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1.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3.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0.xml" ContentType="application/vnd.openxmlformats-officedocument.presentationml.notesSlide+xml"/>
  <Override PartName="/ppt/diagrams/data14.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diagrams/data15.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2.xml" ContentType="application/vnd.openxmlformats-officedocument.presentationml.notesSlide+xml"/>
  <Override PartName="/ppt/diagrams/data16.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3.xml" ContentType="application/vnd.openxmlformats-officedocument.presentationml.notesSlide+xml"/>
  <Override PartName="/ppt/diagrams/data17.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4.xml" ContentType="application/vnd.openxmlformats-officedocument.presentationml.notesSlide+xml"/>
  <Override PartName="/ppt/diagrams/data18.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5.xml" ContentType="application/vnd.openxmlformats-officedocument.presentationml.notesSlide+xml"/>
  <Override PartName="/ppt/diagrams/data19.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6.xml" ContentType="application/vnd.openxmlformats-officedocument.presentationml.notesSlide+xml"/>
  <Override PartName="/ppt/diagrams/data20.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2.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9.xml" ContentType="application/vnd.openxmlformats-officedocument.presentationml.notesSlide+xml"/>
  <Override PartName="/ppt/diagrams/data24.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5.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7.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9.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30.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7.xml" ContentType="application/vnd.openxmlformats-officedocument.presentationml.notesSlide+xml"/>
  <Override PartName="/ppt/diagrams/data31.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38.xml" ContentType="application/vnd.openxmlformats-officedocument.presentationml.notesSlide+xml"/>
  <Override PartName="/ppt/diagrams/data32.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33.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41.xml" ContentType="application/vnd.openxmlformats-officedocument.presentationml.notesSlide+xml"/>
  <Override PartName="/ppt/diagrams/data34.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42.xml" ContentType="application/vnd.openxmlformats-officedocument.presentationml.notesSlide+xml"/>
  <Override PartName="/ppt/diagrams/data35.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43.xml" ContentType="application/vnd.openxmlformats-officedocument.presentationml.notesSlide+xml"/>
  <Override PartName="/ppt/diagrams/data36.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44.xml" ContentType="application/vnd.openxmlformats-officedocument.presentationml.notesSlide+xml"/>
  <Override PartName="/ppt/diagrams/data37.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45.xml" ContentType="application/vnd.openxmlformats-officedocument.presentationml.notesSlide+xml"/>
  <Override PartName="/ppt/diagrams/data38.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46.xml" ContentType="application/vnd.openxmlformats-officedocument.presentationml.notesSlide+xml"/>
  <Override PartName="/ppt/diagrams/data39.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notesSlides/notesSlide47.xml" ContentType="application/vnd.openxmlformats-officedocument.presentationml.notesSlide+xml"/>
  <Override PartName="/ppt/diagrams/data40.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notesSlides/notesSlide48.xml" ContentType="application/vnd.openxmlformats-officedocument.presentationml.notesSlide+xml"/>
  <Override PartName="/ppt/diagrams/data41.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notesSlides/notesSlide49.xml" ContentType="application/vnd.openxmlformats-officedocument.presentationml.notesSlide+xml"/>
  <Override PartName="/ppt/diagrams/data42.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notesSlides/notesSlide50.xml" ContentType="application/vnd.openxmlformats-officedocument.presentationml.notesSlide+xml"/>
  <Override PartName="/ppt/diagrams/data43.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notesSlides/notesSlide51.xml" ContentType="application/vnd.openxmlformats-officedocument.presentationml.notesSlide+xml"/>
  <Override PartName="/ppt/diagrams/data44.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8.xml" ContentType="application/vnd.openxmlformats-officedocument.drawingml.diagramData+xml"/>
  <Override PartName="/ppt/diagrams/data10.xml" ContentType="application/vnd.openxmlformats-officedocument.drawingml.diagramData+xml"/>
  <Override PartName="/ppt/diagrams/data12.xml" ContentType="application/vnd.openxmlformats-officedocument.drawingml.diagramData+xml"/>
  <Override PartName="/ppt/diagrams/data21.xml" ContentType="application/vnd.openxmlformats-officedocument.drawingml.diagramData+xml"/>
  <Override PartName="/ppt/diagrams/data23.xml" ContentType="application/vnd.openxmlformats-officedocument.drawingml.diagramData+xml"/>
  <Override PartName="/ppt/diagrams/data26.xml" ContentType="application/vnd.openxmlformats-officedocument.drawingml.diagramData+xml"/>
  <Override PartName="/ppt/diagrams/data28.xml" ContentType="application/vnd.openxmlformats-officedocument.drawingml.diagramData+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57"/>
  </p:notesMasterIdLst>
  <p:handoutMasterIdLst>
    <p:handoutMasterId r:id="rId58"/>
  </p:handoutMasterIdLst>
  <p:sldIdLst>
    <p:sldId id="295" r:id="rId3"/>
    <p:sldId id="296" r:id="rId4"/>
    <p:sldId id="291" r:id="rId5"/>
    <p:sldId id="299" r:id="rId6"/>
    <p:sldId id="391" r:id="rId7"/>
    <p:sldId id="393" r:id="rId8"/>
    <p:sldId id="392" r:id="rId9"/>
    <p:sldId id="420" r:id="rId10"/>
    <p:sldId id="383" r:id="rId11"/>
    <p:sldId id="395" r:id="rId12"/>
    <p:sldId id="396" r:id="rId13"/>
    <p:sldId id="397" r:id="rId14"/>
    <p:sldId id="398" r:id="rId15"/>
    <p:sldId id="399" r:id="rId16"/>
    <p:sldId id="400" r:id="rId17"/>
    <p:sldId id="402" r:id="rId18"/>
    <p:sldId id="401" r:id="rId19"/>
    <p:sldId id="273" r:id="rId20"/>
    <p:sldId id="403" r:id="rId21"/>
    <p:sldId id="404" r:id="rId22"/>
    <p:sldId id="385" r:id="rId23"/>
    <p:sldId id="386" r:id="rId24"/>
    <p:sldId id="405" r:id="rId25"/>
    <p:sldId id="406" r:id="rId26"/>
    <p:sldId id="407" r:id="rId27"/>
    <p:sldId id="387" r:id="rId28"/>
    <p:sldId id="388" r:id="rId29"/>
    <p:sldId id="408" r:id="rId30"/>
    <p:sldId id="409" r:id="rId31"/>
    <p:sldId id="389" r:id="rId32"/>
    <p:sldId id="415" r:id="rId33"/>
    <p:sldId id="390" r:id="rId34"/>
    <p:sldId id="417" r:id="rId35"/>
    <p:sldId id="416" r:id="rId36"/>
    <p:sldId id="419" r:id="rId37"/>
    <p:sldId id="426" r:id="rId38"/>
    <p:sldId id="375" r:id="rId39"/>
    <p:sldId id="410" r:id="rId40"/>
    <p:sldId id="362" r:id="rId41"/>
    <p:sldId id="374" r:id="rId42"/>
    <p:sldId id="411" r:id="rId43"/>
    <p:sldId id="318" r:id="rId44"/>
    <p:sldId id="347" r:id="rId45"/>
    <p:sldId id="421" r:id="rId46"/>
    <p:sldId id="412" r:id="rId47"/>
    <p:sldId id="422" r:id="rId48"/>
    <p:sldId id="381" r:id="rId49"/>
    <p:sldId id="423" r:id="rId50"/>
    <p:sldId id="382" r:id="rId51"/>
    <p:sldId id="424" r:id="rId52"/>
    <p:sldId id="413" r:id="rId53"/>
    <p:sldId id="414" r:id="rId54"/>
    <p:sldId id="425" r:id="rId55"/>
    <p:sldId id="427" r:id="rId56"/>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96">
          <p15:clr>
            <a:srgbClr val="A4A3A4"/>
          </p15:clr>
        </p15:guide>
        <p15:guide id="4" orient="horz" pos="912">
          <p15:clr>
            <a:srgbClr val="A4A3A4"/>
          </p15:clr>
        </p15:guide>
        <p15:guide id="5" orient="horz" pos="3888">
          <p15:clr>
            <a:srgbClr val="A4A3A4"/>
          </p15:clr>
        </p15:guide>
        <p15:guide id="6" orient="horz" pos="1269">
          <p15:clr>
            <a:srgbClr val="A4A3A4"/>
          </p15:clr>
        </p15:guide>
        <p15:guide id="7" pos="2880">
          <p15:clr>
            <a:srgbClr val="A4A3A4"/>
          </p15:clr>
        </p15:guide>
        <p15:guide id="8" pos="240">
          <p15:clr>
            <a:srgbClr val="A4A3A4"/>
          </p15:clr>
        </p15:guide>
        <p15:guide id="9" pos="5520">
          <p15:clr>
            <a:srgbClr val="A4A3A4"/>
          </p15:clr>
        </p15:guide>
      </p15:sldGuideLst>
    </p:ext>
    <p:ext uri="{2D200454-40CA-4A62-9FC3-DE9A4176ACB9}">
      <p15:notesGuideLst xmlns:p15="http://schemas.microsoft.com/office/powerpoint/2012/main">
        <p15:guide id="1" orient="horz" pos="293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09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7136" autoAdjust="0"/>
  </p:normalViewPr>
  <p:slideViewPr>
    <p:cSldViewPr>
      <p:cViewPr>
        <p:scale>
          <a:sx n="93" d="100"/>
          <a:sy n="93" d="100"/>
        </p:scale>
        <p:origin x="2200" y="-112"/>
      </p:cViewPr>
      <p:guideLst>
        <p:guide orient="horz" pos="2160"/>
        <p:guide orient="horz" pos="816"/>
        <p:guide orient="horz" pos="96"/>
        <p:guide orient="horz" pos="912"/>
        <p:guide orient="horz" pos="3888"/>
        <p:guide orient="horz" pos="1269"/>
        <p:guide pos="2880"/>
        <p:guide pos="240"/>
        <p:guide pos="5520"/>
      </p:guideLst>
    </p:cSldViewPr>
  </p:slideViewPr>
  <p:notesTextViewPr>
    <p:cViewPr>
      <p:scale>
        <a:sx n="20" d="100"/>
        <a:sy n="20" d="100"/>
      </p:scale>
      <p:origin x="0" y="0"/>
    </p:cViewPr>
  </p:notesTextViewPr>
  <p:sorterViewPr>
    <p:cViewPr>
      <p:scale>
        <a:sx n="100" d="100"/>
        <a:sy n="100" d="100"/>
      </p:scale>
      <p:origin x="0" y="0"/>
    </p:cViewPr>
  </p:sorterViewPr>
  <p:notesViewPr>
    <p:cSldViewPr showGuides="1">
      <p:cViewPr varScale="1">
        <p:scale>
          <a:sx n="83" d="100"/>
          <a:sy n="83" d="100"/>
        </p:scale>
        <p:origin x="-3816" y="-78"/>
      </p:cViewPr>
      <p:guideLst>
        <p:guide orient="horz" pos="2934"/>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diagrams/_rels/data1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image" Target="../media/image23.png"/></Relationships>
</file>

<file path=ppt/diagrams/_rels/data12.xml.rels><?xml version="1.0" encoding="UTF-8" standalone="yes"?>
<Relationships xmlns="http://schemas.openxmlformats.org/package/2006/relationships"><Relationship Id="rId1" Type="http://schemas.openxmlformats.org/officeDocument/2006/relationships/image" Target="../media/image28.png"/></Relationships>
</file>

<file path=ppt/diagrams/_rels/data21.xml.rels><?xml version="1.0" encoding="UTF-8" standalone="yes"?>
<Relationships xmlns="http://schemas.openxmlformats.org/package/2006/relationships"><Relationship Id="rId1" Type="http://schemas.openxmlformats.org/officeDocument/2006/relationships/image" Target="../media/image31.png"/></Relationships>
</file>

<file path=ppt/diagrams/_rels/data23.xml.rels><?xml version="1.0" encoding="UTF-8" standalone="yes"?>
<Relationships xmlns="http://schemas.openxmlformats.org/package/2006/relationships"><Relationship Id="rId1" Type="http://schemas.openxmlformats.org/officeDocument/2006/relationships/image" Target="../media/image34.png"/></Relationships>
</file>

<file path=ppt/diagrams/_rels/data26.xml.rels><?xml version="1.0" encoding="UTF-8" standalone="yes"?>
<Relationships xmlns="http://schemas.openxmlformats.org/package/2006/relationships"><Relationship Id="rId1" Type="http://schemas.openxmlformats.org/officeDocument/2006/relationships/image" Target="../media/image36.png"/></Relationships>
</file>

<file path=ppt/diagrams/_rels/data28.xml.rels><?xml version="1.0" encoding="UTF-8" standalone="yes"?>
<Relationships xmlns="http://schemas.openxmlformats.org/package/2006/relationships"><Relationship Id="rId1" Type="http://schemas.openxmlformats.org/officeDocument/2006/relationships/image" Target="../media/image22.png"/></Relationships>
</file>

<file path=ppt/diagrams/_rels/data8.xml.rels><?xml version="1.0" encoding="UTF-8" standalone="yes"?>
<Relationships xmlns="http://schemas.openxmlformats.org/package/2006/relationships"><Relationship Id="rId1" Type="http://schemas.openxmlformats.org/officeDocument/2006/relationships/image" Target="../media/image221.pn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A6CB5C-A0E1-4768-8FE4-991241A62E43}" type="doc">
      <dgm:prSet loTypeId="urn:microsoft.com/office/officeart/2011/layout/TabList" loCatId="list" qsTypeId="urn:microsoft.com/office/officeart/2005/8/quickstyle/simple1" qsCatId="simple" csTypeId="urn:microsoft.com/office/officeart/2005/8/colors/colorful3" csCatId="colorful" phldr="1"/>
      <dgm:spPr/>
      <dgm:t>
        <a:bodyPr/>
        <a:lstStyle/>
        <a:p>
          <a:endParaRPr lang="en-AU"/>
        </a:p>
      </dgm:t>
    </dgm:pt>
    <dgm:pt modelId="{4B23A0D6-13B4-44FA-9B0F-394DAD306BE1}">
      <dgm:prSet phldrT="[Text]" custT="1"/>
      <dgm:spPr/>
      <dgm:t>
        <a:bodyPr/>
        <a:lstStyle/>
        <a:p>
          <a:r>
            <a:rPr lang="en-US" sz="2400" dirty="0"/>
            <a:t>1.</a:t>
          </a:r>
          <a:endParaRPr lang="en-AU" sz="2400" dirty="0"/>
        </a:p>
      </dgm:t>
    </dgm:pt>
    <dgm:pt modelId="{79F5E4DC-C4E3-495B-BF2E-6A78AB556621}" type="parTrans" cxnId="{5A34B14C-54EC-437F-9F94-0399FF5C4A48}">
      <dgm:prSet/>
      <dgm:spPr/>
      <dgm:t>
        <a:bodyPr/>
        <a:lstStyle/>
        <a:p>
          <a:endParaRPr lang="en-AU"/>
        </a:p>
      </dgm:t>
    </dgm:pt>
    <dgm:pt modelId="{838372C7-3157-47A5-8560-BB042E8C4F25}" type="sibTrans" cxnId="{5A34B14C-54EC-437F-9F94-0399FF5C4A48}">
      <dgm:prSet/>
      <dgm:spPr/>
      <dgm:t>
        <a:bodyPr/>
        <a:lstStyle/>
        <a:p>
          <a:endParaRPr lang="en-AU"/>
        </a:p>
      </dgm:t>
    </dgm:pt>
    <dgm:pt modelId="{AC8C702A-84B8-4B05-9B6D-64D624E177E4}">
      <dgm:prSet custT="1"/>
      <dgm:spPr/>
      <dgm:t>
        <a:bodyPr/>
        <a:lstStyle/>
        <a:p>
          <a:r>
            <a:rPr lang="en-AU" sz="2400" dirty="0"/>
            <a:t>2.</a:t>
          </a:r>
        </a:p>
      </dgm:t>
    </dgm:pt>
    <dgm:pt modelId="{D51F2CA9-E76F-4DAF-8490-B9BC344E14A8}" type="parTrans" cxnId="{D9DA8B68-DAF0-4B06-BC76-A500B1675F8E}">
      <dgm:prSet/>
      <dgm:spPr/>
      <dgm:t>
        <a:bodyPr/>
        <a:lstStyle/>
        <a:p>
          <a:endParaRPr lang="en-AU"/>
        </a:p>
      </dgm:t>
    </dgm:pt>
    <dgm:pt modelId="{9E0B1020-CF81-43B5-B81C-D46A51EF6F7C}" type="sibTrans" cxnId="{D9DA8B68-DAF0-4B06-BC76-A500B1675F8E}">
      <dgm:prSet/>
      <dgm:spPr/>
      <dgm:t>
        <a:bodyPr/>
        <a:lstStyle/>
        <a:p>
          <a:endParaRPr lang="en-AU"/>
        </a:p>
      </dgm:t>
    </dgm:pt>
    <dgm:pt modelId="{578DBE20-2C99-414C-AED1-57B91E535A44}">
      <dgm:prSet custT="1"/>
      <dgm:spPr/>
      <dgm:t>
        <a:bodyPr/>
        <a:lstStyle/>
        <a:p>
          <a:r>
            <a:rPr lang="en-AU" sz="2400" dirty="0"/>
            <a:t>3.</a:t>
          </a:r>
        </a:p>
      </dgm:t>
    </dgm:pt>
    <dgm:pt modelId="{98EB27BA-C3AA-43AE-BACB-0624AA57BFFA}" type="parTrans" cxnId="{7C1AF37F-37EA-4515-8DF3-A7E2522297B0}">
      <dgm:prSet/>
      <dgm:spPr/>
      <dgm:t>
        <a:bodyPr/>
        <a:lstStyle/>
        <a:p>
          <a:endParaRPr lang="en-AU"/>
        </a:p>
      </dgm:t>
    </dgm:pt>
    <dgm:pt modelId="{2CFAF100-DCF2-4FAC-B2CC-B253DC75937F}" type="sibTrans" cxnId="{7C1AF37F-37EA-4515-8DF3-A7E2522297B0}">
      <dgm:prSet/>
      <dgm:spPr/>
      <dgm:t>
        <a:bodyPr/>
        <a:lstStyle/>
        <a:p>
          <a:endParaRPr lang="en-AU"/>
        </a:p>
      </dgm:t>
    </dgm:pt>
    <dgm:pt modelId="{82AE53A4-571F-4524-B69F-9923F6A5FA08}">
      <dgm:prSet phldrT="[Text]" custT="1"/>
      <dgm:spPr/>
      <dgm:t>
        <a:bodyPr anchor="t" anchorCtr="0"/>
        <a:lstStyle/>
        <a:p>
          <a:r>
            <a:rPr lang="en-US" sz="2000" dirty="0"/>
            <a:t>Receipt of the promised coupon and principal payments on the scheduled dates</a:t>
          </a:r>
          <a:endParaRPr lang="en-AU" sz="2000" dirty="0"/>
        </a:p>
      </dgm:t>
    </dgm:pt>
    <dgm:pt modelId="{D80FD64B-3B7D-4AA0-85AA-5ED6EC8125A9}" type="parTrans" cxnId="{0D78E79A-D638-4849-A857-4FC2B2DDB48F}">
      <dgm:prSet/>
      <dgm:spPr/>
      <dgm:t>
        <a:bodyPr/>
        <a:lstStyle/>
        <a:p>
          <a:endParaRPr lang="en-AU"/>
        </a:p>
      </dgm:t>
    </dgm:pt>
    <dgm:pt modelId="{0980AD2F-4669-4621-82C2-679CF0D792EC}" type="sibTrans" cxnId="{0D78E79A-D638-4849-A857-4FC2B2DDB48F}">
      <dgm:prSet/>
      <dgm:spPr/>
      <dgm:t>
        <a:bodyPr/>
        <a:lstStyle/>
        <a:p>
          <a:endParaRPr lang="en-AU"/>
        </a:p>
      </dgm:t>
    </dgm:pt>
    <dgm:pt modelId="{C6E976BF-0837-4521-B1F0-644F1C4B8CF1}">
      <dgm:prSet custT="1"/>
      <dgm:spPr/>
      <dgm:t>
        <a:bodyPr anchor="t" anchorCtr="0"/>
        <a:lstStyle/>
        <a:p>
          <a:r>
            <a:rPr lang="en-AU" sz="2000" dirty="0"/>
            <a:t>Reinvestment of coupon payments</a:t>
          </a:r>
        </a:p>
      </dgm:t>
    </dgm:pt>
    <dgm:pt modelId="{35DA09E6-5D16-47CE-8C32-3107DEA952CE}" type="parTrans" cxnId="{DACE22ED-F629-4C2A-BA63-D51B90A97CAF}">
      <dgm:prSet/>
      <dgm:spPr/>
      <dgm:t>
        <a:bodyPr/>
        <a:lstStyle/>
        <a:p>
          <a:endParaRPr lang="en-AU"/>
        </a:p>
      </dgm:t>
    </dgm:pt>
    <dgm:pt modelId="{770816E6-8989-4694-AB76-FF9D63D344B5}" type="sibTrans" cxnId="{DACE22ED-F629-4C2A-BA63-D51B90A97CAF}">
      <dgm:prSet/>
      <dgm:spPr/>
      <dgm:t>
        <a:bodyPr/>
        <a:lstStyle/>
        <a:p>
          <a:endParaRPr lang="en-AU"/>
        </a:p>
      </dgm:t>
    </dgm:pt>
    <dgm:pt modelId="{31BE683F-1251-47F5-AA2B-18A05C027FD7}">
      <dgm:prSet custT="1"/>
      <dgm:spPr/>
      <dgm:t>
        <a:bodyPr anchor="t" anchorCtr="0"/>
        <a:lstStyle/>
        <a:p>
          <a:r>
            <a:rPr lang="en-AU" sz="2000" dirty="0"/>
            <a:t>Potential capital gains or losses on the sale of the bond prior to maturity</a:t>
          </a:r>
        </a:p>
      </dgm:t>
    </dgm:pt>
    <dgm:pt modelId="{4F38D054-C4C2-4B41-AD20-5E855F994C2C}" type="parTrans" cxnId="{C9FFBAED-60FC-485E-81DF-73FD0D569932}">
      <dgm:prSet/>
      <dgm:spPr/>
      <dgm:t>
        <a:bodyPr/>
        <a:lstStyle/>
        <a:p>
          <a:endParaRPr lang="en-AU"/>
        </a:p>
      </dgm:t>
    </dgm:pt>
    <dgm:pt modelId="{D46792C2-696C-4FD5-8305-68C7E39FCFFD}" type="sibTrans" cxnId="{C9FFBAED-60FC-485E-81DF-73FD0D569932}">
      <dgm:prSet/>
      <dgm:spPr/>
      <dgm:t>
        <a:bodyPr/>
        <a:lstStyle/>
        <a:p>
          <a:endParaRPr lang="en-AU"/>
        </a:p>
      </dgm:t>
    </dgm:pt>
    <dgm:pt modelId="{A82F9A9B-9477-4A03-B75A-55CD08DA286D}" type="pres">
      <dgm:prSet presAssocID="{0AA6CB5C-A0E1-4768-8FE4-991241A62E43}" presName="Name0" presStyleCnt="0">
        <dgm:presLayoutVars>
          <dgm:chMax/>
          <dgm:chPref val="3"/>
          <dgm:dir/>
          <dgm:animOne val="branch"/>
          <dgm:animLvl val="lvl"/>
        </dgm:presLayoutVars>
      </dgm:prSet>
      <dgm:spPr/>
    </dgm:pt>
    <dgm:pt modelId="{71E08015-6DCB-4E88-8838-6C09C6603DCB}" type="pres">
      <dgm:prSet presAssocID="{4B23A0D6-13B4-44FA-9B0F-394DAD306BE1}" presName="composite" presStyleCnt="0"/>
      <dgm:spPr/>
    </dgm:pt>
    <dgm:pt modelId="{B9E15B6D-45E7-490D-91A1-9B2D5A744897}" type="pres">
      <dgm:prSet presAssocID="{4B23A0D6-13B4-44FA-9B0F-394DAD306BE1}" presName="FirstChild" presStyleLbl="revTx" presStyleIdx="0" presStyleCnt="3" custScaleX="107708">
        <dgm:presLayoutVars>
          <dgm:chMax val="0"/>
          <dgm:chPref val="0"/>
          <dgm:bulletEnabled val="1"/>
        </dgm:presLayoutVars>
      </dgm:prSet>
      <dgm:spPr/>
    </dgm:pt>
    <dgm:pt modelId="{2818CF95-EF32-435F-B17D-947808171905}" type="pres">
      <dgm:prSet presAssocID="{4B23A0D6-13B4-44FA-9B0F-394DAD306BE1}" presName="Parent" presStyleLbl="alignNode1" presStyleIdx="0" presStyleCnt="3" custScaleX="56695">
        <dgm:presLayoutVars>
          <dgm:chMax val="3"/>
          <dgm:chPref val="3"/>
          <dgm:bulletEnabled val="1"/>
        </dgm:presLayoutVars>
      </dgm:prSet>
      <dgm:spPr/>
    </dgm:pt>
    <dgm:pt modelId="{E79E2E75-9AD4-45D1-A442-055B9F68F0F5}" type="pres">
      <dgm:prSet presAssocID="{4B23A0D6-13B4-44FA-9B0F-394DAD306BE1}" presName="Accent" presStyleLbl="parChTrans1D1" presStyleIdx="0" presStyleCnt="3"/>
      <dgm:spPr/>
    </dgm:pt>
    <dgm:pt modelId="{7BE4D4A6-C8C2-43F8-B29C-57D51C2BBC39}" type="pres">
      <dgm:prSet presAssocID="{838372C7-3157-47A5-8560-BB042E8C4F25}" presName="sibTrans" presStyleCnt="0"/>
      <dgm:spPr/>
    </dgm:pt>
    <dgm:pt modelId="{26FBF83B-6448-41CA-941C-36B05503993E}" type="pres">
      <dgm:prSet presAssocID="{AC8C702A-84B8-4B05-9B6D-64D624E177E4}" presName="composite" presStyleCnt="0"/>
      <dgm:spPr/>
    </dgm:pt>
    <dgm:pt modelId="{44F0E134-47B8-4877-A080-A3DFE0C99428}" type="pres">
      <dgm:prSet presAssocID="{AC8C702A-84B8-4B05-9B6D-64D624E177E4}" presName="FirstChild" presStyleLbl="revTx" presStyleIdx="1" presStyleCnt="3" custScaleX="107708">
        <dgm:presLayoutVars>
          <dgm:chMax val="0"/>
          <dgm:chPref val="0"/>
          <dgm:bulletEnabled val="1"/>
        </dgm:presLayoutVars>
      </dgm:prSet>
      <dgm:spPr/>
    </dgm:pt>
    <dgm:pt modelId="{34B91E61-2313-4DDE-A866-EE3D6AEDF75B}" type="pres">
      <dgm:prSet presAssocID="{AC8C702A-84B8-4B05-9B6D-64D624E177E4}" presName="Parent" presStyleLbl="alignNode1" presStyleIdx="1" presStyleCnt="3" custScaleX="56695">
        <dgm:presLayoutVars>
          <dgm:chMax val="3"/>
          <dgm:chPref val="3"/>
          <dgm:bulletEnabled val="1"/>
        </dgm:presLayoutVars>
      </dgm:prSet>
      <dgm:spPr/>
    </dgm:pt>
    <dgm:pt modelId="{D112D563-A98B-4A16-A994-C4C5FE9C7289}" type="pres">
      <dgm:prSet presAssocID="{AC8C702A-84B8-4B05-9B6D-64D624E177E4}" presName="Accent" presStyleLbl="parChTrans1D1" presStyleIdx="1" presStyleCnt="3"/>
      <dgm:spPr/>
    </dgm:pt>
    <dgm:pt modelId="{57033E1F-1931-4816-9BF4-39B938341C66}" type="pres">
      <dgm:prSet presAssocID="{9E0B1020-CF81-43B5-B81C-D46A51EF6F7C}" presName="sibTrans" presStyleCnt="0"/>
      <dgm:spPr/>
    </dgm:pt>
    <dgm:pt modelId="{52382F16-1642-44CF-8F0C-4CE1D4D96B03}" type="pres">
      <dgm:prSet presAssocID="{578DBE20-2C99-414C-AED1-57B91E535A44}" presName="composite" presStyleCnt="0"/>
      <dgm:spPr/>
    </dgm:pt>
    <dgm:pt modelId="{50C365A6-C70E-49FD-AD9E-3547362AC3B4}" type="pres">
      <dgm:prSet presAssocID="{578DBE20-2C99-414C-AED1-57B91E535A44}" presName="FirstChild" presStyleLbl="revTx" presStyleIdx="2" presStyleCnt="3" custScaleX="107708">
        <dgm:presLayoutVars>
          <dgm:chMax val="0"/>
          <dgm:chPref val="0"/>
          <dgm:bulletEnabled val="1"/>
        </dgm:presLayoutVars>
      </dgm:prSet>
      <dgm:spPr/>
    </dgm:pt>
    <dgm:pt modelId="{2AD54D2E-4318-4D44-B0F1-6B0F73509B26}" type="pres">
      <dgm:prSet presAssocID="{578DBE20-2C99-414C-AED1-57B91E535A44}" presName="Parent" presStyleLbl="alignNode1" presStyleIdx="2" presStyleCnt="3" custScaleX="56695">
        <dgm:presLayoutVars>
          <dgm:chMax val="3"/>
          <dgm:chPref val="3"/>
          <dgm:bulletEnabled val="1"/>
        </dgm:presLayoutVars>
      </dgm:prSet>
      <dgm:spPr/>
    </dgm:pt>
    <dgm:pt modelId="{C6FAD4C5-2A9C-4854-ACA2-589EED5424BD}" type="pres">
      <dgm:prSet presAssocID="{578DBE20-2C99-414C-AED1-57B91E535A44}" presName="Accent" presStyleLbl="parChTrans1D1" presStyleIdx="2" presStyleCnt="3"/>
      <dgm:spPr/>
    </dgm:pt>
  </dgm:ptLst>
  <dgm:cxnLst>
    <dgm:cxn modelId="{01461705-6061-4EF4-BD7E-FF4C23A6F957}" type="presOf" srcId="{31BE683F-1251-47F5-AA2B-18A05C027FD7}" destId="{50C365A6-C70E-49FD-AD9E-3547362AC3B4}" srcOrd="0" destOrd="0" presId="urn:microsoft.com/office/officeart/2011/layout/TabList"/>
    <dgm:cxn modelId="{3E2FBC0E-D511-45B1-9B06-F9FB600ED9F6}" type="presOf" srcId="{4B23A0D6-13B4-44FA-9B0F-394DAD306BE1}" destId="{2818CF95-EF32-435F-B17D-947808171905}" srcOrd="0" destOrd="0" presId="urn:microsoft.com/office/officeart/2011/layout/TabList"/>
    <dgm:cxn modelId="{BFCBAA37-7C31-4C43-9318-95B1CB015D5D}" type="presOf" srcId="{0AA6CB5C-A0E1-4768-8FE4-991241A62E43}" destId="{A82F9A9B-9477-4A03-B75A-55CD08DA286D}" srcOrd="0" destOrd="0" presId="urn:microsoft.com/office/officeart/2011/layout/TabList"/>
    <dgm:cxn modelId="{5A34B14C-54EC-437F-9F94-0399FF5C4A48}" srcId="{0AA6CB5C-A0E1-4768-8FE4-991241A62E43}" destId="{4B23A0D6-13B4-44FA-9B0F-394DAD306BE1}" srcOrd="0" destOrd="0" parTransId="{79F5E4DC-C4E3-495B-BF2E-6A78AB556621}" sibTransId="{838372C7-3157-47A5-8560-BB042E8C4F25}"/>
    <dgm:cxn modelId="{C2E03966-2C2F-4646-B3F7-A9422D1886DE}" type="presOf" srcId="{82AE53A4-571F-4524-B69F-9923F6A5FA08}" destId="{B9E15B6D-45E7-490D-91A1-9B2D5A744897}" srcOrd="0" destOrd="0" presId="urn:microsoft.com/office/officeart/2011/layout/TabList"/>
    <dgm:cxn modelId="{D9DA8B68-DAF0-4B06-BC76-A500B1675F8E}" srcId="{0AA6CB5C-A0E1-4768-8FE4-991241A62E43}" destId="{AC8C702A-84B8-4B05-9B6D-64D624E177E4}" srcOrd="1" destOrd="0" parTransId="{D51F2CA9-E76F-4DAF-8490-B9BC344E14A8}" sibTransId="{9E0B1020-CF81-43B5-B81C-D46A51EF6F7C}"/>
    <dgm:cxn modelId="{E5BDED7A-CDFA-4831-A5F9-416E03F06D3B}" type="presOf" srcId="{578DBE20-2C99-414C-AED1-57B91E535A44}" destId="{2AD54D2E-4318-4D44-B0F1-6B0F73509B26}" srcOrd="0" destOrd="0" presId="urn:microsoft.com/office/officeart/2011/layout/TabList"/>
    <dgm:cxn modelId="{7C1AF37F-37EA-4515-8DF3-A7E2522297B0}" srcId="{0AA6CB5C-A0E1-4768-8FE4-991241A62E43}" destId="{578DBE20-2C99-414C-AED1-57B91E535A44}" srcOrd="2" destOrd="0" parTransId="{98EB27BA-C3AA-43AE-BACB-0624AA57BFFA}" sibTransId="{2CFAF100-DCF2-4FAC-B2CC-B253DC75937F}"/>
    <dgm:cxn modelId="{CC82AE96-5DCB-4CFF-AD53-DCADAABD67B8}" type="presOf" srcId="{C6E976BF-0837-4521-B1F0-644F1C4B8CF1}" destId="{44F0E134-47B8-4877-A080-A3DFE0C99428}" srcOrd="0" destOrd="0" presId="urn:microsoft.com/office/officeart/2011/layout/TabList"/>
    <dgm:cxn modelId="{0D78E79A-D638-4849-A857-4FC2B2DDB48F}" srcId="{4B23A0D6-13B4-44FA-9B0F-394DAD306BE1}" destId="{82AE53A4-571F-4524-B69F-9923F6A5FA08}" srcOrd="0" destOrd="0" parTransId="{D80FD64B-3B7D-4AA0-85AA-5ED6EC8125A9}" sibTransId="{0980AD2F-4669-4621-82C2-679CF0D792EC}"/>
    <dgm:cxn modelId="{AEB530EB-3C44-4C8A-B08A-D6971AE96BF9}" type="presOf" srcId="{AC8C702A-84B8-4B05-9B6D-64D624E177E4}" destId="{34B91E61-2313-4DDE-A866-EE3D6AEDF75B}" srcOrd="0" destOrd="0" presId="urn:microsoft.com/office/officeart/2011/layout/TabList"/>
    <dgm:cxn modelId="{DACE22ED-F629-4C2A-BA63-D51B90A97CAF}" srcId="{AC8C702A-84B8-4B05-9B6D-64D624E177E4}" destId="{C6E976BF-0837-4521-B1F0-644F1C4B8CF1}" srcOrd="0" destOrd="0" parTransId="{35DA09E6-5D16-47CE-8C32-3107DEA952CE}" sibTransId="{770816E6-8989-4694-AB76-FF9D63D344B5}"/>
    <dgm:cxn modelId="{C9FFBAED-60FC-485E-81DF-73FD0D569932}" srcId="{578DBE20-2C99-414C-AED1-57B91E535A44}" destId="{31BE683F-1251-47F5-AA2B-18A05C027FD7}" srcOrd="0" destOrd="0" parTransId="{4F38D054-C4C2-4B41-AD20-5E855F994C2C}" sibTransId="{D46792C2-696C-4FD5-8305-68C7E39FCFFD}"/>
    <dgm:cxn modelId="{BEA6FE46-B8A3-4307-A1BC-9D779969DCF5}" type="presParOf" srcId="{A82F9A9B-9477-4A03-B75A-55CD08DA286D}" destId="{71E08015-6DCB-4E88-8838-6C09C6603DCB}" srcOrd="0" destOrd="0" presId="urn:microsoft.com/office/officeart/2011/layout/TabList"/>
    <dgm:cxn modelId="{A62DA60F-E775-4C3C-AECC-26EC7B40FF77}" type="presParOf" srcId="{71E08015-6DCB-4E88-8838-6C09C6603DCB}" destId="{B9E15B6D-45E7-490D-91A1-9B2D5A744897}" srcOrd="0" destOrd="0" presId="urn:microsoft.com/office/officeart/2011/layout/TabList"/>
    <dgm:cxn modelId="{A0F0AD46-0AF0-4CF7-9F1B-CD2EADFE8792}" type="presParOf" srcId="{71E08015-6DCB-4E88-8838-6C09C6603DCB}" destId="{2818CF95-EF32-435F-B17D-947808171905}" srcOrd="1" destOrd="0" presId="urn:microsoft.com/office/officeart/2011/layout/TabList"/>
    <dgm:cxn modelId="{187D7978-2615-4173-ADEE-F5AA4C600AB7}" type="presParOf" srcId="{71E08015-6DCB-4E88-8838-6C09C6603DCB}" destId="{E79E2E75-9AD4-45D1-A442-055B9F68F0F5}" srcOrd="2" destOrd="0" presId="urn:microsoft.com/office/officeart/2011/layout/TabList"/>
    <dgm:cxn modelId="{D1AB6E1B-EA3E-49C5-AA40-A34D66B5666C}" type="presParOf" srcId="{A82F9A9B-9477-4A03-B75A-55CD08DA286D}" destId="{7BE4D4A6-C8C2-43F8-B29C-57D51C2BBC39}" srcOrd="1" destOrd="0" presId="urn:microsoft.com/office/officeart/2011/layout/TabList"/>
    <dgm:cxn modelId="{C707C5A5-9734-459F-8508-FE4477A98FEF}" type="presParOf" srcId="{A82F9A9B-9477-4A03-B75A-55CD08DA286D}" destId="{26FBF83B-6448-41CA-941C-36B05503993E}" srcOrd="2" destOrd="0" presId="urn:microsoft.com/office/officeart/2011/layout/TabList"/>
    <dgm:cxn modelId="{84C396BF-024B-4060-B8BF-6D11213C694F}" type="presParOf" srcId="{26FBF83B-6448-41CA-941C-36B05503993E}" destId="{44F0E134-47B8-4877-A080-A3DFE0C99428}" srcOrd="0" destOrd="0" presId="urn:microsoft.com/office/officeart/2011/layout/TabList"/>
    <dgm:cxn modelId="{130EB91F-8EEA-4382-91D3-E1B0943574C0}" type="presParOf" srcId="{26FBF83B-6448-41CA-941C-36B05503993E}" destId="{34B91E61-2313-4DDE-A866-EE3D6AEDF75B}" srcOrd="1" destOrd="0" presId="urn:microsoft.com/office/officeart/2011/layout/TabList"/>
    <dgm:cxn modelId="{2DE050EE-83EA-4731-BC15-FC9DB99E145C}" type="presParOf" srcId="{26FBF83B-6448-41CA-941C-36B05503993E}" destId="{D112D563-A98B-4A16-A994-C4C5FE9C7289}" srcOrd="2" destOrd="0" presId="urn:microsoft.com/office/officeart/2011/layout/TabList"/>
    <dgm:cxn modelId="{3E2918D1-ADA5-4BB1-848D-15C70104BCF1}" type="presParOf" srcId="{A82F9A9B-9477-4A03-B75A-55CD08DA286D}" destId="{57033E1F-1931-4816-9BF4-39B938341C66}" srcOrd="3" destOrd="0" presId="urn:microsoft.com/office/officeart/2011/layout/TabList"/>
    <dgm:cxn modelId="{344E85ED-9CF6-4415-9E6D-A0B351E1E412}" type="presParOf" srcId="{A82F9A9B-9477-4A03-B75A-55CD08DA286D}" destId="{52382F16-1642-44CF-8F0C-4CE1D4D96B03}" srcOrd="4" destOrd="0" presId="urn:microsoft.com/office/officeart/2011/layout/TabList"/>
    <dgm:cxn modelId="{8F050FAE-30F6-4C63-B187-6AF87C29E458}" type="presParOf" srcId="{52382F16-1642-44CF-8F0C-4CE1D4D96B03}" destId="{50C365A6-C70E-49FD-AD9E-3547362AC3B4}" srcOrd="0" destOrd="0" presId="urn:microsoft.com/office/officeart/2011/layout/TabList"/>
    <dgm:cxn modelId="{52BC0DA8-B521-43F2-8249-1BA5192D92D6}" type="presParOf" srcId="{52382F16-1642-44CF-8F0C-4CE1D4D96B03}" destId="{2AD54D2E-4318-4D44-B0F1-6B0F73509B26}" srcOrd="1" destOrd="0" presId="urn:microsoft.com/office/officeart/2011/layout/TabList"/>
    <dgm:cxn modelId="{D3F48353-CE33-4F81-A058-8029BDB061A4}" type="presParOf" srcId="{52382F16-1642-44CF-8F0C-4CE1D4D96B03}" destId="{C6FAD4C5-2A9C-4854-ACA2-589EED5424BD}" srcOrd="2"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r>
            <a:rPr lang="en-US" sz="2000" b="1" dirty="0" smtClean="0"/>
            <a:t>Modified duration (MD) </a:t>
          </a:r>
          <a:r>
            <a:rPr lang="en-US" sz="2000" dirty="0" smtClean="0"/>
            <a:t>is a direct measure of the </a:t>
          </a:r>
          <a:r>
            <a:rPr lang="en-US" sz="2000" dirty="0" smtClean="0"/>
            <a:t>interest rate </a:t>
          </a:r>
          <a:r>
            <a:rPr lang="en-US" sz="2000" dirty="0" smtClean="0"/>
            <a:t>sensitivity of a bond. It assumes that yield changes do not change the expected cash flows.</a:t>
          </a:r>
          <a:endParaRPr lang="en-AU" sz="20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dgm:pt modelId="{00A26202-6139-4C8C-AEB2-1864125F952C}">
      <dgm:prSet custT="1"/>
      <dgm:spPr>
        <a:blipFill rotWithShape="0">
          <a:blip xmlns:r="http://schemas.openxmlformats.org/officeDocument/2006/relationships" r:embed="rId1"/>
          <a:stretch>
            <a:fillRect r="-1771" b="-10870"/>
          </a:stretch>
        </a:blipFill>
      </dgm:spPr>
      <dgm:t>
        <a:bodyPr/>
        <a:lstStyle/>
        <a:p>
          <a:r>
            <a:rPr lang="en-US">
              <a:noFill/>
            </a:rPr>
            <a:t> </a:t>
          </a:r>
        </a:p>
      </dgm:t>
    </dgm:pt>
    <dgm:pt modelId="{9F41CB23-648A-473B-B618-60FE81E730B2}" type="parTrans" cxnId="{58AB8DC4-C0C9-4315-B29F-63964CDAE1E4}">
      <dgm:prSet/>
      <dgm:spPr/>
      <dgm:t>
        <a:bodyPr/>
        <a:lstStyle/>
        <a:p>
          <a:endParaRPr lang="en-AU"/>
        </a:p>
      </dgm:t>
    </dgm:pt>
    <dgm:pt modelId="{DA7D3202-2462-44D8-B25C-14E77C76D0A0}" type="sibTrans" cxnId="{58AB8DC4-C0C9-4315-B29F-63964CDAE1E4}">
      <dgm:prSet/>
      <dgm:spPr/>
      <dgm:t>
        <a:bodyPr/>
        <a:lstStyle/>
        <a:p>
          <a:endParaRPr lang="en-AU"/>
        </a:p>
      </dgm:t>
    </dgm:pt>
    <dgm:pt modelId="{EF4B0D1E-8BFD-4A51-9ADA-227D65D510AA}">
      <dgm:prSet custT="1"/>
      <dgm:spPr/>
      <dgm:t>
        <a:bodyPr/>
        <a:lstStyle/>
        <a:p>
          <a:r>
            <a:rPr lang="en-US" sz="2000" b="1" dirty="0" smtClean="0"/>
            <a:t>Modified duration </a:t>
          </a:r>
          <a:r>
            <a:rPr lang="en-US" sz="2000" dirty="0" smtClean="0"/>
            <a:t>provides a linear estimate of the percentage price change for a bond given a change in its yield-to-maturity.</a:t>
          </a:r>
        </a:p>
      </dgm:t>
    </dgm:pt>
    <dgm:pt modelId="{B9FA0954-7E17-4638-877F-04319704543A}" type="parTrans" cxnId="{2365ABDC-7F8C-4EE0-97E6-BE0BDE9A6DFF}">
      <dgm:prSet/>
      <dgm:spPr/>
      <dgm:t>
        <a:bodyPr/>
        <a:lstStyle/>
        <a:p>
          <a:endParaRPr lang="en-AU"/>
        </a:p>
      </dgm:t>
    </dgm:pt>
    <dgm:pt modelId="{A166AB04-FC7B-4CC3-8285-44BEB7CFD9C4}" type="sibTrans" cxnId="{2365ABDC-7F8C-4EE0-97E6-BE0BDE9A6DFF}">
      <dgm:prSet/>
      <dgm:spPr/>
      <dgm:t>
        <a:bodyPr/>
        <a:lstStyle/>
        <a:p>
          <a:endParaRPr lang="en-AU"/>
        </a:p>
      </dgm:t>
    </dgm:pt>
    <dgm:pt modelId="{CE308EC8-FEBF-4AE4-A797-AF3D975536ED}">
      <dgm:prSet custT="1"/>
      <dgm:spPr>
        <a:blipFill rotWithShape="0">
          <a:blip xmlns:r="http://schemas.openxmlformats.org/officeDocument/2006/relationships" r:embed="rId2"/>
          <a:stretch>
            <a:fillRect/>
          </a:stretch>
        </a:blipFill>
      </dgm:spPr>
      <dgm:t>
        <a:bodyPr/>
        <a:lstStyle/>
        <a:p>
          <a:r>
            <a:rPr lang="en-US">
              <a:noFill/>
            </a:rPr>
            <a:t> </a:t>
          </a:r>
        </a:p>
      </dgm:t>
    </dgm:pt>
    <dgm:pt modelId="{E8ADF251-B17B-4913-8331-B0698EECA5B6}" type="parTrans" cxnId="{AFFD2273-5A98-4368-858D-EB7E10826CE5}">
      <dgm:prSet/>
      <dgm:spPr/>
      <dgm:t>
        <a:bodyPr/>
        <a:lstStyle/>
        <a:p>
          <a:endParaRPr lang="en-AU"/>
        </a:p>
      </dgm:t>
    </dgm:pt>
    <dgm:pt modelId="{B14ACB15-24E1-44E6-B349-4061A3C1EF49}" type="sibTrans" cxnId="{AFFD2273-5A98-4368-858D-EB7E10826CE5}">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t>
        <a:bodyPr/>
        <a:lstStyle/>
        <a:p>
          <a:endParaRPr lang="en-AU"/>
        </a:p>
      </dgm:t>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2" custScaleY="184094"/>
      <dgm:spPr/>
      <dgm:t>
        <a:bodyPr/>
        <a:lstStyle/>
        <a:p>
          <a:endParaRPr lang="en-AU"/>
        </a:p>
      </dgm:t>
    </dgm:pt>
    <dgm:pt modelId="{F5808877-72C9-426D-8AF6-1345E90B5E7B}" type="pres">
      <dgm:prSet presAssocID="{9F41CB23-648A-473B-B618-60FE81E730B2}" presName="parTrans" presStyleLbl="sibTrans2D1" presStyleIdx="0" presStyleCnt="2"/>
      <dgm:spPr/>
      <dgm:t>
        <a:bodyPr/>
        <a:lstStyle/>
        <a:p>
          <a:endParaRPr lang="en-AU"/>
        </a:p>
      </dgm:t>
    </dgm:pt>
    <dgm:pt modelId="{D8A408E0-1621-4593-8D34-896EE5580613}" type="pres">
      <dgm:prSet presAssocID="{00A26202-6139-4C8C-AEB2-1864125F952C}" presName="child" presStyleLbl="alignAccFollowNode1" presStyleIdx="0" presStyleCnt="2" custScaleY="117602">
        <dgm:presLayoutVars>
          <dgm:chMax val="0"/>
          <dgm:bulletEnabled val="1"/>
        </dgm:presLayoutVars>
      </dgm:prSet>
      <dgm:spPr/>
      <dgm:t>
        <a:bodyPr/>
        <a:lstStyle/>
        <a:p>
          <a:endParaRPr lang="en-AU"/>
        </a:p>
      </dgm:t>
    </dgm:pt>
    <dgm:pt modelId="{C4A892B2-7E05-42A0-90A4-F7199D9050FC}" type="pres">
      <dgm:prSet presAssocID="{A43C3C26-A378-4482-80DD-958F20D04866}" presName="hSp" presStyleCnt="0"/>
      <dgm:spPr/>
    </dgm:pt>
    <dgm:pt modelId="{3F8C4224-2BAC-4217-88E5-5A041818CD19}" type="pres">
      <dgm:prSet presAssocID="{EF4B0D1E-8BFD-4A51-9ADA-227D65D510AA}" presName="vertFlow" presStyleCnt="0"/>
      <dgm:spPr/>
    </dgm:pt>
    <dgm:pt modelId="{7151EA76-7C53-48B3-829B-B4510662EFFE}" type="pres">
      <dgm:prSet presAssocID="{EF4B0D1E-8BFD-4A51-9ADA-227D65D510AA}" presName="header" presStyleLbl="node1" presStyleIdx="1" presStyleCnt="2" custScaleY="184094"/>
      <dgm:spPr/>
      <dgm:t>
        <a:bodyPr/>
        <a:lstStyle/>
        <a:p>
          <a:endParaRPr lang="en-AU"/>
        </a:p>
      </dgm:t>
    </dgm:pt>
    <dgm:pt modelId="{3EE35ADC-0DA2-4E1F-8A87-347B857C7907}" type="pres">
      <dgm:prSet presAssocID="{E8ADF251-B17B-4913-8331-B0698EECA5B6}" presName="parTrans" presStyleLbl="sibTrans2D1" presStyleIdx="1" presStyleCnt="2"/>
      <dgm:spPr/>
      <dgm:t>
        <a:bodyPr/>
        <a:lstStyle/>
        <a:p>
          <a:endParaRPr lang="en-AU"/>
        </a:p>
      </dgm:t>
    </dgm:pt>
    <dgm:pt modelId="{FCFECCD6-C61E-4ABB-B372-18AEFD775E16}" type="pres">
      <dgm:prSet presAssocID="{CE308EC8-FEBF-4AE4-A797-AF3D975536ED}" presName="child" presStyleLbl="alignAccFollowNode1" presStyleIdx="1" presStyleCnt="2">
        <dgm:presLayoutVars>
          <dgm:chMax val="0"/>
          <dgm:bulletEnabled val="1"/>
        </dgm:presLayoutVars>
      </dgm:prSet>
      <dgm:spPr/>
      <dgm:t>
        <a:bodyPr/>
        <a:lstStyle/>
        <a:p>
          <a:endParaRPr lang="en-AU"/>
        </a:p>
      </dgm:t>
    </dgm:pt>
  </dgm:ptLst>
  <dgm:cxnLst>
    <dgm:cxn modelId="{2365ABDC-7F8C-4EE0-97E6-BE0BDE9A6DFF}" srcId="{803D8D90-1A41-4E59-8140-0343BC8E8F18}" destId="{EF4B0D1E-8BFD-4A51-9ADA-227D65D510AA}" srcOrd="1" destOrd="0" parTransId="{B9FA0954-7E17-4638-877F-04319704543A}" sibTransId="{A166AB04-FC7B-4CC3-8285-44BEB7CFD9C4}"/>
    <dgm:cxn modelId="{0DBAEEA6-C0BF-49C5-B95B-554C704CEC0D}" type="presOf" srcId="{803D8D90-1A41-4E59-8140-0343BC8E8F18}" destId="{C1CF947C-FBD1-4FD0-B9AA-B07F7D6C7D13}"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58AB8DC4-C0C9-4315-B29F-63964CDAE1E4}" srcId="{A43C3C26-A378-4482-80DD-958F20D04866}" destId="{00A26202-6139-4C8C-AEB2-1864125F952C}" srcOrd="0" destOrd="0" parTransId="{9F41CB23-648A-473B-B618-60FE81E730B2}" sibTransId="{DA7D3202-2462-44D8-B25C-14E77C76D0A0}"/>
    <dgm:cxn modelId="{295387FA-E5CD-4C4A-9212-B870D7780428}" type="presOf" srcId="{EF4B0D1E-8BFD-4A51-9ADA-227D65D510AA}" destId="{7151EA76-7C53-48B3-829B-B4510662EFFE}" srcOrd="0" destOrd="0" presId="urn:microsoft.com/office/officeart/2005/8/layout/lProcess1"/>
    <dgm:cxn modelId="{C672D466-FD73-4547-9F3D-3C822312E37B}" type="presOf" srcId="{9F41CB23-648A-473B-B618-60FE81E730B2}" destId="{F5808877-72C9-426D-8AF6-1345E90B5E7B}" srcOrd="0" destOrd="0" presId="urn:microsoft.com/office/officeart/2005/8/layout/lProcess1"/>
    <dgm:cxn modelId="{3F3B4776-B709-4D2C-9E87-6EB0E6B1C89F}" type="presOf" srcId="{00A26202-6139-4C8C-AEB2-1864125F952C}" destId="{D8A408E0-1621-4593-8D34-896EE5580613}" srcOrd="0" destOrd="0" presId="urn:microsoft.com/office/officeart/2005/8/layout/lProcess1"/>
    <dgm:cxn modelId="{7B0E26FB-38B4-4E31-AC2E-4D79DD3F229B}" type="presOf" srcId="{A43C3C26-A378-4482-80DD-958F20D04866}" destId="{9527ED5F-4A14-4504-B06C-E081512A9213}" srcOrd="0" destOrd="0" presId="urn:microsoft.com/office/officeart/2005/8/layout/lProcess1"/>
    <dgm:cxn modelId="{8E73A579-A1AD-4235-9139-67E7B458C5E7}" type="presOf" srcId="{E8ADF251-B17B-4913-8331-B0698EECA5B6}" destId="{3EE35ADC-0DA2-4E1F-8A87-347B857C7907}" srcOrd="0" destOrd="0" presId="urn:microsoft.com/office/officeart/2005/8/layout/lProcess1"/>
    <dgm:cxn modelId="{A06C2CD7-9A5E-4C70-90B1-50F66C701DEC}" type="presOf" srcId="{CE308EC8-FEBF-4AE4-A797-AF3D975536ED}" destId="{FCFECCD6-C61E-4ABB-B372-18AEFD775E16}" srcOrd="0" destOrd="0" presId="urn:microsoft.com/office/officeart/2005/8/layout/lProcess1"/>
    <dgm:cxn modelId="{AFFD2273-5A98-4368-858D-EB7E10826CE5}" srcId="{EF4B0D1E-8BFD-4A51-9ADA-227D65D510AA}" destId="{CE308EC8-FEBF-4AE4-A797-AF3D975536ED}" srcOrd="0" destOrd="0" parTransId="{E8ADF251-B17B-4913-8331-B0698EECA5B6}" sibTransId="{B14ACB15-24E1-44E6-B349-4061A3C1EF49}"/>
    <dgm:cxn modelId="{1A5AEEFF-6BEF-45A2-BACA-EC7B31230513}" type="presParOf" srcId="{C1CF947C-FBD1-4FD0-B9AA-B07F7D6C7D13}" destId="{03FCCBA1-D8F2-4851-8504-EED14FE01264}" srcOrd="0" destOrd="0" presId="urn:microsoft.com/office/officeart/2005/8/layout/lProcess1"/>
    <dgm:cxn modelId="{35F7C90E-6AC9-4457-B322-8F04017A5BBB}" type="presParOf" srcId="{03FCCBA1-D8F2-4851-8504-EED14FE01264}" destId="{9527ED5F-4A14-4504-B06C-E081512A9213}" srcOrd="0" destOrd="0" presId="urn:microsoft.com/office/officeart/2005/8/layout/lProcess1"/>
    <dgm:cxn modelId="{F64ECDE3-FDFF-44C4-8E14-2CF294B385EB}" type="presParOf" srcId="{03FCCBA1-D8F2-4851-8504-EED14FE01264}" destId="{F5808877-72C9-426D-8AF6-1345E90B5E7B}" srcOrd="1" destOrd="0" presId="urn:microsoft.com/office/officeart/2005/8/layout/lProcess1"/>
    <dgm:cxn modelId="{E1DE3585-5F30-4E5D-A1EA-4005C7156829}" type="presParOf" srcId="{03FCCBA1-D8F2-4851-8504-EED14FE01264}" destId="{D8A408E0-1621-4593-8D34-896EE5580613}" srcOrd="2" destOrd="0" presId="urn:microsoft.com/office/officeart/2005/8/layout/lProcess1"/>
    <dgm:cxn modelId="{DE3BB929-AB4A-4644-8238-71ECACF3368E}" type="presParOf" srcId="{C1CF947C-FBD1-4FD0-B9AA-B07F7D6C7D13}" destId="{C4A892B2-7E05-42A0-90A4-F7199D9050FC}" srcOrd="1" destOrd="0" presId="urn:microsoft.com/office/officeart/2005/8/layout/lProcess1"/>
    <dgm:cxn modelId="{A4679D03-2E38-4EDC-B9A9-5572A9AC5203}" type="presParOf" srcId="{C1CF947C-FBD1-4FD0-B9AA-B07F7D6C7D13}" destId="{3F8C4224-2BAC-4217-88E5-5A041818CD19}" srcOrd="2" destOrd="0" presId="urn:microsoft.com/office/officeart/2005/8/layout/lProcess1"/>
    <dgm:cxn modelId="{20229D75-87EB-4A50-91B0-3A4BDC498F90}" type="presParOf" srcId="{3F8C4224-2BAC-4217-88E5-5A041818CD19}" destId="{7151EA76-7C53-48B3-829B-B4510662EFFE}" srcOrd="0" destOrd="0" presId="urn:microsoft.com/office/officeart/2005/8/layout/lProcess1"/>
    <dgm:cxn modelId="{DBB21D31-0931-4406-8F05-80EA6692AE86}" type="presParOf" srcId="{3F8C4224-2BAC-4217-88E5-5A041818CD19}" destId="{3EE35ADC-0DA2-4E1F-8A87-347B857C7907}" srcOrd="1" destOrd="0" presId="urn:microsoft.com/office/officeart/2005/8/layout/lProcess1"/>
    <dgm:cxn modelId="{5D4EAD57-5148-4E1F-B6BB-242081F18482}" type="presParOf" srcId="{3F8C4224-2BAC-4217-88E5-5A041818CD19}" destId="{FCFECCD6-C61E-4ABB-B372-18AEFD775E16}"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pPr algn="ctr"/>
          <a:r>
            <a:rPr lang="en-US" sz="2400" b="0" dirty="0"/>
            <a:t>The</a:t>
          </a:r>
          <a:r>
            <a:rPr lang="en-US" sz="2400" b="1" dirty="0"/>
            <a:t> approximate Macaulay duration (AD) </a:t>
          </a:r>
          <a:r>
            <a:rPr lang="en-US" sz="2400" dirty="0"/>
            <a:t>is calculated from the </a:t>
          </a:r>
          <a:r>
            <a:rPr lang="en-US" sz="2400" b="1" dirty="0"/>
            <a:t>approximate modified duration (AMD)</a:t>
          </a:r>
          <a:r>
            <a:rPr lang="en-US" sz="2400" dirty="0"/>
            <a:t>.</a:t>
          </a:r>
          <a:endParaRPr lang="en-AU" sz="24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mc:AlternateContent xmlns:mc="http://schemas.openxmlformats.org/markup-compatibility/2006" xmlns:a14="http://schemas.microsoft.com/office/drawing/2010/main">
      <mc:Choice Requires="a14">
        <dgm:pt modelId="{78E32A51-6321-4BE6-BA8B-FF9148438FA2}">
          <dgm:prSet/>
          <dgm:spPr/>
          <dgm:t>
            <a:bodyPr/>
            <a:lstStyle/>
            <a:p>
              <a:pPr/>
              <a14:m>
                <m:oMathPara xmlns:m="http://schemas.openxmlformats.org/officeDocument/2006/math">
                  <m:oMathParaPr>
                    <m:jc m:val="centerGroup"/>
                  </m:oMathParaPr>
                  <m:oMath xmlns:m="http://schemas.openxmlformats.org/officeDocument/2006/math">
                    <m:r>
                      <m:rPr>
                        <m:sty m:val="p"/>
                      </m:rPr>
                      <a:rPr lang="en-AU" b="0" i="0" smtClean="0">
                        <a:latin typeface="Cambria Math"/>
                      </a:rPr>
                      <m:t>AD</m:t>
                    </m:r>
                    <m:r>
                      <a:rPr lang="en-AU" b="0" i="1" smtClean="0">
                        <a:latin typeface="Cambria Math"/>
                      </a:rPr>
                      <m:t>=</m:t>
                    </m:r>
                    <m:r>
                      <m:rPr>
                        <m:sty m:val="p"/>
                      </m:rPr>
                      <a:rPr lang="en-AU" b="0" i="0" smtClean="0">
                        <a:latin typeface="Cambria Math"/>
                      </a:rPr>
                      <m:t>AMD</m:t>
                    </m:r>
                    <m:r>
                      <a:rPr lang="en-AU" b="0" i="1" smtClean="0">
                        <a:latin typeface="Cambria Math"/>
                        <a:ea typeface="Cambria Math"/>
                      </a:rPr>
                      <m:t>×(1+</m:t>
                    </m:r>
                    <m:r>
                      <a:rPr lang="en-AU" b="0" i="1" smtClean="0">
                        <a:latin typeface="Cambria Math"/>
                        <a:ea typeface="Cambria Math"/>
                      </a:rPr>
                      <m:t>𝑟</m:t>
                    </m:r>
                    <m:r>
                      <a:rPr lang="en-AU" b="0" i="1" smtClean="0">
                        <a:latin typeface="Cambria Math"/>
                        <a:ea typeface="Cambria Math"/>
                      </a:rPr>
                      <m:t>)</m:t>
                    </m:r>
                  </m:oMath>
                </m:oMathPara>
              </a14:m>
              <a:endParaRPr lang="en-US" dirty="0"/>
            </a:p>
          </dgm:t>
        </dgm:pt>
      </mc:Choice>
      <mc:Fallback xmlns="">
        <dgm:pt modelId="{78E32A51-6321-4BE6-BA8B-FF9148438FA2}">
          <dgm:prSet/>
          <dgm:spPr/>
          <dgm:t>
            <a:bodyPr/>
            <a:lstStyle/>
            <a:p>
              <a:pPr/>
              <a:r>
                <a:rPr lang="en-AU" b="0" i="0" smtClean="0">
                  <a:latin typeface="Cambria Math"/>
                </a:rPr>
                <a:t>A</a:t>
              </a:r>
              <a:r>
                <a:rPr lang="en-AU" b="0" i="0" smtClean="0">
                  <a:latin typeface="Cambria Math"/>
                </a:rPr>
                <a:t>D</a:t>
              </a:r>
              <a:r>
                <a:rPr lang="en-AU" b="0" i="0" smtClean="0">
                  <a:latin typeface="Cambria Math"/>
                </a:rPr>
                <a:t>=AMD</a:t>
              </a:r>
              <a:r>
                <a:rPr lang="en-AU" b="0" i="0" smtClean="0">
                  <a:latin typeface="Cambria Math"/>
                  <a:ea typeface="Cambria Math"/>
                </a:rPr>
                <a:t>×(1+𝑟)</a:t>
              </a:r>
              <a:endParaRPr lang="en-US" dirty="0" smtClean="0"/>
            </a:p>
          </dgm:t>
        </dgm:pt>
      </mc:Fallback>
    </mc:AlternateContent>
    <dgm:pt modelId="{5D819D76-F76F-4884-82BD-4E0BDB91046E}" type="parTrans" cxnId="{86C7FA5F-E665-4C7F-8298-21FD0F666105}">
      <dgm:prSet/>
      <dgm:spPr/>
      <dgm:t>
        <a:bodyPr/>
        <a:lstStyle/>
        <a:p>
          <a:endParaRPr lang="en-AU"/>
        </a:p>
      </dgm:t>
    </dgm:pt>
    <dgm:pt modelId="{860A4CA5-0409-42F2-829C-E73D69C66364}" type="sibTrans" cxnId="{86C7FA5F-E665-4C7F-8298-21FD0F666105}">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26743" custScaleY="113170"/>
      <dgm:spPr/>
    </dgm:pt>
    <dgm:pt modelId="{CA817B3C-2C4A-45A4-BB2F-DBC464049582}" type="pres">
      <dgm:prSet presAssocID="{5D819D76-F76F-4884-82BD-4E0BDB91046E}" presName="parTrans" presStyleLbl="sibTrans2D1" presStyleIdx="0" presStyleCnt="1"/>
      <dgm:spPr/>
    </dgm:pt>
    <dgm:pt modelId="{039DE237-2EBE-4030-BB2C-B694F3AD2DEA}" type="pres">
      <dgm:prSet presAssocID="{78E32A51-6321-4BE6-BA8B-FF9148438FA2}" presName="child" presStyleLbl="alignAccFollowNode1" presStyleIdx="0" presStyleCnt="1">
        <dgm:presLayoutVars>
          <dgm:chMax val="0"/>
          <dgm:bulletEnabled val="1"/>
        </dgm:presLayoutVars>
      </dgm:prSet>
      <dgm:spPr/>
    </dgm:pt>
  </dgm:ptLst>
  <dgm:cxnLst>
    <dgm:cxn modelId="{11279B28-97E7-4C2D-B2AD-CE7C98513874}" type="presOf" srcId="{78E32A51-6321-4BE6-BA8B-FF9148438FA2}" destId="{039DE237-2EBE-4030-BB2C-B694F3AD2DEA}" srcOrd="0" destOrd="0" presId="urn:microsoft.com/office/officeart/2005/8/layout/lProcess1"/>
    <dgm:cxn modelId="{86C7FA5F-E665-4C7F-8298-21FD0F666105}" srcId="{A43C3C26-A378-4482-80DD-958F20D04866}" destId="{78E32A51-6321-4BE6-BA8B-FF9148438FA2}" srcOrd="0" destOrd="0" parTransId="{5D819D76-F76F-4884-82BD-4E0BDB91046E}" sibTransId="{860A4CA5-0409-42F2-829C-E73D69C66364}"/>
    <dgm:cxn modelId="{E5DBAC75-9AE5-4159-9887-5EDF5589EB5F}" type="presOf" srcId="{5D819D76-F76F-4884-82BD-4E0BDB91046E}" destId="{CA817B3C-2C4A-45A4-BB2F-DBC464049582}" srcOrd="0" destOrd="0" presId="urn:microsoft.com/office/officeart/2005/8/layout/lProcess1"/>
    <dgm:cxn modelId="{ED370B76-5192-4D78-A071-F895726C82B1}" type="presOf" srcId="{A43C3C26-A378-4482-80DD-958F20D04866}" destId="{9527ED5F-4A14-4504-B06C-E081512A9213}"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8EBD4CA3-51A1-46D7-B6EF-3376A3F57220}" type="presOf" srcId="{803D8D90-1A41-4E59-8140-0343BC8E8F18}" destId="{C1CF947C-FBD1-4FD0-B9AA-B07F7D6C7D13}" srcOrd="0" destOrd="0" presId="urn:microsoft.com/office/officeart/2005/8/layout/lProcess1"/>
    <dgm:cxn modelId="{F6692D42-FD9E-40E1-8BC6-D381F40CDEC1}" type="presParOf" srcId="{C1CF947C-FBD1-4FD0-B9AA-B07F7D6C7D13}" destId="{03FCCBA1-D8F2-4851-8504-EED14FE01264}" srcOrd="0" destOrd="0" presId="urn:microsoft.com/office/officeart/2005/8/layout/lProcess1"/>
    <dgm:cxn modelId="{526DE48A-6ACB-492F-B691-93CC334A84C6}" type="presParOf" srcId="{03FCCBA1-D8F2-4851-8504-EED14FE01264}" destId="{9527ED5F-4A14-4504-B06C-E081512A9213}" srcOrd="0" destOrd="0" presId="urn:microsoft.com/office/officeart/2005/8/layout/lProcess1"/>
    <dgm:cxn modelId="{76A702D4-37EB-4F06-9300-C590C070DD43}" type="presParOf" srcId="{03FCCBA1-D8F2-4851-8504-EED14FE01264}" destId="{CA817B3C-2C4A-45A4-BB2F-DBC464049582}" srcOrd="1" destOrd="0" presId="urn:microsoft.com/office/officeart/2005/8/layout/lProcess1"/>
    <dgm:cxn modelId="{AD1339D2-518E-443C-B647-EA3503764092}" type="presParOf" srcId="{03FCCBA1-D8F2-4851-8504-EED14FE01264}" destId="{039DE237-2EBE-4030-BB2C-B694F3AD2DEA}"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pPr algn="ctr"/>
          <a:r>
            <a:rPr lang="en-US" sz="2400" b="0" dirty="0" smtClean="0"/>
            <a:t>The</a:t>
          </a:r>
          <a:r>
            <a:rPr lang="en-US" sz="2400" b="1" dirty="0" smtClean="0"/>
            <a:t> approximate Macaulay duration (AD) </a:t>
          </a:r>
          <a:r>
            <a:rPr lang="en-US" sz="2400" dirty="0" smtClean="0"/>
            <a:t>is calculated from the </a:t>
          </a:r>
          <a:r>
            <a:rPr lang="en-US" sz="2400" b="1" dirty="0" smtClean="0"/>
            <a:t>approximate modified duration (AMD)</a:t>
          </a:r>
          <a:r>
            <a:rPr lang="en-US" sz="2400" dirty="0" smtClean="0"/>
            <a:t>.</a:t>
          </a:r>
          <a:endParaRPr lang="en-AU" sz="24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dgm:pt modelId="{78E32A51-6321-4BE6-BA8B-FF9148438FA2}">
      <dgm:prSet/>
      <dgm:spPr>
        <a:blipFill rotWithShape="0">
          <a:blip xmlns:r="http://schemas.openxmlformats.org/officeDocument/2006/relationships" r:embed="rId1"/>
          <a:stretch>
            <a:fillRect/>
          </a:stretch>
        </a:blipFill>
      </dgm:spPr>
      <dgm:t>
        <a:bodyPr/>
        <a:lstStyle/>
        <a:p>
          <a:r>
            <a:rPr lang="en-US">
              <a:noFill/>
            </a:rPr>
            <a:t> </a:t>
          </a:r>
        </a:p>
      </dgm:t>
    </dgm:pt>
    <dgm:pt modelId="{5D819D76-F76F-4884-82BD-4E0BDB91046E}" type="parTrans" cxnId="{86C7FA5F-E665-4C7F-8298-21FD0F666105}">
      <dgm:prSet/>
      <dgm:spPr/>
      <dgm:t>
        <a:bodyPr/>
        <a:lstStyle/>
        <a:p>
          <a:endParaRPr lang="en-AU"/>
        </a:p>
      </dgm:t>
    </dgm:pt>
    <dgm:pt modelId="{860A4CA5-0409-42F2-829C-E73D69C66364}" type="sibTrans" cxnId="{86C7FA5F-E665-4C7F-8298-21FD0F666105}">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t>
        <a:bodyPr/>
        <a:lstStyle/>
        <a:p>
          <a:endParaRPr lang="en-AU"/>
        </a:p>
      </dgm:t>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26743" custScaleY="113170"/>
      <dgm:spPr/>
      <dgm:t>
        <a:bodyPr/>
        <a:lstStyle/>
        <a:p>
          <a:endParaRPr lang="en-AU"/>
        </a:p>
      </dgm:t>
    </dgm:pt>
    <dgm:pt modelId="{CA817B3C-2C4A-45A4-BB2F-DBC464049582}" type="pres">
      <dgm:prSet presAssocID="{5D819D76-F76F-4884-82BD-4E0BDB91046E}" presName="parTrans" presStyleLbl="sibTrans2D1" presStyleIdx="0" presStyleCnt="1"/>
      <dgm:spPr/>
      <dgm:t>
        <a:bodyPr/>
        <a:lstStyle/>
        <a:p>
          <a:endParaRPr lang="en-AU"/>
        </a:p>
      </dgm:t>
    </dgm:pt>
    <dgm:pt modelId="{039DE237-2EBE-4030-BB2C-B694F3AD2DEA}" type="pres">
      <dgm:prSet presAssocID="{78E32A51-6321-4BE6-BA8B-FF9148438FA2}" presName="child" presStyleLbl="alignAccFollowNode1" presStyleIdx="0" presStyleCnt="1">
        <dgm:presLayoutVars>
          <dgm:chMax val="0"/>
          <dgm:bulletEnabled val="1"/>
        </dgm:presLayoutVars>
      </dgm:prSet>
      <dgm:spPr/>
      <dgm:t>
        <a:bodyPr/>
        <a:lstStyle/>
        <a:p>
          <a:endParaRPr lang="en-AU"/>
        </a:p>
      </dgm:t>
    </dgm:pt>
  </dgm:ptLst>
  <dgm:cxnLst>
    <dgm:cxn modelId="{8EBD4CA3-51A1-46D7-B6EF-3376A3F57220}" type="presOf" srcId="{803D8D90-1A41-4E59-8140-0343BC8E8F18}" destId="{C1CF947C-FBD1-4FD0-B9AA-B07F7D6C7D13}" srcOrd="0" destOrd="0" presId="urn:microsoft.com/office/officeart/2005/8/layout/lProcess1"/>
    <dgm:cxn modelId="{E5DBAC75-9AE5-4159-9887-5EDF5589EB5F}" type="presOf" srcId="{5D819D76-F76F-4884-82BD-4E0BDB91046E}" destId="{CA817B3C-2C4A-45A4-BB2F-DBC464049582}" srcOrd="0" destOrd="0" presId="urn:microsoft.com/office/officeart/2005/8/layout/lProcess1"/>
    <dgm:cxn modelId="{86C7FA5F-E665-4C7F-8298-21FD0F666105}" srcId="{A43C3C26-A378-4482-80DD-958F20D04866}" destId="{78E32A51-6321-4BE6-BA8B-FF9148438FA2}" srcOrd="0" destOrd="0" parTransId="{5D819D76-F76F-4884-82BD-4E0BDB91046E}" sibTransId="{860A4CA5-0409-42F2-829C-E73D69C66364}"/>
    <dgm:cxn modelId="{BD4DD694-B185-4431-9715-EF982C76E7BD}" srcId="{803D8D90-1A41-4E59-8140-0343BC8E8F18}" destId="{A43C3C26-A378-4482-80DD-958F20D04866}" srcOrd="0" destOrd="0" parTransId="{26625C76-3FA8-479B-BC99-EDAE872EE1BF}" sibTransId="{0B5A380C-581E-4AA3-B800-5FA15FB87C68}"/>
    <dgm:cxn modelId="{ED370B76-5192-4D78-A071-F895726C82B1}" type="presOf" srcId="{A43C3C26-A378-4482-80DD-958F20D04866}" destId="{9527ED5F-4A14-4504-B06C-E081512A9213}" srcOrd="0" destOrd="0" presId="urn:microsoft.com/office/officeart/2005/8/layout/lProcess1"/>
    <dgm:cxn modelId="{11279B28-97E7-4C2D-B2AD-CE7C98513874}" type="presOf" srcId="{78E32A51-6321-4BE6-BA8B-FF9148438FA2}" destId="{039DE237-2EBE-4030-BB2C-B694F3AD2DEA}" srcOrd="0" destOrd="0" presId="urn:microsoft.com/office/officeart/2005/8/layout/lProcess1"/>
    <dgm:cxn modelId="{F6692D42-FD9E-40E1-8BC6-D381F40CDEC1}" type="presParOf" srcId="{C1CF947C-FBD1-4FD0-B9AA-B07F7D6C7D13}" destId="{03FCCBA1-D8F2-4851-8504-EED14FE01264}" srcOrd="0" destOrd="0" presId="urn:microsoft.com/office/officeart/2005/8/layout/lProcess1"/>
    <dgm:cxn modelId="{526DE48A-6ACB-492F-B691-93CC334A84C6}" type="presParOf" srcId="{03FCCBA1-D8F2-4851-8504-EED14FE01264}" destId="{9527ED5F-4A14-4504-B06C-E081512A9213}" srcOrd="0" destOrd="0" presId="urn:microsoft.com/office/officeart/2005/8/layout/lProcess1"/>
    <dgm:cxn modelId="{76A702D4-37EB-4F06-9300-C590C070DD43}" type="presParOf" srcId="{03FCCBA1-D8F2-4851-8504-EED14FE01264}" destId="{CA817B3C-2C4A-45A4-BB2F-DBC464049582}" srcOrd="1" destOrd="0" presId="urn:microsoft.com/office/officeart/2005/8/layout/lProcess1"/>
    <dgm:cxn modelId="{AD1339D2-518E-443C-B647-EA3503764092}" type="presParOf" srcId="{03FCCBA1-D8F2-4851-8504-EED14FE01264}" destId="{039DE237-2EBE-4030-BB2C-B694F3AD2DEA}"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38115CB-71E0-4BF2-8AD1-618C8662AE07}"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AU"/>
        </a:p>
      </dgm:t>
    </dgm:pt>
    <dgm:pt modelId="{4225A918-7ED0-47F0-A301-FF8AD05E382D}">
      <dgm:prSet custT="1"/>
      <dgm:spPr/>
      <dgm:t>
        <a:bodyPr/>
        <a:lstStyle/>
        <a:p>
          <a:pPr rtl="0"/>
          <a:r>
            <a:rPr lang="en-US" sz="2200" dirty="0"/>
            <a:t>Effective duration is essential to the measurement of the interest rate risk of a complex bond, such as a bond with an embedded option. </a:t>
          </a:r>
          <a:endParaRPr lang="en-AU" sz="2200" dirty="0"/>
        </a:p>
      </dgm:t>
    </dgm:pt>
    <dgm:pt modelId="{BCC0C285-ACCA-48A9-BB4C-829595176A4F}" type="parTrans" cxnId="{11ADBFCF-0984-4F91-8991-54B01FB7C741}">
      <dgm:prSet/>
      <dgm:spPr/>
      <dgm:t>
        <a:bodyPr/>
        <a:lstStyle/>
        <a:p>
          <a:endParaRPr lang="en-AU"/>
        </a:p>
      </dgm:t>
    </dgm:pt>
    <dgm:pt modelId="{122B0E52-F4AB-4288-B7B6-CF2134483C4A}" type="sibTrans" cxnId="{11ADBFCF-0984-4F91-8991-54B01FB7C741}">
      <dgm:prSet/>
      <dgm:spPr/>
      <dgm:t>
        <a:bodyPr/>
        <a:lstStyle/>
        <a:p>
          <a:endParaRPr lang="en-AU"/>
        </a:p>
      </dgm:t>
    </dgm:pt>
    <dgm:pt modelId="{DEA7148C-738F-4863-B975-96DB4EB88F44}">
      <dgm:prSet custT="1"/>
      <dgm:spPr/>
      <dgm:t>
        <a:bodyPr/>
        <a:lstStyle/>
        <a:p>
          <a:pPr rtl="0"/>
          <a:r>
            <a:rPr lang="en-US" sz="2200" dirty="0"/>
            <a:t>A callable/putable bond does not have a well-defined internal rate of return (yield-to-maturity). Therefore, yield duration statistics, such as modified and Macaulay durations, do not apply. Effective duration is the appropriate duration measure. </a:t>
          </a:r>
          <a:endParaRPr lang="en-AU" sz="2200" dirty="0"/>
        </a:p>
      </dgm:t>
    </dgm:pt>
    <dgm:pt modelId="{251401B5-854B-4742-97BB-E68018573485}" type="parTrans" cxnId="{81227007-163D-4860-A8A7-220346872F25}">
      <dgm:prSet/>
      <dgm:spPr/>
      <dgm:t>
        <a:bodyPr/>
        <a:lstStyle/>
        <a:p>
          <a:endParaRPr lang="en-AU"/>
        </a:p>
      </dgm:t>
    </dgm:pt>
    <dgm:pt modelId="{8DE9C47E-729C-485B-9B5F-D135428780E1}" type="sibTrans" cxnId="{81227007-163D-4860-A8A7-220346872F25}">
      <dgm:prSet/>
      <dgm:spPr/>
      <dgm:t>
        <a:bodyPr/>
        <a:lstStyle/>
        <a:p>
          <a:endParaRPr lang="en-AU"/>
        </a:p>
      </dgm:t>
    </dgm:pt>
    <dgm:pt modelId="{F09F9035-E63B-4399-9EF3-752F7423212B}" type="pres">
      <dgm:prSet presAssocID="{638115CB-71E0-4BF2-8AD1-618C8662AE07}" presName="compositeShape" presStyleCnt="0">
        <dgm:presLayoutVars>
          <dgm:chMax val="7"/>
          <dgm:dir/>
          <dgm:resizeHandles val="exact"/>
        </dgm:presLayoutVars>
      </dgm:prSet>
      <dgm:spPr/>
    </dgm:pt>
    <dgm:pt modelId="{028BCC48-9AD6-4F5A-BED3-8262F640391D}" type="pres">
      <dgm:prSet presAssocID="{4225A918-7ED0-47F0-A301-FF8AD05E382D}" presName="circ1" presStyleLbl="vennNode1" presStyleIdx="0" presStyleCnt="2"/>
      <dgm:spPr/>
    </dgm:pt>
    <dgm:pt modelId="{0653518F-508F-463C-9E8C-F847A8D4D2FC}" type="pres">
      <dgm:prSet presAssocID="{4225A918-7ED0-47F0-A301-FF8AD05E382D}" presName="circ1Tx" presStyleLbl="revTx" presStyleIdx="0" presStyleCnt="0">
        <dgm:presLayoutVars>
          <dgm:chMax val="0"/>
          <dgm:chPref val="0"/>
          <dgm:bulletEnabled val="1"/>
        </dgm:presLayoutVars>
      </dgm:prSet>
      <dgm:spPr/>
    </dgm:pt>
    <dgm:pt modelId="{48C954A2-198A-4B20-A7DB-96D541666F5F}" type="pres">
      <dgm:prSet presAssocID="{DEA7148C-738F-4863-B975-96DB4EB88F44}" presName="circ2" presStyleLbl="vennNode1" presStyleIdx="1" presStyleCnt="2"/>
      <dgm:spPr/>
    </dgm:pt>
    <dgm:pt modelId="{C41C36A4-C0F5-41D3-8150-41F6E1DC8A3A}" type="pres">
      <dgm:prSet presAssocID="{DEA7148C-738F-4863-B975-96DB4EB88F44}" presName="circ2Tx" presStyleLbl="revTx" presStyleIdx="0" presStyleCnt="0">
        <dgm:presLayoutVars>
          <dgm:chMax val="0"/>
          <dgm:chPref val="0"/>
          <dgm:bulletEnabled val="1"/>
        </dgm:presLayoutVars>
      </dgm:prSet>
      <dgm:spPr/>
    </dgm:pt>
  </dgm:ptLst>
  <dgm:cxnLst>
    <dgm:cxn modelId="{81227007-163D-4860-A8A7-220346872F25}" srcId="{638115CB-71E0-4BF2-8AD1-618C8662AE07}" destId="{DEA7148C-738F-4863-B975-96DB4EB88F44}" srcOrd="1" destOrd="0" parTransId="{251401B5-854B-4742-97BB-E68018573485}" sibTransId="{8DE9C47E-729C-485B-9B5F-D135428780E1}"/>
    <dgm:cxn modelId="{CAC44037-8C96-4AD5-977D-6F7F4E5A9686}" type="presOf" srcId="{DEA7148C-738F-4863-B975-96DB4EB88F44}" destId="{48C954A2-198A-4B20-A7DB-96D541666F5F}" srcOrd="0" destOrd="0" presId="urn:microsoft.com/office/officeart/2005/8/layout/venn1"/>
    <dgm:cxn modelId="{8DF90147-E2DB-45E9-8CBC-7C4254D77F46}" type="presOf" srcId="{4225A918-7ED0-47F0-A301-FF8AD05E382D}" destId="{028BCC48-9AD6-4F5A-BED3-8262F640391D}" srcOrd="0" destOrd="0" presId="urn:microsoft.com/office/officeart/2005/8/layout/venn1"/>
    <dgm:cxn modelId="{C807F45B-7AFF-4B52-BAE9-B93A84C92D91}" type="presOf" srcId="{638115CB-71E0-4BF2-8AD1-618C8662AE07}" destId="{F09F9035-E63B-4399-9EF3-752F7423212B}" srcOrd="0" destOrd="0" presId="urn:microsoft.com/office/officeart/2005/8/layout/venn1"/>
    <dgm:cxn modelId="{0189C364-E6DA-4077-A438-27A92F631EDE}" type="presOf" srcId="{4225A918-7ED0-47F0-A301-FF8AD05E382D}" destId="{0653518F-508F-463C-9E8C-F847A8D4D2FC}" srcOrd="1" destOrd="0" presId="urn:microsoft.com/office/officeart/2005/8/layout/venn1"/>
    <dgm:cxn modelId="{0DE2A47E-C47C-481C-B126-A6E889302B98}" type="presOf" srcId="{DEA7148C-738F-4863-B975-96DB4EB88F44}" destId="{C41C36A4-C0F5-41D3-8150-41F6E1DC8A3A}" srcOrd="1" destOrd="0" presId="urn:microsoft.com/office/officeart/2005/8/layout/venn1"/>
    <dgm:cxn modelId="{11ADBFCF-0984-4F91-8991-54B01FB7C741}" srcId="{638115CB-71E0-4BF2-8AD1-618C8662AE07}" destId="{4225A918-7ED0-47F0-A301-FF8AD05E382D}" srcOrd="0" destOrd="0" parTransId="{BCC0C285-ACCA-48A9-BB4C-829595176A4F}" sibTransId="{122B0E52-F4AB-4288-B7B6-CF2134483C4A}"/>
    <dgm:cxn modelId="{B317783B-2759-4F7B-9A7B-B32AE9602E00}" type="presParOf" srcId="{F09F9035-E63B-4399-9EF3-752F7423212B}" destId="{028BCC48-9AD6-4F5A-BED3-8262F640391D}" srcOrd="0" destOrd="0" presId="urn:microsoft.com/office/officeart/2005/8/layout/venn1"/>
    <dgm:cxn modelId="{73BF114B-517B-42EF-A3C6-C0914DACA1CB}" type="presParOf" srcId="{F09F9035-E63B-4399-9EF3-752F7423212B}" destId="{0653518F-508F-463C-9E8C-F847A8D4D2FC}" srcOrd="1" destOrd="0" presId="urn:microsoft.com/office/officeart/2005/8/layout/venn1"/>
    <dgm:cxn modelId="{0E53262F-B249-40D3-A398-D3C1B1ADABA6}" type="presParOf" srcId="{F09F9035-E63B-4399-9EF3-752F7423212B}" destId="{48C954A2-198A-4B20-A7DB-96D541666F5F}" srcOrd="2" destOrd="0" presId="urn:microsoft.com/office/officeart/2005/8/layout/venn1"/>
    <dgm:cxn modelId="{A45C3A43-361A-408B-9726-D887E514AD3A}" type="presParOf" srcId="{F09F9035-E63B-4399-9EF3-752F7423212B}" destId="{C41C36A4-C0F5-41D3-8150-41F6E1DC8A3A}" srcOrd="3"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B25B5E-127D-44E5-A6B2-B16BA02478A7}" type="doc">
      <dgm:prSet loTypeId="urn:microsoft.com/office/officeart/2005/8/layout/arrow6" loCatId="relationship" qsTypeId="urn:microsoft.com/office/officeart/2005/8/quickstyle/simple1" qsCatId="simple" csTypeId="urn:microsoft.com/office/officeart/2005/8/colors/colorful3" csCatId="colorful" phldr="1"/>
      <dgm:spPr/>
      <dgm:t>
        <a:bodyPr/>
        <a:lstStyle/>
        <a:p>
          <a:endParaRPr lang="en-AU"/>
        </a:p>
      </dgm:t>
    </dgm:pt>
    <dgm:pt modelId="{19C105C6-6D34-43F8-AB43-FB53E5C9DCE4}">
      <dgm:prSet custT="1"/>
      <dgm:spPr/>
      <dgm:t>
        <a:bodyPr/>
        <a:lstStyle/>
        <a:p>
          <a:pPr rtl="0"/>
          <a:r>
            <a:rPr lang="en-US" sz="1900" dirty="0"/>
            <a:t>A </a:t>
          </a:r>
          <a:r>
            <a:rPr lang="en-US" sz="1900" b="1" dirty="0"/>
            <a:t>key rate duration </a:t>
          </a:r>
          <a:r>
            <a:rPr lang="en-US" sz="1900" dirty="0"/>
            <a:t>(or partial duration) is a measure of a bond’s sensitivity to a change in the benchmark yield curve at a specific maturity segment.</a:t>
          </a:r>
          <a:endParaRPr lang="en-AU" sz="1900" dirty="0"/>
        </a:p>
      </dgm:t>
    </dgm:pt>
    <dgm:pt modelId="{EF8B86FD-34B6-49DD-887A-D7F818D06BE9}" type="parTrans" cxnId="{947D0A98-50D6-454D-B576-34860BD70E8C}">
      <dgm:prSet/>
      <dgm:spPr/>
      <dgm:t>
        <a:bodyPr/>
        <a:lstStyle/>
        <a:p>
          <a:endParaRPr lang="en-AU"/>
        </a:p>
      </dgm:t>
    </dgm:pt>
    <dgm:pt modelId="{6C907C12-4836-4F30-95B8-9F782460DFEE}" type="sibTrans" cxnId="{947D0A98-50D6-454D-B576-34860BD70E8C}">
      <dgm:prSet/>
      <dgm:spPr/>
      <dgm:t>
        <a:bodyPr/>
        <a:lstStyle/>
        <a:p>
          <a:endParaRPr lang="en-AU"/>
        </a:p>
      </dgm:t>
    </dgm:pt>
    <dgm:pt modelId="{7AD99EEC-A6E6-46D4-9B2F-4185E673CC3F}">
      <dgm:prSet custT="1"/>
      <dgm:spPr/>
      <dgm:t>
        <a:bodyPr/>
        <a:lstStyle/>
        <a:p>
          <a:pPr rtl="0"/>
          <a:r>
            <a:rPr lang="en-US" sz="1900" dirty="0"/>
            <a:t>In contrast to effective duration, key rate durations help identify “shaping risk” for a bond—that is, a bond’s sensitivity to changes in the shape of the benchmark yield curve (e.g., the yield curve becoming steeper or flatter). </a:t>
          </a:r>
          <a:endParaRPr lang="en-AU" sz="1900" dirty="0"/>
        </a:p>
      </dgm:t>
    </dgm:pt>
    <dgm:pt modelId="{9D0D9407-85AF-4ABB-B8B7-828054BA6C08}" type="parTrans" cxnId="{665743EC-733B-4856-B21F-5ADE7361F2A9}">
      <dgm:prSet/>
      <dgm:spPr/>
      <dgm:t>
        <a:bodyPr/>
        <a:lstStyle/>
        <a:p>
          <a:endParaRPr lang="en-AU"/>
        </a:p>
      </dgm:t>
    </dgm:pt>
    <dgm:pt modelId="{DA2B3416-DC5A-4FED-95A3-171921D4E849}" type="sibTrans" cxnId="{665743EC-733B-4856-B21F-5ADE7361F2A9}">
      <dgm:prSet/>
      <dgm:spPr/>
      <dgm:t>
        <a:bodyPr/>
        <a:lstStyle/>
        <a:p>
          <a:endParaRPr lang="en-AU"/>
        </a:p>
      </dgm:t>
    </dgm:pt>
    <dgm:pt modelId="{1EEAA52E-2CAD-4D35-A60F-B10912D77BB4}" type="pres">
      <dgm:prSet presAssocID="{69B25B5E-127D-44E5-A6B2-B16BA02478A7}" presName="compositeShape" presStyleCnt="0">
        <dgm:presLayoutVars>
          <dgm:chMax val="2"/>
          <dgm:dir/>
          <dgm:resizeHandles val="exact"/>
        </dgm:presLayoutVars>
      </dgm:prSet>
      <dgm:spPr/>
    </dgm:pt>
    <dgm:pt modelId="{4E048B31-11D8-4781-8A5D-C57D44708905}" type="pres">
      <dgm:prSet presAssocID="{69B25B5E-127D-44E5-A6B2-B16BA02478A7}" presName="ribbon" presStyleLbl="node1" presStyleIdx="0" presStyleCnt="1" custScaleY="162162" custLinFactNeighborX="3392" custLinFactNeighborY="0"/>
      <dgm:spPr/>
    </dgm:pt>
    <dgm:pt modelId="{2C826BF6-47CF-4D42-8E91-310D77AA76E3}" type="pres">
      <dgm:prSet presAssocID="{69B25B5E-127D-44E5-A6B2-B16BA02478A7}" presName="leftArrowText" presStyleLbl="node1" presStyleIdx="0" presStyleCnt="1" custScaleY="129803">
        <dgm:presLayoutVars>
          <dgm:chMax val="0"/>
          <dgm:bulletEnabled val="1"/>
        </dgm:presLayoutVars>
      </dgm:prSet>
      <dgm:spPr/>
    </dgm:pt>
    <dgm:pt modelId="{13D4D306-50F1-470B-9231-62AEF43D0E74}" type="pres">
      <dgm:prSet presAssocID="{69B25B5E-127D-44E5-A6B2-B16BA02478A7}" presName="rightArrowText" presStyleLbl="node1" presStyleIdx="0" presStyleCnt="1" custScaleX="113810" custScaleY="148693" custLinFactNeighborX="-1180" custLinFactNeighborY="12056">
        <dgm:presLayoutVars>
          <dgm:chMax val="0"/>
          <dgm:bulletEnabled val="1"/>
        </dgm:presLayoutVars>
      </dgm:prSet>
      <dgm:spPr/>
    </dgm:pt>
  </dgm:ptLst>
  <dgm:cxnLst>
    <dgm:cxn modelId="{C2CCC10A-4B8D-4F55-9FE8-CEC42C618144}" type="presOf" srcId="{7AD99EEC-A6E6-46D4-9B2F-4185E673CC3F}" destId="{13D4D306-50F1-470B-9231-62AEF43D0E74}" srcOrd="0" destOrd="0" presId="urn:microsoft.com/office/officeart/2005/8/layout/arrow6"/>
    <dgm:cxn modelId="{04011F14-59DF-4E7A-822E-D304BFA04FB8}" type="presOf" srcId="{19C105C6-6D34-43F8-AB43-FB53E5C9DCE4}" destId="{2C826BF6-47CF-4D42-8E91-310D77AA76E3}" srcOrd="0" destOrd="0" presId="urn:microsoft.com/office/officeart/2005/8/layout/arrow6"/>
    <dgm:cxn modelId="{7DBA8577-3B40-41C4-8AD2-0504FCEC3F8D}" type="presOf" srcId="{69B25B5E-127D-44E5-A6B2-B16BA02478A7}" destId="{1EEAA52E-2CAD-4D35-A60F-B10912D77BB4}" srcOrd="0" destOrd="0" presId="urn:microsoft.com/office/officeart/2005/8/layout/arrow6"/>
    <dgm:cxn modelId="{947D0A98-50D6-454D-B576-34860BD70E8C}" srcId="{69B25B5E-127D-44E5-A6B2-B16BA02478A7}" destId="{19C105C6-6D34-43F8-AB43-FB53E5C9DCE4}" srcOrd="0" destOrd="0" parTransId="{EF8B86FD-34B6-49DD-887A-D7F818D06BE9}" sibTransId="{6C907C12-4836-4F30-95B8-9F782460DFEE}"/>
    <dgm:cxn modelId="{665743EC-733B-4856-B21F-5ADE7361F2A9}" srcId="{69B25B5E-127D-44E5-A6B2-B16BA02478A7}" destId="{7AD99EEC-A6E6-46D4-9B2F-4185E673CC3F}" srcOrd="1" destOrd="0" parTransId="{9D0D9407-85AF-4ABB-B8B7-828054BA6C08}" sibTransId="{DA2B3416-DC5A-4FED-95A3-171921D4E849}"/>
    <dgm:cxn modelId="{2AE1DFC4-98A8-47F4-8D39-CDEA8E73F8B4}" type="presParOf" srcId="{1EEAA52E-2CAD-4D35-A60F-B10912D77BB4}" destId="{4E048B31-11D8-4781-8A5D-C57D44708905}" srcOrd="0" destOrd="0" presId="urn:microsoft.com/office/officeart/2005/8/layout/arrow6"/>
    <dgm:cxn modelId="{29EBC1F7-3517-4172-BAAA-288C627C3805}" type="presParOf" srcId="{1EEAA52E-2CAD-4D35-A60F-B10912D77BB4}" destId="{2C826BF6-47CF-4D42-8E91-310D77AA76E3}" srcOrd="1" destOrd="0" presId="urn:microsoft.com/office/officeart/2005/8/layout/arrow6"/>
    <dgm:cxn modelId="{734A2951-464F-44D8-BDA7-63E14655AA4E}" type="presParOf" srcId="{1EEAA52E-2CAD-4D35-A60F-B10912D77BB4}" destId="{13D4D306-50F1-470B-9231-62AEF43D0E74}"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DA1691-040B-4A58-B913-05CDBA506EBA}"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AU"/>
        </a:p>
      </dgm:t>
    </dgm:pt>
    <dgm:pt modelId="{43F9B58A-A695-431E-BB3D-992626329085}">
      <dgm:prSet custT="1"/>
      <dgm:spPr/>
      <dgm:t>
        <a:bodyPr/>
        <a:lstStyle/>
        <a:p>
          <a:r>
            <a:rPr lang="en-US" sz="2200" dirty="0"/>
            <a:t>The duration for a fixed-rate bond is a function of these input variables.</a:t>
          </a:r>
        </a:p>
      </dgm:t>
    </dgm:pt>
    <dgm:pt modelId="{C4E8F60B-3A06-4969-B8FC-AA8A4F5FB62D}" type="parTrans" cxnId="{725EF75A-2CD2-4244-BC8B-069EEEC83168}">
      <dgm:prSet/>
      <dgm:spPr/>
      <dgm:t>
        <a:bodyPr/>
        <a:lstStyle/>
        <a:p>
          <a:endParaRPr lang="en-AU"/>
        </a:p>
      </dgm:t>
    </dgm:pt>
    <dgm:pt modelId="{67C27C80-C493-42FD-973E-2FB2F6843036}" type="sibTrans" cxnId="{725EF75A-2CD2-4244-BC8B-069EEEC83168}">
      <dgm:prSet/>
      <dgm:spPr/>
      <dgm:t>
        <a:bodyPr/>
        <a:lstStyle/>
        <a:p>
          <a:endParaRPr lang="en-AU"/>
        </a:p>
      </dgm:t>
    </dgm:pt>
    <dgm:pt modelId="{78BD2CCA-7AF6-4AC4-A34C-286D98F59485}">
      <dgm:prSet custT="1"/>
      <dgm:spPr/>
      <dgm:t>
        <a:bodyPr anchor="ctr" anchorCtr="0"/>
        <a:lstStyle/>
        <a:p>
          <a:r>
            <a:rPr lang="en-US" sz="2000" dirty="0"/>
            <a:t>Yield-to-maturity per period </a:t>
          </a:r>
        </a:p>
      </dgm:t>
    </dgm:pt>
    <dgm:pt modelId="{28677EF7-D47A-4BAC-8C75-37480E396615}" type="parTrans" cxnId="{5099ADD6-0432-4AFD-A393-2C97B3BFF0E0}">
      <dgm:prSet/>
      <dgm:spPr/>
      <dgm:t>
        <a:bodyPr/>
        <a:lstStyle/>
        <a:p>
          <a:endParaRPr lang="en-AU"/>
        </a:p>
      </dgm:t>
    </dgm:pt>
    <dgm:pt modelId="{1B52627B-1191-4FCC-9C5E-BC345A0F181A}" type="sibTrans" cxnId="{5099ADD6-0432-4AFD-A393-2C97B3BFF0E0}">
      <dgm:prSet/>
      <dgm:spPr/>
      <dgm:t>
        <a:bodyPr/>
        <a:lstStyle/>
        <a:p>
          <a:endParaRPr lang="en-AU"/>
        </a:p>
      </dgm:t>
    </dgm:pt>
    <dgm:pt modelId="{EB2F9793-08C6-46BF-9763-1705A719BF19}">
      <dgm:prSet custT="1"/>
      <dgm:spPr/>
      <dgm:t>
        <a:bodyPr anchor="ctr" anchorCtr="0"/>
        <a:lstStyle/>
        <a:p>
          <a:r>
            <a:rPr lang="en-US" sz="2000" dirty="0"/>
            <a:t>Time-to-maturity (as of the beginning of the period) </a:t>
          </a:r>
        </a:p>
      </dgm:t>
    </dgm:pt>
    <dgm:pt modelId="{196DFCC8-AEF6-45A4-BA0F-9A9D0D1EEBEA}" type="parTrans" cxnId="{80A23C10-AA84-45CD-A00F-5DD7CA11C812}">
      <dgm:prSet/>
      <dgm:spPr/>
      <dgm:t>
        <a:bodyPr/>
        <a:lstStyle/>
        <a:p>
          <a:endParaRPr lang="en-AU"/>
        </a:p>
      </dgm:t>
    </dgm:pt>
    <dgm:pt modelId="{637C4A5A-944D-4BA3-9E53-039A85A89347}" type="sibTrans" cxnId="{80A23C10-AA84-45CD-A00F-5DD7CA11C812}">
      <dgm:prSet/>
      <dgm:spPr/>
      <dgm:t>
        <a:bodyPr/>
        <a:lstStyle/>
        <a:p>
          <a:endParaRPr lang="en-AU"/>
        </a:p>
      </dgm:t>
    </dgm:pt>
    <dgm:pt modelId="{A78A9297-33F2-417F-A7E0-0CD50C3760E7}">
      <dgm:prSet custT="1"/>
      <dgm:spPr/>
      <dgm:t>
        <a:bodyPr anchor="ctr" anchorCtr="0"/>
        <a:lstStyle/>
        <a:p>
          <a:r>
            <a:rPr lang="en-US" sz="2000" dirty="0"/>
            <a:t>Fraction of the period that has gone by</a:t>
          </a:r>
        </a:p>
      </dgm:t>
    </dgm:pt>
    <dgm:pt modelId="{51F133AE-48E9-4A41-8FB4-A485BF47B8B5}" type="parTrans" cxnId="{3A3D3230-4999-4B06-A2A4-449FD3D131F7}">
      <dgm:prSet/>
      <dgm:spPr/>
      <dgm:t>
        <a:bodyPr/>
        <a:lstStyle/>
        <a:p>
          <a:endParaRPr lang="en-AU"/>
        </a:p>
      </dgm:t>
    </dgm:pt>
    <dgm:pt modelId="{804C5173-9BD9-4E57-BF23-5C7480A34A07}" type="sibTrans" cxnId="{3A3D3230-4999-4B06-A2A4-449FD3D131F7}">
      <dgm:prSet/>
      <dgm:spPr/>
      <dgm:t>
        <a:bodyPr/>
        <a:lstStyle/>
        <a:p>
          <a:endParaRPr lang="en-AU"/>
        </a:p>
      </dgm:t>
    </dgm:pt>
    <dgm:pt modelId="{66BA0C72-D74C-4477-9406-1B675A7D6005}">
      <dgm:prSet custT="1"/>
      <dgm:spPr/>
      <dgm:t>
        <a:bodyPr anchor="ctr" anchorCtr="0"/>
        <a:lstStyle/>
        <a:p>
          <a:r>
            <a:rPr lang="en-US" sz="2000" dirty="0"/>
            <a:t>Presence and nature of embedded options</a:t>
          </a:r>
        </a:p>
      </dgm:t>
    </dgm:pt>
    <dgm:pt modelId="{60E01726-46C3-4747-8649-B532BC030F96}" type="parTrans" cxnId="{D5C49022-0903-417C-BA36-F8B27C0DEAE1}">
      <dgm:prSet/>
      <dgm:spPr/>
      <dgm:t>
        <a:bodyPr/>
        <a:lstStyle/>
        <a:p>
          <a:endParaRPr lang="en-AU"/>
        </a:p>
      </dgm:t>
    </dgm:pt>
    <dgm:pt modelId="{7E45FDCD-4A36-49EC-BE59-31CCC49E40BD}" type="sibTrans" cxnId="{D5C49022-0903-417C-BA36-F8B27C0DEAE1}">
      <dgm:prSet/>
      <dgm:spPr/>
      <dgm:t>
        <a:bodyPr/>
        <a:lstStyle/>
        <a:p>
          <a:endParaRPr lang="en-AU"/>
        </a:p>
      </dgm:t>
    </dgm:pt>
    <dgm:pt modelId="{EBCB6174-6988-4733-A2BF-E2C4FAA946E5}">
      <dgm:prSet custT="1"/>
      <dgm:spPr/>
      <dgm:t>
        <a:bodyPr anchor="ctr" anchorCtr="0"/>
        <a:lstStyle/>
        <a:p>
          <a:r>
            <a:rPr lang="en-US" sz="2000" dirty="0"/>
            <a:t>Coupon rate or payment per period </a:t>
          </a:r>
        </a:p>
      </dgm:t>
    </dgm:pt>
    <dgm:pt modelId="{464349BE-2042-45DE-BCD6-39B0616CEE8B}" type="parTrans" cxnId="{145F1BBE-8B00-469B-BD8F-0C1D09FC291B}">
      <dgm:prSet/>
      <dgm:spPr/>
      <dgm:t>
        <a:bodyPr/>
        <a:lstStyle/>
        <a:p>
          <a:endParaRPr lang="en-AU"/>
        </a:p>
      </dgm:t>
    </dgm:pt>
    <dgm:pt modelId="{7DC61E50-A4C5-423A-98DC-9E9FA0DD50A3}" type="sibTrans" cxnId="{145F1BBE-8B00-469B-BD8F-0C1D09FC291B}">
      <dgm:prSet/>
      <dgm:spPr/>
      <dgm:t>
        <a:bodyPr/>
        <a:lstStyle/>
        <a:p>
          <a:endParaRPr lang="en-AU"/>
        </a:p>
      </dgm:t>
    </dgm:pt>
    <dgm:pt modelId="{5F33E1AA-438A-45DD-B587-CBF7B77B4087}" type="pres">
      <dgm:prSet presAssocID="{CCDA1691-040B-4A58-B913-05CDBA506EBA}" presName="Name0" presStyleCnt="0">
        <dgm:presLayoutVars>
          <dgm:dir/>
          <dgm:animLvl val="lvl"/>
          <dgm:resizeHandles/>
        </dgm:presLayoutVars>
      </dgm:prSet>
      <dgm:spPr/>
    </dgm:pt>
    <dgm:pt modelId="{4C62A8DE-3919-4872-9DE6-EADA12290533}" type="pres">
      <dgm:prSet presAssocID="{43F9B58A-A695-431E-BB3D-992626329085}" presName="linNode" presStyleCnt="0"/>
      <dgm:spPr/>
    </dgm:pt>
    <dgm:pt modelId="{76C37F4A-BCD7-45D1-BBBE-86D0B58FC0F7}" type="pres">
      <dgm:prSet presAssocID="{43F9B58A-A695-431E-BB3D-992626329085}" presName="parentShp" presStyleLbl="node1" presStyleIdx="0" presStyleCnt="1" custScaleX="85714" custScaleY="76471">
        <dgm:presLayoutVars>
          <dgm:bulletEnabled val="1"/>
        </dgm:presLayoutVars>
      </dgm:prSet>
      <dgm:spPr/>
    </dgm:pt>
    <dgm:pt modelId="{BB302CA9-2D20-4862-A249-CF4442B1B591}" type="pres">
      <dgm:prSet presAssocID="{43F9B58A-A695-431E-BB3D-992626329085}" presName="childShp" presStyleLbl="bgAccFollowNode1" presStyleIdx="0" presStyleCnt="1" custScaleX="112699">
        <dgm:presLayoutVars>
          <dgm:bulletEnabled val="1"/>
        </dgm:presLayoutVars>
      </dgm:prSet>
      <dgm:spPr/>
    </dgm:pt>
  </dgm:ptLst>
  <dgm:cxnLst>
    <dgm:cxn modelId="{80A23C10-AA84-45CD-A00F-5DD7CA11C812}" srcId="{43F9B58A-A695-431E-BB3D-992626329085}" destId="{EB2F9793-08C6-46BF-9763-1705A719BF19}" srcOrd="2" destOrd="0" parTransId="{196DFCC8-AEF6-45A4-BA0F-9A9D0D1EEBEA}" sibTransId="{637C4A5A-944D-4BA3-9E53-039A85A89347}"/>
    <dgm:cxn modelId="{D5C49022-0903-417C-BA36-F8B27C0DEAE1}" srcId="{43F9B58A-A695-431E-BB3D-992626329085}" destId="{66BA0C72-D74C-4477-9406-1B675A7D6005}" srcOrd="4" destOrd="0" parTransId="{60E01726-46C3-4747-8649-B532BC030F96}" sibTransId="{7E45FDCD-4A36-49EC-BE59-31CCC49E40BD}"/>
    <dgm:cxn modelId="{3A3D3230-4999-4B06-A2A4-449FD3D131F7}" srcId="{43F9B58A-A695-431E-BB3D-992626329085}" destId="{A78A9297-33F2-417F-A7E0-0CD50C3760E7}" srcOrd="3" destOrd="0" parTransId="{51F133AE-48E9-4A41-8FB4-A485BF47B8B5}" sibTransId="{804C5173-9BD9-4E57-BF23-5C7480A34A07}"/>
    <dgm:cxn modelId="{51F46650-F57E-4EFF-8146-E32C6E062302}" type="presOf" srcId="{EBCB6174-6988-4733-A2BF-E2C4FAA946E5}" destId="{BB302CA9-2D20-4862-A249-CF4442B1B591}" srcOrd="0" destOrd="0" presId="urn:microsoft.com/office/officeart/2005/8/layout/vList6"/>
    <dgm:cxn modelId="{4992CF52-7BC3-442B-8DFD-993CF2639897}" type="presOf" srcId="{78BD2CCA-7AF6-4AC4-A34C-286D98F59485}" destId="{BB302CA9-2D20-4862-A249-CF4442B1B591}" srcOrd="0" destOrd="1" presId="urn:microsoft.com/office/officeart/2005/8/layout/vList6"/>
    <dgm:cxn modelId="{0D433658-A154-4254-95D9-084E8C52A83A}" type="presOf" srcId="{66BA0C72-D74C-4477-9406-1B675A7D6005}" destId="{BB302CA9-2D20-4862-A249-CF4442B1B591}" srcOrd="0" destOrd="4" presId="urn:microsoft.com/office/officeart/2005/8/layout/vList6"/>
    <dgm:cxn modelId="{725EF75A-2CD2-4244-BC8B-069EEEC83168}" srcId="{CCDA1691-040B-4A58-B913-05CDBA506EBA}" destId="{43F9B58A-A695-431E-BB3D-992626329085}" srcOrd="0" destOrd="0" parTransId="{C4E8F60B-3A06-4969-B8FC-AA8A4F5FB62D}" sibTransId="{67C27C80-C493-42FD-973E-2FB2F6843036}"/>
    <dgm:cxn modelId="{75A2997B-276C-433B-BE3D-8690DF4FECEB}" type="presOf" srcId="{A78A9297-33F2-417F-A7E0-0CD50C3760E7}" destId="{BB302CA9-2D20-4862-A249-CF4442B1B591}" srcOrd="0" destOrd="3" presId="urn:microsoft.com/office/officeart/2005/8/layout/vList6"/>
    <dgm:cxn modelId="{2FF91AB2-557A-400B-8595-2A28F2CBBE4D}" type="presOf" srcId="{CCDA1691-040B-4A58-B913-05CDBA506EBA}" destId="{5F33E1AA-438A-45DD-B587-CBF7B77B4087}" srcOrd="0" destOrd="0" presId="urn:microsoft.com/office/officeart/2005/8/layout/vList6"/>
    <dgm:cxn modelId="{145F1BBE-8B00-469B-BD8F-0C1D09FC291B}" srcId="{43F9B58A-A695-431E-BB3D-992626329085}" destId="{EBCB6174-6988-4733-A2BF-E2C4FAA946E5}" srcOrd="0" destOrd="0" parTransId="{464349BE-2042-45DE-BCD6-39B0616CEE8B}" sibTransId="{7DC61E50-A4C5-423A-98DC-9E9FA0DD50A3}"/>
    <dgm:cxn modelId="{3DA1FDC3-D5A9-475B-91D3-1EB6A3655E8F}" type="presOf" srcId="{EB2F9793-08C6-46BF-9763-1705A719BF19}" destId="{BB302CA9-2D20-4862-A249-CF4442B1B591}" srcOrd="0" destOrd="2" presId="urn:microsoft.com/office/officeart/2005/8/layout/vList6"/>
    <dgm:cxn modelId="{5099ADD6-0432-4AFD-A393-2C97B3BFF0E0}" srcId="{43F9B58A-A695-431E-BB3D-992626329085}" destId="{78BD2CCA-7AF6-4AC4-A34C-286D98F59485}" srcOrd="1" destOrd="0" parTransId="{28677EF7-D47A-4BAC-8C75-37480E396615}" sibTransId="{1B52627B-1191-4FCC-9C5E-BC345A0F181A}"/>
    <dgm:cxn modelId="{7EC762DC-2B02-4F6F-9D70-968C81EA3D80}" type="presOf" srcId="{43F9B58A-A695-431E-BB3D-992626329085}" destId="{76C37F4A-BCD7-45D1-BBBE-86D0B58FC0F7}" srcOrd="0" destOrd="0" presId="urn:microsoft.com/office/officeart/2005/8/layout/vList6"/>
    <dgm:cxn modelId="{D4C62C38-BC35-4C5B-B494-AAEF05102959}" type="presParOf" srcId="{5F33E1AA-438A-45DD-B587-CBF7B77B4087}" destId="{4C62A8DE-3919-4872-9DE6-EADA12290533}" srcOrd="0" destOrd="0" presId="urn:microsoft.com/office/officeart/2005/8/layout/vList6"/>
    <dgm:cxn modelId="{D3E2B406-80DB-4CAB-90B3-FDE96D5DE863}" type="presParOf" srcId="{4C62A8DE-3919-4872-9DE6-EADA12290533}" destId="{76C37F4A-BCD7-45D1-BBBE-86D0B58FC0F7}" srcOrd="0" destOrd="0" presId="urn:microsoft.com/office/officeart/2005/8/layout/vList6"/>
    <dgm:cxn modelId="{9F7A4996-FD9C-4F5E-9AD9-FB877FB646DC}" type="presParOf" srcId="{4C62A8DE-3919-4872-9DE6-EADA12290533}" destId="{BB302CA9-2D20-4862-A249-CF4442B1B591}"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4EF90AD-3A3A-4CAB-B442-31B753F14FB8}"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AU"/>
        </a:p>
      </dgm:t>
    </dgm:pt>
    <dgm:pt modelId="{2A231DDE-85B7-4B66-B226-86DCD6535458}">
      <dgm:prSet custT="1"/>
      <dgm:spPr/>
      <dgm:t>
        <a:bodyPr/>
        <a:lstStyle/>
        <a:p>
          <a:pPr rtl="0"/>
          <a:r>
            <a:rPr lang="en-US" sz="2200" dirty="0"/>
            <a:t>The coupon rate is inversely related to the Macaulay duration.</a:t>
          </a:r>
          <a:endParaRPr lang="en-AU" sz="2200" dirty="0"/>
        </a:p>
      </dgm:t>
    </dgm:pt>
    <dgm:pt modelId="{9AF75693-175E-4544-8DA0-0CB882BBB624}" type="parTrans" cxnId="{831628B6-67A7-4456-93A5-D1B3684CA9BF}">
      <dgm:prSet/>
      <dgm:spPr/>
      <dgm:t>
        <a:bodyPr/>
        <a:lstStyle/>
        <a:p>
          <a:endParaRPr lang="en-AU"/>
        </a:p>
      </dgm:t>
    </dgm:pt>
    <dgm:pt modelId="{5A97E37E-D856-42D7-8FD6-2ED2D50263F8}" type="sibTrans" cxnId="{831628B6-67A7-4456-93A5-D1B3684CA9BF}">
      <dgm:prSet/>
      <dgm:spPr/>
      <dgm:t>
        <a:bodyPr/>
        <a:lstStyle/>
        <a:p>
          <a:endParaRPr lang="en-AU"/>
        </a:p>
      </dgm:t>
    </dgm:pt>
    <dgm:pt modelId="{72BEE9A3-18DF-4395-AE21-B91CFBDF5863}">
      <dgm:prSet custT="1"/>
      <dgm:spPr/>
      <dgm:t>
        <a:bodyPr/>
        <a:lstStyle/>
        <a:p>
          <a:pPr rtl="0"/>
          <a:r>
            <a:rPr lang="en-US" sz="2000" dirty="0"/>
            <a:t>A lower-coupon bond has a higher duration and more interest rate risk than a higher-coupon bond.</a:t>
          </a:r>
          <a:endParaRPr lang="en-AU" sz="2000" dirty="0"/>
        </a:p>
      </dgm:t>
    </dgm:pt>
    <dgm:pt modelId="{19456B17-9AF0-4909-BD9D-CD132AA14CE0}" type="parTrans" cxnId="{DA4D9418-8F78-4EE6-9E0B-DC9203513E26}">
      <dgm:prSet/>
      <dgm:spPr/>
      <dgm:t>
        <a:bodyPr/>
        <a:lstStyle/>
        <a:p>
          <a:endParaRPr lang="en-AU"/>
        </a:p>
      </dgm:t>
    </dgm:pt>
    <dgm:pt modelId="{154777D7-11C2-4B6C-84F0-6EB82E7C9679}" type="sibTrans" cxnId="{DA4D9418-8F78-4EE6-9E0B-DC9203513E26}">
      <dgm:prSet/>
      <dgm:spPr/>
      <dgm:t>
        <a:bodyPr/>
        <a:lstStyle/>
        <a:p>
          <a:endParaRPr lang="en-AU"/>
        </a:p>
      </dgm:t>
    </dgm:pt>
    <dgm:pt modelId="{B74CA6CE-A454-4FEA-AF8E-45F6EE4FDE31}">
      <dgm:prSet custT="1"/>
      <dgm:spPr/>
      <dgm:t>
        <a:bodyPr/>
        <a:lstStyle/>
        <a:p>
          <a:pPr rtl="0"/>
          <a:r>
            <a:rPr lang="en-US" sz="2000" dirty="0"/>
            <a:t>The Macaulay duration of a zero-coupon bond is equal to its time-to-maturity.</a:t>
          </a:r>
          <a:endParaRPr lang="en-AU" sz="2000" dirty="0"/>
        </a:p>
      </dgm:t>
    </dgm:pt>
    <dgm:pt modelId="{7608421F-28ED-4A7D-8402-261FA372AE49}" type="parTrans" cxnId="{76BB5008-E930-4544-BBA7-5E01EF0959DC}">
      <dgm:prSet/>
      <dgm:spPr/>
      <dgm:t>
        <a:bodyPr/>
        <a:lstStyle/>
        <a:p>
          <a:endParaRPr lang="en-AU"/>
        </a:p>
      </dgm:t>
    </dgm:pt>
    <dgm:pt modelId="{BA52BC11-B7C9-486C-87C0-CDE24EE49A52}" type="sibTrans" cxnId="{76BB5008-E930-4544-BBA7-5E01EF0959DC}">
      <dgm:prSet/>
      <dgm:spPr/>
      <dgm:t>
        <a:bodyPr/>
        <a:lstStyle/>
        <a:p>
          <a:endParaRPr lang="en-AU"/>
        </a:p>
      </dgm:t>
    </dgm:pt>
    <dgm:pt modelId="{AD4A0826-AD21-42A8-85E3-8BE40DB76761}">
      <dgm:prSet custT="1"/>
      <dgm:spPr/>
      <dgm:t>
        <a:bodyPr/>
        <a:lstStyle/>
        <a:p>
          <a:pPr rtl="0"/>
          <a:r>
            <a:rPr lang="en-US" sz="2200" dirty="0"/>
            <a:t>The yield-to-maturity is inversely related to the Macaulay duration.</a:t>
          </a:r>
          <a:endParaRPr lang="en-AU" sz="2200" dirty="0"/>
        </a:p>
      </dgm:t>
    </dgm:pt>
    <dgm:pt modelId="{6C79741B-816C-49D0-B5EE-EEE2C3CF0D76}" type="parTrans" cxnId="{C7B7EC37-941D-43F2-A839-0EF4F9ED63CB}">
      <dgm:prSet/>
      <dgm:spPr/>
      <dgm:t>
        <a:bodyPr/>
        <a:lstStyle/>
        <a:p>
          <a:endParaRPr lang="en-AU"/>
        </a:p>
      </dgm:t>
    </dgm:pt>
    <dgm:pt modelId="{C5E531FF-E9C0-4777-BCD7-612C1519C699}" type="sibTrans" cxnId="{C7B7EC37-941D-43F2-A839-0EF4F9ED63CB}">
      <dgm:prSet/>
      <dgm:spPr/>
      <dgm:t>
        <a:bodyPr/>
        <a:lstStyle/>
        <a:p>
          <a:endParaRPr lang="en-AU"/>
        </a:p>
      </dgm:t>
    </dgm:pt>
    <dgm:pt modelId="{2A73CBCE-1A93-493C-B60E-8026E39781E2}">
      <dgm:prSet custT="1"/>
      <dgm:spPr/>
      <dgm:t>
        <a:bodyPr/>
        <a:lstStyle/>
        <a:p>
          <a:pPr rtl="0"/>
          <a:r>
            <a:rPr lang="en-US" sz="2000" dirty="0"/>
            <a:t>A higher yield-to-maturity reduces the weighted average of the time to receipt of cash flow.</a:t>
          </a:r>
          <a:endParaRPr lang="en-AU" sz="2000" dirty="0"/>
        </a:p>
      </dgm:t>
    </dgm:pt>
    <dgm:pt modelId="{AA51AF56-0381-4856-A898-602BD54D8CED}" type="parTrans" cxnId="{B5BE6E04-572D-4909-AB25-F3C4FEAD7509}">
      <dgm:prSet/>
      <dgm:spPr/>
      <dgm:t>
        <a:bodyPr/>
        <a:lstStyle/>
        <a:p>
          <a:endParaRPr lang="en-AU"/>
        </a:p>
      </dgm:t>
    </dgm:pt>
    <dgm:pt modelId="{9569518A-02C9-4767-9099-438840FC3970}" type="sibTrans" cxnId="{B5BE6E04-572D-4909-AB25-F3C4FEAD7509}">
      <dgm:prSet/>
      <dgm:spPr/>
      <dgm:t>
        <a:bodyPr/>
        <a:lstStyle/>
        <a:p>
          <a:endParaRPr lang="en-AU"/>
        </a:p>
      </dgm:t>
    </dgm:pt>
    <dgm:pt modelId="{C4B2981A-C6E0-4C19-98A4-4F3297346287}">
      <dgm:prSet custT="1"/>
      <dgm:spPr/>
      <dgm:t>
        <a:bodyPr/>
        <a:lstStyle/>
        <a:p>
          <a:pPr rtl="0"/>
          <a:endParaRPr lang="en-AU" sz="2000" dirty="0"/>
        </a:p>
      </dgm:t>
    </dgm:pt>
    <dgm:pt modelId="{368EDF15-DFD8-433B-BDE0-42EAD3AC9CF0}" type="parTrans" cxnId="{1F5F8F1A-92CB-4AFF-B2B5-7F2550E4FE61}">
      <dgm:prSet/>
      <dgm:spPr/>
      <dgm:t>
        <a:bodyPr/>
        <a:lstStyle/>
        <a:p>
          <a:endParaRPr lang="en-US"/>
        </a:p>
      </dgm:t>
    </dgm:pt>
    <dgm:pt modelId="{0202EF27-BE76-47C5-8A29-B533996A8850}" type="sibTrans" cxnId="{1F5F8F1A-92CB-4AFF-B2B5-7F2550E4FE61}">
      <dgm:prSet/>
      <dgm:spPr/>
      <dgm:t>
        <a:bodyPr/>
        <a:lstStyle/>
        <a:p>
          <a:endParaRPr lang="en-US"/>
        </a:p>
      </dgm:t>
    </dgm:pt>
    <dgm:pt modelId="{D4AE0327-D818-461B-A055-1E250A59929F}" type="pres">
      <dgm:prSet presAssocID="{04EF90AD-3A3A-4CAB-B442-31B753F14FB8}" presName="Name0" presStyleCnt="0">
        <dgm:presLayoutVars>
          <dgm:dir/>
          <dgm:animLvl val="lvl"/>
          <dgm:resizeHandles val="exact"/>
        </dgm:presLayoutVars>
      </dgm:prSet>
      <dgm:spPr/>
    </dgm:pt>
    <dgm:pt modelId="{024F94D5-21ED-4690-88B7-780C662AAC50}" type="pres">
      <dgm:prSet presAssocID="{2A231DDE-85B7-4B66-B226-86DCD6535458}" presName="composite" presStyleCnt="0"/>
      <dgm:spPr/>
    </dgm:pt>
    <dgm:pt modelId="{4E62E0B6-44EF-438F-9E1E-6451EA46B494}" type="pres">
      <dgm:prSet presAssocID="{2A231DDE-85B7-4B66-B226-86DCD6535458}" presName="parTx" presStyleLbl="alignNode1" presStyleIdx="0" presStyleCnt="2" custScaleY="248554">
        <dgm:presLayoutVars>
          <dgm:chMax val="0"/>
          <dgm:chPref val="0"/>
          <dgm:bulletEnabled val="1"/>
        </dgm:presLayoutVars>
      </dgm:prSet>
      <dgm:spPr/>
    </dgm:pt>
    <dgm:pt modelId="{0C2134D1-C568-4F38-B936-D439A5B0EDF4}" type="pres">
      <dgm:prSet presAssocID="{2A231DDE-85B7-4B66-B226-86DCD6535458}" presName="desTx" presStyleLbl="alignAccFollowNode1" presStyleIdx="0" presStyleCnt="2" custLinFactNeighborX="-1" custLinFactNeighborY="13723">
        <dgm:presLayoutVars>
          <dgm:bulletEnabled val="1"/>
        </dgm:presLayoutVars>
      </dgm:prSet>
      <dgm:spPr/>
    </dgm:pt>
    <dgm:pt modelId="{5F06EEF9-AB28-479D-AA1B-F2B59958C062}" type="pres">
      <dgm:prSet presAssocID="{5A97E37E-D856-42D7-8FD6-2ED2D50263F8}" presName="space" presStyleCnt="0"/>
      <dgm:spPr/>
    </dgm:pt>
    <dgm:pt modelId="{79149B94-4006-4B7F-9FED-8278CDC8FE60}" type="pres">
      <dgm:prSet presAssocID="{AD4A0826-AD21-42A8-85E3-8BE40DB76761}" presName="composite" presStyleCnt="0"/>
      <dgm:spPr/>
    </dgm:pt>
    <dgm:pt modelId="{A1F022B4-92E1-40BF-B5B5-C70CC23AA077}" type="pres">
      <dgm:prSet presAssocID="{AD4A0826-AD21-42A8-85E3-8BE40DB76761}" presName="parTx" presStyleLbl="alignNode1" presStyleIdx="1" presStyleCnt="2" custScaleY="253071">
        <dgm:presLayoutVars>
          <dgm:chMax val="0"/>
          <dgm:chPref val="0"/>
          <dgm:bulletEnabled val="1"/>
        </dgm:presLayoutVars>
      </dgm:prSet>
      <dgm:spPr/>
    </dgm:pt>
    <dgm:pt modelId="{1D389A46-5BF5-40A5-85D8-FAB7DD8D53D6}" type="pres">
      <dgm:prSet presAssocID="{AD4A0826-AD21-42A8-85E3-8BE40DB76761}" presName="desTx" presStyleLbl="alignAccFollowNode1" presStyleIdx="1" presStyleCnt="2" custLinFactNeighborX="865" custLinFactNeighborY="13513">
        <dgm:presLayoutVars>
          <dgm:bulletEnabled val="1"/>
        </dgm:presLayoutVars>
      </dgm:prSet>
      <dgm:spPr/>
    </dgm:pt>
  </dgm:ptLst>
  <dgm:cxnLst>
    <dgm:cxn modelId="{BBEEA401-62B1-44C3-8385-327236CFDB5C}" type="presOf" srcId="{2A73CBCE-1A93-493C-B60E-8026E39781E2}" destId="{1D389A46-5BF5-40A5-85D8-FAB7DD8D53D6}" srcOrd="0" destOrd="0" presId="urn:microsoft.com/office/officeart/2005/8/layout/hList1"/>
    <dgm:cxn modelId="{B5BE6E04-572D-4909-AB25-F3C4FEAD7509}" srcId="{AD4A0826-AD21-42A8-85E3-8BE40DB76761}" destId="{2A73CBCE-1A93-493C-B60E-8026E39781E2}" srcOrd="0" destOrd="0" parTransId="{AA51AF56-0381-4856-A898-602BD54D8CED}" sibTransId="{9569518A-02C9-4767-9099-438840FC3970}"/>
    <dgm:cxn modelId="{76BB5008-E930-4544-BBA7-5E01EF0959DC}" srcId="{2A231DDE-85B7-4B66-B226-86DCD6535458}" destId="{B74CA6CE-A454-4FEA-AF8E-45F6EE4FDE31}" srcOrd="2" destOrd="0" parTransId="{7608421F-28ED-4A7D-8402-261FA372AE49}" sibTransId="{BA52BC11-B7C9-486C-87C0-CDE24EE49A52}"/>
    <dgm:cxn modelId="{61F9D614-2531-4CF4-8C6D-5AB865CDB7B2}" type="presOf" srcId="{72BEE9A3-18DF-4395-AE21-B91CFBDF5863}" destId="{0C2134D1-C568-4F38-B936-D439A5B0EDF4}" srcOrd="0" destOrd="0" presId="urn:microsoft.com/office/officeart/2005/8/layout/hList1"/>
    <dgm:cxn modelId="{DA4D9418-8F78-4EE6-9E0B-DC9203513E26}" srcId="{2A231DDE-85B7-4B66-B226-86DCD6535458}" destId="{72BEE9A3-18DF-4395-AE21-B91CFBDF5863}" srcOrd="0" destOrd="0" parTransId="{19456B17-9AF0-4909-BD9D-CD132AA14CE0}" sibTransId="{154777D7-11C2-4B6C-84F0-6EB82E7C9679}"/>
    <dgm:cxn modelId="{1F5F8F1A-92CB-4AFF-B2B5-7F2550E4FE61}" srcId="{2A231DDE-85B7-4B66-B226-86DCD6535458}" destId="{C4B2981A-C6E0-4C19-98A4-4F3297346287}" srcOrd="1" destOrd="0" parTransId="{368EDF15-DFD8-433B-BDE0-42EAD3AC9CF0}" sibTransId="{0202EF27-BE76-47C5-8A29-B533996A8850}"/>
    <dgm:cxn modelId="{C7B7EC37-941D-43F2-A839-0EF4F9ED63CB}" srcId="{04EF90AD-3A3A-4CAB-B442-31B753F14FB8}" destId="{AD4A0826-AD21-42A8-85E3-8BE40DB76761}" srcOrd="1" destOrd="0" parTransId="{6C79741B-816C-49D0-B5EE-EEE2C3CF0D76}" sibTransId="{C5E531FF-E9C0-4777-BCD7-612C1519C699}"/>
    <dgm:cxn modelId="{7E28A74C-FE4A-48BB-9655-D2EA89C7D925}" type="presOf" srcId="{B74CA6CE-A454-4FEA-AF8E-45F6EE4FDE31}" destId="{0C2134D1-C568-4F38-B936-D439A5B0EDF4}" srcOrd="0" destOrd="2" presId="urn:microsoft.com/office/officeart/2005/8/layout/hList1"/>
    <dgm:cxn modelId="{D0C3EB8F-2EA4-4359-ADBF-769144BB6BB3}" type="presOf" srcId="{AD4A0826-AD21-42A8-85E3-8BE40DB76761}" destId="{A1F022B4-92E1-40BF-B5B5-C70CC23AA077}" srcOrd="0" destOrd="0" presId="urn:microsoft.com/office/officeart/2005/8/layout/hList1"/>
    <dgm:cxn modelId="{DD146291-C95C-401C-8B91-1828E60572ED}" type="presOf" srcId="{C4B2981A-C6E0-4C19-98A4-4F3297346287}" destId="{0C2134D1-C568-4F38-B936-D439A5B0EDF4}" srcOrd="0" destOrd="1" presId="urn:microsoft.com/office/officeart/2005/8/layout/hList1"/>
    <dgm:cxn modelId="{308248A9-9F21-4508-BAED-2002E17CC11C}" type="presOf" srcId="{2A231DDE-85B7-4B66-B226-86DCD6535458}" destId="{4E62E0B6-44EF-438F-9E1E-6451EA46B494}" srcOrd="0" destOrd="0" presId="urn:microsoft.com/office/officeart/2005/8/layout/hList1"/>
    <dgm:cxn modelId="{831628B6-67A7-4456-93A5-D1B3684CA9BF}" srcId="{04EF90AD-3A3A-4CAB-B442-31B753F14FB8}" destId="{2A231DDE-85B7-4B66-B226-86DCD6535458}" srcOrd="0" destOrd="0" parTransId="{9AF75693-175E-4544-8DA0-0CB882BBB624}" sibTransId="{5A97E37E-D856-42D7-8FD6-2ED2D50263F8}"/>
    <dgm:cxn modelId="{705C54FE-394C-462E-BDAB-7C01181EB67F}" type="presOf" srcId="{04EF90AD-3A3A-4CAB-B442-31B753F14FB8}" destId="{D4AE0327-D818-461B-A055-1E250A59929F}" srcOrd="0" destOrd="0" presId="urn:microsoft.com/office/officeart/2005/8/layout/hList1"/>
    <dgm:cxn modelId="{C1E4D9B7-B069-48D4-AA66-E50010D99960}" type="presParOf" srcId="{D4AE0327-D818-461B-A055-1E250A59929F}" destId="{024F94D5-21ED-4690-88B7-780C662AAC50}" srcOrd="0" destOrd="0" presId="urn:microsoft.com/office/officeart/2005/8/layout/hList1"/>
    <dgm:cxn modelId="{8EF9E7FA-7776-4CC5-A476-F1A6163B7B9B}" type="presParOf" srcId="{024F94D5-21ED-4690-88B7-780C662AAC50}" destId="{4E62E0B6-44EF-438F-9E1E-6451EA46B494}" srcOrd="0" destOrd="0" presId="urn:microsoft.com/office/officeart/2005/8/layout/hList1"/>
    <dgm:cxn modelId="{D1B4FAB9-66F5-4491-A15E-220A25465116}" type="presParOf" srcId="{024F94D5-21ED-4690-88B7-780C662AAC50}" destId="{0C2134D1-C568-4F38-B936-D439A5B0EDF4}" srcOrd="1" destOrd="0" presId="urn:microsoft.com/office/officeart/2005/8/layout/hList1"/>
    <dgm:cxn modelId="{149DF2FD-3E0D-4DAF-ADC1-E7FD071A2503}" type="presParOf" srcId="{D4AE0327-D818-461B-A055-1E250A59929F}" destId="{5F06EEF9-AB28-479D-AA1B-F2B59958C062}" srcOrd="1" destOrd="0" presId="urn:microsoft.com/office/officeart/2005/8/layout/hList1"/>
    <dgm:cxn modelId="{B95A7493-2ED7-450D-9091-39A0A64A5E40}" type="presParOf" srcId="{D4AE0327-D818-461B-A055-1E250A59929F}" destId="{79149B94-4006-4B7F-9FED-8278CDC8FE60}" srcOrd="2" destOrd="0" presId="urn:microsoft.com/office/officeart/2005/8/layout/hList1"/>
    <dgm:cxn modelId="{82CA2716-0E50-4991-B603-4DE0A1EAE4F8}" type="presParOf" srcId="{79149B94-4006-4B7F-9FED-8278CDC8FE60}" destId="{A1F022B4-92E1-40BF-B5B5-C70CC23AA077}" srcOrd="0" destOrd="0" presId="urn:microsoft.com/office/officeart/2005/8/layout/hList1"/>
    <dgm:cxn modelId="{3F2E7A71-C2B7-494F-82C3-E0C78856FA89}" type="presParOf" srcId="{79149B94-4006-4B7F-9FED-8278CDC8FE60}" destId="{1D389A46-5BF5-40A5-85D8-FAB7DD8D53D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B1AE464F-D88A-40AF-B044-B0605AD1722B}" type="doc">
      <dgm:prSet loTypeId="urn:microsoft.com/office/officeart/2005/8/layout/hList1" loCatId="list" qsTypeId="urn:microsoft.com/office/officeart/2005/8/quickstyle/simple1" qsCatId="simple" csTypeId="urn:microsoft.com/office/officeart/2005/8/colors/accent2_5" csCatId="accent2" phldr="1"/>
      <dgm:spPr/>
      <dgm:t>
        <a:bodyPr/>
        <a:lstStyle/>
        <a:p>
          <a:endParaRPr lang="en-AU"/>
        </a:p>
      </dgm:t>
    </dgm:pt>
    <dgm:pt modelId="{905AFB09-C336-47C5-B2F0-2113356C5716}">
      <dgm:prSet custT="1"/>
      <dgm:spPr/>
      <dgm:t>
        <a:bodyPr/>
        <a:lstStyle/>
        <a:p>
          <a:pPr rtl="0"/>
          <a:r>
            <a:rPr lang="en-US" sz="2200" dirty="0"/>
            <a:t>Time-to-maturity is typically directly related to the Macaulay duration. </a:t>
          </a:r>
          <a:endParaRPr lang="en-AU" sz="2200" dirty="0"/>
        </a:p>
      </dgm:t>
    </dgm:pt>
    <dgm:pt modelId="{0ED0CEF1-5CA4-4811-AA3E-4F7B0539FC8C}" type="parTrans" cxnId="{6F496699-2735-401E-B27F-B4366C36EB59}">
      <dgm:prSet/>
      <dgm:spPr/>
      <dgm:t>
        <a:bodyPr/>
        <a:lstStyle/>
        <a:p>
          <a:endParaRPr lang="en-AU"/>
        </a:p>
      </dgm:t>
    </dgm:pt>
    <dgm:pt modelId="{2B551FB0-599D-43FD-9650-78A370E2FEA2}" type="sibTrans" cxnId="{6F496699-2735-401E-B27F-B4366C36EB59}">
      <dgm:prSet/>
      <dgm:spPr/>
      <dgm:t>
        <a:bodyPr/>
        <a:lstStyle/>
        <a:p>
          <a:endParaRPr lang="en-AU"/>
        </a:p>
      </dgm:t>
    </dgm:pt>
    <dgm:pt modelId="{F9FA46B3-B8F9-4C16-9731-9DA8F1A15AB9}">
      <dgm:prSet custT="1"/>
      <dgm:spPr/>
      <dgm:t>
        <a:bodyPr/>
        <a:lstStyle/>
        <a:p>
          <a:r>
            <a:rPr lang="en-US" sz="2000" dirty="0"/>
            <a:t>This pattern always holds for bonds trading at par value or at a premium above par. </a:t>
          </a:r>
        </a:p>
      </dgm:t>
    </dgm:pt>
    <dgm:pt modelId="{57E7E866-5244-4FFD-9AAD-D11837272EA8}" type="parTrans" cxnId="{3CF7AB21-79CB-4AD6-B5BC-BCDDFFD07191}">
      <dgm:prSet/>
      <dgm:spPr/>
      <dgm:t>
        <a:bodyPr/>
        <a:lstStyle/>
        <a:p>
          <a:endParaRPr lang="en-AU"/>
        </a:p>
      </dgm:t>
    </dgm:pt>
    <dgm:pt modelId="{76F1CC86-A6A5-49AF-B9A7-9537D208E2AE}" type="sibTrans" cxnId="{3CF7AB21-79CB-4AD6-B5BC-BCDDFFD07191}">
      <dgm:prSet/>
      <dgm:spPr/>
      <dgm:t>
        <a:bodyPr/>
        <a:lstStyle/>
        <a:p>
          <a:endParaRPr lang="en-AU"/>
        </a:p>
      </dgm:t>
    </dgm:pt>
    <dgm:pt modelId="{5655A100-B5D7-4398-8432-E95D5EB733A1}">
      <dgm:prSet custT="1"/>
      <dgm:spPr/>
      <dgm:t>
        <a:bodyPr/>
        <a:lstStyle/>
        <a:p>
          <a:r>
            <a:rPr lang="en-US" sz="2000" dirty="0"/>
            <a:t>The exception is deep-discount bonds, where the relationship does not hold for a long time-to-maturity. </a:t>
          </a:r>
        </a:p>
      </dgm:t>
    </dgm:pt>
    <dgm:pt modelId="{D74B157F-88AF-4029-9472-D295B616CAA9}" type="parTrans" cxnId="{54B31337-09C3-4064-ADA0-E50C971691AA}">
      <dgm:prSet/>
      <dgm:spPr/>
      <dgm:t>
        <a:bodyPr/>
        <a:lstStyle/>
        <a:p>
          <a:endParaRPr lang="en-AU"/>
        </a:p>
      </dgm:t>
    </dgm:pt>
    <dgm:pt modelId="{9DAE3844-433F-4C2D-9D94-6D8BAA72F0B3}" type="sibTrans" cxnId="{54B31337-09C3-4064-ADA0-E50C971691AA}">
      <dgm:prSet/>
      <dgm:spPr/>
      <dgm:t>
        <a:bodyPr/>
        <a:lstStyle/>
        <a:p>
          <a:endParaRPr lang="en-AU"/>
        </a:p>
      </dgm:t>
    </dgm:pt>
    <dgm:pt modelId="{3B0D1CF1-0154-4AA4-95A5-48829D153B31}">
      <dgm:prSet custT="1"/>
      <dgm:spPr/>
      <dgm:t>
        <a:bodyPr/>
        <a:lstStyle/>
        <a:p>
          <a:r>
            <a:rPr lang="en-US" sz="2200" dirty="0"/>
            <a:t>From the equation on slide 11, it is clear that the fraction of the period that has gone by (</a:t>
          </a:r>
          <a:r>
            <a:rPr lang="en-US" sz="2200" i="1" dirty="0"/>
            <a:t>t</a:t>
          </a:r>
          <a:r>
            <a:rPr lang="en-US" sz="2200" dirty="0"/>
            <a:t>/</a:t>
          </a:r>
          <a:r>
            <a:rPr lang="en-US" sz="2200" i="1" dirty="0"/>
            <a:t>T</a:t>
          </a:r>
          <a:r>
            <a:rPr lang="en-US" sz="2200" dirty="0"/>
            <a:t>) is inversely related to the Macaulay duration. </a:t>
          </a:r>
        </a:p>
      </dgm:t>
    </dgm:pt>
    <dgm:pt modelId="{3EC91B15-2A97-47A6-B572-5985464851FB}" type="parTrans" cxnId="{5AE750C5-B487-4484-88C2-8B63F370118D}">
      <dgm:prSet/>
      <dgm:spPr/>
      <dgm:t>
        <a:bodyPr/>
        <a:lstStyle/>
        <a:p>
          <a:endParaRPr lang="en-AU"/>
        </a:p>
      </dgm:t>
    </dgm:pt>
    <dgm:pt modelId="{9F39F244-AD21-4B14-89E0-85D4B1481FD9}" type="sibTrans" cxnId="{5AE750C5-B487-4484-88C2-8B63F370118D}">
      <dgm:prSet/>
      <dgm:spPr/>
      <dgm:t>
        <a:bodyPr/>
        <a:lstStyle/>
        <a:p>
          <a:endParaRPr lang="en-AU"/>
        </a:p>
      </dgm:t>
    </dgm:pt>
    <dgm:pt modelId="{12085FC3-EDFA-4514-A011-50AD29B961A1}">
      <dgm:prSet custT="1"/>
      <dgm:spPr/>
      <dgm:t>
        <a:bodyPr/>
        <a:lstStyle/>
        <a:p>
          <a:r>
            <a:rPr lang="en-US" sz="2000" dirty="0"/>
            <a:t>Macaulay duration decreases smoothly as </a:t>
          </a:r>
          <a:r>
            <a:rPr lang="en-US" sz="2000" i="1" dirty="0"/>
            <a:t>t</a:t>
          </a:r>
          <a:r>
            <a:rPr lang="en-US" sz="2000" dirty="0"/>
            <a:t> goes from </a:t>
          </a:r>
          <a:r>
            <a:rPr lang="en-US" sz="2000" i="1" dirty="0"/>
            <a:t>t</a:t>
          </a:r>
          <a:r>
            <a:rPr lang="en-US" sz="2000" dirty="0"/>
            <a:t> = 0 to </a:t>
          </a:r>
          <a:r>
            <a:rPr lang="en-US" sz="2000" i="1" dirty="0"/>
            <a:t>t</a:t>
          </a:r>
          <a:r>
            <a:rPr lang="en-US" sz="2000" dirty="0"/>
            <a:t> = </a:t>
          </a:r>
          <a:r>
            <a:rPr lang="en-US" sz="2000" i="1" dirty="0"/>
            <a:t>T</a:t>
          </a:r>
          <a:r>
            <a:rPr lang="en-US" sz="2000" dirty="0"/>
            <a:t> and then jumps upward after the coupon is paid.</a:t>
          </a:r>
        </a:p>
      </dgm:t>
    </dgm:pt>
    <dgm:pt modelId="{4A863733-F8A2-4B01-B880-4796C5C3C8E2}" type="parTrans" cxnId="{940ED479-78FF-4DCD-B27A-9305E07502B0}">
      <dgm:prSet/>
      <dgm:spPr/>
      <dgm:t>
        <a:bodyPr/>
        <a:lstStyle/>
        <a:p>
          <a:endParaRPr lang="en-AU"/>
        </a:p>
      </dgm:t>
    </dgm:pt>
    <dgm:pt modelId="{2C57ECE1-C614-4E91-B391-74AA3EB9164E}" type="sibTrans" cxnId="{940ED479-78FF-4DCD-B27A-9305E07502B0}">
      <dgm:prSet/>
      <dgm:spPr/>
      <dgm:t>
        <a:bodyPr/>
        <a:lstStyle/>
        <a:p>
          <a:endParaRPr lang="en-AU"/>
        </a:p>
      </dgm:t>
    </dgm:pt>
    <dgm:pt modelId="{35A6939A-EB88-49AE-B5D5-2F46B4680C27}" type="pres">
      <dgm:prSet presAssocID="{B1AE464F-D88A-40AF-B044-B0605AD1722B}" presName="Name0" presStyleCnt="0">
        <dgm:presLayoutVars>
          <dgm:dir/>
          <dgm:animLvl val="lvl"/>
          <dgm:resizeHandles val="exact"/>
        </dgm:presLayoutVars>
      </dgm:prSet>
      <dgm:spPr/>
    </dgm:pt>
    <dgm:pt modelId="{349DA628-62B1-4DDE-9399-D76C4CFE3215}" type="pres">
      <dgm:prSet presAssocID="{905AFB09-C336-47C5-B2F0-2113356C5716}" presName="composite" presStyleCnt="0"/>
      <dgm:spPr/>
    </dgm:pt>
    <dgm:pt modelId="{AE7468AC-78E5-4E0A-B47F-35C5E2BC6F31}" type="pres">
      <dgm:prSet presAssocID="{905AFB09-C336-47C5-B2F0-2113356C5716}" presName="parTx" presStyleLbl="alignNode1" presStyleIdx="0" presStyleCnt="2" custScaleY="125391">
        <dgm:presLayoutVars>
          <dgm:chMax val="0"/>
          <dgm:chPref val="0"/>
          <dgm:bulletEnabled val="1"/>
        </dgm:presLayoutVars>
      </dgm:prSet>
      <dgm:spPr/>
    </dgm:pt>
    <dgm:pt modelId="{F568C67F-C8E1-4A75-9D3E-00E814541118}" type="pres">
      <dgm:prSet presAssocID="{905AFB09-C336-47C5-B2F0-2113356C5716}" presName="desTx" presStyleLbl="alignAccFollowNode1" presStyleIdx="0" presStyleCnt="2" custLinFactNeighborY="9631">
        <dgm:presLayoutVars>
          <dgm:bulletEnabled val="1"/>
        </dgm:presLayoutVars>
      </dgm:prSet>
      <dgm:spPr/>
    </dgm:pt>
    <dgm:pt modelId="{B82329E4-BDFA-41BB-8709-E520DCF0025B}" type="pres">
      <dgm:prSet presAssocID="{2B551FB0-599D-43FD-9650-78A370E2FEA2}" presName="space" presStyleCnt="0"/>
      <dgm:spPr/>
    </dgm:pt>
    <dgm:pt modelId="{53189FB3-3E1C-42C8-B48A-80C865B20BA1}" type="pres">
      <dgm:prSet presAssocID="{3B0D1CF1-0154-4AA4-95A5-48829D153B31}" presName="composite" presStyleCnt="0"/>
      <dgm:spPr/>
    </dgm:pt>
    <dgm:pt modelId="{4824D366-87F9-4C8F-92A9-F36905C0F734}" type="pres">
      <dgm:prSet presAssocID="{3B0D1CF1-0154-4AA4-95A5-48829D153B31}" presName="parTx" presStyleLbl="alignNode1" presStyleIdx="1" presStyleCnt="2" custScaleY="129606">
        <dgm:presLayoutVars>
          <dgm:chMax val="0"/>
          <dgm:chPref val="0"/>
          <dgm:bulletEnabled val="1"/>
        </dgm:presLayoutVars>
      </dgm:prSet>
      <dgm:spPr/>
    </dgm:pt>
    <dgm:pt modelId="{AA76715B-1BF7-49C8-A309-82470C712BAD}" type="pres">
      <dgm:prSet presAssocID="{3B0D1CF1-0154-4AA4-95A5-48829D153B31}" presName="desTx" presStyleLbl="alignAccFollowNode1" presStyleIdx="1" presStyleCnt="2" custLinFactNeighborX="1" custLinFactNeighborY="9780">
        <dgm:presLayoutVars>
          <dgm:bulletEnabled val="1"/>
        </dgm:presLayoutVars>
      </dgm:prSet>
      <dgm:spPr/>
    </dgm:pt>
  </dgm:ptLst>
  <dgm:cxnLst>
    <dgm:cxn modelId="{3CF7AB21-79CB-4AD6-B5BC-BCDDFFD07191}" srcId="{905AFB09-C336-47C5-B2F0-2113356C5716}" destId="{F9FA46B3-B8F9-4C16-9731-9DA8F1A15AB9}" srcOrd="0" destOrd="0" parTransId="{57E7E866-5244-4FFD-9AAD-D11837272EA8}" sibTransId="{76F1CC86-A6A5-49AF-B9A7-9537D208E2AE}"/>
    <dgm:cxn modelId="{54B31337-09C3-4064-ADA0-E50C971691AA}" srcId="{905AFB09-C336-47C5-B2F0-2113356C5716}" destId="{5655A100-B5D7-4398-8432-E95D5EB733A1}" srcOrd="1" destOrd="0" parTransId="{D74B157F-88AF-4029-9472-D295B616CAA9}" sibTransId="{9DAE3844-433F-4C2D-9D94-6D8BAA72F0B3}"/>
    <dgm:cxn modelId="{CD44256F-1452-4462-9EF4-3BBF03AAEC35}" type="presOf" srcId="{12085FC3-EDFA-4514-A011-50AD29B961A1}" destId="{AA76715B-1BF7-49C8-A309-82470C712BAD}" srcOrd="0" destOrd="0" presId="urn:microsoft.com/office/officeart/2005/8/layout/hList1"/>
    <dgm:cxn modelId="{940ED479-78FF-4DCD-B27A-9305E07502B0}" srcId="{3B0D1CF1-0154-4AA4-95A5-48829D153B31}" destId="{12085FC3-EDFA-4514-A011-50AD29B961A1}" srcOrd="0" destOrd="0" parTransId="{4A863733-F8A2-4B01-B880-4796C5C3C8E2}" sibTransId="{2C57ECE1-C614-4E91-B391-74AA3EB9164E}"/>
    <dgm:cxn modelId="{75932694-FB4B-4783-9515-0B27315231CA}" type="presOf" srcId="{5655A100-B5D7-4398-8432-E95D5EB733A1}" destId="{F568C67F-C8E1-4A75-9D3E-00E814541118}" srcOrd="0" destOrd="1" presId="urn:microsoft.com/office/officeart/2005/8/layout/hList1"/>
    <dgm:cxn modelId="{6F496699-2735-401E-B27F-B4366C36EB59}" srcId="{B1AE464F-D88A-40AF-B044-B0605AD1722B}" destId="{905AFB09-C336-47C5-B2F0-2113356C5716}" srcOrd="0" destOrd="0" parTransId="{0ED0CEF1-5CA4-4811-AA3E-4F7B0539FC8C}" sibTransId="{2B551FB0-599D-43FD-9650-78A370E2FEA2}"/>
    <dgm:cxn modelId="{CC3071A4-943D-428F-A47A-66C757013820}" type="presOf" srcId="{B1AE464F-D88A-40AF-B044-B0605AD1722B}" destId="{35A6939A-EB88-49AE-B5D5-2F46B4680C27}" srcOrd="0" destOrd="0" presId="urn:microsoft.com/office/officeart/2005/8/layout/hList1"/>
    <dgm:cxn modelId="{7EFEDFAA-2F95-462C-AEF4-B14B31D36B46}" type="presOf" srcId="{3B0D1CF1-0154-4AA4-95A5-48829D153B31}" destId="{4824D366-87F9-4C8F-92A9-F36905C0F734}" srcOrd="0" destOrd="0" presId="urn:microsoft.com/office/officeart/2005/8/layout/hList1"/>
    <dgm:cxn modelId="{78FFA3BA-8157-4A88-B51B-AA24E54DE953}" type="presOf" srcId="{905AFB09-C336-47C5-B2F0-2113356C5716}" destId="{AE7468AC-78E5-4E0A-B47F-35C5E2BC6F31}" srcOrd="0" destOrd="0" presId="urn:microsoft.com/office/officeart/2005/8/layout/hList1"/>
    <dgm:cxn modelId="{5AE750C5-B487-4484-88C2-8B63F370118D}" srcId="{B1AE464F-D88A-40AF-B044-B0605AD1722B}" destId="{3B0D1CF1-0154-4AA4-95A5-48829D153B31}" srcOrd="1" destOrd="0" parTransId="{3EC91B15-2A97-47A6-B572-5985464851FB}" sibTransId="{9F39F244-AD21-4B14-89E0-85D4B1481FD9}"/>
    <dgm:cxn modelId="{FDED54DB-A659-4B31-B399-DEACD9BA114A}" type="presOf" srcId="{F9FA46B3-B8F9-4C16-9731-9DA8F1A15AB9}" destId="{F568C67F-C8E1-4A75-9D3E-00E814541118}" srcOrd="0" destOrd="0" presId="urn:microsoft.com/office/officeart/2005/8/layout/hList1"/>
    <dgm:cxn modelId="{9AA5F3FC-61A1-49BC-B252-5AA6CDCE61BC}" type="presParOf" srcId="{35A6939A-EB88-49AE-B5D5-2F46B4680C27}" destId="{349DA628-62B1-4DDE-9399-D76C4CFE3215}" srcOrd="0" destOrd="0" presId="urn:microsoft.com/office/officeart/2005/8/layout/hList1"/>
    <dgm:cxn modelId="{4C93CB55-2E0B-4796-9B7E-885D1D7D2887}" type="presParOf" srcId="{349DA628-62B1-4DDE-9399-D76C4CFE3215}" destId="{AE7468AC-78E5-4E0A-B47F-35C5E2BC6F31}" srcOrd="0" destOrd="0" presId="urn:microsoft.com/office/officeart/2005/8/layout/hList1"/>
    <dgm:cxn modelId="{044C2B6C-26B3-446D-9ADD-1AFD470762CB}" type="presParOf" srcId="{349DA628-62B1-4DDE-9399-D76C4CFE3215}" destId="{F568C67F-C8E1-4A75-9D3E-00E814541118}" srcOrd="1" destOrd="0" presId="urn:microsoft.com/office/officeart/2005/8/layout/hList1"/>
    <dgm:cxn modelId="{4A27984B-6232-4E9E-BA8E-092AA60DFCF9}" type="presParOf" srcId="{35A6939A-EB88-49AE-B5D5-2F46B4680C27}" destId="{B82329E4-BDFA-41BB-8709-E520DCF0025B}" srcOrd="1" destOrd="0" presId="urn:microsoft.com/office/officeart/2005/8/layout/hList1"/>
    <dgm:cxn modelId="{4B0099DE-E7BF-4BEA-A86E-8AC945B2BCF2}" type="presParOf" srcId="{35A6939A-EB88-49AE-B5D5-2F46B4680C27}" destId="{53189FB3-3E1C-42C8-B48A-80C865B20BA1}" srcOrd="2" destOrd="0" presId="urn:microsoft.com/office/officeart/2005/8/layout/hList1"/>
    <dgm:cxn modelId="{637C92C4-C565-4D20-B71C-9DAE62CBC2F7}" type="presParOf" srcId="{53189FB3-3E1C-42C8-B48A-80C865B20BA1}" destId="{4824D366-87F9-4C8F-92A9-F36905C0F734}" srcOrd="0" destOrd="0" presId="urn:microsoft.com/office/officeart/2005/8/layout/hList1"/>
    <dgm:cxn modelId="{A9145DB0-BF23-4353-80D4-7A57322CD191}" type="presParOf" srcId="{53189FB3-3E1C-42C8-B48A-80C865B20BA1}" destId="{AA76715B-1BF7-49C8-A309-82470C712BAD}"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9F0DFD4-1586-44F2-8FD9-72317C51EED5}" type="doc">
      <dgm:prSet loTypeId="urn:microsoft.com/office/officeart/2005/8/layout/list1" loCatId="list" qsTypeId="urn:microsoft.com/office/officeart/2005/8/quickstyle/simple1" qsCatId="simple" csTypeId="urn:microsoft.com/office/officeart/2005/8/colors/accent3_1" csCatId="accent3" phldr="1"/>
      <dgm:spPr/>
      <dgm:t>
        <a:bodyPr/>
        <a:lstStyle/>
        <a:p>
          <a:endParaRPr lang="en-AU"/>
        </a:p>
      </dgm:t>
    </dgm:pt>
    <dgm:pt modelId="{9D20D2F7-DF87-467F-A6D9-48125FBB57FB}">
      <dgm:prSet phldrT="[Text]" custT="1"/>
      <dgm:spPr/>
      <dgm:t>
        <a:bodyPr/>
        <a:lstStyle/>
        <a:p>
          <a:r>
            <a:rPr lang="en-US" sz="2200" dirty="0"/>
            <a:t>The yield-to-maturity for callable and putable bonds is not well defined because future cash flows are uncertain. </a:t>
          </a:r>
          <a:endParaRPr lang="en-AU" sz="2200" dirty="0"/>
        </a:p>
      </dgm:t>
    </dgm:pt>
    <dgm:pt modelId="{5A8235FA-20B6-4A93-9A76-49702BC7C879}" type="parTrans" cxnId="{783E5F87-42F3-4CCD-936E-FB8D0C40D922}">
      <dgm:prSet/>
      <dgm:spPr/>
      <dgm:t>
        <a:bodyPr/>
        <a:lstStyle/>
        <a:p>
          <a:endParaRPr lang="en-AU"/>
        </a:p>
      </dgm:t>
    </dgm:pt>
    <dgm:pt modelId="{77F4D61F-7E16-4FED-96F9-5D385DB07493}" type="sibTrans" cxnId="{783E5F87-42F3-4CCD-936E-FB8D0C40D922}">
      <dgm:prSet/>
      <dgm:spPr/>
      <dgm:t>
        <a:bodyPr/>
        <a:lstStyle/>
        <a:p>
          <a:endParaRPr lang="en-AU"/>
        </a:p>
      </dgm:t>
    </dgm:pt>
    <dgm:pt modelId="{E199C388-7856-40DC-9023-80CBFBAF7C0A}">
      <dgm:prSet custT="1"/>
      <dgm:spPr/>
      <dgm:t>
        <a:bodyPr/>
        <a:lstStyle/>
        <a:p>
          <a:r>
            <a:rPr lang="en-US" sz="2000" dirty="0"/>
            <a:t>When benchmark yields are high (low), the effective durations of the callable (putable) and non-callable (non-putable) bonds are very similar. There is a large discrepancy in durations for callable (putable) and non-callable (non-putable) bonds when yields are low (high).</a:t>
          </a:r>
        </a:p>
      </dgm:t>
    </dgm:pt>
    <dgm:pt modelId="{175D5761-DBF2-4719-B217-7ECB09772439}" type="parTrans" cxnId="{178A6588-ADAD-47B7-9625-ACCB9D69E4B7}">
      <dgm:prSet/>
      <dgm:spPr/>
      <dgm:t>
        <a:bodyPr/>
        <a:lstStyle/>
        <a:p>
          <a:endParaRPr lang="en-AU"/>
        </a:p>
      </dgm:t>
    </dgm:pt>
    <dgm:pt modelId="{BE2F1B1E-8253-4AB5-B2F8-D513CAD4DC88}" type="sibTrans" cxnId="{178A6588-ADAD-47B7-9625-ACCB9D69E4B7}">
      <dgm:prSet/>
      <dgm:spPr/>
      <dgm:t>
        <a:bodyPr/>
        <a:lstStyle/>
        <a:p>
          <a:endParaRPr lang="en-AU"/>
        </a:p>
      </dgm:t>
    </dgm:pt>
    <dgm:pt modelId="{3EACFFC8-8DD7-42F9-8CCB-F2F43E265CC8}">
      <dgm:prSet custT="1"/>
      <dgm:spPr/>
      <dgm:t>
        <a:bodyPr/>
        <a:lstStyle/>
        <a:p>
          <a:r>
            <a:rPr lang="en-US" sz="2000" dirty="0"/>
            <a:t>In summary, the presence of an embedded option reduces the sensitivity of the bond price to changes in the benchmark yield curve (lower duration), assuming no change in credit risk.</a:t>
          </a:r>
        </a:p>
      </dgm:t>
    </dgm:pt>
    <dgm:pt modelId="{A6440906-EAB1-487C-8969-4FB096E11D24}" type="parTrans" cxnId="{21B5B012-A28F-417F-8326-22D9290CD705}">
      <dgm:prSet/>
      <dgm:spPr/>
      <dgm:t>
        <a:bodyPr/>
        <a:lstStyle/>
        <a:p>
          <a:endParaRPr lang="en-AU"/>
        </a:p>
      </dgm:t>
    </dgm:pt>
    <dgm:pt modelId="{8586BD94-E7FD-4471-AB1F-AFD03901C1BA}" type="sibTrans" cxnId="{21B5B012-A28F-417F-8326-22D9290CD705}">
      <dgm:prSet/>
      <dgm:spPr/>
      <dgm:t>
        <a:bodyPr/>
        <a:lstStyle/>
        <a:p>
          <a:endParaRPr lang="en-AU"/>
        </a:p>
      </dgm:t>
    </dgm:pt>
    <dgm:pt modelId="{EBC495AD-0277-4C7E-AE55-E60448604738}" type="pres">
      <dgm:prSet presAssocID="{F9F0DFD4-1586-44F2-8FD9-72317C51EED5}" presName="linear" presStyleCnt="0">
        <dgm:presLayoutVars>
          <dgm:dir/>
          <dgm:animLvl val="lvl"/>
          <dgm:resizeHandles val="exact"/>
        </dgm:presLayoutVars>
      </dgm:prSet>
      <dgm:spPr/>
    </dgm:pt>
    <dgm:pt modelId="{43717E01-9DC4-443F-9710-0047D7E3934B}" type="pres">
      <dgm:prSet presAssocID="{9D20D2F7-DF87-467F-A6D9-48125FBB57FB}" presName="parentLin" presStyleCnt="0"/>
      <dgm:spPr/>
    </dgm:pt>
    <dgm:pt modelId="{E72B8A53-FC78-446B-8F91-D639F34A1DC2}" type="pres">
      <dgm:prSet presAssocID="{9D20D2F7-DF87-467F-A6D9-48125FBB57FB}" presName="parentLeftMargin" presStyleLbl="node1" presStyleIdx="0" presStyleCnt="1"/>
      <dgm:spPr/>
    </dgm:pt>
    <dgm:pt modelId="{10C3418E-C1AE-4C68-9A08-83B692E0E253}" type="pres">
      <dgm:prSet presAssocID="{9D20D2F7-DF87-467F-A6D9-48125FBB57FB}" presName="parentText" presStyleLbl="node1" presStyleIdx="0" presStyleCnt="1" custScaleX="138775" custScaleY="39770" custLinFactNeighborX="-22137" custLinFactNeighborY="-19827">
        <dgm:presLayoutVars>
          <dgm:chMax val="0"/>
          <dgm:bulletEnabled val="1"/>
        </dgm:presLayoutVars>
      </dgm:prSet>
      <dgm:spPr/>
    </dgm:pt>
    <dgm:pt modelId="{63165588-419C-4BDF-96F7-A1CDAD261606}" type="pres">
      <dgm:prSet presAssocID="{9D20D2F7-DF87-467F-A6D9-48125FBB57FB}" presName="negativeSpace" presStyleCnt="0"/>
      <dgm:spPr/>
    </dgm:pt>
    <dgm:pt modelId="{A08C710F-A8CF-420C-AA54-7BF73139F52C}" type="pres">
      <dgm:prSet presAssocID="{9D20D2F7-DF87-467F-A6D9-48125FBB57FB}" presName="childText" presStyleLbl="conFgAcc1" presStyleIdx="0" presStyleCnt="1" custScaleY="86579">
        <dgm:presLayoutVars>
          <dgm:bulletEnabled val="1"/>
        </dgm:presLayoutVars>
      </dgm:prSet>
      <dgm:spPr/>
    </dgm:pt>
  </dgm:ptLst>
  <dgm:cxnLst>
    <dgm:cxn modelId="{21B5B012-A28F-417F-8326-22D9290CD705}" srcId="{9D20D2F7-DF87-467F-A6D9-48125FBB57FB}" destId="{3EACFFC8-8DD7-42F9-8CCB-F2F43E265CC8}" srcOrd="1" destOrd="0" parTransId="{A6440906-EAB1-487C-8969-4FB096E11D24}" sibTransId="{8586BD94-E7FD-4471-AB1F-AFD03901C1BA}"/>
    <dgm:cxn modelId="{D7D75137-6CC1-49C6-AA62-2E99929A7D23}" type="presOf" srcId="{9D20D2F7-DF87-467F-A6D9-48125FBB57FB}" destId="{10C3418E-C1AE-4C68-9A08-83B692E0E253}" srcOrd="1" destOrd="0" presId="urn:microsoft.com/office/officeart/2005/8/layout/list1"/>
    <dgm:cxn modelId="{C56B6C5B-D9E1-4452-A48F-CDD606631018}" type="presOf" srcId="{F9F0DFD4-1586-44F2-8FD9-72317C51EED5}" destId="{EBC495AD-0277-4C7E-AE55-E60448604738}" srcOrd="0" destOrd="0" presId="urn:microsoft.com/office/officeart/2005/8/layout/list1"/>
    <dgm:cxn modelId="{783E5F87-42F3-4CCD-936E-FB8D0C40D922}" srcId="{F9F0DFD4-1586-44F2-8FD9-72317C51EED5}" destId="{9D20D2F7-DF87-467F-A6D9-48125FBB57FB}" srcOrd="0" destOrd="0" parTransId="{5A8235FA-20B6-4A93-9A76-49702BC7C879}" sibTransId="{77F4D61F-7E16-4FED-96F9-5D385DB07493}"/>
    <dgm:cxn modelId="{178A6588-ADAD-47B7-9625-ACCB9D69E4B7}" srcId="{9D20D2F7-DF87-467F-A6D9-48125FBB57FB}" destId="{E199C388-7856-40DC-9023-80CBFBAF7C0A}" srcOrd="0" destOrd="0" parTransId="{175D5761-DBF2-4719-B217-7ECB09772439}" sibTransId="{BE2F1B1E-8253-4AB5-B2F8-D513CAD4DC88}"/>
    <dgm:cxn modelId="{2652698A-DA66-4EFF-8B5D-01A5EA499CD6}" type="presOf" srcId="{3EACFFC8-8DD7-42F9-8CCB-F2F43E265CC8}" destId="{A08C710F-A8CF-420C-AA54-7BF73139F52C}" srcOrd="0" destOrd="1" presId="urn:microsoft.com/office/officeart/2005/8/layout/list1"/>
    <dgm:cxn modelId="{A0C9318F-01F1-43F5-A981-33D1D32A4215}" type="presOf" srcId="{9D20D2F7-DF87-467F-A6D9-48125FBB57FB}" destId="{E72B8A53-FC78-446B-8F91-D639F34A1DC2}" srcOrd="0" destOrd="0" presId="urn:microsoft.com/office/officeart/2005/8/layout/list1"/>
    <dgm:cxn modelId="{145F71FA-CA6F-4016-B268-93533515CED6}" type="presOf" srcId="{E199C388-7856-40DC-9023-80CBFBAF7C0A}" destId="{A08C710F-A8CF-420C-AA54-7BF73139F52C}" srcOrd="0" destOrd="0" presId="urn:microsoft.com/office/officeart/2005/8/layout/list1"/>
    <dgm:cxn modelId="{545885E1-017D-46A5-AD9D-8DF083F08510}" type="presParOf" srcId="{EBC495AD-0277-4C7E-AE55-E60448604738}" destId="{43717E01-9DC4-443F-9710-0047D7E3934B}" srcOrd="0" destOrd="0" presId="urn:microsoft.com/office/officeart/2005/8/layout/list1"/>
    <dgm:cxn modelId="{043B1ADA-9484-45C5-9C83-F2BFA7636012}" type="presParOf" srcId="{43717E01-9DC4-443F-9710-0047D7E3934B}" destId="{E72B8A53-FC78-446B-8F91-D639F34A1DC2}" srcOrd="0" destOrd="0" presId="urn:microsoft.com/office/officeart/2005/8/layout/list1"/>
    <dgm:cxn modelId="{55B951B1-2B9A-4B3A-8EAA-7025E43F9D6A}" type="presParOf" srcId="{43717E01-9DC4-443F-9710-0047D7E3934B}" destId="{10C3418E-C1AE-4C68-9A08-83B692E0E253}" srcOrd="1" destOrd="0" presId="urn:microsoft.com/office/officeart/2005/8/layout/list1"/>
    <dgm:cxn modelId="{1782B98A-FAD9-4B38-8D2C-9115F58D5A10}" type="presParOf" srcId="{EBC495AD-0277-4C7E-AE55-E60448604738}" destId="{63165588-419C-4BDF-96F7-A1CDAD261606}" srcOrd="1" destOrd="0" presId="urn:microsoft.com/office/officeart/2005/8/layout/list1"/>
    <dgm:cxn modelId="{D99B6795-AEB2-4006-9645-DF60469D45B0}" type="presParOf" srcId="{EBC495AD-0277-4C7E-AE55-E60448604738}" destId="{A08C710F-A8CF-420C-AA54-7BF73139F52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4AE550D-6B5F-4920-A071-31AC98805A18}" type="doc">
      <dgm:prSet loTypeId="urn:microsoft.com/office/officeart/2005/8/layout/hierarchy2" loCatId="hierarchy" qsTypeId="urn:microsoft.com/office/officeart/2005/8/quickstyle/simple1" qsCatId="simple" csTypeId="urn:microsoft.com/office/officeart/2005/8/colors/colorful1" csCatId="colorful" phldr="1"/>
      <dgm:spPr/>
      <dgm:t>
        <a:bodyPr/>
        <a:lstStyle/>
        <a:p>
          <a:endParaRPr lang="en-AU"/>
        </a:p>
      </dgm:t>
    </dgm:pt>
    <dgm:pt modelId="{D62CF890-219D-4EA3-A495-699C75B898C8}">
      <dgm:prSet custT="1"/>
      <dgm:spPr/>
      <dgm:t>
        <a:bodyPr/>
        <a:lstStyle/>
        <a:p>
          <a:r>
            <a:rPr lang="en-US" sz="2400" dirty="0"/>
            <a:t>There are two ways to calculate the duration of a bond portfolio. </a:t>
          </a:r>
        </a:p>
      </dgm:t>
    </dgm:pt>
    <dgm:pt modelId="{174EC2A3-7D5B-4371-9DED-1F7C9C40E213}" type="parTrans" cxnId="{2B8262DD-2C03-4267-94F1-D05D7C750B30}">
      <dgm:prSet/>
      <dgm:spPr/>
      <dgm:t>
        <a:bodyPr/>
        <a:lstStyle/>
        <a:p>
          <a:endParaRPr lang="en-AU"/>
        </a:p>
      </dgm:t>
    </dgm:pt>
    <dgm:pt modelId="{183045C7-63B8-4F27-9003-A4971849E041}" type="sibTrans" cxnId="{2B8262DD-2C03-4267-94F1-D05D7C750B30}">
      <dgm:prSet/>
      <dgm:spPr/>
      <dgm:t>
        <a:bodyPr/>
        <a:lstStyle/>
        <a:p>
          <a:endParaRPr lang="en-AU"/>
        </a:p>
      </dgm:t>
    </dgm:pt>
    <dgm:pt modelId="{E97C52D7-9AE6-4816-A760-9484AE548474}">
      <dgm:prSet custT="1"/>
      <dgm:spPr/>
      <dgm:t>
        <a:bodyPr/>
        <a:lstStyle/>
        <a:p>
          <a:r>
            <a:rPr lang="en-US" sz="2000" dirty="0"/>
            <a:t>The weighted average of time to receipt of the aggregate cash flows</a:t>
          </a:r>
        </a:p>
      </dgm:t>
    </dgm:pt>
    <dgm:pt modelId="{6ACA23B0-C623-4BC9-BC32-222DC2954B45}" type="parTrans" cxnId="{80FA2A24-207B-4698-9A14-19862B5C2882}">
      <dgm:prSet/>
      <dgm:spPr/>
      <dgm:t>
        <a:bodyPr/>
        <a:lstStyle/>
        <a:p>
          <a:endParaRPr lang="en-AU" dirty="0"/>
        </a:p>
      </dgm:t>
    </dgm:pt>
    <dgm:pt modelId="{B54DDF9D-5960-42BD-8D0B-C8ACEB10CA42}" type="sibTrans" cxnId="{80FA2A24-207B-4698-9A14-19862B5C2882}">
      <dgm:prSet/>
      <dgm:spPr/>
      <dgm:t>
        <a:bodyPr/>
        <a:lstStyle/>
        <a:p>
          <a:endParaRPr lang="en-AU"/>
        </a:p>
      </dgm:t>
    </dgm:pt>
    <dgm:pt modelId="{A9D42E1B-C4D5-4EAF-ACBF-EC78709D0203}">
      <dgm:prSet custT="1"/>
      <dgm:spPr/>
      <dgm:t>
        <a:bodyPr/>
        <a:lstStyle/>
        <a:p>
          <a:r>
            <a:rPr lang="en-US" sz="2000" dirty="0"/>
            <a:t>The weighted average of the individual bond durations that comprise the portfolio</a:t>
          </a:r>
        </a:p>
      </dgm:t>
    </dgm:pt>
    <dgm:pt modelId="{CAD599FB-0AB9-4359-AEA2-8C1F8601EF11}" type="parTrans" cxnId="{2B9C94BE-25F5-447B-BB82-037489CE3D0D}">
      <dgm:prSet/>
      <dgm:spPr/>
      <dgm:t>
        <a:bodyPr/>
        <a:lstStyle/>
        <a:p>
          <a:endParaRPr lang="en-AU" dirty="0"/>
        </a:p>
      </dgm:t>
    </dgm:pt>
    <dgm:pt modelId="{C4EAA61E-B4F4-4C65-9275-66A866F62510}" type="sibTrans" cxnId="{2B9C94BE-25F5-447B-BB82-037489CE3D0D}">
      <dgm:prSet/>
      <dgm:spPr/>
      <dgm:t>
        <a:bodyPr/>
        <a:lstStyle/>
        <a:p>
          <a:endParaRPr lang="en-AU"/>
        </a:p>
      </dgm:t>
    </dgm:pt>
    <dgm:pt modelId="{B3BEAE11-0B00-4878-B0D9-051C1A8AA1F9}">
      <dgm:prSet custT="1"/>
      <dgm:spPr/>
      <dgm:t>
        <a:bodyPr/>
        <a:lstStyle/>
        <a:p>
          <a:r>
            <a:rPr lang="en-US" sz="2000" dirty="0"/>
            <a:t>This method is commonly used by fixed-income portfolio managers, but it has its own limitations.</a:t>
          </a:r>
          <a:endParaRPr lang="en-AU" sz="2000" dirty="0"/>
        </a:p>
      </dgm:t>
    </dgm:pt>
    <dgm:pt modelId="{A145A0C8-813B-48BE-AE21-5E592BF773DC}" type="parTrans" cxnId="{6E26AFD5-89DD-4517-85D8-778288FF73E5}">
      <dgm:prSet/>
      <dgm:spPr/>
      <dgm:t>
        <a:bodyPr/>
        <a:lstStyle/>
        <a:p>
          <a:endParaRPr lang="en-AU" dirty="0"/>
        </a:p>
      </dgm:t>
    </dgm:pt>
    <dgm:pt modelId="{548B5BE3-9A38-41CC-8168-C4D9E901E7A6}" type="sibTrans" cxnId="{6E26AFD5-89DD-4517-85D8-778288FF73E5}">
      <dgm:prSet/>
      <dgm:spPr/>
      <dgm:t>
        <a:bodyPr/>
        <a:lstStyle/>
        <a:p>
          <a:endParaRPr lang="en-AU"/>
        </a:p>
      </dgm:t>
    </dgm:pt>
    <dgm:pt modelId="{DC147556-8768-49FF-B18C-BC9180EBB9CA}">
      <dgm:prSet custT="1"/>
      <dgm:spPr/>
      <dgm:t>
        <a:bodyPr/>
        <a:lstStyle/>
        <a:p>
          <a:r>
            <a:rPr lang="en-US" sz="2000" dirty="0"/>
            <a:t>This method is the theoretically correct approach, but it is difficult to use in practice. </a:t>
          </a:r>
        </a:p>
      </dgm:t>
    </dgm:pt>
    <dgm:pt modelId="{0646F4A8-131D-4286-ACFE-DF6AADA4D789}" type="parTrans" cxnId="{397E6A90-45C0-43FF-8E66-D2D533507EA7}">
      <dgm:prSet/>
      <dgm:spPr/>
      <dgm:t>
        <a:bodyPr/>
        <a:lstStyle/>
        <a:p>
          <a:endParaRPr lang="en-AU" dirty="0"/>
        </a:p>
      </dgm:t>
    </dgm:pt>
    <dgm:pt modelId="{BF29095B-E2C1-443C-8E56-4B0FF0068784}" type="sibTrans" cxnId="{397E6A90-45C0-43FF-8E66-D2D533507EA7}">
      <dgm:prSet/>
      <dgm:spPr/>
      <dgm:t>
        <a:bodyPr/>
        <a:lstStyle/>
        <a:p>
          <a:endParaRPr lang="en-AU"/>
        </a:p>
      </dgm:t>
    </dgm:pt>
    <dgm:pt modelId="{BEDAA573-8C58-4C2C-8197-DABB44E8CC1B}" type="pres">
      <dgm:prSet presAssocID="{84AE550D-6B5F-4920-A071-31AC98805A18}" presName="diagram" presStyleCnt="0">
        <dgm:presLayoutVars>
          <dgm:chPref val="1"/>
          <dgm:dir/>
          <dgm:animOne val="branch"/>
          <dgm:animLvl val="lvl"/>
          <dgm:resizeHandles val="exact"/>
        </dgm:presLayoutVars>
      </dgm:prSet>
      <dgm:spPr/>
    </dgm:pt>
    <dgm:pt modelId="{E5B1B85A-E4B4-4401-A745-1F07E1E4D517}" type="pres">
      <dgm:prSet presAssocID="{D62CF890-219D-4EA3-A495-699C75B898C8}" presName="root1" presStyleCnt="0"/>
      <dgm:spPr/>
    </dgm:pt>
    <dgm:pt modelId="{20C2D743-EC17-497B-AFC0-5EF411A28914}" type="pres">
      <dgm:prSet presAssocID="{D62CF890-219D-4EA3-A495-699C75B898C8}" presName="LevelOneTextNode" presStyleLbl="node0" presStyleIdx="0" presStyleCnt="1" custScaleY="182186">
        <dgm:presLayoutVars>
          <dgm:chPref val="3"/>
        </dgm:presLayoutVars>
      </dgm:prSet>
      <dgm:spPr/>
    </dgm:pt>
    <dgm:pt modelId="{C0122052-9848-47B1-BBDF-855C0ED4123E}" type="pres">
      <dgm:prSet presAssocID="{D62CF890-219D-4EA3-A495-699C75B898C8}" presName="level2hierChild" presStyleCnt="0"/>
      <dgm:spPr/>
    </dgm:pt>
    <dgm:pt modelId="{5C59C525-6123-4045-9F4B-3EC98214A2A2}" type="pres">
      <dgm:prSet presAssocID="{6ACA23B0-C623-4BC9-BC32-222DC2954B45}" presName="conn2-1" presStyleLbl="parChTrans1D2" presStyleIdx="0" presStyleCnt="2"/>
      <dgm:spPr/>
    </dgm:pt>
    <dgm:pt modelId="{F555CA51-361E-48C1-962A-EDFF7B55A2DC}" type="pres">
      <dgm:prSet presAssocID="{6ACA23B0-C623-4BC9-BC32-222DC2954B45}" presName="connTx" presStyleLbl="parChTrans1D2" presStyleIdx="0" presStyleCnt="2"/>
      <dgm:spPr/>
    </dgm:pt>
    <dgm:pt modelId="{593902F2-F515-49FA-8454-8B308A291494}" type="pres">
      <dgm:prSet presAssocID="{E97C52D7-9AE6-4816-A760-9484AE548474}" presName="root2" presStyleCnt="0"/>
      <dgm:spPr/>
    </dgm:pt>
    <dgm:pt modelId="{871FFDA3-7CE9-4284-92E5-D3C2E972A5AB}" type="pres">
      <dgm:prSet presAssocID="{E97C52D7-9AE6-4816-A760-9484AE548474}" presName="LevelTwoTextNode" presStyleLbl="node2" presStyleIdx="0" presStyleCnt="2" custScaleY="183022">
        <dgm:presLayoutVars>
          <dgm:chPref val="3"/>
        </dgm:presLayoutVars>
      </dgm:prSet>
      <dgm:spPr/>
    </dgm:pt>
    <dgm:pt modelId="{3A5F8853-3522-4D8B-B686-59707CD77B1C}" type="pres">
      <dgm:prSet presAssocID="{E97C52D7-9AE6-4816-A760-9484AE548474}" presName="level3hierChild" presStyleCnt="0"/>
      <dgm:spPr/>
    </dgm:pt>
    <dgm:pt modelId="{DF54DF8E-A47D-4695-AF07-9CB23D1DE6E2}" type="pres">
      <dgm:prSet presAssocID="{0646F4A8-131D-4286-ACFE-DF6AADA4D789}" presName="conn2-1" presStyleLbl="parChTrans1D3" presStyleIdx="0" presStyleCnt="2"/>
      <dgm:spPr/>
    </dgm:pt>
    <dgm:pt modelId="{EE17C8F8-4F40-433D-A0E5-A157EAC0D8E9}" type="pres">
      <dgm:prSet presAssocID="{0646F4A8-131D-4286-ACFE-DF6AADA4D789}" presName="connTx" presStyleLbl="parChTrans1D3" presStyleIdx="0" presStyleCnt="2"/>
      <dgm:spPr/>
    </dgm:pt>
    <dgm:pt modelId="{8B3D439E-F894-43F5-A019-13181114AA98}" type="pres">
      <dgm:prSet presAssocID="{DC147556-8768-49FF-B18C-BC9180EBB9CA}" presName="root2" presStyleCnt="0"/>
      <dgm:spPr/>
    </dgm:pt>
    <dgm:pt modelId="{64339FA0-95E4-4712-826D-A37155115176}" type="pres">
      <dgm:prSet presAssocID="{DC147556-8768-49FF-B18C-BC9180EBB9CA}" presName="LevelTwoTextNode" presStyleLbl="node3" presStyleIdx="0" presStyleCnt="2" custScaleY="183022">
        <dgm:presLayoutVars>
          <dgm:chPref val="3"/>
        </dgm:presLayoutVars>
      </dgm:prSet>
      <dgm:spPr/>
    </dgm:pt>
    <dgm:pt modelId="{D96582C2-1122-455F-B0A9-C8C90CB5557F}" type="pres">
      <dgm:prSet presAssocID="{DC147556-8768-49FF-B18C-BC9180EBB9CA}" presName="level3hierChild" presStyleCnt="0"/>
      <dgm:spPr/>
    </dgm:pt>
    <dgm:pt modelId="{9C59C7A7-779D-45F9-8824-6A18320E8199}" type="pres">
      <dgm:prSet presAssocID="{CAD599FB-0AB9-4359-AEA2-8C1F8601EF11}" presName="conn2-1" presStyleLbl="parChTrans1D2" presStyleIdx="1" presStyleCnt="2"/>
      <dgm:spPr/>
    </dgm:pt>
    <dgm:pt modelId="{72F2E8C4-CF0E-43E0-A979-147EA8C45BDC}" type="pres">
      <dgm:prSet presAssocID="{CAD599FB-0AB9-4359-AEA2-8C1F8601EF11}" presName="connTx" presStyleLbl="parChTrans1D2" presStyleIdx="1" presStyleCnt="2"/>
      <dgm:spPr/>
    </dgm:pt>
    <dgm:pt modelId="{5DF4DB3E-5204-4CA5-90B2-DABB9C180065}" type="pres">
      <dgm:prSet presAssocID="{A9D42E1B-C4D5-4EAF-ACBF-EC78709D0203}" presName="root2" presStyleCnt="0"/>
      <dgm:spPr/>
    </dgm:pt>
    <dgm:pt modelId="{C501F02A-4D1A-4CA6-AB52-AE4C9D41688C}" type="pres">
      <dgm:prSet presAssocID="{A9D42E1B-C4D5-4EAF-ACBF-EC78709D0203}" presName="LevelTwoTextNode" presStyleLbl="node2" presStyleIdx="1" presStyleCnt="2" custScaleY="183022">
        <dgm:presLayoutVars>
          <dgm:chPref val="3"/>
        </dgm:presLayoutVars>
      </dgm:prSet>
      <dgm:spPr/>
    </dgm:pt>
    <dgm:pt modelId="{DDE5C9D5-9EDB-416E-84ED-40272DC700A7}" type="pres">
      <dgm:prSet presAssocID="{A9D42E1B-C4D5-4EAF-ACBF-EC78709D0203}" presName="level3hierChild" presStyleCnt="0"/>
      <dgm:spPr/>
    </dgm:pt>
    <dgm:pt modelId="{72F152D9-A113-4407-975D-FBA591AA2BCB}" type="pres">
      <dgm:prSet presAssocID="{A145A0C8-813B-48BE-AE21-5E592BF773DC}" presName="conn2-1" presStyleLbl="parChTrans1D3" presStyleIdx="1" presStyleCnt="2"/>
      <dgm:spPr/>
    </dgm:pt>
    <dgm:pt modelId="{27ED6342-8387-4DAC-BC3D-6AAF70191469}" type="pres">
      <dgm:prSet presAssocID="{A145A0C8-813B-48BE-AE21-5E592BF773DC}" presName="connTx" presStyleLbl="parChTrans1D3" presStyleIdx="1" presStyleCnt="2"/>
      <dgm:spPr/>
    </dgm:pt>
    <dgm:pt modelId="{E55A027A-F2E9-4120-833C-5FA8C91AAE7C}" type="pres">
      <dgm:prSet presAssocID="{B3BEAE11-0B00-4878-B0D9-051C1A8AA1F9}" presName="root2" presStyleCnt="0"/>
      <dgm:spPr/>
    </dgm:pt>
    <dgm:pt modelId="{82D1C835-5A85-4C22-97E4-B979419B354C}" type="pres">
      <dgm:prSet presAssocID="{B3BEAE11-0B00-4878-B0D9-051C1A8AA1F9}" presName="LevelTwoTextNode" presStyleLbl="node3" presStyleIdx="1" presStyleCnt="2" custScaleY="183022">
        <dgm:presLayoutVars>
          <dgm:chPref val="3"/>
        </dgm:presLayoutVars>
      </dgm:prSet>
      <dgm:spPr/>
    </dgm:pt>
    <dgm:pt modelId="{29E74D0A-E8CA-4381-AAB1-BD45431F12CB}" type="pres">
      <dgm:prSet presAssocID="{B3BEAE11-0B00-4878-B0D9-051C1A8AA1F9}" presName="level3hierChild" presStyleCnt="0"/>
      <dgm:spPr/>
    </dgm:pt>
  </dgm:ptLst>
  <dgm:cxnLst>
    <dgm:cxn modelId="{61D2D914-5805-4DFD-BE86-5A10A7A6E54F}" type="presOf" srcId="{6ACA23B0-C623-4BC9-BC32-222DC2954B45}" destId="{F555CA51-361E-48C1-962A-EDFF7B55A2DC}" srcOrd="1" destOrd="0" presId="urn:microsoft.com/office/officeart/2005/8/layout/hierarchy2"/>
    <dgm:cxn modelId="{3ED20C16-B616-4D45-9E7C-D17AF2259770}" type="presOf" srcId="{A9D42E1B-C4D5-4EAF-ACBF-EC78709D0203}" destId="{C501F02A-4D1A-4CA6-AB52-AE4C9D41688C}" srcOrd="0" destOrd="0" presId="urn:microsoft.com/office/officeart/2005/8/layout/hierarchy2"/>
    <dgm:cxn modelId="{80FA2A24-207B-4698-9A14-19862B5C2882}" srcId="{D62CF890-219D-4EA3-A495-699C75B898C8}" destId="{E97C52D7-9AE6-4816-A760-9484AE548474}" srcOrd="0" destOrd="0" parTransId="{6ACA23B0-C623-4BC9-BC32-222DC2954B45}" sibTransId="{B54DDF9D-5960-42BD-8D0B-C8ACEB10CA42}"/>
    <dgm:cxn modelId="{1FBFD451-6A11-4918-B582-629172DFA66B}" type="presOf" srcId="{B3BEAE11-0B00-4878-B0D9-051C1A8AA1F9}" destId="{82D1C835-5A85-4C22-97E4-B979419B354C}" srcOrd="0" destOrd="0" presId="urn:microsoft.com/office/officeart/2005/8/layout/hierarchy2"/>
    <dgm:cxn modelId="{9C067D53-71B0-4D13-8BF7-D8087787354D}" type="presOf" srcId="{DC147556-8768-49FF-B18C-BC9180EBB9CA}" destId="{64339FA0-95E4-4712-826D-A37155115176}" srcOrd="0" destOrd="0" presId="urn:microsoft.com/office/officeart/2005/8/layout/hierarchy2"/>
    <dgm:cxn modelId="{715FFE65-2B1B-403B-A313-3791C2F81931}" type="presOf" srcId="{A145A0C8-813B-48BE-AE21-5E592BF773DC}" destId="{27ED6342-8387-4DAC-BC3D-6AAF70191469}" srcOrd="1" destOrd="0" presId="urn:microsoft.com/office/officeart/2005/8/layout/hierarchy2"/>
    <dgm:cxn modelId="{2F5F0477-F244-4A58-9946-2D97D351FC46}" type="presOf" srcId="{0646F4A8-131D-4286-ACFE-DF6AADA4D789}" destId="{EE17C8F8-4F40-433D-A0E5-A157EAC0D8E9}" srcOrd="1" destOrd="0" presId="urn:microsoft.com/office/officeart/2005/8/layout/hierarchy2"/>
    <dgm:cxn modelId="{0B600A7D-7DF5-4903-A31A-BA0BD87B1642}" type="presOf" srcId="{84AE550D-6B5F-4920-A071-31AC98805A18}" destId="{BEDAA573-8C58-4C2C-8197-DABB44E8CC1B}" srcOrd="0" destOrd="0" presId="urn:microsoft.com/office/officeart/2005/8/layout/hierarchy2"/>
    <dgm:cxn modelId="{1CABDA7F-40C9-4C54-8E85-6D5B7C5594D9}" type="presOf" srcId="{CAD599FB-0AB9-4359-AEA2-8C1F8601EF11}" destId="{72F2E8C4-CF0E-43E0-A979-147EA8C45BDC}" srcOrd="1" destOrd="0" presId="urn:microsoft.com/office/officeart/2005/8/layout/hierarchy2"/>
    <dgm:cxn modelId="{397E6A90-45C0-43FF-8E66-D2D533507EA7}" srcId="{E97C52D7-9AE6-4816-A760-9484AE548474}" destId="{DC147556-8768-49FF-B18C-BC9180EBB9CA}" srcOrd="0" destOrd="0" parTransId="{0646F4A8-131D-4286-ACFE-DF6AADA4D789}" sibTransId="{BF29095B-E2C1-443C-8E56-4B0FF0068784}"/>
    <dgm:cxn modelId="{E4621493-93FF-4425-A6E2-6EE66C5484F4}" type="presOf" srcId="{A145A0C8-813B-48BE-AE21-5E592BF773DC}" destId="{72F152D9-A113-4407-975D-FBA591AA2BCB}" srcOrd="0" destOrd="0" presId="urn:microsoft.com/office/officeart/2005/8/layout/hierarchy2"/>
    <dgm:cxn modelId="{AE9288A5-9345-46CF-9BC3-48170C9B9904}" type="presOf" srcId="{E97C52D7-9AE6-4816-A760-9484AE548474}" destId="{871FFDA3-7CE9-4284-92E5-D3C2E972A5AB}" srcOrd="0" destOrd="0" presId="urn:microsoft.com/office/officeart/2005/8/layout/hierarchy2"/>
    <dgm:cxn modelId="{8F79EEBC-87EC-4645-9079-520F195D1B6B}" type="presOf" srcId="{D62CF890-219D-4EA3-A495-699C75B898C8}" destId="{20C2D743-EC17-497B-AFC0-5EF411A28914}" srcOrd="0" destOrd="0" presId="urn:microsoft.com/office/officeart/2005/8/layout/hierarchy2"/>
    <dgm:cxn modelId="{2B9C94BE-25F5-447B-BB82-037489CE3D0D}" srcId="{D62CF890-219D-4EA3-A495-699C75B898C8}" destId="{A9D42E1B-C4D5-4EAF-ACBF-EC78709D0203}" srcOrd="1" destOrd="0" parTransId="{CAD599FB-0AB9-4359-AEA2-8C1F8601EF11}" sibTransId="{C4EAA61E-B4F4-4C65-9275-66A866F62510}"/>
    <dgm:cxn modelId="{E3E44BD5-3806-48AB-95E3-6F7BD3A4B468}" type="presOf" srcId="{6ACA23B0-C623-4BC9-BC32-222DC2954B45}" destId="{5C59C525-6123-4045-9F4B-3EC98214A2A2}" srcOrd="0" destOrd="0" presId="urn:microsoft.com/office/officeart/2005/8/layout/hierarchy2"/>
    <dgm:cxn modelId="{6E26AFD5-89DD-4517-85D8-778288FF73E5}" srcId="{A9D42E1B-C4D5-4EAF-ACBF-EC78709D0203}" destId="{B3BEAE11-0B00-4878-B0D9-051C1A8AA1F9}" srcOrd="0" destOrd="0" parTransId="{A145A0C8-813B-48BE-AE21-5E592BF773DC}" sibTransId="{548B5BE3-9A38-41CC-8168-C4D9E901E7A6}"/>
    <dgm:cxn modelId="{3A912DD6-CC84-436D-9AC2-E90954B89EE1}" type="presOf" srcId="{0646F4A8-131D-4286-ACFE-DF6AADA4D789}" destId="{DF54DF8E-A47D-4695-AF07-9CB23D1DE6E2}" srcOrd="0" destOrd="0" presId="urn:microsoft.com/office/officeart/2005/8/layout/hierarchy2"/>
    <dgm:cxn modelId="{784EDFD8-969A-4A3A-8AAE-1DEC8598AC7B}" type="presOf" srcId="{CAD599FB-0AB9-4359-AEA2-8C1F8601EF11}" destId="{9C59C7A7-779D-45F9-8824-6A18320E8199}" srcOrd="0" destOrd="0" presId="urn:microsoft.com/office/officeart/2005/8/layout/hierarchy2"/>
    <dgm:cxn modelId="{2B8262DD-2C03-4267-94F1-D05D7C750B30}" srcId="{84AE550D-6B5F-4920-A071-31AC98805A18}" destId="{D62CF890-219D-4EA3-A495-699C75B898C8}" srcOrd="0" destOrd="0" parTransId="{174EC2A3-7D5B-4371-9DED-1F7C9C40E213}" sibTransId="{183045C7-63B8-4F27-9003-A4971849E041}"/>
    <dgm:cxn modelId="{4099CB6B-2FC8-4E65-80D6-1930E75AE37E}" type="presParOf" srcId="{BEDAA573-8C58-4C2C-8197-DABB44E8CC1B}" destId="{E5B1B85A-E4B4-4401-A745-1F07E1E4D517}" srcOrd="0" destOrd="0" presId="urn:microsoft.com/office/officeart/2005/8/layout/hierarchy2"/>
    <dgm:cxn modelId="{AFB3761F-12DA-446E-9FE7-6C6DA3B8594D}" type="presParOf" srcId="{E5B1B85A-E4B4-4401-A745-1F07E1E4D517}" destId="{20C2D743-EC17-497B-AFC0-5EF411A28914}" srcOrd="0" destOrd="0" presId="urn:microsoft.com/office/officeart/2005/8/layout/hierarchy2"/>
    <dgm:cxn modelId="{98A63181-3306-4EE1-81DD-BCABCC9BE4A0}" type="presParOf" srcId="{E5B1B85A-E4B4-4401-A745-1F07E1E4D517}" destId="{C0122052-9848-47B1-BBDF-855C0ED4123E}" srcOrd="1" destOrd="0" presId="urn:microsoft.com/office/officeart/2005/8/layout/hierarchy2"/>
    <dgm:cxn modelId="{9264FDFC-5A0E-41A9-853E-3B7D80A6D340}" type="presParOf" srcId="{C0122052-9848-47B1-BBDF-855C0ED4123E}" destId="{5C59C525-6123-4045-9F4B-3EC98214A2A2}" srcOrd="0" destOrd="0" presId="urn:microsoft.com/office/officeart/2005/8/layout/hierarchy2"/>
    <dgm:cxn modelId="{211547D0-ADBB-4881-AE6B-A2AA8EDF82EA}" type="presParOf" srcId="{5C59C525-6123-4045-9F4B-3EC98214A2A2}" destId="{F555CA51-361E-48C1-962A-EDFF7B55A2DC}" srcOrd="0" destOrd="0" presId="urn:microsoft.com/office/officeart/2005/8/layout/hierarchy2"/>
    <dgm:cxn modelId="{92B64BC7-9519-44F7-B775-8A5792D433BE}" type="presParOf" srcId="{C0122052-9848-47B1-BBDF-855C0ED4123E}" destId="{593902F2-F515-49FA-8454-8B308A291494}" srcOrd="1" destOrd="0" presId="urn:microsoft.com/office/officeart/2005/8/layout/hierarchy2"/>
    <dgm:cxn modelId="{EFBD0B13-DB41-4ACE-8B56-BAECE856989D}" type="presParOf" srcId="{593902F2-F515-49FA-8454-8B308A291494}" destId="{871FFDA3-7CE9-4284-92E5-D3C2E972A5AB}" srcOrd="0" destOrd="0" presId="urn:microsoft.com/office/officeart/2005/8/layout/hierarchy2"/>
    <dgm:cxn modelId="{7EEF9FC8-B3C5-4BD8-911F-2C0CF11761DA}" type="presParOf" srcId="{593902F2-F515-49FA-8454-8B308A291494}" destId="{3A5F8853-3522-4D8B-B686-59707CD77B1C}" srcOrd="1" destOrd="0" presId="urn:microsoft.com/office/officeart/2005/8/layout/hierarchy2"/>
    <dgm:cxn modelId="{06E38C7C-7454-496D-A98B-808DE1084586}" type="presParOf" srcId="{3A5F8853-3522-4D8B-B686-59707CD77B1C}" destId="{DF54DF8E-A47D-4695-AF07-9CB23D1DE6E2}" srcOrd="0" destOrd="0" presId="urn:microsoft.com/office/officeart/2005/8/layout/hierarchy2"/>
    <dgm:cxn modelId="{7CB47172-97E9-4291-855E-C0747919F248}" type="presParOf" srcId="{DF54DF8E-A47D-4695-AF07-9CB23D1DE6E2}" destId="{EE17C8F8-4F40-433D-A0E5-A157EAC0D8E9}" srcOrd="0" destOrd="0" presId="urn:microsoft.com/office/officeart/2005/8/layout/hierarchy2"/>
    <dgm:cxn modelId="{A5103538-6212-4909-AC04-CD563A5AFB11}" type="presParOf" srcId="{3A5F8853-3522-4D8B-B686-59707CD77B1C}" destId="{8B3D439E-F894-43F5-A019-13181114AA98}" srcOrd="1" destOrd="0" presId="urn:microsoft.com/office/officeart/2005/8/layout/hierarchy2"/>
    <dgm:cxn modelId="{95BD34D0-E0AE-4AA8-B2EA-847B6EED87A6}" type="presParOf" srcId="{8B3D439E-F894-43F5-A019-13181114AA98}" destId="{64339FA0-95E4-4712-826D-A37155115176}" srcOrd="0" destOrd="0" presId="urn:microsoft.com/office/officeart/2005/8/layout/hierarchy2"/>
    <dgm:cxn modelId="{C509D7A0-2FC3-4FE8-8C93-1897FC2B12BE}" type="presParOf" srcId="{8B3D439E-F894-43F5-A019-13181114AA98}" destId="{D96582C2-1122-455F-B0A9-C8C90CB5557F}" srcOrd="1" destOrd="0" presId="urn:microsoft.com/office/officeart/2005/8/layout/hierarchy2"/>
    <dgm:cxn modelId="{BB4BA2B3-D5AF-4D16-9550-3CB949FE5266}" type="presParOf" srcId="{C0122052-9848-47B1-BBDF-855C0ED4123E}" destId="{9C59C7A7-779D-45F9-8824-6A18320E8199}" srcOrd="2" destOrd="0" presId="urn:microsoft.com/office/officeart/2005/8/layout/hierarchy2"/>
    <dgm:cxn modelId="{FFE3F814-E654-421A-8644-095FF39EE732}" type="presParOf" srcId="{9C59C7A7-779D-45F9-8824-6A18320E8199}" destId="{72F2E8C4-CF0E-43E0-A979-147EA8C45BDC}" srcOrd="0" destOrd="0" presId="urn:microsoft.com/office/officeart/2005/8/layout/hierarchy2"/>
    <dgm:cxn modelId="{9671CBAB-8006-409B-AFFD-626FB7478FF9}" type="presParOf" srcId="{C0122052-9848-47B1-BBDF-855C0ED4123E}" destId="{5DF4DB3E-5204-4CA5-90B2-DABB9C180065}" srcOrd="3" destOrd="0" presId="urn:microsoft.com/office/officeart/2005/8/layout/hierarchy2"/>
    <dgm:cxn modelId="{A6FD273C-D299-40C2-8149-A19C88804B17}" type="presParOf" srcId="{5DF4DB3E-5204-4CA5-90B2-DABB9C180065}" destId="{C501F02A-4D1A-4CA6-AB52-AE4C9D41688C}" srcOrd="0" destOrd="0" presId="urn:microsoft.com/office/officeart/2005/8/layout/hierarchy2"/>
    <dgm:cxn modelId="{CA588CC1-3424-4CA3-8195-C0A44360FB8E}" type="presParOf" srcId="{5DF4DB3E-5204-4CA5-90B2-DABB9C180065}" destId="{DDE5C9D5-9EDB-416E-84ED-40272DC700A7}" srcOrd="1" destOrd="0" presId="urn:microsoft.com/office/officeart/2005/8/layout/hierarchy2"/>
    <dgm:cxn modelId="{2C3E7EDC-1900-4AB8-9F43-FD7EA0708015}" type="presParOf" srcId="{DDE5C9D5-9EDB-416E-84ED-40272DC700A7}" destId="{72F152D9-A113-4407-975D-FBA591AA2BCB}" srcOrd="0" destOrd="0" presId="urn:microsoft.com/office/officeart/2005/8/layout/hierarchy2"/>
    <dgm:cxn modelId="{765C57AA-7D0C-49BA-A3CB-13D37E85575D}" type="presParOf" srcId="{72F152D9-A113-4407-975D-FBA591AA2BCB}" destId="{27ED6342-8387-4DAC-BC3D-6AAF70191469}" srcOrd="0" destOrd="0" presId="urn:microsoft.com/office/officeart/2005/8/layout/hierarchy2"/>
    <dgm:cxn modelId="{ED6C6A29-3CB1-4940-A0CD-6CA1A2F32483}" type="presParOf" srcId="{DDE5C9D5-9EDB-416E-84ED-40272DC700A7}" destId="{E55A027A-F2E9-4120-833C-5FA8C91AAE7C}" srcOrd="1" destOrd="0" presId="urn:microsoft.com/office/officeart/2005/8/layout/hierarchy2"/>
    <dgm:cxn modelId="{F878358F-672C-4058-B230-1C714B5DE8F1}" type="presParOf" srcId="{E55A027A-F2E9-4120-833C-5FA8C91AAE7C}" destId="{82D1C835-5A85-4C22-97E4-B979419B354C}" srcOrd="0" destOrd="0" presId="urn:microsoft.com/office/officeart/2005/8/layout/hierarchy2"/>
    <dgm:cxn modelId="{CAE0D7BB-D29B-4D60-96F7-7D3F509C8678}" type="presParOf" srcId="{E55A027A-F2E9-4120-833C-5FA8C91AAE7C}" destId="{29E74D0A-E8CA-4381-AAB1-BD45431F12C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3305C7-57A0-4791-984A-1F7742CEBF53}"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AU"/>
        </a:p>
      </dgm:t>
    </dgm:pt>
    <dgm:pt modelId="{0F2DA1B5-C15A-4D71-B824-BDE8DDEDE5B4}">
      <dgm:prSet phldrT="[Text]" custT="1"/>
      <dgm:spPr/>
      <dgm:t>
        <a:bodyPr/>
        <a:lstStyle/>
        <a:p>
          <a:r>
            <a:rPr lang="en-US" sz="2200" dirty="0"/>
            <a:t>A </a:t>
          </a:r>
          <a:r>
            <a:rPr lang="en-US" sz="2200" b="1" dirty="0"/>
            <a:t>horizon yield</a:t>
          </a:r>
          <a:endParaRPr lang="en-AU" sz="2200" dirty="0"/>
        </a:p>
      </dgm:t>
    </dgm:pt>
    <dgm:pt modelId="{8A1BD9EA-9BED-4F8C-B70F-ABCB409E5249}" type="parTrans" cxnId="{0EE9F9A4-CBA7-4E45-894C-553980AAFAEB}">
      <dgm:prSet/>
      <dgm:spPr/>
      <dgm:t>
        <a:bodyPr/>
        <a:lstStyle/>
        <a:p>
          <a:endParaRPr lang="en-AU"/>
        </a:p>
      </dgm:t>
    </dgm:pt>
    <dgm:pt modelId="{0DC57F7C-D9FC-4F63-A9A6-254E1F2BDF6E}" type="sibTrans" cxnId="{0EE9F9A4-CBA7-4E45-894C-553980AAFAEB}">
      <dgm:prSet/>
      <dgm:spPr/>
      <dgm:t>
        <a:bodyPr/>
        <a:lstStyle/>
        <a:p>
          <a:endParaRPr lang="en-AU"/>
        </a:p>
      </dgm:t>
    </dgm:pt>
    <dgm:pt modelId="{C2EEE247-EFA9-416F-B1A4-9A5091C8F941}">
      <dgm:prSet custT="1"/>
      <dgm:spPr/>
      <dgm:t>
        <a:bodyPr/>
        <a:lstStyle/>
        <a:p>
          <a:r>
            <a:rPr lang="en-US" sz="2200" dirty="0"/>
            <a:t>A </a:t>
          </a:r>
          <a:r>
            <a:rPr lang="en-US" sz="2200" b="1" dirty="0"/>
            <a:t>carrying value</a:t>
          </a:r>
          <a:endParaRPr lang="en-US" sz="2200" dirty="0"/>
        </a:p>
      </dgm:t>
    </dgm:pt>
    <dgm:pt modelId="{853B238C-91F1-40BC-8CA2-37D0B8CD7BAA}" type="parTrans" cxnId="{DEB5B4B1-987A-4709-9947-8C1D37CFBFAA}">
      <dgm:prSet/>
      <dgm:spPr/>
      <dgm:t>
        <a:bodyPr/>
        <a:lstStyle/>
        <a:p>
          <a:endParaRPr lang="en-AU"/>
        </a:p>
      </dgm:t>
    </dgm:pt>
    <dgm:pt modelId="{DA242EC5-415A-4DB3-855A-B2851E11359B}" type="sibTrans" cxnId="{DEB5B4B1-987A-4709-9947-8C1D37CFBFAA}">
      <dgm:prSet/>
      <dgm:spPr/>
      <dgm:t>
        <a:bodyPr/>
        <a:lstStyle/>
        <a:p>
          <a:endParaRPr lang="en-AU"/>
        </a:p>
      </dgm:t>
    </dgm:pt>
    <dgm:pt modelId="{3977146E-EEA1-4322-BF11-C79CCC6AB0B9}">
      <dgm:prSet phldrT="[Text]" custT="1"/>
      <dgm:spPr/>
      <dgm:t>
        <a:bodyPr/>
        <a:lstStyle/>
        <a:p>
          <a:r>
            <a:rPr lang="en-US" sz="2000" dirty="0"/>
            <a:t>the internal rate of return between the total return for the investment horizon and the purchase price of the bond</a:t>
          </a:r>
          <a:endParaRPr lang="en-AU" sz="2000" dirty="0"/>
        </a:p>
      </dgm:t>
    </dgm:pt>
    <dgm:pt modelId="{CA8CAE1E-59E0-4608-903F-1D1A5FF4EAAD}" type="parTrans" cxnId="{C0E8C9DF-FA2F-4E61-B0D3-B387C12FF089}">
      <dgm:prSet/>
      <dgm:spPr/>
      <dgm:t>
        <a:bodyPr/>
        <a:lstStyle/>
        <a:p>
          <a:endParaRPr lang="en-AU"/>
        </a:p>
      </dgm:t>
    </dgm:pt>
    <dgm:pt modelId="{E6F1C8B4-4D30-445A-8C96-6CDBD2DE2826}" type="sibTrans" cxnId="{C0E8C9DF-FA2F-4E61-B0D3-B387C12FF089}">
      <dgm:prSet/>
      <dgm:spPr/>
      <dgm:t>
        <a:bodyPr/>
        <a:lstStyle/>
        <a:p>
          <a:endParaRPr lang="en-AU"/>
        </a:p>
      </dgm:t>
    </dgm:pt>
    <dgm:pt modelId="{CAFE8639-E897-4EB2-8661-791C06CA216E}">
      <dgm:prSet custT="1"/>
      <dgm:spPr/>
      <dgm:t>
        <a:bodyPr/>
        <a:lstStyle/>
        <a:p>
          <a:r>
            <a:rPr lang="en-US" sz="2000" dirty="0"/>
            <a:t>the purchase price plus (minus) the amortized amount of the discount (premium) if the bond is purchased at a price below (above) par value</a:t>
          </a:r>
        </a:p>
      </dgm:t>
    </dgm:pt>
    <dgm:pt modelId="{FFC1B895-17A7-4259-AF91-59788DD5E977}" type="parTrans" cxnId="{9868BAEB-ECEB-4A08-AE2D-3DDD62556A19}">
      <dgm:prSet/>
      <dgm:spPr/>
      <dgm:t>
        <a:bodyPr/>
        <a:lstStyle/>
        <a:p>
          <a:endParaRPr lang="en-AU"/>
        </a:p>
      </dgm:t>
    </dgm:pt>
    <dgm:pt modelId="{42E605E8-A871-4126-9FCA-0E36C3C26F32}" type="sibTrans" cxnId="{9868BAEB-ECEB-4A08-AE2D-3DDD62556A19}">
      <dgm:prSet/>
      <dgm:spPr/>
      <dgm:t>
        <a:bodyPr/>
        <a:lstStyle/>
        <a:p>
          <a:endParaRPr lang="en-AU"/>
        </a:p>
      </dgm:t>
    </dgm:pt>
    <dgm:pt modelId="{463AB13E-940E-4D09-A9FF-DF2EB7587638}" type="pres">
      <dgm:prSet presAssocID="{5D3305C7-57A0-4791-984A-1F7742CEBF53}" presName="Name0" presStyleCnt="0">
        <dgm:presLayoutVars>
          <dgm:dir/>
          <dgm:animLvl val="lvl"/>
          <dgm:resizeHandles val="exact"/>
        </dgm:presLayoutVars>
      </dgm:prSet>
      <dgm:spPr/>
    </dgm:pt>
    <dgm:pt modelId="{0F66EF80-2A78-44E7-84D7-0EA9284D972C}" type="pres">
      <dgm:prSet presAssocID="{0F2DA1B5-C15A-4D71-B824-BDE8DDEDE5B4}" presName="linNode" presStyleCnt="0"/>
      <dgm:spPr/>
    </dgm:pt>
    <dgm:pt modelId="{202BEFDB-E86D-44BE-A987-CA731703EC13}" type="pres">
      <dgm:prSet presAssocID="{0F2DA1B5-C15A-4D71-B824-BDE8DDEDE5B4}" presName="parentText" presStyleLbl="node1" presStyleIdx="0" presStyleCnt="2" custScaleY="68545">
        <dgm:presLayoutVars>
          <dgm:chMax val="1"/>
          <dgm:bulletEnabled val="1"/>
        </dgm:presLayoutVars>
      </dgm:prSet>
      <dgm:spPr/>
    </dgm:pt>
    <dgm:pt modelId="{34C87639-CBA7-4643-B2D7-5F5DA9C18A8E}" type="pres">
      <dgm:prSet presAssocID="{0F2DA1B5-C15A-4D71-B824-BDE8DDEDE5B4}" presName="descendantText" presStyleLbl="alignAccFollowNode1" presStyleIdx="0" presStyleCnt="2">
        <dgm:presLayoutVars>
          <dgm:bulletEnabled val="1"/>
        </dgm:presLayoutVars>
      </dgm:prSet>
      <dgm:spPr/>
    </dgm:pt>
    <dgm:pt modelId="{5CE433E4-317C-42F4-B43A-17B746C3AE60}" type="pres">
      <dgm:prSet presAssocID="{0DC57F7C-D9FC-4F63-A9A6-254E1F2BDF6E}" presName="sp" presStyleCnt="0"/>
      <dgm:spPr/>
    </dgm:pt>
    <dgm:pt modelId="{34BB613D-DDC2-4791-9786-4FF0CFC07A2F}" type="pres">
      <dgm:prSet presAssocID="{C2EEE247-EFA9-416F-B1A4-9A5091C8F941}" presName="linNode" presStyleCnt="0"/>
      <dgm:spPr/>
    </dgm:pt>
    <dgm:pt modelId="{0829EF81-E83C-48B1-9760-662D8C812750}" type="pres">
      <dgm:prSet presAssocID="{C2EEE247-EFA9-416F-B1A4-9A5091C8F941}" presName="parentText" presStyleLbl="node1" presStyleIdx="1" presStyleCnt="2" custScaleY="66099">
        <dgm:presLayoutVars>
          <dgm:chMax val="1"/>
          <dgm:bulletEnabled val="1"/>
        </dgm:presLayoutVars>
      </dgm:prSet>
      <dgm:spPr/>
    </dgm:pt>
    <dgm:pt modelId="{E610179C-8411-4699-B25C-80BE66230947}" type="pres">
      <dgm:prSet presAssocID="{C2EEE247-EFA9-416F-B1A4-9A5091C8F941}" presName="descendantText" presStyleLbl="alignAccFollowNode1" presStyleIdx="1" presStyleCnt="2">
        <dgm:presLayoutVars>
          <dgm:bulletEnabled val="1"/>
        </dgm:presLayoutVars>
      </dgm:prSet>
      <dgm:spPr/>
    </dgm:pt>
  </dgm:ptLst>
  <dgm:cxnLst>
    <dgm:cxn modelId="{4AA34E15-F7CB-46FE-AAF4-F413F962D4AC}" type="presOf" srcId="{CAFE8639-E897-4EB2-8661-791C06CA216E}" destId="{E610179C-8411-4699-B25C-80BE66230947}" srcOrd="0" destOrd="0" presId="urn:microsoft.com/office/officeart/2005/8/layout/vList5"/>
    <dgm:cxn modelId="{7D1745A3-2700-4B12-A88F-0FF40BE79355}" type="presOf" srcId="{5D3305C7-57A0-4791-984A-1F7742CEBF53}" destId="{463AB13E-940E-4D09-A9FF-DF2EB7587638}" srcOrd="0" destOrd="0" presId="urn:microsoft.com/office/officeart/2005/8/layout/vList5"/>
    <dgm:cxn modelId="{0EE9F9A4-CBA7-4E45-894C-553980AAFAEB}" srcId="{5D3305C7-57A0-4791-984A-1F7742CEBF53}" destId="{0F2DA1B5-C15A-4D71-B824-BDE8DDEDE5B4}" srcOrd="0" destOrd="0" parTransId="{8A1BD9EA-9BED-4F8C-B70F-ABCB409E5249}" sibTransId="{0DC57F7C-D9FC-4F63-A9A6-254E1F2BDF6E}"/>
    <dgm:cxn modelId="{DEB5B4B1-987A-4709-9947-8C1D37CFBFAA}" srcId="{5D3305C7-57A0-4791-984A-1F7742CEBF53}" destId="{C2EEE247-EFA9-416F-B1A4-9A5091C8F941}" srcOrd="1" destOrd="0" parTransId="{853B238C-91F1-40BC-8CA2-37D0B8CD7BAA}" sibTransId="{DA242EC5-415A-4DB3-855A-B2851E11359B}"/>
    <dgm:cxn modelId="{C0E8C9DF-FA2F-4E61-B0D3-B387C12FF089}" srcId="{0F2DA1B5-C15A-4D71-B824-BDE8DDEDE5B4}" destId="{3977146E-EEA1-4322-BF11-C79CCC6AB0B9}" srcOrd="0" destOrd="0" parTransId="{CA8CAE1E-59E0-4608-903F-1D1A5FF4EAAD}" sibTransId="{E6F1C8B4-4D30-445A-8C96-6CDBD2DE2826}"/>
    <dgm:cxn modelId="{9868BAEB-ECEB-4A08-AE2D-3DDD62556A19}" srcId="{C2EEE247-EFA9-416F-B1A4-9A5091C8F941}" destId="{CAFE8639-E897-4EB2-8661-791C06CA216E}" srcOrd="0" destOrd="0" parTransId="{FFC1B895-17A7-4259-AF91-59788DD5E977}" sibTransId="{42E605E8-A871-4126-9FCA-0E36C3C26F32}"/>
    <dgm:cxn modelId="{A01B90EF-CBFE-4720-B55B-B06E503B2550}" type="presOf" srcId="{0F2DA1B5-C15A-4D71-B824-BDE8DDEDE5B4}" destId="{202BEFDB-E86D-44BE-A987-CA731703EC13}" srcOrd="0" destOrd="0" presId="urn:microsoft.com/office/officeart/2005/8/layout/vList5"/>
    <dgm:cxn modelId="{6AAF65F4-33C8-4B75-8247-E7063DCCC672}" type="presOf" srcId="{C2EEE247-EFA9-416F-B1A4-9A5091C8F941}" destId="{0829EF81-E83C-48B1-9760-662D8C812750}" srcOrd="0" destOrd="0" presId="urn:microsoft.com/office/officeart/2005/8/layout/vList5"/>
    <dgm:cxn modelId="{AD5525F7-B8CF-4BE0-85E0-CC6D51AC2D62}" type="presOf" srcId="{3977146E-EEA1-4322-BF11-C79CCC6AB0B9}" destId="{34C87639-CBA7-4643-B2D7-5F5DA9C18A8E}" srcOrd="0" destOrd="0" presId="urn:microsoft.com/office/officeart/2005/8/layout/vList5"/>
    <dgm:cxn modelId="{4E80B463-0E51-429F-A0AA-7E266DBA893C}" type="presParOf" srcId="{463AB13E-940E-4D09-A9FF-DF2EB7587638}" destId="{0F66EF80-2A78-44E7-84D7-0EA9284D972C}" srcOrd="0" destOrd="0" presId="urn:microsoft.com/office/officeart/2005/8/layout/vList5"/>
    <dgm:cxn modelId="{4550F0A7-9E8A-454A-8CB8-8B531994024B}" type="presParOf" srcId="{0F66EF80-2A78-44E7-84D7-0EA9284D972C}" destId="{202BEFDB-E86D-44BE-A987-CA731703EC13}" srcOrd="0" destOrd="0" presId="urn:microsoft.com/office/officeart/2005/8/layout/vList5"/>
    <dgm:cxn modelId="{FFF10728-4E12-48E5-9BB5-858E8272A276}" type="presParOf" srcId="{0F66EF80-2A78-44E7-84D7-0EA9284D972C}" destId="{34C87639-CBA7-4643-B2D7-5F5DA9C18A8E}" srcOrd="1" destOrd="0" presId="urn:microsoft.com/office/officeart/2005/8/layout/vList5"/>
    <dgm:cxn modelId="{78539A62-DC6A-4DEE-B8C1-F2618BA439F2}" type="presParOf" srcId="{463AB13E-940E-4D09-A9FF-DF2EB7587638}" destId="{5CE433E4-317C-42F4-B43A-17B746C3AE60}" srcOrd="1" destOrd="0" presId="urn:microsoft.com/office/officeart/2005/8/layout/vList5"/>
    <dgm:cxn modelId="{5C5E4170-13C1-4DA2-BDCA-251832B7B5BD}" type="presParOf" srcId="{463AB13E-940E-4D09-A9FF-DF2EB7587638}" destId="{34BB613D-DDC2-4791-9786-4FF0CFC07A2F}" srcOrd="2" destOrd="0" presId="urn:microsoft.com/office/officeart/2005/8/layout/vList5"/>
    <dgm:cxn modelId="{E22148B1-3DE8-4DDB-B6FC-AE9CA188874A}" type="presParOf" srcId="{34BB613D-DDC2-4791-9786-4FF0CFC07A2F}" destId="{0829EF81-E83C-48B1-9760-662D8C812750}" srcOrd="0" destOrd="0" presId="urn:microsoft.com/office/officeart/2005/8/layout/vList5"/>
    <dgm:cxn modelId="{349CEF93-419C-4464-99EC-B7FA19AAF777}" type="presParOf" srcId="{34BB613D-DDC2-4791-9786-4FF0CFC07A2F}" destId="{E610179C-8411-4699-B25C-80BE66230947}"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pPr algn="ctr"/>
          <a:r>
            <a:rPr lang="en-US" sz="2200" dirty="0"/>
            <a:t>Money duration (MoneyDur) is calculated as follows: </a:t>
          </a:r>
          <a:endParaRPr lang="en-AU" sz="22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mc:AlternateContent xmlns:mc="http://schemas.openxmlformats.org/markup-compatibility/2006" xmlns:a14="http://schemas.microsoft.com/office/drawing/2010/main">
      <mc:Choice Requires="a14">
        <dgm:pt modelId="{1606AABD-4B23-44F2-BF74-7DE1D9736441}">
          <dgm:prSet/>
          <dgm:spPr/>
          <dgm:t>
            <a:bodyPr/>
            <a:lstStyle/>
            <a:p>
              <a:pPr/>
              <a14:m>
                <m:oMathPara xmlns:m="http://schemas.openxmlformats.org/officeDocument/2006/math">
                  <m:oMathParaPr>
                    <m:jc m:val="centerGroup"/>
                  </m:oMathParaPr>
                  <m:oMath xmlns:m="http://schemas.openxmlformats.org/officeDocument/2006/math">
                    <m:r>
                      <m:rPr>
                        <m:sty m:val="p"/>
                      </m:rPr>
                      <a:rPr lang="en-AU" b="0" i="0" smtClean="0">
                        <a:latin typeface="Cambria Math"/>
                      </a:rPr>
                      <m:t>Mon</m:t>
                    </m:r>
                    <m:r>
                      <m:rPr>
                        <m:sty m:val="p"/>
                      </m:rPr>
                      <a:rPr lang="en-US" b="0" i="0" smtClean="0">
                        <a:latin typeface="Cambria Math" panose="02040503050406030204" pitchFamily="18" charset="0"/>
                      </a:rPr>
                      <m:t>ey</m:t>
                    </m:r>
                    <m:r>
                      <m:rPr>
                        <m:sty m:val="p"/>
                      </m:rPr>
                      <a:rPr lang="en-AU" b="0" i="0" smtClean="0">
                        <a:latin typeface="Cambria Math"/>
                      </a:rPr>
                      <m:t>D</m:t>
                    </m:r>
                    <m:r>
                      <m:rPr>
                        <m:sty m:val="p"/>
                      </m:rPr>
                      <a:rPr lang="en-US" b="0" i="0" smtClean="0">
                        <a:latin typeface="Cambria Math" panose="02040503050406030204" pitchFamily="18" charset="0"/>
                      </a:rPr>
                      <m:t>ur</m:t>
                    </m:r>
                    <m:r>
                      <a:rPr lang="en-AU" b="0" i="1" smtClean="0">
                        <a:latin typeface="Cambria Math"/>
                      </a:rPr>
                      <m:t>=</m:t>
                    </m:r>
                    <m:r>
                      <m:rPr>
                        <m:sty m:val="p"/>
                      </m:rPr>
                      <a:rPr lang="en-AU" b="0" i="0" smtClean="0">
                        <a:latin typeface="Cambria Math"/>
                      </a:rPr>
                      <m:t>AMD</m:t>
                    </m:r>
                    <m:r>
                      <a:rPr lang="en-AU" b="0" i="1" smtClean="0">
                        <a:latin typeface="Cambria Math"/>
                        <a:ea typeface="Cambria Math"/>
                      </a:rPr>
                      <m:t>×</m:t>
                    </m:r>
                    <m:sSup>
                      <m:sSupPr>
                        <m:ctrlPr>
                          <a:rPr lang="en-AU" b="0" i="1" smtClean="0">
                            <a:latin typeface="Cambria Math" panose="02040503050406030204" pitchFamily="18" charset="0"/>
                            <a:ea typeface="Cambria Math"/>
                          </a:rPr>
                        </m:ctrlPr>
                      </m:sSupPr>
                      <m:e>
                        <m:r>
                          <m:rPr>
                            <m:sty m:val="p"/>
                          </m:rPr>
                          <a:rPr lang="en-AU" b="0" i="0" smtClean="0">
                            <a:latin typeface="Cambria Math"/>
                            <a:ea typeface="Cambria Math"/>
                          </a:rPr>
                          <m:t>PV</m:t>
                        </m:r>
                      </m:e>
                      <m:sup>
                        <m:r>
                          <a:rPr lang="en-AU" b="0" i="1" smtClean="0">
                            <a:latin typeface="Cambria Math"/>
                            <a:ea typeface="Cambria Math"/>
                          </a:rPr>
                          <m:t>𝐹𝑢𝑙𝑙</m:t>
                        </m:r>
                      </m:sup>
                    </m:sSup>
                  </m:oMath>
                </m:oMathPara>
              </a14:m>
              <a:endParaRPr lang="en-US" dirty="0"/>
            </a:p>
          </dgm:t>
        </dgm:pt>
      </mc:Choice>
      <mc:Fallback xmlns="">
        <dgm:pt modelId="{1606AABD-4B23-44F2-BF74-7DE1D9736441}">
          <dgm:prSet/>
          <dgm:spPr/>
          <dgm:t>
            <a:bodyPr/>
            <a:lstStyle/>
            <a:p>
              <a:pPr/>
              <a:r>
                <a:rPr lang="en-AU" b="0" i="0" smtClean="0">
                  <a:latin typeface="Cambria Math"/>
                </a:rPr>
                <a:t>Mon</a:t>
              </a:r>
              <a:r>
                <a:rPr lang="en-US" b="0" i="0" smtClean="0">
                  <a:latin typeface="Cambria Math" panose="02040503050406030204" pitchFamily="18" charset="0"/>
                </a:rPr>
                <a:t>ey</a:t>
              </a:r>
              <a:r>
                <a:rPr lang="en-AU" b="0" i="0" smtClean="0">
                  <a:latin typeface="Cambria Math"/>
                </a:rPr>
                <a:t>D</a:t>
              </a:r>
              <a:r>
                <a:rPr lang="en-US" b="0" i="0" smtClean="0">
                  <a:latin typeface="Cambria Math" panose="02040503050406030204" pitchFamily="18" charset="0"/>
                </a:rPr>
                <a:t>ur</a:t>
              </a:r>
              <a:r>
                <a:rPr lang="en-AU" b="0" i="0" smtClean="0">
                  <a:latin typeface="Cambria Math"/>
                </a:rPr>
                <a:t>=AMD</a:t>
              </a:r>
              <a:r>
                <a:rPr lang="en-AU" b="0" i="0" smtClean="0">
                  <a:latin typeface="Cambria Math"/>
                  <a:ea typeface="Cambria Math"/>
                </a:rPr>
                <a:t>×PV</a:t>
              </a:r>
              <a:r>
                <a:rPr lang="en-AU" b="0" i="0" smtClean="0">
                  <a:latin typeface="Cambria Math" panose="02040503050406030204" pitchFamily="18" charset="0"/>
                  <a:ea typeface="Cambria Math"/>
                </a:rPr>
                <a:t>^</a:t>
              </a:r>
              <a:r>
                <a:rPr lang="en-AU" b="0" i="0" smtClean="0">
                  <a:latin typeface="Cambria Math"/>
                  <a:ea typeface="Cambria Math"/>
                </a:rPr>
                <a:t>𝐹𝑢𝑙𝑙</a:t>
              </a:r>
              <a:endParaRPr lang="en-US" dirty="0" smtClean="0"/>
            </a:p>
          </dgm:t>
        </dgm:pt>
      </mc:Fallback>
    </mc:AlternateContent>
    <dgm:pt modelId="{EBE45A36-436B-4021-8358-6CF0A92DB127}" type="parTrans" cxnId="{E57F37BA-73EC-49DE-9A87-2299ECB2EEDD}">
      <dgm:prSet/>
      <dgm:spPr/>
      <dgm:t>
        <a:bodyPr/>
        <a:lstStyle/>
        <a:p>
          <a:endParaRPr lang="en-AU"/>
        </a:p>
      </dgm:t>
    </dgm:pt>
    <dgm:pt modelId="{289F3973-5EB7-46B9-91A0-D42C6AC8B070}" type="sibTrans" cxnId="{E57F37BA-73EC-49DE-9A87-2299ECB2EEDD}">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26743" custScaleY="69304"/>
      <dgm:spPr/>
    </dgm:pt>
    <dgm:pt modelId="{F4EF38BB-BC47-4CA7-A328-2A699049EF20}" type="pres">
      <dgm:prSet presAssocID="{EBE45A36-436B-4021-8358-6CF0A92DB127}" presName="parTrans" presStyleLbl="sibTrans2D1" presStyleIdx="0" presStyleCnt="1"/>
      <dgm:spPr/>
    </dgm:pt>
    <dgm:pt modelId="{B3B0849D-4BAA-48D8-B781-1F525782E43E}" type="pres">
      <dgm:prSet presAssocID="{1606AABD-4B23-44F2-BF74-7DE1D9736441}" presName="child" presStyleLbl="alignAccFollowNode1" presStyleIdx="0" presStyleCnt="1">
        <dgm:presLayoutVars>
          <dgm:chMax val="0"/>
          <dgm:bulletEnabled val="1"/>
        </dgm:presLayoutVars>
      </dgm:prSet>
      <dgm:spPr/>
    </dgm:pt>
  </dgm:ptLst>
  <dgm:cxnLst>
    <dgm:cxn modelId="{8ACF6430-2207-4E46-8F93-A07CD42F44CC}" type="presOf" srcId="{803D8D90-1A41-4E59-8140-0343BC8E8F18}" destId="{C1CF947C-FBD1-4FD0-B9AA-B07F7D6C7D13}" srcOrd="0" destOrd="0" presId="urn:microsoft.com/office/officeart/2005/8/layout/lProcess1"/>
    <dgm:cxn modelId="{98D25E75-E484-41D9-948C-74B185B08BF6}" type="presOf" srcId="{1606AABD-4B23-44F2-BF74-7DE1D9736441}" destId="{B3B0849D-4BAA-48D8-B781-1F525782E43E}"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8F6E4CAC-5291-4D11-AA6C-06A4BC8FD1AE}" type="presOf" srcId="{A43C3C26-A378-4482-80DD-958F20D04866}" destId="{9527ED5F-4A14-4504-B06C-E081512A9213}" srcOrd="0" destOrd="0" presId="urn:microsoft.com/office/officeart/2005/8/layout/lProcess1"/>
    <dgm:cxn modelId="{E57F37BA-73EC-49DE-9A87-2299ECB2EEDD}" srcId="{A43C3C26-A378-4482-80DD-958F20D04866}" destId="{1606AABD-4B23-44F2-BF74-7DE1D9736441}" srcOrd="0" destOrd="0" parTransId="{EBE45A36-436B-4021-8358-6CF0A92DB127}" sibTransId="{289F3973-5EB7-46B9-91A0-D42C6AC8B070}"/>
    <dgm:cxn modelId="{419379E3-D3AE-43A4-86CF-C98D7AC42E92}" type="presOf" srcId="{EBE45A36-436B-4021-8358-6CF0A92DB127}" destId="{F4EF38BB-BC47-4CA7-A328-2A699049EF20}" srcOrd="0" destOrd="0" presId="urn:microsoft.com/office/officeart/2005/8/layout/lProcess1"/>
    <dgm:cxn modelId="{EE89908E-6D79-434F-BF15-0F72D3E68147}" type="presParOf" srcId="{C1CF947C-FBD1-4FD0-B9AA-B07F7D6C7D13}" destId="{03FCCBA1-D8F2-4851-8504-EED14FE01264}" srcOrd="0" destOrd="0" presId="urn:microsoft.com/office/officeart/2005/8/layout/lProcess1"/>
    <dgm:cxn modelId="{68230880-4C7F-4A4D-A462-34A545EE2C52}" type="presParOf" srcId="{03FCCBA1-D8F2-4851-8504-EED14FE01264}" destId="{9527ED5F-4A14-4504-B06C-E081512A9213}" srcOrd="0" destOrd="0" presId="urn:microsoft.com/office/officeart/2005/8/layout/lProcess1"/>
    <dgm:cxn modelId="{8AAD4223-ABEA-4E40-BFCC-D2273C38DEEC}" type="presParOf" srcId="{03FCCBA1-D8F2-4851-8504-EED14FE01264}" destId="{F4EF38BB-BC47-4CA7-A328-2A699049EF20}" srcOrd="1" destOrd="0" presId="urn:microsoft.com/office/officeart/2005/8/layout/lProcess1"/>
    <dgm:cxn modelId="{3676143D-DDF0-424B-B18A-AC7988AD83A1}" type="presParOf" srcId="{03FCCBA1-D8F2-4851-8504-EED14FE01264}" destId="{B3B0849D-4BAA-48D8-B781-1F525782E43E}"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pPr algn="ctr"/>
          <a:r>
            <a:rPr lang="en-US" sz="2200" dirty="0" smtClean="0"/>
            <a:t>Money duration (MoneyDur) is calculated </a:t>
          </a:r>
          <a:r>
            <a:rPr lang="en-US" sz="2200" dirty="0" smtClean="0"/>
            <a:t>as follows: </a:t>
          </a:r>
          <a:endParaRPr lang="en-AU" sz="22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dgm:pt modelId="{1606AABD-4B23-44F2-BF74-7DE1D9736441}">
      <dgm:prSet/>
      <dgm:spPr>
        <a:blipFill rotWithShape="0">
          <a:blip xmlns:r="http://schemas.openxmlformats.org/officeDocument/2006/relationships" r:embed="rId1"/>
          <a:stretch>
            <a:fillRect/>
          </a:stretch>
        </a:blipFill>
      </dgm:spPr>
      <dgm:t>
        <a:bodyPr/>
        <a:lstStyle/>
        <a:p>
          <a:r>
            <a:rPr lang="en-US">
              <a:noFill/>
            </a:rPr>
            <a:t> </a:t>
          </a:r>
        </a:p>
      </dgm:t>
    </dgm:pt>
    <dgm:pt modelId="{EBE45A36-436B-4021-8358-6CF0A92DB127}" type="parTrans" cxnId="{E57F37BA-73EC-49DE-9A87-2299ECB2EEDD}">
      <dgm:prSet/>
      <dgm:spPr/>
      <dgm:t>
        <a:bodyPr/>
        <a:lstStyle/>
        <a:p>
          <a:endParaRPr lang="en-AU"/>
        </a:p>
      </dgm:t>
    </dgm:pt>
    <dgm:pt modelId="{289F3973-5EB7-46B9-91A0-D42C6AC8B070}" type="sibTrans" cxnId="{E57F37BA-73EC-49DE-9A87-2299ECB2EEDD}">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t>
        <a:bodyPr/>
        <a:lstStyle/>
        <a:p>
          <a:endParaRPr lang="en-AU"/>
        </a:p>
      </dgm:t>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26743" custScaleY="69304"/>
      <dgm:spPr/>
      <dgm:t>
        <a:bodyPr/>
        <a:lstStyle/>
        <a:p>
          <a:endParaRPr lang="en-AU"/>
        </a:p>
      </dgm:t>
    </dgm:pt>
    <dgm:pt modelId="{F4EF38BB-BC47-4CA7-A328-2A699049EF20}" type="pres">
      <dgm:prSet presAssocID="{EBE45A36-436B-4021-8358-6CF0A92DB127}" presName="parTrans" presStyleLbl="sibTrans2D1" presStyleIdx="0" presStyleCnt="1"/>
      <dgm:spPr/>
      <dgm:t>
        <a:bodyPr/>
        <a:lstStyle/>
        <a:p>
          <a:endParaRPr lang="en-AU"/>
        </a:p>
      </dgm:t>
    </dgm:pt>
    <dgm:pt modelId="{B3B0849D-4BAA-48D8-B781-1F525782E43E}" type="pres">
      <dgm:prSet presAssocID="{1606AABD-4B23-44F2-BF74-7DE1D9736441}" presName="child" presStyleLbl="alignAccFollowNode1" presStyleIdx="0" presStyleCnt="1">
        <dgm:presLayoutVars>
          <dgm:chMax val="0"/>
          <dgm:bulletEnabled val="1"/>
        </dgm:presLayoutVars>
      </dgm:prSet>
      <dgm:spPr/>
      <dgm:t>
        <a:bodyPr/>
        <a:lstStyle/>
        <a:p>
          <a:endParaRPr lang="en-AU"/>
        </a:p>
      </dgm:t>
    </dgm:pt>
  </dgm:ptLst>
  <dgm:cxnLst>
    <dgm:cxn modelId="{E57F37BA-73EC-49DE-9A87-2299ECB2EEDD}" srcId="{A43C3C26-A378-4482-80DD-958F20D04866}" destId="{1606AABD-4B23-44F2-BF74-7DE1D9736441}" srcOrd="0" destOrd="0" parTransId="{EBE45A36-436B-4021-8358-6CF0A92DB127}" sibTransId="{289F3973-5EB7-46B9-91A0-D42C6AC8B070}"/>
    <dgm:cxn modelId="{98D25E75-E484-41D9-948C-74B185B08BF6}" type="presOf" srcId="{1606AABD-4B23-44F2-BF74-7DE1D9736441}" destId="{B3B0849D-4BAA-48D8-B781-1F525782E43E}"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419379E3-D3AE-43A4-86CF-C98D7AC42E92}" type="presOf" srcId="{EBE45A36-436B-4021-8358-6CF0A92DB127}" destId="{F4EF38BB-BC47-4CA7-A328-2A699049EF20}" srcOrd="0" destOrd="0" presId="urn:microsoft.com/office/officeart/2005/8/layout/lProcess1"/>
    <dgm:cxn modelId="{8ACF6430-2207-4E46-8F93-A07CD42F44CC}" type="presOf" srcId="{803D8D90-1A41-4E59-8140-0343BC8E8F18}" destId="{C1CF947C-FBD1-4FD0-B9AA-B07F7D6C7D13}" srcOrd="0" destOrd="0" presId="urn:microsoft.com/office/officeart/2005/8/layout/lProcess1"/>
    <dgm:cxn modelId="{8F6E4CAC-5291-4D11-AA6C-06A4BC8FD1AE}" type="presOf" srcId="{A43C3C26-A378-4482-80DD-958F20D04866}" destId="{9527ED5F-4A14-4504-B06C-E081512A9213}" srcOrd="0" destOrd="0" presId="urn:microsoft.com/office/officeart/2005/8/layout/lProcess1"/>
    <dgm:cxn modelId="{EE89908E-6D79-434F-BF15-0F72D3E68147}" type="presParOf" srcId="{C1CF947C-FBD1-4FD0-B9AA-B07F7D6C7D13}" destId="{03FCCBA1-D8F2-4851-8504-EED14FE01264}" srcOrd="0" destOrd="0" presId="urn:microsoft.com/office/officeart/2005/8/layout/lProcess1"/>
    <dgm:cxn modelId="{68230880-4C7F-4A4D-A462-34A545EE2C52}" type="presParOf" srcId="{03FCCBA1-D8F2-4851-8504-EED14FE01264}" destId="{9527ED5F-4A14-4504-B06C-E081512A9213}" srcOrd="0" destOrd="0" presId="urn:microsoft.com/office/officeart/2005/8/layout/lProcess1"/>
    <dgm:cxn modelId="{8AAD4223-ABEA-4E40-BFCC-D2273C38DEEC}" type="presParOf" srcId="{03FCCBA1-D8F2-4851-8504-EED14FE01264}" destId="{F4EF38BB-BC47-4CA7-A328-2A699049EF20}" srcOrd="1" destOrd="0" presId="urn:microsoft.com/office/officeart/2005/8/layout/lProcess1"/>
    <dgm:cxn modelId="{3676143D-DDF0-424B-B18A-AC7988AD83A1}" type="presParOf" srcId="{03FCCBA1-D8F2-4851-8504-EED14FE01264}" destId="{B3B0849D-4BAA-48D8-B781-1F525782E43E}"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AU"/>
        </a:p>
      </dgm:t>
    </dgm:pt>
    <dgm:pt modelId="{A43C3C26-A378-4482-80DD-958F20D04866}">
      <dgm:prSet phldrT="[Text]" custT="1"/>
      <dgm:spPr/>
      <dgm:t>
        <a:bodyPr/>
        <a:lstStyle/>
        <a:p>
          <a:pPr algn="ctr"/>
          <a:r>
            <a:rPr lang="en-US" sz="2400" dirty="0"/>
            <a:t>The PVBP is calculated as follows:</a:t>
          </a:r>
          <a:endParaRPr lang="en-AU" sz="24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mc:AlternateContent xmlns:mc="http://schemas.openxmlformats.org/markup-compatibility/2006" xmlns:a14="http://schemas.microsoft.com/office/drawing/2010/main">
      <mc:Choice Requires="a14">
        <dgm:pt modelId="{CA379F81-478F-43CF-A86D-80AA4DA6FA4D}">
          <dgm:prSet/>
          <dgm:spPr/>
          <dgm:t>
            <a:bodyPr/>
            <a:lstStyle/>
            <a:p>
              <a:pPr/>
              <a14:m>
                <m:oMathPara xmlns:m="http://schemas.openxmlformats.org/officeDocument/2006/math">
                  <m:oMathParaPr>
                    <m:jc m:val="centerGroup"/>
                  </m:oMathParaPr>
                  <m:oMath xmlns:m="http://schemas.openxmlformats.org/officeDocument/2006/math">
                    <m:r>
                      <m:rPr>
                        <m:sty m:val="p"/>
                      </m:rPr>
                      <a:rPr lang="en-AU" b="0" i="0" smtClean="0">
                        <a:latin typeface="Cambria Math"/>
                      </a:rPr>
                      <m:t>PVBP</m:t>
                    </m:r>
                    <m:r>
                      <a:rPr lang="en-AU" b="0" i="1" smtClean="0">
                        <a:latin typeface="Cambria Math"/>
                      </a:rPr>
                      <m:t>=</m:t>
                    </m:r>
                    <m:f>
                      <m:fPr>
                        <m:ctrlPr>
                          <a:rPr lang="en-AU" b="0" i="1" smtClean="0">
                            <a:latin typeface="Cambria Math" panose="02040503050406030204" pitchFamily="18" charset="0"/>
                          </a:rPr>
                        </m:ctrlPr>
                      </m:fPr>
                      <m:num>
                        <m:sSub>
                          <m:sSubPr>
                            <m:ctrlPr>
                              <a:rPr lang="en-AU" b="0" i="1" smtClean="0">
                                <a:latin typeface="Cambria Math" panose="02040503050406030204" pitchFamily="18" charset="0"/>
                              </a:rPr>
                            </m:ctrlPr>
                          </m:sSubPr>
                          <m:e>
                            <m:r>
                              <a:rPr lang="en-AU" b="0" i="1" smtClean="0">
                                <a:latin typeface="Cambria Math"/>
                              </a:rPr>
                              <m:t>(</m:t>
                            </m:r>
                            <m:r>
                              <m:rPr>
                                <m:sty m:val="p"/>
                              </m:rPr>
                              <a:rPr lang="en-AU" b="0" i="0" smtClean="0">
                                <a:latin typeface="Cambria Math"/>
                              </a:rPr>
                              <m:t>PV</m:t>
                            </m:r>
                          </m:e>
                          <m:sub>
                            <m:r>
                              <a:rPr lang="en-AU" b="0" i="1" smtClean="0">
                                <a:latin typeface="Cambria Math"/>
                              </a:rPr>
                              <m:t>−</m:t>
                            </m:r>
                          </m:sub>
                        </m:sSub>
                        <m:r>
                          <a:rPr lang="en-AU" b="0" i="1" smtClean="0">
                            <a:latin typeface="Cambria Math"/>
                          </a:rPr>
                          <m:t>)−</m:t>
                        </m:r>
                        <m:sSub>
                          <m:sSubPr>
                            <m:ctrlPr>
                              <a:rPr lang="en-AU" b="0" i="1" smtClean="0">
                                <a:latin typeface="Cambria Math" panose="02040503050406030204" pitchFamily="18" charset="0"/>
                              </a:rPr>
                            </m:ctrlPr>
                          </m:sSubPr>
                          <m:e>
                            <m:r>
                              <a:rPr lang="en-AU" b="0" i="1" smtClean="0">
                                <a:latin typeface="Cambria Math"/>
                              </a:rPr>
                              <m:t>(</m:t>
                            </m:r>
                            <m:r>
                              <m:rPr>
                                <m:sty m:val="p"/>
                              </m:rPr>
                              <a:rPr lang="en-AU" b="0" i="0" smtClean="0">
                                <a:latin typeface="Cambria Math"/>
                              </a:rPr>
                              <m:t>PV</m:t>
                            </m:r>
                          </m:e>
                          <m:sub>
                            <m:r>
                              <a:rPr lang="en-AU" b="0" i="1" smtClean="0">
                                <a:latin typeface="Cambria Math"/>
                              </a:rPr>
                              <m:t>+</m:t>
                            </m:r>
                          </m:sub>
                        </m:sSub>
                        <m:r>
                          <a:rPr lang="en-AU" b="0" i="1" smtClean="0">
                            <a:latin typeface="Cambria Math"/>
                          </a:rPr>
                          <m:t>)</m:t>
                        </m:r>
                      </m:num>
                      <m:den>
                        <m:r>
                          <a:rPr lang="en-AU" b="0" i="1" smtClean="0">
                            <a:latin typeface="Cambria Math"/>
                          </a:rPr>
                          <m:t>2</m:t>
                        </m:r>
                      </m:den>
                    </m:f>
                  </m:oMath>
                </m:oMathPara>
              </a14:m>
              <a:endParaRPr lang="en-US" dirty="0"/>
            </a:p>
          </dgm:t>
        </dgm:pt>
      </mc:Choice>
      <mc:Fallback xmlns="">
        <dgm:pt modelId="{CA379F81-478F-43CF-A86D-80AA4DA6FA4D}">
          <dgm:prSet/>
          <dgm:spPr/>
          <dgm:t>
            <a:bodyPr/>
            <a:lstStyle/>
            <a:p>
              <a:pPr/>
              <a:r>
                <a:rPr lang="en-AU" b="0" i="0" smtClean="0">
                  <a:latin typeface="Cambria Math"/>
                </a:rPr>
                <a:t>PVBP=</a:t>
              </a:r>
              <a:r>
                <a:rPr lang="en-AU" b="0" i="0" smtClean="0">
                  <a:latin typeface="Cambria Math" panose="02040503050406030204" pitchFamily="18" charset="0"/>
                </a:rPr>
                <a:t>(〖</a:t>
              </a:r>
              <a:r>
                <a:rPr lang="en-AU" b="0" i="0" smtClean="0">
                  <a:latin typeface="Cambria Math"/>
                </a:rPr>
                <a:t>(PV</a:t>
              </a:r>
              <a:r>
                <a:rPr lang="en-AU" b="0" i="0" smtClean="0">
                  <a:latin typeface="Cambria Math" panose="02040503050406030204" pitchFamily="18" charset="0"/>
                </a:rPr>
                <a:t>〗_</a:t>
              </a:r>
              <a:r>
                <a:rPr lang="en-AU" b="0" i="0" smtClean="0">
                  <a:latin typeface="Cambria Math"/>
                </a:rPr>
                <a:t>−)−</a:t>
              </a:r>
              <a:r>
                <a:rPr lang="en-AU" b="0" i="0" smtClean="0">
                  <a:latin typeface="Cambria Math" panose="02040503050406030204" pitchFamily="18" charset="0"/>
                </a:rPr>
                <a:t>〖</a:t>
              </a:r>
              <a:r>
                <a:rPr lang="en-AU" b="0" i="0" smtClean="0">
                  <a:latin typeface="Cambria Math"/>
                </a:rPr>
                <a:t>(PV</a:t>
              </a:r>
              <a:r>
                <a:rPr lang="en-AU" b="0" i="0" smtClean="0">
                  <a:latin typeface="Cambria Math" panose="02040503050406030204" pitchFamily="18" charset="0"/>
                </a:rPr>
                <a:t>〗_</a:t>
              </a:r>
              <a:r>
                <a:rPr lang="en-AU" b="0" i="0" smtClean="0">
                  <a:latin typeface="Cambria Math"/>
                </a:rPr>
                <a:t>+)</a:t>
              </a:r>
              <a:r>
                <a:rPr lang="en-AU" b="0" i="0" smtClean="0">
                  <a:latin typeface="Cambria Math" panose="02040503050406030204" pitchFamily="18" charset="0"/>
                </a:rPr>
                <a:t>)/</a:t>
              </a:r>
              <a:r>
                <a:rPr lang="en-AU" b="0" i="0" smtClean="0">
                  <a:latin typeface="Cambria Math"/>
                </a:rPr>
                <a:t>2</a:t>
              </a:r>
              <a:endParaRPr lang="en-US" dirty="0" smtClean="0"/>
            </a:p>
          </dgm:t>
        </dgm:pt>
      </mc:Fallback>
    </mc:AlternateContent>
    <dgm:pt modelId="{5C9EDF06-FFFA-4C39-8024-4E363332B6A7}" type="parTrans" cxnId="{B47E8688-65F5-4AC2-A7AD-1257F9758324}">
      <dgm:prSet/>
      <dgm:spPr/>
      <dgm:t>
        <a:bodyPr/>
        <a:lstStyle/>
        <a:p>
          <a:endParaRPr lang="en-AU"/>
        </a:p>
      </dgm:t>
    </dgm:pt>
    <dgm:pt modelId="{2AC1EA2B-044A-44A7-BE1E-D91CF06B9924}" type="sibTrans" cxnId="{B47E8688-65F5-4AC2-A7AD-1257F9758324}">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26743" custScaleY="100309" custLinFactNeighborX="-55641" custLinFactNeighborY="0"/>
      <dgm:spPr/>
    </dgm:pt>
    <dgm:pt modelId="{425F245D-77D3-40D9-8A3B-3415481100F6}" type="pres">
      <dgm:prSet presAssocID="{5C9EDF06-FFFA-4C39-8024-4E363332B6A7}" presName="parTrans" presStyleLbl="sibTrans2D1" presStyleIdx="0" presStyleCnt="1"/>
      <dgm:spPr/>
    </dgm:pt>
    <dgm:pt modelId="{B4688AC9-701E-4519-B3B5-5AF670E36C38}" type="pres">
      <dgm:prSet presAssocID="{CA379F81-478F-43CF-A86D-80AA4DA6FA4D}" presName="child" presStyleLbl="alignAccFollowNode1" presStyleIdx="0" presStyleCnt="1" custScaleY="112861">
        <dgm:presLayoutVars>
          <dgm:chMax val="0"/>
          <dgm:bulletEnabled val="1"/>
        </dgm:presLayoutVars>
      </dgm:prSet>
      <dgm:spPr/>
    </dgm:pt>
  </dgm:ptLst>
  <dgm:cxnLst>
    <dgm:cxn modelId="{181A715C-9BC7-4075-AEB5-F5B7EF65A1A3}" type="presOf" srcId="{5C9EDF06-FFFA-4C39-8024-4E363332B6A7}" destId="{425F245D-77D3-40D9-8A3B-3415481100F6}" srcOrd="0" destOrd="0" presId="urn:microsoft.com/office/officeart/2005/8/layout/lProcess1"/>
    <dgm:cxn modelId="{B47E8688-65F5-4AC2-A7AD-1257F9758324}" srcId="{A43C3C26-A378-4482-80DD-958F20D04866}" destId="{CA379F81-478F-43CF-A86D-80AA4DA6FA4D}" srcOrd="0" destOrd="0" parTransId="{5C9EDF06-FFFA-4C39-8024-4E363332B6A7}" sibTransId="{2AC1EA2B-044A-44A7-BE1E-D91CF06B9924}"/>
    <dgm:cxn modelId="{BD4DD694-B185-4431-9715-EF982C76E7BD}" srcId="{803D8D90-1A41-4E59-8140-0343BC8E8F18}" destId="{A43C3C26-A378-4482-80DD-958F20D04866}" srcOrd="0" destOrd="0" parTransId="{26625C76-3FA8-479B-BC99-EDAE872EE1BF}" sibTransId="{0B5A380C-581E-4AA3-B800-5FA15FB87C68}"/>
    <dgm:cxn modelId="{CE529BCC-47D3-403A-98CD-DECB89295691}" type="presOf" srcId="{A43C3C26-A378-4482-80DD-958F20D04866}" destId="{9527ED5F-4A14-4504-B06C-E081512A9213}" srcOrd="0" destOrd="0" presId="urn:microsoft.com/office/officeart/2005/8/layout/lProcess1"/>
    <dgm:cxn modelId="{32DE37D7-3C05-4086-852A-4F25B23CD15F}" type="presOf" srcId="{803D8D90-1A41-4E59-8140-0343BC8E8F18}" destId="{C1CF947C-FBD1-4FD0-B9AA-B07F7D6C7D13}" srcOrd="0" destOrd="0" presId="urn:microsoft.com/office/officeart/2005/8/layout/lProcess1"/>
    <dgm:cxn modelId="{3F2B74E2-4B16-46E3-8858-CAFB62912040}" type="presOf" srcId="{CA379F81-478F-43CF-A86D-80AA4DA6FA4D}" destId="{B4688AC9-701E-4519-B3B5-5AF670E36C38}" srcOrd="0" destOrd="0" presId="urn:microsoft.com/office/officeart/2005/8/layout/lProcess1"/>
    <dgm:cxn modelId="{01899756-EB41-4CAC-9649-23805DC7D159}" type="presParOf" srcId="{C1CF947C-FBD1-4FD0-B9AA-B07F7D6C7D13}" destId="{03FCCBA1-D8F2-4851-8504-EED14FE01264}" srcOrd="0" destOrd="0" presId="urn:microsoft.com/office/officeart/2005/8/layout/lProcess1"/>
    <dgm:cxn modelId="{1896B56D-D1EF-4EC0-9504-45A28A2D8359}" type="presParOf" srcId="{03FCCBA1-D8F2-4851-8504-EED14FE01264}" destId="{9527ED5F-4A14-4504-B06C-E081512A9213}" srcOrd="0" destOrd="0" presId="urn:microsoft.com/office/officeart/2005/8/layout/lProcess1"/>
    <dgm:cxn modelId="{F3F0B7EB-B05B-43D6-A443-3FDEB4219F73}" type="presParOf" srcId="{03FCCBA1-D8F2-4851-8504-EED14FE01264}" destId="{425F245D-77D3-40D9-8A3B-3415481100F6}" srcOrd="1" destOrd="0" presId="urn:microsoft.com/office/officeart/2005/8/layout/lProcess1"/>
    <dgm:cxn modelId="{0CC4C7C3-852D-40D8-9303-9D3FF0026EE4}" type="presParOf" srcId="{03FCCBA1-D8F2-4851-8504-EED14FE01264}" destId="{B4688AC9-701E-4519-B3B5-5AF670E36C38}"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AU"/>
        </a:p>
      </dgm:t>
    </dgm:pt>
    <dgm:pt modelId="{A43C3C26-A378-4482-80DD-958F20D04866}">
      <dgm:prSet phldrT="[Text]" custT="1"/>
      <dgm:spPr/>
      <dgm:t>
        <a:bodyPr/>
        <a:lstStyle/>
        <a:p>
          <a:pPr algn="ctr"/>
          <a:r>
            <a:rPr lang="en-US" sz="2400" dirty="0" smtClean="0"/>
            <a:t>The PVBP is calculated </a:t>
          </a:r>
          <a:r>
            <a:rPr lang="en-US" sz="2400" dirty="0" smtClean="0"/>
            <a:t>as follows:</a:t>
          </a:r>
          <a:endParaRPr lang="en-AU" sz="24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dgm:pt modelId="{CA379F81-478F-43CF-A86D-80AA4DA6FA4D}">
      <dgm:prSet/>
      <dgm:spPr>
        <a:blipFill rotWithShape="0">
          <a:blip xmlns:r="http://schemas.openxmlformats.org/officeDocument/2006/relationships" r:embed="rId1"/>
          <a:stretch>
            <a:fillRect/>
          </a:stretch>
        </a:blipFill>
      </dgm:spPr>
      <dgm:t>
        <a:bodyPr/>
        <a:lstStyle/>
        <a:p>
          <a:r>
            <a:rPr lang="en-US">
              <a:noFill/>
            </a:rPr>
            <a:t> </a:t>
          </a:r>
        </a:p>
      </dgm:t>
    </dgm:pt>
    <dgm:pt modelId="{5C9EDF06-FFFA-4C39-8024-4E363332B6A7}" type="parTrans" cxnId="{B47E8688-65F5-4AC2-A7AD-1257F9758324}">
      <dgm:prSet/>
      <dgm:spPr/>
      <dgm:t>
        <a:bodyPr/>
        <a:lstStyle/>
        <a:p>
          <a:endParaRPr lang="en-AU"/>
        </a:p>
      </dgm:t>
    </dgm:pt>
    <dgm:pt modelId="{2AC1EA2B-044A-44A7-BE1E-D91CF06B9924}" type="sibTrans" cxnId="{B47E8688-65F5-4AC2-A7AD-1257F9758324}">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t>
        <a:bodyPr/>
        <a:lstStyle/>
        <a:p>
          <a:endParaRPr lang="en-AU"/>
        </a:p>
      </dgm:t>
    </dgm:pt>
    <dgm:pt modelId="{03FCCBA1-D8F2-4851-8504-EED14FE01264}" type="pres">
      <dgm:prSet presAssocID="{A43C3C26-A378-4482-80DD-958F20D04866}" presName="vertFlow" presStyleCnt="0"/>
      <dgm:spPr/>
      <dgm:t>
        <a:bodyPr/>
        <a:lstStyle/>
        <a:p>
          <a:endParaRPr lang="en-AU"/>
        </a:p>
      </dgm:t>
    </dgm:pt>
    <dgm:pt modelId="{9527ED5F-4A14-4504-B06C-E081512A9213}" type="pres">
      <dgm:prSet presAssocID="{A43C3C26-A378-4482-80DD-958F20D04866}" presName="header" presStyleLbl="node1" presStyleIdx="0" presStyleCnt="1" custScaleX="226743" custScaleY="100309" custLinFactNeighborX="-55641" custLinFactNeighborY="0"/>
      <dgm:spPr/>
      <dgm:t>
        <a:bodyPr/>
        <a:lstStyle/>
        <a:p>
          <a:endParaRPr lang="en-AU"/>
        </a:p>
      </dgm:t>
    </dgm:pt>
    <dgm:pt modelId="{425F245D-77D3-40D9-8A3B-3415481100F6}" type="pres">
      <dgm:prSet presAssocID="{5C9EDF06-FFFA-4C39-8024-4E363332B6A7}" presName="parTrans" presStyleLbl="sibTrans2D1" presStyleIdx="0" presStyleCnt="1"/>
      <dgm:spPr/>
      <dgm:t>
        <a:bodyPr/>
        <a:lstStyle/>
        <a:p>
          <a:endParaRPr lang="en-AU"/>
        </a:p>
      </dgm:t>
    </dgm:pt>
    <dgm:pt modelId="{B4688AC9-701E-4519-B3B5-5AF670E36C38}" type="pres">
      <dgm:prSet presAssocID="{CA379F81-478F-43CF-A86D-80AA4DA6FA4D}" presName="child" presStyleLbl="alignAccFollowNode1" presStyleIdx="0" presStyleCnt="1" custScaleY="112861">
        <dgm:presLayoutVars>
          <dgm:chMax val="0"/>
          <dgm:bulletEnabled val="1"/>
        </dgm:presLayoutVars>
      </dgm:prSet>
      <dgm:spPr/>
      <dgm:t>
        <a:bodyPr/>
        <a:lstStyle/>
        <a:p>
          <a:endParaRPr lang="en-AU"/>
        </a:p>
      </dgm:t>
    </dgm:pt>
  </dgm:ptLst>
  <dgm:cxnLst>
    <dgm:cxn modelId="{BD4DD694-B185-4431-9715-EF982C76E7BD}" srcId="{803D8D90-1A41-4E59-8140-0343BC8E8F18}" destId="{A43C3C26-A378-4482-80DD-958F20D04866}" srcOrd="0" destOrd="0" parTransId="{26625C76-3FA8-479B-BC99-EDAE872EE1BF}" sibTransId="{0B5A380C-581E-4AA3-B800-5FA15FB87C68}"/>
    <dgm:cxn modelId="{181A715C-9BC7-4075-AEB5-F5B7EF65A1A3}" type="presOf" srcId="{5C9EDF06-FFFA-4C39-8024-4E363332B6A7}" destId="{425F245D-77D3-40D9-8A3B-3415481100F6}" srcOrd="0" destOrd="0" presId="urn:microsoft.com/office/officeart/2005/8/layout/lProcess1"/>
    <dgm:cxn modelId="{CE529BCC-47D3-403A-98CD-DECB89295691}" type="presOf" srcId="{A43C3C26-A378-4482-80DD-958F20D04866}" destId="{9527ED5F-4A14-4504-B06C-E081512A9213}" srcOrd="0" destOrd="0" presId="urn:microsoft.com/office/officeart/2005/8/layout/lProcess1"/>
    <dgm:cxn modelId="{B47E8688-65F5-4AC2-A7AD-1257F9758324}" srcId="{A43C3C26-A378-4482-80DD-958F20D04866}" destId="{CA379F81-478F-43CF-A86D-80AA4DA6FA4D}" srcOrd="0" destOrd="0" parTransId="{5C9EDF06-FFFA-4C39-8024-4E363332B6A7}" sibTransId="{2AC1EA2B-044A-44A7-BE1E-D91CF06B9924}"/>
    <dgm:cxn modelId="{32DE37D7-3C05-4086-852A-4F25B23CD15F}" type="presOf" srcId="{803D8D90-1A41-4E59-8140-0343BC8E8F18}" destId="{C1CF947C-FBD1-4FD0-B9AA-B07F7D6C7D13}" srcOrd="0" destOrd="0" presId="urn:microsoft.com/office/officeart/2005/8/layout/lProcess1"/>
    <dgm:cxn modelId="{3F2B74E2-4B16-46E3-8858-CAFB62912040}" type="presOf" srcId="{CA379F81-478F-43CF-A86D-80AA4DA6FA4D}" destId="{B4688AC9-701E-4519-B3B5-5AF670E36C38}" srcOrd="0" destOrd="0" presId="urn:microsoft.com/office/officeart/2005/8/layout/lProcess1"/>
    <dgm:cxn modelId="{01899756-EB41-4CAC-9649-23805DC7D159}" type="presParOf" srcId="{C1CF947C-FBD1-4FD0-B9AA-B07F7D6C7D13}" destId="{03FCCBA1-D8F2-4851-8504-EED14FE01264}" srcOrd="0" destOrd="0" presId="urn:microsoft.com/office/officeart/2005/8/layout/lProcess1"/>
    <dgm:cxn modelId="{1896B56D-D1EF-4EC0-9504-45A28A2D8359}" type="presParOf" srcId="{03FCCBA1-D8F2-4851-8504-EED14FE01264}" destId="{9527ED5F-4A14-4504-B06C-E081512A9213}" srcOrd="0" destOrd="0" presId="urn:microsoft.com/office/officeart/2005/8/layout/lProcess1"/>
    <dgm:cxn modelId="{F3F0B7EB-B05B-43D6-A443-3FDEB4219F73}" type="presParOf" srcId="{03FCCBA1-D8F2-4851-8504-EED14FE01264}" destId="{425F245D-77D3-40D9-8A3B-3415481100F6}" srcOrd="1" destOrd="0" presId="urn:microsoft.com/office/officeart/2005/8/layout/lProcess1"/>
    <dgm:cxn modelId="{0CC4C7C3-852D-40D8-9303-9D3FF0026EE4}" type="presParOf" srcId="{03FCCBA1-D8F2-4851-8504-EED14FE01264}" destId="{B4688AC9-701E-4519-B3B5-5AF670E36C38}" srcOrd="2"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4937963A-00CB-7C4F-99A2-B1E47277C709}" type="doc">
      <dgm:prSet loTypeId="urn:microsoft.com/office/officeart/2008/layout/VerticalCircleList" loCatId="" qsTypeId="urn:microsoft.com/office/officeart/2005/8/quickstyle/simple4" qsCatId="simple" csTypeId="urn:microsoft.com/office/officeart/2005/8/colors/accent4_2" csCatId="accent4" phldr="1"/>
      <dgm:spPr/>
      <dgm:t>
        <a:bodyPr/>
        <a:lstStyle/>
        <a:p>
          <a:endParaRPr lang="en-US"/>
        </a:p>
      </dgm:t>
    </dgm:pt>
    <dgm:pt modelId="{3B9F56F7-5EDC-C445-83C0-F2240D987D0F}">
      <dgm:prSet custT="1"/>
      <dgm:spPr/>
      <dgm:t>
        <a:bodyPr/>
        <a:lstStyle/>
        <a:p>
          <a:pPr rtl="0"/>
          <a:r>
            <a:rPr lang="en-US" sz="2200" dirty="0"/>
            <a:t>The linear approximation of estimated price change offered by duration is good for small yield-to-maturity changes. But for larger changes, the difference becomes significant. </a:t>
          </a:r>
        </a:p>
      </dgm:t>
    </dgm:pt>
    <dgm:pt modelId="{80F9CA82-2C1B-F74B-B946-396DEA7E89A5}" type="parTrans" cxnId="{72F43A09-FE88-5646-A3A9-DFBA7FA91190}">
      <dgm:prSet/>
      <dgm:spPr/>
      <dgm:t>
        <a:bodyPr/>
        <a:lstStyle/>
        <a:p>
          <a:endParaRPr lang="en-US"/>
        </a:p>
      </dgm:t>
    </dgm:pt>
    <dgm:pt modelId="{BCED4204-B01C-DF40-A8EE-260FF6605787}" type="sibTrans" cxnId="{72F43A09-FE88-5646-A3A9-DFBA7FA91190}">
      <dgm:prSet/>
      <dgm:spPr/>
      <dgm:t>
        <a:bodyPr/>
        <a:lstStyle/>
        <a:p>
          <a:endParaRPr lang="en-US"/>
        </a:p>
      </dgm:t>
    </dgm:pt>
    <dgm:pt modelId="{FFE1A693-E1CD-7C42-883C-E261A2D4B00E}" type="pres">
      <dgm:prSet presAssocID="{4937963A-00CB-7C4F-99A2-B1E47277C709}" presName="Name0" presStyleCnt="0">
        <dgm:presLayoutVars>
          <dgm:dir/>
        </dgm:presLayoutVars>
      </dgm:prSet>
      <dgm:spPr/>
    </dgm:pt>
    <dgm:pt modelId="{46F211ED-B3E9-674E-8332-E381E9509D9C}" type="pres">
      <dgm:prSet presAssocID="{3B9F56F7-5EDC-C445-83C0-F2240D987D0F}" presName="noChildren" presStyleCnt="0"/>
      <dgm:spPr/>
    </dgm:pt>
    <dgm:pt modelId="{C7CF3CB0-1DF3-2344-85A9-0F9F69996EDF}" type="pres">
      <dgm:prSet presAssocID="{3B9F56F7-5EDC-C445-83C0-F2240D987D0F}" presName="gap" presStyleCnt="0"/>
      <dgm:spPr/>
    </dgm:pt>
    <dgm:pt modelId="{C3B1844B-A04F-4D4C-9C33-7333B1E8C53A}" type="pres">
      <dgm:prSet presAssocID="{3B9F56F7-5EDC-C445-83C0-F2240D987D0F}" presName="medCircle2" presStyleLbl="vennNode1" presStyleIdx="0" presStyleCnt="1" custScaleX="145625" custScaleY="145625"/>
      <dgm:spPr/>
    </dgm:pt>
    <dgm:pt modelId="{ADA182AC-7B9F-A944-B796-7B50A391D17F}" type="pres">
      <dgm:prSet presAssocID="{3B9F56F7-5EDC-C445-83C0-F2240D987D0F}" presName="txLvlOnly1" presStyleLbl="revTx" presStyleIdx="0" presStyleCnt="1" custScaleX="104682" custScaleY="116701"/>
      <dgm:spPr/>
    </dgm:pt>
  </dgm:ptLst>
  <dgm:cxnLst>
    <dgm:cxn modelId="{72F43A09-FE88-5646-A3A9-DFBA7FA91190}" srcId="{4937963A-00CB-7C4F-99A2-B1E47277C709}" destId="{3B9F56F7-5EDC-C445-83C0-F2240D987D0F}" srcOrd="0" destOrd="0" parTransId="{80F9CA82-2C1B-F74B-B946-396DEA7E89A5}" sibTransId="{BCED4204-B01C-DF40-A8EE-260FF6605787}"/>
    <dgm:cxn modelId="{F25CF349-054B-447A-B1D6-59A04404BCCD}" type="presOf" srcId="{4937963A-00CB-7C4F-99A2-B1E47277C709}" destId="{FFE1A693-E1CD-7C42-883C-E261A2D4B00E}" srcOrd="0" destOrd="0" presId="urn:microsoft.com/office/officeart/2008/layout/VerticalCircleList"/>
    <dgm:cxn modelId="{A7EAFE86-09C1-476B-BB45-EBB701F040D9}" type="presOf" srcId="{3B9F56F7-5EDC-C445-83C0-F2240D987D0F}" destId="{ADA182AC-7B9F-A944-B796-7B50A391D17F}" srcOrd="0" destOrd="0" presId="urn:microsoft.com/office/officeart/2008/layout/VerticalCircleList"/>
    <dgm:cxn modelId="{E918054A-7890-4EBF-8898-19DB09147BC7}" type="presParOf" srcId="{FFE1A693-E1CD-7C42-883C-E261A2D4B00E}" destId="{46F211ED-B3E9-674E-8332-E381E9509D9C}" srcOrd="0" destOrd="0" presId="urn:microsoft.com/office/officeart/2008/layout/VerticalCircleList"/>
    <dgm:cxn modelId="{9D329ACB-737A-438A-BB10-72B96E252AD3}" type="presParOf" srcId="{46F211ED-B3E9-674E-8332-E381E9509D9C}" destId="{C7CF3CB0-1DF3-2344-85A9-0F9F69996EDF}" srcOrd="0" destOrd="0" presId="urn:microsoft.com/office/officeart/2008/layout/VerticalCircleList"/>
    <dgm:cxn modelId="{59B4DE15-A2CE-4687-9C6B-873EAC862B08}" type="presParOf" srcId="{46F211ED-B3E9-674E-8332-E381E9509D9C}" destId="{C3B1844B-A04F-4D4C-9C33-7333B1E8C53A}" srcOrd="1" destOrd="0" presId="urn:microsoft.com/office/officeart/2008/layout/VerticalCircleList"/>
    <dgm:cxn modelId="{C967C6C2-AAE4-4A62-9B22-7D8CDE668730}" type="presParOf" srcId="{46F211ED-B3E9-674E-8332-E381E9509D9C}" destId="{ADA182AC-7B9F-A944-B796-7B50A391D17F}" srcOrd="2" destOrd="0" presId="urn:microsoft.com/office/officeart/2008/layout/Vertical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pPr algn="l"/>
          <a:r>
            <a:rPr lang="en-US" sz="2200" b="0" dirty="0"/>
            <a:t>• The </a:t>
          </a:r>
          <a:r>
            <a:rPr lang="en-US" sz="2200" b="1" dirty="0"/>
            <a:t>approximate convexity </a:t>
          </a:r>
          <a:r>
            <a:rPr lang="en-US" sz="2200" dirty="0"/>
            <a:t>is calculated by the following:</a:t>
          </a:r>
          <a:endParaRPr lang="en-AU" sz="22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mc:AlternateContent xmlns:mc="http://schemas.openxmlformats.org/markup-compatibility/2006" xmlns:a14="http://schemas.microsoft.com/office/drawing/2010/main">
      <mc:Choice Requires="a14">
        <dgm:pt modelId="{2EA32E23-E63D-4CCD-8610-E3A3B084D22E}">
          <dgm:prSet/>
          <dgm:spPr/>
          <dgm:t>
            <a:bodyPr/>
            <a:lstStyle/>
            <a:p>
              <a:pPr/>
              <a14:m>
                <m:oMathPara xmlns:m="http://schemas.openxmlformats.org/officeDocument/2006/math">
                  <m:oMathParaPr>
                    <m:jc m:val="centerGroup"/>
                  </m:oMathParaPr>
                  <m:oMath xmlns:m="http://schemas.openxmlformats.org/officeDocument/2006/math">
                    <m:r>
                      <m:rPr>
                        <m:sty m:val="p"/>
                      </m:rPr>
                      <a:rPr lang="en-AU" b="0" i="0" smtClean="0">
                        <a:latin typeface="Cambria Math"/>
                      </a:rPr>
                      <m:t>AConv</m:t>
                    </m:r>
                    <m:r>
                      <a:rPr lang="en-AU" i="1">
                        <a:latin typeface="Cambria Math"/>
                      </a:rPr>
                      <m:t>=</m:t>
                    </m:r>
                    <m:f>
                      <m:fPr>
                        <m:ctrlPr>
                          <a:rPr lang="en-AU" i="1">
                            <a:latin typeface="Cambria Math" panose="02040503050406030204" pitchFamily="18" charset="0"/>
                          </a:rPr>
                        </m:ctrlPr>
                      </m:fPr>
                      <m:num>
                        <m:sSub>
                          <m:sSubPr>
                            <m:ctrlPr>
                              <a:rPr lang="en-AU" i="1">
                                <a:latin typeface="Cambria Math" panose="02040503050406030204" pitchFamily="18" charset="0"/>
                              </a:rPr>
                            </m:ctrlPr>
                          </m:sSubPr>
                          <m:e>
                            <m:r>
                              <a:rPr lang="en-AU" i="1">
                                <a:latin typeface="Cambria Math"/>
                              </a:rPr>
                              <m:t>(</m:t>
                            </m:r>
                            <m:r>
                              <m:rPr>
                                <m:sty m:val="p"/>
                              </m:rPr>
                              <a:rPr lang="en-AU" i="0">
                                <a:latin typeface="Cambria Math"/>
                              </a:rPr>
                              <m:t>PV</m:t>
                            </m:r>
                          </m:e>
                          <m:sub>
                            <m:r>
                              <a:rPr lang="en-AU" i="1">
                                <a:latin typeface="Cambria Math"/>
                              </a:rPr>
                              <m:t>−</m:t>
                            </m:r>
                          </m:sub>
                        </m:sSub>
                        <m:r>
                          <a:rPr lang="en-AU" i="1">
                            <a:latin typeface="Cambria Math"/>
                          </a:rPr>
                          <m:t>)</m:t>
                        </m:r>
                        <m:r>
                          <a:rPr lang="en-AU" b="0" i="1" smtClean="0">
                            <a:latin typeface="Cambria Math"/>
                          </a:rPr>
                          <m:t>+</m:t>
                        </m:r>
                        <m:sSub>
                          <m:sSubPr>
                            <m:ctrlPr>
                              <a:rPr lang="en-AU" i="1">
                                <a:latin typeface="Cambria Math" panose="02040503050406030204" pitchFamily="18" charset="0"/>
                              </a:rPr>
                            </m:ctrlPr>
                          </m:sSubPr>
                          <m:e>
                            <m:r>
                              <a:rPr lang="en-AU" i="1">
                                <a:latin typeface="Cambria Math"/>
                              </a:rPr>
                              <m:t>(</m:t>
                            </m:r>
                            <m:r>
                              <m:rPr>
                                <m:sty m:val="p"/>
                              </m:rPr>
                              <a:rPr lang="en-AU" i="0">
                                <a:latin typeface="Cambria Math"/>
                              </a:rPr>
                              <m:t>PV</m:t>
                            </m:r>
                          </m:e>
                          <m:sub>
                            <m:r>
                              <a:rPr lang="en-AU" i="1">
                                <a:latin typeface="Cambria Math"/>
                              </a:rPr>
                              <m:t>+</m:t>
                            </m:r>
                          </m:sub>
                        </m:sSub>
                        <m:r>
                          <a:rPr lang="en-AU" i="1">
                            <a:latin typeface="Cambria Math"/>
                          </a:rPr>
                          <m:t>)</m:t>
                        </m:r>
                        <m:r>
                          <a:rPr lang="en-AU" b="0" i="1" smtClean="0">
                            <a:latin typeface="Cambria Math"/>
                          </a:rPr>
                          <m:t>−</m:t>
                        </m:r>
                        <m:d>
                          <m:dPr>
                            <m:begChr m:val="["/>
                            <m:endChr m:val="]"/>
                            <m:ctrlPr>
                              <a:rPr lang="en-AU" b="0" i="1" smtClean="0">
                                <a:latin typeface="Cambria Math" panose="02040503050406030204" pitchFamily="18" charset="0"/>
                              </a:rPr>
                            </m:ctrlPr>
                          </m:dPr>
                          <m:e>
                            <m:r>
                              <a:rPr lang="en-AU" b="0" i="1" smtClean="0">
                                <a:latin typeface="Cambria Math"/>
                              </a:rPr>
                              <m:t>2</m:t>
                            </m:r>
                            <m:r>
                              <a:rPr lang="en-AU" b="0" i="1" smtClean="0">
                                <a:latin typeface="Cambria Math"/>
                                <a:ea typeface="Cambria Math"/>
                              </a:rPr>
                              <m:t>×</m:t>
                            </m:r>
                            <m:d>
                              <m:dPr>
                                <m:ctrlPr>
                                  <a:rPr lang="en-AU" b="0" i="1" smtClean="0">
                                    <a:latin typeface="Cambria Math" panose="02040503050406030204" pitchFamily="18" charset="0"/>
                                    <a:ea typeface="Cambria Math"/>
                                  </a:rPr>
                                </m:ctrlPr>
                              </m:dPr>
                              <m:e>
                                <m:sSub>
                                  <m:sSubPr>
                                    <m:ctrlPr>
                                      <a:rPr lang="en-AU" b="0" i="1" smtClean="0">
                                        <a:latin typeface="Cambria Math" panose="02040503050406030204" pitchFamily="18" charset="0"/>
                                        <a:ea typeface="Cambria Math"/>
                                      </a:rPr>
                                    </m:ctrlPr>
                                  </m:sSubPr>
                                  <m:e>
                                    <m:r>
                                      <m:rPr>
                                        <m:sty m:val="p"/>
                                      </m:rPr>
                                      <a:rPr lang="en-US" b="0" i="0" smtClean="0">
                                        <a:latin typeface="Cambria Math"/>
                                        <a:ea typeface="Cambria Math"/>
                                      </a:rPr>
                                      <m:t>PV</m:t>
                                    </m:r>
                                  </m:e>
                                  <m:sub>
                                    <m:r>
                                      <a:rPr lang="en-US" b="0" i="1" smtClean="0">
                                        <a:latin typeface="Cambria Math"/>
                                        <a:ea typeface="Cambria Math"/>
                                      </a:rPr>
                                      <m:t>0</m:t>
                                    </m:r>
                                  </m:sub>
                                </m:sSub>
                              </m:e>
                            </m:d>
                          </m:e>
                        </m:d>
                      </m:num>
                      <m:den>
                        <m:sSup>
                          <m:sSupPr>
                            <m:ctrlPr>
                              <a:rPr lang="en-AU" i="1" smtClean="0">
                                <a:latin typeface="Cambria Math" panose="02040503050406030204" pitchFamily="18" charset="0"/>
                              </a:rPr>
                            </m:ctrlPr>
                          </m:sSupPr>
                          <m:e>
                            <m:r>
                              <a:rPr lang="en-AU" b="0" i="1" smtClean="0">
                                <a:latin typeface="Cambria Math"/>
                              </a:rPr>
                              <m:t>(</m:t>
                            </m:r>
                            <m:r>
                              <a:rPr lang="en-AU" b="0" i="1" smtClean="0">
                                <a:latin typeface="Cambria Math"/>
                                <a:ea typeface="Cambria Math"/>
                              </a:rPr>
                              <m:t>∆</m:t>
                            </m:r>
                            <m:r>
                              <m:rPr>
                                <m:sty m:val="p"/>
                              </m:rPr>
                              <a:rPr lang="en-US" b="0" i="0" smtClean="0">
                                <a:latin typeface="Cambria Math"/>
                                <a:ea typeface="Cambria Math"/>
                              </a:rPr>
                              <m:t>Y</m:t>
                            </m:r>
                            <m:r>
                              <m:rPr>
                                <m:sty m:val="p"/>
                              </m:rPr>
                              <a:rPr lang="en-AU" b="0" i="0" smtClean="0">
                                <a:latin typeface="Cambria Math"/>
                                <a:ea typeface="Cambria Math"/>
                              </a:rPr>
                              <m:t>ield</m:t>
                            </m:r>
                            <m:r>
                              <a:rPr lang="en-AU" b="0" i="1" smtClean="0">
                                <a:latin typeface="Cambria Math"/>
                                <a:ea typeface="Cambria Math"/>
                              </a:rPr>
                              <m:t>)</m:t>
                            </m:r>
                          </m:e>
                          <m:sup>
                            <m:r>
                              <a:rPr lang="en-AU" b="0" i="1" smtClean="0">
                                <a:latin typeface="Cambria Math"/>
                              </a:rPr>
                              <m:t>2</m:t>
                            </m:r>
                          </m:sup>
                        </m:sSup>
                        <m:r>
                          <a:rPr lang="en-AU" i="1" smtClean="0">
                            <a:latin typeface="Cambria Math"/>
                            <a:ea typeface="Cambria Math"/>
                          </a:rPr>
                          <m:t>×</m:t>
                        </m:r>
                        <m:d>
                          <m:dPr>
                            <m:ctrlPr>
                              <a:rPr lang="en-AU" i="1" smtClean="0">
                                <a:latin typeface="Cambria Math" panose="02040503050406030204" pitchFamily="18" charset="0"/>
                                <a:ea typeface="Cambria Math"/>
                              </a:rPr>
                            </m:ctrlPr>
                          </m:dPr>
                          <m:e>
                            <m:sSub>
                              <m:sSubPr>
                                <m:ctrlPr>
                                  <a:rPr lang="en-AU" i="1" smtClean="0">
                                    <a:latin typeface="Cambria Math" panose="02040503050406030204" pitchFamily="18" charset="0"/>
                                    <a:ea typeface="Cambria Math"/>
                                  </a:rPr>
                                </m:ctrlPr>
                              </m:sSubPr>
                              <m:e>
                                <m:r>
                                  <m:rPr>
                                    <m:sty m:val="p"/>
                                  </m:rPr>
                                  <a:rPr lang="en-US" b="0" i="0" smtClean="0">
                                    <a:latin typeface="Cambria Math"/>
                                    <a:ea typeface="Cambria Math"/>
                                  </a:rPr>
                                  <m:t>PV</m:t>
                                </m:r>
                              </m:e>
                              <m:sub>
                                <m:r>
                                  <a:rPr lang="en-US" b="0" i="1" smtClean="0">
                                    <a:latin typeface="Cambria Math"/>
                                    <a:ea typeface="Cambria Math"/>
                                  </a:rPr>
                                  <m:t>0</m:t>
                                </m:r>
                              </m:sub>
                            </m:sSub>
                          </m:e>
                        </m:d>
                      </m:den>
                    </m:f>
                  </m:oMath>
                </m:oMathPara>
              </a14:m>
              <a:endParaRPr lang="en-AU" dirty="0"/>
            </a:p>
          </dgm:t>
        </dgm:pt>
      </mc:Choice>
      <mc:Fallback xmlns="">
        <dgm:pt modelId="{2EA32E23-E63D-4CCD-8610-E3A3B084D22E}">
          <dgm:prSet/>
          <dgm:spPr/>
          <dgm:t>
            <a:bodyPr/>
            <a:lstStyle/>
            <a:p>
              <a:pPr/>
              <a:r>
                <a:rPr lang="en-AU" b="0" i="0" smtClean="0">
                  <a:latin typeface="Cambria Math"/>
                </a:rPr>
                <a:t>AConv</a:t>
              </a:r>
              <a:r>
                <a:rPr lang="en-AU" i="0">
                  <a:latin typeface="Cambria Math"/>
                </a:rPr>
                <a:t>=</a:t>
              </a:r>
              <a:r>
                <a:rPr lang="en-AU" i="0">
                  <a:latin typeface="Cambria Math" panose="02040503050406030204" pitchFamily="18" charset="0"/>
                </a:rPr>
                <a:t>(〖</a:t>
              </a:r>
              <a:r>
                <a:rPr lang="en-AU" i="0">
                  <a:latin typeface="Cambria Math"/>
                </a:rPr>
                <a:t>(PV</a:t>
              </a:r>
              <a:r>
                <a:rPr lang="en-AU" i="0">
                  <a:latin typeface="Cambria Math" panose="02040503050406030204" pitchFamily="18" charset="0"/>
                </a:rPr>
                <a:t>〗_</a:t>
              </a:r>
              <a:r>
                <a:rPr lang="en-AU" i="0">
                  <a:latin typeface="Cambria Math"/>
                </a:rPr>
                <a:t>−)</a:t>
              </a:r>
              <a:r>
                <a:rPr lang="en-AU" b="0" i="0" smtClean="0">
                  <a:latin typeface="Cambria Math"/>
                </a:rPr>
                <a:t>+</a:t>
              </a:r>
              <a:r>
                <a:rPr lang="en-AU" b="0" i="0">
                  <a:latin typeface="Cambria Math" panose="02040503050406030204" pitchFamily="18" charset="0"/>
                </a:rPr>
                <a:t>〖</a:t>
              </a:r>
              <a:r>
                <a:rPr lang="en-AU" i="0">
                  <a:latin typeface="Cambria Math"/>
                </a:rPr>
                <a:t>(PV</a:t>
              </a:r>
              <a:r>
                <a:rPr lang="en-AU" i="0">
                  <a:latin typeface="Cambria Math" panose="02040503050406030204" pitchFamily="18" charset="0"/>
                </a:rPr>
                <a:t>〗_</a:t>
              </a:r>
              <a:r>
                <a:rPr lang="en-AU" i="0">
                  <a:latin typeface="Cambria Math"/>
                </a:rPr>
                <a:t>+)</a:t>
              </a:r>
              <a:r>
                <a:rPr lang="en-AU" b="0" i="0" smtClean="0">
                  <a:latin typeface="Cambria Math"/>
                </a:rPr>
                <a:t>−</a:t>
              </a:r>
              <a:r>
                <a:rPr lang="en-AU" b="0" i="0" smtClean="0">
                  <a:latin typeface="Cambria Math" panose="02040503050406030204" pitchFamily="18" charset="0"/>
                </a:rPr>
                <a:t>[</a:t>
              </a:r>
              <a:r>
                <a:rPr lang="en-AU" b="0" i="0" smtClean="0">
                  <a:latin typeface="Cambria Math"/>
                </a:rPr>
                <a:t>2</a:t>
              </a:r>
              <a:r>
                <a:rPr lang="en-AU" b="0" i="0" smtClean="0">
                  <a:latin typeface="Cambria Math"/>
                  <a:ea typeface="Cambria Math"/>
                </a:rPr>
                <a:t>×</a:t>
              </a:r>
              <a:r>
                <a:rPr lang="en-AU" b="0" i="0" smtClean="0">
                  <a:latin typeface="Cambria Math" panose="02040503050406030204" pitchFamily="18" charset="0"/>
                  <a:ea typeface="Cambria Math"/>
                </a:rPr>
                <a:t>(</a:t>
              </a:r>
              <a:r>
                <a:rPr lang="en-US" b="0" i="0" smtClean="0">
                  <a:latin typeface="Cambria Math"/>
                  <a:ea typeface="Cambria Math"/>
                </a:rPr>
                <a:t>PV</a:t>
              </a:r>
              <a:r>
                <a:rPr lang="en-AU" b="0" i="0" smtClean="0">
                  <a:latin typeface="Cambria Math" panose="02040503050406030204" pitchFamily="18" charset="0"/>
                  <a:ea typeface="Cambria Math"/>
                </a:rPr>
                <a:t>_</a:t>
              </a:r>
              <a:r>
                <a:rPr lang="en-US" b="0" i="0" smtClean="0">
                  <a:latin typeface="Cambria Math"/>
                  <a:ea typeface="Cambria Math"/>
                </a:rPr>
                <a:t>0</a:t>
              </a:r>
              <a:r>
                <a:rPr lang="en-US" b="0" i="0" smtClean="0">
                  <a:latin typeface="Cambria Math" panose="02040503050406030204" pitchFamily="18" charset="0"/>
                  <a:ea typeface="Cambria Math"/>
                </a:rPr>
                <a:t> )]</a:t>
              </a:r>
              <a:r>
                <a:rPr lang="en-AU" b="0" i="0">
                  <a:latin typeface="Cambria Math" panose="02040503050406030204" pitchFamily="18" charset="0"/>
                  <a:ea typeface="Cambria Math"/>
                </a:rPr>
                <a:t>)/(</a:t>
              </a:r>
              <a:r>
                <a:rPr lang="en-AU" b="0" i="0" smtClean="0">
                  <a:latin typeface="Cambria Math" panose="02040503050406030204" pitchFamily="18" charset="0"/>
                  <a:ea typeface="Cambria Math"/>
                </a:rPr>
                <a:t>〖</a:t>
              </a:r>
              <a:r>
                <a:rPr lang="en-AU" b="0" i="0" smtClean="0">
                  <a:latin typeface="Cambria Math"/>
                </a:rPr>
                <a:t>(</a:t>
              </a:r>
              <a:r>
                <a:rPr lang="en-AU" b="0" i="0" smtClean="0">
                  <a:latin typeface="Cambria Math"/>
                  <a:ea typeface="Cambria Math"/>
                </a:rPr>
                <a:t>∆</a:t>
              </a:r>
              <a:r>
                <a:rPr lang="en-US" b="0" i="0" smtClean="0">
                  <a:latin typeface="Cambria Math"/>
                  <a:ea typeface="Cambria Math"/>
                </a:rPr>
                <a:t>Y</a:t>
              </a:r>
              <a:r>
                <a:rPr lang="en-AU" b="0" i="0" smtClean="0">
                  <a:latin typeface="Cambria Math"/>
                  <a:ea typeface="Cambria Math"/>
                </a:rPr>
                <a:t>ield)</a:t>
              </a:r>
              <a:r>
                <a:rPr lang="en-AU" b="0" i="0" smtClean="0">
                  <a:latin typeface="Cambria Math" panose="02040503050406030204" pitchFamily="18" charset="0"/>
                  <a:ea typeface="Cambria Math"/>
                </a:rPr>
                <a:t>〗^</a:t>
              </a:r>
              <a:r>
                <a:rPr lang="en-AU" b="0" i="0" smtClean="0">
                  <a:latin typeface="Cambria Math"/>
                </a:rPr>
                <a:t>2</a:t>
              </a:r>
              <a:r>
                <a:rPr lang="en-AU" i="0" smtClean="0">
                  <a:latin typeface="Cambria Math"/>
                  <a:ea typeface="Cambria Math"/>
                </a:rPr>
                <a:t>×</a:t>
              </a:r>
              <a:r>
                <a:rPr lang="en-AU" i="0" smtClean="0">
                  <a:latin typeface="Cambria Math" panose="02040503050406030204" pitchFamily="18" charset="0"/>
                  <a:ea typeface="Cambria Math"/>
                </a:rPr>
                <a:t>(</a:t>
              </a:r>
              <a:r>
                <a:rPr lang="en-US" b="0" i="0" smtClean="0">
                  <a:latin typeface="Cambria Math"/>
                  <a:ea typeface="Cambria Math"/>
                </a:rPr>
                <a:t>PV</a:t>
              </a:r>
              <a:r>
                <a:rPr lang="en-AU" b="0" i="0" smtClean="0">
                  <a:latin typeface="Cambria Math" panose="02040503050406030204" pitchFamily="18" charset="0"/>
                  <a:ea typeface="Cambria Math"/>
                </a:rPr>
                <a:t>_</a:t>
              </a:r>
              <a:r>
                <a:rPr lang="en-US" b="0" i="0" smtClean="0">
                  <a:latin typeface="Cambria Math"/>
                  <a:ea typeface="Cambria Math"/>
                </a:rPr>
                <a:t>0</a:t>
              </a:r>
              <a:r>
                <a:rPr lang="en-US" b="0" i="0" smtClean="0">
                  <a:latin typeface="Cambria Math" panose="02040503050406030204" pitchFamily="18" charset="0"/>
                  <a:ea typeface="Cambria Math"/>
                </a:rPr>
                <a:t> ) </a:t>
              </a:r>
              <a:r>
                <a:rPr lang="en-AU" b="0" i="0">
                  <a:latin typeface="Cambria Math" panose="02040503050406030204" pitchFamily="18" charset="0"/>
                  <a:ea typeface="Cambria Math"/>
                </a:rPr>
                <a:t>)</a:t>
              </a:r>
              <a:endParaRPr lang="en-AU" dirty="0"/>
            </a:p>
          </dgm:t>
        </dgm:pt>
      </mc:Fallback>
    </mc:AlternateContent>
    <dgm:pt modelId="{39DC1DE7-EDC9-40CE-9BD0-6B4016A002A0}" type="parTrans" cxnId="{70FBE72D-0A68-4DF1-965A-5F8205B326C3}">
      <dgm:prSet/>
      <dgm:spPr/>
      <dgm:t>
        <a:bodyPr/>
        <a:lstStyle/>
        <a:p>
          <a:endParaRPr lang="en-AU"/>
        </a:p>
      </dgm:t>
    </dgm:pt>
    <dgm:pt modelId="{09C0D3BE-F239-410B-84B4-A19723EA28BA}" type="sibTrans" cxnId="{70FBE72D-0A68-4DF1-965A-5F8205B326C3}">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26743" custScaleY="40867" custLinFactNeighborX="-16" custLinFactNeighborY="-54389"/>
      <dgm:spPr/>
    </dgm:pt>
    <dgm:pt modelId="{F4F6AAAD-98F9-4E59-B3E6-C044E6B4EC60}" type="pres">
      <dgm:prSet presAssocID="{39DC1DE7-EDC9-40CE-9BD0-6B4016A002A0}" presName="parTrans" presStyleLbl="sibTrans2D1" presStyleIdx="0" presStyleCnt="1" custScaleX="115998" custScaleY="123435" custLinFactNeighborX="2162" custLinFactNeighborY="8697"/>
      <dgm:spPr/>
    </dgm:pt>
    <dgm:pt modelId="{5C96A49C-56A2-4EBD-B1FF-EDB16675FFA9}" type="pres">
      <dgm:prSet presAssocID="{2EA32E23-E63D-4CCD-8610-E3A3B084D22E}" presName="child" presStyleLbl="alignAccFollowNode1" presStyleIdx="0" presStyleCnt="1" custScaleX="124093" custLinFactNeighborX="-100" custLinFactNeighborY="-14507">
        <dgm:presLayoutVars>
          <dgm:chMax val="0"/>
          <dgm:bulletEnabled val="1"/>
        </dgm:presLayoutVars>
      </dgm:prSet>
      <dgm:spPr/>
    </dgm:pt>
  </dgm:ptLst>
  <dgm:cxnLst>
    <dgm:cxn modelId="{3A7C181F-41BA-4431-9F87-B6640EE6F8A7}" type="presOf" srcId="{2EA32E23-E63D-4CCD-8610-E3A3B084D22E}" destId="{5C96A49C-56A2-4EBD-B1FF-EDB16675FFA9}" srcOrd="0" destOrd="0" presId="urn:microsoft.com/office/officeart/2005/8/layout/lProcess1"/>
    <dgm:cxn modelId="{70FBE72D-0A68-4DF1-965A-5F8205B326C3}" srcId="{A43C3C26-A378-4482-80DD-958F20D04866}" destId="{2EA32E23-E63D-4CCD-8610-E3A3B084D22E}" srcOrd="0" destOrd="0" parTransId="{39DC1DE7-EDC9-40CE-9BD0-6B4016A002A0}" sibTransId="{09C0D3BE-F239-410B-84B4-A19723EA28BA}"/>
    <dgm:cxn modelId="{81F6B557-5196-4DDE-A497-55BDE6584C98}" type="presOf" srcId="{A43C3C26-A378-4482-80DD-958F20D04866}" destId="{9527ED5F-4A14-4504-B06C-E081512A9213}" srcOrd="0" destOrd="0" presId="urn:microsoft.com/office/officeart/2005/8/layout/lProcess1"/>
    <dgm:cxn modelId="{F8EFD35D-7D50-4DD7-A41E-F4C319D133E0}" type="presOf" srcId="{803D8D90-1A41-4E59-8140-0343BC8E8F18}" destId="{C1CF947C-FBD1-4FD0-B9AA-B07F7D6C7D13}" srcOrd="0" destOrd="0" presId="urn:microsoft.com/office/officeart/2005/8/layout/lProcess1"/>
    <dgm:cxn modelId="{460ACB62-007A-4D3C-9C59-BD5A4727F7C9}" type="presOf" srcId="{39DC1DE7-EDC9-40CE-9BD0-6B4016A002A0}" destId="{F4F6AAAD-98F9-4E59-B3E6-C044E6B4EC60}"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E33B3673-8FB6-43D1-B2B3-AF324C0AF6C9}" type="presParOf" srcId="{C1CF947C-FBD1-4FD0-B9AA-B07F7D6C7D13}" destId="{03FCCBA1-D8F2-4851-8504-EED14FE01264}" srcOrd="0" destOrd="0" presId="urn:microsoft.com/office/officeart/2005/8/layout/lProcess1"/>
    <dgm:cxn modelId="{7B264831-75D7-4637-A312-66C542A5353D}" type="presParOf" srcId="{03FCCBA1-D8F2-4851-8504-EED14FE01264}" destId="{9527ED5F-4A14-4504-B06C-E081512A9213}" srcOrd="0" destOrd="0" presId="urn:microsoft.com/office/officeart/2005/8/layout/lProcess1"/>
    <dgm:cxn modelId="{CDF9DE16-456E-4614-AAD0-ECB4A8182FE8}" type="presParOf" srcId="{03FCCBA1-D8F2-4851-8504-EED14FE01264}" destId="{F4F6AAAD-98F9-4E59-B3E6-C044E6B4EC60}" srcOrd="1" destOrd="0" presId="urn:microsoft.com/office/officeart/2005/8/layout/lProcess1"/>
    <dgm:cxn modelId="{2F3463B0-B9C2-4382-A0AB-4CCB9A431DCE}" type="presParOf" srcId="{03FCCBA1-D8F2-4851-8504-EED14FE01264}" destId="{5C96A49C-56A2-4EBD-B1FF-EDB16675FFA9}"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pPr algn="l"/>
          <a:r>
            <a:rPr lang="en-US" sz="2200" b="0" dirty="0" smtClean="0"/>
            <a:t>• The </a:t>
          </a:r>
          <a:r>
            <a:rPr lang="en-US" sz="2200" b="1" dirty="0" smtClean="0"/>
            <a:t>approximate convexity </a:t>
          </a:r>
          <a:r>
            <a:rPr lang="en-US" sz="2200" dirty="0" smtClean="0"/>
            <a:t>is calculated </a:t>
          </a:r>
          <a:r>
            <a:rPr lang="en-US" sz="2200" dirty="0" smtClean="0"/>
            <a:t>by the following:</a:t>
          </a:r>
          <a:endParaRPr lang="en-AU" sz="22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dgm:pt modelId="{2EA32E23-E63D-4CCD-8610-E3A3B084D22E}">
      <dgm:prSet/>
      <dgm:spPr>
        <a:blipFill rotWithShape="0">
          <a:blip xmlns:r="http://schemas.openxmlformats.org/officeDocument/2006/relationships" r:embed="rId1"/>
          <a:stretch>
            <a:fillRect/>
          </a:stretch>
        </a:blipFill>
      </dgm:spPr>
      <dgm:t>
        <a:bodyPr/>
        <a:lstStyle/>
        <a:p>
          <a:r>
            <a:rPr lang="en-US">
              <a:noFill/>
            </a:rPr>
            <a:t> </a:t>
          </a:r>
        </a:p>
      </dgm:t>
    </dgm:pt>
    <dgm:pt modelId="{39DC1DE7-EDC9-40CE-9BD0-6B4016A002A0}" type="parTrans" cxnId="{70FBE72D-0A68-4DF1-965A-5F8205B326C3}">
      <dgm:prSet/>
      <dgm:spPr/>
      <dgm:t>
        <a:bodyPr/>
        <a:lstStyle/>
        <a:p>
          <a:endParaRPr lang="en-AU"/>
        </a:p>
      </dgm:t>
    </dgm:pt>
    <dgm:pt modelId="{09C0D3BE-F239-410B-84B4-A19723EA28BA}" type="sibTrans" cxnId="{70FBE72D-0A68-4DF1-965A-5F8205B326C3}">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t>
        <a:bodyPr/>
        <a:lstStyle/>
        <a:p>
          <a:endParaRPr lang="en-AU"/>
        </a:p>
      </dgm:t>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26743" custScaleY="40867" custLinFactNeighborX="-16" custLinFactNeighborY="-54389"/>
      <dgm:spPr/>
      <dgm:t>
        <a:bodyPr/>
        <a:lstStyle/>
        <a:p>
          <a:endParaRPr lang="en-AU"/>
        </a:p>
      </dgm:t>
    </dgm:pt>
    <dgm:pt modelId="{F4F6AAAD-98F9-4E59-B3E6-C044E6B4EC60}" type="pres">
      <dgm:prSet presAssocID="{39DC1DE7-EDC9-40CE-9BD0-6B4016A002A0}" presName="parTrans" presStyleLbl="sibTrans2D1" presStyleIdx="0" presStyleCnt="1" custScaleX="115998" custScaleY="123435" custLinFactNeighborX="2162" custLinFactNeighborY="8697"/>
      <dgm:spPr/>
      <dgm:t>
        <a:bodyPr/>
        <a:lstStyle/>
        <a:p>
          <a:endParaRPr lang="en-AU"/>
        </a:p>
      </dgm:t>
    </dgm:pt>
    <dgm:pt modelId="{5C96A49C-56A2-4EBD-B1FF-EDB16675FFA9}" type="pres">
      <dgm:prSet presAssocID="{2EA32E23-E63D-4CCD-8610-E3A3B084D22E}" presName="child" presStyleLbl="alignAccFollowNode1" presStyleIdx="0" presStyleCnt="1" custScaleX="124093" custLinFactNeighborX="-100" custLinFactNeighborY="-14507">
        <dgm:presLayoutVars>
          <dgm:chMax val="0"/>
          <dgm:bulletEnabled val="1"/>
        </dgm:presLayoutVars>
      </dgm:prSet>
      <dgm:spPr/>
      <dgm:t>
        <a:bodyPr/>
        <a:lstStyle/>
        <a:p>
          <a:endParaRPr lang="en-AU"/>
        </a:p>
      </dgm:t>
    </dgm:pt>
  </dgm:ptLst>
  <dgm:cxnLst>
    <dgm:cxn modelId="{70FBE72D-0A68-4DF1-965A-5F8205B326C3}" srcId="{A43C3C26-A378-4482-80DD-958F20D04866}" destId="{2EA32E23-E63D-4CCD-8610-E3A3B084D22E}" srcOrd="0" destOrd="0" parTransId="{39DC1DE7-EDC9-40CE-9BD0-6B4016A002A0}" sibTransId="{09C0D3BE-F239-410B-84B4-A19723EA28BA}"/>
    <dgm:cxn modelId="{BD4DD694-B185-4431-9715-EF982C76E7BD}" srcId="{803D8D90-1A41-4E59-8140-0343BC8E8F18}" destId="{A43C3C26-A378-4482-80DD-958F20D04866}" srcOrd="0" destOrd="0" parTransId="{26625C76-3FA8-479B-BC99-EDAE872EE1BF}" sibTransId="{0B5A380C-581E-4AA3-B800-5FA15FB87C68}"/>
    <dgm:cxn modelId="{81F6B557-5196-4DDE-A497-55BDE6584C98}" type="presOf" srcId="{A43C3C26-A378-4482-80DD-958F20D04866}" destId="{9527ED5F-4A14-4504-B06C-E081512A9213}" srcOrd="0" destOrd="0" presId="urn:microsoft.com/office/officeart/2005/8/layout/lProcess1"/>
    <dgm:cxn modelId="{F8EFD35D-7D50-4DD7-A41E-F4C319D133E0}" type="presOf" srcId="{803D8D90-1A41-4E59-8140-0343BC8E8F18}" destId="{C1CF947C-FBD1-4FD0-B9AA-B07F7D6C7D13}" srcOrd="0" destOrd="0" presId="urn:microsoft.com/office/officeart/2005/8/layout/lProcess1"/>
    <dgm:cxn modelId="{3A7C181F-41BA-4431-9F87-B6640EE6F8A7}" type="presOf" srcId="{2EA32E23-E63D-4CCD-8610-E3A3B084D22E}" destId="{5C96A49C-56A2-4EBD-B1FF-EDB16675FFA9}" srcOrd="0" destOrd="0" presId="urn:microsoft.com/office/officeart/2005/8/layout/lProcess1"/>
    <dgm:cxn modelId="{460ACB62-007A-4D3C-9C59-BD5A4727F7C9}" type="presOf" srcId="{39DC1DE7-EDC9-40CE-9BD0-6B4016A002A0}" destId="{F4F6AAAD-98F9-4E59-B3E6-C044E6B4EC60}" srcOrd="0" destOrd="0" presId="urn:microsoft.com/office/officeart/2005/8/layout/lProcess1"/>
    <dgm:cxn modelId="{E33B3673-8FB6-43D1-B2B3-AF324C0AF6C9}" type="presParOf" srcId="{C1CF947C-FBD1-4FD0-B9AA-B07F7D6C7D13}" destId="{03FCCBA1-D8F2-4851-8504-EED14FE01264}" srcOrd="0" destOrd="0" presId="urn:microsoft.com/office/officeart/2005/8/layout/lProcess1"/>
    <dgm:cxn modelId="{7B264831-75D7-4637-A312-66C542A5353D}" type="presParOf" srcId="{03FCCBA1-D8F2-4851-8504-EED14FE01264}" destId="{9527ED5F-4A14-4504-B06C-E081512A9213}" srcOrd="0" destOrd="0" presId="urn:microsoft.com/office/officeart/2005/8/layout/lProcess1"/>
    <dgm:cxn modelId="{CDF9DE16-456E-4614-AAD0-ECB4A8182FE8}" type="presParOf" srcId="{03FCCBA1-D8F2-4851-8504-EED14FE01264}" destId="{F4F6AAAD-98F9-4E59-B3E6-C044E6B4EC60}" srcOrd="1" destOrd="0" presId="urn:microsoft.com/office/officeart/2005/8/layout/lProcess1"/>
    <dgm:cxn modelId="{2F3463B0-B9C2-4382-A0AB-4CCB9A431DCE}" type="presParOf" srcId="{03FCCBA1-D8F2-4851-8504-EED14FE01264}" destId="{5C96A49C-56A2-4EBD-B1FF-EDB16675FFA9}"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a:solidFill>
          <a:srgbClr val="7030A0"/>
        </a:solidFill>
      </dgm:spPr>
      <dgm:t>
        <a:bodyPr/>
        <a:lstStyle/>
        <a:p>
          <a:pPr algn="l"/>
          <a:r>
            <a:rPr lang="en-US" sz="2200" dirty="0"/>
            <a:t>•The </a:t>
          </a:r>
          <a:r>
            <a:rPr lang="en-US" sz="2200" b="1" dirty="0"/>
            <a:t>effective convexity </a:t>
          </a:r>
          <a:r>
            <a:rPr lang="en-US" sz="2200" dirty="0"/>
            <a:t>of a bond is a curve convexity statistic that measures the secondary effect of a change in a benchmark yield curve.</a:t>
          </a:r>
          <a:endParaRPr lang="en-AU" sz="22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mc:AlternateContent xmlns:mc="http://schemas.openxmlformats.org/markup-compatibility/2006" xmlns:a14="http://schemas.microsoft.com/office/drawing/2010/main">
      <mc:Choice Requires="a14">
        <dgm:pt modelId="{B50D1BE3-4AF7-4945-8444-431A32717A44}">
          <dgm:prSet custT="1"/>
          <dgm:spPr>
            <a:solidFill>
              <a:schemeClr val="accent4">
                <a:lumMod val="20000"/>
                <a:lumOff val="80000"/>
                <a:alpha val="90000"/>
              </a:schemeClr>
            </a:solidFill>
          </dgm:spPr>
          <dgm:t>
            <a:bodyPr/>
            <a:lstStyle/>
            <a:p>
              <a14:m>
                <m:oMath xmlns:m="http://schemas.openxmlformats.org/officeDocument/2006/math">
                  <m:r>
                    <m:rPr>
                      <m:sty m:val="p"/>
                    </m:rPr>
                    <a:rPr lang="en-AU" sz="2000" b="0" i="0" smtClean="0">
                      <a:latin typeface="Cambria Math"/>
                    </a:rPr>
                    <m:t>Eff</m:t>
                  </m:r>
                  <m:r>
                    <m:rPr>
                      <m:sty m:val="p"/>
                    </m:rPr>
                    <a:rPr lang="en-AU" sz="2000" i="0">
                      <a:latin typeface="Cambria Math"/>
                    </a:rPr>
                    <m:t>Conv</m:t>
                  </m:r>
                  <m:r>
                    <a:rPr lang="en-AU" sz="2000" i="1">
                      <a:latin typeface="Cambria Math"/>
                    </a:rPr>
                    <m:t>=</m:t>
                  </m:r>
                  <m:f>
                    <m:fPr>
                      <m:ctrlPr>
                        <a:rPr lang="en-AU" sz="2000" i="1">
                          <a:latin typeface="Cambria Math" panose="02040503050406030204" pitchFamily="18" charset="0"/>
                        </a:rPr>
                      </m:ctrlPr>
                    </m:fPr>
                    <m:num>
                      <m:d>
                        <m:dPr>
                          <m:begChr m:val="["/>
                          <m:endChr m:val="]"/>
                          <m:ctrlPr>
                            <a:rPr lang="en-AU" sz="2000" i="1" smtClean="0">
                              <a:latin typeface="Cambria Math" panose="02040503050406030204" pitchFamily="18" charset="0"/>
                            </a:rPr>
                          </m:ctrlPr>
                        </m:dPr>
                        <m:e>
                          <m:sSub>
                            <m:sSubPr>
                              <m:ctrlPr>
                                <a:rPr lang="en-AU" sz="2000" i="1" smtClean="0">
                                  <a:latin typeface="Cambria Math" panose="02040503050406030204" pitchFamily="18" charset="0"/>
                                </a:rPr>
                              </m:ctrlPr>
                            </m:sSubPr>
                            <m:e>
                              <m:r>
                                <a:rPr lang="en-AU" sz="2000" i="1">
                                  <a:latin typeface="Cambria Math"/>
                                </a:rPr>
                                <m:t>(</m:t>
                              </m:r>
                              <m:r>
                                <m:rPr>
                                  <m:sty m:val="p"/>
                                </m:rPr>
                                <a:rPr lang="en-AU" sz="2000" i="0">
                                  <a:latin typeface="Cambria Math"/>
                                </a:rPr>
                                <m:t>PV</m:t>
                              </m:r>
                            </m:e>
                            <m:sub>
                              <m:r>
                                <a:rPr lang="en-AU" sz="2000" i="1">
                                  <a:latin typeface="Cambria Math"/>
                                </a:rPr>
                                <m:t>−</m:t>
                              </m:r>
                            </m:sub>
                          </m:sSub>
                          <m:r>
                            <a:rPr lang="en-AU" sz="2000" i="1">
                              <a:latin typeface="Cambria Math"/>
                            </a:rPr>
                            <m:t>)+</m:t>
                          </m:r>
                          <m:sSub>
                            <m:sSubPr>
                              <m:ctrlPr>
                                <a:rPr lang="en-AU" sz="2000" i="1">
                                  <a:latin typeface="Cambria Math" panose="02040503050406030204" pitchFamily="18" charset="0"/>
                                </a:rPr>
                              </m:ctrlPr>
                            </m:sSubPr>
                            <m:e>
                              <m:r>
                                <a:rPr lang="en-AU" sz="2000" i="1">
                                  <a:latin typeface="Cambria Math"/>
                                </a:rPr>
                                <m:t>(</m:t>
                              </m:r>
                              <m:r>
                                <m:rPr>
                                  <m:sty m:val="p"/>
                                </m:rPr>
                                <a:rPr lang="en-AU" sz="2000" i="0">
                                  <a:latin typeface="Cambria Math"/>
                                </a:rPr>
                                <m:t>PV</m:t>
                              </m:r>
                            </m:e>
                            <m:sub>
                              <m:r>
                                <a:rPr lang="en-AU" sz="2000" i="1">
                                  <a:latin typeface="Cambria Math"/>
                                </a:rPr>
                                <m:t>+</m:t>
                              </m:r>
                            </m:sub>
                          </m:sSub>
                          <m:r>
                            <a:rPr lang="en-AU" sz="2000" i="1">
                              <a:latin typeface="Cambria Math"/>
                            </a:rPr>
                            <m:t>)</m:t>
                          </m:r>
                        </m:e>
                      </m:d>
                      <m:r>
                        <a:rPr lang="en-AU" sz="2000" i="1">
                          <a:latin typeface="Cambria Math"/>
                        </a:rPr>
                        <m:t>−</m:t>
                      </m:r>
                      <m:d>
                        <m:dPr>
                          <m:begChr m:val="["/>
                          <m:endChr m:val="]"/>
                          <m:ctrlPr>
                            <a:rPr lang="en-AU" sz="2000" i="1" smtClean="0">
                              <a:latin typeface="Cambria Math" panose="02040503050406030204" pitchFamily="18" charset="0"/>
                            </a:rPr>
                          </m:ctrlPr>
                        </m:dPr>
                        <m:e>
                          <m:r>
                            <a:rPr lang="en-AU" sz="2000" i="1" smtClean="0">
                              <a:latin typeface="Cambria Math"/>
                            </a:rPr>
                            <m:t>2</m:t>
                          </m:r>
                          <m:r>
                            <a:rPr lang="en-AU" sz="2000" i="1">
                              <a:latin typeface="Cambria Math"/>
                              <a:ea typeface="Cambria Math"/>
                            </a:rPr>
                            <m:t>×</m:t>
                          </m:r>
                          <m:d>
                            <m:dPr>
                              <m:ctrlPr>
                                <a:rPr lang="en-AU" sz="2000" i="1" smtClean="0">
                                  <a:latin typeface="Cambria Math" panose="02040503050406030204" pitchFamily="18" charset="0"/>
                                  <a:ea typeface="Cambria Math"/>
                                </a:rPr>
                              </m:ctrlPr>
                            </m:dPr>
                            <m:e>
                              <m:sSub>
                                <m:sSubPr>
                                  <m:ctrlPr>
                                    <a:rPr lang="en-AU" sz="2000" i="1" smtClean="0">
                                      <a:latin typeface="Cambria Math" panose="02040503050406030204" pitchFamily="18" charset="0"/>
                                      <a:ea typeface="Cambria Math"/>
                                    </a:rPr>
                                  </m:ctrlPr>
                                </m:sSubPr>
                                <m:e>
                                  <m:r>
                                    <m:rPr>
                                      <m:sty m:val="p"/>
                                    </m:rPr>
                                    <a:rPr lang="en-US" sz="2000" b="0" i="0" smtClean="0">
                                      <a:latin typeface="Cambria Math"/>
                                      <a:ea typeface="Cambria Math"/>
                                    </a:rPr>
                                    <m:t>PV</m:t>
                                  </m:r>
                                </m:e>
                                <m:sub>
                                  <m:r>
                                    <a:rPr lang="en-US" sz="2000" b="0" i="1" smtClean="0">
                                      <a:latin typeface="Cambria Math"/>
                                      <a:ea typeface="Cambria Math"/>
                                    </a:rPr>
                                    <m:t>0</m:t>
                                  </m:r>
                                </m:sub>
                              </m:sSub>
                            </m:e>
                          </m:d>
                        </m:e>
                      </m:d>
                    </m:num>
                    <m:den>
                      <m:sSup>
                        <m:sSupPr>
                          <m:ctrlPr>
                            <a:rPr lang="en-AU" sz="2000" i="1">
                              <a:latin typeface="Cambria Math" panose="02040503050406030204" pitchFamily="18" charset="0"/>
                            </a:rPr>
                          </m:ctrlPr>
                        </m:sSupPr>
                        <m:e>
                          <m:r>
                            <a:rPr lang="en-AU" sz="2000" i="1">
                              <a:latin typeface="Cambria Math"/>
                            </a:rPr>
                            <m:t>(</m:t>
                          </m:r>
                          <m:r>
                            <a:rPr lang="en-AU" sz="2000" i="1">
                              <a:latin typeface="Cambria Math"/>
                              <a:ea typeface="Cambria Math"/>
                            </a:rPr>
                            <m:t>∆</m:t>
                          </m:r>
                          <m:r>
                            <m:rPr>
                              <m:sty m:val="p"/>
                            </m:rPr>
                            <a:rPr lang="en-US" sz="2000" b="0" i="0" smtClean="0">
                              <a:latin typeface="Cambria Math"/>
                              <a:ea typeface="Cambria Math"/>
                            </a:rPr>
                            <m:t>C</m:t>
                          </m:r>
                          <m:r>
                            <m:rPr>
                              <m:sty m:val="p"/>
                            </m:rPr>
                            <a:rPr lang="en-AU" sz="2000" b="0" i="0" smtClean="0">
                              <a:latin typeface="Cambria Math"/>
                              <a:ea typeface="Cambria Math"/>
                            </a:rPr>
                            <m:t>urve</m:t>
                          </m:r>
                          <m:r>
                            <a:rPr lang="en-AU" sz="2000" i="1">
                              <a:latin typeface="Cambria Math"/>
                              <a:ea typeface="Cambria Math"/>
                            </a:rPr>
                            <m:t>)</m:t>
                          </m:r>
                        </m:e>
                        <m:sup>
                          <m:r>
                            <a:rPr lang="en-AU" sz="2000" i="1">
                              <a:latin typeface="Cambria Math"/>
                            </a:rPr>
                            <m:t>2</m:t>
                          </m:r>
                        </m:sup>
                      </m:sSup>
                      <m:r>
                        <a:rPr lang="en-AU" sz="2000" i="1">
                          <a:latin typeface="Cambria Math"/>
                          <a:ea typeface="Cambria Math"/>
                        </a:rPr>
                        <m:t>×</m:t>
                      </m:r>
                      <m:d>
                        <m:dPr>
                          <m:ctrlPr>
                            <a:rPr lang="en-AU" sz="2000" i="1" smtClean="0">
                              <a:latin typeface="Cambria Math" panose="02040503050406030204" pitchFamily="18" charset="0"/>
                              <a:ea typeface="Cambria Math"/>
                            </a:rPr>
                          </m:ctrlPr>
                        </m:dPr>
                        <m:e>
                          <m:sSub>
                            <m:sSubPr>
                              <m:ctrlPr>
                                <a:rPr lang="en-AU" sz="2000" i="1" smtClean="0">
                                  <a:latin typeface="Cambria Math" panose="02040503050406030204" pitchFamily="18" charset="0"/>
                                  <a:ea typeface="Cambria Math"/>
                                </a:rPr>
                              </m:ctrlPr>
                            </m:sSubPr>
                            <m:e>
                              <m:r>
                                <m:rPr>
                                  <m:sty m:val="p"/>
                                </m:rPr>
                                <a:rPr lang="en-US" sz="2000" b="0" i="0" smtClean="0">
                                  <a:latin typeface="Cambria Math"/>
                                  <a:ea typeface="Cambria Math"/>
                                </a:rPr>
                                <m:t>PV</m:t>
                              </m:r>
                            </m:e>
                            <m:sub>
                              <m:r>
                                <a:rPr lang="en-US" sz="2000" b="0" i="1" smtClean="0">
                                  <a:latin typeface="Cambria Math"/>
                                  <a:ea typeface="Cambria Math"/>
                                </a:rPr>
                                <m:t>0</m:t>
                              </m:r>
                            </m:sub>
                          </m:sSub>
                        </m:e>
                      </m:d>
                    </m:den>
                  </m:f>
                </m:oMath>
              </a14:m>
              <a:r>
                <a:rPr lang="en-US" sz="2400" dirty="0"/>
                <a:t> </a:t>
              </a:r>
              <a:endParaRPr lang="en-AU" sz="2400" dirty="0"/>
            </a:p>
          </dgm:t>
        </dgm:pt>
      </mc:Choice>
      <mc:Fallback xmlns="">
        <dgm:pt modelId="{B50D1BE3-4AF7-4945-8444-431A32717A44}">
          <dgm:prSet custT="1"/>
          <dgm:spPr>
            <a:solidFill>
              <a:schemeClr val="accent4">
                <a:lumMod val="20000"/>
                <a:lumOff val="80000"/>
                <a:alpha val="90000"/>
              </a:schemeClr>
            </a:solidFill>
          </dgm:spPr>
          <dgm:t>
            <a:bodyPr/>
            <a:lstStyle/>
            <a:p>
              <a:r>
                <a:rPr lang="en-AU" sz="2000" b="0" i="0" smtClean="0">
                  <a:latin typeface="Cambria Math"/>
                </a:rPr>
                <a:t>Eff</a:t>
              </a:r>
              <a:r>
                <a:rPr lang="en-AU" sz="2000" i="0">
                  <a:latin typeface="Cambria Math"/>
                </a:rPr>
                <a:t>Conv=</a:t>
              </a:r>
              <a:r>
                <a:rPr lang="en-AU" sz="2000" i="0">
                  <a:latin typeface="Cambria Math" panose="02040503050406030204" pitchFamily="18" charset="0"/>
                </a:rPr>
                <a:t>(</a:t>
              </a:r>
              <a:r>
                <a:rPr lang="en-AU" sz="2000" i="0" smtClean="0">
                  <a:latin typeface="Cambria Math" panose="02040503050406030204" pitchFamily="18" charset="0"/>
                </a:rPr>
                <a:t>[〖</a:t>
              </a:r>
              <a:r>
                <a:rPr lang="en-AU" sz="2000" i="0">
                  <a:latin typeface="Cambria Math"/>
                </a:rPr>
                <a:t>(PV</a:t>
              </a:r>
              <a:r>
                <a:rPr lang="en-AU" sz="2000" i="0" smtClean="0">
                  <a:latin typeface="Cambria Math" panose="02040503050406030204" pitchFamily="18" charset="0"/>
                </a:rPr>
                <a:t>〗_</a:t>
              </a:r>
              <a:r>
                <a:rPr lang="en-AU" sz="2000" i="0">
                  <a:latin typeface="Cambria Math"/>
                </a:rPr>
                <a:t>−)+</a:t>
              </a:r>
              <a:r>
                <a:rPr lang="en-AU" sz="2000" i="0">
                  <a:latin typeface="Cambria Math" panose="02040503050406030204" pitchFamily="18" charset="0"/>
                </a:rPr>
                <a:t>〖</a:t>
              </a:r>
              <a:r>
                <a:rPr lang="en-AU" sz="2000" i="0">
                  <a:latin typeface="Cambria Math"/>
                </a:rPr>
                <a:t>(PV</a:t>
              </a:r>
              <a:r>
                <a:rPr lang="en-AU" sz="2000" i="0">
                  <a:latin typeface="Cambria Math" panose="02040503050406030204" pitchFamily="18" charset="0"/>
                </a:rPr>
                <a:t>〗_</a:t>
              </a:r>
              <a:r>
                <a:rPr lang="en-AU" sz="2000" i="0">
                  <a:latin typeface="Cambria Math"/>
                </a:rPr>
                <a:t>+)</a:t>
              </a:r>
              <a:r>
                <a:rPr lang="en-AU" sz="2000" i="0">
                  <a:latin typeface="Cambria Math" panose="02040503050406030204" pitchFamily="18" charset="0"/>
                </a:rPr>
                <a:t>]</a:t>
              </a:r>
              <a:r>
                <a:rPr lang="en-AU" sz="2000" i="0">
                  <a:latin typeface="Cambria Math"/>
                </a:rPr>
                <a:t>−</a:t>
              </a:r>
              <a:r>
                <a:rPr lang="en-AU" sz="2000" i="0" smtClean="0">
                  <a:latin typeface="Cambria Math" panose="02040503050406030204" pitchFamily="18" charset="0"/>
                </a:rPr>
                <a:t>[</a:t>
              </a:r>
              <a:r>
                <a:rPr lang="en-AU" sz="2000" i="0" smtClean="0">
                  <a:latin typeface="Cambria Math"/>
                </a:rPr>
                <a:t>2</a:t>
              </a:r>
              <a:r>
                <a:rPr lang="en-AU" sz="2000" i="0">
                  <a:latin typeface="Cambria Math"/>
                  <a:ea typeface="Cambria Math"/>
                </a:rPr>
                <a:t>×</a:t>
              </a:r>
              <a:r>
                <a:rPr lang="en-AU" sz="2000" i="0" smtClean="0">
                  <a:latin typeface="Cambria Math" panose="02040503050406030204" pitchFamily="18" charset="0"/>
                  <a:ea typeface="Cambria Math"/>
                </a:rPr>
                <a:t>(</a:t>
              </a:r>
              <a:r>
                <a:rPr lang="en-US" sz="2000" b="0" i="0" smtClean="0">
                  <a:latin typeface="Cambria Math"/>
                  <a:ea typeface="Cambria Math"/>
                </a:rPr>
                <a:t>PV</a:t>
              </a:r>
              <a:r>
                <a:rPr lang="en-AU" sz="2000" b="0" i="0" smtClean="0">
                  <a:latin typeface="Cambria Math" panose="02040503050406030204" pitchFamily="18" charset="0"/>
                  <a:ea typeface="Cambria Math"/>
                </a:rPr>
                <a:t>_</a:t>
              </a:r>
              <a:r>
                <a:rPr lang="en-US" sz="2000" b="0" i="0" smtClean="0">
                  <a:latin typeface="Cambria Math"/>
                  <a:ea typeface="Cambria Math"/>
                </a:rPr>
                <a:t>0</a:t>
              </a:r>
              <a:r>
                <a:rPr lang="en-US" sz="2000" b="0" i="0" smtClean="0">
                  <a:latin typeface="Cambria Math" panose="02040503050406030204" pitchFamily="18" charset="0"/>
                  <a:ea typeface="Cambria Math"/>
                </a:rPr>
                <a:t> )]</a:t>
              </a:r>
              <a:r>
                <a:rPr lang="en-AU" sz="2000" b="0" i="0">
                  <a:latin typeface="Cambria Math" panose="02040503050406030204" pitchFamily="18" charset="0"/>
                  <a:ea typeface="Cambria Math"/>
                </a:rPr>
                <a:t>)/(〖</a:t>
              </a:r>
              <a:r>
                <a:rPr lang="en-AU" sz="2000" i="0">
                  <a:latin typeface="Cambria Math"/>
                </a:rPr>
                <a:t>(</a:t>
              </a:r>
              <a:r>
                <a:rPr lang="en-AU" sz="2000" i="0">
                  <a:latin typeface="Cambria Math"/>
                  <a:ea typeface="Cambria Math"/>
                </a:rPr>
                <a:t>∆</a:t>
              </a:r>
              <a:r>
                <a:rPr lang="en-US" sz="2000" b="0" i="0" smtClean="0">
                  <a:latin typeface="Cambria Math"/>
                  <a:ea typeface="Cambria Math"/>
                </a:rPr>
                <a:t>C</a:t>
              </a:r>
              <a:r>
                <a:rPr lang="en-AU" sz="2000" b="0" i="0" smtClean="0">
                  <a:latin typeface="Cambria Math"/>
                  <a:ea typeface="Cambria Math"/>
                </a:rPr>
                <a:t>urve</a:t>
              </a:r>
              <a:r>
                <a:rPr lang="en-AU" sz="2000" i="0">
                  <a:latin typeface="Cambria Math"/>
                  <a:ea typeface="Cambria Math"/>
                </a:rPr>
                <a:t>)</a:t>
              </a:r>
              <a:r>
                <a:rPr lang="en-AU" sz="2000" i="0">
                  <a:latin typeface="Cambria Math" panose="02040503050406030204" pitchFamily="18" charset="0"/>
                  <a:ea typeface="Cambria Math"/>
                </a:rPr>
                <a:t>〗^</a:t>
              </a:r>
              <a:r>
                <a:rPr lang="en-AU" sz="2000" i="0">
                  <a:latin typeface="Cambria Math"/>
                </a:rPr>
                <a:t>2</a:t>
              </a:r>
              <a:r>
                <a:rPr lang="en-AU" sz="2000" i="0">
                  <a:latin typeface="Cambria Math"/>
                  <a:ea typeface="Cambria Math"/>
                </a:rPr>
                <a:t>×</a:t>
              </a:r>
              <a:r>
                <a:rPr lang="en-AU" sz="2000" i="0" smtClean="0">
                  <a:latin typeface="Cambria Math" panose="02040503050406030204" pitchFamily="18" charset="0"/>
                  <a:ea typeface="Cambria Math"/>
                </a:rPr>
                <a:t>(</a:t>
              </a:r>
              <a:r>
                <a:rPr lang="en-US" sz="2000" b="0" i="0" smtClean="0">
                  <a:latin typeface="Cambria Math"/>
                  <a:ea typeface="Cambria Math"/>
                </a:rPr>
                <a:t>PV</a:t>
              </a:r>
              <a:r>
                <a:rPr lang="en-AU" sz="2000" b="0" i="0" smtClean="0">
                  <a:latin typeface="Cambria Math" panose="02040503050406030204" pitchFamily="18" charset="0"/>
                  <a:ea typeface="Cambria Math"/>
                </a:rPr>
                <a:t>_</a:t>
              </a:r>
              <a:r>
                <a:rPr lang="en-US" sz="2000" b="0" i="0" smtClean="0">
                  <a:latin typeface="Cambria Math"/>
                  <a:ea typeface="Cambria Math"/>
                </a:rPr>
                <a:t>0</a:t>
              </a:r>
              <a:r>
                <a:rPr lang="en-US" sz="2000" b="0" i="0" smtClean="0">
                  <a:latin typeface="Cambria Math" panose="02040503050406030204" pitchFamily="18" charset="0"/>
                  <a:ea typeface="Cambria Math"/>
                </a:rPr>
                <a:t> ) </a:t>
              </a:r>
              <a:r>
                <a:rPr lang="en-AU" sz="2000" b="0" i="0">
                  <a:latin typeface="Cambria Math" panose="02040503050406030204" pitchFamily="18" charset="0"/>
                  <a:ea typeface="Cambria Math"/>
                </a:rPr>
                <a:t>)</a:t>
              </a:r>
              <a:r>
                <a:rPr lang="en-US" sz="2400" dirty="0"/>
                <a:t> </a:t>
              </a:r>
              <a:endParaRPr lang="en-AU" sz="2400" dirty="0"/>
            </a:p>
          </dgm:t>
        </dgm:pt>
      </mc:Fallback>
    </mc:AlternateContent>
    <dgm:pt modelId="{9FEF620B-6E20-45C1-8921-2ACE0D70D5C5}" type="parTrans" cxnId="{516A4ECB-7066-41EB-8AA2-862AB54DC420}">
      <dgm:prSet/>
      <dgm:spPr/>
      <dgm:t>
        <a:bodyPr/>
        <a:lstStyle/>
        <a:p>
          <a:endParaRPr lang="en-AU"/>
        </a:p>
      </dgm:t>
    </dgm:pt>
    <dgm:pt modelId="{F8937348-3641-4F39-B7F1-B027159DE159}" type="sibTrans" cxnId="{516A4ECB-7066-41EB-8AA2-862AB54DC420}">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190689" custScaleY="93707" custLinFactNeighborX="-35" custLinFactNeighborY="-70695"/>
      <dgm:spPr/>
    </dgm:pt>
    <dgm:pt modelId="{E974CFCA-D419-41E8-9A60-F4BF416C3561}" type="pres">
      <dgm:prSet presAssocID="{9FEF620B-6E20-45C1-8921-2ACE0D70D5C5}" presName="parTrans" presStyleLbl="sibTrans2D1" presStyleIdx="0" presStyleCnt="1"/>
      <dgm:spPr/>
    </dgm:pt>
    <dgm:pt modelId="{EA113C68-4A7F-44D6-812C-41186FA795BA}" type="pres">
      <dgm:prSet presAssocID="{B50D1BE3-4AF7-4945-8444-431A32717A44}" presName="child" presStyleLbl="alignAccFollowNode1" presStyleIdx="0" presStyleCnt="1" custScaleX="140212" custScaleY="80288" custLinFactNeighborX="765" custLinFactNeighborY="-31104">
        <dgm:presLayoutVars>
          <dgm:chMax val="0"/>
          <dgm:bulletEnabled val="1"/>
        </dgm:presLayoutVars>
      </dgm:prSet>
      <dgm:spPr/>
    </dgm:pt>
  </dgm:ptLst>
  <dgm:cxnLst>
    <dgm:cxn modelId="{9775DD21-3BF0-40D1-8B7D-D002B67780BA}" type="presOf" srcId="{9FEF620B-6E20-45C1-8921-2ACE0D70D5C5}" destId="{E974CFCA-D419-41E8-9A60-F4BF416C3561}" srcOrd="0" destOrd="0" presId="urn:microsoft.com/office/officeart/2005/8/layout/lProcess1"/>
    <dgm:cxn modelId="{442F9525-1630-42DC-B6A3-A9B2E06E80E6}" type="presOf" srcId="{A43C3C26-A378-4482-80DD-958F20D04866}" destId="{9527ED5F-4A14-4504-B06C-E081512A9213}"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516A4ECB-7066-41EB-8AA2-862AB54DC420}" srcId="{A43C3C26-A378-4482-80DD-958F20D04866}" destId="{B50D1BE3-4AF7-4945-8444-431A32717A44}" srcOrd="0" destOrd="0" parTransId="{9FEF620B-6E20-45C1-8921-2ACE0D70D5C5}" sibTransId="{F8937348-3641-4F39-B7F1-B027159DE159}"/>
    <dgm:cxn modelId="{AD09A5E0-9739-4EDB-8B9C-8FB4168FC763}" type="presOf" srcId="{803D8D90-1A41-4E59-8140-0343BC8E8F18}" destId="{C1CF947C-FBD1-4FD0-B9AA-B07F7D6C7D13}" srcOrd="0" destOrd="0" presId="urn:microsoft.com/office/officeart/2005/8/layout/lProcess1"/>
    <dgm:cxn modelId="{82149AFD-F349-414D-A81B-6B0FC5EF2C7C}" type="presOf" srcId="{B50D1BE3-4AF7-4945-8444-431A32717A44}" destId="{EA113C68-4A7F-44D6-812C-41186FA795BA}" srcOrd="0" destOrd="0" presId="urn:microsoft.com/office/officeart/2005/8/layout/lProcess1"/>
    <dgm:cxn modelId="{6FD5D984-C45B-440E-8624-E34AA669C352}" type="presParOf" srcId="{C1CF947C-FBD1-4FD0-B9AA-B07F7D6C7D13}" destId="{03FCCBA1-D8F2-4851-8504-EED14FE01264}" srcOrd="0" destOrd="0" presId="urn:microsoft.com/office/officeart/2005/8/layout/lProcess1"/>
    <dgm:cxn modelId="{FD09BD7A-3659-4918-9B3F-50ECC4F1E54C}" type="presParOf" srcId="{03FCCBA1-D8F2-4851-8504-EED14FE01264}" destId="{9527ED5F-4A14-4504-B06C-E081512A9213}" srcOrd="0" destOrd="0" presId="urn:microsoft.com/office/officeart/2005/8/layout/lProcess1"/>
    <dgm:cxn modelId="{978E8700-FAC5-4D4E-A819-C4369FE80CB2}" type="presParOf" srcId="{03FCCBA1-D8F2-4851-8504-EED14FE01264}" destId="{E974CFCA-D419-41E8-9A60-F4BF416C3561}" srcOrd="1" destOrd="0" presId="urn:microsoft.com/office/officeart/2005/8/layout/lProcess1"/>
    <dgm:cxn modelId="{CB879A4E-97C0-46CA-9A90-61E7CB9ABC33}" type="presParOf" srcId="{03FCCBA1-D8F2-4851-8504-EED14FE01264}" destId="{EA113C68-4A7F-44D6-812C-41186FA795BA}" srcOrd="2" destOrd="0" presId="urn:microsoft.com/office/officeart/2005/8/layout/l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a:solidFill>
          <a:srgbClr val="7030A0"/>
        </a:solidFill>
      </dgm:spPr>
      <dgm:t>
        <a:bodyPr/>
        <a:lstStyle/>
        <a:p>
          <a:pPr algn="l"/>
          <a:r>
            <a:rPr lang="en-US" sz="2200" dirty="0" smtClean="0"/>
            <a:t>•The </a:t>
          </a:r>
          <a:r>
            <a:rPr lang="en-US" sz="2200" b="1" dirty="0" smtClean="0"/>
            <a:t>effective convexity </a:t>
          </a:r>
          <a:r>
            <a:rPr lang="en-US" sz="2200" dirty="0" smtClean="0"/>
            <a:t>of a bond is a curve convexity statistic that measures the secondary effect of a change in a benchmark yield curve.</a:t>
          </a:r>
          <a:endParaRPr lang="en-AU" sz="22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dgm:pt modelId="{B50D1BE3-4AF7-4945-8444-431A32717A44}">
      <dgm:prSet custT="1"/>
      <dgm:spPr>
        <a:blipFill rotWithShape="0">
          <a:blip xmlns:r="http://schemas.openxmlformats.org/officeDocument/2006/relationships" r:embed="rId1"/>
          <a:stretch>
            <a:fillRect/>
          </a:stretch>
        </a:blipFill>
      </dgm:spPr>
      <dgm:t>
        <a:bodyPr/>
        <a:lstStyle/>
        <a:p>
          <a:r>
            <a:rPr lang="en-US">
              <a:noFill/>
            </a:rPr>
            <a:t> </a:t>
          </a:r>
        </a:p>
      </dgm:t>
    </dgm:pt>
    <dgm:pt modelId="{9FEF620B-6E20-45C1-8921-2ACE0D70D5C5}" type="parTrans" cxnId="{516A4ECB-7066-41EB-8AA2-862AB54DC420}">
      <dgm:prSet/>
      <dgm:spPr/>
      <dgm:t>
        <a:bodyPr/>
        <a:lstStyle/>
        <a:p>
          <a:endParaRPr lang="en-AU"/>
        </a:p>
      </dgm:t>
    </dgm:pt>
    <dgm:pt modelId="{F8937348-3641-4F39-B7F1-B027159DE159}" type="sibTrans" cxnId="{516A4ECB-7066-41EB-8AA2-862AB54DC420}">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t>
        <a:bodyPr/>
        <a:lstStyle/>
        <a:p>
          <a:endParaRPr lang="en-AU"/>
        </a:p>
      </dgm:t>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190689" custScaleY="93707" custLinFactNeighborX="-35" custLinFactNeighborY="-70695"/>
      <dgm:spPr/>
      <dgm:t>
        <a:bodyPr/>
        <a:lstStyle/>
        <a:p>
          <a:endParaRPr lang="en-AU"/>
        </a:p>
      </dgm:t>
    </dgm:pt>
    <dgm:pt modelId="{E974CFCA-D419-41E8-9A60-F4BF416C3561}" type="pres">
      <dgm:prSet presAssocID="{9FEF620B-6E20-45C1-8921-2ACE0D70D5C5}" presName="parTrans" presStyleLbl="sibTrans2D1" presStyleIdx="0" presStyleCnt="1"/>
      <dgm:spPr/>
      <dgm:t>
        <a:bodyPr/>
        <a:lstStyle/>
        <a:p>
          <a:endParaRPr lang="en-AU"/>
        </a:p>
      </dgm:t>
    </dgm:pt>
    <dgm:pt modelId="{EA113C68-4A7F-44D6-812C-41186FA795BA}" type="pres">
      <dgm:prSet presAssocID="{B50D1BE3-4AF7-4945-8444-431A32717A44}" presName="child" presStyleLbl="alignAccFollowNode1" presStyleIdx="0" presStyleCnt="1" custScaleX="140212" custScaleY="80288" custLinFactNeighborX="765" custLinFactNeighborY="-31104">
        <dgm:presLayoutVars>
          <dgm:chMax val="0"/>
          <dgm:bulletEnabled val="1"/>
        </dgm:presLayoutVars>
      </dgm:prSet>
      <dgm:spPr/>
      <dgm:t>
        <a:bodyPr/>
        <a:lstStyle/>
        <a:p>
          <a:endParaRPr lang="en-AU"/>
        </a:p>
      </dgm:t>
    </dgm:pt>
  </dgm:ptLst>
  <dgm:cxnLst>
    <dgm:cxn modelId="{9775DD21-3BF0-40D1-8B7D-D002B67780BA}" type="presOf" srcId="{9FEF620B-6E20-45C1-8921-2ACE0D70D5C5}" destId="{E974CFCA-D419-41E8-9A60-F4BF416C3561}" srcOrd="0" destOrd="0" presId="urn:microsoft.com/office/officeart/2005/8/layout/lProcess1"/>
    <dgm:cxn modelId="{516A4ECB-7066-41EB-8AA2-862AB54DC420}" srcId="{A43C3C26-A378-4482-80DD-958F20D04866}" destId="{B50D1BE3-4AF7-4945-8444-431A32717A44}" srcOrd="0" destOrd="0" parTransId="{9FEF620B-6E20-45C1-8921-2ACE0D70D5C5}" sibTransId="{F8937348-3641-4F39-B7F1-B027159DE159}"/>
    <dgm:cxn modelId="{BD4DD694-B185-4431-9715-EF982C76E7BD}" srcId="{803D8D90-1A41-4E59-8140-0343BC8E8F18}" destId="{A43C3C26-A378-4482-80DD-958F20D04866}" srcOrd="0" destOrd="0" parTransId="{26625C76-3FA8-479B-BC99-EDAE872EE1BF}" sibTransId="{0B5A380C-581E-4AA3-B800-5FA15FB87C68}"/>
    <dgm:cxn modelId="{82149AFD-F349-414D-A81B-6B0FC5EF2C7C}" type="presOf" srcId="{B50D1BE3-4AF7-4945-8444-431A32717A44}" destId="{EA113C68-4A7F-44D6-812C-41186FA795BA}" srcOrd="0" destOrd="0" presId="urn:microsoft.com/office/officeart/2005/8/layout/lProcess1"/>
    <dgm:cxn modelId="{442F9525-1630-42DC-B6A3-A9B2E06E80E6}" type="presOf" srcId="{A43C3C26-A378-4482-80DD-958F20D04866}" destId="{9527ED5F-4A14-4504-B06C-E081512A9213}" srcOrd="0" destOrd="0" presId="urn:microsoft.com/office/officeart/2005/8/layout/lProcess1"/>
    <dgm:cxn modelId="{AD09A5E0-9739-4EDB-8B9C-8FB4168FC763}" type="presOf" srcId="{803D8D90-1A41-4E59-8140-0343BC8E8F18}" destId="{C1CF947C-FBD1-4FD0-B9AA-B07F7D6C7D13}" srcOrd="0" destOrd="0" presId="urn:microsoft.com/office/officeart/2005/8/layout/lProcess1"/>
    <dgm:cxn modelId="{6FD5D984-C45B-440E-8624-E34AA669C352}" type="presParOf" srcId="{C1CF947C-FBD1-4FD0-B9AA-B07F7D6C7D13}" destId="{03FCCBA1-D8F2-4851-8504-EED14FE01264}" srcOrd="0" destOrd="0" presId="urn:microsoft.com/office/officeart/2005/8/layout/lProcess1"/>
    <dgm:cxn modelId="{FD09BD7A-3659-4918-9B3F-50ECC4F1E54C}" type="presParOf" srcId="{03FCCBA1-D8F2-4851-8504-EED14FE01264}" destId="{9527ED5F-4A14-4504-B06C-E081512A9213}" srcOrd="0" destOrd="0" presId="urn:microsoft.com/office/officeart/2005/8/layout/lProcess1"/>
    <dgm:cxn modelId="{978E8700-FAC5-4D4E-A819-C4369FE80CB2}" type="presParOf" srcId="{03FCCBA1-D8F2-4851-8504-EED14FE01264}" destId="{E974CFCA-D419-41E8-9A60-F4BF416C3561}" srcOrd="1" destOrd="0" presId="urn:microsoft.com/office/officeart/2005/8/layout/lProcess1"/>
    <dgm:cxn modelId="{CB879A4E-97C0-46CA-9A90-61E7CB9ABC33}" type="presParOf" srcId="{03FCCBA1-D8F2-4851-8504-EED14FE01264}" destId="{EA113C68-4A7F-44D6-812C-41186FA795BA}" srcOrd="2" destOrd="0" presId="urn:microsoft.com/office/officeart/2005/8/layout/l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955B129-84C7-41C7-802C-3D5F58FBA407}" type="doc">
      <dgm:prSet loTypeId="urn:microsoft.com/office/officeart/2005/8/layout/process4" loCatId="process" qsTypeId="urn:microsoft.com/office/officeart/2005/8/quickstyle/simple1" qsCatId="simple" csTypeId="urn:microsoft.com/office/officeart/2005/8/colors/colorful3" csCatId="colorful" phldr="1"/>
      <dgm:spPr/>
      <dgm:t>
        <a:bodyPr/>
        <a:lstStyle/>
        <a:p>
          <a:endParaRPr lang="en-AU"/>
        </a:p>
      </dgm:t>
    </dgm:pt>
    <dgm:pt modelId="{CD0B4D97-BB25-4806-9277-A4CB17D1789B}">
      <dgm:prSet custT="1"/>
      <dgm:spPr/>
      <dgm:t>
        <a:bodyPr/>
        <a:lstStyle/>
        <a:p>
          <a:pPr rtl="0"/>
          <a:r>
            <a:rPr lang="en-US" sz="2200" dirty="0"/>
            <a:t>For the same decrease in yield-to-maturity, the more convex bond appreciates more in price. And for the same increase in yield-to-maturity, the more convex bond depreciates less in price. </a:t>
          </a:r>
          <a:endParaRPr lang="en-AU" sz="2200" dirty="0"/>
        </a:p>
      </dgm:t>
    </dgm:pt>
    <dgm:pt modelId="{9FFBD5AD-9C2E-4454-A0BF-0B34E83D9CD5}" type="parTrans" cxnId="{A08476D7-F6EF-4467-B9F4-7ABABA68FBDC}">
      <dgm:prSet/>
      <dgm:spPr/>
      <dgm:t>
        <a:bodyPr/>
        <a:lstStyle/>
        <a:p>
          <a:endParaRPr lang="en-AU"/>
        </a:p>
      </dgm:t>
    </dgm:pt>
    <dgm:pt modelId="{42ABEA11-9E02-419F-A210-E318997EA0BC}" type="sibTrans" cxnId="{A08476D7-F6EF-4467-B9F4-7ABABA68FBDC}">
      <dgm:prSet/>
      <dgm:spPr/>
      <dgm:t>
        <a:bodyPr/>
        <a:lstStyle/>
        <a:p>
          <a:endParaRPr lang="en-AU"/>
        </a:p>
      </dgm:t>
    </dgm:pt>
    <dgm:pt modelId="{3DDAC473-11E6-4970-BA96-EFEAD2DD64BF}">
      <dgm:prSet custT="1"/>
      <dgm:spPr/>
      <dgm:t>
        <a:bodyPr/>
        <a:lstStyle/>
        <a:p>
          <a:pPr rtl="0"/>
          <a:r>
            <a:rPr lang="en-US" sz="2200" dirty="0"/>
            <a:t>The conclusion is that the more convex bond outperforms the less convex bond in both bull (rising price) and bear (falling price) markets.</a:t>
          </a:r>
          <a:endParaRPr lang="en-AU" sz="2200" dirty="0"/>
        </a:p>
      </dgm:t>
    </dgm:pt>
    <dgm:pt modelId="{B3B37C2B-3938-4497-9860-9A7A19593DD0}" type="parTrans" cxnId="{950CCF9C-3940-45C7-9E1F-E2EC167340DE}">
      <dgm:prSet/>
      <dgm:spPr/>
      <dgm:t>
        <a:bodyPr/>
        <a:lstStyle/>
        <a:p>
          <a:endParaRPr lang="en-AU"/>
        </a:p>
      </dgm:t>
    </dgm:pt>
    <dgm:pt modelId="{2E804B9F-0EE3-4420-A1EB-231848E31065}" type="sibTrans" cxnId="{950CCF9C-3940-45C7-9E1F-E2EC167340DE}">
      <dgm:prSet/>
      <dgm:spPr/>
      <dgm:t>
        <a:bodyPr/>
        <a:lstStyle/>
        <a:p>
          <a:endParaRPr lang="en-AU"/>
        </a:p>
      </dgm:t>
    </dgm:pt>
    <dgm:pt modelId="{661FBA89-E697-4AEF-AD72-05377770739B}">
      <dgm:prSet/>
      <dgm:spPr/>
      <dgm:t>
        <a:bodyPr/>
        <a:lstStyle/>
        <a:p>
          <a:pPr rtl="0"/>
          <a:r>
            <a:rPr lang="en-US" dirty="0"/>
            <a:t>Option-free bonds always have positive convexity.</a:t>
          </a:r>
          <a:endParaRPr lang="en-AU" dirty="0"/>
        </a:p>
      </dgm:t>
    </dgm:pt>
    <dgm:pt modelId="{54228B39-4F82-4E69-98C9-A341D31885CC}" type="parTrans" cxnId="{6E4C9386-55DF-4C8A-92EE-265CEB506829}">
      <dgm:prSet/>
      <dgm:spPr/>
      <dgm:t>
        <a:bodyPr/>
        <a:lstStyle/>
        <a:p>
          <a:endParaRPr lang="en-AU"/>
        </a:p>
      </dgm:t>
    </dgm:pt>
    <dgm:pt modelId="{8A6094B4-1FC5-4614-BDE1-199DAF634E15}" type="sibTrans" cxnId="{6E4C9386-55DF-4C8A-92EE-265CEB506829}">
      <dgm:prSet/>
      <dgm:spPr/>
      <dgm:t>
        <a:bodyPr/>
        <a:lstStyle/>
        <a:p>
          <a:endParaRPr lang="en-AU"/>
        </a:p>
      </dgm:t>
    </dgm:pt>
    <dgm:pt modelId="{E071B08B-392E-4982-924B-823668392D1B}">
      <dgm:prSet/>
      <dgm:spPr/>
      <dgm:t>
        <a:bodyPr/>
        <a:lstStyle/>
        <a:p>
          <a:pPr rtl="0"/>
          <a:r>
            <a:rPr lang="en-US" dirty="0"/>
            <a:t>The negative convexity is present in callable bonds but not in putable bonds. </a:t>
          </a:r>
          <a:endParaRPr lang="en-AU" dirty="0"/>
        </a:p>
      </dgm:t>
    </dgm:pt>
    <dgm:pt modelId="{4F9F9A2A-64C0-49B0-97A7-AE9F4597CAAC}" type="parTrans" cxnId="{93735F41-744B-49CA-8911-FF78428ED264}">
      <dgm:prSet/>
      <dgm:spPr/>
      <dgm:t>
        <a:bodyPr/>
        <a:lstStyle/>
        <a:p>
          <a:endParaRPr lang="en-AU"/>
        </a:p>
      </dgm:t>
    </dgm:pt>
    <dgm:pt modelId="{76B3CA5E-EB76-4CEA-80F3-6A7B7287E1FC}" type="sibTrans" cxnId="{93735F41-744B-49CA-8911-FF78428ED264}">
      <dgm:prSet/>
      <dgm:spPr/>
      <dgm:t>
        <a:bodyPr/>
        <a:lstStyle/>
        <a:p>
          <a:endParaRPr lang="en-AU"/>
        </a:p>
      </dgm:t>
    </dgm:pt>
    <dgm:pt modelId="{AB5C043E-5B5A-4B53-B0C9-26DE6C3D7A7A}" type="pres">
      <dgm:prSet presAssocID="{F955B129-84C7-41C7-802C-3D5F58FBA407}" presName="Name0" presStyleCnt="0">
        <dgm:presLayoutVars>
          <dgm:dir/>
          <dgm:animLvl val="lvl"/>
          <dgm:resizeHandles val="exact"/>
        </dgm:presLayoutVars>
      </dgm:prSet>
      <dgm:spPr/>
    </dgm:pt>
    <dgm:pt modelId="{64AF5B83-2B4A-4CEF-A6FE-BB5564922402}" type="pres">
      <dgm:prSet presAssocID="{3DDAC473-11E6-4970-BA96-EFEAD2DD64BF}" presName="boxAndChildren" presStyleCnt="0"/>
      <dgm:spPr/>
    </dgm:pt>
    <dgm:pt modelId="{E66834B0-D27C-4544-A83D-C309EAA4E52E}" type="pres">
      <dgm:prSet presAssocID="{3DDAC473-11E6-4970-BA96-EFEAD2DD64BF}" presName="parentTextBox" presStyleLbl="node1" presStyleIdx="0" presStyleCnt="2"/>
      <dgm:spPr/>
    </dgm:pt>
    <dgm:pt modelId="{38AE33C5-BCFE-445B-9692-C697DB16254F}" type="pres">
      <dgm:prSet presAssocID="{3DDAC473-11E6-4970-BA96-EFEAD2DD64BF}" presName="entireBox" presStyleLbl="node1" presStyleIdx="0" presStyleCnt="2"/>
      <dgm:spPr/>
    </dgm:pt>
    <dgm:pt modelId="{0A803674-CA6C-4BC1-B0A3-28292F36253F}" type="pres">
      <dgm:prSet presAssocID="{3DDAC473-11E6-4970-BA96-EFEAD2DD64BF}" presName="descendantBox" presStyleCnt="0"/>
      <dgm:spPr/>
    </dgm:pt>
    <dgm:pt modelId="{76D4FD20-AF49-4E4A-BDBC-AE7356322D45}" type="pres">
      <dgm:prSet presAssocID="{661FBA89-E697-4AEF-AD72-05377770739B}" presName="childTextBox" presStyleLbl="fgAccFollowNode1" presStyleIdx="0" presStyleCnt="2">
        <dgm:presLayoutVars>
          <dgm:bulletEnabled val="1"/>
        </dgm:presLayoutVars>
      </dgm:prSet>
      <dgm:spPr/>
    </dgm:pt>
    <dgm:pt modelId="{0D7105CE-FE85-44BB-AD00-7C7C21FBAFC0}" type="pres">
      <dgm:prSet presAssocID="{E071B08B-392E-4982-924B-823668392D1B}" presName="childTextBox" presStyleLbl="fgAccFollowNode1" presStyleIdx="1" presStyleCnt="2">
        <dgm:presLayoutVars>
          <dgm:bulletEnabled val="1"/>
        </dgm:presLayoutVars>
      </dgm:prSet>
      <dgm:spPr/>
    </dgm:pt>
    <dgm:pt modelId="{8E7F130C-2EDA-42EE-B8C1-FCCC6AB9EE2A}" type="pres">
      <dgm:prSet presAssocID="{42ABEA11-9E02-419F-A210-E318997EA0BC}" presName="sp" presStyleCnt="0"/>
      <dgm:spPr/>
    </dgm:pt>
    <dgm:pt modelId="{D368D6CC-F520-4905-8198-9516E2E2C9EA}" type="pres">
      <dgm:prSet presAssocID="{CD0B4D97-BB25-4806-9277-A4CB17D1789B}" presName="arrowAndChildren" presStyleCnt="0"/>
      <dgm:spPr/>
    </dgm:pt>
    <dgm:pt modelId="{7AAAC958-EC51-483F-95A8-9D6CA760339B}" type="pres">
      <dgm:prSet presAssocID="{CD0B4D97-BB25-4806-9277-A4CB17D1789B}" presName="parentTextArrow" presStyleLbl="node1" presStyleIdx="1" presStyleCnt="2" custLinFactNeighborY="-2562"/>
      <dgm:spPr/>
    </dgm:pt>
  </dgm:ptLst>
  <dgm:cxnLst>
    <dgm:cxn modelId="{0CD2E73E-39AB-434F-BFA2-7812B7D90303}" type="presOf" srcId="{CD0B4D97-BB25-4806-9277-A4CB17D1789B}" destId="{7AAAC958-EC51-483F-95A8-9D6CA760339B}" srcOrd="0" destOrd="0" presId="urn:microsoft.com/office/officeart/2005/8/layout/process4"/>
    <dgm:cxn modelId="{93735F41-744B-49CA-8911-FF78428ED264}" srcId="{3DDAC473-11E6-4970-BA96-EFEAD2DD64BF}" destId="{E071B08B-392E-4982-924B-823668392D1B}" srcOrd="1" destOrd="0" parTransId="{4F9F9A2A-64C0-49B0-97A7-AE9F4597CAAC}" sibTransId="{76B3CA5E-EB76-4CEA-80F3-6A7B7287E1FC}"/>
    <dgm:cxn modelId="{A066C054-A175-4182-BB4B-F90D5C576DB8}" type="presOf" srcId="{3DDAC473-11E6-4970-BA96-EFEAD2DD64BF}" destId="{E66834B0-D27C-4544-A83D-C309EAA4E52E}" srcOrd="0" destOrd="0" presId="urn:microsoft.com/office/officeart/2005/8/layout/process4"/>
    <dgm:cxn modelId="{6E4C9386-55DF-4C8A-92EE-265CEB506829}" srcId="{3DDAC473-11E6-4970-BA96-EFEAD2DD64BF}" destId="{661FBA89-E697-4AEF-AD72-05377770739B}" srcOrd="0" destOrd="0" parTransId="{54228B39-4F82-4E69-98C9-A341D31885CC}" sibTransId="{8A6094B4-1FC5-4614-BDE1-199DAF634E15}"/>
    <dgm:cxn modelId="{950CCF9C-3940-45C7-9E1F-E2EC167340DE}" srcId="{F955B129-84C7-41C7-802C-3D5F58FBA407}" destId="{3DDAC473-11E6-4970-BA96-EFEAD2DD64BF}" srcOrd="1" destOrd="0" parTransId="{B3B37C2B-3938-4497-9860-9A7A19593DD0}" sibTransId="{2E804B9F-0EE3-4420-A1EB-231848E31065}"/>
    <dgm:cxn modelId="{A08476D7-F6EF-4467-B9F4-7ABABA68FBDC}" srcId="{F955B129-84C7-41C7-802C-3D5F58FBA407}" destId="{CD0B4D97-BB25-4806-9277-A4CB17D1789B}" srcOrd="0" destOrd="0" parTransId="{9FFBD5AD-9C2E-4454-A0BF-0B34E83D9CD5}" sibTransId="{42ABEA11-9E02-419F-A210-E318997EA0BC}"/>
    <dgm:cxn modelId="{80998DE8-482C-4E53-9C80-A35572FA390A}" type="presOf" srcId="{E071B08B-392E-4982-924B-823668392D1B}" destId="{0D7105CE-FE85-44BB-AD00-7C7C21FBAFC0}" srcOrd="0" destOrd="0" presId="urn:microsoft.com/office/officeart/2005/8/layout/process4"/>
    <dgm:cxn modelId="{22ABB9F3-74E3-42E1-85CA-DCA391040008}" type="presOf" srcId="{F955B129-84C7-41C7-802C-3D5F58FBA407}" destId="{AB5C043E-5B5A-4B53-B0C9-26DE6C3D7A7A}" srcOrd="0" destOrd="0" presId="urn:microsoft.com/office/officeart/2005/8/layout/process4"/>
    <dgm:cxn modelId="{5743D8F5-608E-430D-A475-32DE4D79D133}" type="presOf" srcId="{3DDAC473-11E6-4970-BA96-EFEAD2DD64BF}" destId="{38AE33C5-BCFE-445B-9692-C697DB16254F}" srcOrd="1" destOrd="0" presId="urn:microsoft.com/office/officeart/2005/8/layout/process4"/>
    <dgm:cxn modelId="{36636BFF-503F-4F4D-9423-5C3DC0428781}" type="presOf" srcId="{661FBA89-E697-4AEF-AD72-05377770739B}" destId="{76D4FD20-AF49-4E4A-BDBC-AE7356322D45}" srcOrd="0" destOrd="0" presId="urn:microsoft.com/office/officeart/2005/8/layout/process4"/>
    <dgm:cxn modelId="{10E5FE6B-7AAB-4E59-A09F-C22BC1A343A9}" type="presParOf" srcId="{AB5C043E-5B5A-4B53-B0C9-26DE6C3D7A7A}" destId="{64AF5B83-2B4A-4CEF-A6FE-BB5564922402}" srcOrd="0" destOrd="0" presId="urn:microsoft.com/office/officeart/2005/8/layout/process4"/>
    <dgm:cxn modelId="{F77777B1-164A-4BF0-87A7-10961979B8EC}" type="presParOf" srcId="{64AF5B83-2B4A-4CEF-A6FE-BB5564922402}" destId="{E66834B0-D27C-4544-A83D-C309EAA4E52E}" srcOrd="0" destOrd="0" presId="urn:microsoft.com/office/officeart/2005/8/layout/process4"/>
    <dgm:cxn modelId="{B4A90F1F-E424-4ADD-AA28-186CBEE3A73D}" type="presParOf" srcId="{64AF5B83-2B4A-4CEF-A6FE-BB5564922402}" destId="{38AE33C5-BCFE-445B-9692-C697DB16254F}" srcOrd="1" destOrd="0" presId="urn:microsoft.com/office/officeart/2005/8/layout/process4"/>
    <dgm:cxn modelId="{87CFCB0F-4AC9-453B-AD9A-C60716BA7DA0}" type="presParOf" srcId="{64AF5B83-2B4A-4CEF-A6FE-BB5564922402}" destId="{0A803674-CA6C-4BC1-B0A3-28292F36253F}" srcOrd="2" destOrd="0" presId="urn:microsoft.com/office/officeart/2005/8/layout/process4"/>
    <dgm:cxn modelId="{359074AA-D9BC-46EC-964F-F322819F09A6}" type="presParOf" srcId="{0A803674-CA6C-4BC1-B0A3-28292F36253F}" destId="{76D4FD20-AF49-4E4A-BDBC-AE7356322D45}" srcOrd="0" destOrd="0" presId="urn:microsoft.com/office/officeart/2005/8/layout/process4"/>
    <dgm:cxn modelId="{CC436BFD-1F3C-42F6-B79C-E3EABEFAD00A}" type="presParOf" srcId="{0A803674-CA6C-4BC1-B0A3-28292F36253F}" destId="{0D7105CE-FE85-44BB-AD00-7C7C21FBAFC0}" srcOrd="1" destOrd="0" presId="urn:microsoft.com/office/officeart/2005/8/layout/process4"/>
    <dgm:cxn modelId="{BDC9FFA4-89C6-4F50-BA11-CB62C6052BFD}" type="presParOf" srcId="{AB5C043E-5B5A-4B53-B0C9-26DE6C3D7A7A}" destId="{8E7F130C-2EDA-42EE-B8C1-FCCC6AB9EE2A}" srcOrd="1" destOrd="0" presId="urn:microsoft.com/office/officeart/2005/8/layout/process4"/>
    <dgm:cxn modelId="{0E798FCF-F0E7-4168-8E57-27E2EE049607}" type="presParOf" srcId="{AB5C043E-5B5A-4B53-B0C9-26DE6C3D7A7A}" destId="{D368D6CC-F520-4905-8198-9516E2E2C9EA}" srcOrd="2" destOrd="0" presId="urn:microsoft.com/office/officeart/2005/8/layout/process4"/>
    <dgm:cxn modelId="{16DED06A-E5F6-4164-AED7-9F293B726766}" type="presParOf" srcId="{D368D6CC-F520-4905-8198-9516E2E2C9EA}" destId="{7AAAC958-EC51-483F-95A8-9D6CA760339B}"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A780FB-088E-4FB6-A3D2-9898BD8929C1}" type="doc">
      <dgm:prSet loTypeId="urn:microsoft.com/office/officeart/2005/8/layout/hierarchy2" loCatId="hierarchy" qsTypeId="urn:microsoft.com/office/officeart/2005/8/quickstyle/simple1" qsCatId="simple" csTypeId="urn:microsoft.com/office/officeart/2005/8/colors/accent3_2" csCatId="accent3" phldr="1"/>
      <dgm:spPr/>
      <dgm:t>
        <a:bodyPr/>
        <a:lstStyle/>
        <a:p>
          <a:endParaRPr lang="en-AU"/>
        </a:p>
      </dgm:t>
    </dgm:pt>
    <dgm:pt modelId="{7C43C7A5-41ED-4426-B209-2ADCD4AEFED8}">
      <dgm:prSet phldrT="[Text]"/>
      <dgm:spPr/>
      <dgm:t>
        <a:bodyPr/>
        <a:lstStyle/>
        <a:p>
          <a:r>
            <a:rPr lang="en-US" dirty="0"/>
            <a:t>There are two offsetting types of interest rate risk</a:t>
          </a:r>
          <a:endParaRPr lang="en-AU" dirty="0"/>
        </a:p>
      </dgm:t>
    </dgm:pt>
    <dgm:pt modelId="{178D882E-B664-4EAF-92E0-4D0CFA3369DF}" type="parTrans" cxnId="{505A55C7-001C-49EC-8FFB-ED6804C2D68A}">
      <dgm:prSet/>
      <dgm:spPr/>
      <dgm:t>
        <a:bodyPr/>
        <a:lstStyle/>
        <a:p>
          <a:endParaRPr lang="en-AU"/>
        </a:p>
      </dgm:t>
    </dgm:pt>
    <dgm:pt modelId="{CCF0D5B1-2A95-462F-A552-E340A98928B1}" type="sibTrans" cxnId="{505A55C7-001C-49EC-8FFB-ED6804C2D68A}">
      <dgm:prSet/>
      <dgm:spPr/>
      <dgm:t>
        <a:bodyPr/>
        <a:lstStyle/>
        <a:p>
          <a:endParaRPr lang="en-AU"/>
        </a:p>
      </dgm:t>
    </dgm:pt>
    <dgm:pt modelId="{45DAE7A5-B374-48A0-91B1-42777A145B6C}" type="asst">
      <dgm:prSet phldrT="[Text]"/>
      <dgm:spPr/>
      <dgm:t>
        <a:bodyPr/>
        <a:lstStyle/>
        <a:p>
          <a:r>
            <a:rPr lang="en-US" b="1" dirty="0"/>
            <a:t>Coupon reinvestment risk</a:t>
          </a:r>
          <a:endParaRPr lang="en-AU" dirty="0"/>
        </a:p>
      </dgm:t>
    </dgm:pt>
    <dgm:pt modelId="{C16BBD6A-3177-4143-A70F-758C05E50923}" type="parTrans" cxnId="{7DD148F7-456C-4044-9D77-ADF8D96D6551}">
      <dgm:prSet/>
      <dgm:spPr/>
      <dgm:t>
        <a:bodyPr/>
        <a:lstStyle/>
        <a:p>
          <a:endParaRPr lang="en-AU" dirty="0"/>
        </a:p>
      </dgm:t>
    </dgm:pt>
    <dgm:pt modelId="{939B5C4A-1A69-4E92-9EA7-900CEE687EB9}" type="sibTrans" cxnId="{7DD148F7-456C-4044-9D77-ADF8D96D6551}">
      <dgm:prSet/>
      <dgm:spPr/>
      <dgm:t>
        <a:bodyPr/>
        <a:lstStyle/>
        <a:p>
          <a:endParaRPr lang="en-AU"/>
        </a:p>
      </dgm:t>
    </dgm:pt>
    <dgm:pt modelId="{EBAEFC60-3D7E-4901-830D-C8546F181D93}" type="asst">
      <dgm:prSet phldrT="[Text]"/>
      <dgm:spPr/>
      <dgm:t>
        <a:bodyPr/>
        <a:lstStyle/>
        <a:p>
          <a:r>
            <a:rPr lang="en-US" b="1" dirty="0"/>
            <a:t>Market price</a:t>
          </a:r>
          <a:r>
            <a:rPr lang="en-US" dirty="0"/>
            <a:t> </a:t>
          </a:r>
          <a:r>
            <a:rPr lang="en-US" b="1" dirty="0"/>
            <a:t>risk </a:t>
          </a:r>
          <a:endParaRPr lang="en-AU" dirty="0"/>
        </a:p>
      </dgm:t>
    </dgm:pt>
    <dgm:pt modelId="{55EB9282-E085-478B-A6E9-4BF52328AD5C}" type="parTrans" cxnId="{EF357E57-9D27-48AE-8084-1C06ECB68541}">
      <dgm:prSet/>
      <dgm:spPr/>
      <dgm:t>
        <a:bodyPr/>
        <a:lstStyle/>
        <a:p>
          <a:endParaRPr lang="en-AU" dirty="0"/>
        </a:p>
      </dgm:t>
    </dgm:pt>
    <dgm:pt modelId="{F809183F-8876-46FE-A1FD-65C24DB8FC6C}" type="sibTrans" cxnId="{EF357E57-9D27-48AE-8084-1C06ECB68541}">
      <dgm:prSet/>
      <dgm:spPr/>
      <dgm:t>
        <a:bodyPr/>
        <a:lstStyle/>
        <a:p>
          <a:endParaRPr lang="en-AU"/>
        </a:p>
      </dgm:t>
    </dgm:pt>
    <dgm:pt modelId="{6034A88A-D79F-419E-9210-FAAB74B0B03A}" type="pres">
      <dgm:prSet presAssocID="{33A780FB-088E-4FB6-A3D2-9898BD8929C1}" presName="diagram" presStyleCnt="0">
        <dgm:presLayoutVars>
          <dgm:chPref val="1"/>
          <dgm:dir/>
          <dgm:animOne val="branch"/>
          <dgm:animLvl val="lvl"/>
          <dgm:resizeHandles val="exact"/>
        </dgm:presLayoutVars>
      </dgm:prSet>
      <dgm:spPr/>
    </dgm:pt>
    <dgm:pt modelId="{6CEDA1F2-BA5B-4183-90CE-CA3CD904A421}" type="pres">
      <dgm:prSet presAssocID="{7C43C7A5-41ED-4426-B209-2ADCD4AEFED8}" presName="root1" presStyleCnt="0"/>
      <dgm:spPr/>
    </dgm:pt>
    <dgm:pt modelId="{51249C21-EBBA-415C-8880-EF0812BA1A94}" type="pres">
      <dgm:prSet presAssocID="{7C43C7A5-41ED-4426-B209-2ADCD4AEFED8}" presName="LevelOneTextNode" presStyleLbl="node0" presStyleIdx="0" presStyleCnt="1" custScaleX="134883" custScaleY="131466">
        <dgm:presLayoutVars>
          <dgm:chPref val="3"/>
        </dgm:presLayoutVars>
      </dgm:prSet>
      <dgm:spPr/>
    </dgm:pt>
    <dgm:pt modelId="{D772F6FF-08D4-41E9-A536-2B553BD8E795}" type="pres">
      <dgm:prSet presAssocID="{7C43C7A5-41ED-4426-B209-2ADCD4AEFED8}" presName="level2hierChild" presStyleCnt="0"/>
      <dgm:spPr/>
    </dgm:pt>
    <dgm:pt modelId="{676B7BDE-50F9-4FF4-986D-BE4743B0DF94}" type="pres">
      <dgm:prSet presAssocID="{C16BBD6A-3177-4143-A70F-758C05E50923}" presName="conn2-1" presStyleLbl="parChTrans1D2" presStyleIdx="0" presStyleCnt="2"/>
      <dgm:spPr/>
    </dgm:pt>
    <dgm:pt modelId="{A9CC1984-B6CB-47F0-A0B4-5178BD5787ED}" type="pres">
      <dgm:prSet presAssocID="{C16BBD6A-3177-4143-A70F-758C05E50923}" presName="connTx" presStyleLbl="parChTrans1D2" presStyleIdx="0" presStyleCnt="2"/>
      <dgm:spPr/>
    </dgm:pt>
    <dgm:pt modelId="{EB2A3128-A1A0-41CD-98F4-BC50A2AE0A09}" type="pres">
      <dgm:prSet presAssocID="{45DAE7A5-B374-48A0-91B1-42777A145B6C}" presName="root2" presStyleCnt="0"/>
      <dgm:spPr/>
    </dgm:pt>
    <dgm:pt modelId="{B0995CF2-F48A-48D1-881B-080DECF0C67B}" type="pres">
      <dgm:prSet presAssocID="{45DAE7A5-B374-48A0-91B1-42777A145B6C}" presName="LevelTwoTextNode" presStyleLbl="asst1" presStyleIdx="0" presStyleCnt="2">
        <dgm:presLayoutVars>
          <dgm:chPref val="3"/>
        </dgm:presLayoutVars>
      </dgm:prSet>
      <dgm:spPr/>
    </dgm:pt>
    <dgm:pt modelId="{495EB6B6-EFB4-4A1D-AA99-1FD2727DBE7B}" type="pres">
      <dgm:prSet presAssocID="{45DAE7A5-B374-48A0-91B1-42777A145B6C}" presName="level3hierChild" presStyleCnt="0"/>
      <dgm:spPr/>
    </dgm:pt>
    <dgm:pt modelId="{F501EE0B-DFD0-4658-8E78-D64AAC8F95CB}" type="pres">
      <dgm:prSet presAssocID="{55EB9282-E085-478B-A6E9-4BF52328AD5C}" presName="conn2-1" presStyleLbl="parChTrans1D2" presStyleIdx="1" presStyleCnt="2"/>
      <dgm:spPr/>
    </dgm:pt>
    <dgm:pt modelId="{E9AB7D45-DEC7-424A-9E0A-D173FBD514ED}" type="pres">
      <dgm:prSet presAssocID="{55EB9282-E085-478B-A6E9-4BF52328AD5C}" presName="connTx" presStyleLbl="parChTrans1D2" presStyleIdx="1" presStyleCnt="2"/>
      <dgm:spPr/>
    </dgm:pt>
    <dgm:pt modelId="{88F73EAE-BE1D-4558-8070-060D9E291697}" type="pres">
      <dgm:prSet presAssocID="{EBAEFC60-3D7E-4901-830D-C8546F181D93}" presName="root2" presStyleCnt="0"/>
      <dgm:spPr/>
    </dgm:pt>
    <dgm:pt modelId="{278E5322-7274-4AE0-BD5D-FAFE4F7D48D6}" type="pres">
      <dgm:prSet presAssocID="{EBAEFC60-3D7E-4901-830D-C8546F181D93}" presName="LevelTwoTextNode" presStyleLbl="asst1" presStyleIdx="1" presStyleCnt="2">
        <dgm:presLayoutVars>
          <dgm:chPref val="3"/>
        </dgm:presLayoutVars>
      </dgm:prSet>
      <dgm:spPr/>
    </dgm:pt>
    <dgm:pt modelId="{7E533E98-6F78-4E37-AC18-F94AEDED8ED4}" type="pres">
      <dgm:prSet presAssocID="{EBAEFC60-3D7E-4901-830D-C8546F181D93}" presName="level3hierChild" presStyleCnt="0"/>
      <dgm:spPr/>
    </dgm:pt>
  </dgm:ptLst>
  <dgm:cxnLst>
    <dgm:cxn modelId="{A76D2107-4F1B-4DD6-9006-0C73C8F7998A}" type="presOf" srcId="{7C43C7A5-41ED-4426-B209-2ADCD4AEFED8}" destId="{51249C21-EBBA-415C-8880-EF0812BA1A94}" srcOrd="0" destOrd="0" presId="urn:microsoft.com/office/officeart/2005/8/layout/hierarchy2"/>
    <dgm:cxn modelId="{46761035-92BE-437E-BACF-E4849DA1D7FC}" type="presOf" srcId="{EBAEFC60-3D7E-4901-830D-C8546F181D93}" destId="{278E5322-7274-4AE0-BD5D-FAFE4F7D48D6}" srcOrd="0" destOrd="0" presId="urn:microsoft.com/office/officeart/2005/8/layout/hierarchy2"/>
    <dgm:cxn modelId="{717B123E-6B08-493B-81A5-6C98DA62B925}" type="presOf" srcId="{C16BBD6A-3177-4143-A70F-758C05E50923}" destId="{676B7BDE-50F9-4FF4-986D-BE4743B0DF94}" srcOrd="0" destOrd="0" presId="urn:microsoft.com/office/officeart/2005/8/layout/hierarchy2"/>
    <dgm:cxn modelId="{48063846-4C41-44FA-9EF2-D0EBABDF364C}" type="presOf" srcId="{55EB9282-E085-478B-A6E9-4BF52328AD5C}" destId="{E9AB7D45-DEC7-424A-9E0A-D173FBD514ED}" srcOrd="1" destOrd="0" presId="urn:microsoft.com/office/officeart/2005/8/layout/hierarchy2"/>
    <dgm:cxn modelId="{46ADC44F-9EFC-4FA1-9AAF-9447F771C720}" type="presOf" srcId="{33A780FB-088E-4FB6-A3D2-9898BD8929C1}" destId="{6034A88A-D79F-419E-9210-FAAB74B0B03A}" srcOrd="0" destOrd="0" presId="urn:microsoft.com/office/officeart/2005/8/layout/hierarchy2"/>
    <dgm:cxn modelId="{EF357E57-9D27-48AE-8084-1C06ECB68541}" srcId="{7C43C7A5-41ED-4426-B209-2ADCD4AEFED8}" destId="{EBAEFC60-3D7E-4901-830D-C8546F181D93}" srcOrd="1" destOrd="0" parTransId="{55EB9282-E085-478B-A6E9-4BF52328AD5C}" sibTransId="{F809183F-8876-46FE-A1FD-65C24DB8FC6C}"/>
    <dgm:cxn modelId="{D368A073-203A-4D99-9DB4-3E1746477B5A}" type="presOf" srcId="{C16BBD6A-3177-4143-A70F-758C05E50923}" destId="{A9CC1984-B6CB-47F0-A0B4-5178BD5787ED}" srcOrd="1" destOrd="0" presId="urn:microsoft.com/office/officeart/2005/8/layout/hierarchy2"/>
    <dgm:cxn modelId="{505A55C7-001C-49EC-8FFB-ED6804C2D68A}" srcId="{33A780FB-088E-4FB6-A3D2-9898BD8929C1}" destId="{7C43C7A5-41ED-4426-B209-2ADCD4AEFED8}" srcOrd="0" destOrd="0" parTransId="{178D882E-B664-4EAF-92E0-4D0CFA3369DF}" sibTransId="{CCF0D5B1-2A95-462F-A552-E340A98928B1}"/>
    <dgm:cxn modelId="{F881D1D1-8FE1-4B46-907F-B76C2734DC2F}" type="presOf" srcId="{45DAE7A5-B374-48A0-91B1-42777A145B6C}" destId="{B0995CF2-F48A-48D1-881B-080DECF0C67B}" srcOrd="0" destOrd="0" presId="urn:microsoft.com/office/officeart/2005/8/layout/hierarchy2"/>
    <dgm:cxn modelId="{8FDA38D4-3CD6-4000-BE1B-F0CD861983F3}" type="presOf" srcId="{55EB9282-E085-478B-A6E9-4BF52328AD5C}" destId="{F501EE0B-DFD0-4658-8E78-D64AAC8F95CB}" srcOrd="0" destOrd="0" presId="urn:microsoft.com/office/officeart/2005/8/layout/hierarchy2"/>
    <dgm:cxn modelId="{7DD148F7-456C-4044-9D77-ADF8D96D6551}" srcId="{7C43C7A5-41ED-4426-B209-2ADCD4AEFED8}" destId="{45DAE7A5-B374-48A0-91B1-42777A145B6C}" srcOrd="0" destOrd="0" parTransId="{C16BBD6A-3177-4143-A70F-758C05E50923}" sibTransId="{939B5C4A-1A69-4E92-9EA7-900CEE687EB9}"/>
    <dgm:cxn modelId="{42E4AAFD-B505-44C5-901F-34E43550DFDE}" type="presParOf" srcId="{6034A88A-D79F-419E-9210-FAAB74B0B03A}" destId="{6CEDA1F2-BA5B-4183-90CE-CA3CD904A421}" srcOrd="0" destOrd="0" presId="urn:microsoft.com/office/officeart/2005/8/layout/hierarchy2"/>
    <dgm:cxn modelId="{6EE74CC5-8E71-407E-84E2-40D61140D293}" type="presParOf" srcId="{6CEDA1F2-BA5B-4183-90CE-CA3CD904A421}" destId="{51249C21-EBBA-415C-8880-EF0812BA1A94}" srcOrd="0" destOrd="0" presId="urn:microsoft.com/office/officeart/2005/8/layout/hierarchy2"/>
    <dgm:cxn modelId="{1EC62251-DC29-4D22-A3E4-E58D79985553}" type="presParOf" srcId="{6CEDA1F2-BA5B-4183-90CE-CA3CD904A421}" destId="{D772F6FF-08D4-41E9-A536-2B553BD8E795}" srcOrd="1" destOrd="0" presId="urn:microsoft.com/office/officeart/2005/8/layout/hierarchy2"/>
    <dgm:cxn modelId="{A5296F58-F73F-4CBE-8361-E1FCCA9DD0AE}" type="presParOf" srcId="{D772F6FF-08D4-41E9-A536-2B553BD8E795}" destId="{676B7BDE-50F9-4FF4-986D-BE4743B0DF94}" srcOrd="0" destOrd="0" presId="urn:microsoft.com/office/officeart/2005/8/layout/hierarchy2"/>
    <dgm:cxn modelId="{F053B897-03C9-4E30-8EF5-2E2EE228B99C}" type="presParOf" srcId="{676B7BDE-50F9-4FF4-986D-BE4743B0DF94}" destId="{A9CC1984-B6CB-47F0-A0B4-5178BD5787ED}" srcOrd="0" destOrd="0" presId="urn:microsoft.com/office/officeart/2005/8/layout/hierarchy2"/>
    <dgm:cxn modelId="{DA94195A-EAFD-410D-8EF6-D2F3FF5852C5}" type="presParOf" srcId="{D772F6FF-08D4-41E9-A536-2B553BD8E795}" destId="{EB2A3128-A1A0-41CD-98F4-BC50A2AE0A09}" srcOrd="1" destOrd="0" presId="urn:microsoft.com/office/officeart/2005/8/layout/hierarchy2"/>
    <dgm:cxn modelId="{9205489C-4FD4-41CE-B2D1-6D6136F5DFCB}" type="presParOf" srcId="{EB2A3128-A1A0-41CD-98F4-BC50A2AE0A09}" destId="{B0995CF2-F48A-48D1-881B-080DECF0C67B}" srcOrd="0" destOrd="0" presId="urn:microsoft.com/office/officeart/2005/8/layout/hierarchy2"/>
    <dgm:cxn modelId="{AB9A1637-E045-4B50-99D6-E7DC547A554E}" type="presParOf" srcId="{EB2A3128-A1A0-41CD-98F4-BC50A2AE0A09}" destId="{495EB6B6-EFB4-4A1D-AA99-1FD2727DBE7B}" srcOrd="1" destOrd="0" presId="urn:microsoft.com/office/officeart/2005/8/layout/hierarchy2"/>
    <dgm:cxn modelId="{39F53720-C5F5-491B-8F39-1D7909FEFA14}" type="presParOf" srcId="{D772F6FF-08D4-41E9-A536-2B553BD8E795}" destId="{F501EE0B-DFD0-4658-8E78-D64AAC8F95CB}" srcOrd="2" destOrd="0" presId="urn:microsoft.com/office/officeart/2005/8/layout/hierarchy2"/>
    <dgm:cxn modelId="{F263CBBD-19E1-4A35-9B93-68EF09F8A325}" type="presParOf" srcId="{F501EE0B-DFD0-4658-8E78-D64AAC8F95CB}" destId="{E9AB7D45-DEC7-424A-9E0A-D173FBD514ED}" srcOrd="0" destOrd="0" presId="urn:microsoft.com/office/officeart/2005/8/layout/hierarchy2"/>
    <dgm:cxn modelId="{FD705313-C117-44B2-940E-AF63B910B20B}" type="presParOf" srcId="{D772F6FF-08D4-41E9-A536-2B553BD8E795}" destId="{88F73EAE-BE1D-4558-8070-060D9E291697}" srcOrd="3" destOrd="0" presId="urn:microsoft.com/office/officeart/2005/8/layout/hierarchy2"/>
    <dgm:cxn modelId="{FB460324-71A5-48D6-A10F-4ECB2C70D5C8}" type="presParOf" srcId="{88F73EAE-BE1D-4558-8070-060D9E291697}" destId="{278E5322-7274-4AE0-BD5D-FAFE4F7D48D6}" srcOrd="0" destOrd="0" presId="urn:microsoft.com/office/officeart/2005/8/layout/hierarchy2"/>
    <dgm:cxn modelId="{3AF56660-0E0D-49D1-9CA8-1290A1E01710}" type="presParOf" srcId="{88F73EAE-BE1D-4558-8070-060D9E291697}" destId="{7E533E98-6F78-4E37-AC18-F94AEDED8ED4}"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7A8F0731-AD0D-44BF-9895-849AA0138CF5}" type="doc">
      <dgm:prSet loTypeId="urn:microsoft.com/office/officeart/2005/8/layout/hierarchy2" loCatId="hierarchy" qsTypeId="urn:microsoft.com/office/officeart/2005/8/quickstyle/simple1" qsCatId="simple" csTypeId="urn:microsoft.com/office/officeart/2005/8/colors/accent2_4" csCatId="accent2" phldr="1"/>
      <dgm:spPr/>
      <dgm:t>
        <a:bodyPr/>
        <a:lstStyle/>
        <a:p>
          <a:endParaRPr lang="en-AU"/>
        </a:p>
      </dgm:t>
    </dgm:pt>
    <dgm:pt modelId="{ED7FB0C0-E6C5-40E8-A9FC-71100CB92147}">
      <dgm:prSet phldrT="[Text]" custT="1"/>
      <dgm:spPr/>
      <dgm:t>
        <a:bodyPr/>
        <a:lstStyle/>
        <a:p>
          <a:r>
            <a:rPr lang="en-US" sz="2200" dirty="0"/>
            <a:t>The importance of yield volatility in measuring interest rate risk is that bond price changes are products of two factors.</a:t>
          </a:r>
          <a:endParaRPr lang="en-AU" sz="2200" dirty="0"/>
        </a:p>
      </dgm:t>
    </dgm:pt>
    <dgm:pt modelId="{82D421F6-B08F-4019-BC4F-7A09D1C5400A}" type="parTrans" cxnId="{E458C0E6-E11F-4ECB-8A00-74EBB4E3ECF7}">
      <dgm:prSet/>
      <dgm:spPr/>
      <dgm:t>
        <a:bodyPr/>
        <a:lstStyle/>
        <a:p>
          <a:endParaRPr lang="en-AU"/>
        </a:p>
      </dgm:t>
    </dgm:pt>
    <dgm:pt modelId="{1F05F3D1-940C-4DD7-B00D-4B82465B4D72}" type="sibTrans" cxnId="{E458C0E6-E11F-4ECB-8A00-74EBB4E3ECF7}">
      <dgm:prSet/>
      <dgm:spPr/>
      <dgm:t>
        <a:bodyPr/>
        <a:lstStyle/>
        <a:p>
          <a:endParaRPr lang="en-AU"/>
        </a:p>
      </dgm:t>
    </dgm:pt>
    <dgm:pt modelId="{9C97D249-68D3-4935-B6E7-0BFA7405899B}">
      <dgm:prSet custT="1"/>
      <dgm:spPr/>
      <dgm:t>
        <a:bodyPr/>
        <a:lstStyle/>
        <a:p>
          <a:r>
            <a:rPr lang="en-US" sz="2000" dirty="0"/>
            <a:t>The impact </a:t>
          </a:r>
          <a:r>
            <a:rPr lang="en-US" sz="2000" i="1" dirty="0"/>
            <a:t>per</a:t>
          </a:r>
          <a:r>
            <a:rPr lang="en-US" sz="2000" dirty="0"/>
            <a:t> basis point change in the yield-to-maturity</a:t>
          </a:r>
        </a:p>
      </dgm:t>
    </dgm:pt>
    <dgm:pt modelId="{7F306A01-D4AE-4167-956A-18E1C778D033}" type="parTrans" cxnId="{E9587E49-14BF-4505-97A1-547351D9ADE6}">
      <dgm:prSet/>
      <dgm:spPr/>
      <dgm:t>
        <a:bodyPr/>
        <a:lstStyle/>
        <a:p>
          <a:endParaRPr lang="en-AU" dirty="0"/>
        </a:p>
      </dgm:t>
    </dgm:pt>
    <dgm:pt modelId="{27903294-D8B9-4330-A79D-39E8D68D7645}" type="sibTrans" cxnId="{E9587E49-14BF-4505-97A1-547351D9ADE6}">
      <dgm:prSet/>
      <dgm:spPr/>
      <dgm:t>
        <a:bodyPr/>
        <a:lstStyle/>
        <a:p>
          <a:endParaRPr lang="en-AU"/>
        </a:p>
      </dgm:t>
    </dgm:pt>
    <dgm:pt modelId="{74D89BD5-4F19-4A76-8632-53AADF6588BD}">
      <dgm:prSet custT="1"/>
      <dgm:spPr/>
      <dgm:t>
        <a:bodyPr/>
        <a:lstStyle/>
        <a:p>
          <a:r>
            <a:rPr lang="en-US" sz="2000" dirty="0"/>
            <a:t>The number of basis points in the yield-to-maturity change</a:t>
          </a:r>
        </a:p>
      </dgm:t>
    </dgm:pt>
    <dgm:pt modelId="{5B3E93CC-50E2-436F-8B92-89292B906F28}" type="parTrans" cxnId="{6D65F422-056A-4CE2-AD8D-F8E5ED044BC0}">
      <dgm:prSet/>
      <dgm:spPr/>
      <dgm:t>
        <a:bodyPr/>
        <a:lstStyle/>
        <a:p>
          <a:endParaRPr lang="en-AU" dirty="0"/>
        </a:p>
      </dgm:t>
    </dgm:pt>
    <dgm:pt modelId="{3045DBD8-EDB1-4F43-914A-479346E51A04}" type="sibTrans" cxnId="{6D65F422-056A-4CE2-AD8D-F8E5ED044BC0}">
      <dgm:prSet/>
      <dgm:spPr/>
      <dgm:t>
        <a:bodyPr/>
        <a:lstStyle/>
        <a:p>
          <a:endParaRPr lang="en-AU"/>
        </a:p>
      </dgm:t>
    </dgm:pt>
    <dgm:pt modelId="{7DCFD866-CE4A-4676-B9C4-E42D47F25E07}">
      <dgm:prSet custT="1"/>
      <dgm:spPr/>
      <dgm:t>
        <a:bodyPr/>
        <a:lstStyle/>
        <a:p>
          <a:r>
            <a:rPr lang="en-US" sz="2000" dirty="0"/>
            <a:t>The second factor is the yield volatility.</a:t>
          </a:r>
        </a:p>
      </dgm:t>
    </dgm:pt>
    <dgm:pt modelId="{17E46AC6-8AFD-41BB-9065-7446FBDB94C1}" type="parTrans" cxnId="{52995E37-7E3D-46F4-8342-46F835310C69}">
      <dgm:prSet/>
      <dgm:spPr/>
      <dgm:t>
        <a:bodyPr/>
        <a:lstStyle/>
        <a:p>
          <a:endParaRPr lang="en-AU" dirty="0"/>
        </a:p>
      </dgm:t>
    </dgm:pt>
    <dgm:pt modelId="{9427A9BB-AB7B-41B5-9E02-2756B64DD71B}" type="sibTrans" cxnId="{52995E37-7E3D-46F4-8342-46F835310C69}">
      <dgm:prSet/>
      <dgm:spPr/>
      <dgm:t>
        <a:bodyPr/>
        <a:lstStyle/>
        <a:p>
          <a:endParaRPr lang="en-AU"/>
        </a:p>
      </dgm:t>
    </dgm:pt>
    <dgm:pt modelId="{754389B3-9850-422A-9AED-1F2EBD3E456F}">
      <dgm:prSet custT="1"/>
      <dgm:spPr/>
      <dgm:t>
        <a:bodyPr/>
        <a:lstStyle/>
        <a:p>
          <a:r>
            <a:rPr lang="en-US" sz="2000" dirty="0"/>
            <a:t>The first factor is duration or the combination of duration and convexity.</a:t>
          </a:r>
        </a:p>
      </dgm:t>
    </dgm:pt>
    <dgm:pt modelId="{4B2FAB66-9569-46BD-A768-D56037D8DA01}" type="parTrans" cxnId="{9B89AAF9-C00F-466C-ADA5-EDB294499B22}">
      <dgm:prSet/>
      <dgm:spPr/>
      <dgm:t>
        <a:bodyPr/>
        <a:lstStyle/>
        <a:p>
          <a:endParaRPr lang="en-AU" dirty="0"/>
        </a:p>
      </dgm:t>
    </dgm:pt>
    <dgm:pt modelId="{0C462CC2-BBC0-4D24-ADE5-67714978B778}" type="sibTrans" cxnId="{9B89AAF9-C00F-466C-ADA5-EDB294499B22}">
      <dgm:prSet/>
      <dgm:spPr/>
      <dgm:t>
        <a:bodyPr/>
        <a:lstStyle/>
        <a:p>
          <a:endParaRPr lang="en-AU"/>
        </a:p>
      </dgm:t>
    </dgm:pt>
    <dgm:pt modelId="{74E03A13-CD03-4287-A7D1-10143ACB7C91}" type="pres">
      <dgm:prSet presAssocID="{7A8F0731-AD0D-44BF-9895-849AA0138CF5}" presName="diagram" presStyleCnt="0">
        <dgm:presLayoutVars>
          <dgm:chPref val="1"/>
          <dgm:dir/>
          <dgm:animOne val="branch"/>
          <dgm:animLvl val="lvl"/>
          <dgm:resizeHandles val="exact"/>
        </dgm:presLayoutVars>
      </dgm:prSet>
      <dgm:spPr/>
    </dgm:pt>
    <dgm:pt modelId="{93A96D71-0D1B-425C-B3F6-3E15CD02822A}" type="pres">
      <dgm:prSet presAssocID="{ED7FB0C0-E6C5-40E8-A9FC-71100CB92147}" presName="root1" presStyleCnt="0"/>
      <dgm:spPr/>
    </dgm:pt>
    <dgm:pt modelId="{EDB803BE-D5F0-4890-BE0C-A921C57D9A05}" type="pres">
      <dgm:prSet presAssocID="{ED7FB0C0-E6C5-40E8-A9FC-71100CB92147}" presName="LevelOneTextNode" presStyleLbl="node0" presStyleIdx="0" presStyleCnt="1" custScaleY="253855">
        <dgm:presLayoutVars>
          <dgm:chPref val="3"/>
        </dgm:presLayoutVars>
      </dgm:prSet>
      <dgm:spPr/>
    </dgm:pt>
    <dgm:pt modelId="{6ED9528F-A3D4-485C-8DCB-F60CB7E2A783}" type="pres">
      <dgm:prSet presAssocID="{ED7FB0C0-E6C5-40E8-A9FC-71100CB92147}" presName="level2hierChild" presStyleCnt="0"/>
      <dgm:spPr/>
    </dgm:pt>
    <dgm:pt modelId="{7A387FF3-1F71-4694-A371-318AAF941874}" type="pres">
      <dgm:prSet presAssocID="{7F306A01-D4AE-4167-956A-18E1C778D033}" presName="conn2-1" presStyleLbl="parChTrans1D2" presStyleIdx="0" presStyleCnt="2"/>
      <dgm:spPr/>
    </dgm:pt>
    <dgm:pt modelId="{A3FBAF82-A1D8-4055-90B3-D29F49947821}" type="pres">
      <dgm:prSet presAssocID="{7F306A01-D4AE-4167-956A-18E1C778D033}" presName="connTx" presStyleLbl="parChTrans1D2" presStyleIdx="0" presStyleCnt="2"/>
      <dgm:spPr/>
    </dgm:pt>
    <dgm:pt modelId="{1B1CAB76-63FC-42C7-A111-FFB977D38A9D}" type="pres">
      <dgm:prSet presAssocID="{9C97D249-68D3-4935-B6E7-0BFA7405899B}" presName="root2" presStyleCnt="0"/>
      <dgm:spPr/>
    </dgm:pt>
    <dgm:pt modelId="{5F1DB49C-6F90-424B-A9A5-1707EA45572A}" type="pres">
      <dgm:prSet presAssocID="{9C97D249-68D3-4935-B6E7-0BFA7405899B}" presName="LevelTwoTextNode" presStyleLbl="node2" presStyleIdx="0" presStyleCnt="2" custScaleY="134066">
        <dgm:presLayoutVars>
          <dgm:chPref val="3"/>
        </dgm:presLayoutVars>
      </dgm:prSet>
      <dgm:spPr/>
    </dgm:pt>
    <dgm:pt modelId="{863F338A-5A0E-4343-9CE5-A2273E4B8047}" type="pres">
      <dgm:prSet presAssocID="{9C97D249-68D3-4935-B6E7-0BFA7405899B}" presName="level3hierChild" presStyleCnt="0"/>
      <dgm:spPr/>
    </dgm:pt>
    <dgm:pt modelId="{24BE3454-169C-4D93-8327-127F762C3C48}" type="pres">
      <dgm:prSet presAssocID="{4B2FAB66-9569-46BD-A768-D56037D8DA01}" presName="conn2-1" presStyleLbl="parChTrans1D3" presStyleIdx="0" presStyleCnt="2"/>
      <dgm:spPr/>
    </dgm:pt>
    <dgm:pt modelId="{90F17980-D5F2-4F9D-B01F-C79C6C97F357}" type="pres">
      <dgm:prSet presAssocID="{4B2FAB66-9569-46BD-A768-D56037D8DA01}" presName="connTx" presStyleLbl="parChTrans1D3" presStyleIdx="0" presStyleCnt="2"/>
      <dgm:spPr/>
    </dgm:pt>
    <dgm:pt modelId="{E44BDE72-1BCC-49A2-AFC4-508D2611C4EA}" type="pres">
      <dgm:prSet presAssocID="{754389B3-9850-422A-9AED-1F2EBD3E456F}" presName="root2" presStyleCnt="0"/>
      <dgm:spPr/>
    </dgm:pt>
    <dgm:pt modelId="{A73CD783-8B65-4BFA-B7A9-3C4914B50CC1}" type="pres">
      <dgm:prSet presAssocID="{754389B3-9850-422A-9AED-1F2EBD3E456F}" presName="LevelTwoTextNode" presStyleLbl="node3" presStyleIdx="0" presStyleCnt="2" custScaleY="134066">
        <dgm:presLayoutVars>
          <dgm:chPref val="3"/>
        </dgm:presLayoutVars>
      </dgm:prSet>
      <dgm:spPr/>
    </dgm:pt>
    <dgm:pt modelId="{FCF24AD6-BE07-4A18-B55B-3AF048DCD360}" type="pres">
      <dgm:prSet presAssocID="{754389B3-9850-422A-9AED-1F2EBD3E456F}" presName="level3hierChild" presStyleCnt="0"/>
      <dgm:spPr/>
    </dgm:pt>
    <dgm:pt modelId="{E5F67A68-6BA2-4EB1-8778-AC8F576E9C95}" type="pres">
      <dgm:prSet presAssocID="{5B3E93CC-50E2-436F-8B92-89292B906F28}" presName="conn2-1" presStyleLbl="parChTrans1D2" presStyleIdx="1" presStyleCnt="2"/>
      <dgm:spPr/>
    </dgm:pt>
    <dgm:pt modelId="{60584D0A-48B8-44FF-B2C5-611EBB9C1235}" type="pres">
      <dgm:prSet presAssocID="{5B3E93CC-50E2-436F-8B92-89292B906F28}" presName="connTx" presStyleLbl="parChTrans1D2" presStyleIdx="1" presStyleCnt="2"/>
      <dgm:spPr/>
    </dgm:pt>
    <dgm:pt modelId="{E5D38ED5-C9CB-40C2-B5E5-10E38DEA4C64}" type="pres">
      <dgm:prSet presAssocID="{74D89BD5-4F19-4A76-8632-53AADF6588BD}" presName="root2" presStyleCnt="0"/>
      <dgm:spPr/>
    </dgm:pt>
    <dgm:pt modelId="{38B1990B-4D98-4D0C-8C6F-E6E41B62A1DC}" type="pres">
      <dgm:prSet presAssocID="{74D89BD5-4F19-4A76-8632-53AADF6588BD}" presName="LevelTwoTextNode" presStyleLbl="node2" presStyleIdx="1" presStyleCnt="2" custScaleY="134066">
        <dgm:presLayoutVars>
          <dgm:chPref val="3"/>
        </dgm:presLayoutVars>
      </dgm:prSet>
      <dgm:spPr/>
    </dgm:pt>
    <dgm:pt modelId="{8891BE76-70F0-42AB-80BD-C7CC46FA6CFA}" type="pres">
      <dgm:prSet presAssocID="{74D89BD5-4F19-4A76-8632-53AADF6588BD}" presName="level3hierChild" presStyleCnt="0"/>
      <dgm:spPr/>
    </dgm:pt>
    <dgm:pt modelId="{198BD1C4-864C-4CEA-A2ED-3066D7402EEE}" type="pres">
      <dgm:prSet presAssocID="{17E46AC6-8AFD-41BB-9065-7446FBDB94C1}" presName="conn2-1" presStyleLbl="parChTrans1D3" presStyleIdx="1" presStyleCnt="2"/>
      <dgm:spPr/>
    </dgm:pt>
    <dgm:pt modelId="{2B71EB5A-ED48-4FAD-9497-91CD1756826E}" type="pres">
      <dgm:prSet presAssocID="{17E46AC6-8AFD-41BB-9065-7446FBDB94C1}" presName="connTx" presStyleLbl="parChTrans1D3" presStyleIdx="1" presStyleCnt="2"/>
      <dgm:spPr/>
    </dgm:pt>
    <dgm:pt modelId="{2AF4A3CD-1192-4311-AFD9-620857A00A64}" type="pres">
      <dgm:prSet presAssocID="{7DCFD866-CE4A-4676-B9C4-E42D47F25E07}" presName="root2" presStyleCnt="0"/>
      <dgm:spPr/>
    </dgm:pt>
    <dgm:pt modelId="{A575D858-7EE0-482C-845B-893463AD7AD1}" type="pres">
      <dgm:prSet presAssocID="{7DCFD866-CE4A-4676-B9C4-E42D47F25E07}" presName="LevelTwoTextNode" presStyleLbl="node3" presStyleIdx="1" presStyleCnt="2" custScaleY="134066">
        <dgm:presLayoutVars>
          <dgm:chPref val="3"/>
        </dgm:presLayoutVars>
      </dgm:prSet>
      <dgm:spPr/>
    </dgm:pt>
    <dgm:pt modelId="{C2C2A75F-3DCA-4FB4-A80C-B03525534472}" type="pres">
      <dgm:prSet presAssocID="{7DCFD866-CE4A-4676-B9C4-E42D47F25E07}" presName="level3hierChild" presStyleCnt="0"/>
      <dgm:spPr/>
    </dgm:pt>
  </dgm:ptLst>
  <dgm:cxnLst>
    <dgm:cxn modelId="{6D65F422-056A-4CE2-AD8D-F8E5ED044BC0}" srcId="{ED7FB0C0-E6C5-40E8-A9FC-71100CB92147}" destId="{74D89BD5-4F19-4A76-8632-53AADF6588BD}" srcOrd="1" destOrd="0" parTransId="{5B3E93CC-50E2-436F-8B92-89292B906F28}" sibTransId="{3045DBD8-EDB1-4F43-914A-479346E51A04}"/>
    <dgm:cxn modelId="{52995E37-7E3D-46F4-8342-46F835310C69}" srcId="{74D89BD5-4F19-4A76-8632-53AADF6588BD}" destId="{7DCFD866-CE4A-4676-B9C4-E42D47F25E07}" srcOrd="0" destOrd="0" parTransId="{17E46AC6-8AFD-41BB-9065-7446FBDB94C1}" sibTransId="{9427A9BB-AB7B-41B5-9E02-2756B64DD71B}"/>
    <dgm:cxn modelId="{7DD1E33D-B2B0-41C1-831B-B25075B7A1C9}" type="presOf" srcId="{17E46AC6-8AFD-41BB-9065-7446FBDB94C1}" destId="{198BD1C4-864C-4CEA-A2ED-3066D7402EEE}" srcOrd="0" destOrd="0" presId="urn:microsoft.com/office/officeart/2005/8/layout/hierarchy2"/>
    <dgm:cxn modelId="{BFD0C347-12BF-4B63-A010-5B5326936CE7}" type="presOf" srcId="{9C97D249-68D3-4935-B6E7-0BFA7405899B}" destId="{5F1DB49C-6F90-424B-A9A5-1707EA45572A}" srcOrd="0" destOrd="0" presId="urn:microsoft.com/office/officeart/2005/8/layout/hierarchy2"/>
    <dgm:cxn modelId="{E9587E49-14BF-4505-97A1-547351D9ADE6}" srcId="{ED7FB0C0-E6C5-40E8-A9FC-71100CB92147}" destId="{9C97D249-68D3-4935-B6E7-0BFA7405899B}" srcOrd="0" destOrd="0" parTransId="{7F306A01-D4AE-4167-956A-18E1C778D033}" sibTransId="{27903294-D8B9-4330-A79D-39E8D68D7645}"/>
    <dgm:cxn modelId="{9BE2594B-CC81-46E9-9E0A-589E1D7974EE}" type="presOf" srcId="{ED7FB0C0-E6C5-40E8-A9FC-71100CB92147}" destId="{EDB803BE-D5F0-4890-BE0C-A921C57D9A05}" srcOrd="0" destOrd="0" presId="urn:microsoft.com/office/officeart/2005/8/layout/hierarchy2"/>
    <dgm:cxn modelId="{E7493852-F1AD-452A-B1C2-4D8F0AB9DFC2}" type="presOf" srcId="{7DCFD866-CE4A-4676-B9C4-E42D47F25E07}" destId="{A575D858-7EE0-482C-845B-893463AD7AD1}" srcOrd="0" destOrd="0" presId="urn:microsoft.com/office/officeart/2005/8/layout/hierarchy2"/>
    <dgm:cxn modelId="{B4E5255F-E615-4587-B21D-749E7E2E372E}" type="presOf" srcId="{74D89BD5-4F19-4A76-8632-53AADF6588BD}" destId="{38B1990B-4D98-4D0C-8C6F-E6E41B62A1DC}" srcOrd="0" destOrd="0" presId="urn:microsoft.com/office/officeart/2005/8/layout/hierarchy2"/>
    <dgm:cxn modelId="{D447546F-7CD7-4957-9346-79C766316726}" type="presOf" srcId="{5B3E93CC-50E2-436F-8B92-89292B906F28}" destId="{E5F67A68-6BA2-4EB1-8778-AC8F576E9C95}" srcOrd="0" destOrd="0" presId="urn:microsoft.com/office/officeart/2005/8/layout/hierarchy2"/>
    <dgm:cxn modelId="{32176D76-7D30-4C1B-A473-D2569CC19645}" type="presOf" srcId="{7F306A01-D4AE-4167-956A-18E1C778D033}" destId="{A3FBAF82-A1D8-4055-90B3-D29F49947821}" srcOrd="1" destOrd="0" presId="urn:microsoft.com/office/officeart/2005/8/layout/hierarchy2"/>
    <dgm:cxn modelId="{FAD0A281-57F8-400B-A4FE-7D177F9D63F3}" type="presOf" srcId="{4B2FAB66-9569-46BD-A768-D56037D8DA01}" destId="{90F17980-D5F2-4F9D-B01F-C79C6C97F357}" srcOrd="1" destOrd="0" presId="urn:microsoft.com/office/officeart/2005/8/layout/hierarchy2"/>
    <dgm:cxn modelId="{A4C00597-3ACF-40A4-B68E-8CE0B8E202BE}" type="presOf" srcId="{5B3E93CC-50E2-436F-8B92-89292B906F28}" destId="{60584D0A-48B8-44FF-B2C5-611EBB9C1235}" srcOrd="1" destOrd="0" presId="urn:microsoft.com/office/officeart/2005/8/layout/hierarchy2"/>
    <dgm:cxn modelId="{EBA9D3A0-6BA4-4858-905A-0FF5A66D704B}" type="presOf" srcId="{7F306A01-D4AE-4167-956A-18E1C778D033}" destId="{7A387FF3-1F71-4694-A371-318AAF941874}" srcOrd="0" destOrd="0" presId="urn:microsoft.com/office/officeart/2005/8/layout/hierarchy2"/>
    <dgm:cxn modelId="{A2C69BCA-6788-4A9D-B472-7A9C0F084AEE}" type="presOf" srcId="{4B2FAB66-9569-46BD-A768-D56037D8DA01}" destId="{24BE3454-169C-4D93-8327-127F762C3C48}" srcOrd="0" destOrd="0" presId="urn:microsoft.com/office/officeart/2005/8/layout/hierarchy2"/>
    <dgm:cxn modelId="{CE78D5CF-1B49-4DD9-BC76-AB296157B442}" type="presOf" srcId="{754389B3-9850-422A-9AED-1F2EBD3E456F}" destId="{A73CD783-8B65-4BFA-B7A9-3C4914B50CC1}" srcOrd="0" destOrd="0" presId="urn:microsoft.com/office/officeart/2005/8/layout/hierarchy2"/>
    <dgm:cxn modelId="{E458C0E6-E11F-4ECB-8A00-74EBB4E3ECF7}" srcId="{7A8F0731-AD0D-44BF-9895-849AA0138CF5}" destId="{ED7FB0C0-E6C5-40E8-A9FC-71100CB92147}" srcOrd="0" destOrd="0" parTransId="{82D421F6-B08F-4019-BC4F-7A09D1C5400A}" sibTransId="{1F05F3D1-940C-4DD7-B00D-4B82465B4D72}"/>
    <dgm:cxn modelId="{62A631F2-D1B2-46ED-B65A-E71ACD25FD5F}" type="presOf" srcId="{7A8F0731-AD0D-44BF-9895-849AA0138CF5}" destId="{74E03A13-CD03-4287-A7D1-10143ACB7C91}" srcOrd="0" destOrd="0" presId="urn:microsoft.com/office/officeart/2005/8/layout/hierarchy2"/>
    <dgm:cxn modelId="{42F79AF4-F0EB-4F47-8449-A004FF5AA861}" type="presOf" srcId="{17E46AC6-8AFD-41BB-9065-7446FBDB94C1}" destId="{2B71EB5A-ED48-4FAD-9497-91CD1756826E}" srcOrd="1" destOrd="0" presId="urn:microsoft.com/office/officeart/2005/8/layout/hierarchy2"/>
    <dgm:cxn modelId="{9B89AAF9-C00F-466C-ADA5-EDB294499B22}" srcId="{9C97D249-68D3-4935-B6E7-0BFA7405899B}" destId="{754389B3-9850-422A-9AED-1F2EBD3E456F}" srcOrd="0" destOrd="0" parTransId="{4B2FAB66-9569-46BD-A768-D56037D8DA01}" sibTransId="{0C462CC2-BBC0-4D24-ADE5-67714978B778}"/>
    <dgm:cxn modelId="{2B69266D-3944-406D-8D6E-EA741B5AD7FB}" type="presParOf" srcId="{74E03A13-CD03-4287-A7D1-10143ACB7C91}" destId="{93A96D71-0D1B-425C-B3F6-3E15CD02822A}" srcOrd="0" destOrd="0" presId="urn:microsoft.com/office/officeart/2005/8/layout/hierarchy2"/>
    <dgm:cxn modelId="{03C40FAC-E27A-41C0-BD9B-022DFE56018D}" type="presParOf" srcId="{93A96D71-0D1B-425C-B3F6-3E15CD02822A}" destId="{EDB803BE-D5F0-4890-BE0C-A921C57D9A05}" srcOrd="0" destOrd="0" presId="urn:microsoft.com/office/officeart/2005/8/layout/hierarchy2"/>
    <dgm:cxn modelId="{8D18CE06-E2D2-4898-A44E-0A841FE9437B}" type="presParOf" srcId="{93A96D71-0D1B-425C-B3F6-3E15CD02822A}" destId="{6ED9528F-A3D4-485C-8DCB-F60CB7E2A783}" srcOrd="1" destOrd="0" presId="urn:microsoft.com/office/officeart/2005/8/layout/hierarchy2"/>
    <dgm:cxn modelId="{97564398-E492-4C6E-960F-6D5ACE90B8B7}" type="presParOf" srcId="{6ED9528F-A3D4-485C-8DCB-F60CB7E2A783}" destId="{7A387FF3-1F71-4694-A371-318AAF941874}" srcOrd="0" destOrd="0" presId="urn:microsoft.com/office/officeart/2005/8/layout/hierarchy2"/>
    <dgm:cxn modelId="{70358958-8D79-4459-87EE-301FB4BADB27}" type="presParOf" srcId="{7A387FF3-1F71-4694-A371-318AAF941874}" destId="{A3FBAF82-A1D8-4055-90B3-D29F49947821}" srcOrd="0" destOrd="0" presId="urn:microsoft.com/office/officeart/2005/8/layout/hierarchy2"/>
    <dgm:cxn modelId="{3722B287-070E-4C4F-AE26-3663AD274C78}" type="presParOf" srcId="{6ED9528F-A3D4-485C-8DCB-F60CB7E2A783}" destId="{1B1CAB76-63FC-42C7-A111-FFB977D38A9D}" srcOrd="1" destOrd="0" presId="urn:microsoft.com/office/officeart/2005/8/layout/hierarchy2"/>
    <dgm:cxn modelId="{590E9EA8-20D3-47DF-AD6F-5A18EBC45A31}" type="presParOf" srcId="{1B1CAB76-63FC-42C7-A111-FFB977D38A9D}" destId="{5F1DB49C-6F90-424B-A9A5-1707EA45572A}" srcOrd="0" destOrd="0" presId="urn:microsoft.com/office/officeart/2005/8/layout/hierarchy2"/>
    <dgm:cxn modelId="{A4D6F705-D240-43CF-B39D-C5882DC759AB}" type="presParOf" srcId="{1B1CAB76-63FC-42C7-A111-FFB977D38A9D}" destId="{863F338A-5A0E-4343-9CE5-A2273E4B8047}" srcOrd="1" destOrd="0" presId="urn:microsoft.com/office/officeart/2005/8/layout/hierarchy2"/>
    <dgm:cxn modelId="{9A516F90-8C80-4E6C-8D0A-68FA3D966F79}" type="presParOf" srcId="{863F338A-5A0E-4343-9CE5-A2273E4B8047}" destId="{24BE3454-169C-4D93-8327-127F762C3C48}" srcOrd="0" destOrd="0" presId="urn:microsoft.com/office/officeart/2005/8/layout/hierarchy2"/>
    <dgm:cxn modelId="{A6B0BBE9-8EC3-4A80-AC95-6A8CFA46DB37}" type="presParOf" srcId="{24BE3454-169C-4D93-8327-127F762C3C48}" destId="{90F17980-D5F2-4F9D-B01F-C79C6C97F357}" srcOrd="0" destOrd="0" presId="urn:microsoft.com/office/officeart/2005/8/layout/hierarchy2"/>
    <dgm:cxn modelId="{398FC7AC-B296-44B5-982E-DCBF401A77B1}" type="presParOf" srcId="{863F338A-5A0E-4343-9CE5-A2273E4B8047}" destId="{E44BDE72-1BCC-49A2-AFC4-508D2611C4EA}" srcOrd="1" destOrd="0" presId="urn:microsoft.com/office/officeart/2005/8/layout/hierarchy2"/>
    <dgm:cxn modelId="{224A0165-DAD7-4581-A281-057B46AA14F8}" type="presParOf" srcId="{E44BDE72-1BCC-49A2-AFC4-508D2611C4EA}" destId="{A73CD783-8B65-4BFA-B7A9-3C4914B50CC1}" srcOrd="0" destOrd="0" presId="urn:microsoft.com/office/officeart/2005/8/layout/hierarchy2"/>
    <dgm:cxn modelId="{0E1770B3-E76B-4D76-A8A0-77A118660937}" type="presParOf" srcId="{E44BDE72-1BCC-49A2-AFC4-508D2611C4EA}" destId="{FCF24AD6-BE07-4A18-B55B-3AF048DCD360}" srcOrd="1" destOrd="0" presId="urn:microsoft.com/office/officeart/2005/8/layout/hierarchy2"/>
    <dgm:cxn modelId="{CA690607-F96E-4E14-925F-31BBC0668345}" type="presParOf" srcId="{6ED9528F-A3D4-485C-8DCB-F60CB7E2A783}" destId="{E5F67A68-6BA2-4EB1-8778-AC8F576E9C95}" srcOrd="2" destOrd="0" presId="urn:microsoft.com/office/officeart/2005/8/layout/hierarchy2"/>
    <dgm:cxn modelId="{6EDF87D4-1845-40F8-A131-74AE85A9099E}" type="presParOf" srcId="{E5F67A68-6BA2-4EB1-8778-AC8F576E9C95}" destId="{60584D0A-48B8-44FF-B2C5-611EBB9C1235}" srcOrd="0" destOrd="0" presId="urn:microsoft.com/office/officeart/2005/8/layout/hierarchy2"/>
    <dgm:cxn modelId="{5F923875-4A80-42FF-926E-1F2E6BD87A77}" type="presParOf" srcId="{6ED9528F-A3D4-485C-8DCB-F60CB7E2A783}" destId="{E5D38ED5-C9CB-40C2-B5E5-10E38DEA4C64}" srcOrd="3" destOrd="0" presId="urn:microsoft.com/office/officeart/2005/8/layout/hierarchy2"/>
    <dgm:cxn modelId="{88C8E60D-4D6E-4F0A-A2AC-774E49C432BC}" type="presParOf" srcId="{E5D38ED5-C9CB-40C2-B5E5-10E38DEA4C64}" destId="{38B1990B-4D98-4D0C-8C6F-E6E41B62A1DC}" srcOrd="0" destOrd="0" presId="urn:microsoft.com/office/officeart/2005/8/layout/hierarchy2"/>
    <dgm:cxn modelId="{5C410B74-9A9A-4971-8B4C-750ECCD3F1DF}" type="presParOf" srcId="{E5D38ED5-C9CB-40C2-B5E5-10E38DEA4C64}" destId="{8891BE76-70F0-42AB-80BD-C7CC46FA6CFA}" srcOrd="1" destOrd="0" presId="urn:microsoft.com/office/officeart/2005/8/layout/hierarchy2"/>
    <dgm:cxn modelId="{9F098660-1E73-400B-B90E-96FDEA8C52DF}" type="presParOf" srcId="{8891BE76-70F0-42AB-80BD-C7CC46FA6CFA}" destId="{198BD1C4-864C-4CEA-A2ED-3066D7402EEE}" srcOrd="0" destOrd="0" presId="urn:microsoft.com/office/officeart/2005/8/layout/hierarchy2"/>
    <dgm:cxn modelId="{C2433118-E88E-46E1-AE08-D0FA47ACEC0A}" type="presParOf" srcId="{198BD1C4-864C-4CEA-A2ED-3066D7402EEE}" destId="{2B71EB5A-ED48-4FAD-9497-91CD1756826E}" srcOrd="0" destOrd="0" presId="urn:microsoft.com/office/officeart/2005/8/layout/hierarchy2"/>
    <dgm:cxn modelId="{DDDD875C-8FC9-43BE-B5D3-49CA5D653078}" type="presParOf" srcId="{8891BE76-70F0-42AB-80BD-C7CC46FA6CFA}" destId="{2AF4A3CD-1192-4311-AFD9-620857A00A64}" srcOrd="1" destOrd="0" presId="urn:microsoft.com/office/officeart/2005/8/layout/hierarchy2"/>
    <dgm:cxn modelId="{CC78F315-FC9C-46CF-BFD6-B0BF2F719B59}" type="presParOf" srcId="{2AF4A3CD-1192-4311-AFD9-620857A00A64}" destId="{A575D858-7EE0-482C-845B-893463AD7AD1}" srcOrd="0" destOrd="0" presId="urn:microsoft.com/office/officeart/2005/8/layout/hierarchy2"/>
    <dgm:cxn modelId="{E343838F-98E9-4959-828A-DA5D147EC943}" type="presParOf" srcId="{2AF4A3CD-1192-4311-AFD9-620857A00A64}" destId="{C2C2A75F-3DCA-4FB4-A80C-B03525534472}"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E69409B4-8D3E-4264-BAC4-71F1DDB26237}" type="doc">
      <dgm:prSet loTypeId="urn:microsoft.com/office/officeart/2005/8/layout/hList9" loCatId="list" qsTypeId="urn:microsoft.com/office/officeart/2005/8/quickstyle/simple1" qsCatId="simple" csTypeId="urn:microsoft.com/office/officeart/2005/8/colors/colorful3" csCatId="colorful" phldr="1"/>
      <dgm:spPr/>
      <dgm:t>
        <a:bodyPr/>
        <a:lstStyle/>
        <a:p>
          <a:endParaRPr lang="en-AU"/>
        </a:p>
      </dgm:t>
    </dgm:pt>
    <dgm:pt modelId="{C75A96C4-6726-4A00-914A-A07B8629838F}">
      <dgm:prSet phldrT="[Text]"/>
      <dgm:spPr/>
      <dgm:t>
        <a:bodyPr/>
        <a:lstStyle/>
        <a:p>
          <a:r>
            <a:rPr lang="en-AU" dirty="0"/>
            <a:t>&gt;</a:t>
          </a:r>
        </a:p>
      </dgm:t>
    </dgm:pt>
    <dgm:pt modelId="{B203F344-5C7A-45BA-BA26-6FFBF0624797}" type="parTrans" cxnId="{C3E8076F-AF96-475B-9329-5C43DD7D16D0}">
      <dgm:prSet/>
      <dgm:spPr/>
      <dgm:t>
        <a:bodyPr/>
        <a:lstStyle/>
        <a:p>
          <a:endParaRPr lang="en-AU"/>
        </a:p>
      </dgm:t>
    </dgm:pt>
    <dgm:pt modelId="{5E7D2D66-A9F1-40E5-B585-F0E64532E71F}" type="sibTrans" cxnId="{C3E8076F-AF96-475B-9329-5C43DD7D16D0}">
      <dgm:prSet/>
      <dgm:spPr/>
      <dgm:t>
        <a:bodyPr/>
        <a:lstStyle/>
        <a:p>
          <a:endParaRPr lang="en-AU"/>
        </a:p>
      </dgm:t>
    </dgm:pt>
    <dgm:pt modelId="{0ADEA950-AD04-4020-B8E4-B4C11A9E277D}">
      <dgm:prSet phldrT="[Text]" custT="1"/>
      <dgm:spPr/>
      <dgm:t>
        <a:bodyPr/>
        <a:lstStyle/>
        <a:p>
          <a:pPr marL="0" indent="0"/>
          <a:endParaRPr lang="en-US" sz="2000" dirty="0"/>
        </a:p>
        <a:p>
          <a:pPr marL="0" indent="0"/>
          <a:r>
            <a:rPr lang="en-US" sz="2000" dirty="0"/>
            <a:t>When the investment horizon is greater than the Macaulay duration of a bond, coupon reinvestment risk dominates market price risk. The investor’s risk is to lower interest rates. </a:t>
          </a:r>
          <a:endParaRPr lang="en-AU" sz="2000" dirty="0"/>
        </a:p>
      </dgm:t>
    </dgm:pt>
    <dgm:pt modelId="{BAB7B382-B0A0-4AB2-9552-264BD71FD80F}" type="parTrans" cxnId="{8BF5D126-1F62-46A0-B4AD-903E00A0F226}">
      <dgm:prSet/>
      <dgm:spPr/>
      <dgm:t>
        <a:bodyPr/>
        <a:lstStyle/>
        <a:p>
          <a:endParaRPr lang="en-AU"/>
        </a:p>
      </dgm:t>
    </dgm:pt>
    <dgm:pt modelId="{7AEAAA48-1BAB-4FE1-A25C-1C401CCEC5BB}" type="sibTrans" cxnId="{8BF5D126-1F62-46A0-B4AD-903E00A0F226}">
      <dgm:prSet/>
      <dgm:spPr/>
      <dgm:t>
        <a:bodyPr/>
        <a:lstStyle/>
        <a:p>
          <a:endParaRPr lang="en-AU"/>
        </a:p>
      </dgm:t>
    </dgm:pt>
    <dgm:pt modelId="{D127DD51-F493-4262-BFBF-278BEB5DFE4E}">
      <dgm:prSet custT="1"/>
      <dgm:spPr/>
      <dgm:t>
        <a:bodyPr/>
        <a:lstStyle/>
        <a:p>
          <a:endParaRPr lang="en-US" sz="2000" dirty="0"/>
        </a:p>
        <a:p>
          <a:r>
            <a:rPr lang="en-US" sz="2000" dirty="0"/>
            <a:t>When the investment horizon is equal to the Macaulay duration of a bond, coupon reinvestment risk offsets market price risk. </a:t>
          </a:r>
        </a:p>
      </dgm:t>
    </dgm:pt>
    <dgm:pt modelId="{7B92830D-6E1C-4E74-8070-139DC08F780B}" type="parTrans" cxnId="{67BE2949-2A24-45B7-A679-56C74BBDECD9}">
      <dgm:prSet/>
      <dgm:spPr/>
      <dgm:t>
        <a:bodyPr/>
        <a:lstStyle/>
        <a:p>
          <a:endParaRPr lang="en-AU"/>
        </a:p>
      </dgm:t>
    </dgm:pt>
    <dgm:pt modelId="{64153AD3-FA73-4748-953C-5F56DBF47D5C}" type="sibTrans" cxnId="{67BE2949-2A24-45B7-A679-56C74BBDECD9}">
      <dgm:prSet/>
      <dgm:spPr/>
      <dgm:t>
        <a:bodyPr/>
        <a:lstStyle/>
        <a:p>
          <a:endParaRPr lang="en-AU"/>
        </a:p>
      </dgm:t>
    </dgm:pt>
    <dgm:pt modelId="{1644A92C-14FD-48CB-BA61-1D5776B60468}">
      <dgm:prSet custT="1"/>
      <dgm:spPr/>
      <dgm:t>
        <a:bodyPr/>
        <a:lstStyle/>
        <a:p>
          <a:endParaRPr lang="en-US" sz="800" dirty="0"/>
        </a:p>
        <a:p>
          <a:r>
            <a:rPr lang="en-US" sz="800" dirty="0"/>
            <a:t> </a:t>
          </a:r>
        </a:p>
        <a:p>
          <a:endParaRPr lang="en-US" sz="800" dirty="0"/>
        </a:p>
        <a:p>
          <a:r>
            <a:rPr lang="en-US" sz="2000" dirty="0"/>
            <a:t>When the investment horizon is less than the Macaulay duration of a bond, market price risk dominates coupon reinvestment risk. The investor’s risk is to higher interest rates.</a:t>
          </a:r>
        </a:p>
      </dgm:t>
    </dgm:pt>
    <dgm:pt modelId="{45B8C4A2-DBF5-45F3-9015-88F4345343D3}" type="parTrans" cxnId="{7CC49DA2-8914-4ADA-9932-518F28DA9C7A}">
      <dgm:prSet/>
      <dgm:spPr/>
      <dgm:t>
        <a:bodyPr/>
        <a:lstStyle/>
        <a:p>
          <a:endParaRPr lang="en-AU"/>
        </a:p>
      </dgm:t>
    </dgm:pt>
    <dgm:pt modelId="{2AB1DCFE-E5C7-42C2-BBD0-3A2983F75A5E}" type="sibTrans" cxnId="{7CC49DA2-8914-4ADA-9932-518F28DA9C7A}">
      <dgm:prSet/>
      <dgm:spPr/>
      <dgm:t>
        <a:bodyPr/>
        <a:lstStyle/>
        <a:p>
          <a:endParaRPr lang="en-AU"/>
        </a:p>
      </dgm:t>
    </dgm:pt>
    <dgm:pt modelId="{BB6A3743-3B18-4A5E-96FA-EC4DDBDB3482}">
      <dgm:prSet/>
      <dgm:spPr/>
      <dgm:t>
        <a:bodyPr/>
        <a:lstStyle/>
        <a:p>
          <a:r>
            <a:rPr lang="en-US" dirty="0"/>
            <a:t>=</a:t>
          </a:r>
        </a:p>
      </dgm:t>
    </dgm:pt>
    <dgm:pt modelId="{FC6D893B-80DA-4EA6-A681-4B66A20D0197}" type="parTrans" cxnId="{636F090C-3BB9-46F8-B95F-77AD252194BC}">
      <dgm:prSet/>
      <dgm:spPr/>
      <dgm:t>
        <a:bodyPr/>
        <a:lstStyle/>
        <a:p>
          <a:endParaRPr lang="en-AU"/>
        </a:p>
      </dgm:t>
    </dgm:pt>
    <dgm:pt modelId="{EFE69641-58C5-4746-8D4F-61B20E61EB9E}" type="sibTrans" cxnId="{636F090C-3BB9-46F8-B95F-77AD252194BC}">
      <dgm:prSet/>
      <dgm:spPr/>
      <dgm:t>
        <a:bodyPr/>
        <a:lstStyle/>
        <a:p>
          <a:endParaRPr lang="en-AU"/>
        </a:p>
      </dgm:t>
    </dgm:pt>
    <dgm:pt modelId="{4603F852-FFC9-4BCC-B4F1-3FD2DFAB159D}">
      <dgm:prSet/>
      <dgm:spPr/>
      <dgm:t>
        <a:bodyPr/>
        <a:lstStyle/>
        <a:p>
          <a:r>
            <a:rPr lang="en-US" dirty="0"/>
            <a:t>&lt;</a:t>
          </a:r>
        </a:p>
      </dgm:t>
    </dgm:pt>
    <dgm:pt modelId="{DB95426F-9882-43D2-AA4B-20BD788A6E3E}" type="parTrans" cxnId="{EB7769C2-3E02-496F-B48A-7B842A470A54}">
      <dgm:prSet/>
      <dgm:spPr/>
      <dgm:t>
        <a:bodyPr/>
        <a:lstStyle/>
        <a:p>
          <a:endParaRPr lang="en-AU"/>
        </a:p>
      </dgm:t>
    </dgm:pt>
    <dgm:pt modelId="{E30E6237-4055-406D-A5AB-CD7DA030D867}" type="sibTrans" cxnId="{EB7769C2-3E02-496F-B48A-7B842A470A54}">
      <dgm:prSet/>
      <dgm:spPr/>
      <dgm:t>
        <a:bodyPr/>
        <a:lstStyle/>
        <a:p>
          <a:endParaRPr lang="en-AU"/>
        </a:p>
      </dgm:t>
    </dgm:pt>
    <dgm:pt modelId="{64895F3C-E5CC-4F72-AE9F-3A2779A441A7}" type="pres">
      <dgm:prSet presAssocID="{E69409B4-8D3E-4264-BAC4-71F1DDB26237}" presName="list" presStyleCnt="0">
        <dgm:presLayoutVars>
          <dgm:dir/>
          <dgm:animLvl val="lvl"/>
        </dgm:presLayoutVars>
      </dgm:prSet>
      <dgm:spPr/>
    </dgm:pt>
    <dgm:pt modelId="{364F43EA-CB1E-4EBA-98D8-105FD0EF4BD1}" type="pres">
      <dgm:prSet presAssocID="{C75A96C4-6726-4A00-914A-A07B8629838F}" presName="posSpace" presStyleCnt="0"/>
      <dgm:spPr/>
    </dgm:pt>
    <dgm:pt modelId="{4671F0E7-73A2-40D3-8C33-758E3F27CAB9}" type="pres">
      <dgm:prSet presAssocID="{C75A96C4-6726-4A00-914A-A07B8629838F}" presName="vertFlow" presStyleCnt="0"/>
      <dgm:spPr/>
    </dgm:pt>
    <dgm:pt modelId="{F8029EE3-B8D7-4F1A-A058-47871A28DFFB}" type="pres">
      <dgm:prSet presAssocID="{C75A96C4-6726-4A00-914A-A07B8629838F}" presName="topSpace" presStyleCnt="0"/>
      <dgm:spPr/>
    </dgm:pt>
    <dgm:pt modelId="{BA80C9A6-E2BC-4625-A340-DD2F11B8DD84}" type="pres">
      <dgm:prSet presAssocID="{C75A96C4-6726-4A00-914A-A07B8629838F}" presName="firstComp" presStyleCnt="0"/>
      <dgm:spPr/>
    </dgm:pt>
    <dgm:pt modelId="{CB946159-837D-4B80-A99F-7F078CC29860}" type="pres">
      <dgm:prSet presAssocID="{C75A96C4-6726-4A00-914A-A07B8629838F}" presName="firstChild" presStyleLbl="bgAccFollowNode1" presStyleIdx="0" presStyleCnt="3" custScaleX="140562" custScaleY="309757" custLinFactNeighborX="15436" custLinFactNeighborY="-8203"/>
      <dgm:spPr/>
    </dgm:pt>
    <dgm:pt modelId="{B743FB28-6E92-43C0-AFB6-506673A1D97F}" type="pres">
      <dgm:prSet presAssocID="{C75A96C4-6726-4A00-914A-A07B8629838F}" presName="firstChildTx" presStyleLbl="bgAccFollowNode1" presStyleIdx="0" presStyleCnt="3">
        <dgm:presLayoutVars>
          <dgm:bulletEnabled val="1"/>
        </dgm:presLayoutVars>
      </dgm:prSet>
      <dgm:spPr/>
    </dgm:pt>
    <dgm:pt modelId="{FF2909F0-3460-4431-84F8-837B9AED22FE}" type="pres">
      <dgm:prSet presAssocID="{C75A96C4-6726-4A00-914A-A07B8629838F}" presName="negSpace" presStyleCnt="0"/>
      <dgm:spPr/>
    </dgm:pt>
    <dgm:pt modelId="{FCF4E78F-64D8-45D0-A3EC-920B63571309}" type="pres">
      <dgm:prSet presAssocID="{C75A96C4-6726-4A00-914A-A07B8629838F}" presName="circle" presStyleLbl="node1" presStyleIdx="0" presStyleCnt="3" custScaleX="77234" custScaleY="77232" custLinFactNeighborX="-17758" custLinFactNeighborY="-16452"/>
      <dgm:spPr/>
    </dgm:pt>
    <dgm:pt modelId="{1EB59319-C8D5-4537-B712-AFC3D417019B}" type="pres">
      <dgm:prSet presAssocID="{5E7D2D66-A9F1-40E5-B585-F0E64532E71F}" presName="transSpace" presStyleCnt="0"/>
      <dgm:spPr/>
    </dgm:pt>
    <dgm:pt modelId="{330489BC-D645-4C1C-929A-2286FB939499}" type="pres">
      <dgm:prSet presAssocID="{BB6A3743-3B18-4A5E-96FA-EC4DDBDB3482}" presName="posSpace" presStyleCnt="0"/>
      <dgm:spPr/>
    </dgm:pt>
    <dgm:pt modelId="{47E1C604-3E3B-452E-9EE9-788BDD13A4AB}" type="pres">
      <dgm:prSet presAssocID="{BB6A3743-3B18-4A5E-96FA-EC4DDBDB3482}" presName="vertFlow" presStyleCnt="0"/>
      <dgm:spPr/>
    </dgm:pt>
    <dgm:pt modelId="{16D9FA94-F336-468E-BE36-DD0136E9C85B}" type="pres">
      <dgm:prSet presAssocID="{BB6A3743-3B18-4A5E-96FA-EC4DDBDB3482}" presName="topSpace" presStyleCnt="0"/>
      <dgm:spPr/>
    </dgm:pt>
    <dgm:pt modelId="{0D59D04A-9A66-45C2-81E1-11C4DA2EFAFC}" type="pres">
      <dgm:prSet presAssocID="{BB6A3743-3B18-4A5E-96FA-EC4DDBDB3482}" presName="firstComp" presStyleCnt="0"/>
      <dgm:spPr/>
    </dgm:pt>
    <dgm:pt modelId="{19320A12-7F7E-4BBA-B848-6B0F4B51D5E0}" type="pres">
      <dgm:prSet presAssocID="{BB6A3743-3B18-4A5E-96FA-EC4DDBDB3482}" presName="firstChild" presStyleLbl="bgAccFollowNode1" presStyleIdx="1" presStyleCnt="3" custScaleX="129457" custScaleY="313596" custLinFactNeighborX="-16377" custLinFactNeighborY="-13340"/>
      <dgm:spPr/>
    </dgm:pt>
    <dgm:pt modelId="{57FFC969-08A5-4BC9-A856-AA58F6B258EF}" type="pres">
      <dgm:prSet presAssocID="{BB6A3743-3B18-4A5E-96FA-EC4DDBDB3482}" presName="firstChildTx" presStyleLbl="bgAccFollowNode1" presStyleIdx="1" presStyleCnt="3">
        <dgm:presLayoutVars>
          <dgm:bulletEnabled val="1"/>
        </dgm:presLayoutVars>
      </dgm:prSet>
      <dgm:spPr/>
    </dgm:pt>
    <dgm:pt modelId="{9215721E-C252-41FA-A6B7-F0AF23FA4661}" type="pres">
      <dgm:prSet presAssocID="{BB6A3743-3B18-4A5E-96FA-EC4DDBDB3482}" presName="negSpace" presStyleCnt="0"/>
      <dgm:spPr/>
    </dgm:pt>
    <dgm:pt modelId="{FB7CFF20-DE37-4EB0-98B7-1B9BE30638B1}" type="pres">
      <dgm:prSet presAssocID="{BB6A3743-3B18-4A5E-96FA-EC4DDBDB3482}" presName="circle" presStyleLbl="node1" presStyleIdx="1" presStyleCnt="3" custScaleX="77557" custScaleY="77557" custLinFactNeighborX="-41264" custLinFactNeighborY="-16452"/>
      <dgm:spPr/>
    </dgm:pt>
    <dgm:pt modelId="{CF675C06-729B-4879-A549-63AD897D9759}" type="pres">
      <dgm:prSet presAssocID="{EFE69641-58C5-4746-8D4F-61B20E61EB9E}" presName="transSpace" presStyleCnt="0"/>
      <dgm:spPr/>
    </dgm:pt>
    <dgm:pt modelId="{6B17F0BD-017E-4FC8-B467-56F32DF71FAD}" type="pres">
      <dgm:prSet presAssocID="{4603F852-FFC9-4BCC-B4F1-3FD2DFAB159D}" presName="posSpace" presStyleCnt="0"/>
      <dgm:spPr/>
    </dgm:pt>
    <dgm:pt modelId="{4827974B-218C-45F4-BB64-EF094009A22F}" type="pres">
      <dgm:prSet presAssocID="{4603F852-FFC9-4BCC-B4F1-3FD2DFAB159D}" presName="vertFlow" presStyleCnt="0"/>
      <dgm:spPr/>
    </dgm:pt>
    <dgm:pt modelId="{4A1442FF-D4D9-46A0-B6A0-A9623E1A5FBE}" type="pres">
      <dgm:prSet presAssocID="{4603F852-FFC9-4BCC-B4F1-3FD2DFAB159D}" presName="topSpace" presStyleCnt="0"/>
      <dgm:spPr/>
    </dgm:pt>
    <dgm:pt modelId="{65E8A5E2-1644-48C9-AC5E-5E5AD370E58A}" type="pres">
      <dgm:prSet presAssocID="{4603F852-FFC9-4BCC-B4F1-3FD2DFAB159D}" presName="firstComp" presStyleCnt="0"/>
      <dgm:spPr/>
    </dgm:pt>
    <dgm:pt modelId="{D57A5604-DBF2-42A0-A550-0109DAE798DE}" type="pres">
      <dgm:prSet presAssocID="{4603F852-FFC9-4BCC-B4F1-3FD2DFAB159D}" presName="firstChild" presStyleLbl="bgAccFollowNode1" presStyleIdx="2" presStyleCnt="3" custScaleX="130258" custScaleY="316941" custLinFactNeighborX="-49854" custLinFactNeighborY="-16242"/>
      <dgm:spPr/>
    </dgm:pt>
    <dgm:pt modelId="{78E13757-08C0-4645-ABBF-687284CA0178}" type="pres">
      <dgm:prSet presAssocID="{4603F852-FFC9-4BCC-B4F1-3FD2DFAB159D}" presName="firstChildTx" presStyleLbl="bgAccFollowNode1" presStyleIdx="2" presStyleCnt="3">
        <dgm:presLayoutVars>
          <dgm:bulletEnabled val="1"/>
        </dgm:presLayoutVars>
      </dgm:prSet>
      <dgm:spPr/>
    </dgm:pt>
    <dgm:pt modelId="{DF9432C2-F863-46E5-9DEE-EA2572AB8CC7}" type="pres">
      <dgm:prSet presAssocID="{4603F852-FFC9-4BCC-B4F1-3FD2DFAB159D}" presName="negSpace" presStyleCnt="0"/>
      <dgm:spPr/>
    </dgm:pt>
    <dgm:pt modelId="{A803F6F8-CB71-4E3E-ADFF-4A26D4086BA0}" type="pres">
      <dgm:prSet presAssocID="{4603F852-FFC9-4BCC-B4F1-3FD2DFAB159D}" presName="circle" presStyleLbl="node1" presStyleIdx="2" presStyleCnt="3" custScaleX="77162" custScaleY="77162" custLinFactNeighborX="-59251" custLinFactNeighborY="-16452"/>
      <dgm:spPr/>
    </dgm:pt>
  </dgm:ptLst>
  <dgm:cxnLst>
    <dgm:cxn modelId="{636F090C-3BB9-46F8-B95F-77AD252194BC}" srcId="{E69409B4-8D3E-4264-BAC4-71F1DDB26237}" destId="{BB6A3743-3B18-4A5E-96FA-EC4DDBDB3482}" srcOrd="1" destOrd="0" parTransId="{FC6D893B-80DA-4EA6-A681-4B66A20D0197}" sibTransId="{EFE69641-58C5-4746-8D4F-61B20E61EB9E}"/>
    <dgm:cxn modelId="{A9C58018-11E6-4385-8FD1-AEBFD458813F}" type="presOf" srcId="{D127DD51-F493-4262-BFBF-278BEB5DFE4E}" destId="{57FFC969-08A5-4BC9-A856-AA58F6B258EF}" srcOrd="1" destOrd="0" presId="urn:microsoft.com/office/officeart/2005/8/layout/hList9"/>
    <dgm:cxn modelId="{FD78EE20-4712-492D-98EE-CD473415D04E}" type="presOf" srcId="{C75A96C4-6726-4A00-914A-A07B8629838F}" destId="{FCF4E78F-64D8-45D0-A3EC-920B63571309}" srcOrd="0" destOrd="0" presId="urn:microsoft.com/office/officeart/2005/8/layout/hList9"/>
    <dgm:cxn modelId="{8BF5D126-1F62-46A0-B4AD-903E00A0F226}" srcId="{C75A96C4-6726-4A00-914A-A07B8629838F}" destId="{0ADEA950-AD04-4020-B8E4-B4C11A9E277D}" srcOrd="0" destOrd="0" parTransId="{BAB7B382-B0A0-4AB2-9552-264BD71FD80F}" sibTransId="{7AEAAA48-1BAB-4FE1-A25C-1C401CCEC5BB}"/>
    <dgm:cxn modelId="{81AA5B3A-4BD4-4005-A1D0-D1811BF23674}" type="presOf" srcId="{4603F852-FFC9-4BCC-B4F1-3FD2DFAB159D}" destId="{A803F6F8-CB71-4E3E-ADFF-4A26D4086BA0}" srcOrd="0" destOrd="0" presId="urn:microsoft.com/office/officeart/2005/8/layout/hList9"/>
    <dgm:cxn modelId="{7069873D-CADA-4170-89CD-CEA1E80E900A}" type="presOf" srcId="{1644A92C-14FD-48CB-BA61-1D5776B60468}" destId="{D57A5604-DBF2-42A0-A550-0109DAE798DE}" srcOrd="0" destOrd="0" presId="urn:microsoft.com/office/officeart/2005/8/layout/hList9"/>
    <dgm:cxn modelId="{85056C41-521B-4CCF-BE10-F2741602D3CD}" type="presOf" srcId="{0ADEA950-AD04-4020-B8E4-B4C11A9E277D}" destId="{B743FB28-6E92-43C0-AFB6-506673A1D97F}" srcOrd="1" destOrd="0" presId="urn:microsoft.com/office/officeart/2005/8/layout/hList9"/>
    <dgm:cxn modelId="{67BE2949-2A24-45B7-A679-56C74BBDECD9}" srcId="{BB6A3743-3B18-4A5E-96FA-EC4DDBDB3482}" destId="{D127DD51-F493-4262-BFBF-278BEB5DFE4E}" srcOrd="0" destOrd="0" parTransId="{7B92830D-6E1C-4E74-8070-139DC08F780B}" sibTransId="{64153AD3-FA73-4748-953C-5F56DBF47D5C}"/>
    <dgm:cxn modelId="{3CB2D249-9DEB-4B93-8143-B069A520998A}" type="presOf" srcId="{D127DD51-F493-4262-BFBF-278BEB5DFE4E}" destId="{19320A12-7F7E-4BBA-B848-6B0F4B51D5E0}" srcOrd="0" destOrd="0" presId="urn:microsoft.com/office/officeart/2005/8/layout/hList9"/>
    <dgm:cxn modelId="{CC79DD5E-620F-4265-8D1F-8EE7271E5461}" type="presOf" srcId="{E69409B4-8D3E-4264-BAC4-71F1DDB26237}" destId="{64895F3C-E5CC-4F72-AE9F-3A2779A441A7}" srcOrd="0" destOrd="0" presId="urn:microsoft.com/office/officeart/2005/8/layout/hList9"/>
    <dgm:cxn modelId="{C3E8076F-AF96-475B-9329-5C43DD7D16D0}" srcId="{E69409B4-8D3E-4264-BAC4-71F1DDB26237}" destId="{C75A96C4-6726-4A00-914A-A07B8629838F}" srcOrd="0" destOrd="0" parTransId="{B203F344-5C7A-45BA-BA26-6FFBF0624797}" sibTransId="{5E7D2D66-A9F1-40E5-B585-F0E64532E71F}"/>
    <dgm:cxn modelId="{6D2B5D78-707D-46FD-B178-A0B7B8B375BC}" type="presOf" srcId="{0ADEA950-AD04-4020-B8E4-B4C11A9E277D}" destId="{CB946159-837D-4B80-A99F-7F078CC29860}" srcOrd="0" destOrd="0" presId="urn:microsoft.com/office/officeart/2005/8/layout/hList9"/>
    <dgm:cxn modelId="{1852557E-70F8-4BAC-B43A-838500D86DC2}" type="presOf" srcId="{1644A92C-14FD-48CB-BA61-1D5776B60468}" destId="{78E13757-08C0-4645-ABBF-687284CA0178}" srcOrd="1" destOrd="0" presId="urn:microsoft.com/office/officeart/2005/8/layout/hList9"/>
    <dgm:cxn modelId="{7CC49DA2-8914-4ADA-9932-518F28DA9C7A}" srcId="{4603F852-FFC9-4BCC-B4F1-3FD2DFAB159D}" destId="{1644A92C-14FD-48CB-BA61-1D5776B60468}" srcOrd="0" destOrd="0" parTransId="{45B8C4A2-DBF5-45F3-9015-88F4345343D3}" sibTransId="{2AB1DCFE-E5C7-42C2-BBD0-3A2983F75A5E}"/>
    <dgm:cxn modelId="{EB7769C2-3E02-496F-B48A-7B842A470A54}" srcId="{E69409B4-8D3E-4264-BAC4-71F1DDB26237}" destId="{4603F852-FFC9-4BCC-B4F1-3FD2DFAB159D}" srcOrd="2" destOrd="0" parTransId="{DB95426F-9882-43D2-AA4B-20BD788A6E3E}" sibTransId="{E30E6237-4055-406D-A5AB-CD7DA030D867}"/>
    <dgm:cxn modelId="{F27E17F7-F023-4EC3-B686-0A8173479648}" type="presOf" srcId="{BB6A3743-3B18-4A5E-96FA-EC4DDBDB3482}" destId="{FB7CFF20-DE37-4EB0-98B7-1B9BE30638B1}" srcOrd="0" destOrd="0" presId="urn:microsoft.com/office/officeart/2005/8/layout/hList9"/>
    <dgm:cxn modelId="{FE00C0AA-FA69-4147-8D37-3F167E52F3E9}" type="presParOf" srcId="{64895F3C-E5CC-4F72-AE9F-3A2779A441A7}" destId="{364F43EA-CB1E-4EBA-98D8-105FD0EF4BD1}" srcOrd="0" destOrd="0" presId="urn:microsoft.com/office/officeart/2005/8/layout/hList9"/>
    <dgm:cxn modelId="{9C82B0E6-9282-4B38-9929-56A18A718981}" type="presParOf" srcId="{64895F3C-E5CC-4F72-AE9F-3A2779A441A7}" destId="{4671F0E7-73A2-40D3-8C33-758E3F27CAB9}" srcOrd="1" destOrd="0" presId="urn:microsoft.com/office/officeart/2005/8/layout/hList9"/>
    <dgm:cxn modelId="{86874E8F-F44F-4F21-98A1-F6EA334DC0FC}" type="presParOf" srcId="{4671F0E7-73A2-40D3-8C33-758E3F27CAB9}" destId="{F8029EE3-B8D7-4F1A-A058-47871A28DFFB}" srcOrd="0" destOrd="0" presId="urn:microsoft.com/office/officeart/2005/8/layout/hList9"/>
    <dgm:cxn modelId="{EF54802A-9D68-48C7-BCDE-E2B3DD926A67}" type="presParOf" srcId="{4671F0E7-73A2-40D3-8C33-758E3F27CAB9}" destId="{BA80C9A6-E2BC-4625-A340-DD2F11B8DD84}" srcOrd="1" destOrd="0" presId="urn:microsoft.com/office/officeart/2005/8/layout/hList9"/>
    <dgm:cxn modelId="{FC0E568E-C96A-4C48-B0AA-7B83FD2D2918}" type="presParOf" srcId="{BA80C9A6-E2BC-4625-A340-DD2F11B8DD84}" destId="{CB946159-837D-4B80-A99F-7F078CC29860}" srcOrd="0" destOrd="0" presId="urn:microsoft.com/office/officeart/2005/8/layout/hList9"/>
    <dgm:cxn modelId="{606B0FD2-4146-44D4-890F-0B1E846E45EC}" type="presParOf" srcId="{BA80C9A6-E2BC-4625-A340-DD2F11B8DD84}" destId="{B743FB28-6E92-43C0-AFB6-506673A1D97F}" srcOrd="1" destOrd="0" presId="urn:microsoft.com/office/officeart/2005/8/layout/hList9"/>
    <dgm:cxn modelId="{83853905-2D6A-4961-97D9-A0550B3148D6}" type="presParOf" srcId="{64895F3C-E5CC-4F72-AE9F-3A2779A441A7}" destId="{FF2909F0-3460-4431-84F8-837B9AED22FE}" srcOrd="2" destOrd="0" presId="urn:microsoft.com/office/officeart/2005/8/layout/hList9"/>
    <dgm:cxn modelId="{AFEF9B11-3811-4F4A-83F0-730FE0B93135}" type="presParOf" srcId="{64895F3C-E5CC-4F72-AE9F-3A2779A441A7}" destId="{FCF4E78F-64D8-45D0-A3EC-920B63571309}" srcOrd="3" destOrd="0" presId="urn:microsoft.com/office/officeart/2005/8/layout/hList9"/>
    <dgm:cxn modelId="{18330D6B-ECCA-40F6-80C1-289FF382DD1F}" type="presParOf" srcId="{64895F3C-E5CC-4F72-AE9F-3A2779A441A7}" destId="{1EB59319-C8D5-4537-B712-AFC3D417019B}" srcOrd="4" destOrd="0" presId="urn:microsoft.com/office/officeart/2005/8/layout/hList9"/>
    <dgm:cxn modelId="{C37B5A08-554A-4D55-8975-9FFF492F5487}" type="presParOf" srcId="{64895F3C-E5CC-4F72-AE9F-3A2779A441A7}" destId="{330489BC-D645-4C1C-929A-2286FB939499}" srcOrd="5" destOrd="0" presId="urn:microsoft.com/office/officeart/2005/8/layout/hList9"/>
    <dgm:cxn modelId="{D763089A-8577-491E-96F6-5A87157A5BFE}" type="presParOf" srcId="{64895F3C-E5CC-4F72-AE9F-3A2779A441A7}" destId="{47E1C604-3E3B-452E-9EE9-788BDD13A4AB}" srcOrd="6" destOrd="0" presId="urn:microsoft.com/office/officeart/2005/8/layout/hList9"/>
    <dgm:cxn modelId="{8068CF19-1653-4C7B-BCDD-A98E7FBAC6BD}" type="presParOf" srcId="{47E1C604-3E3B-452E-9EE9-788BDD13A4AB}" destId="{16D9FA94-F336-468E-BE36-DD0136E9C85B}" srcOrd="0" destOrd="0" presId="urn:microsoft.com/office/officeart/2005/8/layout/hList9"/>
    <dgm:cxn modelId="{5F167BB0-AAB0-4F87-89B9-47C5D6B777F9}" type="presParOf" srcId="{47E1C604-3E3B-452E-9EE9-788BDD13A4AB}" destId="{0D59D04A-9A66-45C2-81E1-11C4DA2EFAFC}" srcOrd="1" destOrd="0" presId="urn:microsoft.com/office/officeart/2005/8/layout/hList9"/>
    <dgm:cxn modelId="{5EF044E6-3789-4EF1-A21C-9B304716C9D2}" type="presParOf" srcId="{0D59D04A-9A66-45C2-81E1-11C4DA2EFAFC}" destId="{19320A12-7F7E-4BBA-B848-6B0F4B51D5E0}" srcOrd="0" destOrd="0" presId="urn:microsoft.com/office/officeart/2005/8/layout/hList9"/>
    <dgm:cxn modelId="{DBA387DC-0CA0-4751-8D64-ACD4E97B277A}" type="presParOf" srcId="{0D59D04A-9A66-45C2-81E1-11C4DA2EFAFC}" destId="{57FFC969-08A5-4BC9-A856-AA58F6B258EF}" srcOrd="1" destOrd="0" presId="urn:microsoft.com/office/officeart/2005/8/layout/hList9"/>
    <dgm:cxn modelId="{BDA6BEBC-5625-4109-97FA-66FC3FFC9827}" type="presParOf" srcId="{64895F3C-E5CC-4F72-AE9F-3A2779A441A7}" destId="{9215721E-C252-41FA-A6B7-F0AF23FA4661}" srcOrd="7" destOrd="0" presId="urn:microsoft.com/office/officeart/2005/8/layout/hList9"/>
    <dgm:cxn modelId="{3417A67B-1ABC-42F5-B991-278C878FC380}" type="presParOf" srcId="{64895F3C-E5CC-4F72-AE9F-3A2779A441A7}" destId="{FB7CFF20-DE37-4EB0-98B7-1B9BE30638B1}" srcOrd="8" destOrd="0" presId="urn:microsoft.com/office/officeart/2005/8/layout/hList9"/>
    <dgm:cxn modelId="{E18E0CAD-3E2E-47EF-9B01-A847BC8DAA6B}" type="presParOf" srcId="{64895F3C-E5CC-4F72-AE9F-3A2779A441A7}" destId="{CF675C06-729B-4879-A549-63AD897D9759}" srcOrd="9" destOrd="0" presId="urn:microsoft.com/office/officeart/2005/8/layout/hList9"/>
    <dgm:cxn modelId="{ED1C440F-4709-4B3C-82DB-02A16F9C182B}" type="presParOf" srcId="{64895F3C-E5CC-4F72-AE9F-3A2779A441A7}" destId="{6B17F0BD-017E-4FC8-B467-56F32DF71FAD}" srcOrd="10" destOrd="0" presId="urn:microsoft.com/office/officeart/2005/8/layout/hList9"/>
    <dgm:cxn modelId="{ED6016EA-B57A-498D-8BB6-1CFE20681FB8}" type="presParOf" srcId="{64895F3C-E5CC-4F72-AE9F-3A2779A441A7}" destId="{4827974B-218C-45F4-BB64-EF094009A22F}" srcOrd="11" destOrd="0" presId="urn:microsoft.com/office/officeart/2005/8/layout/hList9"/>
    <dgm:cxn modelId="{55BA37FF-E3CA-42C0-BBE7-1ED558A4CD06}" type="presParOf" srcId="{4827974B-218C-45F4-BB64-EF094009A22F}" destId="{4A1442FF-D4D9-46A0-B6A0-A9623E1A5FBE}" srcOrd="0" destOrd="0" presId="urn:microsoft.com/office/officeart/2005/8/layout/hList9"/>
    <dgm:cxn modelId="{729C649B-6708-4EF4-8195-F9B84F4BA4D4}" type="presParOf" srcId="{4827974B-218C-45F4-BB64-EF094009A22F}" destId="{65E8A5E2-1644-48C9-AC5E-5E5AD370E58A}" srcOrd="1" destOrd="0" presId="urn:microsoft.com/office/officeart/2005/8/layout/hList9"/>
    <dgm:cxn modelId="{B8B443C6-E05B-4180-91B2-199B5857F091}" type="presParOf" srcId="{65E8A5E2-1644-48C9-AC5E-5E5AD370E58A}" destId="{D57A5604-DBF2-42A0-A550-0109DAE798DE}" srcOrd="0" destOrd="0" presId="urn:microsoft.com/office/officeart/2005/8/layout/hList9"/>
    <dgm:cxn modelId="{182D26F5-2A6B-4D3D-A2C3-D37FF0645C94}" type="presParOf" srcId="{65E8A5E2-1644-48C9-AC5E-5E5AD370E58A}" destId="{78E13757-08C0-4645-ABBF-687284CA0178}" srcOrd="1" destOrd="0" presId="urn:microsoft.com/office/officeart/2005/8/layout/hList9"/>
    <dgm:cxn modelId="{8FD6B02D-7092-43BB-A79D-45780DCA0BCD}" type="presParOf" srcId="{64895F3C-E5CC-4F72-AE9F-3A2779A441A7}" destId="{DF9432C2-F863-46E5-9DEE-EA2572AB8CC7}" srcOrd="12" destOrd="0" presId="urn:microsoft.com/office/officeart/2005/8/layout/hList9"/>
    <dgm:cxn modelId="{6A519487-9B8B-4098-BEC8-6A0B0A1A3A53}" type="presParOf" srcId="{64895F3C-E5CC-4F72-AE9F-3A2779A441A7}" destId="{A803F6F8-CB71-4E3E-ADFF-4A26D4086BA0}" srcOrd="1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AC38F0A-8348-4DDD-8DB8-24F2623C3EF6}"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AU"/>
        </a:p>
      </dgm:t>
    </dgm:pt>
    <dgm:pt modelId="{BAB5898B-CCA3-4B23-9489-B2AF51D4F3B9}">
      <dgm:prSet phldrT="[Text]" custT="1"/>
      <dgm:spPr>
        <a:solidFill>
          <a:srgbClr val="7030A0"/>
        </a:solidFill>
      </dgm:spPr>
      <dgm:t>
        <a:bodyPr/>
        <a:lstStyle/>
        <a:p>
          <a:r>
            <a:rPr lang="en-US" sz="2200" dirty="0"/>
            <a:t>A change in the benchmark yield can arise from a change in either the expected inflation rate or the expected real rate of interest. </a:t>
          </a:r>
          <a:endParaRPr lang="en-AU" sz="2200" dirty="0"/>
        </a:p>
      </dgm:t>
    </dgm:pt>
    <dgm:pt modelId="{80464241-A851-4A6B-8AA9-2C6832B7E8E0}" type="parTrans" cxnId="{CFEA29FD-5FAC-4DF6-8DBD-0C035196B431}">
      <dgm:prSet/>
      <dgm:spPr/>
      <dgm:t>
        <a:bodyPr/>
        <a:lstStyle/>
        <a:p>
          <a:endParaRPr lang="en-AU"/>
        </a:p>
      </dgm:t>
    </dgm:pt>
    <dgm:pt modelId="{BD690B99-A011-4799-B32D-60DFE2D6CD86}" type="sibTrans" cxnId="{CFEA29FD-5FAC-4DF6-8DBD-0C035196B431}">
      <dgm:prSet/>
      <dgm:spPr/>
      <dgm:t>
        <a:bodyPr/>
        <a:lstStyle/>
        <a:p>
          <a:endParaRPr lang="en-AU"/>
        </a:p>
      </dgm:t>
    </dgm:pt>
    <dgm:pt modelId="{ECC75CC2-84C3-4BFC-ADA0-876AA6A52F59}">
      <dgm:prSet custT="1"/>
      <dgm:spPr/>
      <dgm:t>
        <a:bodyPr/>
        <a:lstStyle/>
        <a:p>
          <a:r>
            <a:rPr lang="en-US" sz="2000" dirty="0"/>
            <a:t>The </a:t>
          </a:r>
          <a:r>
            <a:rPr lang="en-US" sz="2000" b="1" dirty="0"/>
            <a:t>inflation duration </a:t>
          </a:r>
          <a:r>
            <a:rPr lang="en-US" sz="2000" dirty="0"/>
            <a:t>would indicate the change in the bond price if expected inflation were to change by a certain amount. </a:t>
          </a:r>
        </a:p>
      </dgm:t>
    </dgm:pt>
    <dgm:pt modelId="{5D1AA056-35D3-4ACB-996D-B51C14F9586B}" type="parTrans" cxnId="{E86DC677-914A-4E19-BE1F-03FC87585766}">
      <dgm:prSet/>
      <dgm:spPr/>
      <dgm:t>
        <a:bodyPr/>
        <a:lstStyle/>
        <a:p>
          <a:endParaRPr lang="en-AU"/>
        </a:p>
      </dgm:t>
    </dgm:pt>
    <dgm:pt modelId="{815521E9-473B-4ABC-BF2B-FFFDB23BCB3A}" type="sibTrans" cxnId="{E86DC677-914A-4E19-BE1F-03FC87585766}">
      <dgm:prSet/>
      <dgm:spPr/>
      <dgm:t>
        <a:bodyPr/>
        <a:lstStyle/>
        <a:p>
          <a:endParaRPr lang="en-AU"/>
        </a:p>
      </dgm:t>
    </dgm:pt>
    <dgm:pt modelId="{9AEABAB3-57BC-40F0-99EA-D188EA49935A}">
      <dgm:prSet custT="1"/>
      <dgm:spPr/>
      <dgm:t>
        <a:bodyPr/>
        <a:lstStyle/>
        <a:p>
          <a:r>
            <a:rPr lang="en-US" sz="2000" dirty="0"/>
            <a:t>The </a:t>
          </a:r>
          <a:r>
            <a:rPr lang="en-US" sz="2000" b="1" dirty="0"/>
            <a:t>real rate duration </a:t>
          </a:r>
          <a:r>
            <a:rPr lang="en-US" sz="2000" dirty="0"/>
            <a:t>would indicate the bond price change if the real rate were to go up or down.</a:t>
          </a:r>
        </a:p>
      </dgm:t>
    </dgm:pt>
    <dgm:pt modelId="{7FA9C800-D955-4A9D-BB92-FE00E91DA136}" type="parTrans" cxnId="{9135A1D7-6836-4018-90C3-E7F7D11E4312}">
      <dgm:prSet/>
      <dgm:spPr/>
      <dgm:t>
        <a:bodyPr/>
        <a:lstStyle/>
        <a:p>
          <a:endParaRPr lang="en-AU"/>
        </a:p>
      </dgm:t>
    </dgm:pt>
    <dgm:pt modelId="{4297ED63-9E72-4CFA-B946-81338FA41609}" type="sibTrans" cxnId="{9135A1D7-6836-4018-90C3-E7F7D11E4312}">
      <dgm:prSet/>
      <dgm:spPr/>
      <dgm:t>
        <a:bodyPr/>
        <a:lstStyle/>
        <a:p>
          <a:endParaRPr lang="en-AU"/>
        </a:p>
      </dgm:t>
    </dgm:pt>
    <dgm:pt modelId="{79F5E558-7DCC-46DD-A1E3-5068C1FE34FC}">
      <dgm:prSet custT="1"/>
      <dgm:spPr/>
      <dgm:t>
        <a:bodyPr/>
        <a:lstStyle/>
        <a:p>
          <a:endParaRPr lang="en-US" sz="2000" dirty="0"/>
        </a:p>
      </dgm:t>
    </dgm:pt>
    <dgm:pt modelId="{CA5A36D1-54AD-4D39-A868-856611FE1BEE}" type="parTrans" cxnId="{CDFE3452-D966-48F9-A04C-DF533FC14ED7}">
      <dgm:prSet/>
      <dgm:spPr/>
      <dgm:t>
        <a:bodyPr/>
        <a:lstStyle/>
        <a:p>
          <a:endParaRPr lang="en-US"/>
        </a:p>
      </dgm:t>
    </dgm:pt>
    <dgm:pt modelId="{7F04499F-C52F-482E-846B-209679B456E5}" type="sibTrans" cxnId="{CDFE3452-D966-48F9-A04C-DF533FC14ED7}">
      <dgm:prSet/>
      <dgm:spPr/>
      <dgm:t>
        <a:bodyPr/>
        <a:lstStyle/>
        <a:p>
          <a:endParaRPr lang="en-US"/>
        </a:p>
      </dgm:t>
    </dgm:pt>
    <dgm:pt modelId="{53802B4F-9B94-4324-990E-99FC32CF20ED}" type="pres">
      <dgm:prSet presAssocID="{3AC38F0A-8348-4DDD-8DB8-24F2623C3EF6}" presName="linear" presStyleCnt="0">
        <dgm:presLayoutVars>
          <dgm:animLvl val="lvl"/>
          <dgm:resizeHandles val="exact"/>
        </dgm:presLayoutVars>
      </dgm:prSet>
      <dgm:spPr/>
    </dgm:pt>
    <dgm:pt modelId="{212E5B68-875E-4913-993A-25F781113F89}" type="pres">
      <dgm:prSet presAssocID="{BAB5898B-CCA3-4B23-9489-B2AF51D4F3B9}" presName="parentText" presStyleLbl="node1" presStyleIdx="0" presStyleCnt="1" custScaleY="553906" custLinFactNeighborY="11380">
        <dgm:presLayoutVars>
          <dgm:chMax val="0"/>
          <dgm:bulletEnabled val="1"/>
        </dgm:presLayoutVars>
      </dgm:prSet>
      <dgm:spPr/>
    </dgm:pt>
    <dgm:pt modelId="{AB6EA18F-20C1-46F5-BC94-1716EF46AC24}" type="pres">
      <dgm:prSet presAssocID="{BAB5898B-CCA3-4B23-9489-B2AF51D4F3B9}" presName="childText" presStyleLbl="revTx" presStyleIdx="0" presStyleCnt="1" custScaleY="168486" custLinFactNeighborY="7993">
        <dgm:presLayoutVars>
          <dgm:bulletEnabled val="1"/>
        </dgm:presLayoutVars>
      </dgm:prSet>
      <dgm:spPr/>
    </dgm:pt>
  </dgm:ptLst>
  <dgm:cxnLst>
    <dgm:cxn modelId="{55096006-974E-4B9C-AB9F-E7ABF95A159B}" type="presOf" srcId="{BAB5898B-CCA3-4B23-9489-B2AF51D4F3B9}" destId="{212E5B68-875E-4913-993A-25F781113F89}" srcOrd="0" destOrd="0" presId="urn:microsoft.com/office/officeart/2005/8/layout/vList2"/>
    <dgm:cxn modelId="{61145011-5996-472A-879A-EAD924310DB2}" type="presOf" srcId="{ECC75CC2-84C3-4BFC-ADA0-876AA6A52F59}" destId="{AB6EA18F-20C1-46F5-BC94-1716EF46AC24}" srcOrd="0" destOrd="1" presId="urn:microsoft.com/office/officeart/2005/8/layout/vList2"/>
    <dgm:cxn modelId="{CDFE3452-D966-48F9-A04C-DF533FC14ED7}" srcId="{BAB5898B-CCA3-4B23-9489-B2AF51D4F3B9}" destId="{79F5E558-7DCC-46DD-A1E3-5068C1FE34FC}" srcOrd="0" destOrd="0" parTransId="{CA5A36D1-54AD-4D39-A868-856611FE1BEE}" sibTransId="{7F04499F-C52F-482E-846B-209679B456E5}"/>
    <dgm:cxn modelId="{E86DC677-914A-4E19-BE1F-03FC87585766}" srcId="{BAB5898B-CCA3-4B23-9489-B2AF51D4F3B9}" destId="{ECC75CC2-84C3-4BFC-ADA0-876AA6A52F59}" srcOrd="1" destOrd="0" parTransId="{5D1AA056-35D3-4ACB-996D-B51C14F9586B}" sibTransId="{815521E9-473B-4ABC-BF2B-FFFDB23BCB3A}"/>
    <dgm:cxn modelId="{E95B97B0-A3D0-4A05-BA24-1B3CA34E8604}" type="presOf" srcId="{3AC38F0A-8348-4DDD-8DB8-24F2623C3EF6}" destId="{53802B4F-9B94-4324-990E-99FC32CF20ED}" srcOrd="0" destOrd="0" presId="urn:microsoft.com/office/officeart/2005/8/layout/vList2"/>
    <dgm:cxn modelId="{9135A1D7-6836-4018-90C3-E7F7D11E4312}" srcId="{BAB5898B-CCA3-4B23-9489-B2AF51D4F3B9}" destId="{9AEABAB3-57BC-40F0-99EA-D188EA49935A}" srcOrd="2" destOrd="0" parTransId="{7FA9C800-D955-4A9D-BB92-FE00E91DA136}" sibTransId="{4297ED63-9E72-4CFA-B946-81338FA41609}"/>
    <dgm:cxn modelId="{E8AEAFDE-0148-49EA-9A4E-F37AF50B1DF7}" type="presOf" srcId="{79F5E558-7DCC-46DD-A1E3-5068C1FE34FC}" destId="{AB6EA18F-20C1-46F5-BC94-1716EF46AC24}" srcOrd="0" destOrd="0" presId="urn:microsoft.com/office/officeart/2005/8/layout/vList2"/>
    <dgm:cxn modelId="{485C3AF4-A564-4CC1-85F5-66737278B290}" type="presOf" srcId="{9AEABAB3-57BC-40F0-99EA-D188EA49935A}" destId="{AB6EA18F-20C1-46F5-BC94-1716EF46AC24}" srcOrd="0" destOrd="2" presId="urn:microsoft.com/office/officeart/2005/8/layout/vList2"/>
    <dgm:cxn modelId="{CFEA29FD-5FAC-4DF6-8DBD-0C035196B431}" srcId="{3AC38F0A-8348-4DDD-8DB8-24F2623C3EF6}" destId="{BAB5898B-CCA3-4B23-9489-B2AF51D4F3B9}" srcOrd="0" destOrd="0" parTransId="{80464241-A851-4A6B-8AA9-2C6832B7E8E0}" sibTransId="{BD690B99-A011-4799-B32D-60DFE2D6CD86}"/>
    <dgm:cxn modelId="{0158369A-BC1E-4DA1-9C9B-972F4B2AC047}" type="presParOf" srcId="{53802B4F-9B94-4324-990E-99FC32CF20ED}" destId="{212E5B68-875E-4913-993A-25F781113F89}" srcOrd="0" destOrd="0" presId="urn:microsoft.com/office/officeart/2005/8/layout/vList2"/>
    <dgm:cxn modelId="{8493F8D5-6DAA-4675-BE38-D3145D62E51C}" type="presParOf" srcId="{53802B4F-9B94-4324-990E-99FC32CF20ED}" destId="{AB6EA18F-20C1-46F5-BC94-1716EF46AC2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9650E301-2572-4876-AD74-35A23674B27A}">
      <dgm:prSet phldrT="[Text]" custT="1"/>
      <dgm:spPr>
        <a:solidFill>
          <a:schemeClr val="bg2"/>
        </a:solidFill>
      </dgm:spPr>
      <dgm:t>
        <a:bodyPr/>
        <a:lstStyle/>
        <a:p>
          <a:r>
            <a:rPr lang="en-US" sz="2000" b="0" dirty="0"/>
            <a:t>Sources of a bond’s return </a:t>
          </a:r>
          <a:endParaRPr lang="en-US" sz="2000" b="1" dirty="0"/>
        </a:p>
      </dgm:t>
    </dgm:pt>
    <dgm:pt modelId="{52A61D71-AA01-4047-9E3A-57AC828DEF6D}" type="parTrans" cxnId="{7D988956-9DAF-446C-BF9E-23CA7360C9EC}">
      <dgm:prSet/>
      <dgm:spPr/>
      <dgm:t>
        <a:bodyPr/>
        <a:lstStyle/>
        <a:p>
          <a:endParaRPr lang="en-US"/>
        </a:p>
      </dgm:t>
    </dgm:pt>
    <dgm:pt modelId="{D9C86E0A-7FE7-4EA6-A3F1-81B73BCBCAF2}" type="sibTrans" cxnId="{7D988956-9DAF-446C-BF9E-23CA7360C9EC}">
      <dgm:prSet/>
      <dgm:spPr/>
      <dgm:t>
        <a:bodyPr/>
        <a:lstStyle/>
        <a:p>
          <a:endParaRPr lang="en-US"/>
        </a:p>
      </dgm:t>
    </dgm:pt>
    <dgm:pt modelId="{16EE4D4D-C43B-4ECA-8AF1-3E661D22C593}">
      <dgm:prSet phldrT="[Text]" custT="1"/>
      <dgm:spPr>
        <a:solidFill>
          <a:schemeClr val="bg2"/>
        </a:solidFill>
      </dgm:spPr>
      <dgm:t>
        <a:bodyPr/>
        <a:lstStyle/>
        <a:p>
          <a:r>
            <a:rPr lang="en-US" sz="2000" b="0" dirty="0"/>
            <a:t>Macaulay, modified, and effective durations</a:t>
          </a:r>
          <a:endParaRPr lang="en-US" sz="2000" b="1" dirty="0"/>
        </a:p>
      </dgm:t>
    </dgm:pt>
    <dgm:pt modelId="{1725B786-1359-4629-B034-2ED6F892DB7B}" type="parTrans" cxnId="{8F5F4B60-4113-46B6-AB37-46EC9EAFFE5C}">
      <dgm:prSet/>
      <dgm:spPr/>
      <dgm:t>
        <a:bodyPr/>
        <a:lstStyle/>
        <a:p>
          <a:endParaRPr lang="en-US"/>
        </a:p>
      </dgm:t>
    </dgm:pt>
    <dgm:pt modelId="{91CA8E83-D001-421B-B662-4651124A90C2}" type="sibTrans" cxnId="{8F5F4B60-4113-46B6-AB37-46EC9EAFFE5C}">
      <dgm:prSet/>
      <dgm:spPr/>
      <dgm:t>
        <a:bodyPr/>
        <a:lstStyle/>
        <a:p>
          <a:endParaRPr lang="en-US"/>
        </a:p>
      </dgm:t>
    </dgm:pt>
    <dgm:pt modelId="{0F6AAB9B-21F0-40ED-A920-E7C77C3D69DB}">
      <dgm:prSet custT="1"/>
      <dgm:spPr>
        <a:noFill/>
        <a:ln>
          <a:solidFill>
            <a:schemeClr val="bg2"/>
          </a:solidFill>
        </a:ln>
      </dgm:spPr>
      <dgm:t>
        <a:bodyPr/>
        <a:lstStyle/>
        <a:p>
          <a:r>
            <a:rPr lang="en-US" sz="2000" dirty="0"/>
            <a:t>Macaulay duration is the weighted average of the time to receipt of coupon interest and principal payments, in which the weights are the shares of the full price corresponding to each payment. This statistic is annualized by dividing by the periodicity. </a:t>
          </a:r>
        </a:p>
      </dgm:t>
    </dgm:pt>
    <dgm:pt modelId="{5277F48D-6AFF-4FAA-BF46-DDB4CBA23C04}" type="parTrans" cxnId="{0E7683F7-8930-4235-B740-336330AB3320}">
      <dgm:prSet/>
      <dgm:spPr/>
      <dgm:t>
        <a:bodyPr/>
        <a:lstStyle/>
        <a:p>
          <a:endParaRPr lang="en-US"/>
        </a:p>
      </dgm:t>
    </dgm:pt>
    <dgm:pt modelId="{992D02C8-A3A2-4B74-9DED-7486B8238B63}" type="sibTrans" cxnId="{0E7683F7-8930-4235-B740-336330AB3320}">
      <dgm:prSet/>
      <dgm:spPr/>
      <dgm:t>
        <a:bodyPr/>
        <a:lstStyle/>
        <a:p>
          <a:endParaRPr lang="en-US"/>
        </a:p>
      </dgm:t>
    </dgm:pt>
    <dgm:pt modelId="{52002A39-6650-490B-95C1-965B3230CCD3}">
      <dgm:prSet custT="1"/>
      <dgm:spPr>
        <a:noFill/>
        <a:ln>
          <a:solidFill>
            <a:schemeClr val="bg2"/>
          </a:solidFill>
        </a:ln>
      </dgm:spPr>
      <dgm:t>
        <a:bodyPr/>
        <a:lstStyle/>
        <a:p>
          <a:r>
            <a:rPr lang="en-US" sz="2000" dirty="0"/>
            <a:t>The three sources of return on a fixed-rate bond purchased at par value are (1) receipt of the promised coupon and principal payments on the scheduled dates, (2) reinvestment of coupon payments, and (3) potential capital gains, as well as losses, on the sale of the bond prior to maturity.</a:t>
          </a:r>
          <a:endParaRPr lang="en-US" sz="2000" b="0" dirty="0"/>
        </a:p>
      </dgm:t>
    </dgm:pt>
    <dgm:pt modelId="{9C1B7C35-6248-4934-A241-A34FF310B557}" type="parTrans" cxnId="{8D07C65B-54FD-4F34-8B3E-8F82BF66AD4E}">
      <dgm:prSet/>
      <dgm:spPr/>
      <dgm:t>
        <a:bodyPr/>
        <a:lstStyle/>
        <a:p>
          <a:endParaRPr lang="en-US"/>
        </a:p>
      </dgm:t>
    </dgm:pt>
    <dgm:pt modelId="{A501D958-E74E-4E35-AEE7-D8EE6EFB3CBF}" type="sibTrans" cxnId="{8D07C65B-54FD-4F34-8B3E-8F82BF66AD4E}">
      <dgm:prSet/>
      <dgm:spPr/>
      <dgm:t>
        <a:bodyPr/>
        <a:lstStyle/>
        <a:p>
          <a:endParaRPr lang="en-US"/>
        </a:p>
      </dgm:t>
    </dgm:pt>
    <dgm:pt modelId="{FD46F469-615B-46BC-A715-4708D7DFB110}">
      <dgm:prSet custT="1"/>
      <dgm:spPr>
        <a:noFill/>
        <a:ln>
          <a:solidFill>
            <a:schemeClr val="bg2"/>
          </a:solidFill>
        </a:ln>
      </dgm:spPr>
      <dgm:t>
        <a:bodyPr/>
        <a:lstStyle/>
        <a:p>
          <a:r>
            <a:rPr lang="en-US" sz="2000" dirty="0"/>
            <a:t>For a bond purchased at a discount or premium, the rate of return also includes the effect of the price being “pulled to par” as maturity nears, assuming no default.</a:t>
          </a:r>
          <a:endParaRPr lang="en-US" sz="2000" b="0" dirty="0"/>
        </a:p>
      </dgm:t>
    </dgm:pt>
    <dgm:pt modelId="{D35A1CA9-7CD0-4D5F-9753-71D99AD9437B}" type="parTrans" cxnId="{7315A62B-BCC2-4392-8E88-A2A9DCA3984C}">
      <dgm:prSet/>
      <dgm:spPr/>
      <dgm:t>
        <a:bodyPr/>
        <a:lstStyle/>
        <a:p>
          <a:endParaRPr lang="en-AU"/>
        </a:p>
      </dgm:t>
    </dgm:pt>
    <dgm:pt modelId="{3A5178F3-D63F-4BC3-93C4-51172CB25CBA}" type="sibTrans" cxnId="{7315A62B-BCC2-4392-8E88-A2A9DCA3984C}">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07516B8E-3088-4CEA-9A52-2B0E458E0BFE}" type="pres">
      <dgm:prSet presAssocID="{9650E301-2572-4876-AD74-35A23674B27A}" presName="parentLin" presStyleCnt="0"/>
      <dgm:spPr/>
    </dgm:pt>
    <dgm:pt modelId="{BD5E4D2E-DE73-4281-83A2-EDAE9360E3FF}" type="pres">
      <dgm:prSet presAssocID="{9650E301-2572-4876-AD74-35A23674B27A}" presName="parentLeftMargin" presStyleLbl="node1" presStyleIdx="0" presStyleCnt="2"/>
      <dgm:spPr/>
    </dgm:pt>
    <dgm:pt modelId="{A89EFCD0-A9A8-40BF-8198-A336EE87BC3F}" type="pres">
      <dgm:prSet presAssocID="{9650E301-2572-4876-AD74-35A23674B27A}" presName="parentText" presStyleLbl="node1" presStyleIdx="0" presStyleCnt="2" custScaleX="122523" custScaleY="104475">
        <dgm:presLayoutVars>
          <dgm:chMax val="0"/>
          <dgm:bulletEnabled val="1"/>
        </dgm:presLayoutVars>
      </dgm:prSet>
      <dgm:spPr/>
    </dgm:pt>
    <dgm:pt modelId="{8DEF7B26-66BA-4529-9081-46BC5BB9654F}" type="pres">
      <dgm:prSet presAssocID="{9650E301-2572-4876-AD74-35A23674B27A}" presName="negativeSpace" presStyleCnt="0"/>
      <dgm:spPr/>
    </dgm:pt>
    <dgm:pt modelId="{066F4DFF-D965-4EA7-9B67-5DEE464D85B3}" type="pres">
      <dgm:prSet presAssocID="{9650E301-2572-4876-AD74-35A23674B27A}" presName="childText" presStyleLbl="conFgAcc1" presStyleIdx="0" presStyleCnt="2">
        <dgm:presLayoutVars>
          <dgm:bulletEnabled val="1"/>
        </dgm:presLayoutVars>
      </dgm:prSet>
      <dgm:spPr/>
    </dgm:pt>
    <dgm:pt modelId="{74D0FCBC-7E03-4544-8162-4B95B02E9EC3}" type="pres">
      <dgm:prSet presAssocID="{D9C86E0A-7FE7-4EA6-A3F1-81B73BCBCAF2}" presName="spaceBetweenRectangles" presStyleCnt="0"/>
      <dgm:spPr/>
    </dgm:pt>
    <dgm:pt modelId="{65F06C17-B447-4374-9C45-01E447A59191}" type="pres">
      <dgm:prSet presAssocID="{16EE4D4D-C43B-4ECA-8AF1-3E661D22C593}" presName="parentLin" presStyleCnt="0"/>
      <dgm:spPr/>
    </dgm:pt>
    <dgm:pt modelId="{EC935531-C417-4887-A24C-F6020D1DF122}" type="pres">
      <dgm:prSet presAssocID="{16EE4D4D-C43B-4ECA-8AF1-3E661D22C593}" presName="parentLeftMargin" presStyleLbl="node1" presStyleIdx="0" presStyleCnt="2"/>
      <dgm:spPr/>
    </dgm:pt>
    <dgm:pt modelId="{CE9C66BC-5DF6-46FF-AF2A-8677240AF757}" type="pres">
      <dgm:prSet presAssocID="{16EE4D4D-C43B-4ECA-8AF1-3E661D22C593}" presName="parentText" presStyleLbl="node1" presStyleIdx="1" presStyleCnt="2" custScaleX="119949" custScaleY="106986">
        <dgm:presLayoutVars>
          <dgm:chMax val="0"/>
          <dgm:bulletEnabled val="1"/>
        </dgm:presLayoutVars>
      </dgm:prSet>
      <dgm:spPr/>
    </dgm:pt>
    <dgm:pt modelId="{0998C722-09A1-46C7-BE1E-01217A4AC8BA}" type="pres">
      <dgm:prSet presAssocID="{16EE4D4D-C43B-4ECA-8AF1-3E661D22C593}" presName="negativeSpace" presStyleCnt="0"/>
      <dgm:spPr/>
    </dgm:pt>
    <dgm:pt modelId="{F292E843-89F7-4576-96D2-DF77D5B6F1DD}" type="pres">
      <dgm:prSet presAssocID="{16EE4D4D-C43B-4ECA-8AF1-3E661D22C593}" presName="childText" presStyleLbl="conFgAcc1" presStyleIdx="1" presStyleCnt="2">
        <dgm:presLayoutVars>
          <dgm:bulletEnabled val="1"/>
        </dgm:presLayoutVars>
      </dgm:prSet>
      <dgm:spPr/>
    </dgm:pt>
  </dgm:ptLst>
  <dgm:cxnLst>
    <dgm:cxn modelId="{32B5E011-4498-4AE4-9BCA-818E64B4BD39}" type="presOf" srcId="{16EE4D4D-C43B-4ECA-8AF1-3E661D22C593}" destId="{EC935531-C417-4887-A24C-F6020D1DF122}" srcOrd="0" destOrd="0" presId="urn:microsoft.com/office/officeart/2005/8/layout/list1"/>
    <dgm:cxn modelId="{D706481F-8BA4-4E17-87FF-C523D24DBC43}" type="presOf" srcId="{84758569-E18A-47C6-B563-157F9A81184E}" destId="{857708D8-C171-4E79-9162-CC68307DEA04}" srcOrd="0" destOrd="0" presId="urn:microsoft.com/office/officeart/2005/8/layout/list1"/>
    <dgm:cxn modelId="{68EEC527-7766-48E6-BA3E-2B3937D41B0B}" type="presOf" srcId="{16EE4D4D-C43B-4ECA-8AF1-3E661D22C593}" destId="{CE9C66BC-5DF6-46FF-AF2A-8677240AF757}" srcOrd="1" destOrd="0" presId="urn:microsoft.com/office/officeart/2005/8/layout/list1"/>
    <dgm:cxn modelId="{9D63472A-95F4-4DDA-AF1E-6B1F812D0086}" type="presOf" srcId="{FD46F469-615B-46BC-A715-4708D7DFB110}" destId="{066F4DFF-D965-4EA7-9B67-5DEE464D85B3}" srcOrd="0" destOrd="1" presId="urn:microsoft.com/office/officeart/2005/8/layout/list1"/>
    <dgm:cxn modelId="{7315A62B-BCC2-4392-8E88-A2A9DCA3984C}" srcId="{9650E301-2572-4876-AD74-35A23674B27A}" destId="{FD46F469-615B-46BC-A715-4708D7DFB110}" srcOrd="1" destOrd="0" parTransId="{D35A1CA9-7CD0-4D5F-9753-71D99AD9437B}" sibTransId="{3A5178F3-D63F-4BC3-93C4-51172CB25CBA}"/>
    <dgm:cxn modelId="{0CDA2352-7865-4ADB-8204-2C30FE3067D7}" type="presOf" srcId="{9650E301-2572-4876-AD74-35A23674B27A}" destId="{BD5E4D2E-DE73-4281-83A2-EDAE9360E3FF}" srcOrd="0" destOrd="0" presId="urn:microsoft.com/office/officeart/2005/8/layout/list1"/>
    <dgm:cxn modelId="{7D988956-9DAF-446C-BF9E-23CA7360C9EC}" srcId="{84758569-E18A-47C6-B563-157F9A81184E}" destId="{9650E301-2572-4876-AD74-35A23674B27A}" srcOrd="0" destOrd="0" parTransId="{52A61D71-AA01-4047-9E3A-57AC828DEF6D}" sibTransId="{D9C86E0A-7FE7-4EA6-A3F1-81B73BCBCAF2}"/>
    <dgm:cxn modelId="{55FE335A-4CD5-45D9-B1FB-C3A86CD34316}" type="presOf" srcId="{9650E301-2572-4876-AD74-35A23674B27A}" destId="{A89EFCD0-A9A8-40BF-8198-A336EE87BC3F}" srcOrd="1" destOrd="0" presId="urn:microsoft.com/office/officeart/2005/8/layout/list1"/>
    <dgm:cxn modelId="{8D07C65B-54FD-4F34-8B3E-8F82BF66AD4E}" srcId="{9650E301-2572-4876-AD74-35A23674B27A}" destId="{52002A39-6650-490B-95C1-965B3230CCD3}" srcOrd="0" destOrd="0" parTransId="{9C1B7C35-6248-4934-A241-A34FF310B557}" sibTransId="{A501D958-E74E-4E35-AEE7-D8EE6EFB3CBF}"/>
    <dgm:cxn modelId="{8F5F4B60-4113-46B6-AB37-46EC9EAFFE5C}" srcId="{84758569-E18A-47C6-B563-157F9A81184E}" destId="{16EE4D4D-C43B-4ECA-8AF1-3E661D22C593}" srcOrd="1" destOrd="0" parTransId="{1725B786-1359-4629-B034-2ED6F892DB7B}" sibTransId="{91CA8E83-D001-421B-B662-4651124A90C2}"/>
    <dgm:cxn modelId="{59028168-12EA-4A41-9FF5-F790CCBEE250}" type="presOf" srcId="{52002A39-6650-490B-95C1-965B3230CCD3}" destId="{066F4DFF-D965-4EA7-9B67-5DEE464D85B3}" srcOrd="0" destOrd="0" presId="urn:microsoft.com/office/officeart/2005/8/layout/list1"/>
    <dgm:cxn modelId="{FE9B9F6B-5C87-41FB-B7D5-03531B0DE179}" type="presOf" srcId="{0F6AAB9B-21F0-40ED-A920-E7C77C3D69DB}" destId="{F292E843-89F7-4576-96D2-DF77D5B6F1DD}" srcOrd="0" destOrd="0" presId="urn:microsoft.com/office/officeart/2005/8/layout/list1"/>
    <dgm:cxn modelId="{0E7683F7-8930-4235-B740-336330AB3320}" srcId="{16EE4D4D-C43B-4ECA-8AF1-3E661D22C593}" destId="{0F6AAB9B-21F0-40ED-A920-E7C77C3D69DB}" srcOrd="0" destOrd="0" parTransId="{5277F48D-6AFF-4FAA-BF46-DDB4CBA23C04}" sibTransId="{992D02C8-A3A2-4B74-9DED-7486B8238B63}"/>
    <dgm:cxn modelId="{7AAAC5B7-32D6-4076-B2F0-9E5579B9B350}" type="presParOf" srcId="{857708D8-C171-4E79-9162-CC68307DEA04}" destId="{07516B8E-3088-4CEA-9A52-2B0E458E0BFE}" srcOrd="0" destOrd="0" presId="urn:microsoft.com/office/officeart/2005/8/layout/list1"/>
    <dgm:cxn modelId="{11028D54-577E-4575-AB99-BF11B788A03D}" type="presParOf" srcId="{07516B8E-3088-4CEA-9A52-2B0E458E0BFE}" destId="{BD5E4D2E-DE73-4281-83A2-EDAE9360E3FF}" srcOrd="0" destOrd="0" presId="urn:microsoft.com/office/officeart/2005/8/layout/list1"/>
    <dgm:cxn modelId="{F2A0B18C-B981-4539-9A7A-F3390CD51950}" type="presParOf" srcId="{07516B8E-3088-4CEA-9A52-2B0E458E0BFE}" destId="{A89EFCD0-A9A8-40BF-8198-A336EE87BC3F}" srcOrd="1" destOrd="0" presId="urn:microsoft.com/office/officeart/2005/8/layout/list1"/>
    <dgm:cxn modelId="{8E9EAD16-655B-4219-B693-6933A55B2E09}" type="presParOf" srcId="{857708D8-C171-4E79-9162-CC68307DEA04}" destId="{8DEF7B26-66BA-4529-9081-46BC5BB9654F}" srcOrd="1" destOrd="0" presId="urn:microsoft.com/office/officeart/2005/8/layout/list1"/>
    <dgm:cxn modelId="{34276398-4BBA-444F-89CC-F0A48E6CB1EF}" type="presParOf" srcId="{857708D8-C171-4E79-9162-CC68307DEA04}" destId="{066F4DFF-D965-4EA7-9B67-5DEE464D85B3}" srcOrd="2" destOrd="0" presId="urn:microsoft.com/office/officeart/2005/8/layout/list1"/>
    <dgm:cxn modelId="{CAF53B02-BF18-4843-BFAC-AD56C91F7291}" type="presParOf" srcId="{857708D8-C171-4E79-9162-CC68307DEA04}" destId="{74D0FCBC-7E03-4544-8162-4B95B02E9EC3}" srcOrd="3" destOrd="0" presId="urn:microsoft.com/office/officeart/2005/8/layout/list1"/>
    <dgm:cxn modelId="{6D43A750-8B92-488A-ABB4-3D54682140AC}" type="presParOf" srcId="{857708D8-C171-4E79-9162-CC68307DEA04}" destId="{65F06C17-B447-4374-9C45-01E447A59191}" srcOrd="4" destOrd="0" presId="urn:microsoft.com/office/officeart/2005/8/layout/list1"/>
    <dgm:cxn modelId="{9FE6424B-692A-492D-B997-A1F49ED6D856}" type="presParOf" srcId="{65F06C17-B447-4374-9C45-01E447A59191}" destId="{EC935531-C417-4887-A24C-F6020D1DF122}" srcOrd="0" destOrd="0" presId="urn:microsoft.com/office/officeart/2005/8/layout/list1"/>
    <dgm:cxn modelId="{ADAAA095-0725-4674-AF02-CE70C58166C0}" type="presParOf" srcId="{65F06C17-B447-4374-9C45-01E447A59191}" destId="{CE9C66BC-5DF6-46FF-AF2A-8677240AF757}" srcOrd="1" destOrd="0" presId="urn:microsoft.com/office/officeart/2005/8/layout/list1"/>
    <dgm:cxn modelId="{7804B628-0EFA-4F7E-828F-D6F4BB5207AA}" type="presParOf" srcId="{857708D8-C171-4E79-9162-CC68307DEA04}" destId="{0998C722-09A1-46C7-BE1E-01217A4AC8BA}" srcOrd="5" destOrd="0" presId="urn:microsoft.com/office/officeart/2005/8/layout/list1"/>
    <dgm:cxn modelId="{44F0B4F6-ED7B-4BA5-8B84-DAF4E71862EC}" type="presParOf" srcId="{857708D8-C171-4E79-9162-CC68307DEA04}" destId="{F292E843-89F7-4576-96D2-DF77D5B6F1DD}"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5280EFCA-C504-4F1F-899D-70A45F3765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41C50B11-C1DE-4566-A569-BDD63F38B787}">
      <dgm:prSet phldrT="[Text]" custT="1"/>
      <dgm:spPr>
        <a:solidFill>
          <a:schemeClr val="bg2"/>
        </a:solidFill>
      </dgm:spPr>
      <dgm:t>
        <a:bodyPr/>
        <a:lstStyle/>
        <a:p>
          <a:r>
            <a:rPr lang="en-US" sz="2000" b="0" dirty="0"/>
            <a:t>Macaulay, modified, and effective durations (continued)</a:t>
          </a:r>
          <a:endParaRPr lang="en-AU" sz="2000" dirty="0"/>
        </a:p>
      </dgm:t>
    </dgm:pt>
    <dgm:pt modelId="{DDB94E6A-B031-4E33-B2DC-FFE7895C9F41}" type="parTrans" cxnId="{46F1147F-40FC-4987-8365-0FF21438CCD4}">
      <dgm:prSet/>
      <dgm:spPr/>
      <dgm:t>
        <a:bodyPr/>
        <a:lstStyle/>
        <a:p>
          <a:endParaRPr lang="en-AU"/>
        </a:p>
      </dgm:t>
    </dgm:pt>
    <dgm:pt modelId="{ACCAA2EF-9393-43C4-B4C2-C8E2AD05555B}" type="sibTrans" cxnId="{46F1147F-40FC-4987-8365-0FF21438CCD4}">
      <dgm:prSet/>
      <dgm:spPr/>
      <dgm:t>
        <a:bodyPr/>
        <a:lstStyle/>
        <a:p>
          <a:endParaRPr lang="en-AU"/>
        </a:p>
      </dgm:t>
    </dgm:pt>
    <dgm:pt modelId="{A65649F9-1014-4264-9BDC-50D6F7A52FAC}">
      <dgm:prSet custT="1"/>
      <dgm:spPr>
        <a:noFill/>
        <a:ln>
          <a:solidFill>
            <a:schemeClr val="bg2"/>
          </a:solidFill>
        </a:ln>
      </dgm:spPr>
      <dgm:t>
        <a:bodyPr/>
        <a:lstStyle/>
        <a:p>
          <a:r>
            <a:rPr lang="en-US" sz="2000" dirty="0"/>
            <a:t>Modified duration provides a linear estimate of the percentage price change for a bond given a change in its yield-to-maturity.</a:t>
          </a:r>
          <a:endParaRPr lang="en-US" sz="2000" b="0" dirty="0"/>
        </a:p>
      </dgm:t>
    </dgm:pt>
    <dgm:pt modelId="{BE9F2057-BD8F-4AE2-93E4-02D788430B3D}" type="parTrans" cxnId="{F082DCA3-776A-4233-BADD-CE4B5C580DCD}">
      <dgm:prSet/>
      <dgm:spPr/>
      <dgm:t>
        <a:bodyPr/>
        <a:lstStyle/>
        <a:p>
          <a:endParaRPr lang="en-AU"/>
        </a:p>
      </dgm:t>
    </dgm:pt>
    <dgm:pt modelId="{D33CF101-18B0-4E1E-8968-75958D6862D3}" type="sibTrans" cxnId="{F082DCA3-776A-4233-BADD-CE4B5C580DCD}">
      <dgm:prSet/>
      <dgm:spPr/>
      <dgm:t>
        <a:bodyPr/>
        <a:lstStyle/>
        <a:p>
          <a:endParaRPr lang="en-AU"/>
        </a:p>
      </dgm:t>
    </dgm:pt>
    <dgm:pt modelId="{3F5984A5-0BCD-4488-B295-D2336F43240F}">
      <dgm:prSet custT="1"/>
      <dgm:spPr>
        <a:noFill/>
        <a:ln>
          <a:solidFill>
            <a:schemeClr val="bg2"/>
          </a:solidFill>
        </a:ln>
      </dgm:spPr>
      <dgm:t>
        <a:bodyPr/>
        <a:lstStyle/>
        <a:p>
          <a:r>
            <a:rPr lang="en-US" sz="2000" b="0" dirty="0"/>
            <a:t>Approximate modified duration approaches modified duration as the change in the yield-to-maturity approaches zero. </a:t>
          </a:r>
        </a:p>
      </dgm:t>
    </dgm:pt>
    <dgm:pt modelId="{263FBEA2-3E16-4076-99A7-564C94B71D07}" type="parTrans" cxnId="{A6D9F104-8DE2-4FF6-9ADF-4F10B5447AF5}">
      <dgm:prSet/>
      <dgm:spPr/>
      <dgm:t>
        <a:bodyPr/>
        <a:lstStyle/>
        <a:p>
          <a:endParaRPr lang="en-AU"/>
        </a:p>
      </dgm:t>
    </dgm:pt>
    <dgm:pt modelId="{028F31C9-0456-4984-AC94-C4A912AF5586}" type="sibTrans" cxnId="{A6D9F104-8DE2-4FF6-9ADF-4F10B5447AF5}">
      <dgm:prSet/>
      <dgm:spPr/>
      <dgm:t>
        <a:bodyPr/>
        <a:lstStyle/>
        <a:p>
          <a:endParaRPr lang="en-AU"/>
        </a:p>
      </dgm:t>
    </dgm:pt>
    <dgm:pt modelId="{49EAC499-78C3-4B81-9023-858BB358F6DB}">
      <dgm:prSet custT="1"/>
      <dgm:spPr>
        <a:noFill/>
        <a:ln>
          <a:solidFill>
            <a:schemeClr val="bg2"/>
          </a:solidFill>
        </a:ln>
      </dgm:spPr>
      <dgm:t>
        <a:bodyPr/>
        <a:lstStyle/>
        <a:p>
          <a:r>
            <a:rPr lang="en-US" sz="2000" b="0" dirty="0"/>
            <a:t>Effective duration is a curve duration statistic that measures interest rate risk assuming a parallel shift in the benchmark yield curve.</a:t>
          </a:r>
        </a:p>
      </dgm:t>
    </dgm:pt>
    <dgm:pt modelId="{59B95104-3385-4A0A-8962-07C814D898E5}" type="parTrans" cxnId="{15456181-C6E7-42D9-96A8-B261A2603458}">
      <dgm:prSet/>
      <dgm:spPr/>
      <dgm:t>
        <a:bodyPr/>
        <a:lstStyle/>
        <a:p>
          <a:endParaRPr lang="en-AU"/>
        </a:p>
      </dgm:t>
    </dgm:pt>
    <dgm:pt modelId="{3ED77A51-7883-4C43-AC1A-A34339125364}" type="sibTrans" cxnId="{15456181-C6E7-42D9-96A8-B261A2603458}">
      <dgm:prSet/>
      <dgm:spPr/>
      <dgm:t>
        <a:bodyPr/>
        <a:lstStyle/>
        <a:p>
          <a:endParaRPr lang="en-AU"/>
        </a:p>
      </dgm:t>
    </dgm:pt>
    <dgm:pt modelId="{B202D77C-F121-44AE-8059-A974E2DC930A}" type="pres">
      <dgm:prSet presAssocID="{5280EFCA-C504-4F1F-899D-70A45F3765BD}" presName="linear" presStyleCnt="0">
        <dgm:presLayoutVars>
          <dgm:dir/>
          <dgm:animLvl val="lvl"/>
          <dgm:resizeHandles val="exact"/>
        </dgm:presLayoutVars>
      </dgm:prSet>
      <dgm:spPr/>
    </dgm:pt>
    <dgm:pt modelId="{4BB3E5F1-CBE1-4F9B-8E31-3984F95BE779}" type="pres">
      <dgm:prSet presAssocID="{41C50B11-C1DE-4566-A569-BDD63F38B787}" presName="parentLin" presStyleCnt="0"/>
      <dgm:spPr/>
    </dgm:pt>
    <dgm:pt modelId="{44EE0F21-B607-408B-96DA-A1327B4D9CE1}" type="pres">
      <dgm:prSet presAssocID="{41C50B11-C1DE-4566-A569-BDD63F38B787}" presName="parentLeftMargin" presStyleLbl="node1" presStyleIdx="0" presStyleCnt="1"/>
      <dgm:spPr/>
    </dgm:pt>
    <dgm:pt modelId="{C5BBB70E-A55D-4703-95FA-A04CBD501581}" type="pres">
      <dgm:prSet presAssocID="{41C50B11-C1DE-4566-A569-BDD63F38B787}" presName="parentText" presStyleLbl="node1" presStyleIdx="0" presStyleCnt="1" custScaleX="124566" custScaleY="28262" custLinFactNeighborX="12150" custLinFactNeighborY="-80799">
        <dgm:presLayoutVars>
          <dgm:chMax val="0"/>
          <dgm:bulletEnabled val="1"/>
        </dgm:presLayoutVars>
      </dgm:prSet>
      <dgm:spPr/>
    </dgm:pt>
    <dgm:pt modelId="{EECCB7E5-34A4-4B65-9C08-34A4D6CA88C8}" type="pres">
      <dgm:prSet presAssocID="{41C50B11-C1DE-4566-A569-BDD63F38B787}" presName="negativeSpace" presStyleCnt="0"/>
      <dgm:spPr/>
    </dgm:pt>
    <dgm:pt modelId="{814C8406-8834-4959-8D25-4FE3C73DD9E4}" type="pres">
      <dgm:prSet presAssocID="{41C50B11-C1DE-4566-A569-BDD63F38B787}" presName="childText" presStyleLbl="conFgAcc1" presStyleIdx="0" presStyleCnt="1" custScaleY="77718" custLinFactNeighborY="-86428">
        <dgm:presLayoutVars>
          <dgm:bulletEnabled val="1"/>
        </dgm:presLayoutVars>
      </dgm:prSet>
      <dgm:spPr/>
    </dgm:pt>
  </dgm:ptLst>
  <dgm:cxnLst>
    <dgm:cxn modelId="{A6D9F104-8DE2-4FF6-9ADF-4F10B5447AF5}" srcId="{41C50B11-C1DE-4566-A569-BDD63F38B787}" destId="{3F5984A5-0BCD-4488-B295-D2336F43240F}" srcOrd="1" destOrd="0" parTransId="{263FBEA2-3E16-4076-99A7-564C94B71D07}" sibTransId="{028F31C9-0456-4984-AC94-C4A912AF5586}"/>
    <dgm:cxn modelId="{A461B137-B4C2-40A6-8241-29700B86273F}" type="presOf" srcId="{3F5984A5-0BCD-4488-B295-D2336F43240F}" destId="{814C8406-8834-4959-8D25-4FE3C73DD9E4}" srcOrd="0" destOrd="1" presId="urn:microsoft.com/office/officeart/2005/8/layout/list1"/>
    <dgm:cxn modelId="{21622373-C5D4-4B96-8F34-1FE472835CF4}" type="presOf" srcId="{A65649F9-1014-4264-9BDC-50D6F7A52FAC}" destId="{814C8406-8834-4959-8D25-4FE3C73DD9E4}" srcOrd="0" destOrd="0" presId="urn:microsoft.com/office/officeart/2005/8/layout/list1"/>
    <dgm:cxn modelId="{46F1147F-40FC-4987-8365-0FF21438CCD4}" srcId="{5280EFCA-C504-4F1F-899D-70A45F3765BD}" destId="{41C50B11-C1DE-4566-A569-BDD63F38B787}" srcOrd="0" destOrd="0" parTransId="{DDB94E6A-B031-4E33-B2DC-FFE7895C9F41}" sibTransId="{ACCAA2EF-9393-43C4-B4C2-C8E2AD05555B}"/>
    <dgm:cxn modelId="{15456181-C6E7-42D9-96A8-B261A2603458}" srcId="{41C50B11-C1DE-4566-A569-BDD63F38B787}" destId="{49EAC499-78C3-4B81-9023-858BB358F6DB}" srcOrd="2" destOrd="0" parTransId="{59B95104-3385-4A0A-8962-07C814D898E5}" sibTransId="{3ED77A51-7883-4C43-AC1A-A34339125364}"/>
    <dgm:cxn modelId="{F082DCA3-776A-4233-BADD-CE4B5C580DCD}" srcId="{41C50B11-C1DE-4566-A569-BDD63F38B787}" destId="{A65649F9-1014-4264-9BDC-50D6F7A52FAC}" srcOrd="0" destOrd="0" parTransId="{BE9F2057-BD8F-4AE2-93E4-02D788430B3D}" sibTransId="{D33CF101-18B0-4E1E-8968-75958D6862D3}"/>
    <dgm:cxn modelId="{30CF5FA6-8B15-43BE-B326-900453BDF2D9}" type="presOf" srcId="{41C50B11-C1DE-4566-A569-BDD63F38B787}" destId="{C5BBB70E-A55D-4703-95FA-A04CBD501581}" srcOrd="1" destOrd="0" presId="urn:microsoft.com/office/officeart/2005/8/layout/list1"/>
    <dgm:cxn modelId="{B9DDE9C8-C77D-40EA-8689-2BF3D546B874}" type="presOf" srcId="{49EAC499-78C3-4B81-9023-858BB358F6DB}" destId="{814C8406-8834-4959-8D25-4FE3C73DD9E4}" srcOrd="0" destOrd="2" presId="urn:microsoft.com/office/officeart/2005/8/layout/list1"/>
    <dgm:cxn modelId="{B557DCDA-DDA0-4E20-8A6D-2BBCF275D534}" type="presOf" srcId="{41C50B11-C1DE-4566-A569-BDD63F38B787}" destId="{44EE0F21-B607-408B-96DA-A1327B4D9CE1}" srcOrd="0" destOrd="0" presId="urn:microsoft.com/office/officeart/2005/8/layout/list1"/>
    <dgm:cxn modelId="{2C4714DD-56D7-415E-B53A-7FF38D9706F5}" type="presOf" srcId="{5280EFCA-C504-4F1F-899D-70A45F3765BD}" destId="{B202D77C-F121-44AE-8059-A974E2DC930A}" srcOrd="0" destOrd="0" presId="urn:microsoft.com/office/officeart/2005/8/layout/list1"/>
    <dgm:cxn modelId="{CA9FF98E-552B-4D34-A299-294C0A78B4FC}" type="presParOf" srcId="{B202D77C-F121-44AE-8059-A974E2DC930A}" destId="{4BB3E5F1-CBE1-4F9B-8E31-3984F95BE779}" srcOrd="0" destOrd="0" presId="urn:microsoft.com/office/officeart/2005/8/layout/list1"/>
    <dgm:cxn modelId="{C4B94C29-6E00-4ADB-A1AE-E643F8E6195D}" type="presParOf" srcId="{4BB3E5F1-CBE1-4F9B-8E31-3984F95BE779}" destId="{44EE0F21-B607-408B-96DA-A1327B4D9CE1}" srcOrd="0" destOrd="0" presId="urn:microsoft.com/office/officeart/2005/8/layout/list1"/>
    <dgm:cxn modelId="{FBFBE651-1CF6-4B29-90F8-F09D0C943424}" type="presParOf" srcId="{4BB3E5F1-CBE1-4F9B-8E31-3984F95BE779}" destId="{C5BBB70E-A55D-4703-95FA-A04CBD501581}" srcOrd="1" destOrd="0" presId="urn:microsoft.com/office/officeart/2005/8/layout/list1"/>
    <dgm:cxn modelId="{D561C544-5EC0-4AEC-B4E2-268BF9175C47}" type="presParOf" srcId="{B202D77C-F121-44AE-8059-A974E2DC930A}" destId="{EECCB7E5-34A4-4B65-9C08-34A4D6CA88C8}" srcOrd="1" destOrd="0" presId="urn:microsoft.com/office/officeart/2005/8/layout/list1"/>
    <dgm:cxn modelId="{AD30A8CF-ED21-4EBE-AFF1-CE421408DB1C}" type="presParOf" srcId="{B202D77C-F121-44AE-8059-A974E2DC930A}" destId="{814C8406-8834-4959-8D25-4FE3C73DD9E4}"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5280EFCA-C504-4F1F-899D-70A45F3765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7665C39E-E1E7-4CAD-BBCE-5873C29DE8CD}">
      <dgm:prSet custT="1"/>
      <dgm:spPr>
        <a:noFill/>
        <a:ln>
          <a:solidFill>
            <a:schemeClr val="bg2"/>
          </a:solidFill>
        </a:ln>
      </dgm:spPr>
      <dgm:t>
        <a:bodyPr/>
        <a:lstStyle/>
        <a:p>
          <a:r>
            <a:rPr lang="en-US" sz="2000" dirty="0"/>
            <a:t>Bonds with an embedded option do not have a meaningful internal rate of return because future cash flows are contingent on interest rates. Therefore, effective duration, not modified duration, is the appropriate interest rate risk measure.</a:t>
          </a:r>
          <a:endParaRPr lang="en-US" sz="2000" b="1" dirty="0"/>
        </a:p>
      </dgm:t>
    </dgm:pt>
    <dgm:pt modelId="{E3FF6FAF-A732-43A9-9423-B1B980A6F4FD}">
      <dgm:prSet phldrT="[Text]" custT="1"/>
      <dgm:spPr>
        <a:solidFill>
          <a:schemeClr val="bg2"/>
        </a:solidFill>
      </dgm:spPr>
      <dgm:t>
        <a:bodyPr/>
        <a:lstStyle/>
        <a:p>
          <a:r>
            <a:rPr lang="en-US" sz="2000" b="0" dirty="0"/>
            <a:t>Effective duration is the most appropriate measure of interest rate risk for bonds with embedded options</a:t>
          </a:r>
          <a:endParaRPr lang="en-US" sz="2000" b="1" dirty="0"/>
        </a:p>
      </dgm:t>
    </dgm:pt>
    <dgm:pt modelId="{40336EDE-80C7-43BA-997D-5EA01B7232AA}" type="sibTrans" cxnId="{381EBA28-BDFC-40DF-89F4-87FE1297D200}">
      <dgm:prSet/>
      <dgm:spPr/>
      <dgm:t>
        <a:bodyPr/>
        <a:lstStyle/>
        <a:p>
          <a:endParaRPr lang="en-AU"/>
        </a:p>
      </dgm:t>
    </dgm:pt>
    <dgm:pt modelId="{B04C6B29-7457-4945-AB59-1B6A0DBA5228}" type="parTrans" cxnId="{381EBA28-BDFC-40DF-89F4-87FE1297D200}">
      <dgm:prSet/>
      <dgm:spPr/>
      <dgm:t>
        <a:bodyPr/>
        <a:lstStyle/>
        <a:p>
          <a:endParaRPr lang="en-AU"/>
        </a:p>
      </dgm:t>
    </dgm:pt>
    <dgm:pt modelId="{FA7A5C99-CE07-4C3E-B23C-806F3FEA2E1B}" type="sibTrans" cxnId="{2F5406CE-3395-4FF6-BA83-72025382807F}">
      <dgm:prSet/>
      <dgm:spPr/>
      <dgm:t>
        <a:bodyPr/>
        <a:lstStyle/>
        <a:p>
          <a:endParaRPr lang="en-AU"/>
        </a:p>
      </dgm:t>
    </dgm:pt>
    <dgm:pt modelId="{EA6A868B-1294-4D27-9370-478D05BC8F0C}" type="parTrans" cxnId="{2F5406CE-3395-4FF6-BA83-72025382807F}">
      <dgm:prSet/>
      <dgm:spPr/>
      <dgm:t>
        <a:bodyPr/>
        <a:lstStyle/>
        <a:p>
          <a:endParaRPr lang="en-AU"/>
        </a:p>
      </dgm:t>
    </dgm:pt>
    <dgm:pt modelId="{B202D77C-F121-44AE-8059-A974E2DC930A}" type="pres">
      <dgm:prSet presAssocID="{5280EFCA-C504-4F1F-899D-70A45F3765BD}" presName="linear" presStyleCnt="0">
        <dgm:presLayoutVars>
          <dgm:dir/>
          <dgm:animLvl val="lvl"/>
          <dgm:resizeHandles val="exact"/>
        </dgm:presLayoutVars>
      </dgm:prSet>
      <dgm:spPr/>
    </dgm:pt>
    <dgm:pt modelId="{32079006-964E-4D73-B820-229439F9F290}" type="pres">
      <dgm:prSet presAssocID="{E3FF6FAF-A732-43A9-9423-B1B980A6F4FD}" presName="parentLin" presStyleCnt="0"/>
      <dgm:spPr/>
    </dgm:pt>
    <dgm:pt modelId="{5C68608F-7DC4-4599-B4C9-0D52DF8BB9A4}" type="pres">
      <dgm:prSet presAssocID="{E3FF6FAF-A732-43A9-9423-B1B980A6F4FD}" presName="parentLeftMargin" presStyleLbl="node1" presStyleIdx="0" presStyleCnt="1" custScaleX="127140" custScaleY="2000000" custLinFactNeighborX="8214" custLinFactNeighborY="-7933"/>
      <dgm:spPr/>
    </dgm:pt>
    <dgm:pt modelId="{B1BCB535-2DBD-4726-9086-45182607AB92}" type="pres">
      <dgm:prSet presAssocID="{E3FF6FAF-A732-43A9-9423-B1B980A6F4FD}" presName="parentText" presStyleLbl="node1" presStyleIdx="0" presStyleCnt="1" custScaleX="129401" custScaleY="585034" custLinFactY="45101" custLinFactNeighborX="-14881" custLinFactNeighborY="100000">
        <dgm:presLayoutVars>
          <dgm:chMax val="0"/>
          <dgm:bulletEnabled val="1"/>
        </dgm:presLayoutVars>
      </dgm:prSet>
      <dgm:spPr/>
    </dgm:pt>
    <dgm:pt modelId="{FDDE9D0C-2F5C-4722-9E7A-230868E93BAC}" type="pres">
      <dgm:prSet presAssocID="{E3FF6FAF-A732-43A9-9423-B1B980A6F4FD}" presName="negativeSpace" presStyleCnt="0"/>
      <dgm:spPr/>
    </dgm:pt>
    <dgm:pt modelId="{FFBD090E-52CC-4EF9-BC36-DFCD04AFD2C3}" type="pres">
      <dgm:prSet presAssocID="{E3FF6FAF-A732-43A9-9423-B1B980A6F4FD}" presName="childText" presStyleLbl="conFgAcc1" presStyleIdx="0" presStyleCnt="1" custScaleY="866533" custLinFactY="-53454" custLinFactNeighborY="-100000">
        <dgm:presLayoutVars>
          <dgm:bulletEnabled val="1"/>
        </dgm:presLayoutVars>
      </dgm:prSet>
      <dgm:spPr/>
    </dgm:pt>
  </dgm:ptLst>
  <dgm:cxnLst>
    <dgm:cxn modelId="{381EBA28-BDFC-40DF-89F4-87FE1297D200}" srcId="{5280EFCA-C504-4F1F-899D-70A45F3765BD}" destId="{E3FF6FAF-A732-43A9-9423-B1B980A6F4FD}" srcOrd="0" destOrd="0" parTransId="{B04C6B29-7457-4945-AB59-1B6A0DBA5228}" sibTransId="{40336EDE-80C7-43BA-997D-5EA01B7232AA}"/>
    <dgm:cxn modelId="{B077A192-CED2-4DA7-ABD8-4AC90D385069}" type="presOf" srcId="{7665C39E-E1E7-4CAD-BBCE-5873C29DE8CD}" destId="{FFBD090E-52CC-4EF9-BC36-DFCD04AFD2C3}" srcOrd="0" destOrd="0" presId="urn:microsoft.com/office/officeart/2005/8/layout/list1"/>
    <dgm:cxn modelId="{18665FC6-0F83-4F3A-BF13-91DA5DA39E96}" type="presOf" srcId="{5280EFCA-C504-4F1F-899D-70A45F3765BD}" destId="{B202D77C-F121-44AE-8059-A974E2DC930A}" srcOrd="0" destOrd="0" presId="urn:microsoft.com/office/officeart/2005/8/layout/list1"/>
    <dgm:cxn modelId="{2F5406CE-3395-4FF6-BA83-72025382807F}" srcId="{E3FF6FAF-A732-43A9-9423-B1B980A6F4FD}" destId="{7665C39E-E1E7-4CAD-BBCE-5873C29DE8CD}" srcOrd="0" destOrd="0" parTransId="{EA6A868B-1294-4D27-9370-478D05BC8F0C}" sibTransId="{FA7A5C99-CE07-4C3E-B23C-806F3FEA2E1B}"/>
    <dgm:cxn modelId="{9288B5F1-8D4D-4F5D-9379-3D36B62D912A}" type="presOf" srcId="{E3FF6FAF-A732-43A9-9423-B1B980A6F4FD}" destId="{B1BCB535-2DBD-4726-9086-45182607AB92}" srcOrd="1" destOrd="0" presId="urn:microsoft.com/office/officeart/2005/8/layout/list1"/>
    <dgm:cxn modelId="{657944F8-0FC0-4948-85B2-F8CD1805599A}" type="presOf" srcId="{E3FF6FAF-A732-43A9-9423-B1B980A6F4FD}" destId="{5C68608F-7DC4-4599-B4C9-0D52DF8BB9A4}" srcOrd="0" destOrd="0" presId="urn:microsoft.com/office/officeart/2005/8/layout/list1"/>
    <dgm:cxn modelId="{564E6B0D-FF95-4067-9F13-8A1F724E71EA}" type="presParOf" srcId="{B202D77C-F121-44AE-8059-A974E2DC930A}" destId="{32079006-964E-4D73-B820-229439F9F290}" srcOrd="0" destOrd="0" presId="urn:microsoft.com/office/officeart/2005/8/layout/list1"/>
    <dgm:cxn modelId="{56E3B083-3569-44CF-B91D-DAEF8A17D028}" type="presParOf" srcId="{32079006-964E-4D73-B820-229439F9F290}" destId="{5C68608F-7DC4-4599-B4C9-0D52DF8BB9A4}" srcOrd="0" destOrd="0" presId="urn:microsoft.com/office/officeart/2005/8/layout/list1"/>
    <dgm:cxn modelId="{E8EF2798-6E7E-479D-AC35-157A4248E965}" type="presParOf" srcId="{32079006-964E-4D73-B820-229439F9F290}" destId="{B1BCB535-2DBD-4726-9086-45182607AB92}" srcOrd="1" destOrd="0" presId="urn:microsoft.com/office/officeart/2005/8/layout/list1"/>
    <dgm:cxn modelId="{4D1C91F4-39F5-47D1-B7F9-958826257CC8}" type="presParOf" srcId="{B202D77C-F121-44AE-8059-A974E2DC930A}" destId="{FDDE9D0C-2F5C-4722-9E7A-230868E93BAC}" srcOrd="1" destOrd="0" presId="urn:microsoft.com/office/officeart/2005/8/layout/list1"/>
    <dgm:cxn modelId="{61AF26D0-90E7-40FA-943B-B66AE17A4D32}" type="presParOf" srcId="{B202D77C-F121-44AE-8059-A974E2DC930A}" destId="{FFBD090E-52CC-4EF9-BC36-DFCD04AFD2C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B8E2EE2A-9B32-4B6B-80DE-260C6F1F2D73}">
      <dgm:prSet phldrT="[Text]" custT="1"/>
      <dgm:spPr>
        <a:solidFill>
          <a:schemeClr val="bg2"/>
        </a:solidFill>
      </dgm:spPr>
      <dgm:t>
        <a:bodyPr/>
        <a:lstStyle/>
        <a:p>
          <a:r>
            <a:rPr lang="en-US" sz="2000" b="0" dirty="0"/>
            <a:t>Key rate duration </a:t>
          </a:r>
          <a:endParaRPr lang="en-US" sz="2000" b="1" dirty="0"/>
        </a:p>
      </dgm:t>
    </dgm:pt>
    <dgm:pt modelId="{DA4A788A-D6BD-410E-9A93-52A903B2A6B2}" type="sibTrans" cxnId="{4738D49F-518C-4FBC-B4B9-CFA0AC7C81DB}">
      <dgm:prSet/>
      <dgm:spPr/>
      <dgm:t>
        <a:bodyPr/>
        <a:lstStyle/>
        <a:p>
          <a:endParaRPr lang="en-AU"/>
        </a:p>
      </dgm:t>
    </dgm:pt>
    <dgm:pt modelId="{97023A44-B3CA-4301-BAC4-814D40F9465A}" type="parTrans" cxnId="{4738D49F-518C-4FBC-B4B9-CFA0AC7C81DB}">
      <dgm:prSet/>
      <dgm:spPr/>
      <dgm:t>
        <a:bodyPr/>
        <a:lstStyle/>
        <a:p>
          <a:endParaRPr lang="en-AU"/>
        </a:p>
      </dgm:t>
    </dgm:pt>
    <dgm:pt modelId="{17A84577-8586-4600-AE48-51B165375CCB}">
      <dgm:prSet phldrT="[Text]" custT="1"/>
      <dgm:spPr>
        <a:noFill/>
      </dgm:spPr>
      <dgm:t>
        <a:bodyPr/>
        <a:lstStyle/>
        <a:p>
          <a:r>
            <a:rPr lang="en-US" sz="2000" b="0" dirty="0"/>
            <a:t>Key rate duration is a measure of a bond’s sensitivity to a change in the benchmark yield curve at specific maturity segments. Key rate durations can be used to measure a bond’s sensitivity to changes in the shape of the yield curve.</a:t>
          </a:r>
          <a:endParaRPr lang="en-US" sz="2000" b="1" dirty="0"/>
        </a:p>
      </dgm:t>
    </dgm:pt>
    <dgm:pt modelId="{CF72025C-3518-44A1-AABE-DB6854F6E44F}" type="sibTrans" cxnId="{CDD44AFA-26E6-42E1-A175-FD329EFBCCBD}">
      <dgm:prSet/>
      <dgm:spPr/>
      <dgm:t>
        <a:bodyPr/>
        <a:lstStyle/>
        <a:p>
          <a:endParaRPr lang="en-AU"/>
        </a:p>
      </dgm:t>
    </dgm:pt>
    <dgm:pt modelId="{309D911A-1369-4A60-8594-5E7F2486295F}" type="parTrans" cxnId="{CDD44AFA-26E6-42E1-A175-FD329EFBCCBD}">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1"/>
      <dgm:spPr/>
    </dgm:pt>
    <dgm:pt modelId="{B88889BD-C43B-4EB6-84D8-D8C173CBE5AE}" type="pres">
      <dgm:prSet presAssocID="{B8E2EE2A-9B32-4B6B-80DE-260C6F1F2D73}" presName="parentText" presStyleLbl="node1" presStyleIdx="0" presStyleCnt="1" custScaleX="122523" custScaleY="27444" custLinFactNeighborX="43127" custLinFactNeighborY="-29030">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1" custScaleY="73490" custLinFactNeighborY="12948">
        <dgm:presLayoutVars>
          <dgm:bulletEnabled val="1"/>
        </dgm:presLayoutVars>
      </dgm:prSet>
      <dgm:spPr/>
    </dgm:pt>
  </dgm:ptLst>
  <dgm:cxnLst>
    <dgm:cxn modelId="{AFDEE36E-A6E3-4945-B4EE-735C852AE3CF}" type="presOf" srcId="{B8E2EE2A-9B32-4B6B-80DE-260C6F1F2D73}" destId="{9C94809A-F3B5-4DD9-A94B-2C6911E615E3}" srcOrd="0" destOrd="0" presId="urn:microsoft.com/office/officeart/2005/8/layout/list1"/>
    <dgm:cxn modelId="{FA9AEE77-051D-404D-82C8-CB2DAF5AEBCA}" type="presOf" srcId="{B8E2EE2A-9B32-4B6B-80DE-260C6F1F2D73}" destId="{B88889BD-C43B-4EB6-84D8-D8C173CBE5AE}" srcOrd="1" destOrd="0" presId="urn:microsoft.com/office/officeart/2005/8/layout/list1"/>
    <dgm:cxn modelId="{4738D49F-518C-4FBC-B4B9-CFA0AC7C81DB}" srcId="{84758569-E18A-47C6-B563-157F9A81184E}" destId="{B8E2EE2A-9B32-4B6B-80DE-260C6F1F2D73}" srcOrd="0" destOrd="0" parTransId="{97023A44-B3CA-4301-BAC4-814D40F9465A}" sibTransId="{DA4A788A-D6BD-410E-9A93-52A903B2A6B2}"/>
    <dgm:cxn modelId="{34D771B6-45CC-465F-A53B-DA8C3E354B8D}" type="presOf" srcId="{84758569-E18A-47C6-B563-157F9A81184E}" destId="{857708D8-C171-4E79-9162-CC68307DEA04}" srcOrd="0" destOrd="0" presId="urn:microsoft.com/office/officeart/2005/8/layout/list1"/>
    <dgm:cxn modelId="{EA6969D9-49D9-44D2-8DDC-389255C71279}" type="presOf" srcId="{17A84577-8586-4600-AE48-51B165375CCB}" destId="{523B3D7F-7F80-4BF4-809C-B8F00E941871}" srcOrd="0" destOrd="0" presId="urn:microsoft.com/office/officeart/2005/8/layout/list1"/>
    <dgm:cxn modelId="{CDD44AFA-26E6-42E1-A175-FD329EFBCCBD}" srcId="{B8E2EE2A-9B32-4B6B-80DE-260C6F1F2D73}" destId="{17A84577-8586-4600-AE48-51B165375CCB}" srcOrd="0" destOrd="0" parTransId="{309D911A-1369-4A60-8594-5E7F2486295F}" sibTransId="{CF72025C-3518-44A1-AABE-DB6854F6E44F}"/>
    <dgm:cxn modelId="{460D2F7B-52E0-42E0-BB28-0AC1CBD69053}" type="presParOf" srcId="{857708D8-C171-4E79-9162-CC68307DEA04}" destId="{8AEF04CC-6052-43DD-A2CF-52B925572680}" srcOrd="0" destOrd="0" presId="urn:microsoft.com/office/officeart/2005/8/layout/list1"/>
    <dgm:cxn modelId="{0536A7E8-9D5E-4009-BB52-282C20F52F43}" type="presParOf" srcId="{8AEF04CC-6052-43DD-A2CF-52B925572680}" destId="{9C94809A-F3B5-4DD9-A94B-2C6911E615E3}" srcOrd="0" destOrd="0" presId="urn:microsoft.com/office/officeart/2005/8/layout/list1"/>
    <dgm:cxn modelId="{78E6F7CD-AA2B-4632-972D-A26E91AE56A6}" type="presParOf" srcId="{8AEF04CC-6052-43DD-A2CF-52B925572680}" destId="{B88889BD-C43B-4EB6-84D8-D8C173CBE5AE}" srcOrd="1" destOrd="0" presId="urn:microsoft.com/office/officeart/2005/8/layout/list1"/>
    <dgm:cxn modelId="{DB3887EC-368A-4DDB-A4B1-01C95252E0E3}" type="presParOf" srcId="{857708D8-C171-4E79-9162-CC68307DEA04}" destId="{2E8870C3-A892-46EA-841C-606A08E22CED}" srcOrd="1" destOrd="0" presId="urn:microsoft.com/office/officeart/2005/8/layout/list1"/>
    <dgm:cxn modelId="{45A94DA5-25D3-41C8-9BCA-2363C213804D}" type="presParOf" srcId="{857708D8-C171-4E79-9162-CC68307DEA04}" destId="{523B3D7F-7F80-4BF4-809C-B8F00E94187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0A45C791-8415-444B-998B-31F22C08082E}">
      <dgm:prSet custT="1"/>
      <dgm:spPr>
        <a:noFill/>
        <a:ln>
          <a:solidFill>
            <a:schemeClr val="bg2"/>
          </a:solidFill>
        </a:ln>
      </dgm:spPr>
      <dgm:t>
        <a:bodyPr/>
        <a:lstStyle/>
        <a:p>
          <a:r>
            <a:rPr lang="en-US" sz="2000" b="0" dirty="0"/>
            <a:t>Macaulay and modified durations are inversely related to the coupon rate and the yield-to-maturity.</a:t>
          </a:r>
        </a:p>
      </dgm:t>
    </dgm:pt>
    <dgm:pt modelId="{14CA1C9E-9813-4DCB-B9A8-9D3CFFA11760}" type="parTrans" cxnId="{CB8C3F1E-128A-4603-8BF5-AD0743F57B5C}">
      <dgm:prSet/>
      <dgm:spPr/>
      <dgm:t>
        <a:bodyPr/>
        <a:lstStyle/>
        <a:p>
          <a:endParaRPr lang="en-AU"/>
        </a:p>
      </dgm:t>
    </dgm:pt>
    <dgm:pt modelId="{4460CAB2-55D9-404E-8962-F0A86BFC0A7F}" type="sibTrans" cxnId="{CB8C3F1E-128A-4603-8BF5-AD0743F57B5C}">
      <dgm:prSet/>
      <dgm:spPr/>
      <dgm:t>
        <a:bodyPr/>
        <a:lstStyle/>
        <a:p>
          <a:endParaRPr lang="en-AU"/>
        </a:p>
      </dgm:t>
    </dgm:pt>
    <dgm:pt modelId="{2DD426AC-EE54-4A08-A823-15EE10E4C23C}">
      <dgm:prSet custT="1"/>
      <dgm:spPr>
        <a:noFill/>
        <a:ln>
          <a:solidFill>
            <a:schemeClr val="bg2"/>
          </a:solidFill>
        </a:ln>
      </dgm:spPr>
      <dgm:t>
        <a:bodyPr/>
        <a:lstStyle/>
        <a:p>
          <a:r>
            <a:rPr lang="en-US" sz="2000" b="0" dirty="0"/>
            <a:t>Time-to-maturity and durations are </a:t>
          </a:r>
          <a:r>
            <a:rPr lang="en-US" sz="2000" b="0" i="1" dirty="0"/>
            <a:t>usually</a:t>
          </a:r>
          <a:r>
            <a:rPr lang="en-US" sz="2000" b="0" dirty="0"/>
            <a:t> positively related. The exception is on long-term, low-coupon bonds, on which it is possible to have a lower duration than on an otherwise comparable shorter-term bond.</a:t>
          </a:r>
        </a:p>
      </dgm:t>
    </dgm:pt>
    <dgm:pt modelId="{7FEEEDCD-3594-42AF-A9BD-E578DA8FB075}" type="parTrans" cxnId="{B4E0E39C-06BA-43E9-9A39-56F8B7780546}">
      <dgm:prSet/>
      <dgm:spPr/>
      <dgm:t>
        <a:bodyPr/>
        <a:lstStyle/>
        <a:p>
          <a:endParaRPr lang="en-AU"/>
        </a:p>
      </dgm:t>
    </dgm:pt>
    <dgm:pt modelId="{6802CC79-6A93-4BF3-8F13-992D05F68C07}" type="sibTrans" cxnId="{B4E0E39C-06BA-43E9-9A39-56F8B7780546}">
      <dgm:prSet/>
      <dgm:spPr/>
      <dgm:t>
        <a:bodyPr/>
        <a:lstStyle/>
        <a:p>
          <a:endParaRPr lang="en-AU"/>
        </a:p>
      </dgm:t>
    </dgm:pt>
    <dgm:pt modelId="{08C75923-1A1E-4C6F-87EA-CFB1B82D0F50}">
      <dgm:prSet phldrT="[Text]" custT="1"/>
      <dgm:spPr>
        <a:solidFill>
          <a:schemeClr val="bg2"/>
        </a:solidFill>
      </dgm:spPr>
      <dgm:t>
        <a:bodyPr/>
        <a:lstStyle/>
        <a:p>
          <a:r>
            <a:rPr lang="en-US" sz="2000" b="0" dirty="0"/>
            <a:t>A bond’s maturity, coupon, embedded options, and yield level affect its interest rate risk</a:t>
          </a:r>
          <a:endParaRPr lang="en-US" sz="2000" b="1" dirty="0"/>
        </a:p>
      </dgm:t>
    </dgm:pt>
    <dgm:pt modelId="{C07C309B-2A1F-44E0-B414-7C04CE9C10C2}" type="parTrans" cxnId="{5C2A2E72-EB9D-4D57-AC38-8A837A3AEFCA}">
      <dgm:prSet/>
      <dgm:spPr/>
      <dgm:t>
        <a:bodyPr/>
        <a:lstStyle/>
        <a:p>
          <a:endParaRPr lang="en-AU"/>
        </a:p>
      </dgm:t>
    </dgm:pt>
    <dgm:pt modelId="{0C70F5ED-BFDB-422F-A13E-67CC7004EC7F}" type="sibTrans" cxnId="{5C2A2E72-EB9D-4D57-AC38-8A837A3AEFCA}">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79096987-0912-41E2-8896-8CCF206DECC9}" type="pres">
      <dgm:prSet presAssocID="{08C75923-1A1E-4C6F-87EA-CFB1B82D0F50}" presName="parentLin" presStyleCnt="0"/>
      <dgm:spPr/>
    </dgm:pt>
    <dgm:pt modelId="{CAC33FF1-9612-49BA-90CF-F675E6FB77A8}" type="pres">
      <dgm:prSet presAssocID="{08C75923-1A1E-4C6F-87EA-CFB1B82D0F50}" presName="parentLeftMargin" presStyleLbl="node1" presStyleIdx="0" presStyleCnt="1"/>
      <dgm:spPr/>
    </dgm:pt>
    <dgm:pt modelId="{10986BDA-2D46-4C7A-BD20-EC96755C407F}" type="pres">
      <dgm:prSet presAssocID="{08C75923-1A1E-4C6F-87EA-CFB1B82D0F50}" presName="parentText" presStyleLbl="node1" presStyleIdx="0" presStyleCnt="1" custScaleX="122007" custScaleY="48602" custLinFactNeighborX="8108" custLinFactNeighborY="-33515">
        <dgm:presLayoutVars>
          <dgm:chMax val="0"/>
          <dgm:bulletEnabled val="1"/>
        </dgm:presLayoutVars>
      </dgm:prSet>
      <dgm:spPr/>
    </dgm:pt>
    <dgm:pt modelId="{27DFB143-0238-4346-AF16-C6DAC0C31C15}" type="pres">
      <dgm:prSet presAssocID="{08C75923-1A1E-4C6F-87EA-CFB1B82D0F50}" presName="negativeSpace" presStyleCnt="0"/>
      <dgm:spPr/>
    </dgm:pt>
    <dgm:pt modelId="{3B3FFE63-5E0C-48C2-8C93-E4A05BA5FB51}" type="pres">
      <dgm:prSet presAssocID="{08C75923-1A1E-4C6F-87EA-CFB1B82D0F50}" presName="childText" presStyleLbl="conFgAcc1" presStyleIdx="0" presStyleCnt="1" custScaleX="98198" custScaleY="71143" custLinFactNeighborY="15430">
        <dgm:presLayoutVars>
          <dgm:bulletEnabled val="1"/>
        </dgm:presLayoutVars>
      </dgm:prSet>
      <dgm:spPr/>
    </dgm:pt>
  </dgm:ptLst>
  <dgm:cxnLst>
    <dgm:cxn modelId="{CB8C3F1E-128A-4603-8BF5-AD0743F57B5C}" srcId="{08C75923-1A1E-4C6F-87EA-CFB1B82D0F50}" destId="{0A45C791-8415-444B-998B-31F22C08082E}" srcOrd="0" destOrd="0" parTransId="{14CA1C9E-9813-4DCB-B9A8-9D3CFFA11760}" sibTransId="{4460CAB2-55D9-404E-8962-F0A86BFC0A7F}"/>
    <dgm:cxn modelId="{12F16443-08D8-4F0B-9773-C2A699E88601}" type="presOf" srcId="{08C75923-1A1E-4C6F-87EA-CFB1B82D0F50}" destId="{CAC33FF1-9612-49BA-90CF-F675E6FB77A8}" srcOrd="0" destOrd="0" presId="urn:microsoft.com/office/officeart/2005/8/layout/list1"/>
    <dgm:cxn modelId="{5C2A2E72-EB9D-4D57-AC38-8A837A3AEFCA}" srcId="{84758569-E18A-47C6-B563-157F9A81184E}" destId="{08C75923-1A1E-4C6F-87EA-CFB1B82D0F50}" srcOrd="0" destOrd="0" parTransId="{C07C309B-2A1F-44E0-B414-7C04CE9C10C2}" sibTransId="{0C70F5ED-BFDB-422F-A13E-67CC7004EC7F}"/>
    <dgm:cxn modelId="{B4E0E39C-06BA-43E9-9A39-56F8B7780546}" srcId="{08C75923-1A1E-4C6F-87EA-CFB1B82D0F50}" destId="{2DD426AC-EE54-4A08-A823-15EE10E4C23C}" srcOrd="1" destOrd="0" parTransId="{7FEEEDCD-3594-42AF-A9BD-E578DA8FB075}" sibTransId="{6802CC79-6A93-4BF3-8F13-992D05F68C07}"/>
    <dgm:cxn modelId="{AE07ADC6-63C7-4BE0-AA8A-DCEA797D223D}" type="presOf" srcId="{84758569-E18A-47C6-B563-157F9A81184E}" destId="{857708D8-C171-4E79-9162-CC68307DEA04}" srcOrd="0" destOrd="0" presId="urn:microsoft.com/office/officeart/2005/8/layout/list1"/>
    <dgm:cxn modelId="{76A1FDCA-CA8A-4DC1-B6E6-62A5DD17D144}" type="presOf" srcId="{0A45C791-8415-444B-998B-31F22C08082E}" destId="{3B3FFE63-5E0C-48C2-8C93-E4A05BA5FB51}" srcOrd="0" destOrd="0" presId="urn:microsoft.com/office/officeart/2005/8/layout/list1"/>
    <dgm:cxn modelId="{550497D8-C4BD-462A-9B6A-D1F0046C3591}" type="presOf" srcId="{08C75923-1A1E-4C6F-87EA-CFB1B82D0F50}" destId="{10986BDA-2D46-4C7A-BD20-EC96755C407F}" srcOrd="1" destOrd="0" presId="urn:microsoft.com/office/officeart/2005/8/layout/list1"/>
    <dgm:cxn modelId="{3359F5DA-8F27-41AD-836E-8F94D585AD53}" type="presOf" srcId="{2DD426AC-EE54-4A08-A823-15EE10E4C23C}" destId="{3B3FFE63-5E0C-48C2-8C93-E4A05BA5FB51}" srcOrd="0" destOrd="1" presId="urn:microsoft.com/office/officeart/2005/8/layout/list1"/>
    <dgm:cxn modelId="{104BEB0F-1A0E-40C5-924D-EA6F12DB84BE}" type="presParOf" srcId="{857708D8-C171-4E79-9162-CC68307DEA04}" destId="{79096987-0912-41E2-8896-8CCF206DECC9}" srcOrd="0" destOrd="0" presId="urn:microsoft.com/office/officeart/2005/8/layout/list1"/>
    <dgm:cxn modelId="{09F9521F-A994-4D43-AC90-DB750034095E}" type="presParOf" srcId="{79096987-0912-41E2-8896-8CCF206DECC9}" destId="{CAC33FF1-9612-49BA-90CF-F675E6FB77A8}" srcOrd="0" destOrd="0" presId="urn:microsoft.com/office/officeart/2005/8/layout/list1"/>
    <dgm:cxn modelId="{1616D404-CCBF-4017-AA9F-A56AB1B8494D}" type="presParOf" srcId="{79096987-0912-41E2-8896-8CCF206DECC9}" destId="{10986BDA-2D46-4C7A-BD20-EC96755C407F}" srcOrd="1" destOrd="0" presId="urn:microsoft.com/office/officeart/2005/8/layout/list1"/>
    <dgm:cxn modelId="{D9D8F3B6-73BB-4CEF-A305-A40A83E295A1}" type="presParOf" srcId="{857708D8-C171-4E79-9162-CC68307DEA04}" destId="{27DFB143-0238-4346-AF16-C6DAC0C31C15}" srcOrd="1" destOrd="0" presId="urn:microsoft.com/office/officeart/2005/8/layout/list1"/>
    <dgm:cxn modelId="{7F8CAEF3-DF19-490C-95EA-A390168676B5}" type="presParOf" srcId="{857708D8-C171-4E79-9162-CC68307DEA04}" destId="{3B3FFE63-5E0C-48C2-8C93-E4A05BA5FB5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B8E2EE2A-9B32-4B6B-80DE-260C6F1F2D73}">
      <dgm:prSet phldrT="[Text]" custT="1"/>
      <dgm:spPr>
        <a:solidFill>
          <a:schemeClr val="bg2"/>
        </a:solidFill>
      </dgm:spPr>
      <dgm:t>
        <a:bodyPr/>
        <a:lstStyle/>
        <a:p>
          <a:r>
            <a:rPr lang="en-US" sz="2000" b="0" dirty="0"/>
            <a:t>A bond’s embedded options affect its interest rate risk</a:t>
          </a:r>
          <a:endParaRPr lang="en-US" sz="2000" b="1" dirty="0"/>
        </a:p>
      </dgm:t>
    </dgm:pt>
    <dgm:pt modelId="{97023A44-B3CA-4301-BAC4-814D40F9465A}" type="parTrans" cxnId="{4738D49F-518C-4FBC-B4B9-CFA0AC7C81DB}">
      <dgm:prSet/>
      <dgm:spPr/>
      <dgm:t>
        <a:bodyPr/>
        <a:lstStyle/>
        <a:p>
          <a:endParaRPr lang="en-AU"/>
        </a:p>
      </dgm:t>
    </dgm:pt>
    <dgm:pt modelId="{DA4A788A-D6BD-410E-9A93-52A903B2A6B2}" type="sibTrans" cxnId="{4738D49F-518C-4FBC-B4B9-CFA0AC7C81DB}">
      <dgm:prSet/>
      <dgm:spPr/>
      <dgm:t>
        <a:bodyPr/>
        <a:lstStyle/>
        <a:p>
          <a:endParaRPr lang="en-AU"/>
        </a:p>
      </dgm:t>
    </dgm:pt>
    <dgm:pt modelId="{17A84577-8586-4600-AE48-51B165375CCB}">
      <dgm:prSet phldrT="[Text]" custT="1"/>
      <dgm:spPr>
        <a:noFill/>
      </dgm:spPr>
      <dgm:t>
        <a:bodyPr/>
        <a:lstStyle/>
        <a:p>
          <a:r>
            <a:rPr lang="en-US" sz="2000" dirty="0"/>
            <a:t>The presence of an embedded call/put option reduces a bond’s effective duration compared with that of an otherwise comparable non-callable/non-putable bond.</a:t>
          </a:r>
          <a:endParaRPr lang="en-US" sz="2000" b="1" dirty="0"/>
        </a:p>
      </dgm:t>
    </dgm:pt>
    <dgm:pt modelId="{309D911A-1369-4A60-8594-5E7F2486295F}" type="parTrans" cxnId="{CDD44AFA-26E6-42E1-A175-FD329EFBCCBD}">
      <dgm:prSet/>
      <dgm:spPr/>
      <dgm:t>
        <a:bodyPr/>
        <a:lstStyle/>
        <a:p>
          <a:endParaRPr lang="en-AU"/>
        </a:p>
      </dgm:t>
    </dgm:pt>
    <dgm:pt modelId="{CF72025C-3518-44A1-AABE-DB6854F6E44F}" type="sibTrans" cxnId="{CDD44AFA-26E6-42E1-A175-FD329EFBCCBD}">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1"/>
      <dgm:spPr/>
    </dgm:pt>
    <dgm:pt modelId="{B88889BD-C43B-4EB6-84D8-D8C173CBE5AE}" type="pres">
      <dgm:prSet presAssocID="{B8E2EE2A-9B32-4B6B-80DE-260C6F1F2D73}" presName="parentText" presStyleLbl="node1" presStyleIdx="0" presStyleCnt="1" custScaleX="142024" custScaleY="111537" custLinFactY="-32146" custLinFactNeighborX="-24692" custLinFactNeighborY="-100000">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1" custScaleX="100000" custScaleY="96653" custLinFactNeighborY="7826">
        <dgm:presLayoutVars>
          <dgm:bulletEnabled val="1"/>
        </dgm:presLayoutVars>
      </dgm:prSet>
      <dgm:spPr/>
    </dgm:pt>
  </dgm:ptLst>
  <dgm:cxnLst>
    <dgm:cxn modelId="{FA5B9F09-A991-4BED-AF61-A19DDEC6E198}" type="presOf" srcId="{17A84577-8586-4600-AE48-51B165375CCB}" destId="{523B3D7F-7F80-4BF4-809C-B8F00E941871}" srcOrd="0" destOrd="0" presId="urn:microsoft.com/office/officeart/2005/8/layout/list1"/>
    <dgm:cxn modelId="{BC57B46F-53DB-4829-8529-92E6B383CB7A}" type="presOf" srcId="{84758569-E18A-47C6-B563-157F9A81184E}" destId="{857708D8-C171-4E79-9162-CC68307DEA04}" srcOrd="0" destOrd="0" presId="urn:microsoft.com/office/officeart/2005/8/layout/list1"/>
    <dgm:cxn modelId="{5C25029B-CA47-463D-9D4C-721037E11DC6}" type="presOf" srcId="{B8E2EE2A-9B32-4B6B-80DE-260C6F1F2D73}" destId="{B88889BD-C43B-4EB6-84D8-D8C173CBE5AE}" srcOrd="1" destOrd="0" presId="urn:microsoft.com/office/officeart/2005/8/layout/list1"/>
    <dgm:cxn modelId="{4738D49F-518C-4FBC-B4B9-CFA0AC7C81DB}" srcId="{84758569-E18A-47C6-B563-157F9A81184E}" destId="{B8E2EE2A-9B32-4B6B-80DE-260C6F1F2D73}" srcOrd="0" destOrd="0" parTransId="{97023A44-B3CA-4301-BAC4-814D40F9465A}" sibTransId="{DA4A788A-D6BD-410E-9A93-52A903B2A6B2}"/>
    <dgm:cxn modelId="{8C5214C3-C094-477A-A21C-F693844F5A58}" type="presOf" srcId="{B8E2EE2A-9B32-4B6B-80DE-260C6F1F2D73}" destId="{9C94809A-F3B5-4DD9-A94B-2C6911E615E3}" srcOrd="0" destOrd="0" presId="urn:microsoft.com/office/officeart/2005/8/layout/list1"/>
    <dgm:cxn modelId="{CDD44AFA-26E6-42E1-A175-FD329EFBCCBD}" srcId="{B8E2EE2A-9B32-4B6B-80DE-260C6F1F2D73}" destId="{17A84577-8586-4600-AE48-51B165375CCB}" srcOrd="0" destOrd="0" parTransId="{309D911A-1369-4A60-8594-5E7F2486295F}" sibTransId="{CF72025C-3518-44A1-AABE-DB6854F6E44F}"/>
    <dgm:cxn modelId="{3591BD27-8C14-4AD8-A31A-4212F4493B11}" type="presParOf" srcId="{857708D8-C171-4E79-9162-CC68307DEA04}" destId="{8AEF04CC-6052-43DD-A2CF-52B925572680}" srcOrd="0" destOrd="0" presId="urn:microsoft.com/office/officeart/2005/8/layout/list1"/>
    <dgm:cxn modelId="{DB8BC665-E522-4046-99FD-DA4E1866B001}" type="presParOf" srcId="{8AEF04CC-6052-43DD-A2CF-52B925572680}" destId="{9C94809A-F3B5-4DD9-A94B-2C6911E615E3}" srcOrd="0" destOrd="0" presId="urn:microsoft.com/office/officeart/2005/8/layout/list1"/>
    <dgm:cxn modelId="{5C3DA913-19F4-42C8-8804-72AD64B083DF}" type="presParOf" srcId="{8AEF04CC-6052-43DD-A2CF-52B925572680}" destId="{B88889BD-C43B-4EB6-84D8-D8C173CBE5AE}" srcOrd="1" destOrd="0" presId="urn:microsoft.com/office/officeart/2005/8/layout/list1"/>
    <dgm:cxn modelId="{385705A9-2512-4A47-9CF0-D1C7967F540F}" type="presParOf" srcId="{857708D8-C171-4E79-9162-CC68307DEA04}" destId="{2E8870C3-A892-46EA-841C-606A08E22CED}" srcOrd="1" destOrd="0" presId="urn:microsoft.com/office/officeart/2005/8/layout/list1"/>
    <dgm:cxn modelId="{E72C841C-540E-41BB-943B-799FDAEB1014}" type="presParOf" srcId="{857708D8-C171-4E79-9162-CC68307DEA04}" destId="{523B3D7F-7F80-4BF4-809C-B8F00E94187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08C75923-1A1E-4C6F-87EA-CFB1B82D0F50}">
      <dgm:prSet phldrT="[Text]" custT="1"/>
      <dgm:spPr>
        <a:solidFill>
          <a:schemeClr val="bg2"/>
        </a:solidFill>
      </dgm:spPr>
      <dgm:t>
        <a:bodyPr/>
        <a:lstStyle/>
        <a:p>
          <a:r>
            <a:rPr lang="en-US" sz="2000" b="0" dirty="0"/>
            <a:t>The duration of a portfolio and its limitations</a:t>
          </a:r>
          <a:endParaRPr lang="en-US" sz="2000" b="1" dirty="0"/>
        </a:p>
      </dgm:t>
    </dgm:pt>
    <dgm:pt modelId="{C07C309B-2A1F-44E0-B414-7C04CE9C10C2}" type="parTrans" cxnId="{5C2A2E72-EB9D-4D57-AC38-8A837A3AEFCA}">
      <dgm:prSet/>
      <dgm:spPr/>
      <dgm:t>
        <a:bodyPr/>
        <a:lstStyle/>
        <a:p>
          <a:endParaRPr lang="en-AU"/>
        </a:p>
      </dgm:t>
    </dgm:pt>
    <dgm:pt modelId="{0C70F5ED-BFDB-422F-A13E-67CC7004EC7F}" type="sibTrans" cxnId="{5C2A2E72-EB9D-4D57-AC38-8A837A3AEFCA}">
      <dgm:prSet/>
      <dgm:spPr/>
      <dgm:t>
        <a:bodyPr/>
        <a:lstStyle/>
        <a:p>
          <a:endParaRPr lang="en-AU"/>
        </a:p>
      </dgm:t>
    </dgm:pt>
    <dgm:pt modelId="{708FC980-FC22-4B3D-9A90-72D2CFB665A1}">
      <dgm:prSet custT="1"/>
      <dgm:spPr/>
      <dgm:t>
        <a:bodyPr/>
        <a:lstStyle/>
        <a:p>
          <a:r>
            <a:rPr lang="en-US" sz="2000" dirty="0"/>
            <a:t>The first method cannot be used for bonds with embedded options or for floating-rate notes.</a:t>
          </a:r>
        </a:p>
      </dgm:t>
    </dgm:pt>
    <dgm:pt modelId="{07ED3DF8-55C7-41D6-AF4B-AA3E58D0203D}" type="parTrans" cxnId="{3E0C8275-2230-45C2-AF81-F23E6F8B3D3B}">
      <dgm:prSet/>
      <dgm:spPr/>
      <dgm:t>
        <a:bodyPr/>
        <a:lstStyle/>
        <a:p>
          <a:endParaRPr lang="en-AU"/>
        </a:p>
      </dgm:t>
    </dgm:pt>
    <dgm:pt modelId="{50702F6C-562D-4C91-BA34-55CA6FF025AD}" type="sibTrans" cxnId="{3E0C8275-2230-45C2-AF81-F23E6F8B3D3B}">
      <dgm:prSet/>
      <dgm:spPr/>
      <dgm:t>
        <a:bodyPr/>
        <a:lstStyle/>
        <a:p>
          <a:endParaRPr lang="en-AU"/>
        </a:p>
      </dgm:t>
    </dgm:pt>
    <dgm:pt modelId="{46EDACA5-F187-40F3-9BD0-09B1ED66168B}">
      <dgm:prSet custT="1"/>
      <dgm:spPr/>
      <dgm:t>
        <a:bodyPr/>
        <a:lstStyle/>
        <a:p>
          <a:r>
            <a:rPr lang="en-US" sz="2000" dirty="0"/>
            <a:t>The second method is simpler to use and quite accurate when the yield curve is relatively flat. Its main limitation is that it assumes a parallel shift in the yield curve in that the yields on all bonds in the portfolio change by the same amount.</a:t>
          </a:r>
        </a:p>
      </dgm:t>
    </dgm:pt>
    <dgm:pt modelId="{AC463D26-BEE6-465F-A5AF-2A3AF2BA19FB}" type="parTrans" cxnId="{B56C8738-16EE-4F14-AAC6-DE52482ADA27}">
      <dgm:prSet/>
      <dgm:spPr/>
      <dgm:t>
        <a:bodyPr/>
        <a:lstStyle/>
        <a:p>
          <a:endParaRPr lang="en-AU"/>
        </a:p>
      </dgm:t>
    </dgm:pt>
    <dgm:pt modelId="{B0C8D056-F6C4-46C5-AF97-E8D2F89113D5}" type="sibTrans" cxnId="{B56C8738-16EE-4F14-AAC6-DE52482ADA27}">
      <dgm:prSet/>
      <dgm:spPr/>
      <dgm:t>
        <a:bodyPr/>
        <a:lstStyle/>
        <a:p>
          <a:endParaRPr lang="en-AU"/>
        </a:p>
      </dgm:t>
    </dgm:pt>
    <dgm:pt modelId="{C99CDD4C-EEC5-495E-80F8-474D4A14B9E7}">
      <dgm:prSet phldrT="[Text]" custT="1"/>
      <dgm:spPr/>
      <dgm:t>
        <a:bodyPr/>
        <a:lstStyle/>
        <a:p>
          <a:r>
            <a:rPr lang="en-US" sz="2000" dirty="0"/>
            <a:t>The duration of a bond portfolio can be calculated in two ways: (1) the weighted average of the time to receipt of </a:t>
          </a:r>
          <a:r>
            <a:rPr lang="en-US" sz="2000" i="1" dirty="0"/>
            <a:t>aggregate</a:t>
          </a:r>
          <a:r>
            <a:rPr lang="en-US" sz="2000" dirty="0"/>
            <a:t> cash flows and (2) the weighted average of the durations of individual bonds that compose the portfolio.</a:t>
          </a:r>
        </a:p>
      </dgm:t>
    </dgm:pt>
    <dgm:pt modelId="{E6A2DA27-C433-4BA7-9D02-14AD917CB137}" type="parTrans" cxnId="{4EEE4B36-283C-4E2B-A0ED-01617E0A658F}">
      <dgm:prSet/>
      <dgm:spPr/>
      <dgm:t>
        <a:bodyPr/>
        <a:lstStyle/>
        <a:p>
          <a:endParaRPr lang="en-AU"/>
        </a:p>
      </dgm:t>
    </dgm:pt>
    <dgm:pt modelId="{F5C5ACD3-C2E2-4B02-93F8-2BDF2497DDEB}" type="sibTrans" cxnId="{4EEE4B36-283C-4E2B-A0ED-01617E0A658F}">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79096987-0912-41E2-8896-8CCF206DECC9}" type="pres">
      <dgm:prSet presAssocID="{08C75923-1A1E-4C6F-87EA-CFB1B82D0F50}" presName="parentLin" presStyleCnt="0"/>
      <dgm:spPr/>
    </dgm:pt>
    <dgm:pt modelId="{CAC33FF1-9612-49BA-90CF-F675E6FB77A8}" type="pres">
      <dgm:prSet presAssocID="{08C75923-1A1E-4C6F-87EA-CFB1B82D0F50}" presName="parentLeftMargin" presStyleLbl="node1" presStyleIdx="0" presStyleCnt="1"/>
      <dgm:spPr/>
    </dgm:pt>
    <dgm:pt modelId="{10986BDA-2D46-4C7A-BD20-EC96755C407F}" type="pres">
      <dgm:prSet presAssocID="{08C75923-1A1E-4C6F-87EA-CFB1B82D0F50}" presName="parentText" presStyleLbl="node1" presStyleIdx="0" presStyleCnt="1" custScaleX="124581" custScaleY="35091" custLinFactY="-34834" custLinFactNeighborX="26126" custLinFactNeighborY="-100000">
        <dgm:presLayoutVars>
          <dgm:chMax val="0"/>
          <dgm:bulletEnabled val="1"/>
        </dgm:presLayoutVars>
      </dgm:prSet>
      <dgm:spPr/>
    </dgm:pt>
    <dgm:pt modelId="{27DFB143-0238-4346-AF16-C6DAC0C31C15}" type="pres">
      <dgm:prSet presAssocID="{08C75923-1A1E-4C6F-87EA-CFB1B82D0F50}" presName="negativeSpace" presStyleCnt="0"/>
      <dgm:spPr/>
    </dgm:pt>
    <dgm:pt modelId="{3B3FFE63-5E0C-48C2-8C93-E4A05BA5FB51}" type="pres">
      <dgm:prSet presAssocID="{08C75923-1A1E-4C6F-87EA-CFB1B82D0F50}" presName="childText" presStyleLbl="conFgAcc1" presStyleIdx="0" presStyleCnt="1" custScaleY="93324" custLinFactNeighborY="-3428">
        <dgm:presLayoutVars>
          <dgm:bulletEnabled val="1"/>
        </dgm:presLayoutVars>
      </dgm:prSet>
      <dgm:spPr/>
    </dgm:pt>
  </dgm:ptLst>
  <dgm:cxnLst>
    <dgm:cxn modelId="{3B6D3104-EA43-454B-9275-938B21069199}" type="presOf" srcId="{46EDACA5-F187-40F3-9BD0-09B1ED66168B}" destId="{3B3FFE63-5E0C-48C2-8C93-E4A05BA5FB51}" srcOrd="0" destOrd="2" presId="urn:microsoft.com/office/officeart/2005/8/layout/list1"/>
    <dgm:cxn modelId="{4EEE4B36-283C-4E2B-A0ED-01617E0A658F}" srcId="{08C75923-1A1E-4C6F-87EA-CFB1B82D0F50}" destId="{C99CDD4C-EEC5-495E-80F8-474D4A14B9E7}" srcOrd="0" destOrd="0" parTransId="{E6A2DA27-C433-4BA7-9D02-14AD917CB137}" sibTransId="{F5C5ACD3-C2E2-4B02-93F8-2BDF2497DDEB}"/>
    <dgm:cxn modelId="{B56C8738-16EE-4F14-AAC6-DE52482ADA27}" srcId="{08C75923-1A1E-4C6F-87EA-CFB1B82D0F50}" destId="{46EDACA5-F187-40F3-9BD0-09B1ED66168B}" srcOrd="2" destOrd="0" parTransId="{AC463D26-BEE6-465F-A5AF-2A3AF2BA19FB}" sibTransId="{B0C8D056-F6C4-46C5-AF97-E8D2F89113D5}"/>
    <dgm:cxn modelId="{FB9C7C44-79CE-4F6B-A3ED-D3E8D3EAFFD4}" type="presOf" srcId="{708FC980-FC22-4B3D-9A90-72D2CFB665A1}" destId="{3B3FFE63-5E0C-48C2-8C93-E4A05BA5FB51}" srcOrd="0" destOrd="1" presId="urn:microsoft.com/office/officeart/2005/8/layout/list1"/>
    <dgm:cxn modelId="{93B2D067-EB8C-4F0D-8030-83C5943A3B6B}" type="presOf" srcId="{84758569-E18A-47C6-B563-157F9A81184E}" destId="{857708D8-C171-4E79-9162-CC68307DEA04}" srcOrd="0" destOrd="0" presId="urn:microsoft.com/office/officeart/2005/8/layout/list1"/>
    <dgm:cxn modelId="{5C2A2E72-EB9D-4D57-AC38-8A837A3AEFCA}" srcId="{84758569-E18A-47C6-B563-157F9A81184E}" destId="{08C75923-1A1E-4C6F-87EA-CFB1B82D0F50}" srcOrd="0" destOrd="0" parTransId="{C07C309B-2A1F-44E0-B414-7C04CE9C10C2}" sibTransId="{0C70F5ED-BFDB-422F-A13E-67CC7004EC7F}"/>
    <dgm:cxn modelId="{3E0C8275-2230-45C2-AF81-F23E6F8B3D3B}" srcId="{08C75923-1A1E-4C6F-87EA-CFB1B82D0F50}" destId="{708FC980-FC22-4B3D-9A90-72D2CFB665A1}" srcOrd="1" destOrd="0" parTransId="{07ED3DF8-55C7-41D6-AF4B-AA3E58D0203D}" sibTransId="{50702F6C-562D-4C91-BA34-55CA6FF025AD}"/>
    <dgm:cxn modelId="{49E3E888-6FD8-46BD-9F60-77BC685E9ED3}" type="presOf" srcId="{08C75923-1A1E-4C6F-87EA-CFB1B82D0F50}" destId="{CAC33FF1-9612-49BA-90CF-F675E6FB77A8}" srcOrd="0" destOrd="0" presId="urn:microsoft.com/office/officeart/2005/8/layout/list1"/>
    <dgm:cxn modelId="{6C053EBE-B5F6-45E5-80FA-5DAFC780B0C1}" type="presOf" srcId="{08C75923-1A1E-4C6F-87EA-CFB1B82D0F50}" destId="{10986BDA-2D46-4C7A-BD20-EC96755C407F}" srcOrd="1" destOrd="0" presId="urn:microsoft.com/office/officeart/2005/8/layout/list1"/>
    <dgm:cxn modelId="{E160BAEA-5EA1-4B34-8E28-1DD1D3B25313}" type="presOf" srcId="{C99CDD4C-EEC5-495E-80F8-474D4A14B9E7}" destId="{3B3FFE63-5E0C-48C2-8C93-E4A05BA5FB51}" srcOrd="0" destOrd="0" presId="urn:microsoft.com/office/officeart/2005/8/layout/list1"/>
    <dgm:cxn modelId="{B0C92CB8-90E0-42B6-9DB3-934EE5D43C8F}" type="presParOf" srcId="{857708D8-C171-4E79-9162-CC68307DEA04}" destId="{79096987-0912-41E2-8896-8CCF206DECC9}" srcOrd="0" destOrd="0" presId="urn:microsoft.com/office/officeart/2005/8/layout/list1"/>
    <dgm:cxn modelId="{D497D88D-A996-4386-94F5-128E321682BF}" type="presParOf" srcId="{79096987-0912-41E2-8896-8CCF206DECC9}" destId="{CAC33FF1-9612-49BA-90CF-F675E6FB77A8}" srcOrd="0" destOrd="0" presId="urn:microsoft.com/office/officeart/2005/8/layout/list1"/>
    <dgm:cxn modelId="{D282A764-E2B5-48B3-AFF6-27F7FECA2141}" type="presParOf" srcId="{79096987-0912-41E2-8896-8CCF206DECC9}" destId="{10986BDA-2D46-4C7A-BD20-EC96755C407F}" srcOrd="1" destOrd="0" presId="urn:microsoft.com/office/officeart/2005/8/layout/list1"/>
    <dgm:cxn modelId="{A2BF847D-65B6-469C-8C1A-547E12DFACAE}" type="presParOf" srcId="{857708D8-C171-4E79-9162-CC68307DEA04}" destId="{27DFB143-0238-4346-AF16-C6DAC0C31C15}" srcOrd="1" destOrd="0" presId="urn:microsoft.com/office/officeart/2005/8/layout/list1"/>
    <dgm:cxn modelId="{1092F9E0-655F-4FE3-8818-80CF6269C09B}" type="presParOf" srcId="{857708D8-C171-4E79-9162-CC68307DEA04}" destId="{3B3FFE63-5E0C-48C2-8C93-E4A05BA5FB5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8D839C1-1B01-4FDC-8A5A-D921D5290D35}"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AU"/>
        </a:p>
      </dgm:t>
    </dgm:pt>
    <dgm:pt modelId="{56995F14-BA08-4524-A82A-AA7554B60135}">
      <dgm:prSet/>
      <dgm:spPr/>
      <dgm:t>
        <a:bodyPr/>
        <a:lstStyle/>
        <a:p>
          <a:pPr rtl="0"/>
          <a:r>
            <a:rPr lang="en-US" dirty="0"/>
            <a:t>The future value of </a:t>
          </a:r>
          <a:r>
            <a:rPr lang="en-US" b="1" dirty="0"/>
            <a:t>reinvested coupon </a:t>
          </a:r>
          <a:r>
            <a:rPr lang="en-US" dirty="0"/>
            <a:t>payments (and in a portfolio, the principal on bonds that mature before the horizon date) </a:t>
          </a:r>
          <a:r>
            <a:rPr lang="en-US" i="1" dirty="0"/>
            <a:t>increases</a:t>
          </a:r>
          <a:r>
            <a:rPr lang="en-US" dirty="0"/>
            <a:t> when interest rates go up and </a:t>
          </a:r>
          <a:r>
            <a:rPr lang="en-US" i="1" dirty="0"/>
            <a:t>decreases</a:t>
          </a:r>
          <a:r>
            <a:rPr lang="en-US" dirty="0"/>
            <a:t> when rates go down. </a:t>
          </a:r>
          <a:endParaRPr lang="en-AU" dirty="0"/>
        </a:p>
      </dgm:t>
    </dgm:pt>
    <dgm:pt modelId="{7A45C2DA-2675-452A-8788-BAF3843BDC68}" type="parTrans" cxnId="{8D12CE31-76CA-4402-89B6-9C0240562D5E}">
      <dgm:prSet/>
      <dgm:spPr/>
      <dgm:t>
        <a:bodyPr/>
        <a:lstStyle/>
        <a:p>
          <a:endParaRPr lang="en-AU"/>
        </a:p>
      </dgm:t>
    </dgm:pt>
    <dgm:pt modelId="{0AA30FF0-ACD9-404F-9460-0103368D5CC6}" type="sibTrans" cxnId="{8D12CE31-76CA-4402-89B6-9C0240562D5E}">
      <dgm:prSet/>
      <dgm:spPr/>
      <dgm:t>
        <a:bodyPr/>
        <a:lstStyle/>
        <a:p>
          <a:endParaRPr lang="en-AU"/>
        </a:p>
      </dgm:t>
    </dgm:pt>
    <dgm:pt modelId="{40F8FC21-6E51-40A7-9A87-F3D80D069842}">
      <dgm:prSet/>
      <dgm:spPr/>
      <dgm:t>
        <a:bodyPr/>
        <a:lstStyle/>
        <a:p>
          <a:pPr rtl="0"/>
          <a:r>
            <a:rPr lang="en-US" dirty="0"/>
            <a:t>The sale price on a bond that matures after the horizon date (and thus needs to be sold) </a:t>
          </a:r>
          <a:r>
            <a:rPr lang="en-US" i="1" dirty="0"/>
            <a:t>decreases </a:t>
          </a:r>
          <a:r>
            <a:rPr lang="en-US" dirty="0"/>
            <a:t>when interest rates go up and </a:t>
          </a:r>
          <a:r>
            <a:rPr lang="en-US" i="1" dirty="0"/>
            <a:t>increases</a:t>
          </a:r>
          <a:r>
            <a:rPr lang="en-US" dirty="0"/>
            <a:t> when rates go down. </a:t>
          </a:r>
          <a:endParaRPr lang="en-AU" dirty="0"/>
        </a:p>
      </dgm:t>
    </dgm:pt>
    <dgm:pt modelId="{80EFCF6D-D352-4940-909A-1CF3E320C4AE}" type="parTrans" cxnId="{21C65FA0-7D2D-43EC-A2D7-AD763121F863}">
      <dgm:prSet/>
      <dgm:spPr/>
      <dgm:t>
        <a:bodyPr/>
        <a:lstStyle/>
        <a:p>
          <a:endParaRPr lang="en-AU"/>
        </a:p>
      </dgm:t>
    </dgm:pt>
    <dgm:pt modelId="{4F59530B-5F15-4CDC-BDD8-C3C22625C258}" type="sibTrans" cxnId="{21C65FA0-7D2D-43EC-A2D7-AD763121F863}">
      <dgm:prSet/>
      <dgm:spPr/>
      <dgm:t>
        <a:bodyPr/>
        <a:lstStyle/>
        <a:p>
          <a:endParaRPr lang="en-AU"/>
        </a:p>
      </dgm:t>
    </dgm:pt>
    <dgm:pt modelId="{919B7BA4-66F9-4CEE-BD4A-7A5CAF552F43}">
      <dgm:prSet/>
      <dgm:spPr/>
      <dgm:t>
        <a:bodyPr/>
        <a:lstStyle/>
        <a:p>
          <a:pPr rtl="0"/>
          <a:r>
            <a:rPr lang="en-US" b="1" dirty="0"/>
            <a:t>Coupon reinvestment risk </a:t>
          </a:r>
          <a:r>
            <a:rPr lang="en-US" dirty="0"/>
            <a:t>matters more when the investor has a long-term horizon relative to the time-to-maturity of the bond.</a:t>
          </a:r>
          <a:endParaRPr lang="en-AU" dirty="0"/>
        </a:p>
      </dgm:t>
    </dgm:pt>
    <dgm:pt modelId="{61359290-A248-4B7A-A948-D17087F7197D}" type="parTrans" cxnId="{EAEC870F-69FE-4EF2-96F0-3EDB236ACCCF}">
      <dgm:prSet/>
      <dgm:spPr/>
      <dgm:t>
        <a:bodyPr/>
        <a:lstStyle/>
        <a:p>
          <a:endParaRPr lang="en-AU"/>
        </a:p>
      </dgm:t>
    </dgm:pt>
    <dgm:pt modelId="{E51144B3-0114-4FC8-9F98-0280E1776C53}" type="sibTrans" cxnId="{EAEC870F-69FE-4EF2-96F0-3EDB236ACCCF}">
      <dgm:prSet/>
      <dgm:spPr/>
      <dgm:t>
        <a:bodyPr/>
        <a:lstStyle/>
        <a:p>
          <a:endParaRPr lang="en-AU"/>
        </a:p>
      </dgm:t>
    </dgm:pt>
    <dgm:pt modelId="{EC764748-9F1C-477F-A69F-E3CFE8C9B166}" type="pres">
      <dgm:prSet presAssocID="{E8D839C1-1B01-4FDC-8A5A-D921D5290D35}" presName="Name0" presStyleCnt="0">
        <dgm:presLayoutVars>
          <dgm:chMax val="7"/>
          <dgm:dir/>
          <dgm:animLvl val="lvl"/>
          <dgm:resizeHandles val="exact"/>
        </dgm:presLayoutVars>
      </dgm:prSet>
      <dgm:spPr/>
    </dgm:pt>
    <dgm:pt modelId="{DB32658E-4490-4C5A-BF31-946162C42761}" type="pres">
      <dgm:prSet presAssocID="{56995F14-BA08-4524-A82A-AA7554B60135}" presName="circle1" presStyleLbl="node1" presStyleIdx="0" presStyleCnt="3"/>
      <dgm:spPr/>
    </dgm:pt>
    <dgm:pt modelId="{C026F791-E392-4011-A6F3-5E9D10C9113F}" type="pres">
      <dgm:prSet presAssocID="{56995F14-BA08-4524-A82A-AA7554B60135}" presName="space" presStyleCnt="0"/>
      <dgm:spPr/>
    </dgm:pt>
    <dgm:pt modelId="{2B4759FF-AC2D-4DF4-AD2D-B27773399432}" type="pres">
      <dgm:prSet presAssocID="{56995F14-BA08-4524-A82A-AA7554B60135}" presName="rect1" presStyleLbl="alignAcc1" presStyleIdx="0" presStyleCnt="3"/>
      <dgm:spPr/>
    </dgm:pt>
    <dgm:pt modelId="{23E5C270-9EE9-4C74-B626-39868B6DC5B2}" type="pres">
      <dgm:prSet presAssocID="{40F8FC21-6E51-40A7-9A87-F3D80D069842}" presName="vertSpace2" presStyleLbl="node1" presStyleIdx="0" presStyleCnt="3"/>
      <dgm:spPr/>
    </dgm:pt>
    <dgm:pt modelId="{6717DA3E-9164-4F7C-A00E-3A722C5EEFE0}" type="pres">
      <dgm:prSet presAssocID="{40F8FC21-6E51-40A7-9A87-F3D80D069842}" presName="circle2" presStyleLbl="node1" presStyleIdx="1" presStyleCnt="3"/>
      <dgm:spPr/>
    </dgm:pt>
    <dgm:pt modelId="{66C162C1-2A97-4431-89AA-4E31314B277E}" type="pres">
      <dgm:prSet presAssocID="{40F8FC21-6E51-40A7-9A87-F3D80D069842}" presName="rect2" presStyleLbl="alignAcc1" presStyleIdx="1" presStyleCnt="3"/>
      <dgm:spPr/>
    </dgm:pt>
    <dgm:pt modelId="{49DC0E94-8999-4442-8808-F7CA14D22B67}" type="pres">
      <dgm:prSet presAssocID="{919B7BA4-66F9-4CEE-BD4A-7A5CAF552F43}" presName="vertSpace3" presStyleLbl="node1" presStyleIdx="1" presStyleCnt="3"/>
      <dgm:spPr/>
    </dgm:pt>
    <dgm:pt modelId="{DB3D8356-9ADE-4EAC-8011-1D27B39375CC}" type="pres">
      <dgm:prSet presAssocID="{919B7BA4-66F9-4CEE-BD4A-7A5CAF552F43}" presName="circle3" presStyleLbl="node1" presStyleIdx="2" presStyleCnt="3"/>
      <dgm:spPr/>
    </dgm:pt>
    <dgm:pt modelId="{3838AD26-A35A-4CD7-AC23-8C493BA259A2}" type="pres">
      <dgm:prSet presAssocID="{919B7BA4-66F9-4CEE-BD4A-7A5CAF552F43}" presName="rect3" presStyleLbl="alignAcc1" presStyleIdx="2" presStyleCnt="3"/>
      <dgm:spPr/>
    </dgm:pt>
    <dgm:pt modelId="{46921D54-284E-42FA-AF76-7808605B0E69}" type="pres">
      <dgm:prSet presAssocID="{56995F14-BA08-4524-A82A-AA7554B60135}" presName="rect1ParTxNoCh" presStyleLbl="alignAcc1" presStyleIdx="2" presStyleCnt="3">
        <dgm:presLayoutVars>
          <dgm:chMax val="1"/>
          <dgm:bulletEnabled val="1"/>
        </dgm:presLayoutVars>
      </dgm:prSet>
      <dgm:spPr/>
    </dgm:pt>
    <dgm:pt modelId="{94A94ACF-0771-4A6B-AA49-CFADC5A09CB2}" type="pres">
      <dgm:prSet presAssocID="{40F8FC21-6E51-40A7-9A87-F3D80D069842}" presName="rect2ParTxNoCh" presStyleLbl="alignAcc1" presStyleIdx="2" presStyleCnt="3">
        <dgm:presLayoutVars>
          <dgm:chMax val="1"/>
          <dgm:bulletEnabled val="1"/>
        </dgm:presLayoutVars>
      </dgm:prSet>
      <dgm:spPr/>
    </dgm:pt>
    <dgm:pt modelId="{D0AB0597-437C-4EEE-8F2A-393D79D17363}" type="pres">
      <dgm:prSet presAssocID="{919B7BA4-66F9-4CEE-BD4A-7A5CAF552F43}" presName="rect3ParTxNoCh" presStyleLbl="alignAcc1" presStyleIdx="2" presStyleCnt="3">
        <dgm:presLayoutVars>
          <dgm:chMax val="1"/>
          <dgm:bulletEnabled val="1"/>
        </dgm:presLayoutVars>
      </dgm:prSet>
      <dgm:spPr/>
    </dgm:pt>
  </dgm:ptLst>
  <dgm:cxnLst>
    <dgm:cxn modelId="{EAEC870F-69FE-4EF2-96F0-3EDB236ACCCF}" srcId="{E8D839C1-1B01-4FDC-8A5A-D921D5290D35}" destId="{919B7BA4-66F9-4CEE-BD4A-7A5CAF552F43}" srcOrd="2" destOrd="0" parTransId="{61359290-A248-4B7A-A948-D17087F7197D}" sibTransId="{E51144B3-0114-4FC8-9F98-0280E1776C53}"/>
    <dgm:cxn modelId="{6757821F-DEB8-4614-AE8B-5A880EC889F0}" type="presOf" srcId="{40F8FC21-6E51-40A7-9A87-F3D80D069842}" destId="{66C162C1-2A97-4431-89AA-4E31314B277E}" srcOrd="0" destOrd="0" presId="urn:microsoft.com/office/officeart/2005/8/layout/target3"/>
    <dgm:cxn modelId="{8D12CE31-76CA-4402-89B6-9C0240562D5E}" srcId="{E8D839C1-1B01-4FDC-8A5A-D921D5290D35}" destId="{56995F14-BA08-4524-A82A-AA7554B60135}" srcOrd="0" destOrd="0" parTransId="{7A45C2DA-2675-452A-8788-BAF3843BDC68}" sibTransId="{0AA30FF0-ACD9-404F-9460-0103368D5CC6}"/>
    <dgm:cxn modelId="{63C0DB39-9131-481E-9CCC-DEDB2E93827B}" type="presOf" srcId="{56995F14-BA08-4524-A82A-AA7554B60135}" destId="{2B4759FF-AC2D-4DF4-AD2D-B27773399432}" srcOrd="0" destOrd="0" presId="urn:microsoft.com/office/officeart/2005/8/layout/target3"/>
    <dgm:cxn modelId="{FF041F48-3AF5-4222-AEE8-DFAC4D828B8C}" type="presOf" srcId="{919B7BA4-66F9-4CEE-BD4A-7A5CAF552F43}" destId="{D0AB0597-437C-4EEE-8F2A-393D79D17363}" srcOrd="1" destOrd="0" presId="urn:microsoft.com/office/officeart/2005/8/layout/target3"/>
    <dgm:cxn modelId="{2412C94B-122E-4181-9AE9-0312B83D968D}" type="presOf" srcId="{E8D839C1-1B01-4FDC-8A5A-D921D5290D35}" destId="{EC764748-9F1C-477F-A69F-E3CFE8C9B166}" srcOrd="0" destOrd="0" presId="urn:microsoft.com/office/officeart/2005/8/layout/target3"/>
    <dgm:cxn modelId="{21C65FA0-7D2D-43EC-A2D7-AD763121F863}" srcId="{E8D839C1-1B01-4FDC-8A5A-D921D5290D35}" destId="{40F8FC21-6E51-40A7-9A87-F3D80D069842}" srcOrd="1" destOrd="0" parTransId="{80EFCF6D-D352-4940-909A-1CF3E320C4AE}" sibTransId="{4F59530B-5F15-4CDC-BDD8-C3C22625C258}"/>
    <dgm:cxn modelId="{4864F4C8-F5F8-4446-AB33-52A22AF7B109}" type="presOf" srcId="{919B7BA4-66F9-4CEE-BD4A-7A5CAF552F43}" destId="{3838AD26-A35A-4CD7-AC23-8C493BA259A2}" srcOrd="0" destOrd="0" presId="urn:microsoft.com/office/officeart/2005/8/layout/target3"/>
    <dgm:cxn modelId="{B3E56EE4-E4D7-44BD-B849-B217499425F1}" type="presOf" srcId="{40F8FC21-6E51-40A7-9A87-F3D80D069842}" destId="{94A94ACF-0771-4A6B-AA49-CFADC5A09CB2}" srcOrd="1" destOrd="0" presId="urn:microsoft.com/office/officeart/2005/8/layout/target3"/>
    <dgm:cxn modelId="{237DD2F0-4C0F-494C-835C-B6505E751C9D}" type="presOf" srcId="{56995F14-BA08-4524-A82A-AA7554B60135}" destId="{46921D54-284E-42FA-AF76-7808605B0E69}" srcOrd="1" destOrd="0" presId="urn:microsoft.com/office/officeart/2005/8/layout/target3"/>
    <dgm:cxn modelId="{74EBC6D7-33DE-4FFB-A32B-7DF7631EEC56}" type="presParOf" srcId="{EC764748-9F1C-477F-A69F-E3CFE8C9B166}" destId="{DB32658E-4490-4C5A-BF31-946162C42761}" srcOrd="0" destOrd="0" presId="urn:microsoft.com/office/officeart/2005/8/layout/target3"/>
    <dgm:cxn modelId="{441DCAAD-AE52-4A74-AC29-1E33295A8B7F}" type="presParOf" srcId="{EC764748-9F1C-477F-A69F-E3CFE8C9B166}" destId="{C026F791-E392-4011-A6F3-5E9D10C9113F}" srcOrd="1" destOrd="0" presId="urn:microsoft.com/office/officeart/2005/8/layout/target3"/>
    <dgm:cxn modelId="{D8F0E1CC-AD98-4155-9528-19D57EAF262D}" type="presParOf" srcId="{EC764748-9F1C-477F-A69F-E3CFE8C9B166}" destId="{2B4759FF-AC2D-4DF4-AD2D-B27773399432}" srcOrd="2" destOrd="0" presId="urn:microsoft.com/office/officeart/2005/8/layout/target3"/>
    <dgm:cxn modelId="{BC6A5127-8F20-4173-B8CC-4B7E0CC78DA1}" type="presParOf" srcId="{EC764748-9F1C-477F-A69F-E3CFE8C9B166}" destId="{23E5C270-9EE9-4C74-B626-39868B6DC5B2}" srcOrd="3" destOrd="0" presId="urn:microsoft.com/office/officeart/2005/8/layout/target3"/>
    <dgm:cxn modelId="{0B57C6C0-3FFE-4D41-9A91-1DAE1B7E8666}" type="presParOf" srcId="{EC764748-9F1C-477F-A69F-E3CFE8C9B166}" destId="{6717DA3E-9164-4F7C-A00E-3A722C5EEFE0}" srcOrd="4" destOrd="0" presId="urn:microsoft.com/office/officeart/2005/8/layout/target3"/>
    <dgm:cxn modelId="{E1098606-C160-41B2-9170-41B85A1CCDAF}" type="presParOf" srcId="{EC764748-9F1C-477F-A69F-E3CFE8C9B166}" destId="{66C162C1-2A97-4431-89AA-4E31314B277E}" srcOrd="5" destOrd="0" presId="urn:microsoft.com/office/officeart/2005/8/layout/target3"/>
    <dgm:cxn modelId="{E23E6619-8FA5-4D00-B8BB-27FA384BAB23}" type="presParOf" srcId="{EC764748-9F1C-477F-A69F-E3CFE8C9B166}" destId="{49DC0E94-8999-4442-8808-F7CA14D22B67}" srcOrd="6" destOrd="0" presId="urn:microsoft.com/office/officeart/2005/8/layout/target3"/>
    <dgm:cxn modelId="{15464AB0-DCEE-4DF6-A9CB-F5CC59F97625}" type="presParOf" srcId="{EC764748-9F1C-477F-A69F-E3CFE8C9B166}" destId="{DB3D8356-9ADE-4EAC-8011-1D27B39375CC}" srcOrd="7" destOrd="0" presId="urn:microsoft.com/office/officeart/2005/8/layout/target3"/>
    <dgm:cxn modelId="{A04DA25F-16E1-456E-A090-3909255F7A3D}" type="presParOf" srcId="{EC764748-9F1C-477F-A69F-E3CFE8C9B166}" destId="{3838AD26-A35A-4CD7-AC23-8C493BA259A2}" srcOrd="8" destOrd="0" presId="urn:microsoft.com/office/officeart/2005/8/layout/target3"/>
    <dgm:cxn modelId="{A33BFE52-92F9-46AC-AAAD-DA61DF4B1BE5}" type="presParOf" srcId="{EC764748-9F1C-477F-A69F-E3CFE8C9B166}" destId="{46921D54-284E-42FA-AF76-7808605B0E69}" srcOrd="9" destOrd="0" presId="urn:microsoft.com/office/officeart/2005/8/layout/target3"/>
    <dgm:cxn modelId="{10D1B934-091C-4551-89E2-097993CE196E}" type="presParOf" srcId="{EC764748-9F1C-477F-A69F-E3CFE8C9B166}" destId="{94A94ACF-0771-4A6B-AA49-CFADC5A09CB2}" srcOrd="10" destOrd="0" presId="urn:microsoft.com/office/officeart/2005/8/layout/target3"/>
    <dgm:cxn modelId="{0CC16060-CAEB-42B7-BAC9-8353A34542DB}" type="presParOf" srcId="{EC764748-9F1C-477F-A69F-E3CFE8C9B166}" destId="{D0AB0597-437C-4EEE-8F2A-393D79D17363}"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B8E2EE2A-9B32-4B6B-80DE-260C6F1F2D73}">
      <dgm:prSet phldrT="[Text]" custT="1"/>
      <dgm:spPr>
        <a:solidFill>
          <a:schemeClr val="bg2"/>
        </a:solidFill>
      </dgm:spPr>
      <dgm:t>
        <a:bodyPr/>
        <a:lstStyle/>
        <a:p>
          <a:r>
            <a:rPr lang="en-US" sz="2000" b="0" dirty="0"/>
            <a:t>Money duration of a bond and price value of a basis point </a:t>
          </a:r>
          <a:endParaRPr lang="en-US" sz="2000" b="1" dirty="0"/>
        </a:p>
      </dgm:t>
    </dgm:pt>
    <dgm:pt modelId="{97023A44-B3CA-4301-BAC4-814D40F9465A}" type="parTrans" cxnId="{4738D49F-518C-4FBC-B4B9-CFA0AC7C81DB}">
      <dgm:prSet/>
      <dgm:spPr/>
      <dgm:t>
        <a:bodyPr/>
        <a:lstStyle/>
        <a:p>
          <a:endParaRPr lang="en-AU"/>
        </a:p>
      </dgm:t>
    </dgm:pt>
    <dgm:pt modelId="{DA4A788A-D6BD-410E-9A93-52A903B2A6B2}" type="sibTrans" cxnId="{4738D49F-518C-4FBC-B4B9-CFA0AC7C81DB}">
      <dgm:prSet/>
      <dgm:spPr/>
      <dgm:t>
        <a:bodyPr/>
        <a:lstStyle/>
        <a:p>
          <a:endParaRPr lang="en-AU"/>
        </a:p>
      </dgm:t>
    </dgm:pt>
    <dgm:pt modelId="{17A84577-8586-4600-AE48-51B165375CCB}">
      <dgm:prSet phldrT="[Text]" custT="1"/>
      <dgm:spPr>
        <a:noFill/>
      </dgm:spPr>
      <dgm:t>
        <a:bodyPr/>
        <a:lstStyle/>
        <a:p>
          <a:r>
            <a:rPr lang="en-US" sz="2000" b="0" dirty="0"/>
            <a:t>Money duration is a measure of the price change in terms of units of the currency in which the bond is denominated.</a:t>
          </a:r>
          <a:endParaRPr lang="en-US" sz="2000" b="1" dirty="0"/>
        </a:p>
      </dgm:t>
    </dgm:pt>
    <dgm:pt modelId="{309D911A-1369-4A60-8594-5E7F2486295F}" type="parTrans" cxnId="{CDD44AFA-26E6-42E1-A175-FD329EFBCCBD}">
      <dgm:prSet/>
      <dgm:spPr/>
      <dgm:t>
        <a:bodyPr/>
        <a:lstStyle/>
        <a:p>
          <a:endParaRPr lang="en-AU"/>
        </a:p>
      </dgm:t>
    </dgm:pt>
    <dgm:pt modelId="{CF72025C-3518-44A1-AABE-DB6854F6E44F}" type="sibTrans" cxnId="{CDD44AFA-26E6-42E1-A175-FD329EFBCCBD}">
      <dgm:prSet/>
      <dgm:spPr/>
      <dgm:t>
        <a:bodyPr/>
        <a:lstStyle/>
        <a:p>
          <a:endParaRPr lang="en-AU"/>
        </a:p>
      </dgm:t>
    </dgm:pt>
    <dgm:pt modelId="{F96BD5FC-4325-45E5-B122-76BD93657D73}">
      <dgm:prSet phldrT="[Text]" custT="1"/>
      <dgm:spPr>
        <a:noFill/>
      </dgm:spPr>
      <dgm:t>
        <a:bodyPr/>
        <a:lstStyle/>
        <a:p>
          <a:r>
            <a:rPr lang="en-US" sz="2000" b="0" dirty="0"/>
            <a:t>The price value of a basis point (PVBP) is an estimate of the change in the full price of a bond given a 1 bp change in the yield-to-maturity.</a:t>
          </a:r>
        </a:p>
      </dgm:t>
    </dgm:pt>
    <dgm:pt modelId="{C13E2CB2-72B8-4AF0-9CE7-A1642EC55D0A}" type="parTrans" cxnId="{5549831D-75D2-479D-87B2-8E39D52CF8AC}">
      <dgm:prSet/>
      <dgm:spPr/>
      <dgm:t>
        <a:bodyPr/>
        <a:lstStyle/>
        <a:p>
          <a:endParaRPr lang="en-AU"/>
        </a:p>
      </dgm:t>
    </dgm:pt>
    <dgm:pt modelId="{8B98F477-5908-4965-9A09-F40F9A3EEFB7}" type="sibTrans" cxnId="{5549831D-75D2-479D-87B2-8E39D52CF8AC}">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1"/>
      <dgm:spPr/>
    </dgm:pt>
    <dgm:pt modelId="{B88889BD-C43B-4EB6-84D8-D8C173CBE5AE}" type="pres">
      <dgm:prSet presAssocID="{B8E2EE2A-9B32-4B6B-80DE-260C6F1F2D73}" presName="parentText" presStyleLbl="node1" presStyleIdx="0" presStyleCnt="1" custScaleX="122523" custScaleY="34117" custLinFactNeighborX="-9910" custLinFactNeighborY="-39879">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1" custScaleX="98198" custScaleY="74537" custLinFactNeighborY="-24607">
        <dgm:presLayoutVars>
          <dgm:bulletEnabled val="1"/>
        </dgm:presLayoutVars>
      </dgm:prSet>
      <dgm:spPr/>
    </dgm:pt>
  </dgm:ptLst>
  <dgm:cxnLst>
    <dgm:cxn modelId="{5549831D-75D2-479D-87B2-8E39D52CF8AC}" srcId="{B8E2EE2A-9B32-4B6B-80DE-260C6F1F2D73}" destId="{F96BD5FC-4325-45E5-B122-76BD93657D73}" srcOrd="1" destOrd="0" parTransId="{C13E2CB2-72B8-4AF0-9CE7-A1642EC55D0A}" sibTransId="{8B98F477-5908-4965-9A09-F40F9A3EEFB7}"/>
    <dgm:cxn modelId="{1D50384C-F15D-4ACF-A651-C401B2192671}" type="presOf" srcId="{F96BD5FC-4325-45E5-B122-76BD93657D73}" destId="{523B3D7F-7F80-4BF4-809C-B8F00E941871}" srcOrd="0" destOrd="1" presId="urn:microsoft.com/office/officeart/2005/8/layout/list1"/>
    <dgm:cxn modelId="{82C1A697-1C17-4113-BE30-96E6D6FB8E40}" type="presOf" srcId="{B8E2EE2A-9B32-4B6B-80DE-260C6F1F2D73}" destId="{9C94809A-F3B5-4DD9-A94B-2C6911E615E3}" srcOrd="0" destOrd="0" presId="urn:microsoft.com/office/officeart/2005/8/layout/list1"/>
    <dgm:cxn modelId="{819E5799-BC69-4724-B42E-6D671C225F55}" type="presOf" srcId="{17A84577-8586-4600-AE48-51B165375CCB}" destId="{523B3D7F-7F80-4BF4-809C-B8F00E941871}" srcOrd="0" destOrd="0" presId="urn:microsoft.com/office/officeart/2005/8/layout/list1"/>
    <dgm:cxn modelId="{4738D49F-518C-4FBC-B4B9-CFA0AC7C81DB}" srcId="{84758569-E18A-47C6-B563-157F9A81184E}" destId="{B8E2EE2A-9B32-4B6B-80DE-260C6F1F2D73}" srcOrd="0" destOrd="0" parTransId="{97023A44-B3CA-4301-BAC4-814D40F9465A}" sibTransId="{DA4A788A-D6BD-410E-9A93-52A903B2A6B2}"/>
    <dgm:cxn modelId="{4672D6A0-4A35-41CF-A746-883898E0D5AF}" type="presOf" srcId="{84758569-E18A-47C6-B563-157F9A81184E}" destId="{857708D8-C171-4E79-9162-CC68307DEA04}" srcOrd="0" destOrd="0" presId="urn:microsoft.com/office/officeart/2005/8/layout/list1"/>
    <dgm:cxn modelId="{D05312D6-6776-46D1-A276-629A55356665}" type="presOf" srcId="{B8E2EE2A-9B32-4B6B-80DE-260C6F1F2D73}" destId="{B88889BD-C43B-4EB6-84D8-D8C173CBE5AE}" srcOrd="1" destOrd="0" presId="urn:microsoft.com/office/officeart/2005/8/layout/list1"/>
    <dgm:cxn modelId="{CDD44AFA-26E6-42E1-A175-FD329EFBCCBD}" srcId="{B8E2EE2A-9B32-4B6B-80DE-260C6F1F2D73}" destId="{17A84577-8586-4600-AE48-51B165375CCB}" srcOrd="0" destOrd="0" parTransId="{309D911A-1369-4A60-8594-5E7F2486295F}" sibTransId="{CF72025C-3518-44A1-AABE-DB6854F6E44F}"/>
    <dgm:cxn modelId="{62678DEA-9C3B-406C-899E-F713243C5E42}" type="presParOf" srcId="{857708D8-C171-4E79-9162-CC68307DEA04}" destId="{8AEF04CC-6052-43DD-A2CF-52B925572680}" srcOrd="0" destOrd="0" presId="urn:microsoft.com/office/officeart/2005/8/layout/list1"/>
    <dgm:cxn modelId="{E28AF7DC-69F6-4779-A26B-5092161370C8}" type="presParOf" srcId="{8AEF04CC-6052-43DD-A2CF-52B925572680}" destId="{9C94809A-F3B5-4DD9-A94B-2C6911E615E3}" srcOrd="0" destOrd="0" presId="urn:microsoft.com/office/officeart/2005/8/layout/list1"/>
    <dgm:cxn modelId="{920599B2-0F59-44E6-81B5-07C7AA1B3AD7}" type="presParOf" srcId="{8AEF04CC-6052-43DD-A2CF-52B925572680}" destId="{B88889BD-C43B-4EB6-84D8-D8C173CBE5AE}" srcOrd="1" destOrd="0" presId="urn:microsoft.com/office/officeart/2005/8/layout/list1"/>
    <dgm:cxn modelId="{36A9028C-B2F0-4B2C-AD7A-A1E8A1439FF0}" type="presParOf" srcId="{857708D8-C171-4E79-9162-CC68307DEA04}" destId="{2E8870C3-A892-46EA-841C-606A08E22CED}" srcOrd="1" destOrd="0" presId="urn:microsoft.com/office/officeart/2005/8/layout/list1"/>
    <dgm:cxn modelId="{744335AA-597D-4C4C-9521-5325FA411484}" type="presParOf" srcId="{857708D8-C171-4E79-9162-CC68307DEA04}" destId="{523B3D7F-7F80-4BF4-809C-B8F00E94187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0A45C791-8415-444B-998B-31F22C08082E}">
      <dgm:prSet custT="1"/>
      <dgm:spPr>
        <a:noFill/>
        <a:ln>
          <a:solidFill>
            <a:schemeClr val="bg2"/>
          </a:solidFill>
        </a:ln>
      </dgm:spPr>
      <dgm:t>
        <a:bodyPr/>
        <a:lstStyle/>
        <a:p>
          <a:r>
            <a:rPr lang="en-US" sz="2000" b="0" dirty="0"/>
            <a:t>Convexity is the secondary, or second-order, effect on a bond’s percentage price change given a change in the yield-to-maturity. It indicates the change in the modified duration as the yield-to-maturity changes.</a:t>
          </a:r>
        </a:p>
      </dgm:t>
    </dgm:pt>
    <dgm:pt modelId="{14CA1C9E-9813-4DCB-B9A8-9D3CFFA11760}" type="parTrans" cxnId="{CB8C3F1E-128A-4603-8BF5-AD0743F57B5C}">
      <dgm:prSet/>
      <dgm:spPr/>
      <dgm:t>
        <a:bodyPr/>
        <a:lstStyle/>
        <a:p>
          <a:endParaRPr lang="en-AU"/>
        </a:p>
      </dgm:t>
    </dgm:pt>
    <dgm:pt modelId="{4460CAB2-55D9-404E-8962-F0A86BFC0A7F}" type="sibTrans" cxnId="{CB8C3F1E-128A-4603-8BF5-AD0743F57B5C}">
      <dgm:prSet/>
      <dgm:spPr/>
      <dgm:t>
        <a:bodyPr/>
        <a:lstStyle/>
        <a:p>
          <a:endParaRPr lang="en-AU"/>
        </a:p>
      </dgm:t>
    </dgm:pt>
    <dgm:pt modelId="{2DD426AC-EE54-4A08-A823-15EE10E4C23C}">
      <dgm:prSet custT="1"/>
      <dgm:spPr>
        <a:noFill/>
        <a:ln>
          <a:solidFill>
            <a:schemeClr val="bg2"/>
          </a:solidFill>
        </a:ln>
      </dgm:spPr>
      <dgm:t>
        <a:bodyPr/>
        <a:lstStyle/>
        <a:p>
          <a:r>
            <a:rPr lang="en-US" sz="2000" b="0" dirty="0"/>
            <a:t>Effective convexity is the second-order effect on a bond price given a change in the benchmark yield curve.</a:t>
          </a:r>
        </a:p>
      </dgm:t>
    </dgm:pt>
    <dgm:pt modelId="{7FEEEDCD-3594-42AF-A9BD-E578DA8FB075}" type="parTrans" cxnId="{B4E0E39C-06BA-43E9-9A39-56F8B7780546}">
      <dgm:prSet/>
      <dgm:spPr/>
      <dgm:t>
        <a:bodyPr/>
        <a:lstStyle/>
        <a:p>
          <a:endParaRPr lang="en-AU"/>
        </a:p>
      </dgm:t>
    </dgm:pt>
    <dgm:pt modelId="{6802CC79-6A93-4BF3-8F13-992D05F68C07}" type="sibTrans" cxnId="{B4E0E39C-06BA-43E9-9A39-56F8B7780546}">
      <dgm:prSet/>
      <dgm:spPr/>
      <dgm:t>
        <a:bodyPr/>
        <a:lstStyle/>
        <a:p>
          <a:endParaRPr lang="en-AU"/>
        </a:p>
      </dgm:t>
    </dgm:pt>
    <dgm:pt modelId="{08C75923-1A1E-4C6F-87EA-CFB1B82D0F50}">
      <dgm:prSet phldrT="[Text]" custT="1"/>
      <dgm:spPr>
        <a:solidFill>
          <a:schemeClr val="bg2"/>
        </a:solidFill>
      </dgm:spPr>
      <dgm:t>
        <a:bodyPr/>
        <a:lstStyle/>
        <a:p>
          <a:r>
            <a:rPr lang="en-US" sz="2000" b="0" dirty="0"/>
            <a:t>Approximate convexity and effective convexity</a:t>
          </a:r>
          <a:endParaRPr lang="en-US" sz="2000" b="1" dirty="0"/>
        </a:p>
      </dgm:t>
    </dgm:pt>
    <dgm:pt modelId="{C07C309B-2A1F-44E0-B414-7C04CE9C10C2}" type="parTrans" cxnId="{5C2A2E72-EB9D-4D57-AC38-8A837A3AEFCA}">
      <dgm:prSet/>
      <dgm:spPr/>
      <dgm:t>
        <a:bodyPr/>
        <a:lstStyle/>
        <a:p>
          <a:endParaRPr lang="en-AU"/>
        </a:p>
      </dgm:t>
    </dgm:pt>
    <dgm:pt modelId="{0C70F5ED-BFDB-422F-A13E-67CC7004EC7F}" type="sibTrans" cxnId="{5C2A2E72-EB9D-4D57-AC38-8A837A3AEFCA}">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79096987-0912-41E2-8896-8CCF206DECC9}" type="pres">
      <dgm:prSet presAssocID="{08C75923-1A1E-4C6F-87EA-CFB1B82D0F50}" presName="parentLin" presStyleCnt="0"/>
      <dgm:spPr/>
    </dgm:pt>
    <dgm:pt modelId="{CAC33FF1-9612-49BA-90CF-F675E6FB77A8}" type="pres">
      <dgm:prSet presAssocID="{08C75923-1A1E-4C6F-87EA-CFB1B82D0F50}" presName="parentLeftMargin" presStyleLbl="node1" presStyleIdx="0" presStyleCnt="1"/>
      <dgm:spPr/>
    </dgm:pt>
    <dgm:pt modelId="{10986BDA-2D46-4C7A-BD20-EC96755C407F}" type="pres">
      <dgm:prSet presAssocID="{08C75923-1A1E-4C6F-87EA-CFB1B82D0F50}" presName="parentText" presStyleLbl="node1" presStyleIdx="0" presStyleCnt="1" custScaleX="122523" custScaleY="26190" custLinFactNeighborX="8108" custLinFactNeighborY="-59597">
        <dgm:presLayoutVars>
          <dgm:chMax val="0"/>
          <dgm:bulletEnabled val="1"/>
        </dgm:presLayoutVars>
      </dgm:prSet>
      <dgm:spPr/>
    </dgm:pt>
    <dgm:pt modelId="{27DFB143-0238-4346-AF16-C6DAC0C31C15}" type="pres">
      <dgm:prSet presAssocID="{08C75923-1A1E-4C6F-87EA-CFB1B82D0F50}" presName="negativeSpace" presStyleCnt="0"/>
      <dgm:spPr/>
    </dgm:pt>
    <dgm:pt modelId="{3B3FFE63-5E0C-48C2-8C93-E4A05BA5FB51}" type="pres">
      <dgm:prSet presAssocID="{08C75923-1A1E-4C6F-87EA-CFB1B82D0F50}" presName="childText" presStyleLbl="conFgAcc1" presStyleIdx="0" presStyleCnt="1" custScaleY="75596" custLinFactNeighborY="4035">
        <dgm:presLayoutVars>
          <dgm:bulletEnabled val="1"/>
        </dgm:presLayoutVars>
      </dgm:prSet>
      <dgm:spPr/>
    </dgm:pt>
  </dgm:ptLst>
  <dgm:cxnLst>
    <dgm:cxn modelId="{CB8C3F1E-128A-4603-8BF5-AD0743F57B5C}" srcId="{08C75923-1A1E-4C6F-87EA-CFB1B82D0F50}" destId="{0A45C791-8415-444B-998B-31F22C08082E}" srcOrd="0" destOrd="0" parTransId="{14CA1C9E-9813-4DCB-B9A8-9D3CFFA11760}" sibTransId="{4460CAB2-55D9-404E-8962-F0A86BFC0A7F}"/>
    <dgm:cxn modelId="{D0F05E22-AC16-49E2-8040-AAF7C8A44FFC}" type="presOf" srcId="{08C75923-1A1E-4C6F-87EA-CFB1B82D0F50}" destId="{CAC33FF1-9612-49BA-90CF-F675E6FB77A8}" srcOrd="0" destOrd="0" presId="urn:microsoft.com/office/officeart/2005/8/layout/list1"/>
    <dgm:cxn modelId="{461A6A2D-4A5F-4D1C-8C93-0F9D3DA254A5}" type="presOf" srcId="{2DD426AC-EE54-4A08-A823-15EE10E4C23C}" destId="{3B3FFE63-5E0C-48C2-8C93-E4A05BA5FB51}" srcOrd="0" destOrd="1" presId="urn:microsoft.com/office/officeart/2005/8/layout/list1"/>
    <dgm:cxn modelId="{9171AF4E-6593-4413-8FDA-6D2EA84AEE3A}" type="presOf" srcId="{0A45C791-8415-444B-998B-31F22C08082E}" destId="{3B3FFE63-5E0C-48C2-8C93-E4A05BA5FB51}" srcOrd="0" destOrd="0" presId="urn:microsoft.com/office/officeart/2005/8/layout/list1"/>
    <dgm:cxn modelId="{5C2A2E72-EB9D-4D57-AC38-8A837A3AEFCA}" srcId="{84758569-E18A-47C6-B563-157F9A81184E}" destId="{08C75923-1A1E-4C6F-87EA-CFB1B82D0F50}" srcOrd="0" destOrd="0" parTransId="{C07C309B-2A1F-44E0-B414-7C04CE9C10C2}" sibTransId="{0C70F5ED-BFDB-422F-A13E-67CC7004EC7F}"/>
    <dgm:cxn modelId="{B4E0E39C-06BA-43E9-9A39-56F8B7780546}" srcId="{08C75923-1A1E-4C6F-87EA-CFB1B82D0F50}" destId="{2DD426AC-EE54-4A08-A823-15EE10E4C23C}" srcOrd="1" destOrd="0" parTransId="{7FEEEDCD-3594-42AF-A9BD-E578DA8FB075}" sibTransId="{6802CC79-6A93-4BF3-8F13-992D05F68C07}"/>
    <dgm:cxn modelId="{588AA7BA-A3FE-4C78-B869-DF6F90850E2B}" type="presOf" srcId="{84758569-E18A-47C6-B563-157F9A81184E}" destId="{857708D8-C171-4E79-9162-CC68307DEA04}" srcOrd="0" destOrd="0" presId="urn:microsoft.com/office/officeart/2005/8/layout/list1"/>
    <dgm:cxn modelId="{6C2510FC-EB41-4710-AF81-61E5AA73EDE7}" type="presOf" srcId="{08C75923-1A1E-4C6F-87EA-CFB1B82D0F50}" destId="{10986BDA-2D46-4C7A-BD20-EC96755C407F}" srcOrd="1" destOrd="0" presId="urn:microsoft.com/office/officeart/2005/8/layout/list1"/>
    <dgm:cxn modelId="{027C971C-BC9E-493D-9A14-AC519B747A6F}" type="presParOf" srcId="{857708D8-C171-4E79-9162-CC68307DEA04}" destId="{79096987-0912-41E2-8896-8CCF206DECC9}" srcOrd="0" destOrd="0" presId="urn:microsoft.com/office/officeart/2005/8/layout/list1"/>
    <dgm:cxn modelId="{86C189CD-D17A-4940-8C19-C0B48FC3D03B}" type="presParOf" srcId="{79096987-0912-41E2-8896-8CCF206DECC9}" destId="{CAC33FF1-9612-49BA-90CF-F675E6FB77A8}" srcOrd="0" destOrd="0" presId="urn:microsoft.com/office/officeart/2005/8/layout/list1"/>
    <dgm:cxn modelId="{EC445058-1983-4954-A2A1-AF2344A33FA5}" type="presParOf" srcId="{79096987-0912-41E2-8896-8CCF206DECC9}" destId="{10986BDA-2D46-4C7A-BD20-EC96755C407F}" srcOrd="1" destOrd="0" presId="urn:microsoft.com/office/officeart/2005/8/layout/list1"/>
    <dgm:cxn modelId="{CBF06263-463C-43D2-A933-09820FC66DCC}" type="presParOf" srcId="{857708D8-C171-4E79-9162-CC68307DEA04}" destId="{27DFB143-0238-4346-AF16-C6DAC0C31C15}" srcOrd="1" destOrd="0" presId="urn:microsoft.com/office/officeart/2005/8/layout/list1"/>
    <dgm:cxn modelId="{EDDB2D14-BA87-4CEA-8692-0F9727F23E6B}" type="presParOf" srcId="{857708D8-C171-4E79-9162-CC68307DEA04}" destId="{3B3FFE63-5E0C-48C2-8C93-E4A05BA5FB5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0A45C791-8415-444B-998B-31F22C08082E}">
      <dgm:prSet custT="1"/>
      <dgm:spPr>
        <a:noFill/>
        <a:ln>
          <a:solidFill>
            <a:schemeClr val="bg2"/>
          </a:solidFill>
        </a:ln>
      </dgm:spPr>
      <dgm:t>
        <a:bodyPr/>
        <a:lstStyle/>
        <a:p>
          <a:r>
            <a:rPr lang="en-US" sz="2000" b="0" dirty="0"/>
            <a:t>For a particular assumption about yield volatility, the Macaulay duration indicates the investment horizon for which coupon reinvestment risk and market price risk offset each other. The assumption is a one-time parallel shift to the yield curve in which the yield-to-maturity and coupon reinvestment rates change by the same amount in the same direction.</a:t>
          </a:r>
        </a:p>
      </dgm:t>
    </dgm:pt>
    <dgm:pt modelId="{14CA1C9E-9813-4DCB-B9A8-9D3CFFA11760}" type="parTrans" cxnId="{CB8C3F1E-128A-4603-8BF5-AD0743F57B5C}">
      <dgm:prSet/>
      <dgm:spPr/>
      <dgm:t>
        <a:bodyPr/>
        <a:lstStyle/>
        <a:p>
          <a:endParaRPr lang="en-AU"/>
        </a:p>
      </dgm:t>
    </dgm:pt>
    <dgm:pt modelId="{4460CAB2-55D9-404E-8962-F0A86BFC0A7F}" type="sibTrans" cxnId="{CB8C3F1E-128A-4603-8BF5-AD0743F57B5C}">
      <dgm:prSet/>
      <dgm:spPr/>
      <dgm:t>
        <a:bodyPr/>
        <a:lstStyle/>
        <a:p>
          <a:endParaRPr lang="en-AU"/>
        </a:p>
      </dgm:t>
    </dgm:pt>
    <dgm:pt modelId="{B8E2EE2A-9B32-4B6B-80DE-260C6F1F2D73}">
      <dgm:prSet phldrT="[Text]" custT="1"/>
      <dgm:spPr>
        <a:solidFill>
          <a:schemeClr val="bg2"/>
        </a:solidFill>
      </dgm:spPr>
      <dgm:t>
        <a:bodyPr/>
        <a:lstStyle/>
        <a:p>
          <a:r>
            <a:rPr lang="en-US" sz="2000" b="0" dirty="0"/>
            <a:t>Price change of a bond for a specified change in yield</a:t>
          </a:r>
          <a:endParaRPr lang="en-US" sz="2000" b="1" dirty="0"/>
        </a:p>
      </dgm:t>
    </dgm:pt>
    <dgm:pt modelId="{97023A44-B3CA-4301-BAC4-814D40F9465A}" type="parTrans" cxnId="{4738D49F-518C-4FBC-B4B9-CFA0AC7C81DB}">
      <dgm:prSet/>
      <dgm:spPr/>
      <dgm:t>
        <a:bodyPr/>
        <a:lstStyle/>
        <a:p>
          <a:endParaRPr lang="en-AU"/>
        </a:p>
      </dgm:t>
    </dgm:pt>
    <dgm:pt modelId="{DA4A788A-D6BD-410E-9A93-52A903B2A6B2}" type="sibTrans" cxnId="{4738D49F-518C-4FBC-B4B9-CFA0AC7C81DB}">
      <dgm:prSet/>
      <dgm:spPr/>
      <dgm:t>
        <a:bodyPr/>
        <a:lstStyle/>
        <a:p>
          <a:endParaRPr lang="en-AU"/>
        </a:p>
      </dgm:t>
    </dgm:pt>
    <dgm:pt modelId="{08C75923-1A1E-4C6F-87EA-CFB1B82D0F50}">
      <dgm:prSet phldrT="[Text]" custT="1"/>
      <dgm:spPr>
        <a:solidFill>
          <a:schemeClr val="bg2"/>
        </a:solidFill>
      </dgm:spPr>
      <dgm:t>
        <a:bodyPr/>
        <a:lstStyle/>
        <a:p>
          <a:r>
            <a:rPr lang="en-US" sz="2000" b="0" dirty="0"/>
            <a:t>Term structure of yield volatility and the interest rate risk of a bond</a:t>
          </a:r>
          <a:endParaRPr lang="en-US" sz="2000" b="1" dirty="0"/>
        </a:p>
      </dgm:t>
    </dgm:pt>
    <dgm:pt modelId="{C07C309B-2A1F-44E0-B414-7C04CE9C10C2}" type="parTrans" cxnId="{5C2A2E72-EB9D-4D57-AC38-8A837A3AEFCA}">
      <dgm:prSet/>
      <dgm:spPr/>
      <dgm:t>
        <a:bodyPr/>
        <a:lstStyle/>
        <a:p>
          <a:endParaRPr lang="en-AU"/>
        </a:p>
      </dgm:t>
    </dgm:pt>
    <dgm:pt modelId="{0C70F5ED-BFDB-422F-A13E-67CC7004EC7F}" type="sibTrans" cxnId="{5C2A2E72-EB9D-4D57-AC38-8A837A3AEFCA}">
      <dgm:prSet/>
      <dgm:spPr/>
      <dgm:t>
        <a:bodyPr/>
        <a:lstStyle/>
        <a:p>
          <a:endParaRPr lang="en-AU"/>
        </a:p>
      </dgm:t>
    </dgm:pt>
    <dgm:pt modelId="{EF82C0EC-E6A0-40D3-9936-B51C031009B3}">
      <dgm:prSet phldrT="[Text]" custT="1"/>
      <dgm:spPr>
        <a:noFill/>
      </dgm:spPr>
      <dgm:t>
        <a:bodyPr/>
        <a:lstStyle/>
        <a:p>
          <a:r>
            <a:rPr lang="en-US" sz="2000" b="0" dirty="0"/>
            <a:t>The change in a bond price is the product of (1) the impact </a:t>
          </a:r>
          <a:r>
            <a:rPr lang="en-US" sz="2000" b="0"/>
            <a:t>per basis point </a:t>
          </a:r>
          <a:r>
            <a:rPr lang="en-US" sz="2000" b="0" dirty="0"/>
            <a:t>change in the yield-to-maturity and (2) the number of basis points in the yield change.</a:t>
          </a:r>
        </a:p>
      </dgm:t>
    </dgm:pt>
    <dgm:pt modelId="{7B58A112-FF7F-44A7-9179-094326679D20}" type="sibTrans" cxnId="{C0D6F60A-6C88-45CC-966B-0FE19BEDCE76}">
      <dgm:prSet/>
      <dgm:spPr/>
      <dgm:t>
        <a:bodyPr/>
        <a:lstStyle/>
        <a:p>
          <a:endParaRPr lang="en-AU"/>
        </a:p>
      </dgm:t>
    </dgm:pt>
    <dgm:pt modelId="{68DEB933-9577-492C-AEDA-FC449CBC38E5}" type="parTrans" cxnId="{C0D6F60A-6C88-45CC-966B-0FE19BEDCE76}">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2"/>
      <dgm:spPr/>
    </dgm:pt>
    <dgm:pt modelId="{B88889BD-C43B-4EB6-84D8-D8C173CBE5AE}" type="pres">
      <dgm:prSet presAssocID="{B8E2EE2A-9B32-4B6B-80DE-260C6F1F2D73}" presName="parentText" presStyleLbl="node1" presStyleIdx="0" presStyleCnt="2" custScaleX="122523" custScaleY="22349" custLinFactNeighborX="26126" custLinFactNeighborY="-60379">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2" custScaleX="100000" custScaleY="63048" custLinFactY="-4517" custLinFactNeighborY="-100000">
        <dgm:presLayoutVars>
          <dgm:bulletEnabled val="1"/>
        </dgm:presLayoutVars>
      </dgm:prSet>
      <dgm:spPr/>
    </dgm:pt>
    <dgm:pt modelId="{782BE3F7-0B85-47A3-B9B0-1D660935A31C}" type="pres">
      <dgm:prSet presAssocID="{DA4A788A-D6BD-410E-9A93-52A903B2A6B2}" presName="spaceBetweenRectangles" presStyleCnt="0"/>
      <dgm:spPr/>
    </dgm:pt>
    <dgm:pt modelId="{79096987-0912-41E2-8896-8CCF206DECC9}" type="pres">
      <dgm:prSet presAssocID="{08C75923-1A1E-4C6F-87EA-CFB1B82D0F50}" presName="parentLin" presStyleCnt="0"/>
      <dgm:spPr/>
    </dgm:pt>
    <dgm:pt modelId="{CAC33FF1-9612-49BA-90CF-F675E6FB77A8}" type="pres">
      <dgm:prSet presAssocID="{08C75923-1A1E-4C6F-87EA-CFB1B82D0F50}" presName="parentLeftMargin" presStyleLbl="node1" presStyleIdx="0" presStyleCnt="2"/>
      <dgm:spPr/>
    </dgm:pt>
    <dgm:pt modelId="{10986BDA-2D46-4C7A-BD20-EC96755C407F}" type="pres">
      <dgm:prSet presAssocID="{08C75923-1A1E-4C6F-87EA-CFB1B82D0F50}" presName="parentText" presStyleLbl="node1" presStyleIdx="1" presStyleCnt="2" custScaleX="122523" custScaleY="30332" custLinFactNeighborX="44144" custLinFactNeighborY="-16254">
        <dgm:presLayoutVars>
          <dgm:chMax val="0"/>
          <dgm:bulletEnabled val="1"/>
        </dgm:presLayoutVars>
      </dgm:prSet>
      <dgm:spPr/>
    </dgm:pt>
    <dgm:pt modelId="{27DFB143-0238-4346-AF16-C6DAC0C31C15}" type="pres">
      <dgm:prSet presAssocID="{08C75923-1A1E-4C6F-87EA-CFB1B82D0F50}" presName="negativeSpace" presStyleCnt="0"/>
      <dgm:spPr/>
    </dgm:pt>
    <dgm:pt modelId="{3B3FFE63-5E0C-48C2-8C93-E4A05BA5FB51}" type="pres">
      <dgm:prSet presAssocID="{08C75923-1A1E-4C6F-87EA-CFB1B82D0F50}" presName="childText" presStyleLbl="conFgAcc1" presStyleIdx="1" presStyleCnt="2" custScaleY="70258" custLinFactNeighborY="35986">
        <dgm:presLayoutVars>
          <dgm:bulletEnabled val="1"/>
        </dgm:presLayoutVars>
      </dgm:prSet>
      <dgm:spPr/>
    </dgm:pt>
  </dgm:ptLst>
  <dgm:cxnLst>
    <dgm:cxn modelId="{C0D6F60A-6C88-45CC-966B-0FE19BEDCE76}" srcId="{B8E2EE2A-9B32-4B6B-80DE-260C6F1F2D73}" destId="{EF82C0EC-E6A0-40D3-9936-B51C031009B3}" srcOrd="0" destOrd="0" parTransId="{68DEB933-9577-492C-AEDA-FC449CBC38E5}" sibTransId="{7B58A112-FF7F-44A7-9179-094326679D20}"/>
    <dgm:cxn modelId="{CB8C3F1E-128A-4603-8BF5-AD0743F57B5C}" srcId="{08C75923-1A1E-4C6F-87EA-CFB1B82D0F50}" destId="{0A45C791-8415-444B-998B-31F22C08082E}" srcOrd="0" destOrd="0" parTransId="{14CA1C9E-9813-4DCB-B9A8-9D3CFFA11760}" sibTransId="{4460CAB2-55D9-404E-8962-F0A86BFC0A7F}"/>
    <dgm:cxn modelId="{ECD89044-C396-4D9A-B0C1-2FCE3C957920}" type="presOf" srcId="{0A45C791-8415-444B-998B-31F22C08082E}" destId="{3B3FFE63-5E0C-48C2-8C93-E4A05BA5FB51}" srcOrd="0" destOrd="0" presId="urn:microsoft.com/office/officeart/2005/8/layout/list1"/>
    <dgm:cxn modelId="{DE150062-EEE1-4764-BA73-D05B02132303}" type="presOf" srcId="{08C75923-1A1E-4C6F-87EA-CFB1B82D0F50}" destId="{CAC33FF1-9612-49BA-90CF-F675E6FB77A8}" srcOrd="0" destOrd="0" presId="urn:microsoft.com/office/officeart/2005/8/layout/list1"/>
    <dgm:cxn modelId="{5C2A2E72-EB9D-4D57-AC38-8A837A3AEFCA}" srcId="{84758569-E18A-47C6-B563-157F9A81184E}" destId="{08C75923-1A1E-4C6F-87EA-CFB1B82D0F50}" srcOrd="1" destOrd="0" parTransId="{C07C309B-2A1F-44E0-B414-7C04CE9C10C2}" sibTransId="{0C70F5ED-BFDB-422F-A13E-67CC7004EC7F}"/>
    <dgm:cxn modelId="{C9D32093-2ACC-40E1-843C-F6BBD65CB4F1}" type="presOf" srcId="{B8E2EE2A-9B32-4B6B-80DE-260C6F1F2D73}" destId="{9C94809A-F3B5-4DD9-A94B-2C6911E615E3}" srcOrd="0" destOrd="0" presId="urn:microsoft.com/office/officeart/2005/8/layout/list1"/>
    <dgm:cxn modelId="{4738D49F-518C-4FBC-B4B9-CFA0AC7C81DB}" srcId="{84758569-E18A-47C6-B563-157F9A81184E}" destId="{B8E2EE2A-9B32-4B6B-80DE-260C6F1F2D73}" srcOrd="0" destOrd="0" parTransId="{97023A44-B3CA-4301-BAC4-814D40F9465A}" sibTransId="{DA4A788A-D6BD-410E-9A93-52A903B2A6B2}"/>
    <dgm:cxn modelId="{B2469CB7-8208-423D-90DF-529D6774E1FF}" type="presOf" srcId="{84758569-E18A-47C6-B563-157F9A81184E}" destId="{857708D8-C171-4E79-9162-CC68307DEA04}" srcOrd="0" destOrd="0" presId="urn:microsoft.com/office/officeart/2005/8/layout/list1"/>
    <dgm:cxn modelId="{9688A0C6-9807-4AD9-9FD3-38FE25140A91}" type="presOf" srcId="{B8E2EE2A-9B32-4B6B-80DE-260C6F1F2D73}" destId="{B88889BD-C43B-4EB6-84D8-D8C173CBE5AE}" srcOrd="1" destOrd="0" presId="urn:microsoft.com/office/officeart/2005/8/layout/list1"/>
    <dgm:cxn modelId="{76D7D1D1-B76C-4EE3-AAFD-672F6813C087}" type="presOf" srcId="{08C75923-1A1E-4C6F-87EA-CFB1B82D0F50}" destId="{10986BDA-2D46-4C7A-BD20-EC96755C407F}" srcOrd="1" destOrd="0" presId="urn:microsoft.com/office/officeart/2005/8/layout/list1"/>
    <dgm:cxn modelId="{336EBEEE-9959-4E7F-ADA3-66911F18FF72}" type="presOf" srcId="{EF82C0EC-E6A0-40D3-9936-B51C031009B3}" destId="{523B3D7F-7F80-4BF4-809C-B8F00E941871}" srcOrd="0" destOrd="0" presId="urn:microsoft.com/office/officeart/2005/8/layout/list1"/>
    <dgm:cxn modelId="{C2EB97E9-8A4C-41DC-96C7-17B58EC39892}" type="presParOf" srcId="{857708D8-C171-4E79-9162-CC68307DEA04}" destId="{8AEF04CC-6052-43DD-A2CF-52B925572680}" srcOrd="0" destOrd="0" presId="urn:microsoft.com/office/officeart/2005/8/layout/list1"/>
    <dgm:cxn modelId="{24E31F9A-CEA6-42E4-80C1-D06DD2B3DB1F}" type="presParOf" srcId="{8AEF04CC-6052-43DD-A2CF-52B925572680}" destId="{9C94809A-F3B5-4DD9-A94B-2C6911E615E3}" srcOrd="0" destOrd="0" presId="urn:microsoft.com/office/officeart/2005/8/layout/list1"/>
    <dgm:cxn modelId="{1AAF9B2E-BCAC-4DA7-9A75-40B5B295E497}" type="presParOf" srcId="{8AEF04CC-6052-43DD-A2CF-52B925572680}" destId="{B88889BD-C43B-4EB6-84D8-D8C173CBE5AE}" srcOrd="1" destOrd="0" presId="urn:microsoft.com/office/officeart/2005/8/layout/list1"/>
    <dgm:cxn modelId="{72C1F8A1-1D8C-4F25-A7ED-139048096131}" type="presParOf" srcId="{857708D8-C171-4E79-9162-CC68307DEA04}" destId="{2E8870C3-A892-46EA-841C-606A08E22CED}" srcOrd="1" destOrd="0" presId="urn:microsoft.com/office/officeart/2005/8/layout/list1"/>
    <dgm:cxn modelId="{39E175E8-B9EE-45F9-BC38-142E84E209F2}" type="presParOf" srcId="{857708D8-C171-4E79-9162-CC68307DEA04}" destId="{523B3D7F-7F80-4BF4-809C-B8F00E941871}" srcOrd="2" destOrd="0" presId="urn:microsoft.com/office/officeart/2005/8/layout/list1"/>
    <dgm:cxn modelId="{2BB603CA-CEAF-4A15-8C1E-37F5C0E1EE00}" type="presParOf" srcId="{857708D8-C171-4E79-9162-CC68307DEA04}" destId="{782BE3F7-0B85-47A3-B9B0-1D660935A31C}" srcOrd="3" destOrd="0" presId="urn:microsoft.com/office/officeart/2005/8/layout/list1"/>
    <dgm:cxn modelId="{481E0959-ED2D-4B8C-A56C-8325AD685C33}" type="presParOf" srcId="{857708D8-C171-4E79-9162-CC68307DEA04}" destId="{79096987-0912-41E2-8896-8CCF206DECC9}" srcOrd="4" destOrd="0" presId="urn:microsoft.com/office/officeart/2005/8/layout/list1"/>
    <dgm:cxn modelId="{CA7F8EB7-456A-4E22-9A4D-6F38EC1158EB}" type="presParOf" srcId="{79096987-0912-41E2-8896-8CCF206DECC9}" destId="{CAC33FF1-9612-49BA-90CF-F675E6FB77A8}" srcOrd="0" destOrd="0" presId="urn:microsoft.com/office/officeart/2005/8/layout/list1"/>
    <dgm:cxn modelId="{43070707-B292-4BF2-9279-C25CC04459AE}" type="presParOf" srcId="{79096987-0912-41E2-8896-8CCF206DECC9}" destId="{10986BDA-2D46-4C7A-BD20-EC96755C407F}" srcOrd="1" destOrd="0" presId="urn:microsoft.com/office/officeart/2005/8/layout/list1"/>
    <dgm:cxn modelId="{27B62D36-AAE0-4B78-9EF4-1659B84C71E5}" type="presParOf" srcId="{857708D8-C171-4E79-9162-CC68307DEA04}" destId="{27DFB143-0238-4346-AF16-C6DAC0C31C15}" srcOrd="5" destOrd="0" presId="urn:microsoft.com/office/officeart/2005/8/layout/list1"/>
    <dgm:cxn modelId="{06726F93-B57E-48C3-ADAB-068D1E5290C8}" type="presParOf" srcId="{857708D8-C171-4E79-9162-CC68307DEA04}" destId="{3B3FFE63-5E0C-48C2-8C93-E4A05BA5FB5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B8E2EE2A-9B32-4B6B-80DE-260C6F1F2D73}">
      <dgm:prSet phldrT="[Text]" custT="1"/>
      <dgm:spPr>
        <a:solidFill>
          <a:schemeClr val="bg2"/>
        </a:solidFill>
      </dgm:spPr>
      <dgm:t>
        <a:bodyPr/>
        <a:lstStyle/>
        <a:p>
          <a:r>
            <a:rPr lang="en-US" sz="2000" b="0" dirty="0"/>
            <a:t>Relationships among a bond’s holding period return, duration, and investment horizon</a:t>
          </a:r>
          <a:endParaRPr lang="en-US" sz="2000" b="1" dirty="0"/>
        </a:p>
      </dgm:t>
    </dgm:pt>
    <dgm:pt modelId="{97023A44-B3CA-4301-BAC4-814D40F9465A}" type="parTrans" cxnId="{4738D49F-518C-4FBC-B4B9-CFA0AC7C81DB}">
      <dgm:prSet/>
      <dgm:spPr/>
      <dgm:t>
        <a:bodyPr/>
        <a:lstStyle/>
        <a:p>
          <a:endParaRPr lang="en-AU"/>
        </a:p>
      </dgm:t>
    </dgm:pt>
    <dgm:pt modelId="{DA4A788A-D6BD-410E-9A93-52A903B2A6B2}" type="sibTrans" cxnId="{4738D49F-518C-4FBC-B4B9-CFA0AC7C81DB}">
      <dgm:prSet/>
      <dgm:spPr/>
      <dgm:t>
        <a:bodyPr/>
        <a:lstStyle/>
        <a:p>
          <a:endParaRPr lang="en-AU"/>
        </a:p>
      </dgm:t>
    </dgm:pt>
    <dgm:pt modelId="{EF82C0EC-E6A0-40D3-9936-B51C031009B3}">
      <dgm:prSet phldrT="[Text]" custT="1"/>
      <dgm:spPr>
        <a:noFill/>
      </dgm:spPr>
      <dgm:t>
        <a:bodyPr/>
        <a:lstStyle/>
        <a:p>
          <a:r>
            <a:rPr lang="en-US" sz="2000" b="0" dirty="0"/>
            <a:t>When the investment horizon is greater than the Macaulay duration of the bond, coupon reinvestment risk dominates price risk.</a:t>
          </a:r>
        </a:p>
      </dgm:t>
    </dgm:pt>
    <dgm:pt modelId="{7B58A112-FF7F-44A7-9179-094326679D20}" type="sibTrans" cxnId="{C0D6F60A-6C88-45CC-966B-0FE19BEDCE76}">
      <dgm:prSet/>
      <dgm:spPr/>
      <dgm:t>
        <a:bodyPr/>
        <a:lstStyle/>
        <a:p>
          <a:endParaRPr lang="en-AU"/>
        </a:p>
      </dgm:t>
    </dgm:pt>
    <dgm:pt modelId="{68DEB933-9577-492C-AEDA-FC449CBC38E5}" type="parTrans" cxnId="{C0D6F60A-6C88-45CC-966B-0FE19BEDCE76}">
      <dgm:prSet/>
      <dgm:spPr/>
      <dgm:t>
        <a:bodyPr/>
        <a:lstStyle/>
        <a:p>
          <a:endParaRPr lang="en-AU"/>
        </a:p>
      </dgm:t>
    </dgm:pt>
    <dgm:pt modelId="{0A5512CE-1285-4881-B72F-F4AE7FF203B8}">
      <dgm:prSet phldrT="[Text]" custT="1"/>
      <dgm:spPr>
        <a:noFill/>
      </dgm:spPr>
      <dgm:t>
        <a:bodyPr/>
        <a:lstStyle/>
        <a:p>
          <a:r>
            <a:rPr lang="en-US" sz="2000" b="0" dirty="0"/>
            <a:t>When the investment horizon is equal to the Macaulay duration of the bond, coupon reinvestment risk offsets price risk.</a:t>
          </a:r>
        </a:p>
      </dgm:t>
    </dgm:pt>
    <dgm:pt modelId="{DA83B8A3-FD6A-43C1-B9E7-90A7311791F3}" type="parTrans" cxnId="{01B3604C-D2D3-4618-B715-A18453AA0B66}">
      <dgm:prSet/>
      <dgm:spPr/>
      <dgm:t>
        <a:bodyPr/>
        <a:lstStyle/>
        <a:p>
          <a:endParaRPr lang="en-AU"/>
        </a:p>
      </dgm:t>
    </dgm:pt>
    <dgm:pt modelId="{796DE13B-F58C-427C-83F0-C2782A5CB38C}" type="sibTrans" cxnId="{01B3604C-D2D3-4618-B715-A18453AA0B66}">
      <dgm:prSet/>
      <dgm:spPr/>
      <dgm:t>
        <a:bodyPr/>
        <a:lstStyle/>
        <a:p>
          <a:endParaRPr lang="en-AU"/>
        </a:p>
      </dgm:t>
    </dgm:pt>
    <dgm:pt modelId="{576D6A5B-DD84-49FD-ABFC-F8B4751EB311}">
      <dgm:prSet phldrT="[Text]" custT="1"/>
      <dgm:spPr>
        <a:noFill/>
      </dgm:spPr>
      <dgm:t>
        <a:bodyPr/>
        <a:lstStyle/>
        <a:p>
          <a:r>
            <a:rPr lang="en-US" sz="2000" b="0" dirty="0"/>
            <a:t>When the investment horizon is less than the Macaulay duration of the bond, price risk dominates coupon reinvestment risk.</a:t>
          </a:r>
        </a:p>
      </dgm:t>
    </dgm:pt>
    <dgm:pt modelId="{9CD34791-B177-40D7-8681-48C57A9C3689}" type="parTrans" cxnId="{795FF4CA-BE6E-4400-8F79-3A004278FEA0}">
      <dgm:prSet/>
      <dgm:spPr/>
      <dgm:t>
        <a:bodyPr/>
        <a:lstStyle/>
        <a:p>
          <a:endParaRPr lang="en-AU"/>
        </a:p>
      </dgm:t>
    </dgm:pt>
    <dgm:pt modelId="{1AFF9E0C-94EF-4C24-A32E-3D05A3E3C6D7}" type="sibTrans" cxnId="{795FF4CA-BE6E-4400-8F79-3A004278FEA0}">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8AEF04CC-6052-43DD-A2CF-52B925572680}" type="pres">
      <dgm:prSet presAssocID="{B8E2EE2A-9B32-4B6B-80DE-260C6F1F2D73}" presName="parentLin" presStyleCnt="0"/>
      <dgm:spPr/>
    </dgm:pt>
    <dgm:pt modelId="{9C94809A-F3B5-4DD9-A94B-2C6911E615E3}" type="pres">
      <dgm:prSet presAssocID="{B8E2EE2A-9B32-4B6B-80DE-260C6F1F2D73}" presName="parentLeftMargin" presStyleLbl="node1" presStyleIdx="0" presStyleCnt="1"/>
      <dgm:spPr/>
    </dgm:pt>
    <dgm:pt modelId="{B88889BD-C43B-4EB6-84D8-D8C173CBE5AE}" type="pres">
      <dgm:prSet presAssocID="{B8E2EE2A-9B32-4B6B-80DE-260C6F1F2D73}" presName="parentText" presStyleLbl="node1" presStyleIdx="0" presStyleCnt="1" custScaleX="122523" custScaleY="45165" custLinFactNeighborX="26126" custLinFactNeighborY="-59953">
        <dgm:presLayoutVars>
          <dgm:chMax val="0"/>
          <dgm:bulletEnabled val="1"/>
        </dgm:presLayoutVars>
      </dgm:prSet>
      <dgm:spPr/>
    </dgm:pt>
    <dgm:pt modelId="{2E8870C3-A892-46EA-841C-606A08E22CED}" type="pres">
      <dgm:prSet presAssocID="{B8E2EE2A-9B32-4B6B-80DE-260C6F1F2D73}" presName="negativeSpace" presStyleCnt="0"/>
      <dgm:spPr/>
    </dgm:pt>
    <dgm:pt modelId="{523B3D7F-7F80-4BF4-809C-B8F00E941871}" type="pres">
      <dgm:prSet presAssocID="{B8E2EE2A-9B32-4B6B-80DE-260C6F1F2D73}" presName="childText" presStyleLbl="conFgAcc1" presStyleIdx="0" presStyleCnt="1" custScaleX="98198" custScaleY="95871" custLinFactNeighborY="-34443">
        <dgm:presLayoutVars>
          <dgm:bulletEnabled val="1"/>
        </dgm:presLayoutVars>
      </dgm:prSet>
      <dgm:spPr/>
    </dgm:pt>
  </dgm:ptLst>
  <dgm:cxnLst>
    <dgm:cxn modelId="{C0D6F60A-6C88-45CC-966B-0FE19BEDCE76}" srcId="{B8E2EE2A-9B32-4B6B-80DE-260C6F1F2D73}" destId="{EF82C0EC-E6A0-40D3-9936-B51C031009B3}" srcOrd="0" destOrd="0" parTransId="{68DEB933-9577-492C-AEDA-FC449CBC38E5}" sibTransId="{7B58A112-FF7F-44A7-9179-094326679D20}"/>
    <dgm:cxn modelId="{06CDB726-A484-4C51-81F2-EEE30CAE9273}" type="presOf" srcId="{0A5512CE-1285-4881-B72F-F4AE7FF203B8}" destId="{523B3D7F-7F80-4BF4-809C-B8F00E941871}" srcOrd="0" destOrd="1" presId="urn:microsoft.com/office/officeart/2005/8/layout/list1"/>
    <dgm:cxn modelId="{5A6AC631-7168-4E7C-9DD6-FAE803F09622}" type="presOf" srcId="{84758569-E18A-47C6-B563-157F9A81184E}" destId="{857708D8-C171-4E79-9162-CC68307DEA04}" srcOrd="0" destOrd="0" presId="urn:microsoft.com/office/officeart/2005/8/layout/list1"/>
    <dgm:cxn modelId="{62D93C40-A8BA-43C9-93F8-0583499409D6}" type="presOf" srcId="{B8E2EE2A-9B32-4B6B-80DE-260C6F1F2D73}" destId="{B88889BD-C43B-4EB6-84D8-D8C173CBE5AE}" srcOrd="1" destOrd="0" presId="urn:microsoft.com/office/officeart/2005/8/layout/list1"/>
    <dgm:cxn modelId="{90401143-10DC-4A30-878E-88331DF7D87C}" type="presOf" srcId="{576D6A5B-DD84-49FD-ABFC-F8B4751EB311}" destId="{523B3D7F-7F80-4BF4-809C-B8F00E941871}" srcOrd="0" destOrd="2" presId="urn:microsoft.com/office/officeart/2005/8/layout/list1"/>
    <dgm:cxn modelId="{01B3604C-D2D3-4618-B715-A18453AA0B66}" srcId="{B8E2EE2A-9B32-4B6B-80DE-260C6F1F2D73}" destId="{0A5512CE-1285-4881-B72F-F4AE7FF203B8}" srcOrd="1" destOrd="0" parTransId="{DA83B8A3-FD6A-43C1-B9E7-90A7311791F3}" sibTransId="{796DE13B-F58C-427C-83F0-C2782A5CB38C}"/>
    <dgm:cxn modelId="{4738D49F-518C-4FBC-B4B9-CFA0AC7C81DB}" srcId="{84758569-E18A-47C6-B563-157F9A81184E}" destId="{B8E2EE2A-9B32-4B6B-80DE-260C6F1F2D73}" srcOrd="0" destOrd="0" parTransId="{97023A44-B3CA-4301-BAC4-814D40F9465A}" sibTransId="{DA4A788A-D6BD-410E-9A93-52A903B2A6B2}"/>
    <dgm:cxn modelId="{71B4FAC1-74B8-4D24-A223-9B80FC81BBB8}" type="presOf" srcId="{B8E2EE2A-9B32-4B6B-80DE-260C6F1F2D73}" destId="{9C94809A-F3B5-4DD9-A94B-2C6911E615E3}" srcOrd="0" destOrd="0" presId="urn:microsoft.com/office/officeart/2005/8/layout/list1"/>
    <dgm:cxn modelId="{795FF4CA-BE6E-4400-8F79-3A004278FEA0}" srcId="{B8E2EE2A-9B32-4B6B-80DE-260C6F1F2D73}" destId="{576D6A5B-DD84-49FD-ABFC-F8B4751EB311}" srcOrd="2" destOrd="0" parTransId="{9CD34791-B177-40D7-8681-48C57A9C3689}" sibTransId="{1AFF9E0C-94EF-4C24-A32E-3D05A3E3C6D7}"/>
    <dgm:cxn modelId="{6E88D7FD-08DD-48D3-978B-3AD9A278F8B0}" type="presOf" srcId="{EF82C0EC-E6A0-40D3-9936-B51C031009B3}" destId="{523B3D7F-7F80-4BF4-809C-B8F00E941871}" srcOrd="0" destOrd="0" presId="urn:microsoft.com/office/officeart/2005/8/layout/list1"/>
    <dgm:cxn modelId="{045D21B3-2891-4367-A639-A60FCD5F1491}" type="presParOf" srcId="{857708D8-C171-4E79-9162-CC68307DEA04}" destId="{8AEF04CC-6052-43DD-A2CF-52B925572680}" srcOrd="0" destOrd="0" presId="urn:microsoft.com/office/officeart/2005/8/layout/list1"/>
    <dgm:cxn modelId="{CBFC6928-2B92-4863-B549-1C0B18A045BC}" type="presParOf" srcId="{8AEF04CC-6052-43DD-A2CF-52B925572680}" destId="{9C94809A-F3B5-4DD9-A94B-2C6911E615E3}" srcOrd="0" destOrd="0" presId="urn:microsoft.com/office/officeart/2005/8/layout/list1"/>
    <dgm:cxn modelId="{4E4FFF49-F2DE-4511-9CF5-C87DF9B22883}" type="presParOf" srcId="{8AEF04CC-6052-43DD-A2CF-52B925572680}" destId="{B88889BD-C43B-4EB6-84D8-D8C173CBE5AE}" srcOrd="1" destOrd="0" presId="urn:microsoft.com/office/officeart/2005/8/layout/list1"/>
    <dgm:cxn modelId="{8E6A37EC-6CE4-4118-9BBD-CCAF380FE5C1}" type="presParOf" srcId="{857708D8-C171-4E79-9162-CC68307DEA04}" destId="{2E8870C3-A892-46EA-841C-606A08E22CED}" srcOrd="1" destOrd="0" presId="urn:microsoft.com/office/officeart/2005/8/layout/list1"/>
    <dgm:cxn modelId="{DDBE0B79-5378-4232-A553-632F96D29C96}" type="presParOf" srcId="{857708D8-C171-4E79-9162-CC68307DEA04}" destId="{523B3D7F-7F80-4BF4-809C-B8F00E94187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84758569-E18A-47C6-B563-157F9A81184E}" type="doc">
      <dgm:prSet loTypeId="urn:microsoft.com/office/officeart/2005/8/layout/list1" loCatId="list" qsTypeId="urn:microsoft.com/office/officeart/2005/8/quickstyle/simple1" qsCatId="simple" csTypeId="urn:microsoft.com/office/officeart/2005/8/colors/accent2_3" csCatId="accent2" phldr="1"/>
      <dgm:spPr/>
      <dgm:t>
        <a:bodyPr/>
        <a:lstStyle/>
        <a:p>
          <a:endParaRPr lang="en-US"/>
        </a:p>
      </dgm:t>
    </dgm:pt>
    <dgm:pt modelId="{0A45C791-8415-444B-998B-31F22C08082E}">
      <dgm:prSet custT="1"/>
      <dgm:spPr>
        <a:noFill/>
        <a:ln>
          <a:solidFill>
            <a:schemeClr val="bg2"/>
          </a:solidFill>
        </a:ln>
      </dgm:spPr>
      <dgm:t>
        <a:bodyPr/>
        <a:lstStyle/>
        <a:p>
          <a:r>
            <a:rPr lang="en-US" sz="2000" b="0" dirty="0"/>
            <a:t>For a traditional (option-free) fixed-rate bond, the same duration and convexity statistics apply if a change occurs in the benchmark yield or a change occurs in the spread. The change in the spread can result from a change in credit risk or liquidity risk.</a:t>
          </a:r>
        </a:p>
      </dgm:t>
    </dgm:pt>
    <dgm:pt modelId="{14CA1C9E-9813-4DCB-B9A8-9D3CFFA11760}" type="parTrans" cxnId="{CB8C3F1E-128A-4603-8BF5-AD0743F57B5C}">
      <dgm:prSet/>
      <dgm:spPr/>
      <dgm:t>
        <a:bodyPr/>
        <a:lstStyle/>
        <a:p>
          <a:endParaRPr lang="en-AU"/>
        </a:p>
      </dgm:t>
    </dgm:pt>
    <dgm:pt modelId="{4460CAB2-55D9-404E-8962-F0A86BFC0A7F}" type="sibTrans" cxnId="{CB8C3F1E-128A-4603-8BF5-AD0743F57B5C}">
      <dgm:prSet/>
      <dgm:spPr/>
      <dgm:t>
        <a:bodyPr/>
        <a:lstStyle/>
        <a:p>
          <a:endParaRPr lang="en-AU"/>
        </a:p>
      </dgm:t>
    </dgm:pt>
    <dgm:pt modelId="{08C75923-1A1E-4C6F-87EA-CFB1B82D0F50}">
      <dgm:prSet phldrT="[Text]" custT="1"/>
      <dgm:spPr>
        <a:solidFill>
          <a:schemeClr val="bg2"/>
        </a:solidFill>
      </dgm:spPr>
      <dgm:t>
        <a:bodyPr/>
        <a:lstStyle/>
        <a:p>
          <a:r>
            <a:rPr lang="en-US" sz="2000" b="0" dirty="0"/>
            <a:t>Changes in credit spread and liquidity affect yield-to-maturity; duration and convexity can estimate the effects</a:t>
          </a:r>
          <a:endParaRPr lang="en-US" sz="2000" b="1" dirty="0"/>
        </a:p>
      </dgm:t>
    </dgm:pt>
    <dgm:pt modelId="{C07C309B-2A1F-44E0-B414-7C04CE9C10C2}" type="parTrans" cxnId="{5C2A2E72-EB9D-4D57-AC38-8A837A3AEFCA}">
      <dgm:prSet/>
      <dgm:spPr/>
      <dgm:t>
        <a:bodyPr/>
        <a:lstStyle/>
        <a:p>
          <a:endParaRPr lang="en-AU"/>
        </a:p>
      </dgm:t>
    </dgm:pt>
    <dgm:pt modelId="{0C70F5ED-BFDB-422F-A13E-67CC7004EC7F}" type="sibTrans" cxnId="{5C2A2E72-EB9D-4D57-AC38-8A837A3AEFCA}">
      <dgm:prSet/>
      <dgm:spPr/>
      <dgm:t>
        <a:bodyPr/>
        <a:lstStyle/>
        <a:p>
          <a:endParaRPr lang="en-AU"/>
        </a:p>
      </dgm:t>
    </dgm:pt>
    <dgm:pt modelId="{857708D8-C171-4E79-9162-CC68307DEA04}" type="pres">
      <dgm:prSet presAssocID="{84758569-E18A-47C6-B563-157F9A81184E}" presName="linear" presStyleCnt="0">
        <dgm:presLayoutVars>
          <dgm:dir/>
          <dgm:animLvl val="lvl"/>
          <dgm:resizeHandles val="exact"/>
        </dgm:presLayoutVars>
      </dgm:prSet>
      <dgm:spPr/>
    </dgm:pt>
    <dgm:pt modelId="{79096987-0912-41E2-8896-8CCF206DECC9}" type="pres">
      <dgm:prSet presAssocID="{08C75923-1A1E-4C6F-87EA-CFB1B82D0F50}" presName="parentLin" presStyleCnt="0"/>
      <dgm:spPr/>
    </dgm:pt>
    <dgm:pt modelId="{CAC33FF1-9612-49BA-90CF-F675E6FB77A8}" type="pres">
      <dgm:prSet presAssocID="{08C75923-1A1E-4C6F-87EA-CFB1B82D0F50}" presName="parentLeftMargin" presStyleLbl="node1" presStyleIdx="0" presStyleCnt="1"/>
      <dgm:spPr/>
    </dgm:pt>
    <dgm:pt modelId="{10986BDA-2D46-4C7A-BD20-EC96755C407F}" type="pres">
      <dgm:prSet presAssocID="{08C75923-1A1E-4C6F-87EA-CFB1B82D0F50}" presName="parentText" presStyleLbl="node1" presStyleIdx="0" presStyleCnt="1" custScaleX="122523" custScaleY="46481" custLinFactNeighborX="8108" custLinFactNeighborY="-59223">
        <dgm:presLayoutVars>
          <dgm:chMax val="0"/>
          <dgm:bulletEnabled val="1"/>
        </dgm:presLayoutVars>
      </dgm:prSet>
      <dgm:spPr/>
    </dgm:pt>
    <dgm:pt modelId="{27DFB143-0238-4346-AF16-C6DAC0C31C15}" type="pres">
      <dgm:prSet presAssocID="{08C75923-1A1E-4C6F-87EA-CFB1B82D0F50}" presName="negativeSpace" presStyleCnt="0"/>
      <dgm:spPr/>
    </dgm:pt>
    <dgm:pt modelId="{3B3FFE63-5E0C-48C2-8C93-E4A05BA5FB51}" type="pres">
      <dgm:prSet presAssocID="{08C75923-1A1E-4C6F-87EA-CFB1B82D0F50}" presName="childText" presStyleLbl="conFgAcc1" presStyleIdx="0" presStyleCnt="1" custScaleY="67811" custLinFactNeighborY="-8537">
        <dgm:presLayoutVars>
          <dgm:bulletEnabled val="1"/>
        </dgm:presLayoutVars>
      </dgm:prSet>
      <dgm:spPr/>
    </dgm:pt>
  </dgm:ptLst>
  <dgm:cxnLst>
    <dgm:cxn modelId="{6E1E4D0E-FD76-4E70-9CBD-CB58C5F967A2}" type="presOf" srcId="{84758569-E18A-47C6-B563-157F9A81184E}" destId="{857708D8-C171-4E79-9162-CC68307DEA04}" srcOrd="0" destOrd="0" presId="urn:microsoft.com/office/officeart/2005/8/layout/list1"/>
    <dgm:cxn modelId="{CB8C3F1E-128A-4603-8BF5-AD0743F57B5C}" srcId="{08C75923-1A1E-4C6F-87EA-CFB1B82D0F50}" destId="{0A45C791-8415-444B-998B-31F22C08082E}" srcOrd="0" destOrd="0" parTransId="{14CA1C9E-9813-4DCB-B9A8-9D3CFFA11760}" sibTransId="{4460CAB2-55D9-404E-8962-F0A86BFC0A7F}"/>
    <dgm:cxn modelId="{B7A7C841-3759-47AB-81AE-6B68B0D26153}" type="presOf" srcId="{08C75923-1A1E-4C6F-87EA-CFB1B82D0F50}" destId="{CAC33FF1-9612-49BA-90CF-F675E6FB77A8}" srcOrd="0" destOrd="0" presId="urn:microsoft.com/office/officeart/2005/8/layout/list1"/>
    <dgm:cxn modelId="{5B2B7C64-F4BD-4793-8C0B-42CA5DB1E459}" type="presOf" srcId="{08C75923-1A1E-4C6F-87EA-CFB1B82D0F50}" destId="{10986BDA-2D46-4C7A-BD20-EC96755C407F}" srcOrd="1" destOrd="0" presId="urn:microsoft.com/office/officeart/2005/8/layout/list1"/>
    <dgm:cxn modelId="{5C2A2E72-EB9D-4D57-AC38-8A837A3AEFCA}" srcId="{84758569-E18A-47C6-B563-157F9A81184E}" destId="{08C75923-1A1E-4C6F-87EA-CFB1B82D0F50}" srcOrd="0" destOrd="0" parTransId="{C07C309B-2A1F-44E0-B414-7C04CE9C10C2}" sibTransId="{0C70F5ED-BFDB-422F-A13E-67CC7004EC7F}"/>
    <dgm:cxn modelId="{375FCED1-5A62-4C46-8016-2D183766FDB8}" type="presOf" srcId="{0A45C791-8415-444B-998B-31F22C08082E}" destId="{3B3FFE63-5E0C-48C2-8C93-E4A05BA5FB51}" srcOrd="0" destOrd="0" presId="urn:microsoft.com/office/officeart/2005/8/layout/list1"/>
    <dgm:cxn modelId="{11A46BA9-8E02-4851-8151-1C6DF5D75F1F}" type="presParOf" srcId="{857708D8-C171-4E79-9162-CC68307DEA04}" destId="{79096987-0912-41E2-8896-8CCF206DECC9}" srcOrd="0" destOrd="0" presId="urn:microsoft.com/office/officeart/2005/8/layout/list1"/>
    <dgm:cxn modelId="{A92AF8C8-924B-448D-A7FA-A66201F63385}" type="presParOf" srcId="{79096987-0912-41E2-8896-8CCF206DECC9}" destId="{CAC33FF1-9612-49BA-90CF-F675E6FB77A8}" srcOrd="0" destOrd="0" presId="urn:microsoft.com/office/officeart/2005/8/layout/list1"/>
    <dgm:cxn modelId="{B354E049-EA3F-480A-97DC-B5831511D1D5}" type="presParOf" srcId="{79096987-0912-41E2-8896-8CCF206DECC9}" destId="{10986BDA-2D46-4C7A-BD20-EC96755C407F}" srcOrd="1" destOrd="0" presId="urn:microsoft.com/office/officeart/2005/8/layout/list1"/>
    <dgm:cxn modelId="{96AC33BB-2B6E-4AEB-8D1D-C203060E8B21}" type="presParOf" srcId="{857708D8-C171-4E79-9162-CC68307DEA04}" destId="{27DFB143-0238-4346-AF16-C6DAC0C31C15}" srcOrd="1" destOrd="0" presId="urn:microsoft.com/office/officeart/2005/8/layout/list1"/>
    <dgm:cxn modelId="{D84A935D-0958-4756-A73A-569CC7017D1E}" type="presParOf" srcId="{857708D8-C171-4E79-9162-CC68307DEA04}" destId="{3B3FFE63-5E0C-48C2-8C93-E4A05BA5FB51}"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A50E474-5B98-4FDE-9160-AF5087E6E3FA}" type="doc">
      <dgm:prSet loTypeId="urn:microsoft.com/office/officeart/2005/8/layout/hList3" loCatId="list" qsTypeId="urn:microsoft.com/office/officeart/2005/8/quickstyle/simple1" qsCatId="simple" csTypeId="urn:microsoft.com/office/officeart/2005/8/colors/accent2_1" csCatId="accent2" phldr="1"/>
      <dgm:spPr/>
      <dgm:t>
        <a:bodyPr/>
        <a:lstStyle/>
        <a:p>
          <a:endParaRPr lang="en-AU"/>
        </a:p>
      </dgm:t>
    </dgm:pt>
    <dgm:pt modelId="{6CA1C00C-1425-439F-A148-9332D0327922}">
      <dgm:prSet phldrT="[Text]"/>
      <dgm:spPr/>
      <dgm:t>
        <a:bodyPr/>
        <a:lstStyle/>
        <a:p>
          <a:r>
            <a:rPr lang="en-US" dirty="0"/>
            <a:t>There are several types of bond duration. In general, these can be divided into </a:t>
          </a:r>
          <a:r>
            <a:rPr lang="en-US" b="1" dirty="0"/>
            <a:t>yield duration </a:t>
          </a:r>
          <a:r>
            <a:rPr lang="en-US" dirty="0"/>
            <a:t>and </a:t>
          </a:r>
          <a:r>
            <a:rPr lang="en-US" b="1" dirty="0"/>
            <a:t>curve duration</a:t>
          </a:r>
          <a:r>
            <a:rPr lang="en-US" dirty="0"/>
            <a:t>. </a:t>
          </a:r>
          <a:endParaRPr lang="en-AU" dirty="0"/>
        </a:p>
      </dgm:t>
    </dgm:pt>
    <dgm:pt modelId="{66776538-CACF-4AA0-9A85-194C136F07AF}" type="parTrans" cxnId="{1A0B44B9-6237-463E-B6A8-46A86D92275A}">
      <dgm:prSet/>
      <dgm:spPr/>
      <dgm:t>
        <a:bodyPr/>
        <a:lstStyle/>
        <a:p>
          <a:endParaRPr lang="en-AU"/>
        </a:p>
      </dgm:t>
    </dgm:pt>
    <dgm:pt modelId="{05E5A147-A2DA-46F2-9680-DE59913B60CD}" type="sibTrans" cxnId="{1A0B44B9-6237-463E-B6A8-46A86D92275A}">
      <dgm:prSet/>
      <dgm:spPr/>
      <dgm:t>
        <a:bodyPr/>
        <a:lstStyle/>
        <a:p>
          <a:endParaRPr lang="en-AU"/>
        </a:p>
      </dgm:t>
    </dgm:pt>
    <dgm:pt modelId="{0D3492B3-1A56-4CBC-8849-5037654F4A30}">
      <dgm:prSet/>
      <dgm:spPr/>
      <dgm:t>
        <a:bodyPr/>
        <a:lstStyle/>
        <a:p>
          <a:r>
            <a:rPr lang="en-US" b="1" dirty="0"/>
            <a:t>Yield duration </a:t>
          </a:r>
          <a:r>
            <a:rPr lang="en-US" dirty="0"/>
            <a:t>is the sensitivity of the bond price with respect to the bond’s own yield-to-maturity. </a:t>
          </a:r>
        </a:p>
      </dgm:t>
    </dgm:pt>
    <dgm:pt modelId="{BA59924A-889E-436B-B49B-7908A0CBC54B}" type="parTrans" cxnId="{AC08F865-C600-42C3-B07F-E7545F18B5BA}">
      <dgm:prSet/>
      <dgm:spPr/>
      <dgm:t>
        <a:bodyPr/>
        <a:lstStyle/>
        <a:p>
          <a:endParaRPr lang="en-AU"/>
        </a:p>
      </dgm:t>
    </dgm:pt>
    <dgm:pt modelId="{D78DE08A-284E-4F0D-9CB5-4AA705BDCE4C}" type="sibTrans" cxnId="{AC08F865-C600-42C3-B07F-E7545F18B5BA}">
      <dgm:prSet/>
      <dgm:spPr/>
      <dgm:t>
        <a:bodyPr/>
        <a:lstStyle/>
        <a:p>
          <a:endParaRPr lang="en-AU"/>
        </a:p>
      </dgm:t>
    </dgm:pt>
    <dgm:pt modelId="{503AE4AB-0402-4F2F-B898-8CF6C2A9CB72}">
      <dgm:prSet/>
      <dgm:spPr/>
      <dgm:t>
        <a:bodyPr/>
        <a:lstStyle/>
        <a:p>
          <a:r>
            <a:rPr lang="en-US" b="1" dirty="0"/>
            <a:t>Curve duration </a:t>
          </a:r>
          <a:r>
            <a:rPr lang="en-US" dirty="0"/>
            <a:t>is the sensitivity of the bond price (or more generally, the market value of a financial asset or liability) with respect to a benchmark yield curve.</a:t>
          </a:r>
          <a:endParaRPr lang="en-AU" dirty="0"/>
        </a:p>
      </dgm:t>
    </dgm:pt>
    <dgm:pt modelId="{75FACA53-40A5-43FE-BAFE-333F43F17C46}" type="parTrans" cxnId="{88BCD51B-5B53-46FB-BED1-D856808E6172}">
      <dgm:prSet/>
      <dgm:spPr/>
      <dgm:t>
        <a:bodyPr/>
        <a:lstStyle/>
        <a:p>
          <a:endParaRPr lang="en-AU"/>
        </a:p>
      </dgm:t>
    </dgm:pt>
    <dgm:pt modelId="{E756AAD9-D0C9-4033-890C-1B6082806509}" type="sibTrans" cxnId="{88BCD51B-5B53-46FB-BED1-D856808E6172}">
      <dgm:prSet/>
      <dgm:spPr/>
      <dgm:t>
        <a:bodyPr/>
        <a:lstStyle/>
        <a:p>
          <a:endParaRPr lang="en-AU"/>
        </a:p>
      </dgm:t>
    </dgm:pt>
    <dgm:pt modelId="{C559526B-CCFC-40AE-9B1E-29F3EEBADDEA}" type="pres">
      <dgm:prSet presAssocID="{3A50E474-5B98-4FDE-9160-AF5087E6E3FA}" presName="composite" presStyleCnt="0">
        <dgm:presLayoutVars>
          <dgm:chMax val="1"/>
          <dgm:dir/>
          <dgm:resizeHandles val="exact"/>
        </dgm:presLayoutVars>
      </dgm:prSet>
      <dgm:spPr/>
    </dgm:pt>
    <dgm:pt modelId="{9AE0C2EB-886E-46A7-A009-C53CB532BFC0}" type="pres">
      <dgm:prSet presAssocID="{6CA1C00C-1425-439F-A148-9332D0327922}" presName="roof" presStyleLbl="dkBgShp" presStyleIdx="0" presStyleCnt="2"/>
      <dgm:spPr/>
    </dgm:pt>
    <dgm:pt modelId="{7E5AF870-9D0E-456D-8583-94F3D9F34EBB}" type="pres">
      <dgm:prSet presAssocID="{6CA1C00C-1425-439F-A148-9332D0327922}" presName="pillars" presStyleCnt="0"/>
      <dgm:spPr/>
    </dgm:pt>
    <dgm:pt modelId="{A9FEFD57-BC04-4A4E-B6AC-3348AB451CAA}" type="pres">
      <dgm:prSet presAssocID="{6CA1C00C-1425-439F-A148-9332D0327922}" presName="pillar1" presStyleLbl="node1" presStyleIdx="0" presStyleCnt="2">
        <dgm:presLayoutVars>
          <dgm:bulletEnabled val="1"/>
        </dgm:presLayoutVars>
      </dgm:prSet>
      <dgm:spPr/>
    </dgm:pt>
    <dgm:pt modelId="{589FFBCA-0A95-4354-A649-BE1CC9EB3480}" type="pres">
      <dgm:prSet presAssocID="{503AE4AB-0402-4F2F-B898-8CF6C2A9CB72}" presName="pillarX" presStyleLbl="node1" presStyleIdx="1" presStyleCnt="2">
        <dgm:presLayoutVars>
          <dgm:bulletEnabled val="1"/>
        </dgm:presLayoutVars>
      </dgm:prSet>
      <dgm:spPr/>
    </dgm:pt>
    <dgm:pt modelId="{E222E174-7BCE-4E6A-8AA0-335071707B83}" type="pres">
      <dgm:prSet presAssocID="{6CA1C00C-1425-439F-A148-9332D0327922}" presName="base" presStyleLbl="dkBgShp" presStyleIdx="1" presStyleCnt="2"/>
      <dgm:spPr/>
    </dgm:pt>
  </dgm:ptLst>
  <dgm:cxnLst>
    <dgm:cxn modelId="{88BCD51B-5B53-46FB-BED1-D856808E6172}" srcId="{6CA1C00C-1425-439F-A148-9332D0327922}" destId="{503AE4AB-0402-4F2F-B898-8CF6C2A9CB72}" srcOrd="1" destOrd="0" parTransId="{75FACA53-40A5-43FE-BAFE-333F43F17C46}" sibTransId="{E756AAD9-D0C9-4033-890C-1B6082806509}"/>
    <dgm:cxn modelId="{AC08F865-C600-42C3-B07F-E7545F18B5BA}" srcId="{6CA1C00C-1425-439F-A148-9332D0327922}" destId="{0D3492B3-1A56-4CBC-8849-5037654F4A30}" srcOrd="0" destOrd="0" parTransId="{BA59924A-889E-436B-B49B-7908A0CBC54B}" sibTransId="{D78DE08A-284E-4F0D-9CB5-4AA705BDCE4C}"/>
    <dgm:cxn modelId="{36783D80-1EE3-4C54-A589-8389C7A9F15D}" type="presOf" srcId="{0D3492B3-1A56-4CBC-8849-5037654F4A30}" destId="{A9FEFD57-BC04-4A4E-B6AC-3348AB451CAA}" srcOrd="0" destOrd="0" presId="urn:microsoft.com/office/officeart/2005/8/layout/hList3"/>
    <dgm:cxn modelId="{319CA786-5561-4AA4-8D9A-F117679276D1}" type="presOf" srcId="{3A50E474-5B98-4FDE-9160-AF5087E6E3FA}" destId="{C559526B-CCFC-40AE-9B1E-29F3EEBADDEA}" srcOrd="0" destOrd="0" presId="urn:microsoft.com/office/officeart/2005/8/layout/hList3"/>
    <dgm:cxn modelId="{220ED8B4-205F-4F49-9007-5E48103CE7B1}" type="presOf" srcId="{6CA1C00C-1425-439F-A148-9332D0327922}" destId="{9AE0C2EB-886E-46A7-A009-C53CB532BFC0}" srcOrd="0" destOrd="0" presId="urn:microsoft.com/office/officeart/2005/8/layout/hList3"/>
    <dgm:cxn modelId="{1A0B44B9-6237-463E-B6A8-46A86D92275A}" srcId="{3A50E474-5B98-4FDE-9160-AF5087E6E3FA}" destId="{6CA1C00C-1425-439F-A148-9332D0327922}" srcOrd="0" destOrd="0" parTransId="{66776538-CACF-4AA0-9A85-194C136F07AF}" sibTransId="{05E5A147-A2DA-46F2-9680-DE59913B60CD}"/>
    <dgm:cxn modelId="{4AB821FA-0276-4C64-BF19-3B5203A6C5D4}" type="presOf" srcId="{503AE4AB-0402-4F2F-B898-8CF6C2A9CB72}" destId="{589FFBCA-0A95-4354-A649-BE1CC9EB3480}" srcOrd="0" destOrd="0" presId="urn:microsoft.com/office/officeart/2005/8/layout/hList3"/>
    <dgm:cxn modelId="{D1A4DFF3-ABBB-4BA0-9E5A-72B41647F53D}" type="presParOf" srcId="{C559526B-CCFC-40AE-9B1E-29F3EEBADDEA}" destId="{9AE0C2EB-886E-46A7-A009-C53CB532BFC0}" srcOrd="0" destOrd="0" presId="urn:microsoft.com/office/officeart/2005/8/layout/hList3"/>
    <dgm:cxn modelId="{09F5897F-320E-4229-A0D4-FE7F03498ACE}" type="presParOf" srcId="{C559526B-CCFC-40AE-9B1E-29F3EEBADDEA}" destId="{7E5AF870-9D0E-456D-8583-94F3D9F34EBB}" srcOrd="1" destOrd="0" presId="urn:microsoft.com/office/officeart/2005/8/layout/hList3"/>
    <dgm:cxn modelId="{7C2A94D1-4F06-48B8-81E4-D853A006F57E}" type="presParOf" srcId="{7E5AF870-9D0E-456D-8583-94F3D9F34EBB}" destId="{A9FEFD57-BC04-4A4E-B6AC-3348AB451CAA}" srcOrd="0" destOrd="0" presId="urn:microsoft.com/office/officeart/2005/8/layout/hList3"/>
    <dgm:cxn modelId="{C5963108-0FF8-440D-AA0A-1C58510D97C6}" type="presParOf" srcId="{7E5AF870-9D0E-456D-8583-94F3D9F34EBB}" destId="{589FFBCA-0A95-4354-A649-BE1CC9EB3480}" srcOrd="1" destOrd="0" presId="urn:microsoft.com/office/officeart/2005/8/layout/hList3"/>
    <dgm:cxn modelId="{F959B039-A87B-4FA6-A96A-FB329305AB78}" type="presParOf" srcId="{C559526B-CCFC-40AE-9B1E-29F3EEBADDEA}" destId="{E222E174-7BCE-4E6A-8AA0-335071707B83}"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791F5C-9EB6-4759-9897-4FFE31F7DF72}" type="doc">
      <dgm:prSet loTypeId="urn:diagrams.loki3.com/BracketList+Icon" loCatId="list" qsTypeId="urn:microsoft.com/office/officeart/2005/8/quickstyle/simple1" qsCatId="simple" csTypeId="urn:microsoft.com/office/officeart/2005/8/colors/accent1_2" csCatId="accent1" phldr="1"/>
      <dgm:spPr/>
      <dgm:t>
        <a:bodyPr/>
        <a:lstStyle/>
        <a:p>
          <a:endParaRPr lang="en-AU"/>
        </a:p>
      </dgm:t>
    </dgm:pt>
    <dgm:pt modelId="{14FD4B48-771D-4F4F-842A-F0618A1C4709}">
      <dgm:prSet custT="1"/>
      <dgm:spPr/>
      <dgm:t>
        <a:bodyPr/>
        <a:lstStyle/>
        <a:p>
          <a:pPr algn="l"/>
          <a:r>
            <a:rPr lang="en-US" sz="2000" dirty="0"/>
            <a:t>Yield duration statistics used in fixed-income analysis include</a:t>
          </a:r>
        </a:p>
      </dgm:t>
    </dgm:pt>
    <dgm:pt modelId="{C47B87F1-764E-46F7-95F6-8B122F8AF1F5}" type="parTrans" cxnId="{098BC2D2-4004-4DF0-AD0B-27512B426408}">
      <dgm:prSet/>
      <dgm:spPr/>
      <dgm:t>
        <a:bodyPr/>
        <a:lstStyle/>
        <a:p>
          <a:endParaRPr lang="en-AU"/>
        </a:p>
      </dgm:t>
    </dgm:pt>
    <dgm:pt modelId="{EBD56BDB-2991-4488-8878-989699A662CF}" type="sibTrans" cxnId="{098BC2D2-4004-4DF0-AD0B-27512B426408}">
      <dgm:prSet/>
      <dgm:spPr/>
      <dgm:t>
        <a:bodyPr/>
        <a:lstStyle/>
        <a:p>
          <a:endParaRPr lang="en-AU"/>
        </a:p>
      </dgm:t>
    </dgm:pt>
    <dgm:pt modelId="{15B5F0B3-D100-437B-AFDB-E32E5BC443D8}">
      <dgm:prSet custT="1"/>
      <dgm:spPr/>
      <dgm:t>
        <a:bodyPr/>
        <a:lstStyle/>
        <a:p>
          <a:r>
            <a:rPr lang="en-US" sz="2000" dirty="0"/>
            <a:t>Modified duration</a:t>
          </a:r>
        </a:p>
      </dgm:t>
    </dgm:pt>
    <dgm:pt modelId="{2C57652B-A606-491E-A2B9-424B5C27398F}" type="parTrans" cxnId="{462ECD8E-B4FD-409B-924B-E8441B00A460}">
      <dgm:prSet/>
      <dgm:spPr/>
      <dgm:t>
        <a:bodyPr/>
        <a:lstStyle/>
        <a:p>
          <a:endParaRPr lang="en-AU"/>
        </a:p>
      </dgm:t>
    </dgm:pt>
    <dgm:pt modelId="{F3AE3146-2C46-454A-AC10-FB090E9EDC5C}" type="sibTrans" cxnId="{462ECD8E-B4FD-409B-924B-E8441B00A460}">
      <dgm:prSet/>
      <dgm:spPr/>
      <dgm:t>
        <a:bodyPr/>
        <a:lstStyle/>
        <a:p>
          <a:endParaRPr lang="en-AU"/>
        </a:p>
      </dgm:t>
    </dgm:pt>
    <dgm:pt modelId="{D45083DA-F43F-452B-B0E4-926945270AB4}">
      <dgm:prSet custT="1"/>
      <dgm:spPr/>
      <dgm:t>
        <a:bodyPr/>
        <a:lstStyle/>
        <a:p>
          <a:r>
            <a:rPr lang="en-US" sz="2000" dirty="0"/>
            <a:t>Money duration</a:t>
          </a:r>
        </a:p>
      </dgm:t>
    </dgm:pt>
    <dgm:pt modelId="{C15747FD-5D9A-495F-9852-BC227263C6C5}" type="parTrans" cxnId="{B899B02B-167F-436C-8969-75835604FB98}">
      <dgm:prSet/>
      <dgm:spPr/>
      <dgm:t>
        <a:bodyPr/>
        <a:lstStyle/>
        <a:p>
          <a:endParaRPr lang="en-AU"/>
        </a:p>
      </dgm:t>
    </dgm:pt>
    <dgm:pt modelId="{A00AC908-0662-429A-A656-CC907018C1A9}" type="sibTrans" cxnId="{B899B02B-167F-436C-8969-75835604FB98}">
      <dgm:prSet/>
      <dgm:spPr/>
      <dgm:t>
        <a:bodyPr/>
        <a:lstStyle/>
        <a:p>
          <a:endParaRPr lang="en-AU"/>
        </a:p>
      </dgm:t>
    </dgm:pt>
    <dgm:pt modelId="{6E20BA40-4032-4ED8-9FEA-A1390D083887}">
      <dgm:prSet custT="1"/>
      <dgm:spPr/>
      <dgm:t>
        <a:bodyPr/>
        <a:lstStyle/>
        <a:p>
          <a:r>
            <a:rPr lang="en-US" sz="2000" dirty="0"/>
            <a:t>Price value of a basis point (PVBP)</a:t>
          </a:r>
        </a:p>
      </dgm:t>
    </dgm:pt>
    <dgm:pt modelId="{A19FEF1A-8DF7-4359-9AF2-4EA336FDE2D1}" type="parTrans" cxnId="{8B076A75-D8AF-4837-8157-2DDA2EBDDC11}">
      <dgm:prSet/>
      <dgm:spPr/>
      <dgm:t>
        <a:bodyPr/>
        <a:lstStyle/>
        <a:p>
          <a:endParaRPr lang="en-AU"/>
        </a:p>
      </dgm:t>
    </dgm:pt>
    <dgm:pt modelId="{54B90AF4-959A-40DD-8902-5F53B853164C}" type="sibTrans" cxnId="{8B076A75-D8AF-4837-8157-2DDA2EBDDC11}">
      <dgm:prSet/>
      <dgm:spPr/>
      <dgm:t>
        <a:bodyPr/>
        <a:lstStyle/>
        <a:p>
          <a:endParaRPr lang="en-AU"/>
        </a:p>
      </dgm:t>
    </dgm:pt>
    <dgm:pt modelId="{0E903E12-3FC9-4074-A46F-9891368848FA}">
      <dgm:prSet custT="1"/>
      <dgm:spPr/>
      <dgm:t>
        <a:bodyPr/>
        <a:lstStyle/>
        <a:p>
          <a:r>
            <a:rPr lang="en-US" sz="2000" dirty="0"/>
            <a:t>Macaulay duration</a:t>
          </a:r>
        </a:p>
      </dgm:t>
    </dgm:pt>
    <dgm:pt modelId="{0FFD5A65-D6AF-4C88-BD26-5057445CE2F6}" type="parTrans" cxnId="{F634D2AA-9E62-4DFA-B1C6-853BDA3DB373}">
      <dgm:prSet/>
      <dgm:spPr/>
      <dgm:t>
        <a:bodyPr/>
        <a:lstStyle/>
        <a:p>
          <a:endParaRPr lang="en-AU"/>
        </a:p>
      </dgm:t>
    </dgm:pt>
    <dgm:pt modelId="{0D4F9321-1148-4AE0-9081-711C4A406B79}" type="sibTrans" cxnId="{F634D2AA-9E62-4DFA-B1C6-853BDA3DB373}">
      <dgm:prSet/>
      <dgm:spPr/>
      <dgm:t>
        <a:bodyPr/>
        <a:lstStyle/>
        <a:p>
          <a:endParaRPr lang="en-AU"/>
        </a:p>
      </dgm:t>
    </dgm:pt>
    <dgm:pt modelId="{84F2F529-CA55-42D3-93C6-791B06484E7B}" type="pres">
      <dgm:prSet presAssocID="{0A791F5C-9EB6-4759-9897-4FFE31F7DF72}" presName="Name0" presStyleCnt="0">
        <dgm:presLayoutVars>
          <dgm:dir/>
          <dgm:animLvl val="lvl"/>
          <dgm:resizeHandles val="exact"/>
        </dgm:presLayoutVars>
      </dgm:prSet>
      <dgm:spPr/>
    </dgm:pt>
    <dgm:pt modelId="{013EAA30-5E05-46FE-8F8B-DED251108AB4}" type="pres">
      <dgm:prSet presAssocID="{14FD4B48-771D-4F4F-842A-F0618A1C4709}" presName="linNode" presStyleCnt="0"/>
      <dgm:spPr/>
    </dgm:pt>
    <dgm:pt modelId="{B2B3806C-4A0B-43EA-8D2C-E73D313662A7}" type="pres">
      <dgm:prSet presAssocID="{14FD4B48-771D-4F4F-842A-F0618A1C4709}" presName="parTx" presStyleLbl="revTx" presStyleIdx="0" presStyleCnt="1" custScaleX="114453">
        <dgm:presLayoutVars>
          <dgm:chMax val="1"/>
          <dgm:bulletEnabled val="1"/>
        </dgm:presLayoutVars>
      </dgm:prSet>
      <dgm:spPr/>
    </dgm:pt>
    <dgm:pt modelId="{4A08D687-87E5-45E3-ABAF-DE52927B13DD}" type="pres">
      <dgm:prSet presAssocID="{14FD4B48-771D-4F4F-842A-F0618A1C4709}" presName="bracket" presStyleLbl="parChTrans1D1" presStyleIdx="0" presStyleCnt="1"/>
      <dgm:spPr/>
    </dgm:pt>
    <dgm:pt modelId="{2DAD6997-9A9B-410E-B56A-1CA41839471B}" type="pres">
      <dgm:prSet presAssocID="{14FD4B48-771D-4F4F-842A-F0618A1C4709}" presName="spH" presStyleCnt="0"/>
      <dgm:spPr/>
    </dgm:pt>
    <dgm:pt modelId="{9508CE5C-AAED-4ECC-A23F-D2B82519E40D}" type="pres">
      <dgm:prSet presAssocID="{14FD4B48-771D-4F4F-842A-F0618A1C4709}" presName="desTx" presStyleLbl="node1" presStyleIdx="0" presStyleCnt="1">
        <dgm:presLayoutVars>
          <dgm:bulletEnabled val="1"/>
        </dgm:presLayoutVars>
      </dgm:prSet>
      <dgm:spPr/>
    </dgm:pt>
  </dgm:ptLst>
  <dgm:cxnLst>
    <dgm:cxn modelId="{B899B02B-167F-436C-8969-75835604FB98}" srcId="{14FD4B48-771D-4F4F-842A-F0618A1C4709}" destId="{D45083DA-F43F-452B-B0E4-926945270AB4}" srcOrd="2" destOrd="0" parTransId="{C15747FD-5D9A-495F-9852-BC227263C6C5}" sibTransId="{A00AC908-0662-429A-A656-CC907018C1A9}"/>
    <dgm:cxn modelId="{C5361A45-9955-4E0F-8F71-C5CEDFCA06B6}" type="presOf" srcId="{6E20BA40-4032-4ED8-9FEA-A1390D083887}" destId="{9508CE5C-AAED-4ECC-A23F-D2B82519E40D}" srcOrd="0" destOrd="3" presId="urn:diagrams.loki3.com/BracketList+Icon"/>
    <dgm:cxn modelId="{6D788B5D-126D-4C46-9DBD-EF1E25F41AD1}" type="presOf" srcId="{15B5F0B3-D100-437B-AFDB-E32E5BC443D8}" destId="{9508CE5C-AAED-4ECC-A23F-D2B82519E40D}" srcOrd="0" destOrd="1" presId="urn:diagrams.loki3.com/BracketList+Icon"/>
    <dgm:cxn modelId="{25852E71-B52C-47AC-A5AC-AC3DF95161DA}" type="presOf" srcId="{14FD4B48-771D-4F4F-842A-F0618A1C4709}" destId="{B2B3806C-4A0B-43EA-8D2C-E73D313662A7}" srcOrd="0" destOrd="0" presId="urn:diagrams.loki3.com/BracketList+Icon"/>
    <dgm:cxn modelId="{8B076A75-D8AF-4837-8157-2DDA2EBDDC11}" srcId="{14FD4B48-771D-4F4F-842A-F0618A1C4709}" destId="{6E20BA40-4032-4ED8-9FEA-A1390D083887}" srcOrd="3" destOrd="0" parTransId="{A19FEF1A-8DF7-4359-9AF2-4EA336FDE2D1}" sibTransId="{54B90AF4-959A-40DD-8902-5F53B853164C}"/>
    <dgm:cxn modelId="{462ECD8E-B4FD-409B-924B-E8441B00A460}" srcId="{14FD4B48-771D-4F4F-842A-F0618A1C4709}" destId="{15B5F0B3-D100-437B-AFDB-E32E5BC443D8}" srcOrd="1" destOrd="0" parTransId="{2C57652B-A606-491E-A2B9-424B5C27398F}" sibTransId="{F3AE3146-2C46-454A-AC10-FB090E9EDC5C}"/>
    <dgm:cxn modelId="{3A54E497-F0D2-4D23-98A3-CC2DE2A59AAC}" type="presOf" srcId="{0E903E12-3FC9-4074-A46F-9891368848FA}" destId="{9508CE5C-AAED-4ECC-A23F-D2B82519E40D}" srcOrd="0" destOrd="0" presId="urn:diagrams.loki3.com/BracketList+Icon"/>
    <dgm:cxn modelId="{F634D2AA-9E62-4DFA-B1C6-853BDA3DB373}" srcId="{14FD4B48-771D-4F4F-842A-F0618A1C4709}" destId="{0E903E12-3FC9-4074-A46F-9891368848FA}" srcOrd="0" destOrd="0" parTransId="{0FFD5A65-D6AF-4C88-BD26-5057445CE2F6}" sibTransId="{0D4F9321-1148-4AE0-9081-711C4A406B79}"/>
    <dgm:cxn modelId="{098BC2D2-4004-4DF0-AD0B-27512B426408}" srcId="{0A791F5C-9EB6-4759-9897-4FFE31F7DF72}" destId="{14FD4B48-771D-4F4F-842A-F0618A1C4709}" srcOrd="0" destOrd="0" parTransId="{C47B87F1-764E-46F7-95F6-8B122F8AF1F5}" sibTransId="{EBD56BDB-2991-4488-8878-989699A662CF}"/>
    <dgm:cxn modelId="{C20A85D8-427D-4BB5-B440-C416C6C5F3AC}" type="presOf" srcId="{0A791F5C-9EB6-4759-9897-4FFE31F7DF72}" destId="{84F2F529-CA55-42D3-93C6-791B06484E7B}" srcOrd="0" destOrd="0" presId="urn:diagrams.loki3.com/BracketList+Icon"/>
    <dgm:cxn modelId="{A561F4E6-98D1-49FB-8232-56FB1B4CD7A1}" type="presOf" srcId="{D45083DA-F43F-452B-B0E4-926945270AB4}" destId="{9508CE5C-AAED-4ECC-A23F-D2B82519E40D}" srcOrd="0" destOrd="2" presId="urn:diagrams.loki3.com/BracketList+Icon"/>
    <dgm:cxn modelId="{7F989E58-D84B-4E68-B71B-552C3F952DAF}" type="presParOf" srcId="{84F2F529-CA55-42D3-93C6-791B06484E7B}" destId="{013EAA30-5E05-46FE-8F8B-DED251108AB4}" srcOrd="0" destOrd="0" presId="urn:diagrams.loki3.com/BracketList+Icon"/>
    <dgm:cxn modelId="{BE6AED56-E6CB-4E4B-8890-719C81E31E63}" type="presParOf" srcId="{013EAA30-5E05-46FE-8F8B-DED251108AB4}" destId="{B2B3806C-4A0B-43EA-8D2C-E73D313662A7}" srcOrd="0" destOrd="0" presId="urn:diagrams.loki3.com/BracketList+Icon"/>
    <dgm:cxn modelId="{1FCA890E-CEB9-487B-9947-03A0E42520C9}" type="presParOf" srcId="{013EAA30-5E05-46FE-8F8B-DED251108AB4}" destId="{4A08D687-87E5-45E3-ABAF-DE52927B13DD}" srcOrd="1" destOrd="0" presId="urn:diagrams.loki3.com/BracketList+Icon"/>
    <dgm:cxn modelId="{538980FC-76B5-40E3-85A3-E33F6F3AC095}" type="presParOf" srcId="{013EAA30-5E05-46FE-8F8B-DED251108AB4}" destId="{2DAD6997-9A9B-410E-B56A-1CA41839471B}" srcOrd="2" destOrd="0" presId="urn:diagrams.loki3.com/BracketList+Icon"/>
    <dgm:cxn modelId="{656D3AB1-9A3C-4A63-A186-7E4375BE4FCB}" type="presParOf" srcId="{013EAA30-5E05-46FE-8F8B-DED251108AB4}" destId="{9508CE5C-AAED-4ECC-A23F-D2B82519E40D}"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accent3_3" csCatId="accent3" phldr="1"/>
      <dgm:spPr/>
      <dgm:t>
        <a:bodyPr/>
        <a:lstStyle/>
        <a:p>
          <a:endParaRPr lang="en-AU"/>
        </a:p>
      </dgm:t>
    </dgm:pt>
    <dgm:pt modelId="{A43C3C26-A378-4482-80DD-958F20D04866}">
      <dgm:prSet phldrT="[Text]" custT="1"/>
      <dgm:spPr/>
      <dgm:t>
        <a:bodyPr/>
        <a:lstStyle/>
        <a:p>
          <a:r>
            <a:rPr lang="en-US" sz="2000" dirty="0"/>
            <a:t>The Macaulay duration (</a:t>
          </a:r>
          <a:r>
            <a:rPr lang="en-US" sz="2000" i="1" dirty="0"/>
            <a:t>D</a:t>
          </a:r>
          <a:r>
            <a:rPr lang="en-US" sz="2000" dirty="0"/>
            <a:t>) formula (for the period)</a:t>
          </a:r>
          <a:endParaRPr lang="en-AU" sz="20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mc:AlternateContent xmlns:mc="http://schemas.openxmlformats.org/markup-compatibility/2006" xmlns:a14="http://schemas.microsoft.com/office/drawing/2010/main">
      <mc:Choice Requires="a14">
        <dgm:pt modelId="{A9F1AC45-3172-44CA-9981-23466F80A93E}">
          <dgm:prSet/>
          <dgm:spPr/>
          <dgm:t>
            <a:bodyPr/>
            <a:lstStyle/>
            <a:p>
              <a14:m>
                <m:oMath xmlns:m="http://schemas.openxmlformats.org/officeDocument/2006/math">
                  <m:r>
                    <a:rPr lang="en-AU" b="0" i="1" smtClean="0">
                      <a:latin typeface="Cambria Math"/>
                    </a:rPr>
                    <m:t>𝐷</m:t>
                  </m:r>
                  <m:r>
                    <a:rPr lang="en-AU" b="0" i="1" smtClean="0">
                      <a:latin typeface="Cambria Math"/>
                    </a:rPr>
                    <m:t>=</m:t>
                  </m:r>
                  <m:d>
                    <m:dPr>
                      <m:begChr m:val="["/>
                      <m:endChr m:val="]"/>
                      <m:ctrlPr>
                        <a:rPr lang="en-AU" b="0" i="1" smtClean="0">
                          <a:latin typeface="Cambria Math" panose="02040503050406030204" pitchFamily="18" charset="0"/>
                        </a:rPr>
                      </m:ctrlPr>
                    </m:dPr>
                    <m:e>
                      <m:f>
                        <m:fPr>
                          <m:ctrlPr>
                            <a:rPr lang="en-AU" b="0" i="1" smtClean="0">
                              <a:latin typeface="Cambria Math" panose="02040503050406030204" pitchFamily="18" charset="0"/>
                            </a:rPr>
                          </m:ctrlPr>
                        </m:fPr>
                        <m:num>
                          <m:f>
                            <m:fPr>
                              <m:ctrlPr>
                                <a:rPr lang="en-AU" b="0" i="1" smtClean="0">
                                  <a:latin typeface="Cambria Math" panose="02040503050406030204" pitchFamily="18" charset="0"/>
                                </a:rPr>
                              </m:ctrlPr>
                            </m:fPr>
                            <m:num>
                              <m:r>
                                <a:rPr lang="en-AU" b="0" i="1" smtClean="0">
                                  <a:latin typeface="Cambria Math"/>
                                </a:rPr>
                                <m:t>(1−</m:t>
                              </m:r>
                              <m:f>
                                <m:fPr>
                                  <m:ctrlPr>
                                    <a:rPr lang="en-AU" b="0" i="1" smtClean="0">
                                      <a:latin typeface="Cambria Math" panose="02040503050406030204" pitchFamily="18" charset="0"/>
                                    </a:rPr>
                                  </m:ctrlPr>
                                </m:fPr>
                                <m:num>
                                  <m:r>
                                    <a:rPr lang="en-AU" b="0" i="1" smtClean="0">
                                      <a:latin typeface="Cambria Math"/>
                                    </a:rPr>
                                    <m:t>𝑡</m:t>
                                  </m:r>
                                </m:num>
                                <m:den>
                                  <m:r>
                                    <a:rPr lang="en-AU" b="0" i="1" smtClean="0">
                                      <a:latin typeface="Cambria Math"/>
                                    </a:rPr>
                                    <m:t>𝑇</m:t>
                                  </m:r>
                                </m:den>
                              </m:f>
                              <m:r>
                                <a:rPr lang="en-AU" b="0" i="1" smtClean="0">
                                  <a:latin typeface="Cambria Math"/>
                                </a:rPr>
                                <m:t>)</m:t>
                              </m:r>
                              <m:r>
                                <a:rPr lang="en-AU" b="0" i="1" smtClean="0">
                                  <a:latin typeface="Cambria Math"/>
                                  <a:ea typeface="Cambria Math"/>
                                </a:rPr>
                                <m:t>×</m:t>
                              </m:r>
                              <m:r>
                                <m:rPr>
                                  <m:sty m:val="p"/>
                                </m:rPr>
                                <a:rPr lang="en-AU" b="0" i="0" smtClean="0">
                                  <a:latin typeface="Cambria Math"/>
                                  <a:ea typeface="Cambria Math"/>
                                </a:rPr>
                                <m:t>PMT</m:t>
                              </m:r>
                            </m:num>
                            <m:den>
                              <m:sSup>
                                <m:sSupPr>
                                  <m:ctrlPr>
                                    <a:rPr lang="en-AU" b="0" i="1" smtClean="0">
                                      <a:latin typeface="Cambria Math" panose="02040503050406030204" pitchFamily="18" charset="0"/>
                                    </a:rPr>
                                  </m:ctrlPr>
                                </m:sSupPr>
                                <m:e>
                                  <m:r>
                                    <a:rPr lang="en-AU" b="0" i="1" smtClean="0">
                                      <a:latin typeface="Cambria Math"/>
                                    </a:rPr>
                                    <m:t>(1+</m:t>
                                  </m:r>
                                  <m:r>
                                    <a:rPr lang="en-AU" b="0" i="1" smtClean="0">
                                      <a:latin typeface="Cambria Math"/>
                                    </a:rPr>
                                    <m:t>𝑟</m:t>
                                  </m:r>
                                  <m:r>
                                    <a:rPr lang="en-AU" b="0" i="1" smtClean="0">
                                      <a:latin typeface="Cambria Math"/>
                                    </a:rPr>
                                    <m:t>)</m:t>
                                  </m:r>
                                </m:e>
                                <m:sup>
                                  <m:r>
                                    <a:rPr lang="en-AU" b="0" i="1" smtClean="0">
                                      <a:latin typeface="Cambria Math"/>
                                    </a:rPr>
                                    <m:t>1−</m:t>
                                  </m:r>
                                  <m:r>
                                    <a:rPr lang="en-AU" b="0" i="1" smtClean="0">
                                      <a:latin typeface="Cambria Math"/>
                                    </a:rPr>
                                    <m:t>𝑡</m:t>
                                  </m:r>
                                  <m:r>
                                    <a:rPr lang="en-AU" b="0" i="1" smtClean="0">
                                      <a:latin typeface="Cambria Math"/>
                                    </a:rPr>
                                    <m:t>/</m:t>
                                  </m:r>
                                  <m:r>
                                    <a:rPr lang="en-AU" b="0" i="1" smtClean="0">
                                      <a:latin typeface="Cambria Math"/>
                                    </a:rPr>
                                    <m:t>𝑇</m:t>
                                  </m:r>
                                </m:sup>
                              </m:sSup>
                            </m:den>
                          </m:f>
                          <m:r>
                            <a:rPr lang="en-AU" b="0" i="1" smtClean="0">
                              <a:latin typeface="Cambria Math"/>
                            </a:rPr>
                            <m:t>+</m:t>
                          </m:r>
                          <m:f>
                            <m:fPr>
                              <m:ctrlPr>
                                <a:rPr lang="en-AU" i="1">
                                  <a:latin typeface="Cambria Math" panose="02040503050406030204" pitchFamily="18" charset="0"/>
                                </a:rPr>
                              </m:ctrlPr>
                            </m:fPr>
                            <m:num>
                              <m:r>
                                <a:rPr lang="en-AU" i="1">
                                  <a:latin typeface="Cambria Math"/>
                                </a:rPr>
                                <m:t>(</m:t>
                              </m:r>
                              <m:r>
                                <a:rPr lang="en-AU" b="0" i="1" smtClean="0">
                                  <a:latin typeface="Cambria Math"/>
                                </a:rPr>
                                <m:t>2</m:t>
                              </m:r>
                              <m:r>
                                <a:rPr lang="en-AU" i="1">
                                  <a:latin typeface="Cambria Math"/>
                                </a:rPr>
                                <m:t>−</m:t>
                              </m:r>
                              <m:f>
                                <m:fPr>
                                  <m:ctrlPr>
                                    <a:rPr lang="en-AU" i="1">
                                      <a:latin typeface="Cambria Math" panose="02040503050406030204" pitchFamily="18" charset="0"/>
                                    </a:rPr>
                                  </m:ctrlPr>
                                </m:fPr>
                                <m:num>
                                  <m:r>
                                    <a:rPr lang="en-AU" i="1">
                                      <a:latin typeface="Cambria Math"/>
                                    </a:rPr>
                                    <m:t>𝑡</m:t>
                                  </m:r>
                                </m:num>
                                <m:den>
                                  <m:r>
                                    <a:rPr lang="en-AU" i="1">
                                      <a:latin typeface="Cambria Math"/>
                                    </a:rPr>
                                    <m:t>𝑇</m:t>
                                  </m:r>
                                </m:den>
                              </m:f>
                              <m:r>
                                <a:rPr lang="en-AU" i="1">
                                  <a:latin typeface="Cambria Math"/>
                                </a:rPr>
                                <m:t>)</m:t>
                              </m:r>
                              <m:r>
                                <a:rPr lang="en-AU" i="1">
                                  <a:latin typeface="Cambria Math"/>
                                  <a:ea typeface="Cambria Math"/>
                                </a:rPr>
                                <m:t>×</m:t>
                              </m:r>
                              <m:r>
                                <m:rPr>
                                  <m:sty m:val="p"/>
                                </m:rPr>
                                <a:rPr lang="en-AU" i="0">
                                  <a:latin typeface="Cambria Math"/>
                                  <a:ea typeface="Cambria Math"/>
                                </a:rPr>
                                <m:t>PMT</m:t>
                              </m:r>
                            </m:num>
                            <m:den>
                              <m:sSup>
                                <m:sSupPr>
                                  <m:ctrlPr>
                                    <a:rPr lang="en-AU" i="1">
                                      <a:latin typeface="Cambria Math" panose="02040503050406030204" pitchFamily="18" charset="0"/>
                                    </a:rPr>
                                  </m:ctrlPr>
                                </m:sSupPr>
                                <m:e>
                                  <m:r>
                                    <a:rPr lang="en-AU" i="1">
                                      <a:latin typeface="Cambria Math"/>
                                    </a:rPr>
                                    <m:t>(1+</m:t>
                                  </m:r>
                                  <m:r>
                                    <a:rPr lang="en-AU" i="1">
                                      <a:latin typeface="Cambria Math"/>
                                    </a:rPr>
                                    <m:t>𝑟</m:t>
                                  </m:r>
                                  <m:r>
                                    <a:rPr lang="en-AU" i="1">
                                      <a:latin typeface="Cambria Math"/>
                                    </a:rPr>
                                    <m:t>)</m:t>
                                  </m:r>
                                </m:e>
                                <m:sup>
                                  <m:r>
                                    <a:rPr lang="en-AU" b="0" i="1" smtClean="0">
                                      <a:latin typeface="Cambria Math"/>
                                    </a:rPr>
                                    <m:t>2</m:t>
                                  </m:r>
                                  <m:r>
                                    <a:rPr lang="en-AU" i="1">
                                      <a:latin typeface="Cambria Math"/>
                                    </a:rPr>
                                    <m:t>−</m:t>
                                  </m:r>
                                  <m:r>
                                    <a:rPr lang="en-AU" i="1">
                                      <a:latin typeface="Cambria Math"/>
                                    </a:rPr>
                                    <m:t>𝑡</m:t>
                                  </m:r>
                                  <m:r>
                                    <a:rPr lang="en-AU" i="1">
                                      <a:latin typeface="Cambria Math"/>
                                    </a:rPr>
                                    <m:t>/</m:t>
                                  </m:r>
                                  <m:r>
                                    <a:rPr lang="en-AU" i="1">
                                      <a:latin typeface="Cambria Math"/>
                                    </a:rPr>
                                    <m:t>𝑇</m:t>
                                  </m:r>
                                </m:sup>
                              </m:sSup>
                            </m:den>
                          </m:f>
                          <m:r>
                            <a:rPr lang="en-AU" i="1">
                              <a:latin typeface="Cambria Math"/>
                            </a:rPr>
                            <m:t>+</m:t>
                          </m:r>
                          <m:r>
                            <a:rPr lang="en-AU" b="0" i="1" smtClean="0">
                              <a:latin typeface="Cambria Math"/>
                            </a:rPr>
                            <m:t>…+</m:t>
                          </m:r>
                          <m:f>
                            <m:fPr>
                              <m:ctrlPr>
                                <a:rPr lang="en-AU" i="1">
                                  <a:latin typeface="Cambria Math" panose="02040503050406030204" pitchFamily="18" charset="0"/>
                                </a:rPr>
                              </m:ctrlPr>
                            </m:fPr>
                            <m:num>
                              <m:r>
                                <a:rPr lang="en-AU" i="1">
                                  <a:latin typeface="Cambria Math"/>
                                </a:rPr>
                                <m:t>(</m:t>
                              </m:r>
                              <m:r>
                                <a:rPr lang="en-AU" b="0" i="1" smtClean="0">
                                  <a:latin typeface="Cambria Math"/>
                                </a:rPr>
                                <m:t>𝑁</m:t>
                              </m:r>
                              <m:r>
                                <a:rPr lang="en-AU" i="1">
                                  <a:latin typeface="Cambria Math"/>
                                </a:rPr>
                                <m:t>−</m:t>
                              </m:r>
                              <m:f>
                                <m:fPr>
                                  <m:ctrlPr>
                                    <a:rPr lang="en-AU" i="1">
                                      <a:latin typeface="Cambria Math" panose="02040503050406030204" pitchFamily="18" charset="0"/>
                                    </a:rPr>
                                  </m:ctrlPr>
                                </m:fPr>
                                <m:num>
                                  <m:r>
                                    <a:rPr lang="en-AU" i="1">
                                      <a:latin typeface="Cambria Math"/>
                                    </a:rPr>
                                    <m:t>𝑡</m:t>
                                  </m:r>
                                </m:num>
                                <m:den>
                                  <m:r>
                                    <a:rPr lang="en-AU" i="1">
                                      <a:latin typeface="Cambria Math"/>
                                    </a:rPr>
                                    <m:t>𝑇</m:t>
                                  </m:r>
                                </m:den>
                              </m:f>
                              <m:r>
                                <a:rPr lang="en-AU" i="1">
                                  <a:latin typeface="Cambria Math"/>
                                </a:rPr>
                                <m:t>)</m:t>
                              </m:r>
                              <m:r>
                                <a:rPr lang="en-AU" i="1">
                                  <a:latin typeface="Cambria Math"/>
                                  <a:ea typeface="Cambria Math"/>
                                </a:rPr>
                                <m:t>×</m:t>
                              </m:r>
                              <m:r>
                                <a:rPr lang="en-US" b="0" i="1" smtClean="0">
                                  <a:latin typeface="Cambria Math"/>
                                  <a:ea typeface="Cambria Math"/>
                                </a:rPr>
                                <m:t>(</m:t>
                              </m:r>
                              <m:r>
                                <m:rPr>
                                  <m:sty m:val="p"/>
                                </m:rPr>
                                <a:rPr lang="en-AU" i="0">
                                  <a:latin typeface="Cambria Math"/>
                                  <a:ea typeface="Cambria Math"/>
                                </a:rPr>
                                <m:t>PMT</m:t>
                              </m:r>
                              <m:r>
                                <a:rPr lang="en-US" b="0" i="1" smtClean="0">
                                  <a:latin typeface="Cambria Math"/>
                                  <a:ea typeface="Cambria Math"/>
                                </a:rPr>
                                <m:t>+</m:t>
                              </m:r>
                              <m:r>
                                <m:rPr>
                                  <m:sty m:val="p"/>
                                </m:rPr>
                                <a:rPr lang="en-US" b="0" i="0" smtClean="0">
                                  <a:latin typeface="Cambria Math"/>
                                  <a:ea typeface="Cambria Math"/>
                                </a:rPr>
                                <m:t>FV</m:t>
                              </m:r>
                              <m:r>
                                <a:rPr lang="en-US" b="0" i="1" smtClean="0">
                                  <a:latin typeface="Cambria Math"/>
                                  <a:ea typeface="Cambria Math"/>
                                </a:rPr>
                                <m:t>)</m:t>
                              </m:r>
                            </m:num>
                            <m:den>
                              <m:sSup>
                                <m:sSupPr>
                                  <m:ctrlPr>
                                    <a:rPr lang="en-AU" i="1">
                                      <a:latin typeface="Cambria Math" panose="02040503050406030204" pitchFamily="18" charset="0"/>
                                    </a:rPr>
                                  </m:ctrlPr>
                                </m:sSupPr>
                                <m:e>
                                  <m:r>
                                    <a:rPr lang="en-AU" i="1">
                                      <a:latin typeface="Cambria Math"/>
                                    </a:rPr>
                                    <m:t>(1+</m:t>
                                  </m:r>
                                  <m:r>
                                    <a:rPr lang="en-AU" i="1">
                                      <a:latin typeface="Cambria Math"/>
                                    </a:rPr>
                                    <m:t>𝑟</m:t>
                                  </m:r>
                                  <m:r>
                                    <a:rPr lang="en-AU" i="1">
                                      <a:latin typeface="Cambria Math"/>
                                    </a:rPr>
                                    <m:t>)</m:t>
                                  </m:r>
                                </m:e>
                                <m:sup>
                                  <m:r>
                                    <a:rPr lang="en-AU" b="0" i="1" smtClean="0">
                                      <a:latin typeface="Cambria Math"/>
                                    </a:rPr>
                                    <m:t>𝑁</m:t>
                                  </m:r>
                                  <m:r>
                                    <a:rPr lang="en-AU" i="1">
                                      <a:latin typeface="Cambria Math"/>
                                    </a:rPr>
                                    <m:t>−</m:t>
                                  </m:r>
                                  <m:r>
                                    <a:rPr lang="en-AU" i="1">
                                      <a:latin typeface="Cambria Math"/>
                                    </a:rPr>
                                    <m:t>𝑡</m:t>
                                  </m:r>
                                  <m:r>
                                    <a:rPr lang="en-AU" i="1">
                                      <a:latin typeface="Cambria Math"/>
                                    </a:rPr>
                                    <m:t>/</m:t>
                                  </m:r>
                                  <m:r>
                                    <a:rPr lang="en-AU" i="1">
                                      <a:latin typeface="Cambria Math"/>
                                    </a:rPr>
                                    <m:t>𝑇</m:t>
                                  </m:r>
                                </m:sup>
                              </m:sSup>
                            </m:den>
                          </m:f>
                        </m:num>
                        <m:den>
                          <m:f>
                            <m:fPr>
                              <m:ctrlPr>
                                <a:rPr lang="en-AU" b="0" i="1" smtClean="0">
                                  <a:latin typeface="Cambria Math" panose="02040503050406030204" pitchFamily="18" charset="0"/>
                                </a:rPr>
                              </m:ctrlPr>
                            </m:fPr>
                            <m:num>
                              <m:r>
                                <m:rPr>
                                  <m:sty m:val="p"/>
                                </m:rPr>
                                <a:rPr lang="en-AU" b="0" i="0" smtClean="0">
                                  <a:latin typeface="Cambria Math"/>
                                </a:rPr>
                                <m:t>PMT</m:t>
                              </m:r>
                            </m:num>
                            <m:den>
                              <m:sSup>
                                <m:sSupPr>
                                  <m:ctrlPr>
                                    <a:rPr lang="en-AU" b="0" i="1" smtClean="0">
                                      <a:latin typeface="Cambria Math" panose="02040503050406030204" pitchFamily="18" charset="0"/>
                                    </a:rPr>
                                  </m:ctrlPr>
                                </m:sSupPr>
                                <m:e>
                                  <m:r>
                                    <a:rPr lang="en-AU" b="0" i="1" smtClean="0">
                                      <a:latin typeface="Cambria Math"/>
                                    </a:rPr>
                                    <m:t>(1+</m:t>
                                  </m:r>
                                  <m:r>
                                    <a:rPr lang="en-AU" b="0" i="1" smtClean="0">
                                      <a:latin typeface="Cambria Math"/>
                                    </a:rPr>
                                    <m:t>𝑟</m:t>
                                  </m:r>
                                  <m:r>
                                    <a:rPr lang="en-AU" b="0" i="1" smtClean="0">
                                      <a:latin typeface="Cambria Math"/>
                                    </a:rPr>
                                    <m:t>)</m:t>
                                  </m:r>
                                </m:e>
                                <m:sup>
                                  <m:r>
                                    <a:rPr lang="en-AU" b="0" i="1" smtClean="0">
                                      <a:latin typeface="Cambria Math"/>
                                    </a:rPr>
                                    <m:t>1−</m:t>
                                  </m:r>
                                  <m:r>
                                    <a:rPr lang="en-AU" b="0" i="1" smtClean="0">
                                      <a:latin typeface="Cambria Math"/>
                                    </a:rPr>
                                    <m:t>𝑡</m:t>
                                  </m:r>
                                  <m:r>
                                    <a:rPr lang="en-AU" b="0" i="1" smtClean="0">
                                      <a:latin typeface="Cambria Math"/>
                                    </a:rPr>
                                    <m:t>/</m:t>
                                  </m:r>
                                  <m:r>
                                    <a:rPr lang="en-AU" b="0" i="1" smtClean="0">
                                      <a:latin typeface="Cambria Math"/>
                                    </a:rPr>
                                    <m:t>𝑇</m:t>
                                  </m:r>
                                </m:sup>
                              </m:sSup>
                            </m:den>
                          </m:f>
                          <m:r>
                            <a:rPr lang="en-AU" b="0" i="1" smtClean="0">
                              <a:latin typeface="Cambria Math"/>
                            </a:rPr>
                            <m:t>+</m:t>
                          </m:r>
                          <m:f>
                            <m:fPr>
                              <m:ctrlPr>
                                <a:rPr lang="en-AU" i="1">
                                  <a:latin typeface="Cambria Math" panose="02040503050406030204" pitchFamily="18" charset="0"/>
                                </a:rPr>
                              </m:ctrlPr>
                            </m:fPr>
                            <m:num>
                              <m:r>
                                <m:rPr>
                                  <m:sty m:val="p"/>
                                </m:rPr>
                                <a:rPr lang="en-AU" i="0">
                                  <a:latin typeface="Cambria Math"/>
                                  <a:ea typeface="Cambria Math"/>
                                </a:rPr>
                                <m:t>PMT</m:t>
                              </m:r>
                            </m:num>
                            <m:den>
                              <m:sSup>
                                <m:sSupPr>
                                  <m:ctrlPr>
                                    <a:rPr lang="en-AU" i="1">
                                      <a:latin typeface="Cambria Math" panose="02040503050406030204" pitchFamily="18" charset="0"/>
                                    </a:rPr>
                                  </m:ctrlPr>
                                </m:sSupPr>
                                <m:e>
                                  <m:r>
                                    <a:rPr lang="en-AU" i="1">
                                      <a:latin typeface="Cambria Math"/>
                                    </a:rPr>
                                    <m:t>(1+</m:t>
                                  </m:r>
                                  <m:r>
                                    <a:rPr lang="en-AU" i="1">
                                      <a:latin typeface="Cambria Math"/>
                                    </a:rPr>
                                    <m:t>𝑟</m:t>
                                  </m:r>
                                  <m:r>
                                    <a:rPr lang="en-AU" i="1">
                                      <a:latin typeface="Cambria Math"/>
                                    </a:rPr>
                                    <m:t>)</m:t>
                                  </m:r>
                                </m:e>
                                <m:sup>
                                  <m:r>
                                    <a:rPr lang="en-AU" i="1">
                                      <a:latin typeface="Cambria Math"/>
                                    </a:rPr>
                                    <m:t>2−</m:t>
                                  </m:r>
                                  <m:r>
                                    <a:rPr lang="en-AU" i="1">
                                      <a:latin typeface="Cambria Math"/>
                                    </a:rPr>
                                    <m:t>𝑡</m:t>
                                  </m:r>
                                  <m:r>
                                    <a:rPr lang="en-AU" i="1">
                                      <a:latin typeface="Cambria Math"/>
                                    </a:rPr>
                                    <m:t>/</m:t>
                                  </m:r>
                                  <m:r>
                                    <a:rPr lang="en-AU" i="1">
                                      <a:latin typeface="Cambria Math"/>
                                    </a:rPr>
                                    <m:t>𝑇</m:t>
                                  </m:r>
                                </m:sup>
                              </m:sSup>
                            </m:den>
                          </m:f>
                          <m:r>
                            <a:rPr lang="en-AU" i="1">
                              <a:latin typeface="Cambria Math"/>
                            </a:rPr>
                            <m:t>+…+</m:t>
                          </m:r>
                          <m:f>
                            <m:fPr>
                              <m:ctrlPr>
                                <a:rPr lang="en-AU" i="1">
                                  <a:latin typeface="Cambria Math" panose="02040503050406030204" pitchFamily="18" charset="0"/>
                                </a:rPr>
                              </m:ctrlPr>
                            </m:fPr>
                            <m:num>
                              <m:r>
                                <m:rPr>
                                  <m:sty m:val="p"/>
                                </m:rPr>
                                <a:rPr lang="en-AU" i="0">
                                  <a:latin typeface="Cambria Math"/>
                                  <a:ea typeface="Cambria Math"/>
                                </a:rPr>
                                <m:t>PMT</m:t>
                              </m:r>
                              <m:r>
                                <a:rPr lang="en-US" b="0" i="1" smtClean="0">
                                  <a:latin typeface="Cambria Math"/>
                                  <a:ea typeface="Cambria Math"/>
                                </a:rPr>
                                <m:t>+</m:t>
                              </m:r>
                              <m:r>
                                <m:rPr>
                                  <m:sty m:val="p"/>
                                </m:rPr>
                                <a:rPr lang="en-US" b="0" i="0" smtClean="0">
                                  <a:latin typeface="Cambria Math"/>
                                  <a:ea typeface="Cambria Math"/>
                                </a:rPr>
                                <m:t>FV</m:t>
                              </m:r>
                            </m:num>
                            <m:den>
                              <m:sSup>
                                <m:sSupPr>
                                  <m:ctrlPr>
                                    <a:rPr lang="en-AU" i="1">
                                      <a:latin typeface="Cambria Math" panose="02040503050406030204" pitchFamily="18" charset="0"/>
                                    </a:rPr>
                                  </m:ctrlPr>
                                </m:sSupPr>
                                <m:e>
                                  <m:r>
                                    <a:rPr lang="en-AU" i="1">
                                      <a:latin typeface="Cambria Math"/>
                                    </a:rPr>
                                    <m:t>(1+</m:t>
                                  </m:r>
                                  <m:r>
                                    <a:rPr lang="en-AU" i="1">
                                      <a:latin typeface="Cambria Math"/>
                                    </a:rPr>
                                    <m:t>𝑟</m:t>
                                  </m:r>
                                  <m:r>
                                    <a:rPr lang="en-AU" i="1">
                                      <a:latin typeface="Cambria Math"/>
                                    </a:rPr>
                                    <m:t>)</m:t>
                                  </m:r>
                                </m:e>
                                <m:sup>
                                  <m:r>
                                    <a:rPr lang="en-AU" i="1">
                                      <a:latin typeface="Cambria Math"/>
                                    </a:rPr>
                                    <m:t>𝑁</m:t>
                                  </m:r>
                                  <m:r>
                                    <a:rPr lang="en-AU" i="1">
                                      <a:latin typeface="Cambria Math"/>
                                    </a:rPr>
                                    <m:t>−</m:t>
                                  </m:r>
                                  <m:r>
                                    <a:rPr lang="en-AU" i="1">
                                      <a:latin typeface="Cambria Math"/>
                                    </a:rPr>
                                    <m:t>𝑡</m:t>
                                  </m:r>
                                  <m:r>
                                    <a:rPr lang="en-AU" i="1">
                                      <a:latin typeface="Cambria Math"/>
                                    </a:rPr>
                                    <m:t>/</m:t>
                                  </m:r>
                                  <m:r>
                                    <a:rPr lang="en-AU" i="1">
                                      <a:latin typeface="Cambria Math"/>
                                    </a:rPr>
                                    <m:t>𝑇</m:t>
                                  </m:r>
                                </m:sup>
                              </m:sSup>
                            </m:den>
                          </m:f>
                        </m:den>
                      </m:f>
                    </m:e>
                  </m:d>
                </m:oMath>
              </a14:m>
              <a:r>
                <a:rPr lang="en-US" dirty="0"/>
                <a:t> </a:t>
              </a:r>
            </a:p>
          </dgm:t>
        </dgm:pt>
      </mc:Choice>
      <mc:Fallback xmlns="">
        <dgm:pt modelId="{A9F1AC45-3172-44CA-9981-23466F80A93E}">
          <dgm:prSet/>
          <dgm:spPr/>
          <dgm:t>
            <a:bodyPr/>
            <a:lstStyle/>
            <a:p>
              <a:r>
                <a:rPr lang="en-AU" b="0" i="0" smtClean="0">
                  <a:latin typeface="Cambria Math"/>
                </a:rPr>
                <a:t>𝐷=</a:t>
              </a:r>
              <a:r>
                <a:rPr lang="en-AU" b="0" i="0" smtClean="0">
                  <a:latin typeface="Cambria Math" panose="02040503050406030204" pitchFamily="18" charset="0"/>
                </a:rPr>
                <a:t>[((</a:t>
              </a:r>
              <a:r>
                <a:rPr lang="en-AU" b="0" i="0" smtClean="0">
                  <a:latin typeface="Cambria Math"/>
                </a:rPr>
                <a:t>(1−𝑡</a:t>
              </a:r>
              <a:r>
                <a:rPr lang="en-AU" b="0" i="0" smtClean="0">
                  <a:latin typeface="Cambria Math" panose="02040503050406030204" pitchFamily="18" charset="0"/>
                </a:rPr>
                <a:t>/</a:t>
              </a:r>
              <a:r>
                <a:rPr lang="en-AU" b="0" i="0" smtClean="0">
                  <a:latin typeface="Cambria Math"/>
                </a:rPr>
                <a:t>𝑇)</a:t>
              </a:r>
              <a:r>
                <a:rPr lang="en-AU" b="0" i="0" smtClean="0">
                  <a:latin typeface="Cambria Math"/>
                  <a:ea typeface="Cambria Math"/>
                </a:rPr>
                <a:t>×PMT</a:t>
              </a:r>
              <a:r>
                <a:rPr lang="en-AU" b="0" i="0" smtClean="0">
                  <a:latin typeface="Cambria Math" panose="02040503050406030204" pitchFamily="18" charset="0"/>
                  <a:ea typeface="Cambria Math"/>
                </a:rPr>
                <a:t>)/〖</a:t>
              </a:r>
              <a:r>
                <a:rPr lang="en-AU" b="0" i="0" smtClean="0">
                  <a:latin typeface="Cambria Math"/>
                </a:rPr>
                <a:t>(1+𝑟)</a:t>
              </a:r>
              <a:r>
                <a:rPr lang="en-AU" b="0" i="0" smtClean="0">
                  <a:latin typeface="Cambria Math" panose="02040503050406030204" pitchFamily="18" charset="0"/>
                </a:rPr>
                <a:t>〗^(</a:t>
              </a:r>
              <a:r>
                <a:rPr lang="en-AU" b="0" i="0" smtClean="0">
                  <a:latin typeface="Cambria Math"/>
                </a:rPr>
                <a:t>1−𝑡/𝑇</a:t>
              </a:r>
              <a:r>
                <a:rPr lang="en-AU" b="0" i="0" smtClean="0">
                  <a:latin typeface="Cambria Math" panose="02040503050406030204" pitchFamily="18" charset="0"/>
                </a:rPr>
                <a:t>) </a:t>
              </a:r>
              <a:r>
                <a:rPr lang="en-AU" b="0" i="0" smtClean="0">
                  <a:latin typeface="Cambria Math"/>
                </a:rPr>
                <a:t>+</a:t>
              </a:r>
              <a:r>
                <a:rPr lang="en-AU" b="0" i="0">
                  <a:latin typeface="Cambria Math" panose="02040503050406030204" pitchFamily="18" charset="0"/>
                </a:rPr>
                <a:t>(</a:t>
              </a:r>
              <a:r>
                <a:rPr lang="en-AU" i="0">
                  <a:latin typeface="Cambria Math"/>
                </a:rPr>
                <a:t>(</a:t>
              </a:r>
              <a:r>
                <a:rPr lang="en-AU" b="0" i="0" smtClean="0">
                  <a:latin typeface="Cambria Math"/>
                </a:rPr>
                <a:t>2</a:t>
              </a:r>
              <a:r>
                <a:rPr lang="en-AU" i="0">
                  <a:latin typeface="Cambria Math"/>
                </a:rPr>
                <a:t>−𝑡</a:t>
              </a:r>
              <a:r>
                <a:rPr lang="en-AU" i="0">
                  <a:latin typeface="Cambria Math" panose="02040503050406030204" pitchFamily="18" charset="0"/>
                </a:rPr>
                <a:t>/</a:t>
              </a:r>
              <a:r>
                <a:rPr lang="en-AU" i="0">
                  <a:latin typeface="Cambria Math"/>
                </a:rPr>
                <a:t>𝑇)</a:t>
              </a:r>
              <a:r>
                <a:rPr lang="en-AU" i="0">
                  <a:latin typeface="Cambria Math"/>
                  <a:ea typeface="Cambria Math"/>
                </a:rPr>
                <a:t>×PMT</a:t>
              </a:r>
              <a:r>
                <a:rPr lang="en-AU" i="0">
                  <a:latin typeface="Cambria Math" panose="02040503050406030204" pitchFamily="18" charset="0"/>
                  <a:ea typeface="Cambria Math"/>
                </a:rPr>
                <a:t>)/〖</a:t>
              </a:r>
              <a:r>
                <a:rPr lang="en-AU" i="0">
                  <a:latin typeface="Cambria Math"/>
                </a:rPr>
                <a:t>(1+𝑟)</a:t>
              </a:r>
              <a:r>
                <a:rPr lang="en-AU" i="0">
                  <a:latin typeface="Cambria Math" panose="02040503050406030204" pitchFamily="18" charset="0"/>
                </a:rPr>
                <a:t>〗^(</a:t>
              </a:r>
              <a:r>
                <a:rPr lang="en-AU" b="0" i="0" smtClean="0">
                  <a:latin typeface="Cambria Math"/>
                </a:rPr>
                <a:t>2</a:t>
              </a:r>
              <a:r>
                <a:rPr lang="en-AU" i="0">
                  <a:latin typeface="Cambria Math"/>
                </a:rPr>
                <a:t>−𝑡/𝑇</a:t>
              </a:r>
              <a:r>
                <a:rPr lang="en-AU" i="0">
                  <a:latin typeface="Cambria Math" panose="02040503050406030204" pitchFamily="18" charset="0"/>
                </a:rPr>
                <a:t>) </a:t>
              </a:r>
              <a:r>
                <a:rPr lang="en-AU" i="0">
                  <a:latin typeface="Cambria Math"/>
                </a:rPr>
                <a:t>+</a:t>
              </a:r>
              <a:r>
                <a:rPr lang="en-AU" b="0" i="0" smtClean="0">
                  <a:latin typeface="Cambria Math"/>
                </a:rPr>
                <a:t>…+</a:t>
              </a:r>
              <a:r>
                <a:rPr lang="en-AU" b="0" i="0">
                  <a:latin typeface="Cambria Math" panose="02040503050406030204" pitchFamily="18" charset="0"/>
                </a:rPr>
                <a:t>(</a:t>
              </a:r>
              <a:r>
                <a:rPr lang="en-AU" i="0">
                  <a:latin typeface="Cambria Math"/>
                </a:rPr>
                <a:t>(</a:t>
              </a:r>
              <a:r>
                <a:rPr lang="en-AU" b="0" i="0" smtClean="0">
                  <a:latin typeface="Cambria Math"/>
                </a:rPr>
                <a:t>𝑁</a:t>
              </a:r>
              <a:r>
                <a:rPr lang="en-AU" i="0">
                  <a:latin typeface="Cambria Math"/>
                </a:rPr>
                <a:t>−𝑡</a:t>
              </a:r>
              <a:r>
                <a:rPr lang="en-AU" i="0">
                  <a:latin typeface="Cambria Math" panose="02040503050406030204" pitchFamily="18" charset="0"/>
                </a:rPr>
                <a:t>/</a:t>
              </a:r>
              <a:r>
                <a:rPr lang="en-AU" i="0">
                  <a:latin typeface="Cambria Math"/>
                </a:rPr>
                <a:t>𝑇)</a:t>
              </a:r>
              <a:r>
                <a:rPr lang="en-AU" i="0">
                  <a:latin typeface="Cambria Math"/>
                  <a:ea typeface="Cambria Math"/>
                </a:rPr>
                <a:t>×</a:t>
              </a:r>
              <a:r>
                <a:rPr lang="en-US" b="0" i="0" smtClean="0">
                  <a:latin typeface="Cambria Math"/>
                  <a:ea typeface="Cambria Math"/>
                </a:rPr>
                <a:t>(</a:t>
              </a:r>
              <a:r>
                <a:rPr lang="en-AU" i="0">
                  <a:latin typeface="Cambria Math"/>
                  <a:ea typeface="Cambria Math"/>
                </a:rPr>
                <a:t>PMT</a:t>
              </a:r>
              <a:r>
                <a:rPr lang="en-US" b="0" i="0" smtClean="0">
                  <a:latin typeface="Cambria Math"/>
                  <a:ea typeface="Cambria Math"/>
                </a:rPr>
                <a:t>+FV)</a:t>
              </a:r>
              <a:r>
                <a:rPr lang="en-AU" b="0" i="0">
                  <a:latin typeface="Cambria Math" panose="02040503050406030204" pitchFamily="18" charset="0"/>
                  <a:ea typeface="Cambria Math"/>
                </a:rPr>
                <a:t>)/〖</a:t>
              </a:r>
              <a:r>
                <a:rPr lang="en-AU" i="0">
                  <a:latin typeface="Cambria Math"/>
                </a:rPr>
                <a:t>(1+𝑟)</a:t>
              </a:r>
              <a:r>
                <a:rPr lang="en-AU" i="0">
                  <a:latin typeface="Cambria Math" panose="02040503050406030204" pitchFamily="18" charset="0"/>
                </a:rPr>
                <a:t>〗^(</a:t>
              </a:r>
              <a:r>
                <a:rPr lang="en-AU" b="0" i="0" smtClean="0">
                  <a:latin typeface="Cambria Math"/>
                </a:rPr>
                <a:t>𝑁</a:t>
              </a:r>
              <a:r>
                <a:rPr lang="en-AU" i="0">
                  <a:latin typeface="Cambria Math"/>
                </a:rPr>
                <a:t>−𝑡/𝑇</a:t>
              </a:r>
              <a:r>
                <a:rPr lang="en-AU" i="0">
                  <a:latin typeface="Cambria Math" panose="02040503050406030204" pitchFamily="18" charset="0"/>
                </a:rPr>
                <a:t>) </a:t>
              </a:r>
              <a:r>
                <a:rPr lang="en-AU" b="0" i="0" smtClean="0">
                  <a:latin typeface="Cambria Math" panose="02040503050406030204" pitchFamily="18" charset="0"/>
                </a:rPr>
                <a:t>)/(</a:t>
              </a:r>
              <a:r>
                <a:rPr lang="en-AU" b="0" i="0" smtClean="0">
                  <a:latin typeface="Cambria Math"/>
                </a:rPr>
                <a:t>PMT</a:t>
              </a:r>
              <a:r>
                <a:rPr lang="en-AU" b="0" i="0" smtClean="0">
                  <a:latin typeface="Cambria Math" panose="02040503050406030204" pitchFamily="18" charset="0"/>
                </a:rPr>
                <a:t>/〖</a:t>
              </a:r>
              <a:r>
                <a:rPr lang="en-AU" b="0" i="0" smtClean="0">
                  <a:latin typeface="Cambria Math"/>
                </a:rPr>
                <a:t>(1+𝑟)</a:t>
              </a:r>
              <a:r>
                <a:rPr lang="en-AU" b="0" i="0" smtClean="0">
                  <a:latin typeface="Cambria Math" panose="02040503050406030204" pitchFamily="18" charset="0"/>
                </a:rPr>
                <a:t>〗^(</a:t>
              </a:r>
              <a:r>
                <a:rPr lang="en-AU" b="0" i="0" smtClean="0">
                  <a:latin typeface="Cambria Math"/>
                </a:rPr>
                <a:t>1−𝑡/𝑇</a:t>
              </a:r>
              <a:r>
                <a:rPr lang="en-AU" b="0" i="0" smtClean="0">
                  <a:latin typeface="Cambria Math" panose="02040503050406030204" pitchFamily="18" charset="0"/>
                </a:rPr>
                <a:t>) </a:t>
              </a:r>
              <a:r>
                <a:rPr lang="en-AU" b="0" i="0" smtClean="0">
                  <a:latin typeface="Cambria Math"/>
                </a:rPr>
                <a:t>+</a:t>
              </a:r>
              <a:r>
                <a:rPr lang="en-AU" i="0">
                  <a:latin typeface="Cambria Math"/>
                  <a:ea typeface="Cambria Math"/>
                </a:rPr>
                <a:t>PMT</a:t>
              </a:r>
              <a:r>
                <a:rPr lang="en-AU" i="0">
                  <a:latin typeface="Cambria Math" panose="02040503050406030204" pitchFamily="18" charset="0"/>
                  <a:ea typeface="Cambria Math"/>
                </a:rPr>
                <a:t>/〖</a:t>
              </a:r>
              <a:r>
                <a:rPr lang="en-AU" i="0">
                  <a:latin typeface="Cambria Math"/>
                </a:rPr>
                <a:t>(1+𝑟)</a:t>
              </a:r>
              <a:r>
                <a:rPr lang="en-AU" i="0">
                  <a:latin typeface="Cambria Math" panose="02040503050406030204" pitchFamily="18" charset="0"/>
                </a:rPr>
                <a:t>〗^(</a:t>
              </a:r>
              <a:r>
                <a:rPr lang="en-AU" i="0">
                  <a:latin typeface="Cambria Math"/>
                </a:rPr>
                <a:t>2−𝑡/𝑇</a:t>
              </a:r>
              <a:r>
                <a:rPr lang="en-AU" i="0">
                  <a:latin typeface="Cambria Math" panose="02040503050406030204" pitchFamily="18" charset="0"/>
                </a:rPr>
                <a:t>) </a:t>
              </a:r>
              <a:r>
                <a:rPr lang="en-AU" i="0">
                  <a:latin typeface="Cambria Math"/>
                </a:rPr>
                <a:t>+…+</a:t>
              </a:r>
              <a:r>
                <a:rPr lang="en-AU" i="0">
                  <a:latin typeface="Cambria Math" panose="02040503050406030204" pitchFamily="18" charset="0"/>
                </a:rPr>
                <a:t>(</a:t>
              </a:r>
              <a:r>
                <a:rPr lang="en-AU" i="0">
                  <a:latin typeface="Cambria Math"/>
                  <a:ea typeface="Cambria Math"/>
                </a:rPr>
                <a:t>PMT</a:t>
              </a:r>
              <a:r>
                <a:rPr lang="en-US" b="0" i="0" smtClean="0">
                  <a:latin typeface="Cambria Math"/>
                  <a:ea typeface="Cambria Math"/>
                </a:rPr>
                <a:t>+FV</a:t>
              </a:r>
              <a:r>
                <a:rPr lang="en-AU" b="0" i="0">
                  <a:latin typeface="Cambria Math" panose="02040503050406030204" pitchFamily="18" charset="0"/>
                  <a:ea typeface="Cambria Math"/>
                </a:rPr>
                <a:t>)/〖</a:t>
              </a:r>
              <a:r>
                <a:rPr lang="en-AU" i="0">
                  <a:latin typeface="Cambria Math"/>
                </a:rPr>
                <a:t>(1+𝑟)</a:t>
              </a:r>
              <a:r>
                <a:rPr lang="en-AU" i="0">
                  <a:latin typeface="Cambria Math" panose="02040503050406030204" pitchFamily="18" charset="0"/>
                </a:rPr>
                <a:t>〗^(</a:t>
              </a:r>
              <a:r>
                <a:rPr lang="en-AU" i="0">
                  <a:latin typeface="Cambria Math"/>
                </a:rPr>
                <a:t>𝑁−𝑡/𝑇</a:t>
              </a:r>
              <a:r>
                <a:rPr lang="en-AU" i="0">
                  <a:latin typeface="Cambria Math" panose="02040503050406030204" pitchFamily="18" charset="0"/>
                </a:rPr>
                <a:t>) </a:t>
              </a:r>
              <a:r>
                <a:rPr lang="en-AU" b="0" i="0" smtClean="0">
                  <a:latin typeface="Cambria Math" panose="02040503050406030204" pitchFamily="18" charset="0"/>
                </a:rPr>
                <a:t>)</a:t>
              </a:r>
              <a:r>
                <a:rPr lang="en-AU" b="0" i="0">
                  <a:latin typeface="Cambria Math" panose="02040503050406030204" pitchFamily="18" charset="0"/>
                </a:rPr>
                <a:t>]</a:t>
              </a:r>
              <a:r>
                <a:rPr lang="en-US" dirty="0" smtClean="0"/>
                <a:t> </a:t>
              </a:r>
            </a:p>
          </dgm:t>
        </dgm:pt>
      </mc:Fallback>
    </mc:AlternateContent>
    <dgm:pt modelId="{BDA59C16-F90D-4C99-83DC-EE697420B914}" type="parTrans" cxnId="{B02FDB91-9CEA-46FE-9E01-7CE30202E2AA}">
      <dgm:prSet/>
      <dgm:spPr/>
      <dgm:t>
        <a:bodyPr/>
        <a:lstStyle/>
        <a:p>
          <a:endParaRPr lang="en-AU"/>
        </a:p>
      </dgm:t>
    </dgm:pt>
    <dgm:pt modelId="{E9603764-CC24-4CC4-9E6D-56A0E0405AB7}" type="sibTrans" cxnId="{B02FDB91-9CEA-46FE-9E01-7CE30202E2AA}">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82416" custScaleY="60496"/>
      <dgm:spPr/>
    </dgm:pt>
    <dgm:pt modelId="{F321358F-2997-4325-912F-B09A85B12CF2}" type="pres">
      <dgm:prSet presAssocID="{BDA59C16-F90D-4C99-83DC-EE697420B914}" presName="parTrans" presStyleLbl="sibTrans2D1" presStyleIdx="0" presStyleCnt="1"/>
      <dgm:spPr/>
    </dgm:pt>
    <dgm:pt modelId="{89662E0D-E3A7-4F94-90A0-EBE6839329CE}" type="pres">
      <dgm:prSet presAssocID="{A9F1AC45-3172-44CA-9981-23466F80A93E}" presName="child" presStyleLbl="alignAccFollowNode1" presStyleIdx="0" presStyleCnt="1" custScaleX="215279" custScaleY="153501">
        <dgm:presLayoutVars>
          <dgm:chMax val="0"/>
          <dgm:bulletEnabled val="1"/>
        </dgm:presLayoutVars>
      </dgm:prSet>
      <dgm:spPr/>
    </dgm:pt>
  </dgm:ptLst>
  <dgm:cxnLst>
    <dgm:cxn modelId="{177AC412-F063-4058-90AF-94AA60C60A7F}" type="presOf" srcId="{BDA59C16-F90D-4C99-83DC-EE697420B914}" destId="{F321358F-2997-4325-912F-B09A85B12CF2}" srcOrd="0" destOrd="0" presId="urn:microsoft.com/office/officeart/2005/8/layout/lProcess1"/>
    <dgm:cxn modelId="{8CF94638-12F9-4F14-9223-CC3B97EF493C}" type="presOf" srcId="{A43C3C26-A378-4482-80DD-958F20D04866}" destId="{9527ED5F-4A14-4504-B06C-E081512A9213}" srcOrd="0" destOrd="0" presId="urn:microsoft.com/office/officeart/2005/8/layout/lProcess1"/>
    <dgm:cxn modelId="{B02FDB91-9CEA-46FE-9E01-7CE30202E2AA}" srcId="{A43C3C26-A378-4482-80DD-958F20D04866}" destId="{A9F1AC45-3172-44CA-9981-23466F80A93E}" srcOrd="0" destOrd="0" parTransId="{BDA59C16-F90D-4C99-83DC-EE697420B914}" sibTransId="{E9603764-CC24-4CC4-9E6D-56A0E0405AB7}"/>
    <dgm:cxn modelId="{BD4DD694-B185-4431-9715-EF982C76E7BD}" srcId="{803D8D90-1A41-4E59-8140-0343BC8E8F18}" destId="{A43C3C26-A378-4482-80DD-958F20D04866}" srcOrd="0" destOrd="0" parTransId="{26625C76-3FA8-479B-BC99-EDAE872EE1BF}" sibTransId="{0B5A380C-581E-4AA3-B800-5FA15FB87C68}"/>
    <dgm:cxn modelId="{C9A123D8-95AC-498B-A52B-7FA64C610528}" type="presOf" srcId="{803D8D90-1A41-4E59-8140-0343BC8E8F18}" destId="{C1CF947C-FBD1-4FD0-B9AA-B07F7D6C7D13}" srcOrd="0" destOrd="0" presId="urn:microsoft.com/office/officeart/2005/8/layout/lProcess1"/>
    <dgm:cxn modelId="{E9AEAAE0-F275-4315-BB70-72B35DB37663}" type="presOf" srcId="{A9F1AC45-3172-44CA-9981-23466F80A93E}" destId="{89662E0D-E3A7-4F94-90A0-EBE6839329CE}" srcOrd="0" destOrd="0" presId="urn:microsoft.com/office/officeart/2005/8/layout/lProcess1"/>
    <dgm:cxn modelId="{0192D1FE-658A-4C4C-9D0E-62E2646D7C87}" type="presParOf" srcId="{C1CF947C-FBD1-4FD0-B9AA-B07F7D6C7D13}" destId="{03FCCBA1-D8F2-4851-8504-EED14FE01264}" srcOrd="0" destOrd="0" presId="urn:microsoft.com/office/officeart/2005/8/layout/lProcess1"/>
    <dgm:cxn modelId="{9D56E290-EAD6-451E-B865-8E911EDFCB24}" type="presParOf" srcId="{03FCCBA1-D8F2-4851-8504-EED14FE01264}" destId="{9527ED5F-4A14-4504-B06C-E081512A9213}" srcOrd="0" destOrd="0" presId="urn:microsoft.com/office/officeart/2005/8/layout/lProcess1"/>
    <dgm:cxn modelId="{43164C49-91D0-4272-AF23-CB53A1512CCC}" type="presParOf" srcId="{03FCCBA1-D8F2-4851-8504-EED14FE01264}" destId="{F321358F-2997-4325-912F-B09A85B12CF2}" srcOrd="1" destOrd="0" presId="urn:microsoft.com/office/officeart/2005/8/layout/lProcess1"/>
    <dgm:cxn modelId="{03576A05-E914-406B-8A59-AAFC4720A0C4}" type="presParOf" srcId="{03FCCBA1-D8F2-4851-8504-EED14FE01264}" destId="{89662E0D-E3A7-4F94-90A0-EBE6839329CE}" srcOrd="2" destOrd="0" presId="urn:microsoft.com/office/officeart/2005/8/layout/l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accent3_3" csCatId="accent3" phldr="1"/>
      <dgm:spPr/>
      <dgm:t>
        <a:bodyPr/>
        <a:lstStyle/>
        <a:p>
          <a:endParaRPr lang="en-AU"/>
        </a:p>
      </dgm:t>
    </dgm:pt>
    <dgm:pt modelId="{A43C3C26-A378-4482-80DD-958F20D04866}">
      <dgm:prSet phldrT="[Text]" custT="1"/>
      <dgm:spPr/>
      <dgm:t>
        <a:bodyPr/>
        <a:lstStyle/>
        <a:p>
          <a:r>
            <a:rPr lang="en-US" sz="2000" dirty="0" smtClean="0"/>
            <a:t>The Macaulay duration (</a:t>
          </a:r>
          <a:r>
            <a:rPr lang="en-US" sz="2000" i="1" dirty="0" smtClean="0"/>
            <a:t>D</a:t>
          </a:r>
          <a:r>
            <a:rPr lang="en-US" sz="2000" dirty="0" smtClean="0"/>
            <a:t>) formula (for the period</a:t>
          </a:r>
          <a:r>
            <a:rPr lang="en-US" sz="2000" dirty="0" smtClean="0"/>
            <a:t>)</a:t>
          </a:r>
          <a:endParaRPr lang="en-AU" sz="20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dgm:pt modelId="{A9F1AC45-3172-44CA-9981-23466F80A93E}">
      <dgm:prSet/>
      <dgm:spPr>
        <a:blipFill rotWithShape="0">
          <a:blip xmlns:r="http://schemas.openxmlformats.org/officeDocument/2006/relationships" r:embed="rId1"/>
          <a:stretch>
            <a:fillRect/>
          </a:stretch>
        </a:blipFill>
      </dgm:spPr>
      <dgm:t>
        <a:bodyPr/>
        <a:lstStyle/>
        <a:p>
          <a:r>
            <a:rPr lang="en-US">
              <a:noFill/>
            </a:rPr>
            <a:t> </a:t>
          </a:r>
        </a:p>
      </dgm:t>
    </dgm:pt>
    <dgm:pt modelId="{BDA59C16-F90D-4C99-83DC-EE697420B914}" type="parTrans" cxnId="{B02FDB91-9CEA-46FE-9E01-7CE30202E2AA}">
      <dgm:prSet/>
      <dgm:spPr/>
      <dgm:t>
        <a:bodyPr/>
        <a:lstStyle/>
        <a:p>
          <a:endParaRPr lang="en-AU"/>
        </a:p>
      </dgm:t>
    </dgm:pt>
    <dgm:pt modelId="{E9603764-CC24-4CC4-9E6D-56A0E0405AB7}" type="sibTrans" cxnId="{B02FDB91-9CEA-46FE-9E01-7CE30202E2AA}">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t>
        <a:bodyPr/>
        <a:lstStyle/>
        <a:p>
          <a:endParaRPr lang="en-AU"/>
        </a:p>
      </dgm:t>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1" custScaleX="282416" custScaleY="60496"/>
      <dgm:spPr/>
      <dgm:t>
        <a:bodyPr/>
        <a:lstStyle/>
        <a:p>
          <a:endParaRPr lang="en-AU"/>
        </a:p>
      </dgm:t>
    </dgm:pt>
    <dgm:pt modelId="{F321358F-2997-4325-912F-B09A85B12CF2}" type="pres">
      <dgm:prSet presAssocID="{BDA59C16-F90D-4C99-83DC-EE697420B914}" presName="parTrans" presStyleLbl="sibTrans2D1" presStyleIdx="0" presStyleCnt="1"/>
      <dgm:spPr/>
      <dgm:t>
        <a:bodyPr/>
        <a:lstStyle/>
        <a:p>
          <a:endParaRPr lang="en-AU"/>
        </a:p>
      </dgm:t>
    </dgm:pt>
    <dgm:pt modelId="{89662E0D-E3A7-4F94-90A0-EBE6839329CE}" type="pres">
      <dgm:prSet presAssocID="{A9F1AC45-3172-44CA-9981-23466F80A93E}" presName="child" presStyleLbl="alignAccFollowNode1" presStyleIdx="0" presStyleCnt="1" custScaleX="215279" custScaleY="153501">
        <dgm:presLayoutVars>
          <dgm:chMax val="0"/>
          <dgm:bulletEnabled val="1"/>
        </dgm:presLayoutVars>
      </dgm:prSet>
      <dgm:spPr/>
      <dgm:t>
        <a:bodyPr/>
        <a:lstStyle/>
        <a:p>
          <a:endParaRPr lang="en-AU"/>
        </a:p>
      </dgm:t>
    </dgm:pt>
  </dgm:ptLst>
  <dgm:cxnLst>
    <dgm:cxn modelId="{8CF94638-12F9-4F14-9223-CC3B97EF493C}" type="presOf" srcId="{A43C3C26-A378-4482-80DD-958F20D04866}" destId="{9527ED5F-4A14-4504-B06C-E081512A9213}" srcOrd="0" destOrd="0" presId="urn:microsoft.com/office/officeart/2005/8/layout/lProcess1"/>
    <dgm:cxn modelId="{E9AEAAE0-F275-4315-BB70-72B35DB37663}" type="presOf" srcId="{A9F1AC45-3172-44CA-9981-23466F80A93E}" destId="{89662E0D-E3A7-4F94-90A0-EBE6839329CE}" srcOrd="0" destOrd="0" presId="urn:microsoft.com/office/officeart/2005/8/layout/lProcess1"/>
    <dgm:cxn modelId="{B02FDB91-9CEA-46FE-9E01-7CE30202E2AA}" srcId="{A43C3C26-A378-4482-80DD-958F20D04866}" destId="{A9F1AC45-3172-44CA-9981-23466F80A93E}" srcOrd="0" destOrd="0" parTransId="{BDA59C16-F90D-4C99-83DC-EE697420B914}" sibTransId="{E9603764-CC24-4CC4-9E6D-56A0E0405AB7}"/>
    <dgm:cxn modelId="{C9A123D8-95AC-498B-A52B-7FA64C610528}" type="presOf" srcId="{803D8D90-1A41-4E59-8140-0343BC8E8F18}" destId="{C1CF947C-FBD1-4FD0-B9AA-B07F7D6C7D13}" srcOrd="0" destOrd="0" presId="urn:microsoft.com/office/officeart/2005/8/layout/lProcess1"/>
    <dgm:cxn modelId="{177AC412-F063-4058-90AF-94AA60C60A7F}" type="presOf" srcId="{BDA59C16-F90D-4C99-83DC-EE697420B914}" destId="{F321358F-2997-4325-912F-B09A85B12CF2}"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0192D1FE-658A-4C4C-9D0E-62E2646D7C87}" type="presParOf" srcId="{C1CF947C-FBD1-4FD0-B9AA-B07F7D6C7D13}" destId="{03FCCBA1-D8F2-4851-8504-EED14FE01264}" srcOrd="0" destOrd="0" presId="urn:microsoft.com/office/officeart/2005/8/layout/lProcess1"/>
    <dgm:cxn modelId="{9D56E290-EAD6-451E-B865-8E911EDFCB24}" type="presParOf" srcId="{03FCCBA1-D8F2-4851-8504-EED14FE01264}" destId="{9527ED5F-4A14-4504-B06C-E081512A9213}" srcOrd="0" destOrd="0" presId="urn:microsoft.com/office/officeart/2005/8/layout/lProcess1"/>
    <dgm:cxn modelId="{43164C49-91D0-4272-AF23-CB53A1512CCC}" type="presParOf" srcId="{03FCCBA1-D8F2-4851-8504-EED14FE01264}" destId="{F321358F-2997-4325-912F-B09A85B12CF2}" srcOrd="1" destOrd="0" presId="urn:microsoft.com/office/officeart/2005/8/layout/lProcess1"/>
    <dgm:cxn modelId="{03576A05-E914-406B-8A59-AAFC4720A0C4}" type="presParOf" srcId="{03FCCBA1-D8F2-4851-8504-EED14FE01264}" destId="{89662E0D-E3A7-4F94-90A0-EBE6839329CE}" srcOrd="2" destOrd="0" presId="urn:microsoft.com/office/officeart/2005/8/layout/l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03D8D90-1A41-4E59-8140-0343BC8E8F18}" type="doc">
      <dgm:prSet loTypeId="urn:microsoft.com/office/officeart/2005/8/layout/lProcess1" loCatId="process" qsTypeId="urn:microsoft.com/office/officeart/2005/8/quickstyle/simple1" qsCatId="simple" csTypeId="urn:microsoft.com/office/officeart/2005/8/colors/colorful2" csCatId="colorful" phldr="1"/>
      <dgm:spPr/>
      <dgm:t>
        <a:bodyPr/>
        <a:lstStyle/>
        <a:p>
          <a:endParaRPr lang="en-AU"/>
        </a:p>
      </dgm:t>
    </dgm:pt>
    <dgm:pt modelId="{A43C3C26-A378-4482-80DD-958F20D04866}">
      <dgm:prSet phldrT="[Text]" custT="1"/>
      <dgm:spPr/>
      <dgm:t>
        <a:bodyPr/>
        <a:lstStyle/>
        <a:p>
          <a:r>
            <a:rPr lang="en-US" sz="2000" b="1" dirty="0"/>
            <a:t>Modified duration (MD) </a:t>
          </a:r>
          <a:r>
            <a:rPr lang="en-US" sz="2000" dirty="0"/>
            <a:t>is a direct measure of the interest rate sensitivity of a bond. It assumes that yield changes do not change the expected cash flows.</a:t>
          </a:r>
          <a:endParaRPr lang="en-AU" sz="2000" dirty="0"/>
        </a:p>
      </dgm:t>
    </dgm:pt>
    <dgm:pt modelId="{26625C76-3FA8-479B-BC99-EDAE872EE1BF}" type="parTrans" cxnId="{BD4DD694-B185-4431-9715-EF982C76E7BD}">
      <dgm:prSet/>
      <dgm:spPr/>
      <dgm:t>
        <a:bodyPr/>
        <a:lstStyle/>
        <a:p>
          <a:endParaRPr lang="en-AU"/>
        </a:p>
      </dgm:t>
    </dgm:pt>
    <dgm:pt modelId="{0B5A380C-581E-4AA3-B800-5FA15FB87C68}" type="sibTrans" cxnId="{BD4DD694-B185-4431-9715-EF982C76E7BD}">
      <dgm:prSet/>
      <dgm:spPr/>
      <dgm:t>
        <a:bodyPr/>
        <a:lstStyle/>
        <a:p>
          <a:endParaRPr lang="en-AU"/>
        </a:p>
      </dgm:t>
    </dgm:pt>
    <mc:AlternateContent xmlns:mc="http://schemas.openxmlformats.org/markup-compatibility/2006" xmlns:a14="http://schemas.microsoft.com/office/drawing/2010/main">
      <mc:Choice Requires="a14">
        <dgm:pt modelId="{00A26202-6139-4C8C-AEB2-1864125F952C}">
          <dgm:prSet custT="1"/>
          <dgm:spPr/>
          <dgm:t>
            <a:bodyPr/>
            <a:lstStyle/>
            <a:p>
              <a:pPr/>
              <a14:m>
                <m:oMathPara xmlns:m="http://schemas.openxmlformats.org/officeDocument/2006/math">
                  <m:oMathParaPr>
                    <m:jc m:val="centerGroup"/>
                  </m:oMathParaPr>
                  <m:oMath xmlns:m="http://schemas.openxmlformats.org/officeDocument/2006/math">
                    <m:r>
                      <m:rPr>
                        <m:sty m:val="p"/>
                      </m:rPr>
                      <a:rPr lang="en-AU" sz="2200" b="0" i="0" smtClean="0">
                        <a:latin typeface="Cambria Math"/>
                      </a:rPr>
                      <m:t>MD</m:t>
                    </m:r>
                    <m:r>
                      <a:rPr lang="en-AU" sz="2200" b="0" i="1" smtClean="0">
                        <a:latin typeface="Cambria Math"/>
                      </a:rPr>
                      <m:t>=</m:t>
                    </m:r>
                    <m:f>
                      <m:fPr>
                        <m:ctrlPr>
                          <a:rPr lang="en-AU" sz="2200" b="0" i="1" smtClean="0">
                            <a:latin typeface="Cambria Math" panose="02040503050406030204" pitchFamily="18" charset="0"/>
                          </a:rPr>
                        </m:ctrlPr>
                      </m:fPr>
                      <m:num>
                        <m:r>
                          <a:rPr lang="en-AU" sz="2200" b="0" i="1" smtClean="0">
                            <a:latin typeface="Cambria Math"/>
                          </a:rPr>
                          <m:t>𝐷</m:t>
                        </m:r>
                      </m:num>
                      <m:den>
                        <m:r>
                          <a:rPr lang="en-AU" sz="2200" b="0" i="1" smtClean="0">
                            <a:latin typeface="Cambria Math"/>
                          </a:rPr>
                          <m:t>1+</m:t>
                        </m:r>
                        <m:r>
                          <a:rPr lang="en-AU" sz="2200" b="0" i="1" smtClean="0">
                            <a:latin typeface="Cambria Math"/>
                          </a:rPr>
                          <m:t>𝑟</m:t>
                        </m:r>
                      </m:den>
                    </m:f>
                    <m:r>
                      <a:rPr lang="en-AU" sz="2200" b="0" i="1" smtClean="0">
                        <a:latin typeface="Cambria Math"/>
                      </a:rPr>
                      <m:t> </m:t>
                    </m:r>
                  </m:oMath>
                </m:oMathPara>
              </a14:m>
              <a:endParaRPr lang="en-US" sz="2200" dirty="0"/>
            </a:p>
            <a:p>
              <a:r>
                <a:rPr lang="en-US" sz="2200" dirty="0"/>
                <a:t> </a:t>
              </a:r>
              <a:r>
                <a:rPr lang="en-US" sz="2000" dirty="0"/>
                <a:t>where </a:t>
              </a:r>
              <a:r>
                <a:rPr lang="en-US" sz="2000" b="1" i="1" dirty="0"/>
                <a:t>r</a:t>
              </a:r>
              <a:r>
                <a:rPr lang="en-US" sz="2000" i="1" dirty="0"/>
                <a:t> </a:t>
              </a:r>
              <a:r>
                <a:rPr lang="en-US" sz="2000" dirty="0"/>
                <a:t>is the yield per period. </a:t>
              </a:r>
            </a:p>
          </dgm:t>
        </dgm:pt>
      </mc:Choice>
      <mc:Fallback xmlns="">
        <dgm:pt modelId="{00A26202-6139-4C8C-AEB2-1864125F952C}">
          <dgm:prSet custT="1"/>
          <dgm:spPr/>
          <dgm:t>
            <a:bodyPr/>
            <a:lstStyle/>
            <a:p>
              <a:pPr/>
              <a:r>
                <a:rPr lang="en-AU" sz="2200" b="0" i="0" smtClean="0">
                  <a:latin typeface="Cambria Math"/>
                </a:rPr>
                <a:t>MD=𝐷</a:t>
              </a:r>
              <a:r>
                <a:rPr lang="en-AU" sz="2200" b="0" i="0" smtClean="0">
                  <a:latin typeface="Cambria Math" panose="02040503050406030204" pitchFamily="18" charset="0"/>
                </a:rPr>
                <a:t>/(</a:t>
              </a:r>
              <a:r>
                <a:rPr lang="en-AU" sz="2200" b="0" i="0" smtClean="0">
                  <a:latin typeface="Cambria Math"/>
                </a:rPr>
                <a:t>1+𝑟</a:t>
              </a:r>
              <a:r>
                <a:rPr lang="en-AU" sz="2200" b="0" i="0" smtClean="0">
                  <a:latin typeface="Cambria Math" panose="02040503050406030204" pitchFamily="18" charset="0"/>
                </a:rPr>
                <a:t>)</a:t>
              </a:r>
              <a:r>
                <a:rPr lang="en-AU" sz="2200" b="0" i="0" smtClean="0">
                  <a:latin typeface="Cambria Math"/>
                </a:rPr>
                <a:t>  </a:t>
              </a:r>
              <a:endParaRPr lang="en-US" sz="2200" dirty="0" smtClean="0"/>
            </a:p>
            <a:p>
              <a:r>
                <a:rPr lang="en-US" sz="2200" dirty="0" smtClean="0"/>
                <a:t> </a:t>
              </a:r>
              <a:r>
                <a:rPr lang="en-US" sz="2000" dirty="0" smtClean="0"/>
                <a:t>where </a:t>
              </a:r>
              <a:r>
                <a:rPr lang="en-US" sz="2000" b="1" i="1" dirty="0" smtClean="0"/>
                <a:t>r</a:t>
              </a:r>
              <a:r>
                <a:rPr lang="en-US" sz="2000" i="1" dirty="0" smtClean="0"/>
                <a:t> </a:t>
              </a:r>
              <a:r>
                <a:rPr lang="en-US" sz="2000" dirty="0" smtClean="0"/>
                <a:t>is the yield per period. </a:t>
              </a:r>
            </a:p>
          </dgm:t>
        </dgm:pt>
      </mc:Fallback>
    </mc:AlternateContent>
    <dgm:pt modelId="{9F41CB23-648A-473B-B618-60FE81E730B2}" type="parTrans" cxnId="{58AB8DC4-C0C9-4315-B29F-63964CDAE1E4}">
      <dgm:prSet/>
      <dgm:spPr/>
      <dgm:t>
        <a:bodyPr/>
        <a:lstStyle/>
        <a:p>
          <a:endParaRPr lang="en-AU"/>
        </a:p>
      </dgm:t>
    </dgm:pt>
    <dgm:pt modelId="{DA7D3202-2462-44D8-B25C-14E77C76D0A0}" type="sibTrans" cxnId="{58AB8DC4-C0C9-4315-B29F-63964CDAE1E4}">
      <dgm:prSet/>
      <dgm:spPr/>
      <dgm:t>
        <a:bodyPr/>
        <a:lstStyle/>
        <a:p>
          <a:endParaRPr lang="en-AU"/>
        </a:p>
      </dgm:t>
    </dgm:pt>
    <dgm:pt modelId="{EF4B0D1E-8BFD-4A51-9ADA-227D65D510AA}">
      <dgm:prSet custT="1"/>
      <dgm:spPr/>
      <dgm:t>
        <a:bodyPr/>
        <a:lstStyle/>
        <a:p>
          <a:r>
            <a:rPr lang="en-US" sz="2000" b="1" dirty="0"/>
            <a:t>Modified duration </a:t>
          </a:r>
          <a:r>
            <a:rPr lang="en-US" sz="2000" dirty="0"/>
            <a:t>provides a linear estimate of the percentage price change for a bond given a change in its yield-to-maturity.</a:t>
          </a:r>
        </a:p>
      </dgm:t>
    </dgm:pt>
    <dgm:pt modelId="{B9FA0954-7E17-4638-877F-04319704543A}" type="parTrans" cxnId="{2365ABDC-7F8C-4EE0-97E6-BE0BDE9A6DFF}">
      <dgm:prSet/>
      <dgm:spPr/>
      <dgm:t>
        <a:bodyPr/>
        <a:lstStyle/>
        <a:p>
          <a:endParaRPr lang="en-AU"/>
        </a:p>
      </dgm:t>
    </dgm:pt>
    <dgm:pt modelId="{A166AB04-FC7B-4CC3-8285-44BEB7CFD9C4}" type="sibTrans" cxnId="{2365ABDC-7F8C-4EE0-97E6-BE0BDE9A6DFF}">
      <dgm:prSet/>
      <dgm:spPr/>
      <dgm:t>
        <a:bodyPr/>
        <a:lstStyle/>
        <a:p>
          <a:endParaRPr lang="en-AU"/>
        </a:p>
      </dgm:t>
    </dgm:pt>
    <mc:AlternateContent xmlns:mc="http://schemas.openxmlformats.org/markup-compatibility/2006" xmlns:a14="http://schemas.microsoft.com/office/drawing/2010/main">
      <mc:Choice Requires="a14">
        <dgm:pt modelId="{CE308EC8-FEBF-4AE4-A797-AF3D975536ED}">
          <dgm:prSet custT="1"/>
          <dgm:spPr/>
          <dgm:t>
            <a:bodyPr/>
            <a:lstStyle/>
            <a:p>
              <a:pPr/>
              <a14:m>
                <m:oMathPara xmlns:m="http://schemas.openxmlformats.org/officeDocument/2006/math">
                  <m:oMathParaPr>
                    <m:jc m:val="centerGroup"/>
                  </m:oMathParaPr>
                  <m:oMath xmlns:m="http://schemas.openxmlformats.org/officeDocument/2006/math">
                    <m:r>
                      <a:rPr lang="en-AU" sz="2100" b="0" i="1" smtClean="0">
                        <a:latin typeface="Cambria Math"/>
                      </a:rPr>
                      <m:t>%</m:t>
                    </m:r>
                    <m:r>
                      <a:rPr lang="en-AU" sz="2100" b="0" i="1" smtClean="0">
                        <a:latin typeface="Cambria Math"/>
                        <a:ea typeface="Cambria Math"/>
                      </a:rPr>
                      <m:t>∆</m:t>
                    </m:r>
                    <m:sSup>
                      <m:sSupPr>
                        <m:ctrlPr>
                          <a:rPr lang="en-AU" sz="2100" b="0" i="1" smtClean="0">
                            <a:latin typeface="Cambria Math" panose="02040503050406030204" pitchFamily="18" charset="0"/>
                            <a:ea typeface="Cambria Math"/>
                          </a:rPr>
                        </m:ctrlPr>
                      </m:sSupPr>
                      <m:e>
                        <m:r>
                          <m:rPr>
                            <m:sty m:val="p"/>
                          </m:rPr>
                          <a:rPr lang="en-AU" sz="2100" b="0" i="0" smtClean="0">
                            <a:latin typeface="Cambria Math"/>
                            <a:ea typeface="Cambria Math"/>
                          </a:rPr>
                          <m:t>PV</m:t>
                        </m:r>
                      </m:e>
                      <m:sup>
                        <m:r>
                          <a:rPr lang="en-AU" sz="2100" b="0" i="1" smtClean="0">
                            <a:latin typeface="Cambria Math"/>
                            <a:ea typeface="Cambria Math"/>
                          </a:rPr>
                          <m:t>𝐹𝑢𝑙𝑙</m:t>
                        </m:r>
                      </m:sup>
                    </m:sSup>
                    <m:r>
                      <a:rPr lang="en-AU" sz="2100" b="0" i="1" smtClean="0">
                        <a:latin typeface="Cambria Math"/>
                        <a:ea typeface="Cambria Math"/>
                      </a:rPr>
                      <m:t>≈−</m:t>
                    </m:r>
                    <m:r>
                      <m:rPr>
                        <m:sty m:val="p"/>
                      </m:rPr>
                      <a:rPr lang="en-AU" sz="2100" b="0" i="0" smtClean="0">
                        <a:latin typeface="Cambria Math"/>
                        <a:ea typeface="Cambria Math"/>
                      </a:rPr>
                      <m:t>MD</m:t>
                    </m:r>
                    <m:r>
                      <a:rPr lang="en-AU" sz="2100" b="0" i="1" smtClean="0">
                        <a:latin typeface="Cambria Math"/>
                        <a:ea typeface="Cambria Math"/>
                      </a:rPr>
                      <m:t>×∆</m:t>
                    </m:r>
                    <m:r>
                      <m:rPr>
                        <m:sty m:val="p"/>
                      </m:rPr>
                      <a:rPr lang="en-AU" sz="2100" b="0" i="0" smtClean="0">
                        <a:latin typeface="Cambria Math"/>
                        <a:ea typeface="Cambria Math"/>
                      </a:rPr>
                      <m:t>Yield</m:t>
                    </m:r>
                    <m:r>
                      <a:rPr lang="en-AU" sz="2100" b="0" i="1" smtClean="0">
                        <a:latin typeface="Cambria Math"/>
                        <a:ea typeface="Cambria Math"/>
                      </a:rPr>
                      <m:t>(%)</m:t>
                    </m:r>
                  </m:oMath>
                </m:oMathPara>
              </a14:m>
              <a:endParaRPr lang="en-AU" sz="2100" dirty="0"/>
            </a:p>
          </dgm:t>
        </dgm:pt>
      </mc:Choice>
      <mc:Fallback xmlns="">
        <dgm:pt modelId="{CE308EC8-FEBF-4AE4-A797-AF3D975536ED}">
          <dgm:prSet custT="1"/>
          <dgm:spPr/>
          <dgm:t>
            <a:bodyPr/>
            <a:lstStyle/>
            <a:p>
              <a:pPr/>
              <a:r>
                <a:rPr lang="en-AU" sz="2100" b="0" i="0" smtClean="0">
                  <a:latin typeface="Cambria Math"/>
                </a:rPr>
                <a:t>%</a:t>
              </a:r>
              <a:r>
                <a:rPr lang="en-AU" sz="2100" b="0" i="0" smtClean="0">
                  <a:latin typeface="Cambria Math"/>
                  <a:ea typeface="Cambria Math"/>
                </a:rPr>
                <a:t>∆PV</a:t>
              </a:r>
              <a:r>
                <a:rPr lang="en-AU" sz="2100" b="0" i="0" smtClean="0">
                  <a:latin typeface="Cambria Math" panose="02040503050406030204" pitchFamily="18" charset="0"/>
                  <a:ea typeface="Cambria Math"/>
                </a:rPr>
                <a:t>^</a:t>
              </a:r>
              <a:r>
                <a:rPr lang="en-AU" sz="2100" b="0" i="0" smtClean="0">
                  <a:latin typeface="Cambria Math"/>
                  <a:ea typeface="Cambria Math"/>
                </a:rPr>
                <a:t>𝐹𝑢𝑙𝑙≈−MD×∆Yield(%)</a:t>
              </a:r>
              <a:endParaRPr lang="en-AU" sz="2100" dirty="0"/>
            </a:p>
          </dgm:t>
        </dgm:pt>
      </mc:Fallback>
    </mc:AlternateContent>
    <dgm:pt modelId="{E8ADF251-B17B-4913-8331-B0698EECA5B6}" type="parTrans" cxnId="{AFFD2273-5A98-4368-858D-EB7E10826CE5}">
      <dgm:prSet/>
      <dgm:spPr/>
      <dgm:t>
        <a:bodyPr/>
        <a:lstStyle/>
        <a:p>
          <a:endParaRPr lang="en-AU"/>
        </a:p>
      </dgm:t>
    </dgm:pt>
    <dgm:pt modelId="{B14ACB15-24E1-44E6-B349-4061A3C1EF49}" type="sibTrans" cxnId="{AFFD2273-5A98-4368-858D-EB7E10826CE5}">
      <dgm:prSet/>
      <dgm:spPr/>
      <dgm:t>
        <a:bodyPr/>
        <a:lstStyle/>
        <a:p>
          <a:endParaRPr lang="en-AU"/>
        </a:p>
      </dgm:t>
    </dgm:pt>
    <dgm:pt modelId="{C1CF947C-FBD1-4FD0-B9AA-B07F7D6C7D13}" type="pres">
      <dgm:prSet presAssocID="{803D8D90-1A41-4E59-8140-0343BC8E8F18}" presName="Name0" presStyleCnt="0">
        <dgm:presLayoutVars>
          <dgm:dir/>
          <dgm:animLvl val="lvl"/>
          <dgm:resizeHandles val="exact"/>
        </dgm:presLayoutVars>
      </dgm:prSet>
      <dgm:spPr/>
    </dgm:pt>
    <dgm:pt modelId="{03FCCBA1-D8F2-4851-8504-EED14FE01264}" type="pres">
      <dgm:prSet presAssocID="{A43C3C26-A378-4482-80DD-958F20D04866}" presName="vertFlow" presStyleCnt="0"/>
      <dgm:spPr/>
    </dgm:pt>
    <dgm:pt modelId="{9527ED5F-4A14-4504-B06C-E081512A9213}" type="pres">
      <dgm:prSet presAssocID="{A43C3C26-A378-4482-80DD-958F20D04866}" presName="header" presStyleLbl="node1" presStyleIdx="0" presStyleCnt="2" custScaleY="184094"/>
      <dgm:spPr/>
    </dgm:pt>
    <dgm:pt modelId="{F5808877-72C9-426D-8AF6-1345E90B5E7B}" type="pres">
      <dgm:prSet presAssocID="{9F41CB23-648A-473B-B618-60FE81E730B2}" presName="parTrans" presStyleLbl="sibTrans2D1" presStyleIdx="0" presStyleCnt="2"/>
      <dgm:spPr/>
    </dgm:pt>
    <dgm:pt modelId="{D8A408E0-1621-4593-8D34-896EE5580613}" type="pres">
      <dgm:prSet presAssocID="{00A26202-6139-4C8C-AEB2-1864125F952C}" presName="child" presStyleLbl="alignAccFollowNode1" presStyleIdx="0" presStyleCnt="2" custScaleY="117602">
        <dgm:presLayoutVars>
          <dgm:chMax val="0"/>
          <dgm:bulletEnabled val="1"/>
        </dgm:presLayoutVars>
      </dgm:prSet>
      <dgm:spPr/>
    </dgm:pt>
    <dgm:pt modelId="{C4A892B2-7E05-42A0-90A4-F7199D9050FC}" type="pres">
      <dgm:prSet presAssocID="{A43C3C26-A378-4482-80DD-958F20D04866}" presName="hSp" presStyleCnt="0"/>
      <dgm:spPr/>
    </dgm:pt>
    <dgm:pt modelId="{3F8C4224-2BAC-4217-88E5-5A041818CD19}" type="pres">
      <dgm:prSet presAssocID="{EF4B0D1E-8BFD-4A51-9ADA-227D65D510AA}" presName="vertFlow" presStyleCnt="0"/>
      <dgm:spPr/>
    </dgm:pt>
    <dgm:pt modelId="{7151EA76-7C53-48B3-829B-B4510662EFFE}" type="pres">
      <dgm:prSet presAssocID="{EF4B0D1E-8BFD-4A51-9ADA-227D65D510AA}" presName="header" presStyleLbl="node1" presStyleIdx="1" presStyleCnt="2" custScaleY="184094"/>
      <dgm:spPr/>
    </dgm:pt>
    <dgm:pt modelId="{3EE35ADC-0DA2-4E1F-8A87-347B857C7907}" type="pres">
      <dgm:prSet presAssocID="{E8ADF251-B17B-4913-8331-B0698EECA5B6}" presName="parTrans" presStyleLbl="sibTrans2D1" presStyleIdx="1" presStyleCnt="2"/>
      <dgm:spPr/>
    </dgm:pt>
    <dgm:pt modelId="{FCFECCD6-C61E-4ABB-B372-18AEFD775E16}" type="pres">
      <dgm:prSet presAssocID="{CE308EC8-FEBF-4AE4-A797-AF3D975536ED}" presName="child" presStyleLbl="alignAccFollowNode1" presStyleIdx="1" presStyleCnt="2">
        <dgm:presLayoutVars>
          <dgm:chMax val="0"/>
          <dgm:bulletEnabled val="1"/>
        </dgm:presLayoutVars>
      </dgm:prSet>
      <dgm:spPr/>
    </dgm:pt>
  </dgm:ptLst>
  <dgm:cxnLst>
    <dgm:cxn modelId="{C672D466-FD73-4547-9F3D-3C822312E37B}" type="presOf" srcId="{9F41CB23-648A-473B-B618-60FE81E730B2}" destId="{F5808877-72C9-426D-8AF6-1345E90B5E7B}" srcOrd="0" destOrd="0" presId="urn:microsoft.com/office/officeart/2005/8/layout/lProcess1"/>
    <dgm:cxn modelId="{AFFD2273-5A98-4368-858D-EB7E10826CE5}" srcId="{EF4B0D1E-8BFD-4A51-9ADA-227D65D510AA}" destId="{CE308EC8-FEBF-4AE4-A797-AF3D975536ED}" srcOrd="0" destOrd="0" parTransId="{E8ADF251-B17B-4913-8331-B0698EECA5B6}" sibTransId="{B14ACB15-24E1-44E6-B349-4061A3C1EF49}"/>
    <dgm:cxn modelId="{3F3B4776-B709-4D2C-9E87-6EB0E6B1C89F}" type="presOf" srcId="{00A26202-6139-4C8C-AEB2-1864125F952C}" destId="{D8A408E0-1621-4593-8D34-896EE5580613}" srcOrd="0" destOrd="0" presId="urn:microsoft.com/office/officeart/2005/8/layout/lProcess1"/>
    <dgm:cxn modelId="{8E73A579-A1AD-4235-9139-67E7B458C5E7}" type="presOf" srcId="{E8ADF251-B17B-4913-8331-B0698EECA5B6}" destId="{3EE35ADC-0DA2-4E1F-8A87-347B857C7907}" srcOrd="0" destOrd="0" presId="urn:microsoft.com/office/officeart/2005/8/layout/lProcess1"/>
    <dgm:cxn modelId="{BD4DD694-B185-4431-9715-EF982C76E7BD}" srcId="{803D8D90-1A41-4E59-8140-0343BC8E8F18}" destId="{A43C3C26-A378-4482-80DD-958F20D04866}" srcOrd="0" destOrd="0" parTransId="{26625C76-3FA8-479B-BC99-EDAE872EE1BF}" sibTransId="{0B5A380C-581E-4AA3-B800-5FA15FB87C68}"/>
    <dgm:cxn modelId="{0DBAEEA6-C0BF-49C5-B95B-554C704CEC0D}" type="presOf" srcId="{803D8D90-1A41-4E59-8140-0343BC8E8F18}" destId="{C1CF947C-FBD1-4FD0-B9AA-B07F7D6C7D13}" srcOrd="0" destOrd="0" presId="urn:microsoft.com/office/officeart/2005/8/layout/lProcess1"/>
    <dgm:cxn modelId="{58AB8DC4-C0C9-4315-B29F-63964CDAE1E4}" srcId="{A43C3C26-A378-4482-80DD-958F20D04866}" destId="{00A26202-6139-4C8C-AEB2-1864125F952C}" srcOrd="0" destOrd="0" parTransId="{9F41CB23-648A-473B-B618-60FE81E730B2}" sibTransId="{DA7D3202-2462-44D8-B25C-14E77C76D0A0}"/>
    <dgm:cxn modelId="{A06C2CD7-9A5E-4C70-90B1-50F66C701DEC}" type="presOf" srcId="{CE308EC8-FEBF-4AE4-A797-AF3D975536ED}" destId="{FCFECCD6-C61E-4ABB-B372-18AEFD775E16}" srcOrd="0" destOrd="0" presId="urn:microsoft.com/office/officeart/2005/8/layout/lProcess1"/>
    <dgm:cxn modelId="{2365ABDC-7F8C-4EE0-97E6-BE0BDE9A6DFF}" srcId="{803D8D90-1A41-4E59-8140-0343BC8E8F18}" destId="{EF4B0D1E-8BFD-4A51-9ADA-227D65D510AA}" srcOrd="1" destOrd="0" parTransId="{B9FA0954-7E17-4638-877F-04319704543A}" sibTransId="{A166AB04-FC7B-4CC3-8285-44BEB7CFD9C4}"/>
    <dgm:cxn modelId="{295387FA-E5CD-4C4A-9212-B870D7780428}" type="presOf" srcId="{EF4B0D1E-8BFD-4A51-9ADA-227D65D510AA}" destId="{7151EA76-7C53-48B3-829B-B4510662EFFE}" srcOrd="0" destOrd="0" presId="urn:microsoft.com/office/officeart/2005/8/layout/lProcess1"/>
    <dgm:cxn modelId="{7B0E26FB-38B4-4E31-AC2E-4D79DD3F229B}" type="presOf" srcId="{A43C3C26-A378-4482-80DD-958F20D04866}" destId="{9527ED5F-4A14-4504-B06C-E081512A9213}" srcOrd="0" destOrd="0" presId="urn:microsoft.com/office/officeart/2005/8/layout/lProcess1"/>
    <dgm:cxn modelId="{1A5AEEFF-6BEF-45A2-BACA-EC7B31230513}" type="presParOf" srcId="{C1CF947C-FBD1-4FD0-B9AA-B07F7D6C7D13}" destId="{03FCCBA1-D8F2-4851-8504-EED14FE01264}" srcOrd="0" destOrd="0" presId="urn:microsoft.com/office/officeart/2005/8/layout/lProcess1"/>
    <dgm:cxn modelId="{35F7C90E-6AC9-4457-B322-8F04017A5BBB}" type="presParOf" srcId="{03FCCBA1-D8F2-4851-8504-EED14FE01264}" destId="{9527ED5F-4A14-4504-B06C-E081512A9213}" srcOrd="0" destOrd="0" presId="urn:microsoft.com/office/officeart/2005/8/layout/lProcess1"/>
    <dgm:cxn modelId="{F64ECDE3-FDFF-44C4-8E14-2CF294B385EB}" type="presParOf" srcId="{03FCCBA1-D8F2-4851-8504-EED14FE01264}" destId="{F5808877-72C9-426D-8AF6-1345E90B5E7B}" srcOrd="1" destOrd="0" presId="urn:microsoft.com/office/officeart/2005/8/layout/lProcess1"/>
    <dgm:cxn modelId="{E1DE3585-5F30-4E5D-A1EA-4005C7156829}" type="presParOf" srcId="{03FCCBA1-D8F2-4851-8504-EED14FE01264}" destId="{D8A408E0-1621-4593-8D34-896EE5580613}" srcOrd="2" destOrd="0" presId="urn:microsoft.com/office/officeart/2005/8/layout/lProcess1"/>
    <dgm:cxn modelId="{DE3BB929-AB4A-4644-8238-71ECACF3368E}" type="presParOf" srcId="{C1CF947C-FBD1-4FD0-B9AA-B07F7D6C7D13}" destId="{C4A892B2-7E05-42A0-90A4-F7199D9050FC}" srcOrd="1" destOrd="0" presId="urn:microsoft.com/office/officeart/2005/8/layout/lProcess1"/>
    <dgm:cxn modelId="{A4679D03-2E38-4EDC-B9A9-5572A9AC5203}" type="presParOf" srcId="{C1CF947C-FBD1-4FD0-B9AA-B07F7D6C7D13}" destId="{3F8C4224-2BAC-4217-88E5-5A041818CD19}" srcOrd="2" destOrd="0" presId="urn:microsoft.com/office/officeart/2005/8/layout/lProcess1"/>
    <dgm:cxn modelId="{20229D75-87EB-4A50-91B0-3A4BDC498F90}" type="presParOf" srcId="{3F8C4224-2BAC-4217-88E5-5A041818CD19}" destId="{7151EA76-7C53-48B3-829B-B4510662EFFE}" srcOrd="0" destOrd="0" presId="urn:microsoft.com/office/officeart/2005/8/layout/lProcess1"/>
    <dgm:cxn modelId="{DBB21D31-0931-4406-8F05-80EA6692AE86}" type="presParOf" srcId="{3F8C4224-2BAC-4217-88E5-5A041818CD19}" destId="{3EE35ADC-0DA2-4E1F-8A87-347B857C7907}" srcOrd="1" destOrd="0" presId="urn:microsoft.com/office/officeart/2005/8/layout/lProcess1"/>
    <dgm:cxn modelId="{5D4EAD57-5148-4E1F-B6BB-242081F18482}" type="presParOf" srcId="{3F8C4224-2BAC-4217-88E5-5A041818CD19}" destId="{FCFECCD6-C61E-4ABB-B372-18AEFD775E16}" srcOrd="2"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AD4C5-2A9C-4854-ACA2-589EED5424BD}">
      <dsp:nvSpPr>
        <dsp:cNvPr id="0" name=""/>
        <dsp:cNvSpPr/>
      </dsp:nvSpPr>
      <dsp:spPr>
        <a:xfrm>
          <a:off x="-117352" y="1752540"/>
          <a:ext cx="8229600" cy="0"/>
        </a:xfrm>
        <a:prstGeom prst="line">
          <a:avLst/>
        </a:pr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D112D563-A98B-4A16-A994-C4C5FE9C7289}">
      <dsp:nvSpPr>
        <dsp:cNvPr id="0" name=""/>
        <dsp:cNvSpPr/>
      </dsp:nvSpPr>
      <dsp:spPr>
        <a:xfrm>
          <a:off x="-117352" y="1158958"/>
          <a:ext cx="8229600" cy="0"/>
        </a:xfrm>
        <a:prstGeom prst="line">
          <a:avLst/>
        </a:pr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E79E2E75-9AD4-45D1-A442-055B9F68F0F5}">
      <dsp:nvSpPr>
        <dsp:cNvPr id="0" name=""/>
        <dsp:cNvSpPr/>
      </dsp:nvSpPr>
      <dsp:spPr>
        <a:xfrm>
          <a:off x="-117352" y="565375"/>
          <a:ext cx="8229600" cy="0"/>
        </a:xfrm>
        <a:prstGeom prst="line">
          <a:avLst/>
        </a:pr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B9E15B6D-45E7-490D-91A1-9B2D5A744897}">
      <dsp:nvSpPr>
        <dsp:cNvPr id="0" name=""/>
        <dsp:cNvSpPr/>
      </dsp:nvSpPr>
      <dsp:spPr>
        <a:xfrm>
          <a:off x="1787638" y="59"/>
          <a:ext cx="6559313" cy="56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889000">
            <a:lnSpc>
              <a:spcPct val="90000"/>
            </a:lnSpc>
            <a:spcBef>
              <a:spcPct val="0"/>
            </a:spcBef>
            <a:spcAft>
              <a:spcPct val="35000"/>
            </a:spcAft>
            <a:buNone/>
          </a:pPr>
          <a:r>
            <a:rPr lang="en-US" sz="2000" kern="1200" dirty="0"/>
            <a:t>Receipt of the promised coupon and principal payments on the scheduled dates</a:t>
          </a:r>
          <a:endParaRPr lang="en-AU" sz="2000" kern="1200" dirty="0"/>
        </a:p>
      </dsp:txBody>
      <dsp:txXfrm>
        <a:off x="1787638" y="59"/>
        <a:ext cx="6559313" cy="565316"/>
      </dsp:txXfrm>
    </dsp:sp>
    <dsp:sp modelId="{2818CF95-EF32-435F-B17D-947808171905}">
      <dsp:nvSpPr>
        <dsp:cNvPr id="0" name=""/>
        <dsp:cNvSpPr/>
      </dsp:nvSpPr>
      <dsp:spPr>
        <a:xfrm>
          <a:off x="345945" y="59"/>
          <a:ext cx="1213100" cy="565316"/>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t>1.</a:t>
          </a:r>
          <a:endParaRPr lang="en-AU" sz="2400" kern="1200" dirty="0"/>
        </a:p>
      </dsp:txBody>
      <dsp:txXfrm>
        <a:off x="373546" y="27660"/>
        <a:ext cx="1157898" cy="537715"/>
      </dsp:txXfrm>
    </dsp:sp>
    <dsp:sp modelId="{44F0E134-47B8-4877-A080-A3DFE0C99428}">
      <dsp:nvSpPr>
        <dsp:cNvPr id="0" name=""/>
        <dsp:cNvSpPr/>
      </dsp:nvSpPr>
      <dsp:spPr>
        <a:xfrm>
          <a:off x="1787638" y="593641"/>
          <a:ext cx="6559313" cy="56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889000">
            <a:lnSpc>
              <a:spcPct val="90000"/>
            </a:lnSpc>
            <a:spcBef>
              <a:spcPct val="0"/>
            </a:spcBef>
            <a:spcAft>
              <a:spcPct val="35000"/>
            </a:spcAft>
            <a:buNone/>
          </a:pPr>
          <a:r>
            <a:rPr lang="en-AU" sz="2000" kern="1200" dirty="0"/>
            <a:t>Reinvestment of coupon payments</a:t>
          </a:r>
        </a:p>
      </dsp:txBody>
      <dsp:txXfrm>
        <a:off x="1787638" y="593641"/>
        <a:ext cx="6559313" cy="565316"/>
      </dsp:txXfrm>
    </dsp:sp>
    <dsp:sp modelId="{34B91E61-2313-4DDE-A866-EE3D6AEDF75B}">
      <dsp:nvSpPr>
        <dsp:cNvPr id="0" name=""/>
        <dsp:cNvSpPr/>
      </dsp:nvSpPr>
      <dsp:spPr>
        <a:xfrm>
          <a:off x="345945" y="593641"/>
          <a:ext cx="1213100" cy="565316"/>
        </a:xfrm>
        <a:prstGeom prst="round2SameRect">
          <a:avLst>
            <a:gd name="adj1" fmla="val 16670"/>
            <a:gd name="adj2" fmla="val 0"/>
          </a:avLst>
        </a:prstGeom>
        <a:solidFill>
          <a:schemeClr val="accent3">
            <a:hueOff val="1601202"/>
            <a:satOff val="19614"/>
            <a:lumOff val="-14609"/>
            <a:alphaOff val="0"/>
          </a:schemeClr>
        </a:solidFill>
        <a:ln w="12700" cap="flat" cmpd="sng" algn="ctr">
          <a:solidFill>
            <a:schemeClr val="accent3">
              <a:hueOff val="1601202"/>
              <a:satOff val="19614"/>
              <a:lumOff val="-14609"/>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AU" sz="2400" kern="1200" dirty="0"/>
            <a:t>2.</a:t>
          </a:r>
        </a:p>
      </dsp:txBody>
      <dsp:txXfrm>
        <a:off x="373546" y="621242"/>
        <a:ext cx="1157898" cy="537715"/>
      </dsp:txXfrm>
    </dsp:sp>
    <dsp:sp modelId="{50C365A6-C70E-49FD-AD9E-3547362AC3B4}">
      <dsp:nvSpPr>
        <dsp:cNvPr id="0" name=""/>
        <dsp:cNvSpPr/>
      </dsp:nvSpPr>
      <dsp:spPr>
        <a:xfrm>
          <a:off x="1787638" y="1187224"/>
          <a:ext cx="6559313" cy="5653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t" anchorCtr="0">
          <a:noAutofit/>
        </a:bodyPr>
        <a:lstStyle/>
        <a:p>
          <a:pPr marL="0" lvl="0" indent="0" algn="l" defTabSz="889000">
            <a:lnSpc>
              <a:spcPct val="90000"/>
            </a:lnSpc>
            <a:spcBef>
              <a:spcPct val="0"/>
            </a:spcBef>
            <a:spcAft>
              <a:spcPct val="35000"/>
            </a:spcAft>
            <a:buNone/>
          </a:pPr>
          <a:r>
            <a:rPr lang="en-AU" sz="2000" kern="1200" dirty="0"/>
            <a:t>Potential capital gains or losses on the sale of the bond prior to maturity</a:t>
          </a:r>
        </a:p>
      </dsp:txBody>
      <dsp:txXfrm>
        <a:off x="1787638" y="1187224"/>
        <a:ext cx="6559313" cy="565316"/>
      </dsp:txXfrm>
    </dsp:sp>
    <dsp:sp modelId="{2AD54D2E-4318-4D44-B0F1-6B0F73509B26}">
      <dsp:nvSpPr>
        <dsp:cNvPr id="0" name=""/>
        <dsp:cNvSpPr/>
      </dsp:nvSpPr>
      <dsp:spPr>
        <a:xfrm>
          <a:off x="345945" y="1187224"/>
          <a:ext cx="1213100" cy="565316"/>
        </a:xfrm>
        <a:prstGeom prst="round2SameRect">
          <a:avLst>
            <a:gd name="adj1" fmla="val 16670"/>
            <a:gd name="adj2" fmla="val 0"/>
          </a:avLst>
        </a:prstGeom>
        <a:solidFill>
          <a:schemeClr val="accent3">
            <a:hueOff val="3202404"/>
            <a:satOff val="39228"/>
            <a:lumOff val="-29217"/>
            <a:alphaOff val="0"/>
          </a:schemeClr>
        </a:solidFill>
        <a:ln w="12700" cap="flat" cmpd="sng" algn="ctr">
          <a:solidFill>
            <a:schemeClr val="accent3">
              <a:hueOff val="3202404"/>
              <a:satOff val="39228"/>
              <a:lumOff val="-29217"/>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AU" sz="2400" kern="1200" dirty="0"/>
            <a:t>3.</a:t>
          </a:r>
        </a:p>
      </dsp:txBody>
      <dsp:txXfrm>
        <a:off x="373546" y="1214825"/>
        <a:ext cx="1157898" cy="53771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8BCC48-9AD6-4F5A-BED3-8262F640391D}">
      <dsp:nvSpPr>
        <dsp:cNvPr id="0" name=""/>
        <dsp:cNvSpPr/>
      </dsp:nvSpPr>
      <dsp:spPr>
        <a:xfrm>
          <a:off x="188457" y="75986"/>
          <a:ext cx="4648626" cy="464862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Effective duration is essential to the measurement of the interest rate risk of a complex bond, such as a bond with an embedded option. </a:t>
          </a:r>
          <a:endParaRPr lang="en-AU" sz="2200" kern="1200" dirty="0"/>
        </a:p>
      </dsp:txBody>
      <dsp:txXfrm>
        <a:off x="837590" y="624159"/>
        <a:ext cx="2680289" cy="3552280"/>
      </dsp:txXfrm>
    </dsp:sp>
    <dsp:sp modelId="{48C954A2-198A-4B20-A7DB-96D541666F5F}">
      <dsp:nvSpPr>
        <dsp:cNvPr id="0" name=""/>
        <dsp:cNvSpPr/>
      </dsp:nvSpPr>
      <dsp:spPr>
        <a:xfrm>
          <a:off x="3538819" y="75986"/>
          <a:ext cx="4648626" cy="464862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77900" rtl="0">
            <a:lnSpc>
              <a:spcPct val="90000"/>
            </a:lnSpc>
            <a:spcBef>
              <a:spcPct val="0"/>
            </a:spcBef>
            <a:spcAft>
              <a:spcPct val="35000"/>
            </a:spcAft>
            <a:buNone/>
          </a:pPr>
          <a:r>
            <a:rPr lang="en-US" sz="2200" kern="1200" dirty="0"/>
            <a:t>A callable/putable bond does not have a well-defined internal rate of return (yield-to-maturity). Therefore, yield duration statistics, such as modified and Macaulay durations, do not apply. Effective duration is the appropriate duration measure. </a:t>
          </a:r>
          <a:endParaRPr lang="en-AU" sz="2200" kern="1200" dirty="0"/>
        </a:p>
      </dsp:txBody>
      <dsp:txXfrm>
        <a:off x="4858024" y="624159"/>
        <a:ext cx="2680289" cy="35522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048B31-11D8-4781-8A5D-C57D44708905}">
      <dsp:nvSpPr>
        <dsp:cNvPr id="0" name=""/>
        <dsp:cNvSpPr/>
      </dsp:nvSpPr>
      <dsp:spPr>
        <a:xfrm>
          <a:off x="0" y="2"/>
          <a:ext cx="8458200" cy="5486394"/>
        </a:xfrm>
        <a:prstGeom prst="leftRightRibbon">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2C826BF6-47CF-4D42-8E91-310D77AA76E3}">
      <dsp:nvSpPr>
        <dsp:cNvPr id="0" name=""/>
        <dsp:cNvSpPr/>
      </dsp:nvSpPr>
      <dsp:spPr>
        <a:xfrm>
          <a:off x="1014984" y="1396595"/>
          <a:ext cx="2791205" cy="2151883"/>
        </a:xfrm>
        <a:prstGeom prst="rect">
          <a:avLst/>
        </a:prstGeom>
        <a:noFill/>
        <a:ln w="12700" cap="flat" cmpd="sng" algn="ctr">
          <a:noFill/>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7564" rIns="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A </a:t>
          </a:r>
          <a:r>
            <a:rPr lang="en-US" sz="1900" b="1" kern="1200" dirty="0"/>
            <a:t>key rate duration </a:t>
          </a:r>
          <a:r>
            <a:rPr lang="en-US" sz="1900" kern="1200" dirty="0"/>
            <a:t>(or partial duration) is a measure of a bond’s sensitivity to a change in the benchmark yield curve at a specific maturity segment.</a:t>
          </a:r>
          <a:endParaRPr lang="en-AU" sz="1900" kern="1200" dirty="0"/>
        </a:p>
      </dsp:txBody>
      <dsp:txXfrm>
        <a:off x="1014984" y="1396595"/>
        <a:ext cx="2791205" cy="2151883"/>
      </dsp:txXfrm>
    </dsp:sp>
    <dsp:sp modelId="{13D4D306-50F1-470B-9231-62AEF43D0E74}">
      <dsp:nvSpPr>
        <dsp:cNvPr id="0" name=""/>
        <dsp:cNvSpPr/>
      </dsp:nvSpPr>
      <dsp:spPr>
        <a:xfrm>
          <a:off x="3962400" y="1981206"/>
          <a:ext cx="3754248" cy="2465043"/>
        </a:xfrm>
        <a:prstGeom prst="rect">
          <a:avLst/>
        </a:prstGeom>
        <a:noFill/>
        <a:ln w="12700" cap="flat" cmpd="sng" algn="ctr">
          <a:noFill/>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7564" rIns="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In contrast to effective duration, key rate durations help identify “shaping risk” for a bond—that is, a bond’s sensitivity to changes in the shape of the benchmark yield curve (e.g., the yield curve becoming steeper or flatter). </a:t>
          </a:r>
          <a:endParaRPr lang="en-AU" sz="1900" kern="1200" dirty="0"/>
        </a:p>
      </dsp:txBody>
      <dsp:txXfrm>
        <a:off x="3962400" y="1981206"/>
        <a:ext cx="3754248" cy="24650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02CA9-2D20-4862-A249-CF4442B1B591}">
      <dsp:nvSpPr>
        <dsp:cNvPr id="0" name=""/>
        <dsp:cNvSpPr/>
      </dsp:nvSpPr>
      <dsp:spPr>
        <a:xfrm>
          <a:off x="2693026" y="0"/>
          <a:ext cx="5304559" cy="3886200"/>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Coupon rate or payment per period </a:t>
          </a:r>
        </a:p>
        <a:p>
          <a:pPr marL="228600" lvl="1" indent="-228600" algn="l" defTabSz="889000">
            <a:lnSpc>
              <a:spcPct val="90000"/>
            </a:lnSpc>
            <a:spcBef>
              <a:spcPct val="0"/>
            </a:spcBef>
            <a:spcAft>
              <a:spcPct val="15000"/>
            </a:spcAft>
            <a:buChar char="•"/>
          </a:pPr>
          <a:r>
            <a:rPr lang="en-US" sz="2000" kern="1200" dirty="0"/>
            <a:t>Yield-to-maturity per period </a:t>
          </a:r>
        </a:p>
        <a:p>
          <a:pPr marL="228600" lvl="1" indent="-228600" algn="l" defTabSz="889000">
            <a:lnSpc>
              <a:spcPct val="90000"/>
            </a:lnSpc>
            <a:spcBef>
              <a:spcPct val="0"/>
            </a:spcBef>
            <a:spcAft>
              <a:spcPct val="15000"/>
            </a:spcAft>
            <a:buChar char="•"/>
          </a:pPr>
          <a:r>
            <a:rPr lang="en-US" sz="2000" kern="1200" dirty="0"/>
            <a:t>Time-to-maturity (as of the beginning of the period) </a:t>
          </a:r>
        </a:p>
        <a:p>
          <a:pPr marL="228600" lvl="1" indent="-228600" algn="l" defTabSz="889000">
            <a:lnSpc>
              <a:spcPct val="90000"/>
            </a:lnSpc>
            <a:spcBef>
              <a:spcPct val="0"/>
            </a:spcBef>
            <a:spcAft>
              <a:spcPct val="15000"/>
            </a:spcAft>
            <a:buChar char="•"/>
          </a:pPr>
          <a:r>
            <a:rPr lang="en-US" sz="2000" kern="1200" dirty="0"/>
            <a:t>Fraction of the period that has gone by</a:t>
          </a:r>
        </a:p>
        <a:p>
          <a:pPr marL="228600" lvl="1" indent="-228600" algn="l" defTabSz="889000">
            <a:lnSpc>
              <a:spcPct val="90000"/>
            </a:lnSpc>
            <a:spcBef>
              <a:spcPct val="0"/>
            </a:spcBef>
            <a:spcAft>
              <a:spcPct val="15000"/>
            </a:spcAft>
            <a:buChar char="•"/>
          </a:pPr>
          <a:r>
            <a:rPr lang="en-US" sz="2000" kern="1200" dirty="0"/>
            <a:t>Presence and nature of embedded options</a:t>
          </a:r>
        </a:p>
      </dsp:txBody>
      <dsp:txXfrm>
        <a:off x="2693026" y="485775"/>
        <a:ext cx="3847234" cy="2914650"/>
      </dsp:txXfrm>
    </dsp:sp>
    <dsp:sp modelId="{76C37F4A-BCD7-45D1-BBBE-86D0B58FC0F7}">
      <dsp:nvSpPr>
        <dsp:cNvPr id="0" name=""/>
        <dsp:cNvSpPr/>
      </dsp:nvSpPr>
      <dsp:spPr>
        <a:xfrm>
          <a:off x="3413" y="457191"/>
          <a:ext cx="2689612" cy="2971816"/>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The duration for a fixed-rate bond is a function of these input variables.</a:t>
          </a:r>
        </a:p>
      </dsp:txBody>
      <dsp:txXfrm>
        <a:off x="134709" y="588487"/>
        <a:ext cx="2427020" cy="27092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62E0B6-44EF-438F-9E1E-6451EA46B494}">
      <dsp:nvSpPr>
        <dsp:cNvPr id="0" name=""/>
        <dsp:cNvSpPr/>
      </dsp:nvSpPr>
      <dsp:spPr>
        <a:xfrm>
          <a:off x="40" y="889771"/>
          <a:ext cx="3913935" cy="132388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US" sz="2200" kern="1200" dirty="0"/>
            <a:t>The coupon rate is inversely related to the Macaulay duration.</a:t>
          </a:r>
          <a:endParaRPr lang="en-AU" sz="2200" kern="1200" dirty="0"/>
        </a:p>
      </dsp:txBody>
      <dsp:txXfrm>
        <a:off x="40" y="889771"/>
        <a:ext cx="3913935" cy="1323882"/>
      </dsp:txXfrm>
    </dsp:sp>
    <dsp:sp modelId="{0C2134D1-C568-4F38-B936-D439A5B0EDF4}">
      <dsp:nvSpPr>
        <dsp:cNvPr id="0" name=""/>
        <dsp:cNvSpPr/>
      </dsp:nvSpPr>
      <dsp:spPr>
        <a:xfrm>
          <a:off x="1" y="2209793"/>
          <a:ext cx="3913935" cy="2854800"/>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A lower-coupon bond has a higher duration and more interest rate risk than a higher-coupon bond.</a:t>
          </a:r>
          <a:endParaRPr lang="en-AU" sz="2000" kern="1200" dirty="0"/>
        </a:p>
        <a:p>
          <a:pPr marL="228600" lvl="1" indent="-228600" algn="l" defTabSz="889000" rtl="0">
            <a:lnSpc>
              <a:spcPct val="90000"/>
            </a:lnSpc>
            <a:spcBef>
              <a:spcPct val="0"/>
            </a:spcBef>
            <a:spcAft>
              <a:spcPct val="15000"/>
            </a:spcAft>
            <a:buChar char="•"/>
          </a:pPr>
          <a:endParaRPr lang="en-AU" sz="2000" kern="1200" dirty="0"/>
        </a:p>
        <a:p>
          <a:pPr marL="228600" lvl="1" indent="-228600" algn="l" defTabSz="889000" rtl="0">
            <a:lnSpc>
              <a:spcPct val="90000"/>
            </a:lnSpc>
            <a:spcBef>
              <a:spcPct val="0"/>
            </a:spcBef>
            <a:spcAft>
              <a:spcPct val="15000"/>
            </a:spcAft>
            <a:buChar char="•"/>
          </a:pPr>
          <a:r>
            <a:rPr lang="en-US" sz="2000" kern="1200" dirty="0"/>
            <a:t>The Macaulay duration of a zero-coupon bond is equal to its time-to-maturity.</a:t>
          </a:r>
          <a:endParaRPr lang="en-AU" sz="2000" kern="1200" dirty="0"/>
        </a:p>
      </dsp:txBody>
      <dsp:txXfrm>
        <a:off x="1" y="2209793"/>
        <a:ext cx="3913935" cy="2854800"/>
      </dsp:txXfrm>
    </dsp:sp>
    <dsp:sp modelId="{A1F022B4-92E1-40BF-B5B5-C70CC23AA077}">
      <dsp:nvSpPr>
        <dsp:cNvPr id="0" name=""/>
        <dsp:cNvSpPr/>
      </dsp:nvSpPr>
      <dsp:spPr>
        <a:xfrm>
          <a:off x="4461927" y="883756"/>
          <a:ext cx="3913935" cy="134794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US" sz="2200" kern="1200" dirty="0"/>
            <a:t>The yield-to-maturity is inversely related to the Macaulay duration.</a:t>
          </a:r>
          <a:endParaRPr lang="en-AU" sz="2200" kern="1200" dirty="0"/>
        </a:p>
      </dsp:txBody>
      <dsp:txXfrm>
        <a:off x="4461927" y="883756"/>
        <a:ext cx="3913935" cy="1347941"/>
      </dsp:txXfrm>
    </dsp:sp>
    <dsp:sp modelId="{1D389A46-5BF5-40A5-85D8-FAB7DD8D53D6}">
      <dsp:nvSpPr>
        <dsp:cNvPr id="0" name=""/>
        <dsp:cNvSpPr/>
      </dsp:nvSpPr>
      <dsp:spPr>
        <a:xfrm>
          <a:off x="4461968" y="2209812"/>
          <a:ext cx="3913935" cy="2854800"/>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A higher yield-to-maturity reduces the weighted average of the time to receipt of cash flow.</a:t>
          </a:r>
          <a:endParaRPr lang="en-AU" sz="2000" kern="1200" dirty="0"/>
        </a:p>
      </dsp:txBody>
      <dsp:txXfrm>
        <a:off x="4461968" y="2209812"/>
        <a:ext cx="3913935" cy="28548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7468AC-78E5-4E0A-B47F-35C5E2BC6F31}">
      <dsp:nvSpPr>
        <dsp:cNvPr id="0" name=""/>
        <dsp:cNvSpPr/>
      </dsp:nvSpPr>
      <dsp:spPr>
        <a:xfrm>
          <a:off x="39" y="207654"/>
          <a:ext cx="3774355" cy="1893080"/>
        </a:xfrm>
        <a:prstGeom prst="rect">
          <a:avLst/>
        </a:prstGeom>
        <a:solidFill>
          <a:schemeClr val="accent2">
            <a:alpha val="90000"/>
            <a:hueOff val="0"/>
            <a:satOff val="0"/>
            <a:lumOff val="0"/>
            <a:alphaOff val="0"/>
          </a:schemeClr>
        </a:solidFill>
        <a:ln w="12700" cap="flat" cmpd="sng" algn="ctr">
          <a:solidFill>
            <a:schemeClr val="accent2">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rtl="0">
            <a:lnSpc>
              <a:spcPct val="90000"/>
            </a:lnSpc>
            <a:spcBef>
              <a:spcPct val="0"/>
            </a:spcBef>
            <a:spcAft>
              <a:spcPct val="35000"/>
            </a:spcAft>
            <a:buNone/>
          </a:pPr>
          <a:r>
            <a:rPr lang="en-US" sz="2200" kern="1200" dirty="0"/>
            <a:t>Time-to-maturity is typically directly related to the Macaulay duration. </a:t>
          </a:r>
          <a:endParaRPr lang="en-AU" sz="2200" kern="1200" dirty="0"/>
        </a:p>
      </dsp:txBody>
      <dsp:txXfrm>
        <a:off x="39" y="207654"/>
        <a:ext cx="3774355" cy="1893080"/>
      </dsp:txXfrm>
    </dsp:sp>
    <dsp:sp modelId="{F568C67F-C8E1-4A75-9D3E-00E814541118}">
      <dsp:nvSpPr>
        <dsp:cNvPr id="0" name=""/>
        <dsp:cNvSpPr/>
      </dsp:nvSpPr>
      <dsp:spPr>
        <a:xfrm>
          <a:off x="39" y="2116719"/>
          <a:ext cx="3774355" cy="28108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This pattern always holds for bonds trading at par value or at a premium above par. </a:t>
          </a:r>
        </a:p>
        <a:p>
          <a:pPr marL="228600" lvl="1" indent="-228600" algn="l" defTabSz="889000">
            <a:lnSpc>
              <a:spcPct val="90000"/>
            </a:lnSpc>
            <a:spcBef>
              <a:spcPct val="0"/>
            </a:spcBef>
            <a:spcAft>
              <a:spcPct val="15000"/>
            </a:spcAft>
            <a:buChar char="•"/>
          </a:pPr>
          <a:r>
            <a:rPr lang="en-US" sz="2000" kern="1200" dirty="0"/>
            <a:t>The exception is deep-discount bonds, where the relationship does not hold for a long time-to-maturity. </a:t>
          </a:r>
        </a:p>
      </dsp:txBody>
      <dsp:txXfrm>
        <a:off x="39" y="2116719"/>
        <a:ext cx="3774355" cy="2810880"/>
      </dsp:txXfrm>
    </dsp:sp>
    <dsp:sp modelId="{4824D366-87F9-4C8F-92A9-F36905C0F734}">
      <dsp:nvSpPr>
        <dsp:cNvPr id="0" name=""/>
        <dsp:cNvSpPr/>
      </dsp:nvSpPr>
      <dsp:spPr>
        <a:xfrm>
          <a:off x="4302804" y="191745"/>
          <a:ext cx="3774355" cy="1956716"/>
        </a:xfrm>
        <a:prstGeom prst="rect">
          <a:avLst/>
        </a:prstGeom>
        <a:solidFill>
          <a:schemeClr val="accent2">
            <a:alpha val="90000"/>
            <a:hueOff val="0"/>
            <a:satOff val="0"/>
            <a:lumOff val="0"/>
            <a:alphaOff val="-40000"/>
          </a:schemeClr>
        </a:solidFill>
        <a:ln w="12700" cap="flat" cmpd="sng" algn="ctr">
          <a:solidFill>
            <a:schemeClr val="accent2">
              <a:alpha val="90000"/>
              <a:hueOff val="0"/>
              <a:satOff val="0"/>
              <a:lumOff val="0"/>
              <a:alphaOff val="-4000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marL="0" lvl="0" indent="0" algn="ctr" defTabSz="977900">
            <a:lnSpc>
              <a:spcPct val="90000"/>
            </a:lnSpc>
            <a:spcBef>
              <a:spcPct val="0"/>
            </a:spcBef>
            <a:spcAft>
              <a:spcPct val="35000"/>
            </a:spcAft>
            <a:buNone/>
          </a:pPr>
          <a:r>
            <a:rPr lang="en-US" sz="2200" kern="1200" dirty="0"/>
            <a:t>From the equation on slide 11, it is clear that the fraction of the period that has gone by (</a:t>
          </a:r>
          <a:r>
            <a:rPr lang="en-US" sz="2200" i="1" kern="1200" dirty="0"/>
            <a:t>t</a:t>
          </a:r>
          <a:r>
            <a:rPr lang="en-US" sz="2200" kern="1200" dirty="0"/>
            <a:t>/</a:t>
          </a:r>
          <a:r>
            <a:rPr lang="en-US" sz="2200" i="1" kern="1200" dirty="0"/>
            <a:t>T</a:t>
          </a:r>
          <a:r>
            <a:rPr lang="en-US" sz="2200" kern="1200" dirty="0"/>
            <a:t>) is inversely related to the Macaulay duration. </a:t>
          </a:r>
        </a:p>
      </dsp:txBody>
      <dsp:txXfrm>
        <a:off x="4302804" y="191745"/>
        <a:ext cx="3774355" cy="1956716"/>
      </dsp:txXfrm>
    </dsp:sp>
    <dsp:sp modelId="{AA76715B-1BF7-49C8-A309-82470C712BAD}">
      <dsp:nvSpPr>
        <dsp:cNvPr id="0" name=""/>
        <dsp:cNvSpPr/>
      </dsp:nvSpPr>
      <dsp:spPr>
        <a:xfrm>
          <a:off x="4302842" y="2116719"/>
          <a:ext cx="3774355" cy="28108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Macaulay duration decreases smoothly as </a:t>
          </a:r>
          <a:r>
            <a:rPr lang="en-US" sz="2000" i="1" kern="1200" dirty="0"/>
            <a:t>t</a:t>
          </a:r>
          <a:r>
            <a:rPr lang="en-US" sz="2000" kern="1200" dirty="0"/>
            <a:t> goes from </a:t>
          </a:r>
          <a:r>
            <a:rPr lang="en-US" sz="2000" i="1" kern="1200" dirty="0"/>
            <a:t>t</a:t>
          </a:r>
          <a:r>
            <a:rPr lang="en-US" sz="2000" kern="1200" dirty="0"/>
            <a:t> = 0 to </a:t>
          </a:r>
          <a:r>
            <a:rPr lang="en-US" sz="2000" i="1" kern="1200" dirty="0"/>
            <a:t>t</a:t>
          </a:r>
          <a:r>
            <a:rPr lang="en-US" sz="2000" kern="1200" dirty="0"/>
            <a:t> = </a:t>
          </a:r>
          <a:r>
            <a:rPr lang="en-US" sz="2000" i="1" kern="1200" dirty="0"/>
            <a:t>T</a:t>
          </a:r>
          <a:r>
            <a:rPr lang="en-US" sz="2000" kern="1200" dirty="0"/>
            <a:t> and then jumps upward after the coupon is paid.</a:t>
          </a:r>
        </a:p>
      </dsp:txBody>
      <dsp:txXfrm>
        <a:off x="4302842" y="2116719"/>
        <a:ext cx="3774355" cy="281088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8C710F-A8CF-420C-AA54-7BF73139F52C}">
      <dsp:nvSpPr>
        <dsp:cNvPr id="0" name=""/>
        <dsp:cNvSpPr/>
      </dsp:nvSpPr>
      <dsp:spPr>
        <a:xfrm>
          <a:off x="0" y="165103"/>
          <a:ext cx="8229600" cy="3403593"/>
        </a:xfrm>
        <a:prstGeom prst="rect">
          <a:avLst/>
        </a:prstGeom>
        <a:solidFill>
          <a:schemeClr val="accent3">
            <a:alpha val="90000"/>
            <a:tint val="40000"/>
            <a:hueOff val="0"/>
            <a:satOff val="0"/>
            <a:lumOff val="0"/>
            <a:alphaOff val="0"/>
          </a:schemeClr>
        </a:solidFill>
        <a:ln w="12700" cap="flat" cmpd="sng" algn="ctr">
          <a:solidFill>
            <a:schemeClr val="accent3">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38708" tIns="833120" rIns="638708"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When benchmark yields are high (low), the effective durations of the callable (putable) and non-callable (non-putable) bonds are very similar. There is a large discrepancy in durations for callable (putable) and non-callable (non-putable) bonds when yields are low (high).</a:t>
          </a:r>
        </a:p>
        <a:p>
          <a:pPr marL="228600" lvl="1" indent="-228600" algn="l" defTabSz="889000">
            <a:lnSpc>
              <a:spcPct val="90000"/>
            </a:lnSpc>
            <a:spcBef>
              <a:spcPct val="0"/>
            </a:spcBef>
            <a:spcAft>
              <a:spcPct val="15000"/>
            </a:spcAft>
            <a:buChar char="•"/>
          </a:pPr>
          <a:r>
            <a:rPr lang="en-US" sz="2000" kern="1200" dirty="0"/>
            <a:t>In summary, the presence of an embedded option reduces the sensitivity of the bond price to changes in the benchmark yield curve (lower duration), assuming no change in credit risk.</a:t>
          </a:r>
        </a:p>
      </dsp:txBody>
      <dsp:txXfrm>
        <a:off x="0" y="165103"/>
        <a:ext cx="8229600" cy="3403593"/>
      </dsp:txXfrm>
    </dsp:sp>
    <dsp:sp modelId="{10C3418E-C1AE-4C68-9A08-83B692E0E253}">
      <dsp:nvSpPr>
        <dsp:cNvPr id="0" name=""/>
        <dsp:cNvSpPr/>
      </dsp:nvSpPr>
      <dsp:spPr>
        <a:xfrm>
          <a:off x="313507" y="0"/>
          <a:ext cx="7822683" cy="751366"/>
        </a:xfrm>
        <a:prstGeom prst="roundRect">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977900">
            <a:lnSpc>
              <a:spcPct val="90000"/>
            </a:lnSpc>
            <a:spcBef>
              <a:spcPct val="0"/>
            </a:spcBef>
            <a:spcAft>
              <a:spcPct val="35000"/>
            </a:spcAft>
            <a:buNone/>
          </a:pPr>
          <a:r>
            <a:rPr lang="en-US" sz="2200" kern="1200" dirty="0"/>
            <a:t>The yield-to-maturity for callable and putable bonds is not well defined because future cash flows are uncertain. </a:t>
          </a:r>
          <a:endParaRPr lang="en-AU" sz="2200" kern="1200" dirty="0"/>
        </a:p>
      </dsp:txBody>
      <dsp:txXfrm>
        <a:off x="350186" y="36679"/>
        <a:ext cx="7749325" cy="6780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2D743-EC17-497B-AFC0-5EF411A28914}">
      <dsp:nvSpPr>
        <dsp:cNvPr id="0" name=""/>
        <dsp:cNvSpPr/>
      </dsp:nvSpPr>
      <dsp:spPr>
        <a:xfrm>
          <a:off x="5684" y="1346202"/>
          <a:ext cx="2202797" cy="20065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t>There are two ways to calculate the duration of a bond portfolio. </a:t>
          </a:r>
        </a:p>
      </dsp:txBody>
      <dsp:txXfrm>
        <a:off x="64455" y="1404973"/>
        <a:ext cx="2085255" cy="1889052"/>
      </dsp:txXfrm>
    </dsp:sp>
    <dsp:sp modelId="{5C59C525-6123-4045-9F4B-3EC98214A2A2}">
      <dsp:nvSpPr>
        <dsp:cNvPr id="0" name=""/>
        <dsp:cNvSpPr/>
      </dsp:nvSpPr>
      <dsp:spPr>
        <a:xfrm rot="18536274">
          <a:off x="1948047" y="1783151"/>
          <a:ext cx="1401989" cy="42190"/>
        </a:xfrm>
        <a:custGeom>
          <a:avLst/>
          <a:gdLst/>
          <a:ahLst/>
          <a:cxnLst/>
          <a:rect l="0" t="0" r="0" b="0"/>
          <a:pathLst>
            <a:path>
              <a:moveTo>
                <a:pt x="0" y="21095"/>
              </a:moveTo>
              <a:lnTo>
                <a:pt x="1401989" y="21095"/>
              </a:lnTo>
            </a:path>
          </a:pathLst>
        </a:custGeom>
        <a:noFill/>
        <a:ln w="12700" cap="flat" cmpd="sng" algn="ctr">
          <a:solidFill>
            <a:schemeClr val="accent2">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2613992" y="1769197"/>
        <a:ext cx="70099" cy="70099"/>
      </dsp:txXfrm>
    </dsp:sp>
    <dsp:sp modelId="{871FFDA3-7CE9-4284-92E5-D3C2E972A5AB}">
      <dsp:nvSpPr>
        <dsp:cNvPr id="0" name=""/>
        <dsp:cNvSpPr/>
      </dsp:nvSpPr>
      <dsp:spPr>
        <a:xfrm>
          <a:off x="3089601" y="251093"/>
          <a:ext cx="2202797" cy="20158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The weighted average of time to receipt of the aggregate cash flows</a:t>
          </a:r>
        </a:p>
      </dsp:txBody>
      <dsp:txXfrm>
        <a:off x="3148642" y="310134"/>
        <a:ext cx="2084715" cy="1897719"/>
      </dsp:txXfrm>
    </dsp:sp>
    <dsp:sp modelId="{DF54DF8E-A47D-4695-AF07-9CB23D1DE6E2}">
      <dsp:nvSpPr>
        <dsp:cNvPr id="0" name=""/>
        <dsp:cNvSpPr/>
      </dsp:nvSpPr>
      <dsp:spPr>
        <a:xfrm>
          <a:off x="5292398" y="1237899"/>
          <a:ext cx="881118" cy="42190"/>
        </a:xfrm>
        <a:custGeom>
          <a:avLst/>
          <a:gdLst/>
          <a:ahLst/>
          <a:cxnLst/>
          <a:rect l="0" t="0" r="0" b="0"/>
          <a:pathLst>
            <a:path>
              <a:moveTo>
                <a:pt x="0" y="21095"/>
              </a:moveTo>
              <a:lnTo>
                <a:pt x="881118" y="21095"/>
              </a:lnTo>
            </a:path>
          </a:pathLst>
        </a:cu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5710930" y="1236966"/>
        <a:ext cx="44055" cy="44055"/>
      </dsp:txXfrm>
    </dsp:sp>
    <dsp:sp modelId="{64339FA0-95E4-4712-826D-A37155115176}">
      <dsp:nvSpPr>
        <dsp:cNvPr id="0" name=""/>
        <dsp:cNvSpPr/>
      </dsp:nvSpPr>
      <dsp:spPr>
        <a:xfrm>
          <a:off x="6173517" y="251093"/>
          <a:ext cx="2202797" cy="20158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This method is the theoretically correct approach, but it is difficult to use in practice. </a:t>
          </a:r>
        </a:p>
      </dsp:txBody>
      <dsp:txXfrm>
        <a:off x="6232558" y="310134"/>
        <a:ext cx="2084715" cy="1897719"/>
      </dsp:txXfrm>
    </dsp:sp>
    <dsp:sp modelId="{9C59C7A7-779D-45F9-8824-6A18320E8199}">
      <dsp:nvSpPr>
        <dsp:cNvPr id="0" name=""/>
        <dsp:cNvSpPr/>
      </dsp:nvSpPr>
      <dsp:spPr>
        <a:xfrm rot="3063726">
          <a:off x="1948047" y="2873657"/>
          <a:ext cx="1401989" cy="42190"/>
        </a:xfrm>
        <a:custGeom>
          <a:avLst/>
          <a:gdLst/>
          <a:ahLst/>
          <a:cxnLst/>
          <a:rect l="0" t="0" r="0" b="0"/>
          <a:pathLst>
            <a:path>
              <a:moveTo>
                <a:pt x="0" y="21095"/>
              </a:moveTo>
              <a:lnTo>
                <a:pt x="1401989" y="21095"/>
              </a:lnTo>
            </a:path>
          </a:pathLst>
        </a:custGeom>
        <a:noFill/>
        <a:ln w="12700" cap="flat" cmpd="sng" algn="ctr">
          <a:solidFill>
            <a:schemeClr val="accent2">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2613992" y="2859703"/>
        <a:ext cx="70099" cy="70099"/>
      </dsp:txXfrm>
    </dsp:sp>
    <dsp:sp modelId="{C501F02A-4D1A-4CA6-AB52-AE4C9D41688C}">
      <dsp:nvSpPr>
        <dsp:cNvPr id="0" name=""/>
        <dsp:cNvSpPr/>
      </dsp:nvSpPr>
      <dsp:spPr>
        <a:xfrm>
          <a:off x="3089601" y="2432104"/>
          <a:ext cx="2202797" cy="201580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The weighted average of the individual bond durations that comprise the portfolio</a:t>
          </a:r>
        </a:p>
      </dsp:txBody>
      <dsp:txXfrm>
        <a:off x="3148642" y="2491145"/>
        <a:ext cx="2084715" cy="1897719"/>
      </dsp:txXfrm>
    </dsp:sp>
    <dsp:sp modelId="{72F152D9-A113-4407-975D-FBA591AA2BCB}">
      <dsp:nvSpPr>
        <dsp:cNvPr id="0" name=""/>
        <dsp:cNvSpPr/>
      </dsp:nvSpPr>
      <dsp:spPr>
        <a:xfrm>
          <a:off x="5292398" y="3418910"/>
          <a:ext cx="881118" cy="42190"/>
        </a:xfrm>
        <a:custGeom>
          <a:avLst/>
          <a:gdLst/>
          <a:ahLst/>
          <a:cxnLst/>
          <a:rect l="0" t="0" r="0" b="0"/>
          <a:pathLst>
            <a:path>
              <a:moveTo>
                <a:pt x="0" y="21095"/>
              </a:moveTo>
              <a:lnTo>
                <a:pt x="881118" y="21095"/>
              </a:lnTo>
            </a:path>
          </a:pathLst>
        </a:custGeom>
        <a:noFill/>
        <a:ln w="12700" cap="flat" cmpd="sng" algn="ctr">
          <a:solidFill>
            <a:schemeClr val="accent3">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5710930" y="3417977"/>
        <a:ext cx="44055" cy="44055"/>
      </dsp:txXfrm>
    </dsp:sp>
    <dsp:sp modelId="{82D1C835-5A85-4C22-97E4-B979419B354C}">
      <dsp:nvSpPr>
        <dsp:cNvPr id="0" name=""/>
        <dsp:cNvSpPr/>
      </dsp:nvSpPr>
      <dsp:spPr>
        <a:xfrm>
          <a:off x="6173517" y="2432104"/>
          <a:ext cx="2202797" cy="20158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This method is commonly used by fixed-income portfolio managers, but it has its own limitations.</a:t>
          </a:r>
          <a:endParaRPr lang="en-AU" sz="2000" kern="1200" dirty="0"/>
        </a:p>
      </dsp:txBody>
      <dsp:txXfrm>
        <a:off x="6232558" y="2491145"/>
        <a:ext cx="2084715" cy="189771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7ED5F-4A14-4504-B06C-E081512A9213}">
      <dsp:nvSpPr>
        <dsp:cNvPr id="0" name=""/>
        <dsp:cNvSpPr/>
      </dsp:nvSpPr>
      <dsp:spPr>
        <a:xfrm>
          <a:off x="585" y="271499"/>
          <a:ext cx="8076029" cy="6171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Money duration (MoneyDur) is calculated as follows: </a:t>
          </a:r>
          <a:endParaRPr lang="en-AU" sz="2200" kern="1200" dirty="0"/>
        </a:p>
      </dsp:txBody>
      <dsp:txXfrm>
        <a:off x="18660" y="289574"/>
        <a:ext cx="8039879" cy="580959"/>
      </dsp:txXfrm>
    </dsp:sp>
    <dsp:sp modelId="{F4EF38BB-BC47-4CA7-A328-2A699049EF20}">
      <dsp:nvSpPr>
        <dsp:cNvPr id="0" name=""/>
        <dsp:cNvSpPr/>
      </dsp:nvSpPr>
      <dsp:spPr>
        <a:xfrm rot="5400000">
          <a:off x="3960686" y="966522"/>
          <a:ext cx="155826" cy="155826"/>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3B0849D-4BAA-48D8-B781-1F525782E43E}">
      <dsp:nvSpPr>
        <dsp:cNvPr id="0" name=""/>
        <dsp:cNvSpPr/>
      </dsp:nvSpPr>
      <dsp:spPr>
        <a:xfrm>
          <a:off x="2257722" y="1200262"/>
          <a:ext cx="3561754" cy="890438"/>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AU" sz="2400" b="0" i="0" kern="1200" smtClean="0">
                    <a:latin typeface="Cambria Math"/>
                  </a:rPr>
                  <m:t>Mon</m:t>
                </m:r>
                <m:r>
                  <m:rPr>
                    <m:sty m:val="p"/>
                  </m:rPr>
                  <a:rPr lang="en-US" sz="2400" b="0" i="0" kern="1200" smtClean="0">
                    <a:latin typeface="Cambria Math" panose="02040503050406030204" pitchFamily="18" charset="0"/>
                  </a:rPr>
                  <m:t>ey</m:t>
                </m:r>
                <m:r>
                  <m:rPr>
                    <m:sty m:val="p"/>
                  </m:rPr>
                  <a:rPr lang="en-AU" sz="2400" b="0" i="0" kern="1200" smtClean="0">
                    <a:latin typeface="Cambria Math"/>
                  </a:rPr>
                  <m:t>D</m:t>
                </m:r>
                <m:r>
                  <m:rPr>
                    <m:sty m:val="p"/>
                  </m:rPr>
                  <a:rPr lang="en-US" sz="2400" b="0" i="0" kern="1200" smtClean="0">
                    <a:latin typeface="Cambria Math" panose="02040503050406030204" pitchFamily="18" charset="0"/>
                  </a:rPr>
                  <m:t>ur</m:t>
                </m:r>
                <m:r>
                  <a:rPr lang="en-AU" sz="2400" b="0" i="1" kern="1200" smtClean="0">
                    <a:latin typeface="Cambria Math"/>
                  </a:rPr>
                  <m:t>=</m:t>
                </m:r>
                <m:r>
                  <m:rPr>
                    <m:sty m:val="p"/>
                  </m:rPr>
                  <a:rPr lang="en-AU" sz="2400" b="0" i="0" kern="1200" smtClean="0">
                    <a:latin typeface="Cambria Math"/>
                  </a:rPr>
                  <m:t>AMD</m:t>
                </m:r>
                <m:r>
                  <a:rPr lang="en-AU" sz="2400" b="0" i="1" kern="1200" smtClean="0">
                    <a:latin typeface="Cambria Math"/>
                    <a:ea typeface="Cambria Math"/>
                  </a:rPr>
                  <m:t>×</m:t>
                </m:r>
                <m:sSup>
                  <m:sSupPr>
                    <m:ctrlPr>
                      <a:rPr lang="en-AU" sz="2400" b="0" i="1" kern="1200" smtClean="0">
                        <a:latin typeface="Cambria Math" panose="02040503050406030204" pitchFamily="18" charset="0"/>
                        <a:ea typeface="Cambria Math"/>
                      </a:rPr>
                    </m:ctrlPr>
                  </m:sSupPr>
                  <m:e>
                    <m:r>
                      <m:rPr>
                        <m:sty m:val="p"/>
                      </m:rPr>
                      <a:rPr lang="en-AU" sz="2400" b="0" i="0" kern="1200" smtClean="0">
                        <a:latin typeface="Cambria Math"/>
                        <a:ea typeface="Cambria Math"/>
                      </a:rPr>
                      <m:t>PV</m:t>
                    </m:r>
                  </m:e>
                  <m:sup>
                    <m:r>
                      <a:rPr lang="en-AU" sz="2400" b="0" i="1" kern="1200" smtClean="0">
                        <a:latin typeface="Cambria Math"/>
                        <a:ea typeface="Cambria Math"/>
                      </a:rPr>
                      <m:t>𝐹𝑢𝑙𝑙</m:t>
                    </m:r>
                  </m:sup>
                </m:sSup>
              </m:oMath>
            </m:oMathPara>
          </a14:m>
          <a:endParaRPr lang="en-US" sz="2400" kern="1200" dirty="0"/>
        </a:p>
      </dsp:txBody>
      <dsp:txXfrm>
        <a:off x="2283802" y="1226342"/>
        <a:ext cx="3509594" cy="83827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7ED5F-4A14-4504-B06C-E081512A9213}">
      <dsp:nvSpPr>
        <dsp:cNvPr id="0" name=""/>
        <dsp:cNvSpPr/>
      </dsp:nvSpPr>
      <dsp:spPr>
        <a:xfrm>
          <a:off x="0" y="76199"/>
          <a:ext cx="8076029" cy="89319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The PVBP is calculated as follows:</a:t>
          </a:r>
          <a:endParaRPr lang="en-AU" sz="2400" kern="1200" dirty="0"/>
        </a:p>
      </dsp:txBody>
      <dsp:txXfrm>
        <a:off x="26161" y="102360"/>
        <a:ext cx="8023707" cy="840868"/>
      </dsp:txXfrm>
    </dsp:sp>
    <dsp:sp modelId="{425F245D-77D3-40D9-8A3B-3415481100F6}">
      <dsp:nvSpPr>
        <dsp:cNvPr id="0" name=""/>
        <dsp:cNvSpPr/>
      </dsp:nvSpPr>
      <dsp:spPr>
        <a:xfrm rot="5398404">
          <a:off x="3960380" y="1047302"/>
          <a:ext cx="155826" cy="155826"/>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688AC9-701E-4519-B3B5-5AF670E36C38}">
      <dsp:nvSpPr>
        <dsp:cNvPr id="0" name=""/>
        <dsp:cNvSpPr/>
      </dsp:nvSpPr>
      <dsp:spPr>
        <a:xfrm>
          <a:off x="2257722" y="1281042"/>
          <a:ext cx="3561754" cy="1004957"/>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AU" sz="2400" b="0" i="0" kern="1200" smtClean="0">
                    <a:latin typeface="Cambria Math"/>
                  </a:rPr>
                  <m:t>PVBP</m:t>
                </m:r>
                <m:r>
                  <a:rPr lang="en-AU" sz="2400" b="0" i="1" kern="1200" smtClean="0">
                    <a:latin typeface="Cambria Math"/>
                  </a:rPr>
                  <m:t>=</m:t>
                </m:r>
                <m:f>
                  <m:fPr>
                    <m:ctrlPr>
                      <a:rPr lang="en-AU" sz="2400" b="0" i="1" kern="1200" smtClean="0">
                        <a:latin typeface="Cambria Math" panose="02040503050406030204" pitchFamily="18" charset="0"/>
                      </a:rPr>
                    </m:ctrlPr>
                  </m:fPr>
                  <m:num>
                    <m:sSub>
                      <m:sSubPr>
                        <m:ctrlPr>
                          <a:rPr lang="en-AU" sz="2400" b="0" i="1" kern="1200" smtClean="0">
                            <a:latin typeface="Cambria Math" panose="02040503050406030204" pitchFamily="18" charset="0"/>
                          </a:rPr>
                        </m:ctrlPr>
                      </m:sSubPr>
                      <m:e>
                        <m:r>
                          <a:rPr lang="en-AU" sz="2400" b="0" i="1" kern="1200" smtClean="0">
                            <a:latin typeface="Cambria Math"/>
                          </a:rPr>
                          <m:t>(</m:t>
                        </m:r>
                        <m:r>
                          <m:rPr>
                            <m:sty m:val="p"/>
                          </m:rPr>
                          <a:rPr lang="en-AU" sz="2400" b="0" i="0" kern="1200" smtClean="0">
                            <a:latin typeface="Cambria Math"/>
                          </a:rPr>
                          <m:t>PV</m:t>
                        </m:r>
                      </m:e>
                      <m:sub>
                        <m:r>
                          <a:rPr lang="en-AU" sz="2400" b="0" i="1" kern="1200" smtClean="0">
                            <a:latin typeface="Cambria Math"/>
                          </a:rPr>
                          <m:t>−</m:t>
                        </m:r>
                      </m:sub>
                    </m:sSub>
                    <m:r>
                      <a:rPr lang="en-AU" sz="2400" b="0" i="1" kern="1200" smtClean="0">
                        <a:latin typeface="Cambria Math"/>
                      </a:rPr>
                      <m:t>)−</m:t>
                    </m:r>
                    <m:sSub>
                      <m:sSubPr>
                        <m:ctrlPr>
                          <a:rPr lang="en-AU" sz="2400" b="0" i="1" kern="1200" smtClean="0">
                            <a:latin typeface="Cambria Math" panose="02040503050406030204" pitchFamily="18" charset="0"/>
                          </a:rPr>
                        </m:ctrlPr>
                      </m:sSubPr>
                      <m:e>
                        <m:r>
                          <a:rPr lang="en-AU" sz="2400" b="0" i="1" kern="1200" smtClean="0">
                            <a:latin typeface="Cambria Math"/>
                          </a:rPr>
                          <m:t>(</m:t>
                        </m:r>
                        <m:r>
                          <m:rPr>
                            <m:sty m:val="p"/>
                          </m:rPr>
                          <a:rPr lang="en-AU" sz="2400" b="0" i="0" kern="1200" smtClean="0">
                            <a:latin typeface="Cambria Math"/>
                          </a:rPr>
                          <m:t>PV</m:t>
                        </m:r>
                      </m:e>
                      <m:sub>
                        <m:r>
                          <a:rPr lang="en-AU" sz="2400" b="0" i="1" kern="1200" smtClean="0">
                            <a:latin typeface="Cambria Math"/>
                          </a:rPr>
                          <m:t>+</m:t>
                        </m:r>
                      </m:sub>
                    </m:sSub>
                    <m:r>
                      <a:rPr lang="en-AU" sz="2400" b="0" i="1" kern="1200" smtClean="0">
                        <a:latin typeface="Cambria Math"/>
                      </a:rPr>
                      <m:t>)</m:t>
                    </m:r>
                  </m:num>
                  <m:den>
                    <m:r>
                      <a:rPr lang="en-AU" sz="2400" b="0" i="1" kern="1200" smtClean="0">
                        <a:latin typeface="Cambria Math"/>
                      </a:rPr>
                      <m:t>2</m:t>
                    </m:r>
                  </m:den>
                </m:f>
              </m:oMath>
            </m:oMathPara>
          </a14:m>
          <a:endParaRPr lang="en-US" sz="2400" kern="1200" dirty="0"/>
        </a:p>
      </dsp:txBody>
      <dsp:txXfrm>
        <a:off x="2287156" y="1310476"/>
        <a:ext cx="3502886" cy="9460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1844B-A04F-4D4C-9C33-7333B1E8C53A}">
      <dsp:nvSpPr>
        <dsp:cNvPr id="0" name=""/>
        <dsp:cNvSpPr/>
      </dsp:nvSpPr>
      <dsp:spPr>
        <a:xfrm>
          <a:off x="44697" y="148799"/>
          <a:ext cx="1836001" cy="1836001"/>
        </a:xfrm>
        <a:prstGeom prst="ellipse">
          <a:avLst/>
        </a:prstGeom>
        <a:solidFill>
          <a:schemeClr val="accent4">
            <a:alpha val="50000"/>
            <a:hueOff val="0"/>
            <a:satOff val="0"/>
            <a:lumOff val="0"/>
            <a:alphaOff val="0"/>
          </a:schemeClr>
        </a:solidFill>
        <a:ln>
          <a:noFill/>
        </a:ln>
        <a:effectLst/>
      </dsp:spPr>
      <dsp:style>
        <a:lnRef idx="0">
          <a:scrgbClr r="0" g="0" b="0"/>
        </a:lnRef>
        <a:fillRef idx="3">
          <a:scrgbClr r="0" g="0" b="0"/>
        </a:fillRef>
        <a:effectRef idx="0">
          <a:scrgbClr r="0" g="0" b="0"/>
        </a:effectRef>
        <a:fontRef idx="minor">
          <a:schemeClr val="tx1"/>
        </a:fontRef>
      </dsp:style>
    </dsp:sp>
    <dsp:sp modelId="{ADA182AC-7B9F-A944-B796-7B50A391D17F}">
      <dsp:nvSpPr>
        <dsp:cNvPr id="0" name=""/>
        <dsp:cNvSpPr/>
      </dsp:nvSpPr>
      <dsp:spPr>
        <a:xfrm>
          <a:off x="805226" y="331132"/>
          <a:ext cx="7041630" cy="14713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940" rIns="0" bIns="27940" numCol="1" spcCol="1270" anchor="ctr" anchorCtr="0">
          <a:noAutofit/>
        </a:bodyPr>
        <a:lstStyle/>
        <a:p>
          <a:pPr marL="0" lvl="0" indent="0" algn="l" defTabSz="977900" rtl="0">
            <a:lnSpc>
              <a:spcPct val="90000"/>
            </a:lnSpc>
            <a:spcBef>
              <a:spcPct val="0"/>
            </a:spcBef>
            <a:spcAft>
              <a:spcPct val="35000"/>
            </a:spcAft>
            <a:buNone/>
          </a:pPr>
          <a:r>
            <a:rPr lang="en-US" sz="2200" kern="1200" dirty="0"/>
            <a:t>The linear approximation of estimated price change offered by duration is good for small yield-to-maturity changes. But for larger changes, the difference becomes significant. </a:t>
          </a:r>
        </a:p>
      </dsp:txBody>
      <dsp:txXfrm>
        <a:off x="805226" y="331132"/>
        <a:ext cx="7041630" cy="14713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87639-CBA7-4643-B2D7-5F5DA9C18A8E}">
      <dsp:nvSpPr>
        <dsp:cNvPr id="0" name=""/>
        <dsp:cNvSpPr/>
      </dsp:nvSpPr>
      <dsp:spPr>
        <a:xfrm rot="5400000">
          <a:off x="5124116" y="-2077899"/>
          <a:ext cx="1254918" cy="5413248"/>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internal rate of return between the total return for the investment horizon and the purchase price of the bond</a:t>
          </a:r>
          <a:endParaRPr lang="en-AU" sz="2000" kern="1200" dirty="0"/>
        </a:p>
      </dsp:txBody>
      <dsp:txXfrm rot="-5400000">
        <a:off x="3044951" y="62526"/>
        <a:ext cx="5351988" cy="1132398"/>
      </dsp:txXfrm>
    </dsp:sp>
    <dsp:sp modelId="{202BEFDB-E86D-44BE-A987-CA731703EC13}">
      <dsp:nvSpPr>
        <dsp:cNvPr id="0" name=""/>
        <dsp:cNvSpPr/>
      </dsp:nvSpPr>
      <dsp:spPr>
        <a:xfrm>
          <a:off x="0" y="91109"/>
          <a:ext cx="3044952" cy="107523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 </a:t>
          </a:r>
          <a:r>
            <a:rPr lang="en-US" sz="2200" b="1" kern="1200" dirty="0"/>
            <a:t>horizon yield</a:t>
          </a:r>
          <a:endParaRPr lang="en-AU" sz="2200" kern="1200" dirty="0"/>
        </a:p>
      </dsp:txBody>
      <dsp:txXfrm>
        <a:off x="52488" y="143597"/>
        <a:ext cx="2939976" cy="970254"/>
      </dsp:txXfrm>
    </dsp:sp>
    <dsp:sp modelId="{E610179C-8411-4699-B25C-80BE66230947}">
      <dsp:nvSpPr>
        <dsp:cNvPr id="0" name=""/>
        <dsp:cNvSpPr/>
      </dsp:nvSpPr>
      <dsp:spPr>
        <a:xfrm rot="5400000">
          <a:off x="5124116" y="-744548"/>
          <a:ext cx="1254918" cy="5413248"/>
        </a:xfrm>
        <a:prstGeom prst="round2Same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the purchase price plus (minus) the amortized amount of the discount (premium) if the bond is purchased at a price below (above) par value</a:t>
          </a:r>
        </a:p>
      </dsp:txBody>
      <dsp:txXfrm rot="-5400000">
        <a:off x="3044951" y="1395877"/>
        <a:ext cx="5351988" cy="1132398"/>
      </dsp:txXfrm>
    </dsp:sp>
    <dsp:sp modelId="{0829EF81-E83C-48B1-9760-662D8C812750}">
      <dsp:nvSpPr>
        <dsp:cNvPr id="0" name=""/>
        <dsp:cNvSpPr/>
      </dsp:nvSpPr>
      <dsp:spPr>
        <a:xfrm>
          <a:off x="0" y="1443645"/>
          <a:ext cx="3044952" cy="10368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dirty="0"/>
            <a:t>A </a:t>
          </a:r>
          <a:r>
            <a:rPr lang="en-US" sz="2200" b="1" kern="1200" dirty="0"/>
            <a:t>carrying value</a:t>
          </a:r>
          <a:endParaRPr lang="en-US" sz="2200" kern="1200" dirty="0"/>
        </a:p>
      </dsp:txBody>
      <dsp:txXfrm>
        <a:off x="50615" y="1494260"/>
        <a:ext cx="2943722" cy="93563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7ED5F-4A14-4504-B06C-E081512A9213}">
      <dsp:nvSpPr>
        <dsp:cNvPr id="0" name=""/>
        <dsp:cNvSpPr/>
      </dsp:nvSpPr>
      <dsp:spPr>
        <a:xfrm>
          <a:off x="6765" y="0"/>
          <a:ext cx="8062531" cy="363287"/>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35000"/>
            </a:spcAft>
            <a:buNone/>
          </a:pPr>
          <a:r>
            <a:rPr lang="en-US" sz="2200" b="0" kern="1200" dirty="0"/>
            <a:t>• The </a:t>
          </a:r>
          <a:r>
            <a:rPr lang="en-US" sz="2200" b="1" kern="1200" dirty="0"/>
            <a:t>approximate convexity </a:t>
          </a:r>
          <a:r>
            <a:rPr lang="en-US" sz="2200" kern="1200" dirty="0"/>
            <a:t>is calculated by the following:</a:t>
          </a:r>
          <a:endParaRPr lang="en-AU" sz="2200" kern="1200" dirty="0"/>
        </a:p>
      </dsp:txBody>
      <dsp:txXfrm>
        <a:off x="17405" y="10640"/>
        <a:ext cx="8041251" cy="342007"/>
      </dsp:txXfrm>
    </dsp:sp>
    <dsp:sp modelId="{F4F6AAAD-98F9-4E59-B3E6-C044E6B4EC60}">
      <dsp:nvSpPr>
        <dsp:cNvPr id="0" name=""/>
        <dsp:cNvSpPr/>
      </dsp:nvSpPr>
      <dsp:spPr>
        <a:xfrm rot="5410727">
          <a:off x="3944514" y="446345"/>
          <a:ext cx="192024" cy="192023"/>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C96A49C-56A2-4EBD-B1FF-EDB16675FFA9}">
      <dsp:nvSpPr>
        <dsp:cNvPr id="0" name=""/>
        <dsp:cNvSpPr/>
      </dsp:nvSpPr>
      <dsp:spPr>
        <a:xfrm>
          <a:off x="1828793" y="694368"/>
          <a:ext cx="4412500" cy="888950"/>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AU" sz="1900" b="0" i="0" kern="1200" smtClean="0">
                    <a:latin typeface="Cambria Math"/>
                  </a:rPr>
                  <m:t>AConv</m:t>
                </m:r>
                <m:r>
                  <a:rPr lang="en-AU" sz="1900" i="1" kern="1200">
                    <a:latin typeface="Cambria Math"/>
                  </a:rPr>
                  <m:t>=</m:t>
                </m:r>
                <m:f>
                  <m:fPr>
                    <m:ctrlPr>
                      <a:rPr lang="en-AU" sz="1900" i="1" kern="1200">
                        <a:latin typeface="Cambria Math" panose="02040503050406030204" pitchFamily="18" charset="0"/>
                      </a:rPr>
                    </m:ctrlPr>
                  </m:fPr>
                  <m:num>
                    <m:sSub>
                      <m:sSubPr>
                        <m:ctrlPr>
                          <a:rPr lang="en-AU" sz="1900" i="1" kern="1200">
                            <a:latin typeface="Cambria Math" panose="02040503050406030204" pitchFamily="18" charset="0"/>
                          </a:rPr>
                        </m:ctrlPr>
                      </m:sSubPr>
                      <m:e>
                        <m:r>
                          <a:rPr lang="en-AU" sz="1900" i="1" kern="1200">
                            <a:latin typeface="Cambria Math"/>
                          </a:rPr>
                          <m:t>(</m:t>
                        </m:r>
                        <m:r>
                          <m:rPr>
                            <m:sty m:val="p"/>
                          </m:rPr>
                          <a:rPr lang="en-AU" sz="1900" i="0" kern="1200">
                            <a:latin typeface="Cambria Math"/>
                          </a:rPr>
                          <m:t>PV</m:t>
                        </m:r>
                      </m:e>
                      <m:sub>
                        <m:r>
                          <a:rPr lang="en-AU" sz="1900" i="1" kern="1200">
                            <a:latin typeface="Cambria Math"/>
                          </a:rPr>
                          <m:t>−</m:t>
                        </m:r>
                      </m:sub>
                    </m:sSub>
                    <m:r>
                      <a:rPr lang="en-AU" sz="1900" i="1" kern="1200">
                        <a:latin typeface="Cambria Math"/>
                      </a:rPr>
                      <m:t>)</m:t>
                    </m:r>
                    <m:r>
                      <a:rPr lang="en-AU" sz="1900" b="0" i="1" kern="1200" smtClean="0">
                        <a:latin typeface="Cambria Math"/>
                      </a:rPr>
                      <m:t>+</m:t>
                    </m:r>
                    <m:sSub>
                      <m:sSubPr>
                        <m:ctrlPr>
                          <a:rPr lang="en-AU" sz="1900" i="1" kern="1200">
                            <a:latin typeface="Cambria Math" panose="02040503050406030204" pitchFamily="18" charset="0"/>
                          </a:rPr>
                        </m:ctrlPr>
                      </m:sSubPr>
                      <m:e>
                        <m:r>
                          <a:rPr lang="en-AU" sz="1900" i="1" kern="1200">
                            <a:latin typeface="Cambria Math"/>
                          </a:rPr>
                          <m:t>(</m:t>
                        </m:r>
                        <m:r>
                          <m:rPr>
                            <m:sty m:val="p"/>
                          </m:rPr>
                          <a:rPr lang="en-AU" sz="1900" i="0" kern="1200">
                            <a:latin typeface="Cambria Math"/>
                          </a:rPr>
                          <m:t>PV</m:t>
                        </m:r>
                      </m:e>
                      <m:sub>
                        <m:r>
                          <a:rPr lang="en-AU" sz="1900" i="1" kern="1200">
                            <a:latin typeface="Cambria Math"/>
                          </a:rPr>
                          <m:t>+</m:t>
                        </m:r>
                      </m:sub>
                    </m:sSub>
                    <m:r>
                      <a:rPr lang="en-AU" sz="1900" i="1" kern="1200">
                        <a:latin typeface="Cambria Math"/>
                      </a:rPr>
                      <m:t>)</m:t>
                    </m:r>
                    <m:r>
                      <a:rPr lang="en-AU" sz="1900" b="0" i="1" kern="1200" smtClean="0">
                        <a:latin typeface="Cambria Math"/>
                      </a:rPr>
                      <m:t>−</m:t>
                    </m:r>
                    <m:d>
                      <m:dPr>
                        <m:begChr m:val="["/>
                        <m:endChr m:val="]"/>
                        <m:ctrlPr>
                          <a:rPr lang="en-AU" sz="1900" b="0" i="1" kern="1200" smtClean="0">
                            <a:latin typeface="Cambria Math" panose="02040503050406030204" pitchFamily="18" charset="0"/>
                          </a:rPr>
                        </m:ctrlPr>
                      </m:dPr>
                      <m:e>
                        <m:r>
                          <a:rPr lang="en-AU" sz="1900" b="0" i="1" kern="1200" smtClean="0">
                            <a:latin typeface="Cambria Math"/>
                          </a:rPr>
                          <m:t>2</m:t>
                        </m:r>
                        <m:r>
                          <a:rPr lang="en-AU" sz="1900" b="0" i="1" kern="1200" smtClean="0">
                            <a:latin typeface="Cambria Math"/>
                            <a:ea typeface="Cambria Math"/>
                          </a:rPr>
                          <m:t>×</m:t>
                        </m:r>
                        <m:d>
                          <m:dPr>
                            <m:ctrlPr>
                              <a:rPr lang="en-AU" sz="1900" b="0" i="1" kern="1200" smtClean="0">
                                <a:latin typeface="Cambria Math" panose="02040503050406030204" pitchFamily="18" charset="0"/>
                                <a:ea typeface="Cambria Math"/>
                              </a:rPr>
                            </m:ctrlPr>
                          </m:dPr>
                          <m:e>
                            <m:sSub>
                              <m:sSubPr>
                                <m:ctrlPr>
                                  <a:rPr lang="en-AU" sz="1900" b="0" i="1" kern="1200" smtClean="0">
                                    <a:latin typeface="Cambria Math" panose="02040503050406030204" pitchFamily="18" charset="0"/>
                                    <a:ea typeface="Cambria Math"/>
                                  </a:rPr>
                                </m:ctrlPr>
                              </m:sSubPr>
                              <m:e>
                                <m:r>
                                  <m:rPr>
                                    <m:sty m:val="p"/>
                                  </m:rPr>
                                  <a:rPr lang="en-US" sz="1900" b="0" i="0" kern="1200" smtClean="0">
                                    <a:latin typeface="Cambria Math"/>
                                    <a:ea typeface="Cambria Math"/>
                                  </a:rPr>
                                  <m:t>PV</m:t>
                                </m:r>
                              </m:e>
                              <m:sub>
                                <m:r>
                                  <a:rPr lang="en-US" sz="1900" b="0" i="1" kern="1200" smtClean="0">
                                    <a:latin typeface="Cambria Math"/>
                                    <a:ea typeface="Cambria Math"/>
                                  </a:rPr>
                                  <m:t>0</m:t>
                                </m:r>
                              </m:sub>
                            </m:sSub>
                          </m:e>
                        </m:d>
                      </m:e>
                    </m:d>
                  </m:num>
                  <m:den>
                    <m:sSup>
                      <m:sSupPr>
                        <m:ctrlPr>
                          <a:rPr lang="en-AU" sz="1900" i="1" kern="1200" smtClean="0">
                            <a:latin typeface="Cambria Math" panose="02040503050406030204" pitchFamily="18" charset="0"/>
                          </a:rPr>
                        </m:ctrlPr>
                      </m:sSupPr>
                      <m:e>
                        <m:r>
                          <a:rPr lang="en-AU" sz="1900" b="0" i="1" kern="1200" smtClean="0">
                            <a:latin typeface="Cambria Math"/>
                          </a:rPr>
                          <m:t>(</m:t>
                        </m:r>
                        <m:r>
                          <a:rPr lang="en-AU" sz="1900" b="0" i="1" kern="1200" smtClean="0">
                            <a:latin typeface="Cambria Math"/>
                            <a:ea typeface="Cambria Math"/>
                          </a:rPr>
                          <m:t>∆</m:t>
                        </m:r>
                        <m:r>
                          <m:rPr>
                            <m:sty m:val="p"/>
                          </m:rPr>
                          <a:rPr lang="en-US" sz="1900" b="0" i="0" kern="1200" smtClean="0">
                            <a:latin typeface="Cambria Math"/>
                            <a:ea typeface="Cambria Math"/>
                          </a:rPr>
                          <m:t>Y</m:t>
                        </m:r>
                        <m:r>
                          <m:rPr>
                            <m:sty m:val="p"/>
                          </m:rPr>
                          <a:rPr lang="en-AU" sz="1900" b="0" i="0" kern="1200" smtClean="0">
                            <a:latin typeface="Cambria Math"/>
                            <a:ea typeface="Cambria Math"/>
                          </a:rPr>
                          <m:t>ield</m:t>
                        </m:r>
                        <m:r>
                          <a:rPr lang="en-AU" sz="1900" b="0" i="1" kern="1200" smtClean="0">
                            <a:latin typeface="Cambria Math"/>
                            <a:ea typeface="Cambria Math"/>
                          </a:rPr>
                          <m:t>)</m:t>
                        </m:r>
                      </m:e>
                      <m:sup>
                        <m:r>
                          <a:rPr lang="en-AU" sz="1900" b="0" i="1" kern="1200" smtClean="0">
                            <a:latin typeface="Cambria Math"/>
                          </a:rPr>
                          <m:t>2</m:t>
                        </m:r>
                      </m:sup>
                    </m:sSup>
                    <m:r>
                      <a:rPr lang="en-AU" sz="1900" i="1" kern="1200" smtClean="0">
                        <a:latin typeface="Cambria Math"/>
                        <a:ea typeface="Cambria Math"/>
                      </a:rPr>
                      <m:t>×</m:t>
                    </m:r>
                    <m:d>
                      <m:dPr>
                        <m:ctrlPr>
                          <a:rPr lang="en-AU" sz="1900" i="1" kern="1200" smtClean="0">
                            <a:latin typeface="Cambria Math" panose="02040503050406030204" pitchFamily="18" charset="0"/>
                            <a:ea typeface="Cambria Math"/>
                          </a:rPr>
                        </m:ctrlPr>
                      </m:dPr>
                      <m:e>
                        <m:sSub>
                          <m:sSubPr>
                            <m:ctrlPr>
                              <a:rPr lang="en-AU" sz="1900" i="1" kern="1200" smtClean="0">
                                <a:latin typeface="Cambria Math" panose="02040503050406030204" pitchFamily="18" charset="0"/>
                                <a:ea typeface="Cambria Math"/>
                              </a:rPr>
                            </m:ctrlPr>
                          </m:sSubPr>
                          <m:e>
                            <m:r>
                              <m:rPr>
                                <m:sty m:val="p"/>
                              </m:rPr>
                              <a:rPr lang="en-US" sz="1900" b="0" i="0" kern="1200" smtClean="0">
                                <a:latin typeface="Cambria Math"/>
                                <a:ea typeface="Cambria Math"/>
                              </a:rPr>
                              <m:t>PV</m:t>
                            </m:r>
                          </m:e>
                          <m:sub>
                            <m:r>
                              <a:rPr lang="en-US" sz="1900" b="0" i="1" kern="1200" smtClean="0">
                                <a:latin typeface="Cambria Math"/>
                                <a:ea typeface="Cambria Math"/>
                              </a:rPr>
                              <m:t>0</m:t>
                            </m:r>
                          </m:sub>
                        </m:sSub>
                      </m:e>
                    </m:d>
                  </m:den>
                </m:f>
              </m:oMath>
            </m:oMathPara>
          </a14:m>
          <a:endParaRPr lang="en-AU" sz="1900" kern="1200" dirty="0"/>
        </a:p>
      </dsp:txBody>
      <dsp:txXfrm>
        <a:off x="1854829" y="720404"/>
        <a:ext cx="4360428" cy="836878"/>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7ED5F-4A14-4504-B06C-E081512A9213}">
      <dsp:nvSpPr>
        <dsp:cNvPr id="0" name=""/>
        <dsp:cNvSpPr/>
      </dsp:nvSpPr>
      <dsp:spPr>
        <a:xfrm>
          <a:off x="0" y="0"/>
          <a:ext cx="8381999" cy="1029755"/>
        </a:xfrm>
        <a:prstGeom prst="roundRect">
          <a:avLst>
            <a:gd name="adj" fmla="val 10000"/>
          </a:avLst>
        </a:prstGeom>
        <a:solidFill>
          <a:srgbClr val="7030A0"/>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l" defTabSz="977900">
            <a:lnSpc>
              <a:spcPct val="90000"/>
            </a:lnSpc>
            <a:spcBef>
              <a:spcPct val="0"/>
            </a:spcBef>
            <a:spcAft>
              <a:spcPct val="35000"/>
            </a:spcAft>
            <a:buNone/>
          </a:pPr>
          <a:r>
            <a:rPr lang="en-US" sz="2200" kern="1200" dirty="0"/>
            <a:t>•The </a:t>
          </a:r>
          <a:r>
            <a:rPr lang="en-US" sz="2200" b="1" kern="1200" dirty="0"/>
            <a:t>effective convexity </a:t>
          </a:r>
          <a:r>
            <a:rPr lang="en-US" sz="2200" kern="1200" dirty="0"/>
            <a:t>of a bond is a curve convexity statistic that measures the secondary effect of a change in a benchmark yield curve.</a:t>
          </a:r>
          <a:endParaRPr lang="en-AU" sz="2200" kern="1200" dirty="0"/>
        </a:p>
      </dsp:txBody>
      <dsp:txXfrm>
        <a:off x="30160" y="30160"/>
        <a:ext cx="8321679" cy="969435"/>
      </dsp:txXfrm>
    </dsp:sp>
    <dsp:sp modelId="{E974CFCA-D419-41E8-9A60-F4BF416C3561}">
      <dsp:nvSpPr>
        <dsp:cNvPr id="0" name=""/>
        <dsp:cNvSpPr/>
      </dsp:nvSpPr>
      <dsp:spPr>
        <a:xfrm rot="5313099">
          <a:off x="4115227" y="1120577"/>
          <a:ext cx="187036" cy="192309"/>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A113C68-4A7F-44D6-812C-41186FA795BA}">
      <dsp:nvSpPr>
        <dsp:cNvPr id="0" name=""/>
        <dsp:cNvSpPr/>
      </dsp:nvSpPr>
      <dsp:spPr>
        <a:xfrm>
          <a:off x="1143020" y="1403708"/>
          <a:ext cx="6163212" cy="882292"/>
        </a:xfrm>
        <a:prstGeom prst="roundRect">
          <a:avLst>
            <a:gd name="adj" fmla="val 10000"/>
          </a:avLst>
        </a:prstGeom>
        <a:solidFill>
          <a:schemeClr val="accent4">
            <a:lumMod val="20000"/>
            <a:lumOff val="80000"/>
            <a:alpha val="9000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14:m xmlns:a14="http://schemas.microsoft.com/office/drawing/2010/main">
            <m:oMath xmlns:m="http://schemas.openxmlformats.org/officeDocument/2006/math">
              <m:r>
                <m:rPr>
                  <m:sty m:val="p"/>
                </m:rPr>
                <a:rPr lang="en-AU" sz="2000" b="0" i="0" kern="1200" smtClean="0">
                  <a:latin typeface="Cambria Math"/>
                </a:rPr>
                <m:t>Eff</m:t>
              </m:r>
              <m:r>
                <m:rPr>
                  <m:sty m:val="p"/>
                </m:rPr>
                <a:rPr lang="en-AU" sz="2000" i="0" kern="1200">
                  <a:latin typeface="Cambria Math"/>
                </a:rPr>
                <m:t>Conv</m:t>
              </m:r>
              <m:r>
                <a:rPr lang="en-AU" sz="2000" i="1" kern="1200">
                  <a:latin typeface="Cambria Math"/>
                </a:rPr>
                <m:t>=</m:t>
              </m:r>
              <m:f>
                <m:fPr>
                  <m:ctrlPr>
                    <a:rPr lang="en-AU" sz="2000" i="1" kern="1200">
                      <a:latin typeface="Cambria Math" panose="02040503050406030204" pitchFamily="18" charset="0"/>
                    </a:rPr>
                  </m:ctrlPr>
                </m:fPr>
                <m:num>
                  <m:d>
                    <m:dPr>
                      <m:begChr m:val="["/>
                      <m:endChr m:val="]"/>
                      <m:ctrlPr>
                        <a:rPr lang="en-AU" sz="2000" i="1" kern="1200" smtClean="0">
                          <a:latin typeface="Cambria Math" panose="02040503050406030204" pitchFamily="18" charset="0"/>
                        </a:rPr>
                      </m:ctrlPr>
                    </m:dPr>
                    <m:e>
                      <m:sSub>
                        <m:sSubPr>
                          <m:ctrlPr>
                            <a:rPr lang="en-AU" sz="2000" i="1" kern="1200" smtClean="0">
                              <a:latin typeface="Cambria Math" panose="02040503050406030204" pitchFamily="18" charset="0"/>
                            </a:rPr>
                          </m:ctrlPr>
                        </m:sSubPr>
                        <m:e>
                          <m:r>
                            <a:rPr lang="en-AU" sz="2000" i="1" kern="1200">
                              <a:latin typeface="Cambria Math"/>
                            </a:rPr>
                            <m:t>(</m:t>
                          </m:r>
                          <m:r>
                            <m:rPr>
                              <m:sty m:val="p"/>
                            </m:rPr>
                            <a:rPr lang="en-AU" sz="2000" i="0" kern="1200">
                              <a:latin typeface="Cambria Math"/>
                            </a:rPr>
                            <m:t>PV</m:t>
                          </m:r>
                        </m:e>
                        <m:sub>
                          <m:r>
                            <a:rPr lang="en-AU" sz="2000" i="1" kern="1200">
                              <a:latin typeface="Cambria Math"/>
                            </a:rPr>
                            <m:t>−</m:t>
                          </m:r>
                        </m:sub>
                      </m:sSub>
                      <m:r>
                        <a:rPr lang="en-AU" sz="2000" i="1" kern="1200">
                          <a:latin typeface="Cambria Math"/>
                        </a:rPr>
                        <m:t>)+</m:t>
                      </m:r>
                      <m:sSub>
                        <m:sSubPr>
                          <m:ctrlPr>
                            <a:rPr lang="en-AU" sz="2000" i="1" kern="1200">
                              <a:latin typeface="Cambria Math" panose="02040503050406030204" pitchFamily="18" charset="0"/>
                            </a:rPr>
                          </m:ctrlPr>
                        </m:sSubPr>
                        <m:e>
                          <m:r>
                            <a:rPr lang="en-AU" sz="2000" i="1" kern="1200">
                              <a:latin typeface="Cambria Math"/>
                            </a:rPr>
                            <m:t>(</m:t>
                          </m:r>
                          <m:r>
                            <m:rPr>
                              <m:sty m:val="p"/>
                            </m:rPr>
                            <a:rPr lang="en-AU" sz="2000" i="0" kern="1200">
                              <a:latin typeface="Cambria Math"/>
                            </a:rPr>
                            <m:t>PV</m:t>
                          </m:r>
                        </m:e>
                        <m:sub>
                          <m:r>
                            <a:rPr lang="en-AU" sz="2000" i="1" kern="1200">
                              <a:latin typeface="Cambria Math"/>
                            </a:rPr>
                            <m:t>+</m:t>
                          </m:r>
                        </m:sub>
                      </m:sSub>
                      <m:r>
                        <a:rPr lang="en-AU" sz="2000" i="1" kern="1200">
                          <a:latin typeface="Cambria Math"/>
                        </a:rPr>
                        <m:t>)</m:t>
                      </m:r>
                    </m:e>
                  </m:d>
                  <m:r>
                    <a:rPr lang="en-AU" sz="2000" i="1" kern="1200">
                      <a:latin typeface="Cambria Math"/>
                    </a:rPr>
                    <m:t>−</m:t>
                  </m:r>
                  <m:d>
                    <m:dPr>
                      <m:begChr m:val="["/>
                      <m:endChr m:val="]"/>
                      <m:ctrlPr>
                        <a:rPr lang="en-AU" sz="2000" i="1" kern="1200" smtClean="0">
                          <a:latin typeface="Cambria Math" panose="02040503050406030204" pitchFamily="18" charset="0"/>
                        </a:rPr>
                      </m:ctrlPr>
                    </m:dPr>
                    <m:e>
                      <m:r>
                        <a:rPr lang="en-AU" sz="2000" i="1" kern="1200" smtClean="0">
                          <a:latin typeface="Cambria Math"/>
                        </a:rPr>
                        <m:t>2</m:t>
                      </m:r>
                      <m:r>
                        <a:rPr lang="en-AU" sz="2000" i="1" kern="1200">
                          <a:latin typeface="Cambria Math"/>
                          <a:ea typeface="Cambria Math"/>
                        </a:rPr>
                        <m:t>×</m:t>
                      </m:r>
                      <m:d>
                        <m:dPr>
                          <m:ctrlPr>
                            <a:rPr lang="en-AU" sz="2000" i="1" kern="1200" smtClean="0">
                              <a:latin typeface="Cambria Math" panose="02040503050406030204" pitchFamily="18" charset="0"/>
                              <a:ea typeface="Cambria Math"/>
                            </a:rPr>
                          </m:ctrlPr>
                        </m:dPr>
                        <m:e>
                          <m:sSub>
                            <m:sSubPr>
                              <m:ctrlPr>
                                <a:rPr lang="en-AU" sz="2000" i="1" kern="1200" smtClean="0">
                                  <a:latin typeface="Cambria Math" panose="02040503050406030204" pitchFamily="18" charset="0"/>
                                  <a:ea typeface="Cambria Math"/>
                                </a:rPr>
                              </m:ctrlPr>
                            </m:sSubPr>
                            <m:e>
                              <m:r>
                                <m:rPr>
                                  <m:sty m:val="p"/>
                                </m:rPr>
                                <a:rPr lang="en-US" sz="2000" b="0" i="0" kern="1200" smtClean="0">
                                  <a:latin typeface="Cambria Math"/>
                                  <a:ea typeface="Cambria Math"/>
                                </a:rPr>
                                <m:t>PV</m:t>
                              </m:r>
                            </m:e>
                            <m:sub>
                              <m:r>
                                <a:rPr lang="en-US" sz="2000" b="0" i="1" kern="1200" smtClean="0">
                                  <a:latin typeface="Cambria Math"/>
                                  <a:ea typeface="Cambria Math"/>
                                </a:rPr>
                                <m:t>0</m:t>
                              </m:r>
                            </m:sub>
                          </m:sSub>
                        </m:e>
                      </m:d>
                    </m:e>
                  </m:d>
                </m:num>
                <m:den>
                  <m:sSup>
                    <m:sSupPr>
                      <m:ctrlPr>
                        <a:rPr lang="en-AU" sz="2000" i="1" kern="1200">
                          <a:latin typeface="Cambria Math" panose="02040503050406030204" pitchFamily="18" charset="0"/>
                        </a:rPr>
                      </m:ctrlPr>
                    </m:sSupPr>
                    <m:e>
                      <m:r>
                        <a:rPr lang="en-AU" sz="2000" i="1" kern="1200">
                          <a:latin typeface="Cambria Math"/>
                        </a:rPr>
                        <m:t>(</m:t>
                      </m:r>
                      <m:r>
                        <a:rPr lang="en-AU" sz="2000" i="1" kern="1200">
                          <a:latin typeface="Cambria Math"/>
                          <a:ea typeface="Cambria Math"/>
                        </a:rPr>
                        <m:t>∆</m:t>
                      </m:r>
                      <m:r>
                        <m:rPr>
                          <m:sty m:val="p"/>
                        </m:rPr>
                        <a:rPr lang="en-US" sz="2000" b="0" i="0" kern="1200" smtClean="0">
                          <a:latin typeface="Cambria Math"/>
                          <a:ea typeface="Cambria Math"/>
                        </a:rPr>
                        <m:t>C</m:t>
                      </m:r>
                      <m:r>
                        <m:rPr>
                          <m:sty m:val="p"/>
                        </m:rPr>
                        <a:rPr lang="en-AU" sz="2000" b="0" i="0" kern="1200" smtClean="0">
                          <a:latin typeface="Cambria Math"/>
                          <a:ea typeface="Cambria Math"/>
                        </a:rPr>
                        <m:t>urve</m:t>
                      </m:r>
                      <m:r>
                        <a:rPr lang="en-AU" sz="2000" i="1" kern="1200">
                          <a:latin typeface="Cambria Math"/>
                          <a:ea typeface="Cambria Math"/>
                        </a:rPr>
                        <m:t>)</m:t>
                      </m:r>
                    </m:e>
                    <m:sup>
                      <m:r>
                        <a:rPr lang="en-AU" sz="2000" i="1" kern="1200">
                          <a:latin typeface="Cambria Math"/>
                        </a:rPr>
                        <m:t>2</m:t>
                      </m:r>
                    </m:sup>
                  </m:sSup>
                  <m:r>
                    <a:rPr lang="en-AU" sz="2000" i="1" kern="1200">
                      <a:latin typeface="Cambria Math"/>
                      <a:ea typeface="Cambria Math"/>
                    </a:rPr>
                    <m:t>×</m:t>
                  </m:r>
                  <m:d>
                    <m:dPr>
                      <m:ctrlPr>
                        <a:rPr lang="en-AU" sz="2000" i="1" kern="1200" smtClean="0">
                          <a:latin typeface="Cambria Math" panose="02040503050406030204" pitchFamily="18" charset="0"/>
                          <a:ea typeface="Cambria Math"/>
                        </a:rPr>
                      </m:ctrlPr>
                    </m:dPr>
                    <m:e>
                      <m:sSub>
                        <m:sSubPr>
                          <m:ctrlPr>
                            <a:rPr lang="en-AU" sz="2000" i="1" kern="1200" smtClean="0">
                              <a:latin typeface="Cambria Math" panose="02040503050406030204" pitchFamily="18" charset="0"/>
                              <a:ea typeface="Cambria Math"/>
                            </a:rPr>
                          </m:ctrlPr>
                        </m:sSubPr>
                        <m:e>
                          <m:r>
                            <m:rPr>
                              <m:sty m:val="p"/>
                            </m:rPr>
                            <a:rPr lang="en-US" sz="2000" b="0" i="0" kern="1200" smtClean="0">
                              <a:latin typeface="Cambria Math"/>
                              <a:ea typeface="Cambria Math"/>
                            </a:rPr>
                            <m:t>PV</m:t>
                          </m:r>
                        </m:e>
                        <m:sub>
                          <m:r>
                            <a:rPr lang="en-US" sz="2000" b="0" i="1" kern="1200" smtClean="0">
                              <a:latin typeface="Cambria Math"/>
                              <a:ea typeface="Cambria Math"/>
                            </a:rPr>
                            <m:t>0</m:t>
                          </m:r>
                        </m:sub>
                      </m:sSub>
                    </m:e>
                  </m:d>
                </m:den>
              </m:f>
            </m:oMath>
          </a14:m>
          <a:r>
            <a:rPr lang="en-US" sz="2400" kern="1200" dirty="0"/>
            <a:t> </a:t>
          </a:r>
          <a:endParaRPr lang="en-AU" sz="2400" kern="1200" dirty="0"/>
        </a:p>
      </dsp:txBody>
      <dsp:txXfrm>
        <a:off x="1168861" y="1429549"/>
        <a:ext cx="6111530" cy="83061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AE33C5-BCFE-445B-9692-C697DB16254F}">
      <dsp:nvSpPr>
        <dsp:cNvPr id="0" name=""/>
        <dsp:cNvSpPr/>
      </dsp:nvSpPr>
      <dsp:spPr>
        <a:xfrm>
          <a:off x="0" y="3035388"/>
          <a:ext cx="8375904" cy="199154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The conclusion is that the more convex bond outperforms the less convex bond in both bull (rising price) and bear (falling price) markets.</a:t>
          </a:r>
          <a:endParaRPr lang="en-AU" sz="2200" kern="1200" dirty="0"/>
        </a:p>
      </dsp:txBody>
      <dsp:txXfrm>
        <a:off x="0" y="3035388"/>
        <a:ext cx="8375904" cy="1075433"/>
      </dsp:txXfrm>
    </dsp:sp>
    <dsp:sp modelId="{76D4FD20-AF49-4E4A-BDBC-AE7356322D45}">
      <dsp:nvSpPr>
        <dsp:cNvPr id="0" name=""/>
        <dsp:cNvSpPr/>
      </dsp:nvSpPr>
      <dsp:spPr>
        <a:xfrm>
          <a:off x="0" y="4070990"/>
          <a:ext cx="4187951" cy="91610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Option-free bonds always have positive convexity.</a:t>
          </a:r>
          <a:endParaRPr lang="en-AU" sz="2100" kern="1200" dirty="0"/>
        </a:p>
      </dsp:txBody>
      <dsp:txXfrm>
        <a:off x="0" y="4070990"/>
        <a:ext cx="4187951" cy="916109"/>
      </dsp:txXfrm>
    </dsp:sp>
    <dsp:sp modelId="{0D7105CE-FE85-44BB-AD00-7C7C21FBAFC0}">
      <dsp:nvSpPr>
        <dsp:cNvPr id="0" name=""/>
        <dsp:cNvSpPr/>
      </dsp:nvSpPr>
      <dsp:spPr>
        <a:xfrm>
          <a:off x="4187952" y="4070990"/>
          <a:ext cx="4187951" cy="916109"/>
        </a:xfrm>
        <a:prstGeom prst="rect">
          <a:avLst/>
        </a:prstGeom>
        <a:solidFill>
          <a:schemeClr val="accent3">
            <a:tint val="40000"/>
            <a:alpha val="90000"/>
            <a:hueOff val="2110879"/>
            <a:satOff val="-24678"/>
            <a:lumOff val="-4687"/>
            <a:alphaOff val="0"/>
          </a:schemeClr>
        </a:solidFill>
        <a:ln w="12700" cap="flat" cmpd="sng" algn="ctr">
          <a:solidFill>
            <a:schemeClr val="accent3">
              <a:tint val="40000"/>
              <a:alpha val="90000"/>
              <a:hueOff val="2110879"/>
              <a:satOff val="-24678"/>
              <a:lumOff val="-468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rtl="0">
            <a:lnSpc>
              <a:spcPct val="90000"/>
            </a:lnSpc>
            <a:spcBef>
              <a:spcPct val="0"/>
            </a:spcBef>
            <a:spcAft>
              <a:spcPct val="35000"/>
            </a:spcAft>
            <a:buNone/>
          </a:pPr>
          <a:r>
            <a:rPr lang="en-US" sz="2100" kern="1200" dirty="0"/>
            <a:t>The negative convexity is present in callable bonds but not in putable bonds. </a:t>
          </a:r>
          <a:endParaRPr lang="en-AU" sz="2100" kern="1200" dirty="0"/>
        </a:p>
      </dsp:txBody>
      <dsp:txXfrm>
        <a:off x="4187952" y="4070990"/>
        <a:ext cx="4187951" cy="916109"/>
      </dsp:txXfrm>
    </dsp:sp>
    <dsp:sp modelId="{7AAAC958-EC51-483F-95A8-9D6CA760339B}">
      <dsp:nvSpPr>
        <dsp:cNvPr id="0" name=""/>
        <dsp:cNvSpPr/>
      </dsp:nvSpPr>
      <dsp:spPr>
        <a:xfrm rot="10800000">
          <a:off x="0" y="0"/>
          <a:ext cx="8375904" cy="3062993"/>
        </a:xfrm>
        <a:prstGeom prst="upArrowCallout">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rtl="0">
            <a:lnSpc>
              <a:spcPct val="90000"/>
            </a:lnSpc>
            <a:spcBef>
              <a:spcPct val="0"/>
            </a:spcBef>
            <a:spcAft>
              <a:spcPct val="35000"/>
            </a:spcAft>
            <a:buNone/>
          </a:pPr>
          <a:r>
            <a:rPr lang="en-US" sz="2200" kern="1200" dirty="0"/>
            <a:t>For the same decrease in yield-to-maturity, the more convex bond appreciates more in price. And for the same increase in yield-to-maturity, the more convex bond depreciates less in price. </a:t>
          </a:r>
          <a:endParaRPr lang="en-AU" sz="2200" kern="1200" dirty="0"/>
        </a:p>
      </dsp:txBody>
      <dsp:txXfrm rot="10800000">
        <a:off x="0" y="0"/>
        <a:ext cx="8375904" cy="1990241"/>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803BE-D5F0-4890-BE0C-A921C57D9A05}">
      <dsp:nvSpPr>
        <dsp:cNvPr id="0" name=""/>
        <dsp:cNvSpPr/>
      </dsp:nvSpPr>
      <dsp:spPr>
        <a:xfrm>
          <a:off x="8305" y="685802"/>
          <a:ext cx="2121207" cy="2692395"/>
        </a:xfrm>
        <a:prstGeom prst="roundRect">
          <a:avLst>
            <a:gd name="adj" fmla="val 10000"/>
          </a:avLst>
        </a:prstGeom>
        <a:solidFill>
          <a:schemeClr val="accent2">
            <a:shade val="6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The importance of yield volatility in measuring interest rate risk is that bond price changes are products of two factors.</a:t>
          </a:r>
          <a:endParaRPr lang="en-AU" sz="2200" kern="1200" dirty="0"/>
        </a:p>
      </dsp:txBody>
      <dsp:txXfrm>
        <a:off x="70433" y="747930"/>
        <a:ext cx="1996951" cy="2568139"/>
      </dsp:txXfrm>
    </dsp:sp>
    <dsp:sp modelId="{7A387FF3-1F71-4694-A371-318AAF941874}">
      <dsp:nvSpPr>
        <dsp:cNvPr id="0" name=""/>
        <dsp:cNvSpPr/>
      </dsp:nvSpPr>
      <dsp:spPr>
        <a:xfrm rot="19021568">
          <a:off x="1973924" y="1613262"/>
          <a:ext cx="1159660" cy="46975"/>
        </a:xfrm>
        <a:custGeom>
          <a:avLst/>
          <a:gdLst/>
          <a:ahLst/>
          <a:cxnLst/>
          <a:rect l="0" t="0" r="0" b="0"/>
          <a:pathLst>
            <a:path>
              <a:moveTo>
                <a:pt x="0" y="23487"/>
              </a:moveTo>
              <a:lnTo>
                <a:pt x="1159660" y="23487"/>
              </a:lnTo>
            </a:path>
          </a:pathLst>
        </a:custGeom>
        <a:noFill/>
        <a:ln w="12700" cap="flat" cmpd="sng" algn="ctr">
          <a:solidFill>
            <a:schemeClr val="accent2">
              <a:tint val="9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2524763" y="1607758"/>
        <a:ext cx="57983" cy="57983"/>
      </dsp:txXfrm>
    </dsp:sp>
    <dsp:sp modelId="{5F1DB49C-6F90-424B-A9A5-1707EA45572A}">
      <dsp:nvSpPr>
        <dsp:cNvPr id="0" name=""/>
        <dsp:cNvSpPr/>
      </dsp:nvSpPr>
      <dsp:spPr>
        <a:xfrm>
          <a:off x="2977996" y="530545"/>
          <a:ext cx="2121207" cy="1421909"/>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The impact </a:t>
          </a:r>
          <a:r>
            <a:rPr lang="en-US" sz="2000" i="1" kern="1200" dirty="0"/>
            <a:t>per</a:t>
          </a:r>
          <a:r>
            <a:rPr lang="en-US" sz="2000" kern="1200" dirty="0"/>
            <a:t> basis point change in the yield-to-maturity</a:t>
          </a:r>
        </a:p>
      </dsp:txBody>
      <dsp:txXfrm>
        <a:off x="3019642" y="572191"/>
        <a:ext cx="2037915" cy="1338617"/>
      </dsp:txXfrm>
    </dsp:sp>
    <dsp:sp modelId="{24BE3454-169C-4D93-8327-127F762C3C48}">
      <dsp:nvSpPr>
        <dsp:cNvPr id="0" name=""/>
        <dsp:cNvSpPr/>
      </dsp:nvSpPr>
      <dsp:spPr>
        <a:xfrm>
          <a:off x="5099203" y="1218012"/>
          <a:ext cx="848483" cy="46975"/>
        </a:xfrm>
        <a:custGeom>
          <a:avLst/>
          <a:gdLst/>
          <a:ahLst/>
          <a:cxnLst/>
          <a:rect l="0" t="0" r="0" b="0"/>
          <a:pathLst>
            <a:path>
              <a:moveTo>
                <a:pt x="0" y="23487"/>
              </a:moveTo>
              <a:lnTo>
                <a:pt x="848483" y="23487"/>
              </a:lnTo>
            </a:path>
          </a:pathLst>
        </a:custGeom>
        <a:noFill/>
        <a:ln w="12700" cap="flat" cmpd="sng" algn="ctr">
          <a:solidFill>
            <a:schemeClr val="accent2">
              <a:tint val="7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5502233" y="1220288"/>
        <a:ext cx="42424" cy="42424"/>
      </dsp:txXfrm>
    </dsp:sp>
    <dsp:sp modelId="{A73CD783-8B65-4BFA-B7A9-3C4914B50CC1}">
      <dsp:nvSpPr>
        <dsp:cNvPr id="0" name=""/>
        <dsp:cNvSpPr/>
      </dsp:nvSpPr>
      <dsp:spPr>
        <a:xfrm>
          <a:off x="5947686" y="530545"/>
          <a:ext cx="2121207" cy="1421909"/>
        </a:xfrm>
        <a:prstGeom prst="roundRect">
          <a:avLst>
            <a:gd name="adj" fmla="val 10000"/>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The first factor is duration or the combination of duration and convexity.</a:t>
          </a:r>
        </a:p>
      </dsp:txBody>
      <dsp:txXfrm>
        <a:off x="5989332" y="572191"/>
        <a:ext cx="2037915" cy="1338617"/>
      </dsp:txXfrm>
    </dsp:sp>
    <dsp:sp modelId="{E5F67A68-6BA2-4EB1-8778-AC8F576E9C95}">
      <dsp:nvSpPr>
        <dsp:cNvPr id="0" name=""/>
        <dsp:cNvSpPr/>
      </dsp:nvSpPr>
      <dsp:spPr>
        <a:xfrm rot="2578432">
          <a:off x="1973924" y="2403762"/>
          <a:ext cx="1159660" cy="46975"/>
        </a:xfrm>
        <a:custGeom>
          <a:avLst/>
          <a:gdLst/>
          <a:ahLst/>
          <a:cxnLst/>
          <a:rect l="0" t="0" r="0" b="0"/>
          <a:pathLst>
            <a:path>
              <a:moveTo>
                <a:pt x="0" y="23487"/>
              </a:moveTo>
              <a:lnTo>
                <a:pt x="1159660" y="23487"/>
              </a:lnTo>
            </a:path>
          </a:pathLst>
        </a:custGeom>
        <a:noFill/>
        <a:ln w="12700" cap="flat" cmpd="sng" algn="ctr">
          <a:solidFill>
            <a:schemeClr val="accent2">
              <a:tint val="9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2524763" y="2398258"/>
        <a:ext cx="57983" cy="57983"/>
      </dsp:txXfrm>
    </dsp:sp>
    <dsp:sp modelId="{38B1990B-4D98-4D0C-8C6F-E6E41B62A1DC}">
      <dsp:nvSpPr>
        <dsp:cNvPr id="0" name=""/>
        <dsp:cNvSpPr/>
      </dsp:nvSpPr>
      <dsp:spPr>
        <a:xfrm>
          <a:off x="2977996" y="2111545"/>
          <a:ext cx="2121207" cy="1421909"/>
        </a:xfrm>
        <a:prstGeom prst="roundRect">
          <a:avLst>
            <a:gd name="adj" fmla="val 10000"/>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The number of basis points in the yield-to-maturity change</a:t>
          </a:r>
        </a:p>
      </dsp:txBody>
      <dsp:txXfrm>
        <a:off x="3019642" y="2153191"/>
        <a:ext cx="2037915" cy="1338617"/>
      </dsp:txXfrm>
    </dsp:sp>
    <dsp:sp modelId="{198BD1C4-864C-4CEA-A2ED-3066D7402EEE}">
      <dsp:nvSpPr>
        <dsp:cNvPr id="0" name=""/>
        <dsp:cNvSpPr/>
      </dsp:nvSpPr>
      <dsp:spPr>
        <a:xfrm>
          <a:off x="5099203" y="2799012"/>
          <a:ext cx="848483" cy="46975"/>
        </a:xfrm>
        <a:custGeom>
          <a:avLst/>
          <a:gdLst/>
          <a:ahLst/>
          <a:cxnLst/>
          <a:rect l="0" t="0" r="0" b="0"/>
          <a:pathLst>
            <a:path>
              <a:moveTo>
                <a:pt x="0" y="23487"/>
              </a:moveTo>
              <a:lnTo>
                <a:pt x="848483" y="23487"/>
              </a:lnTo>
            </a:path>
          </a:pathLst>
        </a:custGeom>
        <a:noFill/>
        <a:ln w="12700" cap="flat" cmpd="sng" algn="ctr">
          <a:solidFill>
            <a:schemeClr val="accent2">
              <a:tint val="7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5502233" y="2801287"/>
        <a:ext cx="42424" cy="42424"/>
      </dsp:txXfrm>
    </dsp:sp>
    <dsp:sp modelId="{A575D858-7EE0-482C-845B-893463AD7AD1}">
      <dsp:nvSpPr>
        <dsp:cNvPr id="0" name=""/>
        <dsp:cNvSpPr/>
      </dsp:nvSpPr>
      <dsp:spPr>
        <a:xfrm>
          <a:off x="5947686" y="2111545"/>
          <a:ext cx="2121207" cy="1421909"/>
        </a:xfrm>
        <a:prstGeom prst="roundRect">
          <a:avLst>
            <a:gd name="adj" fmla="val 10000"/>
          </a:avLst>
        </a:prstGeom>
        <a:solidFill>
          <a:schemeClr val="accent2">
            <a:tint val="99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The second factor is the yield volatility.</a:t>
          </a:r>
        </a:p>
      </dsp:txBody>
      <dsp:txXfrm>
        <a:off x="5989332" y="2153191"/>
        <a:ext cx="2037915" cy="1338617"/>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946159-837D-4B80-A99F-7F078CC29860}">
      <dsp:nvSpPr>
        <dsp:cNvPr id="0" name=""/>
        <dsp:cNvSpPr/>
      </dsp:nvSpPr>
      <dsp:spPr>
        <a:xfrm>
          <a:off x="127770" y="466780"/>
          <a:ext cx="3160851" cy="330533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When the investment horizon is greater than the Macaulay duration of a bond, coupon reinvestment risk dominates market price risk. The investor’s risk is to lower interest rates. </a:t>
          </a:r>
          <a:endParaRPr lang="en-AU" sz="2000" kern="1200" dirty="0"/>
        </a:p>
      </dsp:txBody>
      <dsp:txXfrm>
        <a:off x="633506" y="466780"/>
        <a:ext cx="2655115" cy="3305332"/>
      </dsp:txXfrm>
    </dsp:sp>
    <dsp:sp modelId="{FCF4E78F-64D8-45D0-A3EC-920B63571309}">
      <dsp:nvSpPr>
        <dsp:cNvPr id="0" name=""/>
        <dsp:cNvSpPr/>
      </dsp:nvSpPr>
      <dsp:spPr>
        <a:xfrm>
          <a:off x="204373" y="0"/>
          <a:ext cx="823731" cy="823709"/>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r>
            <a:rPr lang="en-AU" sz="4400" kern="1200" dirty="0"/>
            <a:t>&gt;</a:t>
          </a:r>
        </a:p>
      </dsp:txBody>
      <dsp:txXfrm>
        <a:off x="325006" y="120629"/>
        <a:ext cx="582465" cy="582451"/>
      </dsp:txXfrm>
    </dsp:sp>
    <dsp:sp modelId="{19320A12-7F7E-4BBA-B848-6B0F4B51D5E0}">
      <dsp:nvSpPr>
        <dsp:cNvPr id="0" name=""/>
        <dsp:cNvSpPr/>
      </dsp:nvSpPr>
      <dsp:spPr>
        <a:xfrm>
          <a:off x="3426061" y="411964"/>
          <a:ext cx="2681138" cy="3346297"/>
        </a:xfrm>
        <a:prstGeom prst="rect">
          <a:avLst/>
        </a:prstGeom>
        <a:solidFill>
          <a:schemeClr val="accent3">
            <a:tint val="40000"/>
            <a:alpha val="90000"/>
            <a:hueOff val="1055440"/>
            <a:satOff val="-12339"/>
            <a:lumOff val="-2343"/>
            <a:alphaOff val="0"/>
          </a:schemeClr>
        </a:solidFill>
        <a:ln w="12700" cap="flat" cmpd="sng" algn="ctr">
          <a:solidFill>
            <a:schemeClr val="accent3">
              <a:tint val="40000"/>
              <a:alpha val="90000"/>
              <a:hueOff val="1055440"/>
              <a:satOff val="-12339"/>
              <a:lumOff val="-2343"/>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0" tIns="142240" rIns="142240" bIns="142240" numCol="1" spcCol="1270" anchor="ctr" anchorCtr="0">
          <a:noAutofit/>
        </a:bodyPr>
        <a:lstStyle/>
        <a:p>
          <a:pPr marL="0" lvl="0" indent="0" algn="l" defTabSz="889000">
            <a:lnSpc>
              <a:spcPct val="90000"/>
            </a:lnSpc>
            <a:spcBef>
              <a:spcPct val="0"/>
            </a:spcBef>
            <a:spcAft>
              <a:spcPct val="35000"/>
            </a:spcAft>
            <a:buNone/>
          </a:pPr>
          <a:endParaRPr lang="en-US" sz="2000" kern="1200" dirty="0"/>
        </a:p>
        <a:p>
          <a:pPr marL="0" lvl="0" indent="0" algn="l" defTabSz="889000">
            <a:lnSpc>
              <a:spcPct val="90000"/>
            </a:lnSpc>
            <a:spcBef>
              <a:spcPct val="0"/>
            </a:spcBef>
            <a:spcAft>
              <a:spcPct val="35000"/>
            </a:spcAft>
            <a:buNone/>
          </a:pPr>
          <a:r>
            <a:rPr lang="en-US" sz="2000" kern="1200" dirty="0"/>
            <a:t>When the investment horizon is equal to the Macaulay duration of a bond, coupon reinvestment risk offsets market price risk. </a:t>
          </a:r>
        </a:p>
      </dsp:txBody>
      <dsp:txXfrm>
        <a:off x="3855043" y="411964"/>
        <a:ext cx="2252156" cy="3346297"/>
      </dsp:txXfrm>
    </dsp:sp>
    <dsp:sp modelId="{FB7CFF20-DE37-4EB0-98B7-1B9BE30638B1}">
      <dsp:nvSpPr>
        <dsp:cNvPr id="0" name=""/>
        <dsp:cNvSpPr/>
      </dsp:nvSpPr>
      <dsp:spPr>
        <a:xfrm>
          <a:off x="3333192" y="0"/>
          <a:ext cx="827176" cy="827176"/>
        </a:xfrm>
        <a:prstGeom prst="ellipse">
          <a:avLst/>
        </a:prstGeom>
        <a:solidFill>
          <a:schemeClr val="accent3">
            <a:hueOff val="1601202"/>
            <a:satOff val="19614"/>
            <a:lumOff val="-14609"/>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r>
            <a:rPr lang="en-US" sz="4400" kern="1200" dirty="0"/>
            <a:t>=</a:t>
          </a:r>
        </a:p>
      </dsp:txBody>
      <dsp:txXfrm>
        <a:off x="3454329" y="121137"/>
        <a:ext cx="584902" cy="584902"/>
      </dsp:txXfrm>
    </dsp:sp>
    <dsp:sp modelId="{D57A5604-DBF2-42A0-A550-0109DAE798DE}">
      <dsp:nvSpPr>
        <dsp:cNvPr id="0" name=""/>
        <dsp:cNvSpPr/>
      </dsp:nvSpPr>
      <dsp:spPr>
        <a:xfrm>
          <a:off x="6234657" y="380998"/>
          <a:ext cx="2714419" cy="3381991"/>
        </a:xfrm>
        <a:prstGeom prst="rect">
          <a:avLst/>
        </a:prstGeom>
        <a:solidFill>
          <a:schemeClr val="accent3">
            <a:tint val="40000"/>
            <a:alpha val="90000"/>
            <a:hueOff val="2110879"/>
            <a:satOff val="-24678"/>
            <a:lumOff val="-4687"/>
            <a:alphaOff val="0"/>
          </a:schemeClr>
        </a:solidFill>
        <a:ln w="12700" cap="flat" cmpd="sng" algn="ctr">
          <a:solidFill>
            <a:schemeClr val="accent3">
              <a:tint val="40000"/>
              <a:alpha val="90000"/>
              <a:hueOff val="2110879"/>
              <a:satOff val="-24678"/>
              <a:lumOff val="-468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0" tIns="56896" rIns="56896" bIns="56896" numCol="1" spcCol="1270" anchor="ctr" anchorCtr="0">
          <a:noAutofit/>
        </a:bodyPr>
        <a:lstStyle/>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800" kern="1200" dirty="0"/>
            <a:t> </a:t>
          </a:r>
        </a:p>
        <a:p>
          <a:pPr marL="0" lvl="0" indent="0" algn="l" defTabSz="355600">
            <a:lnSpc>
              <a:spcPct val="90000"/>
            </a:lnSpc>
            <a:spcBef>
              <a:spcPct val="0"/>
            </a:spcBef>
            <a:spcAft>
              <a:spcPct val="35000"/>
            </a:spcAft>
            <a:buNone/>
          </a:pPr>
          <a:endParaRPr lang="en-US" sz="800" kern="1200" dirty="0"/>
        </a:p>
        <a:p>
          <a:pPr marL="0" lvl="0" indent="0" algn="l" defTabSz="355600">
            <a:lnSpc>
              <a:spcPct val="90000"/>
            </a:lnSpc>
            <a:spcBef>
              <a:spcPct val="0"/>
            </a:spcBef>
            <a:spcAft>
              <a:spcPct val="35000"/>
            </a:spcAft>
            <a:buNone/>
          </a:pPr>
          <a:r>
            <a:rPr lang="en-US" sz="2000" kern="1200" dirty="0"/>
            <a:t>When the investment horizon is less than the Macaulay duration of a bond, market price risk dominates coupon reinvestment risk. The investor’s risk is to higher interest rates.</a:t>
          </a:r>
        </a:p>
      </dsp:txBody>
      <dsp:txXfrm>
        <a:off x="6668964" y="380998"/>
        <a:ext cx="2280112" cy="3381991"/>
      </dsp:txXfrm>
    </dsp:sp>
    <dsp:sp modelId="{A803F6F8-CB71-4E3E-ADFF-4A26D4086BA0}">
      <dsp:nvSpPr>
        <dsp:cNvPr id="0" name=""/>
        <dsp:cNvSpPr/>
      </dsp:nvSpPr>
      <dsp:spPr>
        <a:xfrm>
          <a:off x="6081482" y="0"/>
          <a:ext cx="822963" cy="822963"/>
        </a:xfrm>
        <a:prstGeom prst="ellipse">
          <a:avLst/>
        </a:prstGeom>
        <a:solidFill>
          <a:schemeClr val="accent3">
            <a:hueOff val="3202404"/>
            <a:satOff val="39228"/>
            <a:lumOff val="-29217"/>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55800">
            <a:lnSpc>
              <a:spcPct val="90000"/>
            </a:lnSpc>
            <a:spcBef>
              <a:spcPct val="0"/>
            </a:spcBef>
            <a:spcAft>
              <a:spcPct val="35000"/>
            </a:spcAft>
            <a:buNone/>
          </a:pPr>
          <a:r>
            <a:rPr lang="en-US" sz="4400" kern="1200" dirty="0"/>
            <a:t>&lt;</a:t>
          </a:r>
        </a:p>
      </dsp:txBody>
      <dsp:txXfrm>
        <a:off x="6202002" y="120520"/>
        <a:ext cx="581923" cy="581923"/>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2E5B68-875E-4913-993A-25F781113F89}">
      <dsp:nvSpPr>
        <dsp:cNvPr id="0" name=""/>
        <dsp:cNvSpPr/>
      </dsp:nvSpPr>
      <dsp:spPr>
        <a:xfrm>
          <a:off x="0" y="123750"/>
          <a:ext cx="7924800" cy="1063714"/>
        </a:xfrm>
        <a:prstGeom prst="roundRect">
          <a:avLst/>
        </a:prstGeom>
        <a:solidFill>
          <a:srgbClr val="7030A0"/>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A change in the benchmark yield can arise from a change in either the expected inflation rate or the expected real rate of interest. </a:t>
          </a:r>
          <a:endParaRPr lang="en-AU" sz="2200" kern="1200" dirty="0"/>
        </a:p>
      </dsp:txBody>
      <dsp:txXfrm>
        <a:off x="51926" y="175676"/>
        <a:ext cx="7820948" cy="959862"/>
      </dsp:txXfrm>
    </dsp:sp>
    <dsp:sp modelId="{AB6EA18F-20C1-46F5-BC94-1716EF46AC24}">
      <dsp:nvSpPr>
        <dsp:cNvPr id="0" name=""/>
        <dsp:cNvSpPr/>
      </dsp:nvSpPr>
      <dsp:spPr>
        <a:xfrm>
          <a:off x="0" y="1063760"/>
          <a:ext cx="7924800" cy="1831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1612" tIns="25400" rIns="142240" bIns="25400" numCol="1" spcCol="1270" anchor="t" anchorCtr="0">
          <a:noAutofit/>
        </a:bodyPr>
        <a:lstStyle/>
        <a:p>
          <a:pPr marL="228600" lvl="1" indent="-228600" algn="l" defTabSz="889000">
            <a:lnSpc>
              <a:spcPct val="90000"/>
            </a:lnSpc>
            <a:spcBef>
              <a:spcPct val="0"/>
            </a:spcBef>
            <a:spcAft>
              <a:spcPct val="20000"/>
            </a:spcAft>
            <a:buChar char="•"/>
          </a:pPr>
          <a:endParaRPr lang="en-US" sz="2000" kern="1200" dirty="0"/>
        </a:p>
        <a:p>
          <a:pPr marL="228600" lvl="1" indent="-228600" algn="l" defTabSz="889000">
            <a:lnSpc>
              <a:spcPct val="90000"/>
            </a:lnSpc>
            <a:spcBef>
              <a:spcPct val="0"/>
            </a:spcBef>
            <a:spcAft>
              <a:spcPct val="20000"/>
            </a:spcAft>
            <a:buChar char="•"/>
          </a:pPr>
          <a:r>
            <a:rPr lang="en-US" sz="2000" kern="1200" dirty="0"/>
            <a:t>The </a:t>
          </a:r>
          <a:r>
            <a:rPr lang="en-US" sz="2000" b="1" kern="1200" dirty="0"/>
            <a:t>inflation duration </a:t>
          </a:r>
          <a:r>
            <a:rPr lang="en-US" sz="2000" kern="1200" dirty="0"/>
            <a:t>would indicate the change in the bond price if expected inflation were to change by a certain amount. </a:t>
          </a:r>
        </a:p>
        <a:p>
          <a:pPr marL="228600" lvl="1" indent="-228600" algn="l" defTabSz="889000">
            <a:lnSpc>
              <a:spcPct val="90000"/>
            </a:lnSpc>
            <a:spcBef>
              <a:spcPct val="0"/>
            </a:spcBef>
            <a:spcAft>
              <a:spcPct val="20000"/>
            </a:spcAft>
            <a:buChar char="•"/>
          </a:pPr>
          <a:r>
            <a:rPr lang="en-US" sz="2000" kern="1200" dirty="0"/>
            <a:t>The </a:t>
          </a:r>
          <a:r>
            <a:rPr lang="en-US" sz="2000" b="1" kern="1200" dirty="0"/>
            <a:t>real rate duration </a:t>
          </a:r>
          <a:r>
            <a:rPr lang="en-US" sz="2000" kern="1200" dirty="0"/>
            <a:t>would indicate the bond price change if the real rate were to go up or down.</a:t>
          </a:r>
        </a:p>
      </dsp:txBody>
      <dsp:txXfrm>
        <a:off x="0" y="1063760"/>
        <a:ext cx="7924800" cy="183183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6F4DFF-D965-4EA7-9B67-5DEE464D85B3}">
      <dsp:nvSpPr>
        <dsp:cNvPr id="0" name=""/>
        <dsp:cNvSpPr/>
      </dsp:nvSpPr>
      <dsp:spPr>
        <a:xfrm>
          <a:off x="0" y="208852"/>
          <a:ext cx="8458200" cy="257040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249936"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three sources of return on a fixed-rate bond purchased at par value are (1) receipt of the promised coupon and principal payments on the scheduled dates, (2) reinvestment of coupon payments, and (3) potential capital gains, as well as losses, on the sale of the bond prior to maturity.</a:t>
          </a:r>
          <a:endParaRPr lang="en-US" sz="2000" b="0" kern="1200" dirty="0"/>
        </a:p>
        <a:p>
          <a:pPr marL="228600" lvl="1" indent="-228600" algn="l" defTabSz="889000">
            <a:lnSpc>
              <a:spcPct val="90000"/>
            </a:lnSpc>
            <a:spcBef>
              <a:spcPct val="0"/>
            </a:spcBef>
            <a:spcAft>
              <a:spcPct val="15000"/>
            </a:spcAft>
            <a:buChar char="•"/>
          </a:pPr>
          <a:r>
            <a:rPr lang="en-US" sz="2000" kern="1200" dirty="0"/>
            <a:t>For a bond purchased at a discount or premium, the rate of return also includes the effect of the price being “pulled to par” as maturity nears, assuming no default.</a:t>
          </a:r>
          <a:endParaRPr lang="en-US" sz="2000" b="0" kern="1200" dirty="0"/>
        </a:p>
      </dsp:txBody>
      <dsp:txXfrm>
        <a:off x="0" y="208852"/>
        <a:ext cx="8458200" cy="2570400"/>
      </dsp:txXfrm>
    </dsp:sp>
    <dsp:sp modelId="{A89EFCD0-A9A8-40BF-8198-A336EE87BC3F}">
      <dsp:nvSpPr>
        <dsp:cNvPr id="0" name=""/>
        <dsp:cNvSpPr/>
      </dsp:nvSpPr>
      <dsp:spPr>
        <a:xfrm>
          <a:off x="422910" y="15880"/>
          <a:ext cx="7254268" cy="370092"/>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Sources of a bond’s return </a:t>
          </a:r>
          <a:endParaRPr lang="en-US" sz="2000" b="1" kern="1200" dirty="0"/>
        </a:p>
      </dsp:txBody>
      <dsp:txXfrm>
        <a:off x="440976" y="33946"/>
        <a:ext cx="7218136" cy="333960"/>
      </dsp:txXfrm>
    </dsp:sp>
    <dsp:sp modelId="{F292E843-89F7-4576-96D2-DF77D5B6F1DD}">
      <dsp:nvSpPr>
        <dsp:cNvPr id="0" name=""/>
        <dsp:cNvSpPr/>
      </dsp:nvSpPr>
      <dsp:spPr>
        <a:xfrm>
          <a:off x="0" y="3045919"/>
          <a:ext cx="8458200" cy="173880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249936"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Macaulay duration is the weighted average of the time to receipt of coupon interest and principal payments, in which the weights are the shares of the full price corresponding to each payment. This statistic is annualized by dividing by the periodicity. </a:t>
          </a:r>
        </a:p>
      </dsp:txBody>
      <dsp:txXfrm>
        <a:off x="0" y="3045919"/>
        <a:ext cx="8458200" cy="1738800"/>
      </dsp:txXfrm>
    </dsp:sp>
    <dsp:sp modelId="{CE9C66BC-5DF6-46FF-AF2A-8677240AF757}">
      <dsp:nvSpPr>
        <dsp:cNvPr id="0" name=""/>
        <dsp:cNvSpPr/>
      </dsp:nvSpPr>
      <dsp:spPr>
        <a:xfrm>
          <a:off x="422910" y="2844052"/>
          <a:ext cx="7101868" cy="378987"/>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Macaulay, modified, and effective durations</a:t>
          </a:r>
          <a:endParaRPr lang="en-US" sz="2000" b="1" kern="1200" dirty="0"/>
        </a:p>
      </dsp:txBody>
      <dsp:txXfrm>
        <a:off x="441411" y="2862553"/>
        <a:ext cx="7064866" cy="34198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4C8406-8834-4959-8D25-4FE3C73DD9E4}">
      <dsp:nvSpPr>
        <dsp:cNvPr id="0" name=""/>
        <dsp:cNvSpPr/>
      </dsp:nvSpPr>
      <dsp:spPr>
        <a:xfrm>
          <a:off x="0" y="119741"/>
          <a:ext cx="8153400" cy="3055250"/>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32794" tIns="458216" rIns="63279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Modified duration provides a linear estimate of the percentage price change for a bond given a change in its yield-to-maturity.</a:t>
          </a:r>
          <a:endParaRPr lang="en-US" sz="2000" b="0" kern="1200" dirty="0"/>
        </a:p>
        <a:p>
          <a:pPr marL="228600" lvl="1" indent="-228600" algn="l" defTabSz="889000">
            <a:lnSpc>
              <a:spcPct val="90000"/>
            </a:lnSpc>
            <a:spcBef>
              <a:spcPct val="0"/>
            </a:spcBef>
            <a:spcAft>
              <a:spcPct val="15000"/>
            </a:spcAft>
            <a:buChar char="•"/>
          </a:pPr>
          <a:r>
            <a:rPr lang="en-US" sz="2000" b="0" kern="1200" dirty="0"/>
            <a:t>Approximate modified duration approaches modified duration as the change in the yield-to-maturity approaches zero. </a:t>
          </a:r>
        </a:p>
        <a:p>
          <a:pPr marL="228600" lvl="1" indent="-228600" algn="l" defTabSz="889000">
            <a:lnSpc>
              <a:spcPct val="90000"/>
            </a:lnSpc>
            <a:spcBef>
              <a:spcPct val="0"/>
            </a:spcBef>
            <a:spcAft>
              <a:spcPct val="15000"/>
            </a:spcAft>
            <a:buChar char="•"/>
          </a:pPr>
          <a:r>
            <a:rPr lang="en-US" sz="2000" b="0" kern="1200" dirty="0"/>
            <a:t>Effective duration is a curve duration statistic that measures interest rate risk assuming a parallel shift in the benchmark yield curve.</a:t>
          </a:r>
        </a:p>
      </dsp:txBody>
      <dsp:txXfrm>
        <a:off x="0" y="119741"/>
        <a:ext cx="8153400" cy="3055250"/>
      </dsp:txXfrm>
    </dsp:sp>
    <dsp:sp modelId="{C5BBB70E-A55D-4703-95FA-A04CBD501581}">
      <dsp:nvSpPr>
        <dsp:cNvPr id="0" name=""/>
        <dsp:cNvSpPr/>
      </dsp:nvSpPr>
      <dsp:spPr>
        <a:xfrm>
          <a:off x="457201" y="0"/>
          <a:ext cx="7109454" cy="533948"/>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889000">
            <a:lnSpc>
              <a:spcPct val="90000"/>
            </a:lnSpc>
            <a:spcBef>
              <a:spcPct val="0"/>
            </a:spcBef>
            <a:spcAft>
              <a:spcPct val="35000"/>
            </a:spcAft>
            <a:buNone/>
          </a:pPr>
          <a:r>
            <a:rPr lang="en-US" sz="2000" b="0" kern="1200" dirty="0"/>
            <a:t>Macaulay, modified, and effective durations (continued)</a:t>
          </a:r>
          <a:endParaRPr lang="en-AU" sz="2000" kern="1200" dirty="0"/>
        </a:p>
      </dsp:txBody>
      <dsp:txXfrm>
        <a:off x="483266" y="26065"/>
        <a:ext cx="7057324" cy="48181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BD090E-52CC-4EF9-BC36-DFCD04AFD2C3}">
      <dsp:nvSpPr>
        <dsp:cNvPr id="0" name=""/>
        <dsp:cNvSpPr/>
      </dsp:nvSpPr>
      <dsp:spPr>
        <a:xfrm>
          <a:off x="0" y="446705"/>
          <a:ext cx="8153400" cy="2225779"/>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32794" tIns="814759" rIns="632794"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Bonds with an embedded option do not have a meaningful internal rate of return because future cash flows are contingent on interest rates. Therefore, effective duration, not modified duration, is the appropriate interest rate risk measure.</a:t>
          </a:r>
          <a:endParaRPr lang="en-US" sz="2000" b="1" kern="1200" dirty="0"/>
        </a:p>
      </dsp:txBody>
      <dsp:txXfrm>
        <a:off x="0" y="446705"/>
        <a:ext cx="8153400" cy="2225779"/>
      </dsp:txXfrm>
    </dsp:sp>
    <dsp:sp modelId="{B1BCB535-2DBD-4726-9086-45182607AB92}">
      <dsp:nvSpPr>
        <dsp:cNvPr id="0" name=""/>
        <dsp:cNvSpPr/>
      </dsp:nvSpPr>
      <dsp:spPr>
        <a:xfrm>
          <a:off x="457199" y="174873"/>
          <a:ext cx="7378194" cy="704131"/>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725" tIns="0" rIns="215725" bIns="0" numCol="1" spcCol="1270" anchor="ctr" anchorCtr="0">
          <a:noAutofit/>
        </a:bodyPr>
        <a:lstStyle/>
        <a:p>
          <a:pPr marL="0" lvl="0" indent="0" algn="l" defTabSz="889000">
            <a:lnSpc>
              <a:spcPct val="90000"/>
            </a:lnSpc>
            <a:spcBef>
              <a:spcPct val="0"/>
            </a:spcBef>
            <a:spcAft>
              <a:spcPct val="35000"/>
            </a:spcAft>
            <a:buNone/>
          </a:pPr>
          <a:r>
            <a:rPr lang="en-US" sz="2000" b="0" kern="1200" dirty="0"/>
            <a:t>Effective duration is the most appropriate measure of interest rate risk for bonds with embedded options</a:t>
          </a:r>
          <a:endParaRPr lang="en-US" sz="2000" b="1" kern="1200" dirty="0"/>
        </a:p>
      </dsp:txBody>
      <dsp:txXfrm>
        <a:off x="491572" y="209246"/>
        <a:ext cx="7309448" cy="63538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320818"/>
          <a:ext cx="8458200" cy="1888986"/>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687324"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Key rate duration is a measure of a bond’s sensitivity to a change in the benchmark yield curve at specific maturity segments. Key rate durations can be used to measure a bond’s sensitivity to changes in the shape of the yield curve.</a:t>
          </a:r>
          <a:endParaRPr lang="en-US" sz="2000" b="1" kern="1200" dirty="0"/>
        </a:p>
      </dsp:txBody>
      <dsp:txXfrm>
        <a:off x="0" y="320818"/>
        <a:ext cx="8458200" cy="1888986"/>
      </dsp:txXfrm>
    </dsp:sp>
    <dsp:sp modelId="{B88889BD-C43B-4EB6-84D8-D8C173CBE5AE}">
      <dsp:nvSpPr>
        <dsp:cNvPr id="0" name=""/>
        <dsp:cNvSpPr/>
      </dsp:nvSpPr>
      <dsp:spPr>
        <a:xfrm>
          <a:off x="605298" y="76194"/>
          <a:ext cx="7254268" cy="518494"/>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Key rate duration </a:t>
          </a:r>
          <a:endParaRPr lang="en-US" sz="2000" b="1" kern="1200" dirty="0"/>
        </a:p>
      </dsp:txBody>
      <dsp:txXfrm>
        <a:off x="630609" y="101505"/>
        <a:ext cx="7203646" cy="4678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49C21-EBBA-415C-8880-EF0812BA1A94}">
      <dsp:nvSpPr>
        <dsp:cNvPr id="0" name=""/>
        <dsp:cNvSpPr/>
      </dsp:nvSpPr>
      <dsp:spPr>
        <a:xfrm>
          <a:off x="533403" y="533399"/>
          <a:ext cx="3439946" cy="167640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There are two offsetting types of interest rate risk</a:t>
          </a:r>
          <a:endParaRPr lang="en-AU" sz="2800" kern="1200" dirty="0"/>
        </a:p>
      </dsp:txBody>
      <dsp:txXfrm>
        <a:off x="582503" y="582499"/>
        <a:ext cx="3341746" cy="1578201"/>
      </dsp:txXfrm>
    </dsp:sp>
    <dsp:sp modelId="{676B7BDE-50F9-4FF4-986D-BE4743B0DF94}">
      <dsp:nvSpPr>
        <dsp:cNvPr id="0" name=""/>
        <dsp:cNvSpPr/>
      </dsp:nvSpPr>
      <dsp:spPr>
        <a:xfrm rot="19457599">
          <a:off x="3855268" y="963155"/>
          <a:ext cx="1256290" cy="83671"/>
        </a:xfrm>
        <a:custGeom>
          <a:avLst/>
          <a:gdLst/>
          <a:ahLst/>
          <a:cxnLst/>
          <a:rect l="0" t="0" r="0" b="0"/>
          <a:pathLst>
            <a:path>
              <a:moveTo>
                <a:pt x="0" y="41835"/>
              </a:moveTo>
              <a:lnTo>
                <a:pt x="1256290" y="41835"/>
              </a:lnTo>
            </a:path>
          </a:pathLst>
        </a:custGeom>
        <a:noFill/>
        <a:ln w="12700" cap="flat" cmpd="sng" algn="ctr">
          <a:solidFill>
            <a:schemeClr val="accent3">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4452006" y="973584"/>
        <a:ext cx="62814" cy="62814"/>
      </dsp:txXfrm>
    </dsp:sp>
    <dsp:sp modelId="{B0995CF2-F48A-48D1-881B-080DECF0C67B}">
      <dsp:nvSpPr>
        <dsp:cNvPr id="0" name=""/>
        <dsp:cNvSpPr/>
      </dsp:nvSpPr>
      <dsp:spPr>
        <a:xfrm>
          <a:off x="4993477" y="803"/>
          <a:ext cx="2550318" cy="127515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Coupon reinvestment risk</a:t>
          </a:r>
          <a:endParaRPr lang="en-AU" sz="2800" kern="1200" dirty="0"/>
        </a:p>
      </dsp:txBody>
      <dsp:txXfrm>
        <a:off x="5030825" y="38151"/>
        <a:ext cx="2475622" cy="1200463"/>
      </dsp:txXfrm>
    </dsp:sp>
    <dsp:sp modelId="{F501EE0B-DFD0-4658-8E78-D64AAC8F95CB}">
      <dsp:nvSpPr>
        <dsp:cNvPr id="0" name=""/>
        <dsp:cNvSpPr/>
      </dsp:nvSpPr>
      <dsp:spPr>
        <a:xfrm rot="2142401">
          <a:off x="3855268" y="1696372"/>
          <a:ext cx="1256290" cy="83671"/>
        </a:xfrm>
        <a:custGeom>
          <a:avLst/>
          <a:gdLst/>
          <a:ahLst/>
          <a:cxnLst/>
          <a:rect l="0" t="0" r="0" b="0"/>
          <a:pathLst>
            <a:path>
              <a:moveTo>
                <a:pt x="0" y="41835"/>
              </a:moveTo>
              <a:lnTo>
                <a:pt x="1256290" y="41835"/>
              </a:lnTo>
            </a:path>
          </a:pathLst>
        </a:custGeom>
        <a:noFill/>
        <a:ln w="12700" cap="flat" cmpd="sng" algn="ctr">
          <a:solidFill>
            <a:schemeClr val="accent3">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AU" sz="500" kern="1200" dirty="0"/>
        </a:p>
      </dsp:txBody>
      <dsp:txXfrm>
        <a:off x="4452006" y="1706801"/>
        <a:ext cx="62814" cy="62814"/>
      </dsp:txXfrm>
    </dsp:sp>
    <dsp:sp modelId="{278E5322-7274-4AE0-BD5D-FAFE4F7D48D6}">
      <dsp:nvSpPr>
        <dsp:cNvPr id="0" name=""/>
        <dsp:cNvSpPr/>
      </dsp:nvSpPr>
      <dsp:spPr>
        <a:xfrm>
          <a:off x="4993477" y="1467236"/>
          <a:ext cx="2550318" cy="127515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Market price</a:t>
          </a:r>
          <a:r>
            <a:rPr lang="en-US" sz="2800" kern="1200" dirty="0"/>
            <a:t> </a:t>
          </a:r>
          <a:r>
            <a:rPr lang="en-US" sz="2800" b="1" kern="1200" dirty="0"/>
            <a:t>risk </a:t>
          </a:r>
          <a:endParaRPr lang="en-AU" sz="2800" kern="1200" dirty="0"/>
        </a:p>
      </dsp:txBody>
      <dsp:txXfrm>
        <a:off x="5030825" y="1504584"/>
        <a:ext cx="2475622" cy="1200463"/>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FE63-5E0C-48C2-8C93-E4A05BA5FB51}">
      <dsp:nvSpPr>
        <dsp:cNvPr id="0" name=""/>
        <dsp:cNvSpPr/>
      </dsp:nvSpPr>
      <dsp:spPr>
        <a:xfrm>
          <a:off x="0" y="596319"/>
          <a:ext cx="8305783" cy="2223076"/>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458216"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Macaulay and modified durations are inversely related to the coupon rate and the yield-to-maturity.</a:t>
          </a:r>
        </a:p>
        <a:p>
          <a:pPr marL="228600" lvl="1" indent="-228600" algn="l" defTabSz="889000">
            <a:lnSpc>
              <a:spcPct val="90000"/>
            </a:lnSpc>
            <a:spcBef>
              <a:spcPct val="0"/>
            </a:spcBef>
            <a:spcAft>
              <a:spcPct val="15000"/>
            </a:spcAft>
            <a:buChar char="•"/>
          </a:pPr>
          <a:r>
            <a:rPr lang="en-US" sz="2000" b="0" kern="1200" dirty="0"/>
            <a:t>Time-to-maturity and durations are </a:t>
          </a:r>
          <a:r>
            <a:rPr lang="en-US" sz="2000" b="0" i="1" kern="1200" dirty="0"/>
            <a:t>usually</a:t>
          </a:r>
          <a:r>
            <a:rPr lang="en-US" sz="2000" b="0" kern="1200" dirty="0"/>
            <a:t> positively related. The exception is on long-term, low-coupon bonds, on which it is possible to have a lower duration than on an otherwise comparable shorter-term bond.</a:t>
          </a:r>
        </a:p>
      </dsp:txBody>
      <dsp:txXfrm>
        <a:off x="0" y="596319"/>
        <a:ext cx="8305783" cy="2223076"/>
      </dsp:txXfrm>
    </dsp:sp>
    <dsp:sp modelId="{10986BDA-2D46-4C7A-BD20-EC96755C407F}">
      <dsp:nvSpPr>
        <dsp:cNvPr id="0" name=""/>
        <dsp:cNvSpPr/>
      </dsp:nvSpPr>
      <dsp:spPr>
        <a:xfrm>
          <a:off x="457199" y="0"/>
          <a:ext cx="7223717" cy="918227"/>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A bond’s maturity, coupon, embedded options, and yield level affect its interest rate risk</a:t>
          </a:r>
          <a:endParaRPr lang="en-US" sz="2000" b="1" kern="1200" dirty="0"/>
        </a:p>
      </dsp:txBody>
      <dsp:txXfrm>
        <a:off x="502023" y="44824"/>
        <a:ext cx="7134069" cy="82857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480141"/>
          <a:ext cx="8458200" cy="1424858"/>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479044"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presence of an embedded call/put option reduces a bond’s effective duration compared with that of an otherwise comparable non-callable/non-putable bond.</a:t>
          </a:r>
          <a:endParaRPr lang="en-US" sz="2000" b="1" kern="1200" dirty="0"/>
        </a:p>
      </dsp:txBody>
      <dsp:txXfrm>
        <a:off x="0" y="480141"/>
        <a:ext cx="8458200" cy="1424858"/>
      </dsp:txXfrm>
    </dsp:sp>
    <dsp:sp modelId="{B88889BD-C43B-4EB6-84D8-D8C173CBE5AE}">
      <dsp:nvSpPr>
        <dsp:cNvPr id="0" name=""/>
        <dsp:cNvSpPr/>
      </dsp:nvSpPr>
      <dsp:spPr>
        <a:xfrm>
          <a:off x="304800" y="0"/>
          <a:ext cx="8047553" cy="856068"/>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A bond’s embedded options affect its interest rate risk</a:t>
          </a:r>
          <a:endParaRPr lang="en-US" sz="2000" b="1" kern="1200" dirty="0"/>
        </a:p>
      </dsp:txBody>
      <dsp:txXfrm>
        <a:off x="346590" y="41790"/>
        <a:ext cx="7963973" cy="772488"/>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FE63-5E0C-48C2-8C93-E4A05BA5FB51}">
      <dsp:nvSpPr>
        <dsp:cNvPr id="0" name=""/>
        <dsp:cNvSpPr/>
      </dsp:nvSpPr>
      <dsp:spPr>
        <a:xfrm>
          <a:off x="0" y="0"/>
          <a:ext cx="8458200" cy="3786341"/>
        </a:xfrm>
        <a:prstGeom prst="rect">
          <a:avLst/>
        </a:prstGeom>
        <a:solidFill>
          <a:schemeClr val="lt1">
            <a:alpha val="90000"/>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916432"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The duration of a bond portfolio can be calculated in two ways: (1) the weighted average of the time to receipt of </a:t>
          </a:r>
          <a:r>
            <a:rPr lang="en-US" sz="2000" i="1" kern="1200" dirty="0"/>
            <a:t>aggregate</a:t>
          </a:r>
          <a:r>
            <a:rPr lang="en-US" sz="2000" kern="1200" dirty="0"/>
            <a:t> cash flows and (2) the weighted average of the durations of individual bonds that compose the portfolio.</a:t>
          </a:r>
        </a:p>
        <a:p>
          <a:pPr marL="228600" lvl="1" indent="-228600" algn="l" defTabSz="889000">
            <a:lnSpc>
              <a:spcPct val="90000"/>
            </a:lnSpc>
            <a:spcBef>
              <a:spcPct val="0"/>
            </a:spcBef>
            <a:spcAft>
              <a:spcPct val="15000"/>
            </a:spcAft>
            <a:buChar char="•"/>
          </a:pPr>
          <a:r>
            <a:rPr lang="en-US" sz="2000" kern="1200" dirty="0"/>
            <a:t>The first method cannot be used for bonds with embedded options or for floating-rate notes.</a:t>
          </a:r>
        </a:p>
        <a:p>
          <a:pPr marL="228600" lvl="1" indent="-228600" algn="l" defTabSz="889000">
            <a:lnSpc>
              <a:spcPct val="90000"/>
            </a:lnSpc>
            <a:spcBef>
              <a:spcPct val="0"/>
            </a:spcBef>
            <a:spcAft>
              <a:spcPct val="15000"/>
            </a:spcAft>
            <a:buChar char="•"/>
          </a:pPr>
          <a:r>
            <a:rPr lang="en-US" sz="2000" kern="1200" dirty="0"/>
            <a:t>The second method is simpler to use and quite accurate when the yield curve is relatively flat. Its main limitation is that it assumes a parallel shift in the yield curve in that the yields on all bonds in the portfolio change by the same amount.</a:t>
          </a:r>
        </a:p>
      </dsp:txBody>
      <dsp:txXfrm>
        <a:off x="0" y="0"/>
        <a:ext cx="8458200" cy="3786341"/>
      </dsp:txXfrm>
    </dsp:sp>
    <dsp:sp modelId="{10986BDA-2D46-4C7A-BD20-EC96755C407F}">
      <dsp:nvSpPr>
        <dsp:cNvPr id="0" name=""/>
        <dsp:cNvSpPr/>
      </dsp:nvSpPr>
      <dsp:spPr>
        <a:xfrm>
          <a:off x="533399" y="0"/>
          <a:ext cx="7376117" cy="580096"/>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The duration of a portfolio and its limitations</a:t>
          </a:r>
          <a:endParaRPr lang="en-US" sz="2000" b="1" kern="1200" dirty="0"/>
        </a:p>
      </dsp:txBody>
      <dsp:txXfrm>
        <a:off x="561717" y="28318"/>
        <a:ext cx="7319481" cy="523460"/>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144702"/>
          <a:ext cx="8305783" cy="2141298"/>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624840"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Money duration is a measure of the price change in terms of units of the currency in which the bond is denominated.</a:t>
          </a:r>
          <a:endParaRPr lang="en-US" sz="2000" b="1" kern="1200" dirty="0"/>
        </a:p>
        <a:p>
          <a:pPr marL="228600" lvl="1" indent="-228600" algn="l" defTabSz="889000">
            <a:lnSpc>
              <a:spcPct val="90000"/>
            </a:lnSpc>
            <a:spcBef>
              <a:spcPct val="0"/>
            </a:spcBef>
            <a:spcAft>
              <a:spcPct val="15000"/>
            </a:spcAft>
            <a:buChar char="•"/>
          </a:pPr>
          <a:r>
            <a:rPr lang="en-US" sz="2000" b="0" kern="1200" dirty="0"/>
            <a:t>The price value of a basis point (PVBP) is an estimate of the change in the full price of a bond given a 1 bp change in the yield-to-maturity.</a:t>
          </a:r>
        </a:p>
      </dsp:txBody>
      <dsp:txXfrm>
        <a:off x="0" y="144702"/>
        <a:ext cx="8305783" cy="2141298"/>
      </dsp:txXfrm>
    </dsp:sp>
    <dsp:sp modelId="{B88889BD-C43B-4EB6-84D8-D8C173CBE5AE}">
      <dsp:nvSpPr>
        <dsp:cNvPr id="0" name=""/>
        <dsp:cNvSpPr/>
      </dsp:nvSpPr>
      <dsp:spPr>
        <a:xfrm>
          <a:off x="380999" y="0"/>
          <a:ext cx="7254268" cy="644565"/>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Money duration of a bond and price value of a basis point </a:t>
          </a:r>
          <a:endParaRPr lang="en-US" sz="2000" b="1" kern="1200" dirty="0"/>
        </a:p>
      </dsp:txBody>
      <dsp:txXfrm>
        <a:off x="412464" y="31465"/>
        <a:ext cx="7191338" cy="581635"/>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FE63-5E0C-48C2-8C93-E4A05BA5FB51}">
      <dsp:nvSpPr>
        <dsp:cNvPr id="0" name=""/>
        <dsp:cNvSpPr/>
      </dsp:nvSpPr>
      <dsp:spPr>
        <a:xfrm>
          <a:off x="0" y="228604"/>
          <a:ext cx="8458200" cy="2362223"/>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583184"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Convexity is the secondary, or second-order, effect on a bond’s percentage price change given a change in the yield-to-maturity. It indicates the change in the modified duration as the yield-to-maturity changes.</a:t>
          </a:r>
        </a:p>
        <a:p>
          <a:pPr marL="228600" lvl="1" indent="-228600" algn="l" defTabSz="889000">
            <a:lnSpc>
              <a:spcPct val="90000"/>
            </a:lnSpc>
            <a:spcBef>
              <a:spcPct val="0"/>
            </a:spcBef>
            <a:spcAft>
              <a:spcPct val="15000"/>
            </a:spcAft>
            <a:buChar char="•"/>
          </a:pPr>
          <a:r>
            <a:rPr lang="en-US" sz="2000" b="0" kern="1200" dirty="0"/>
            <a:t>Effective convexity is the second-order effect on a bond price given a change in the benchmark yield curve.</a:t>
          </a:r>
        </a:p>
      </dsp:txBody>
      <dsp:txXfrm>
        <a:off x="0" y="228604"/>
        <a:ext cx="8458200" cy="2362223"/>
      </dsp:txXfrm>
    </dsp:sp>
    <dsp:sp modelId="{10986BDA-2D46-4C7A-BD20-EC96755C407F}">
      <dsp:nvSpPr>
        <dsp:cNvPr id="0" name=""/>
        <dsp:cNvSpPr/>
      </dsp:nvSpPr>
      <dsp:spPr>
        <a:xfrm>
          <a:off x="457199" y="0"/>
          <a:ext cx="7254268" cy="494802"/>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Approximate convexity and effective convexity</a:t>
          </a:r>
          <a:endParaRPr lang="en-US" sz="2000" b="1" kern="1200" dirty="0"/>
        </a:p>
      </dsp:txBody>
      <dsp:txXfrm>
        <a:off x="481353" y="24154"/>
        <a:ext cx="7205960" cy="446494"/>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170275"/>
          <a:ext cx="8458200" cy="1429928"/>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43738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The change in a bond price is the product of (1) the impact </a:t>
          </a:r>
          <a:r>
            <a:rPr lang="en-US" sz="2000" b="0" kern="1200"/>
            <a:t>per basis point </a:t>
          </a:r>
          <a:r>
            <a:rPr lang="en-US" sz="2000" b="0" kern="1200" dirty="0"/>
            <a:t>change in the yield-to-maturity and (2) the number of basis points in the yield change.</a:t>
          </a:r>
        </a:p>
      </dsp:txBody>
      <dsp:txXfrm>
        <a:off x="0" y="170275"/>
        <a:ext cx="8458200" cy="1429928"/>
      </dsp:txXfrm>
    </dsp:sp>
    <dsp:sp modelId="{B88889BD-C43B-4EB6-84D8-D8C173CBE5AE}">
      <dsp:nvSpPr>
        <dsp:cNvPr id="0" name=""/>
        <dsp:cNvSpPr/>
      </dsp:nvSpPr>
      <dsp:spPr>
        <a:xfrm>
          <a:off x="533399" y="0"/>
          <a:ext cx="7254268" cy="422235"/>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Price change of a bond for a specified change in yield</a:t>
          </a:r>
          <a:endParaRPr lang="en-US" sz="2000" b="1" kern="1200" dirty="0"/>
        </a:p>
      </dsp:txBody>
      <dsp:txXfrm>
        <a:off x="554011" y="20612"/>
        <a:ext cx="7213044" cy="381011"/>
      </dsp:txXfrm>
    </dsp:sp>
    <dsp:sp modelId="{3B3FFE63-5E0C-48C2-8C93-E4A05BA5FB51}">
      <dsp:nvSpPr>
        <dsp:cNvPr id="0" name=""/>
        <dsp:cNvSpPr/>
      </dsp:nvSpPr>
      <dsp:spPr>
        <a:xfrm>
          <a:off x="0" y="2362204"/>
          <a:ext cx="8458200" cy="2160011"/>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43738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For a particular assumption about yield volatility, the Macaulay duration indicates the investment horizon for which coupon reinvestment risk and market price risk offset each other. The assumption is a one-time parallel shift to the yield curve in which the yield-to-maturity and coupon reinvestment rates change by the same amount in the same direction.</a:t>
          </a:r>
        </a:p>
      </dsp:txBody>
      <dsp:txXfrm>
        <a:off x="0" y="2362204"/>
        <a:ext cx="8458200" cy="2160011"/>
      </dsp:txXfrm>
    </dsp:sp>
    <dsp:sp modelId="{10986BDA-2D46-4C7A-BD20-EC96755C407F}">
      <dsp:nvSpPr>
        <dsp:cNvPr id="0" name=""/>
        <dsp:cNvSpPr/>
      </dsp:nvSpPr>
      <dsp:spPr>
        <a:xfrm>
          <a:off x="609599" y="2086766"/>
          <a:ext cx="7254268" cy="573056"/>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Term structure of yield volatility and the interest rate risk of a bond</a:t>
          </a:r>
          <a:endParaRPr lang="en-US" sz="2000" b="1" kern="1200" dirty="0"/>
        </a:p>
      </dsp:txBody>
      <dsp:txXfrm>
        <a:off x="637573" y="2114740"/>
        <a:ext cx="7198320" cy="517108"/>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B3D7F-7F80-4BF4-809C-B8F00E941871}">
      <dsp:nvSpPr>
        <dsp:cNvPr id="0" name=""/>
        <dsp:cNvSpPr/>
      </dsp:nvSpPr>
      <dsp:spPr>
        <a:xfrm>
          <a:off x="0" y="152397"/>
          <a:ext cx="8305783" cy="3768880"/>
        </a:xfrm>
        <a:prstGeom prst="rect">
          <a:avLst/>
        </a:prstGeom>
        <a:no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116636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When the investment horizon is greater than the Macaulay duration of the bond, coupon reinvestment risk dominates price risk.</a:t>
          </a:r>
        </a:p>
        <a:p>
          <a:pPr marL="228600" lvl="1" indent="-228600" algn="l" defTabSz="889000">
            <a:lnSpc>
              <a:spcPct val="90000"/>
            </a:lnSpc>
            <a:spcBef>
              <a:spcPct val="0"/>
            </a:spcBef>
            <a:spcAft>
              <a:spcPct val="15000"/>
            </a:spcAft>
            <a:buChar char="•"/>
          </a:pPr>
          <a:r>
            <a:rPr lang="en-US" sz="2000" b="0" kern="1200" dirty="0"/>
            <a:t>When the investment horizon is equal to the Macaulay duration of the bond, coupon reinvestment risk offsets price risk.</a:t>
          </a:r>
        </a:p>
        <a:p>
          <a:pPr marL="228600" lvl="1" indent="-228600" algn="l" defTabSz="889000">
            <a:lnSpc>
              <a:spcPct val="90000"/>
            </a:lnSpc>
            <a:spcBef>
              <a:spcPct val="0"/>
            </a:spcBef>
            <a:spcAft>
              <a:spcPct val="15000"/>
            </a:spcAft>
            <a:buChar char="•"/>
          </a:pPr>
          <a:r>
            <a:rPr lang="en-US" sz="2000" b="0" kern="1200" dirty="0"/>
            <a:t>When the investment horizon is less than the Macaulay duration of the bond, price risk dominates coupon reinvestment risk.</a:t>
          </a:r>
        </a:p>
      </dsp:txBody>
      <dsp:txXfrm>
        <a:off x="0" y="152397"/>
        <a:ext cx="8305783" cy="3768880"/>
      </dsp:txXfrm>
    </dsp:sp>
    <dsp:sp modelId="{B88889BD-C43B-4EB6-84D8-D8C173CBE5AE}">
      <dsp:nvSpPr>
        <dsp:cNvPr id="0" name=""/>
        <dsp:cNvSpPr/>
      </dsp:nvSpPr>
      <dsp:spPr>
        <a:xfrm>
          <a:off x="533399" y="0"/>
          <a:ext cx="7254268" cy="853293"/>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Relationships among a bond’s holding period return, duration, and investment horizon</a:t>
          </a:r>
          <a:endParaRPr lang="en-US" sz="2000" b="1" kern="1200" dirty="0"/>
        </a:p>
      </dsp:txBody>
      <dsp:txXfrm>
        <a:off x="575053" y="41654"/>
        <a:ext cx="7170960" cy="769985"/>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3FFE63-5E0C-48C2-8C93-E4A05BA5FB51}">
      <dsp:nvSpPr>
        <dsp:cNvPr id="0" name=""/>
        <dsp:cNvSpPr/>
      </dsp:nvSpPr>
      <dsp:spPr>
        <a:xfrm>
          <a:off x="0" y="524507"/>
          <a:ext cx="8458200" cy="1913897"/>
        </a:xfrm>
        <a:prstGeom prst="rect">
          <a:avLst/>
        </a:prstGeom>
        <a:noFill/>
        <a:ln w="12700" cap="flat" cmpd="sng" algn="ctr">
          <a:solidFill>
            <a:schemeClr val="bg2"/>
          </a:solidFill>
          <a:miter lim="800000"/>
        </a:ln>
        <a:effectLst/>
      </dsp:spPr>
      <dsp:style>
        <a:lnRef idx="2">
          <a:scrgbClr r="0" g="0" b="0"/>
        </a:lnRef>
        <a:fillRef idx="1">
          <a:scrgbClr r="0" g="0" b="0"/>
        </a:fillRef>
        <a:effectRef idx="0">
          <a:scrgbClr r="0" g="0" b="0"/>
        </a:effectRef>
        <a:fontRef idx="minor"/>
      </dsp:style>
      <dsp:txBody>
        <a:bodyPr spcFirstLastPara="0" vert="horz" wrap="square" lIns="656450" tIns="437388" rIns="656450" bIns="142240" numCol="1" spcCol="1270" anchor="t" anchorCtr="0">
          <a:noAutofit/>
        </a:bodyPr>
        <a:lstStyle/>
        <a:p>
          <a:pPr marL="228600" lvl="1" indent="-228600" algn="l" defTabSz="889000">
            <a:lnSpc>
              <a:spcPct val="90000"/>
            </a:lnSpc>
            <a:spcBef>
              <a:spcPct val="0"/>
            </a:spcBef>
            <a:spcAft>
              <a:spcPct val="15000"/>
            </a:spcAft>
            <a:buChar char="•"/>
          </a:pPr>
          <a:r>
            <a:rPr lang="en-US" sz="2000" b="0" kern="1200" dirty="0"/>
            <a:t>For a traditional (option-free) fixed-rate bond, the same duration and convexity statistics apply if a change occurs in the benchmark yield or a change occurs in the spread. The change in the spread can result from a change in credit risk or liquidity risk.</a:t>
          </a:r>
        </a:p>
      </dsp:txBody>
      <dsp:txXfrm>
        <a:off x="0" y="524507"/>
        <a:ext cx="8458200" cy="1913897"/>
      </dsp:txXfrm>
    </dsp:sp>
    <dsp:sp modelId="{10986BDA-2D46-4C7A-BD20-EC96755C407F}">
      <dsp:nvSpPr>
        <dsp:cNvPr id="0" name=""/>
        <dsp:cNvSpPr/>
      </dsp:nvSpPr>
      <dsp:spPr>
        <a:xfrm>
          <a:off x="457199" y="0"/>
          <a:ext cx="7254268" cy="878156"/>
        </a:xfrm>
        <a:prstGeom prst="roundRect">
          <a:avLst/>
        </a:prstGeom>
        <a:solidFill>
          <a:schemeClr val="bg2"/>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3790" tIns="0" rIns="223790" bIns="0" numCol="1" spcCol="1270" anchor="ctr" anchorCtr="0">
          <a:noAutofit/>
        </a:bodyPr>
        <a:lstStyle/>
        <a:p>
          <a:pPr marL="0" lvl="0" indent="0" algn="l" defTabSz="889000">
            <a:lnSpc>
              <a:spcPct val="90000"/>
            </a:lnSpc>
            <a:spcBef>
              <a:spcPct val="0"/>
            </a:spcBef>
            <a:spcAft>
              <a:spcPct val="35000"/>
            </a:spcAft>
            <a:buNone/>
          </a:pPr>
          <a:r>
            <a:rPr lang="en-US" sz="2000" b="0" kern="1200" dirty="0"/>
            <a:t>Changes in credit spread and liquidity affect yield-to-maturity; duration and convexity can estimate the effects</a:t>
          </a:r>
          <a:endParaRPr lang="en-US" sz="2000" b="1" kern="1200" dirty="0"/>
        </a:p>
      </dsp:txBody>
      <dsp:txXfrm>
        <a:off x="500067" y="42868"/>
        <a:ext cx="7168532" cy="79242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2658E-4490-4C5A-BF31-946162C42761}">
      <dsp:nvSpPr>
        <dsp:cNvPr id="0" name=""/>
        <dsp:cNvSpPr/>
      </dsp:nvSpPr>
      <dsp:spPr>
        <a:xfrm>
          <a:off x="0" y="0"/>
          <a:ext cx="4648199" cy="464819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2B4759FF-AC2D-4DF4-AD2D-B27773399432}">
      <dsp:nvSpPr>
        <dsp:cNvPr id="0" name=""/>
        <dsp:cNvSpPr/>
      </dsp:nvSpPr>
      <dsp:spPr>
        <a:xfrm>
          <a:off x="2324099" y="0"/>
          <a:ext cx="5753100" cy="464819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The future value of </a:t>
          </a:r>
          <a:r>
            <a:rPr lang="en-US" sz="1900" b="1" kern="1200" dirty="0"/>
            <a:t>reinvested coupon </a:t>
          </a:r>
          <a:r>
            <a:rPr lang="en-US" sz="1900" kern="1200" dirty="0"/>
            <a:t>payments (and in a portfolio, the principal on bonds that mature before the horizon date) </a:t>
          </a:r>
          <a:r>
            <a:rPr lang="en-US" sz="1900" i="1" kern="1200" dirty="0"/>
            <a:t>increases</a:t>
          </a:r>
          <a:r>
            <a:rPr lang="en-US" sz="1900" kern="1200" dirty="0"/>
            <a:t> when interest rates go up and </a:t>
          </a:r>
          <a:r>
            <a:rPr lang="en-US" sz="1900" i="1" kern="1200" dirty="0"/>
            <a:t>decreases</a:t>
          </a:r>
          <a:r>
            <a:rPr lang="en-US" sz="1900" kern="1200" dirty="0"/>
            <a:t> when rates go down. </a:t>
          </a:r>
          <a:endParaRPr lang="en-AU" sz="1900" kern="1200" dirty="0"/>
        </a:p>
      </dsp:txBody>
      <dsp:txXfrm>
        <a:off x="2324099" y="0"/>
        <a:ext cx="5753100" cy="1394463"/>
      </dsp:txXfrm>
    </dsp:sp>
    <dsp:sp modelId="{6717DA3E-9164-4F7C-A00E-3A722C5EEFE0}">
      <dsp:nvSpPr>
        <dsp:cNvPr id="0" name=""/>
        <dsp:cNvSpPr/>
      </dsp:nvSpPr>
      <dsp:spPr>
        <a:xfrm>
          <a:off x="813436" y="1394463"/>
          <a:ext cx="3021326" cy="302132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66C162C1-2A97-4431-89AA-4E31314B277E}">
      <dsp:nvSpPr>
        <dsp:cNvPr id="0" name=""/>
        <dsp:cNvSpPr/>
      </dsp:nvSpPr>
      <dsp:spPr>
        <a:xfrm>
          <a:off x="2324099" y="1394463"/>
          <a:ext cx="5753100" cy="302132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The sale price on a bond that matures after the horizon date (and thus needs to be sold) </a:t>
          </a:r>
          <a:r>
            <a:rPr lang="en-US" sz="1900" i="1" kern="1200" dirty="0"/>
            <a:t>decreases </a:t>
          </a:r>
          <a:r>
            <a:rPr lang="en-US" sz="1900" kern="1200" dirty="0"/>
            <a:t>when interest rates go up and </a:t>
          </a:r>
          <a:r>
            <a:rPr lang="en-US" sz="1900" i="1" kern="1200" dirty="0"/>
            <a:t>increases</a:t>
          </a:r>
          <a:r>
            <a:rPr lang="en-US" sz="1900" kern="1200" dirty="0"/>
            <a:t> when rates go down. </a:t>
          </a:r>
          <a:endParaRPr lang="en-AU" sz="1900" kern="1200" dirty="0"/>
        </a:p>
      </dsp:txBody>
      <dsp:txXfrm>
        <a:off x="2324099" y="1394463"/>
        <a:ext cx="5753100" cy="1394458"/>
      </dsp:txXfrm>
    </dsp:sp>
    <dsp:sp modelId="{DB3D8356-9ADE-4EAC-8011-1D27B39375CC}">
      <dsp:nvSpPr>
        <dsp:cNvPr id="0" name=""/>
        <dsp:cNvSpPr/>
      </dsp:nvSpPr>
      <dsp:spPr>
        <a:xfrm>
          <a:off x="1626870" y="2788921"/>
          <a:ext cx="1394458" cy="139445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sp>
    <dsp:sp modelId="{3838AD26-A35A-4CD7-AC23-8C493BA259A2}">
      <dsp:nvSpPr>
        <dsp:cNvPr id="0" name=""/>
        <dsp:cNvSpPr/>
      </dsp:nvSpPr>
      <dsp:spPr>
        <a:xfrm>
          <a:off x="2324099" y="2788921"/>
          <a:ext cx="5753100" cy="139445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b="1" kern="1200" dirty="0"/>
            <a:t>Coupon reinvestment risk </a:t>
          </a:r>
          <a:r>
            <a:rPr lang="en-US" sz="1900" kern="1200" dirty="0"/>
            <a:t>matters more when the investor has a long-term horizon relative to the time-to-maturity of the bond.</a:t>
          </a:r>
          <a:endParaRPr lang="en-AU" sz="1900" kern="1200" dirty="0"/>
        </a:p>
      </dsp:txBody>
      <dsp:txXfrm>
        <a:off x="2324099" y="2788921"/>
        <a:ext cx="5753100" cy="13944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E0C2EB-886E-46A7-A009-C53CB532BFC0}">
      <dsp:nvSpPr>
        <dsp:cNvPr id="0" name=""/>
        <dsp:cNvSpPr/>
      </dsp:nvSpPr>
      <dsp:spPr>
        <a:xfrm>
          <a:off x="0" y="0"/>
          <a:ext cx="8153400" cy="937260"/>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There are several types of bond duration. In general, these can be divided into </a:t>
          </a:r>
          <a:r>
            <a:rPr lang="en-US" sz="2400" b="1" kern="1200" dirty="0"/>
            <a:t>yield duration </a:t>
          </a:r>
          <a:r>
            <a:rPr lang="en-US" sz="2400" kern="1200" dirty="0"/>
            <a:t>and </a:t>
          </a:r>
          <a:r>
            <a:rPr lang="en-US" sz="2400" b="1" kern="1200" dirty="0"/>
            <a:t>curve duration</a:t>
          </a:r>
          <a:r>
            <a:rPr lang="en-US" sz="2400" kern="1200" dirty="0"/>
            <a:t>. </a:t>
          </a:r>
          <a:endParaRPr lang="en-AU" sz="2400" kern="1200" dirty="0"/>
        </a:p>
      </dsp:txBody>
      <dsp:txXfrm>
        <a:off x="0" y="0"/>
        <a:ext cx="8153400" cy="937260"/>
      </dsp:txXfrm>
    </dsp:sp>
    <dsp:sp modelId="{A9FEFD57-BC04-4A4E-B6AC-3348AB451CAA}">
      <dsp:nvSpPr>
        <dsp:cNvPr id="0" name=""/>
        <dsp:cNvSpPr/>
      </dsp:nvSpPr>
      <dsp:spPr>
        <a:xfrm>
          <a:off x="0" y="937260"/>
          <a:ext cx="4076700" cy="196824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Yield duration </a:t>
          </a:r>
          <a:r>
            <a:rPr lang="en-US" sz="2200" kern="1200" dirty="0"/>
            <a:t>is the sensitivity of the bond price with respect to the bond’s own yield-to-maturity. </a:t>
          </a:r>
        </a:p>
      </dsp:txBody>
      <dsp:txXfrm>
        <a:off x="0" y="937260"/>
        <a:ext cx="4076700" cy="1968246"/>
      </dsp:txXfrm>
    </dsp:sp>
    <dsp:sp modelId="{589FFBCA-0A95-4354-A649-BE1CC9EB3480}">
      <dsp:nvSpPr>
        <dsp:cNvPr id="0" name=""/>
        <dsp:cNvSpPr/>
      </dsp:nvSpPr>
      <dsp:spPr>
        <a:xfrm>
          <a:off x="4076700" y="937260"/>
          <a:ext cx="4076700" cy="1968246"/>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Curve duration </a:t>
          </a:r>
          <a:r>
            <a:rPr lang="en-US" sz="2200" kern="1200" dirty="0"/>
            <a:t>is the sensitivity of the bond price (or more generally, the market value of a financial asset or liability) with respect to a benchmark yield curve.</a:t>
          </a:r>
          <a:endParaRPr lang="en-AU" sz="2200" kern="1200" dirty="0"/>
        </a:p>
      </dsp:txBody>
      <dsp:txXfrm>
        <a:off x="4076700" y="937260"/>
        <a:ext cx="4076700" cy="1968246"/>
      </dsp:txXfrm>
    </dsp:sp>
    <dsp:sp modelId="{E222E174-7BCE-4E6A-8AA0-335071707B83}">
      <dsp:nvSpPr>
        <dsp:cNvPr id="0" name=""/>
        <dsp:cNvSpPr/>
      </dsp:nvSpPr>
      <dsp:spPr>
        <a:xfrm>
          <a:off x="0" y="2905506"/>
          <a:ext cx="8153400" cy="218694"/>
        </a:xfrm>
        <a:prstGeom prst="rect">
          <a:avLst/>
        </a:prstGeom>
        <a:solidFill>
          <a:schemeClr val="accent2">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3806C-4A0B-43EA-8D2C-E73D313662A7}">
      <dsp:nvSpPr>
        <dsp:cNvPr id="0" name=""/>
        <dsp:cNvSpPr/>
      </dsp:nvSpPr>
      <dsp:spPr>
        <a:xfrm>
          <a:off x="5227" y="86854"/>
          <a:ext cx="2269752" cy="109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50800" rIns="142240" bIns="50800" numCol="1" spcCol="1270" anchor="ctr" anchorCtr="0">
          <a:noAutofit/>
        </a:bodyPr>
        <a:lstStyle/>
        <a:p>
          <a:pPr marL="0" lvl="0" indent="0" algn="l" defTabSz="889000">
            <a:lnSpc>
              <a:spcPct val="90000"/>
            </a:lnSpc>
            <a:spcBef>
              <a:spcPct val="0"/>
            </a:spcBef>
            <a:spcAft>
              <a:spcPct val="35000"/>
            </a:spcAft>
            <a:buNone/>
          </a:pPr>
          <a:r>
            <a:rPr lang="en-US" sz="2000" kern="1200" dirty="0"/>
            <a:t>Yield duration statistics used in fixed-income analysis include</a:t>
          </a:r>
        </a:p>
      </dsp:txBody>
      <dsp:txXfrm>
        <a:off x="5227" y="86854"/>
        <a:ext cx="2269752" cy="1096291"/>
      </dsp:txXfrm>
    </dsp:sp>
    <dsp:sp modelId="{4A08D687-87E5-45E3-ABAF-DE52927B13DD}">
      <dsp:nvSpPr>
        <dsp:cNvPr id="0" name=""/>
        <dsp:cNvSpPr/>
      </dsp:nvSpPr>
      <dsp:spPr>
        <a:xfrm>
          <a:off x="2274979" y="1206"/>
          <a:ext cx="396626" cy="1267586"/>
        </a:xfrm>
        <a:prstGeom prst="leftBrace">
          <a:avLst>
            <a:gd name="adj1" fmla="val 35000"/>
            <a:gd name="adj2" fmla="val 50000"/>
          </a:avLst>
        </a:prstGeom>
        <a:noFill/>
        <a:ln w="12700" cap="flat" cmpd="sng" algn="ctr">
          <a:solidFill>
            <a:schemeClr val="accent1">
              <a:shade val="60000"/>
              <a:hueOff val="0"/>
              <a:satOff val="0"/>
              <a:lumOff val="0"/>
              <a:alphaOff val="0"/>
            </a:schemeClr>
          </a:solidFill>
          <a:miter lim="800000"/>
        </a:ln>
        <a:effectLst/>
      </dsp:spPr>
      <dsp:style>
        <a:lnRef idx="2">
          <a:scrgbClr r="0" g="0" b="0"/>
        </a:lnRef>
        <a:fillRef idx="0">
          <a:scrgbClr r="0" g="0" b="0"/>
        </a:fillRef>
        <a:effectRef idx="0">
          <a:scrgbClr r="0" g="0" b="0"/>
        </a:effectRef>
        <a:fontRef idx="minor"/>
      </dsp:style>
    </dsp:sp>
    <dsp:sp modelId="{9508CE5C-AAED-4ECC-A23F-D2B82519E40D}">
      <dsp:nvSpPr>
        <dsp:cNvPr id="0" name=""/>
        <dsp:cNvSpPr/>
      </dsp:nvSpPr>
      <dsp:spPr>
        <a:xfrm>
          <a:off x="2830256" y="1206"/>
          <a:ext cx="5394116" cy="126758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kern="1200" dirty="0"/>
            <a:t>Macaulay duration</a:t>
          </a:r>
        </a:p>
        <a:p>
          <a:pPr marL="228600" lvl="1" indent="-228600" algn="l" defTabSz="889000">
            <a:lnSpc>
              <a:spcPct val="90000"/>
            </a:lnSpc>
            <a:spcBef>
              <a:spcPct val="0"/>
            </a:spcBef>
            <a:spcAft>
              <a:spcPct val="15000"/>
            </a:spcAft>
            <a:buChar char="•"/>
          </a:pPr>
          <a:r>
            <a:rPr lang="en-US" sz="2000" kern="1200" dirty="0"/>
            <a:t>Modified duration</a:t>
          </a:r>
        </a:p>
        <a:p>
          <a:pPr marL="228600" lvl="1" indent="-228600" algn="l" defTabSz="889000">
            <a:lnSpc>
              <a:spcPct val="90000"/>
            </a:lnSpc>
            <a:spcBef>
              <a:spcPct val="0"/>
            </a:spcBef>
            <a:spcAft>
              <a:spcPct val="15000"/>
            </a:spcAft>
            <a:buChar char="•"/>
          </a:pPr>
          <a:r>
            <a:rPr lang="en-US" sz="2000" kern="1200" dirty="0"/>
            <a:t>Money duration</a:t>
          </a:r>
        </a:p>
        <a:p>
          <a:pPr marL="228600" lvl="1" indent="-228600" algn="l" defTabSz="889000">
            <a:lnSpc>
              <a:spcPct val="90000"/>
            </a:lnSpc>
            <a:spcBef>
              <a:spcPct val="0"/>
            </a:spcBef>
            <a:spcAft>
              <a:spcPct val="15000"/>
            </a:spcAft>
            <a:buChar char="•"/>
          </a:pPr>
          <a:r>
            <a:rPr lang="en-US" sz="2000" kern="1200" dirty="0"/>
            <a:t>Price value of a basis point (PVBP)</a:t>
          </a:r>
        </a:p>
      </dsp:txBody>
      <dsp:txXfrm>
        <a:off x="2830256" y="1206"/>
        <a:ext cx="5394116" cy="1267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7ED5F-4A14-4504-B06C-E081512A9213}">
      <dsp:nvSpPr>
        <dsp:cNvPr id="0" name=""/>
        <dsp:cNvSpPr/>
      </dsp:nvSpPr>
      <dsp:spPr>
        <a:xfrm>
          <a:off x="4396" y="152399"/>
          <a:ext cx="8297006" cy="444323"/>
        </a:xfrm>
        <a:prstGeom prst="roundRect">
          <a:avLst>
            <a:gd name="adj" fmla="val 10000"/>
          </a:avLst>
        </a:prstGeom>
        <a:solidFill>
          <a:schemeClr val="accent3">
            <a:shade val="80000"/>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The Macaulay duration (</a:t>
          </a:r>
          <a:r>
            <a:rPr lang="en-US" sz="2000" i="1" kern="1200" dirty="0"/>
            <a:t>D</a:t>
          </a:r>
          <a:r>
            <a:rPr lang="en-US" sz="2000" kern="1200" dirty="0"/>
            <a:t>) formula (for the period)</a:t>
          </a:r>
          <a:endParaRPr lang="en-AU" sz="2000" kern="1200" dirty="0"/>
        </a:p>
      </dsp:txBody>
      <dsp:txXfrm>
        <a:off x="17410" y="165413"/>
        <a:ext cx="8270978" cy="418295"/>
      </dsp:txXfrm>
    </dsp:sp>
    <dsp:sp modelId="{F321358F-2997-4325-912F-B09A85B12CF2}">
      <dsp:nvSpPr>
        <dsp:cNvPr id="0" name=""/>
        <dsp:cNvSpPr/>
      </dsp:nvSpPr>
      <dsp:spPr>
        <a:xfrm rot="5400000">
          <a:off x="4088634" y="660988"/>
          <a:ext cx="128531" cy="128531"/>
        </a:xfrm>
        <a:prstGeom prst="rightArrow">
          <a:avLst>
            <a:gd name="adj1" fmla="val 667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662E0D-E3A7-4F94-90A0-EBE6839329CE}">
      <dsp:nvSpPr>
        <dsp:cNvPr id="0" name=""/>
        <dsp:cNvSpPr/>
      </dsp:nvSpPr>
      <dsp:spPr>
        <a:xfrm>
          <a:off x="990594" y="853786"/>
          <a:ext cx="6324611" cy="1127413"/>
        </a:xfrm>
        <a:prstGeom prst="roundRect">
          <a:avLst>
            <a:gd name="adj" fmla="val 10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14:m xmlns:a14="http://schemas.microsoft.com/office/drawing/2010/main">
            <m:oMath xmlns:m="http://schemas.openxmlformats.org/officeDocument/2006/math">
              <m:r>
                <a:rPr lang="en-AU" sz="2100" b="0" i="1" kern="1200" smtClean="0">
                  <a:latin typeface="Cambria Math"/>
                </a:rPr>
                <m:t>𝐷</m:t>
              </m:r>
              <m:r>
                <a:rPr lang="en-AU" sz="2100" b="0" i="1" kern="1200" smtClean="0">
                  <a:latin typeface="Cambria Math"/>
                </a:rPr>
                <m:t>=</m:t>
              </m:r>
              <m:d>
                <m:dPr>
                  <m:begChr m:val="["/>
                  <m:endChr m:val="]"/>
                  <m:ctrlPr>
                    <a:rPr lang="en-AU" sz="2100" b="0" i="1" kern="1200" smtClean="0">
                      <a:latin typeface="Cambria Math" panose="02040503050406030204" pitchFamily="18" charset="0"/>
                    </a:rPr>
                  </m:ctrlPr>
                </m:dPr>
                <m:e>
                  <m:f>
                    <m:fPr>
                      <m:ctrlPr>
                        <a:rPr lang="en-AU" sz="2100" b="0" i="1" kern="1200" smtClean="0">
                          <a:latin typeface="Cambria Math" panose="02040503050406030204" pitchFamily="18" charset="0"/>
                        </a:rPr>
                      </m:ctrlPr>
                    </m:fPr>
                    <m:num>
                      <m:f>
                        <m:fPr>
                          <m:ctrlPr>
                            <a:rPr lang="en-AU" sz="2100" b="0" i="1" kern="1200" smtClean="0">
                              <a:latin typeface="Cambria Math" panose="02040503050406030204" pitchFamily="18" charset="0"/>
                            </a:rPr>
                          </m:ctrlPr>
                        </m:fPr>
                        <m:num>
                          <m:r>
                            <a:rPr lang="en-AU" sz="2100" b="0" i="1" kern="1200" smtClean="0">
                              <a:latin typeface="Cambria Math"/>
                            </a:rPr>
                            <m:t>(1−</m:t>
                          </m:r>
                          <m:f>
                            <m:fPr>
                              <m:ctrlPr>
                                <a:rPr lang="en-AU" sz="2100" b="0" i="1" kern="1200" smtClean="0">
                                  <a:latin typeface="Cambria Math" panose="02040503050406030204" pitchFamily="18" charset="0"/>
                                </a:rPr>
                              </m:ctrlPr>
                            </m:fPr>
                            <m:num>
                              <m:r>
                                <a:rPr lang="en-AU" sz="2100" b="0" i="1" kern="1200" smtClean="0">
                                  <a:latin typeface="Cambria Math"/>
                                </a:rPr>
                                <m:t>𝑡</m:t>
                              </m:r>
                            </m:num>
                            <m:den>
                              <m:r>
                                <a:rPr lang="en-AU" sz="2100" b="0" i="1" kern="1200" smtClean="0">
                                  <a:latin typeface="Cambria Math"/>
                                </a:rPr>
                                <m:t>𝑇</m:t>
                              </m:r>
                            </m:den>
                          </m:f>
                          <m:r>
                            <a:rPr lang="en-AU" sz="2100" b="0" i="1" kern="1200" smtClean="0">
                              <a:latin typeface="Cambria Math"/>
                            </a:rPr>
                            <m:t>)</m:t>
                          </m:r>
                          <m:r>
                            <a:rPr lang="en-AU" sz="2100" b="0" i="1" kern="1200" smtClean="0">
                              <a:latin typeface="Cambria Math"/>
                              <a:ea typeface="Cambria Math"/>
                            </a:rPr>
                            <m:t>×</m:t>
                          </m:r>
                          <m:r>
                            <m:rPr>
                              <m:sty m:val="p"/>
                            </m:rPr>
                            <a:rPr lang="en-AU" sz="2100" b="0" i="0" kern="1200" smtClean="0">
                              <a:latin typeface="Cambria Math"/>
                              <a:ea typeface="Cambria Math"/>
                            </a:rPr>
                            <m:t>PMT</m:t>
                          </m:r>
                        </m:num>
                        <m:den>
                          <m:sSup>
                            <m:sSupPr>
                              <m:ctrlPr>
                                <a:rPr lang="en-AU" sz="2100" b="0" i="1" kern="1200" smtClean="0">
                                  <a:latin typeface="Cambria Math" panose="02040503050406030204" pitchFamily="18" charset="0"/>
                                </a:rPr>
                              </m:ctrlPr>
                            </m:sSupPr>
                            <m:e>
                              <m:r>
                                <a:rPr lang="en-AU" sz="2100" b="0" i="1" kern="1200" smtClean="0">
                                  <a:latin typeface="Cambria Math"/>
                                </a:rPr>
                                <m:t>(1+</m:t>
                              </m:r>
                              <m:r>
                                <a:rPr lang="en-AU" sz="2100" b="0" i="1" kern="1200" smtClean="0">
                                  <a:latin typeface="Cambria Math"/>
                                </a:rPr>
                                <m:t>𝑟</m:t>
                              </m:r>
                              <m:r>
                                <a:rPr lang="en-AU" sz="2100" b="0" i="1" kern="1200" smtClean="0">
                                  <a:latin typeface="Cambria Math"/>
                                </a:rPr>
                                <m:t>)</m:t>
                              </m:r>
                            </m:e>
                            <m:sup>
                              <m:r>
                                <a:rPr lang="en-AU" sz="2100" b="0" i="1" kern="1200" smtClean="0">
                                  <a:latin typeface="Cambria Math"/>
                                </a:rPr>
                                <m:t>1−</m:t>
                              </m:r>
                              <m:r>
                                <a:rPr lang="en-AU" sz="2100" b="0" i="1" kern="1200" smtClean="0">
                                  <a:latin typeface="Cambria Math"/>
                                </a:rPr>
                                <m:t>𝑡</m:t>
                              </m:r>
                              <m:r>
                                <a:rPr lang="en-AU" sz="2100" b="0" i="1" kern="1200" smtClean="0">
                                  <a:latin typeface="Cambria Math"/>
                                </a:rPr>
                                <m:t>/</m:t>
                              </m:r>
                              <m:r>
                                <a:rPr lang="en-AU" sz="2100" b="0" i="1" kern="1200" smtClean="0">
                                  <a:latin typeface="Cambria Math"/>
                                </a:rPr>
                                <m:t>𝑇</m:t>
                              </m:r>
                            </m:sup>
                          </m:sSup>
                        </m:den>
                      </m:f>
                      <m:r>
                        <a:rPr lang="en-AU" sz="2100" b="0" i="1" kern="1200" smtClean="0">
                          <a:latin typeface="Cambria Math"/>
                        </a:rPr>
                        <m:t>+</m:t>
                      </m:r>
                      <m:f>
                        <m:fPr>
                          <m:ctrlPr>
                            <a:rPr lang="en-AU" sz="2100" i="1" kern="1200">
                              <a:latin typeface="Cambria Math" panose="02040503050406030204" pitchFamily="18" charset="0"/>
                            </a:rPr>
                          </m:ctrlPr>
                        </m:fPr>
                        <m:num>
                          <m:r>
                            <a:rPr lang="en-AU" sz="2100" i="1" kern="1200">
                              <a:latin typeface="Cambria Math"/>
                            </a:rPr>
                            <m:t>(</m:t>
                          </m:r>
                          <m:r>
                            <a:rPr lang="en-AU" sz="2100" b="0" i="1" kern="1200" smtClean="0">
                              <a:latin typeface="Cambria Math"/>
                            </a:rPr>
                            <m:t>2</m:t>
                          </m:r>
                          <m:r>
                            <a:rPr lang="en-AU" sz="2100" i="1" kern="1200">
                              <a:latin typeface="Cambria Math"/>
                            </a:rPr>
                            <m:t>−</m:t>
                          </m:r>
                          <m:f>
                            <m:fPr>
                              <m:ctrlPr>
                                <a:rPr lang="en-AU" sz="2100" i="1" kern="1200">
                                  <a:latin typeface="Cambria Math" panose="02040503050406030204" pitchFamily="18" charset="0"/>
                                </a:rPr>
                              </m:ctrlPr>
                            </m:fPr>
                            <m:num>
                              <m:r>
                                <a:rPr lang="en-AU" sz="2100" i="1" kern="1200">
                                  <a:latin typeface="Cambria Math"/>
                                </a:rPr>
                                <m:t>𝑡</m:t>
                              </m:r>
                            </m:num>
                            <m:den>
                              <m:r>
                                <a:rPr lang="en-AU" sz="2100" i="1" kern="1200">
                                  <a:latin typeface="Cambria Math"/>
                                </a:rPr>
                                <m:t>𝑇</m:t>
                              </m:r>
                            </m:den>
                          </m:f>
                          <m:r>
                            <a:rPr lang="en-AU" sz="2100" i="1" kern="1200">
                              <a:latin typeface="Cambria Math"/>
                            </a:rPr>
                            <m:t>)</m:t>
                          </m:r>
                          <m:r>
                            <a:rPr lang="en-AU" sz="2100" i="1" kern="1200">
                              <a:latin typeface="Cambria Math"/>
                              <a:ea typeface="Cambria Math"/>
                            </a:rPr>
                            <m:t>×</m:t>
                          </m:r>
                          <m:r>
                            <m:rPr>
                              <m:sty m:val="p"/>
                            </m:rPr>
                            <a:rPr lang="en-AU" sz="2100" i="0" kern="1200">
                              <a:latin typeface="Cambria Math"/>
                              <a:ea typeface="Cambria Math"/>
                            </a:rPr>
                            <m:t>PMT</m:t>
                          </m:r>
                        </m:num>
                        <m:den>
                          <m:sSup>
                            <m:sSupPr>
                              <m:ctrlPr>
                                <a:rPr lang="en-AU" sz="2100" i="1" kern="1200">
                                  <a:latin typeface="Cambria Math" panose="02040503050406030204" pitchFamily="18" charset="0"/>
                                </a:rPr>
                              </m:ctrlPr>
                            </m:sSupPr>
                            <m:e>
                              <m:r>
                                <a:rPr lang="en-AU" sz="2100" i="1" kern="1200">
                                  <a:latin typeface="Cambria Math"/>
                                </a:rPr>
                                <m:t>(1+</m:t>
                              </m:r>
                              <m:r>
                                <a:rPr lang="en-AU" sz="2100" i="1" kern="1200">
                                  <a:latin typeface="Cambria Math"/>
                                </a:rPr>
                                <m:t>𝑟</m:t>
                              </m:r>
                              <m:r>
                                <a:rPr lang="en-AU" sz="2100" i="1" kern="1200">
                                  <a:latin typeface="Cambria Math"/>
                                </a:rPr>
                                <m:t>)</m:t>
                              </m:r>
                            </m:e>
                            <m:sup>
                              <m:r>
                                <a:rPr lang="en-AU" sz="2100" b="0" i="1" kern="1200" smtClean="0">
                                  <a:latin typeface="Cambria Math"/>
                                </a:rPr>
                                <m:t>2</m:t>
                              </m:r>
                              <m:r>
                                <a:rPr lang="en-AU" sz="2100" i="1" kern="1200">
                                  <a:latin typeface="Cambria Math"/>
                                </a:rPr>
                                <m:t>−</m:t>
                              </m:r>
                              <m:r>
                                <a:rPr lang="en-AU" sz="2100" i="1" kern="1200">
                                  <a:latin typeface="Cambria Math"/>
                                </a:rPr>
                                <m:t>𝑡</m:t>
                              </m:r>
                              <m:r>
                                <a:rPr lang="en-AU" sz="2100" i="1" kern="1200">
                                  <a:latin typeface="Cambria Math"/>
                                </a:rPr>
                                <m:t>/</m:t>
                              </m:r>
                              <m:r>
                                <a:rPr lang="en-AU" sz="2100" i="1" kern="1200">
                                  <a:latin typeface="Cambria Math"/>
                                </a:rPr>
                                <m:t>𝑇</m:t>
                              </m:r>
                            </m:sup>
                          </m:sSup>
                        </m:den>
                      </m:f>
                      <m:r>
                        <a:rPr lang="en-AU" sz="2100" i="1" kern="1200">
                          <a:latin typeface="Cambria Math"/>
                        </a:rPr>
                        <m:t>+</m:t>
                      </m:r>
                      <m:r>
                        <a:rPr lang="en-AU" sz="2100" b="0" i="1" kern="1200" smtClean="0">
                          <a:latin typeface="Cambria Math"/>
                        </a:rPr>
                        <m:t>…+</m:t>
                      </m:r>
                      <m:f>
                        <m:fPr>
                          <m:ctrlPr>
                            <a:rPr lang="en-AU" sz="2100" i="1" kern="1200">
                              <a:latin typeface="Cambria Math" panose="02040503050406030204" pitchFamily="18" charset="0"/>
                            </a:rPr>
                          </m:ctrlPr>
                        </m:fPr>
                        <m:num>
                          <m:r>
                            <a:rPr lang="en-AU" sz="2100" i="1" kern="1200">
                              <a:latin typeface="Cambria Math"/>
                            </a:rPr>
                            <m:t>(</m:t>
                          </m:r>
                          <m:r>
                            <a:rPr lang="en-AU" sz="2100" b="0" i="1" kern="1200" smtClean="0">
                              <a:latin typeface="Cambria Math"/>
                            </a:rPr>
                            <m:t>𝑁</m:t>
                          </m:r>
                          <m:r>
                            <a:rPr lang="en-AU" sz="2100" i="1" kern="1200">
                              <a:latin typeface="Cambria Math"/>
                            </a:rPr>
                            <m:t>−</m:t>
                          </m:r>
                          <m:f>
                            <m:fPr>
                              <m:ctrlPr>
                                <a:rPr lang="en-AU" sz="2100" i="1" kern="1200">
                                  <a:latin typeface="Cambria Math" panose="02040503050406030204" pitchFamily="18" charset="0"/>
                                </a:rPr>
                              </m:ctrlPr>
                            </m:fPr>
                            <m:num>
                              <m:r>
                                <a:rPr lang="en-AU" sz="2100" i="1" kern="1200">
                                  <a:latin typeface="Cambria Math"/>
                                </a:rPr>
                                <m:t>𝑡</m:t>
                              </m:r>
                            </m:num>
                            <m:den>
                              <m:r>
                                <a:rPr lang="en-AU" sz="2100" i="1" kern="1200">
                                  <a:latin typeface="Cambria Math"/>
                                </a:rPr>
                                <m:t>𝑇</m:t>
                              </m:r>
                            </m:den>
                          </m:f>
                          <m:r>
                            <a:rPr lang="en-AU" sz="2100" i="1" kern="1200">
                              <a:latin typeface="Cambria Math"/>
                            </a:rPr>
                            <m:t>)</m:t>
                          </m:r>
                          <m:r>
                            <a:rPr lang="en-AU" sz="2100" i="1" kern="1200">
                              <a:latin typeface="Cambria Math"/>
                              <a:ea typeface="Cambria Math"/>
                            </a:rPr>
                            <m:t>×</m:t>
                          </m:r>
                          <m:r>
                            <a:rPr lang="en-US" sz="2100" b="0" i="1" kern="1200" smtClean="0">
                              <a:latin typeface="Cambria Math"/>
                              <a:ea typeface="Cambria Math"/>
                            </a:rPr>
                            <m:t>(</m:t>
                          </m:r>
                          <m:r>
                            <m:rPr>
                              <m:sty m:val="p"/>
                            </m:rPr>
                            <a:rPr lang="en-AU" sz="2100" i="0" kern="1200">
                              <a:latin typeface="Cambria Math"/>
                              <a:ea typeface="Cambria Math"/>
                            </a:rPr>
                            <m:t>PMT</m:t>
                          </m:r>
                          <m:r>
                            <a:rPr lang="en-US" sz="2100" b="0" i="1" kern="1200" smtClean="0">
                              <a:latin typeface="Cambria Math"/>
                              <a:ea typeface="Cambria Math"/>
                            </a:rPr>
                            <m:t>+</m:t>
                          </m:r>
                          <m:r>
                            <m:rPr>
                              <m:sty m:val="p"/>
                            </m:rPr>
                            <a:rPr lang="en-US" sz="2100" b="0" i="0" kern="1200" smtClean="0">
                              <a:latin typeface="Cambria Math"/>
                              <a:ea typeface="Cambria Math"/>
                            </a:rPr>
                            <m:t>FV</m:t>
                          </m:r>
                          <m:r>
                            <a:rPr lang="en-US" sz="2100" b="0" i="1" kern="1200" smtClean="0">
                              <a:latin typeface="Cambria Math"/>
                              <a:ea typeface="Cambria Math"/>
                            </a:rPr>
                            <m:t>)</m:t>
                          </m:r>
                        </m:num>
                        <m:den>
                          <m:sSup>
                            <m:sSupPr>
                              <m:ctrlPr>
                                <a:rPr lang="en-AU" sz="2100" i="1" kern="1200">
                                  <a:latin typeface="Cambria Math" panose="02040503050406030204" pitchFamily="18" charset="0"/>
                                </a:rPr>
                              </m:ctrlPr>
                            </m:sSupPr>
                            <m:e>
                              <m:r>
                                <a:rPr lang="en-AU" sz="2100" i="1" kern="1200">
                                  <a:latin typeface="Cambria Math"/>
                                </a:rPr>
                                <m:t>(1+</m:t>
                              </m:r>
                              <m:r>
                                <a:rPr lang="en-AU" sz="2100" i="1" kern="1200">
                                  <a:latin typeface="Cambria Math"/>
                                </a:rPr>
                                <m:t>𝑟</m:t>
                              </m:r>
                              <m:r>
                                <a:rPr lang="en-AU" sz="2100" i="1" kern="1200">
                                  <a:latin typeface="Cambria Math"/>
                                </a:rPr>
                                <m:t>)</m:t>
                              </m:r>
                            </m:e>
                            <m:sup>
                              <m:r>
                                <a:rPr lang="en-AU" sz="2100" b="0" i="1" kern="1200" smtClean="0">
                                  <a:latin typeface="Cambria Math"/>
                                </a:rPr>
                                <m:t>𝑁</m:t>
                              </m:r>
                              <m:r>
                                <a:rPr lang="en-AU" sz="2100" i="1" kern="1200">
                                  <a:latin typeface="Cambria Math"/>
                                </a:rPr>
                                <m:t>−</m:t>
                              </m:r>
                              <m:r>
                                <a:rPr lang="en-AU" sz="2100" i="1" kern="1200">
                                  <a:latin typeface="Cambria Math"/>
                                </a:rPr>
                                <m:t>𝑡</m:t>
                              </m:r>
                              <m:r>
                                <a:rPr lang="en-AU" sz="2100" i="1" kern="1200">
                                  <a:latin typeface="Cambria Math"/>
                                </a:rPr>
                                <m:t>/</m:t>
                              </m:r>
                              <m:r>
                                <a:rPr lang="en-AU" sz="2100" i="1" kern="1200">
                                  <a:latin typeface="Cambria Math"/>
                                </a:rPr>
                                <m:t>𝑇</m:t>
                              </m:r>
                            </m:sup>
                          </m:sSup>
                        </m:den>
                      </m:f>
                    </m:num>
                    <m:den>
                      <m:f>
                        <m:fPr>
                          <m:ctrlPr>
                            <a:rPr lang="en-AU" sz="2100" b="0" i="1" kern="1200" smtClean="0">
                              <a:latin typeface="Cambria Math" panose="02040503050406030204" pitchFamily="18" charset="0"/>
                            </a:rPr>
                          </m:ctrlPr>
                        </m:fPr>
                        <m:num>
                          <m:r>
                            <m:rPr>
                              <m:sty m:val="p"/>
                            </m:rPr>
                            <a:rPr lang="en-AU" sz="2100" b="0" i="0" kern="1200" smtClean="0">
                              <a:latin typeface="Cambria Math"/>
                            </a:rPr>
                            <m:t>PMT</m:t>
                          </m:r>
                        </m:num>
                        <m:den>
                          <m:sSup>
                            <m:sSupPr>
                              <m:ctrlPr>
                                <a:rPr lang="en-AU" sz="2100" b="0" i="1" kern="1200" smtClean="0">
                                  <a:latin typeface="Cambria Math" panose="02040503050406030204" pitchFamily="18" charset="0"/>
                                </a:rPr>
                              </m:ctrlPr>
                            </m:sSupPr>
                            <m:e>
                              <m:r>
                                <a:rPr lang="en-AU" sz="2100" b="0" i="1" kern="1200" smtClean="0">
                                  <a:latin typeface="Cambria Math"/>
                                </a:rPr>
                                <m:t>(1+</m:t>
                              </m:r>
                              <m:r>
                                <a:rPr lang="en-AU" sz="2100" b="0" i="1" kern="1200" smtClean="0">
                                  <a:latin typeface="Cambria Math"/>
                                </a:rPr>
                                <m:t>𝑟</m:t>
                              </m:r>
                              <m:r>
                                <a:rPr lang="en-AU" sz="2100" b="0" i="1" kern="1200" smtClean="0">
                                  <a:latin typeface="Cambria Math"/>
                                </a:rPr>
                                <m:t>)</m:t>
                              </m:r>
                            </m:e>
                            <m:sup>
                              <m:r>
                                <a:rPr lang="en-AU" sz="2100" b="0" i="1" kern="1200" smtClean="0">
                                  <a:latin typeface="Cambria Math"/>
                                </a:rPr>
                                <m:t>1−</m:t>
                              </m:r>
                              <m:r>
                                <a:rPr lang="en-AU" sz="2100" b="0" i="1" kern="1200" smtClean="0">
                                  <a:latin typeface="Cambria Math"/>
                                </a:rPr>
                                <m:t>𝑡</m:t>
                              </m:r>
                              <m:r>
                                <a:rPr lang="en-AU" sz="2100" b="0" i="1" kern="1200" smtClean="0">
                                  <a:latin typeface="Cambria Math"/>
                                </a:rPr>
                                <m:t>/</m:t>
                              </m:r>
                              <m:r>
                                <a:rPr lang="en-AU" sz="2100" b="0" i="1" kern="1200" smtClean="0">
                                  <a:latin typeface="Cambria Math"/>
                                </a:rPr>
                                <m:t>𝑇</m:t>
                              </m:r>
                            </m:sup>
                          </m:sSup>
                        </m:den>
                      </m:f>
                      <m:r>
                        <a:rPr lang="en-AU" sz="2100" b="0" i="1" kern="1200" smtClean="0">
                          <a:latin typeface="Cambria Math"/>
                        </a:rPr>
                        <m:t>+</m:t>
                      </m:r>
                      <m:f>
                        <m:fPr>
                          <m:ctrlPr>
                            <a:rPr lang="en-AU" sz="2100" i="1" kern="1200">
                              <a:latin typeface="Cambria Math" panose="02040503050406030204" pitchFamily="18" charset="0"/>
                            </a:rPr>
                          </m:ctrlPr>
                        </m:fPr>
                        <m:num>
                          <m:r>
                            <m:rPr>
                              <m:sty m:val="p"/>
                            </m:rPr>
                            <a:rPr lang="en-AU" sz="2100" i="0" kern="1200">
                              <a:latin typeface="Cambria Math"/>
                              <a:ea typeface="Cambria Math"/>
                            </a:rPr>
                            <m:t>PMT</m:t>
                          </m:r>
                        </m:num>
                        <m:den>
                          <m:sSup>
                            <m:sSupPr>
                              <m:ctrlPr>
                                <a:rPr lang="en-AU" sz="2100" i="1" kern="1200">
                                  <a:latin typeface="Cambria Math" panose="02040503050406030204" pitchFamily="18" charset="0"/>
                                </a:rPr>
                              </m:ctrlPr>
                            </m:sSupPr>
                            <m:e>
                              <m:r>
                                <a:rPr lang="en-AU" sz="2100" i="1" kern="1200">
                                  <a:latin typeface="Cambria Math"/>
                                </a:rPr>
                                <m:t>(1+</m:t>
                              </m:r>
                              <m:r>
                                <a:rPr lang="en-AU" sz="2100" i="1" kern="1200">
                                  <a:latin typeface="Cambria Math"/>
                                </a:rPr>
                                <m:t>𝑟</m:t>
                              </m:r>
                              <m:r>
                                <a:rPr lang="en-AU" sz="2100" i="1" kern="1200">
                                  <a:latin typeface="Cambria Math"/>
                                </a:rPr>
                                <m:t>)</m:t>
                              </m:r>
                            </m:e>
                            <m:sup>
                              <m:r>
                                <a:rPr lang="en-AU" sz="2100" i="1" kern="1200">
                                  <a:latin typeface="Cambria Math"/>
                                </a:rPr>
                                <m:t>2−</m:t>
                              </m:r>
                              <m:r>
                                <a:rPr lang="en-AU" sz="2100" i="1" kern="1200">
                                  <a:latin typeface="Cambria Math"/>
                                </a:rPr>
                                <m:t>𝑡</m:t>
                              </m:r>
                              <m:r>
                                <a:rPr lang="en-AU" sz="2100" i="1" kern="1200">
                                  <a:latin typeface="Cambria Math"/>
                                </a:rPr>
                                <m:t>/</m:t>
                              </m:r>
                              <m:r>
                                <a:rPr lang="en-AU" sz="2100" i="1" kern="1200">
                                  <a:latin typeface="Cambria Math"/>
                                </a:rPr>
                                <m:t>𝑇</m:t>
                              </m:r>
                            </m:sup>
                          </m:sSup>
                        </m:den>
                      </m:f>
                      <m:r>
                        <a:rPr lang="en-AU" sz="2100" i="1" kern="1200">
                          <a:latin typeface="Cambria Math"/>
                        </a:rPr>
                        <m:t>+…+</m:t>
                      </m:r>
                      <m:f>
                        <m:fPr>
                          <m:ctrlPr>
                            <a:rPr lang="en-AU" sz="2100" i="1" kern="1200">
                              <a:latin typeface="Cambria Math" panose="02040503050406030204" pitchFamily="18" charset="0"/>
                            </a:rPr>
                          </m:ctrlPr>
                        </m:fPr>
                        <m:num>
                          <m:r>
                            <m:rPr>
                              <m:sty m:val="p"/>
                            </m:rPr>
                            <a:rPr lang="en-AU" sz="2100" i="0" kern="1200">
                              <a:latin typeface="Cambria Math"/>
                              <a:ea typeface="Cambria Math"/>
                            </a:rPr>
                            <m:t>PMT</m:t>
                          </m:r>
                          <m:r>
                            <a:rPr lang="en-US" sz="2100" b="0" i="1" kern="1200" smtClean="0">
                              <a:latin typeface="Cambria Math"/>
                              <a:ea typeface="Cambria Math"/>
                            </a:rPr>
                            <m:t>+</m:t>
                          </m:r>
                          <m:r>
                            <m:rPr>
                              <m:sty m:val="p"/>
                            </m:rPr>
                            <a:rPr lang="en-US" sz="2100" b="0" i="0" kern="1200" smtClean="0">
                              <a:latin typeface="Cambria Math"/>
                              <a:ea typeface="Cambria Math"/>
                            </a:rPr>
                            <m:t>FV</m:t>
                          </m:r>
                        </m:num>
                        <m:den>
                          <m:sSup>
                            <m:sSupPr>
                              <m:ctrlPr>
                                <a:rPr lang="en-AU" sz="2100" i="1" kern="1200">
                                  <a:latin typeface="Cambria Math" panose="02040503050406030204" pitchFamily="18" charset="0"/>
                                </a:rPr>
                              </m:ctrlPr>
                            </m:sSupPr>
                            <m:e>
                              <m:r>
                                <a:rPr lang="en-AU" sz="2100" i="1" kern="1200">
                                  <a:latin typeface="Cambria Math"/>
                                </a:rPr>
                                <m:t>(1+</m:t>
                              </m:r>
                              <m:r>
                                <a:rPr lang="en-AU" sz="2100" i="1" kern="1200">
                                  <a:latin typeface="Cambria Math"/>
                                </a:rPr>
                                <m:t>𝑟</m:t>
                              </m:r>
                              <m:r>
                                <a:rPr lang="en-AU" sz="2100" i="1" kern="1200">
                                  <a:latin typeface="Cambria Math"/>
                                </a:rPr>
                                <m:t>)</m:t>
                              </m:r>
                            </m:e>
                            <m:sup>
                              <m:r>
                                <a:rPr lang="en-AU" sz="2100" i="1" kern="1200">
                                  <a:latin typeface="Cambria Math"/>
                                </a:rPr>
                                <m:t>𝑁</m:t>
                              </m:r>
                              <m:r>
                                <a:rPr lang="en-AU" sz="2100" i="1" kern="1200">
                                  <a:latin typeface="Cambria Math"/>
                                </a:rPr>
                                <m:t>−</m:t>
                              </m:r>
                              <m:r>
                                <a:rPr lang="en-AU" sz="2100" i="1" kern="1200">
                                  <a:latin typeface="Cambria Math"/>
                                </a:rPr>
                                <m:t>𝑡</m:t>
                              </m:r>
                              <m:r>
                                <a:rPr lang="en-AU" sz="2100" i="1" kern="1200">
                                  <a:latin typeface="Cambria Math"/>
                                </a:rPr>
                                <m:t>/</m:t>
                              </m:r>
                              <m:r>
                                <a:rPr lang="en-AU" sz="2100" i="1" kern="1200">
                                  <a:latin typeface="Cambria Math"/>
                                </a:rPr>
                                <m:t>𝑇</m:t>
                              </m:r>
                            </m:sup>
                          </m:sSup>
                        </m:den>
                      </m:f>
                    </m:den>
                  </m:f>
                </m:e>
              </m:d>
            </m:oMath>
          </a14:m>
          <a:r>
            <a:rPr lang="en-US" sz="2100" kern="1200" dirty="0"/>
            <a:t> </a:t>
          </a:r>
        </a:p>
      </dsp:txBody>
      <dsp:txXfrm>
        <a:off x="1023615" y="886807"/>
        <a:ext cx="6258569" cy="10613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7ED5F-4A14-4504-B06C-E081512A9213}">
      <dsp:nvSpPr>
        <dsp:cNvPr id="0" name=""/>
        <dsp:cNvSpPr/>
      </dsp:nvSpPr>
      <dsp:spPr>
        <a:xfrm>
          <a:off x="2613" y="177799"/>
          <a:ext cx="3771949" cy="173598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Modified duration (MD) </a:t>
          </a:r>
          <a:r>
            <a:rPr lang="en-US" sz="2000" kern="1200" dirty="0"/>
            <a:t>is a direct measure of the interest rate sensitivity of a bond. It assumes that yield changes do not change the expected cash flows.</a:t>
          </a:r>
          <a:endParaRPr lang="en-AU" sz="2000" kern="1200" dirty="0"/>
        </a:p>
      </dsp:txBody>
      <dsp:txXfrm>
        <a:off x="53458" y="228644"/>
        <a:ext cx="3670259" cy="1634293"/>
      </dsp:txXfrm>
    </dsp:sp>
    <dsp:sp modelId="{F5808877-72C9-426D-8AF6-1345E90B5E7B}">
      <dsp:nvSpPr>
        <dsp:cNvPr id="0" name=""/>
        <dsp:cNvSpPr/>
      </dsp:nvSpPr>
      <dsp:spPr>
        <a:xfrm rot="5400000">
          <a:off x="1806077" y="1996294"/>
          <a:ext cx="165022" cy="165022"/>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A408E0-1621-4593-8D34-896EE5580613}">
      <dsp:nvSpPr>
        <dsp:cNvPr id="0" name=""/>
        <dsp:cNvSpPr/>
      </dsp:nvSpPr>
      <dsp:spPr>
        <a:xfrm>
          <a:off x="2613" y="2243828"/>
          <a:ext cx="3771949" cy="1108972"/>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AU" sz="2200" b="0" i="0" kern="1200" smtClean="0">
                    <a:latin typeface="Cambria Math"/>
                  </a:rPr>
                  <m:t>MD</m:t>
                </m:r>
                <m:r>
                  <a:rPr lang="en-AU" sz="2200" b="0" i="1" kern="1200" smtClean="0">
                    <a:latin typeface="Cambria Math"/>
                  </a:rPr>
                  <m:t>=</m:t>
                </m:r>
                <m:f>
                  <m:fPr>
                    <m:ctrlPr>
                      <a:rPr lang="en-AU" sz="2200" b="0" i="1" kern="1200" smtClean="0">
                        <a:latin typeface="Cambria Math" panose="02040503050406030204" pitchFamily="18" charset="0"/>
                      </a:rPr>
                    </m:ctrlPr>
                  </m:fPr>
                  <m:num>
                    <m:r>
                      <a:rPr lang="en-AU" sz="2200" b="0" i="1" kern="1200" smtClean="0">
                        <a:latin typeface="Cambria Math"/>
                      </a:rPr>
                      <m:t>𝐷</m:t>
                    </m:r>
                  </m:num>
                  <m:den>
                    <m:r>
                      <a:rPr lang="en-AU" sz="2200" b="0" i="1" kern="1200" smtClean="0">
                        <a:latin typeface="Cambria Math"/>
                      </a:rPr>
                      <m:t>1+</m:t>
                    </m:r>
                    <m:r>
                      <a:rPr lang="en-AU" sz="2200" b="0" i="1" kern="1200" smtClean="0">
                        <a:latin typeface="Cambria Math"/>
                      </a:rPr>
                      <m:t>𝑟</m:t>
                    </m:r>
                  </m:den>
                </m:f>
                <m:r>
                  <a:rPr lang="en-AU" sz="2200" b="0" i="1" kern="1200" smtClean="0">
                    <a:latin typeface="Cambria Math"/>
                  </a:rPr>
                  <m:t> </m:t>
                </m:r>
              </m:oMath>
            </m:oMathPara>
          </a14:m>
          <a:endParaRPr lang="en-US" sz="2200" kern="1200" dirty="0"/>
        </a:p>
        <a:p>
          <a:pPr marL="0" lvl="0" indent="0" algn="ctr" defTabSz="977900">
            <a:lnSpc>
              <a:spcPct val="90000"/>
            </a:lnSpc>
            <a:spcBef>
              <a:spcPct val="0"/>
            </a:spcBef>
            <a:spcAft>
              <a:spcPct val="35000"/>
            </a:spcAft>
            <a:buNone/>
          </a:pPr>
          <a:r>
            <a:rPr lang="en-US" sz="2200" kern="1200" dirty="0"/>
            <a:t> </a:t>
          </a:r>
          <a:r>
            <a:rPr lang="en-US" sz="2000" kern="1200" dirty="0"/>
            <a:t>where </a:t>
          </a:r>
          <a:r>
            <a:rPr lang="en-US" sz="2000" b="1" i="1" kern="1200" dirty="0"/>
            <a:t>r</a:t>
          </a:r>
          <a:r>
            <a:rPr lang="en-US" sz="2000" i="1" kern="1200" dirty="0"/>
            <a:t> </a:t>
          </a:r>
          <a:r>
            <a:rPr lang="en-US" sz="2000" kern="1200" dirty="0"/>
            <a:t>is the yield per period. </a:t>
          </a:r>
        </a:p>
      </dsp:txBody>
      <dsp:txXfrm>
        <a:off x="35094" y="2276309"/>
        <a:ext cx="3706987" cy="1044010"/>
      </dsp:txXfrm>
    </dsp:sp>
    <dsp:sp modelId="{7151EA76-7C53-48B3-829B-B4510662EFFE}">
      <dsp:nvSpPr>
        <dsp:cNvPr id="0" name=""/>
        <dsp:cNvSpPr/>
      </dsp:nvSpPr>
      <dsp:spPr>
        <a:xfrm>
          <a:off x="4302636" y="177799"/>
          <a:ext cx="3771949" cy="1735983"/>
        </a:xfrm>
        <a:prstGeom prst="roundRect">
          <a:avLst>
            <a:gd name="adj" fmla="val 10000"/>
          </a:avLst>
        </a:prstGeom>
        <a:solidFill>
          <a:schemeClr val="accent2">
            <a:hueOff val="1991252"/>
            <a:satOff val="-47442"/>
            <a:lumOff val="1353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t>Modified duration </a:t>
          </a:r>
          <a:r>
            <a:rPr lang="en-US" sz="2000" kern="1200" dirty="0"/>
            <a:t>provides a linear estimate of the percentage price change for a bond given a change in its yield-to-maturity.</a:t>
          </a:r>
        </a:p>
      </dsp:txBody>
      <dsp:txXfrm>
        <a:off x="4353481" y="228644"/>
        <a:ext cx="3670259" cy="1634293"/>
      </dsp:txXfrm>
    </dsp:sp>
    <dsp:sp modelId="{3EE35ADC-0DA2-4E1F-8A87-347B857C7907}">
      <dsp:nvSpPr>
        <dsp:cNvPr id="0" name=""/>
        <dsp:cNvSpPr/>
      </dsp:nvSpPr>
      <dsp:spPr>
        <a:xfrm rot="5400000">
          <a:off x="6106099" y="1996294"/>
          <a:ext cx="165022" cy="165022"/>
        </a:xfrm>
        <a:prstGeom prst="rightArrow">
          <a:avLst>
            <a:gd name="adj1" fmla="val 66700"/>
            <a:gd name="adj2" fmla="val 50000"/>
          </a:avLst>
        </a:prstGeom>
        <a:solidFill>
          <a:schemeClr val="accent2">
            <a:hueOff val="1991252"/>
            <a:satOff val="-47442"/>
            <a:lumOff val="1353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CFECCD6-C61E-4ABB-B372-18AEFD775E16}">
      <dsp:nvSpPr>
        <dsp:cNvPr id="0" name=""/>
        <dsp:cNvSpPr/>
      </dsp:nvSpPr>
      <dsp:spPr>
        <a:xfrm>
          <a:off x="4302636" y="2243828"/>
          <a:ext cx="3771949" cy="942987"/>
        </a:xfrm>
        <a:prstGeom prst="roundRect">
          <a:avLst>
            <a:gd name="adj" fmla="val 10000"/>
          </a:avLst>
        </a:prstGeom>
        <a:solidFill>
          <a:schemeClr val="accent2">
            <a:tint val="40000"/>
            <a:alpha val="90000"/>
            <a:hueOff val="1671107"/>
            <a:satOff val="-22979"/>
            <a:lumOff val="-277"/>
            <a:alphaOff val="0"/>
          </a:schemeClr>
        </a:solidFill>
        <a:ln w="12700" cap="flat" cmpd="sng" algn="ctr">
          <a:solidFill>
            <a:schemeClr val="accent2">
              <a:tint val="40000"/>
              <a:alpha val="90000"/>
              <a:hueOff val="1671107"/>
              <a:satOff val="-22979"/>
              <a:lumOff val="-277"/>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AU" sz="2100" b="0" i="1" kern="1200" smtClean="0">
                    <a:latin typeface="Cambria Math"/>
                  </a:rPr>
                  <m:t>%</m:t>
                </m:r>
                <m:r>
                  <a:rPr lang="en-AU" sz="2100" b="0" i="1" kern="1200" smtClean="0">
                    <a:latin typeface="Cambria Math"/>
                    <a:ea typeface="Cambria Math"/>
                  </a:rPr>
                  <m:t>∆</m:t>
                </m:r>
                <m:sSup>
                  <m:sSupPr>
                    <m:ctrlPr>
                      <a:rPr lang="en-AU" sz="2100" b="0" i="1" kern="1200" smtClean="0">
                        <a:latin typeface="Cambria Math" panose="02040503050406030204" pitchFamily="18" charset="0"/>
                        <a:ea typeface="Cambria Math"/>
                      </a:rPr>
                    </m:ctrlPr>
                  </m:sSupPr>
                  <m:e>
                    <m:r>
                      <m:rPr>
                        <m:sty m:val="p"/>
                      </m:rPr>
                      <a:rPr lang="en-AU" sz="2100" b="0" i="0" kern="1200" smtClean="0">
                        <a:latin typeface="Cambria Math"/>
                        <a:ea typeface="Cambria Math"/>
                      </a:rPr>
                      <m:t>PV</m:t>
                    </m:r>
                  </m:e>
                  <m:sup>
                    <m:r>
                      <a:rPr lang="en-AU" sz="2100" b="0" i="1" kern="1200" smtClean="0">
                        <a:latin typeface="Cambria Math"/>
                        <a:ea typeface="Cambria Math"/>
                      </a:rPr>
                      <m:t>𝐹𝑢𝑙𝑙</m:t>
                    </m:r>
                  </m:sup>
                </m:sSup>
                <m:r>
                  <a:rPr lang="en-AU" sz="2100" b="0" i="1" kern="1200" smtClean="0">
                    <a:latin typeface="Cambria Math"/>
                    <a:ea typeface="Cambria Math"/>
                  </a:rPr>
                  <m:t>≈−</m:t>
                </m:r>
                <m:r>
                  <m:rPr>
                    <m:sty m:val="p"/>
                  </m:rPr>
                  <a:rPr lang="en-AU" sz="2100" b="0" i="0" kern="1200" smtClean="0">
                    <a:latin typeface="Cambria Math"/>
                    <a:ea typeface="Cambria Math"/>
                  </a:rPr>
                  <m:t>MD</m:t>
                </m:r>
                <m:r>
                  <a:rPr lang="en-AU" sz="2100" b="0" i="1" kern="1200" smtClean="0">
                    <a:latin typeface="Cambria Math"/>
                    <a:ea typeface="Cambria Math"/>
                  </a:rPr>
                  <m:t>×∆</m:t>
                </m:r>
                <m:r>
                  <m:rPr>
                    <m:sty m:val="p"/>
                  </m:rPr>
                  <a:rPr lang="en-AU" sz="2100" b="0" i="0" kern="1200" smtClean="0">
                    <a:latin typeface="Cambria Math"/>
                    <a:ea typeface="Cambria Math"/>
                  </a:rPr>
                  <m:t>Yield</m:t>
                </m:r>
                <m:r>
                  <a:rPr lang="en-AU" sz="2100" b="0" i="1" kern="1200" smtClean="0">
                    <a:latin typeface="Cambria Math"/>
                    <a:ea typeface="Cambria Math"/>
                  </a:rPr>
                  <m:t>(%)</m:t>
                </m:r>
              </m:oMath>
            </m:oMathPara>
          </a14:m>
          <a:endParaRPr lang="en-AU" sz="2100" kern="1200" dirty="0"/>
        </a:p>
      </dsp:txBody>
      <dsp:txXfrm>
        <a:off x="4330255" y="2271447"/>
        <a:ext cx="3716711" cy="88774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27ED5F-4A14-4504-B06C-E081512A9213}">
      <dsp:nvSpPr>
        <dsp:cNvPr id="0" name=""/>
        <dsp:cNvSpPr/>
      </dsp:nvSpPr>
      <dsp:spPr>
        <a:xfrm>
          <a:off x="585" y="76199"/>
          <a:ext cx="8076029" cy="100770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0" kern="1200" dirty="0"/>
            <a:t>The</a:t>
          </a:r>
          <a:r>
            <a:rPr lang="en-US" sz="2400" b="1" kern="1200" dirty="0"/>
            <a:t> approximate Macaulay duration (AD) </a:t>
          </a:r>
          <a:r>
            <a:rPr lang="en-US" sz="2400" kern="1200" dirty="0"/>
            <a:t>is calculated from the </a:t>
          </a:r>
          <a:r>
            <a:rPr lang="en-US" sz="2400" b="1" kern="1200" dirty="0"/>
            <a:t>approximate modified duration (AMD)</a:t>
          </a:r>
          <a:r>
            <a:rPr lang="en-US" sz="2400" kern="1200" dirty="0"/>
            <a:t>.</a:t>
          </a:r>
          <a:endParaRPr lang="en-AU" sz="2400" kern="1200" dirty="0"/>
        </a:p>
      </dsp:txBody>
      <dsp:txXfrm>
        <a:off x="30100" y="105714"/>
        <a:ext cx="8016999" cy="948679"/>
      </dsp:txXfrm>
    </dsp:sp>
    <dsp:sp modelId="{CA817B3C-2C4A-45A4-BB2F-DBC464049582}">
      <dsp:nvSpPr>
        <dsp:cNvPr id="0" name=""/>
        <dsp:cNvSpPr/>
      </dsp:nvSpPr>
      <dsp:spPr>
        <a:xfrm rot="5400000">
          <a:off x="3960686" y="1161822"/>
          <a:ext cx="155826" cy="155826"/>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39DE237-2EBE-4030-BB2C-B694F3AD2DEA}">
      <dsp:nvSpPr>
        <dsp:cNvPr id="0" name=""/>
        <dsp:cNvSpPr/>
      </dsp:nvSpPr>
      <dsp:spPr>
        <a:xfrm>
          <a:off x="2257722" y="1395562"/>
          <a:ext cx="3561754" cy="890438"/>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m:rPr>
                    <m:sty m:val="p"/>
                  </m:rPr>
                  <a:rPr lang="en-AU" sz="3100" b="0" i="0" kern="1200" smtClean="0">
                    <a:latin typeface="Cambria Math"/>
                  </a:rPr>
                  <m:t>AD</m:t>
                </m:r>
                <m:r>
                  <a:rPr lang="en-AU" sz="3100" b="0" i="1" kern="1200" smtClean="0">
                    <a:latin typeface="Cambria Math"/>
                  </a:rPr>
                  <m:t>=</m:t>
                </m:r>
                <m:r>
                  <m:rPr>
                    <m:sty m:val="p"/>
                  </m:rPr>
                  <a:rPr lang="en-AU" sz="3100" b="0" i="0" kern="1200" smtClean="0">
                    <a:latin typeface="Cambria Math"/>
                  </a:rPr>
                  <m:t>AMD</m:t>
                </m:r>
                <m:r>
                  <a:rPr lang="en-AU" sz="3100" b="0" i="1" kern="1200" smtClean="0">
                    <a:latin typeface="Cambria Math"/>
                    <a:ea typeface="Cambria Math"/>
                  </a:rPr>
                  <m:t>×(1+</m:t>
                </m:r>
                <m:r>
                  <a:rPr lang="en-AU" sz="3100" b="0" i="1" kern="1200" smtClean="0">
                    <a:latin typeface="Cambria Math"/>
                    <a:ea typeface="Cambria Math"/>
                  </a:rPr>
                  <m:t>𝑟</m:t>
                </m:r>
                <m:r>
                  <a:rPr lang="en-AU" sz="3100" b="0" i="1" kern="1200" smtClean="0">
                    <a:latin typeface="Cambria Math"/>
                    <a:ea typeface="Cambria Math"/>
                  </a:rPr>
                  <m:t>)</m:t>
                </m:r>
              </m:oMath>
            </m:oMathPara>
          </a14:m>
          <a:endParaRPr lang="en-US" sz="3100" kern="1200" dirty="0"/>
        </a:p>
      </dsp:txBody>
      <dsp:txXfrm>
        <a:off x="2283802" y="1421642"/>
        <a:ext cx="3509594" cy="838278"/>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11.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19.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6.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1CDAEF2A-A3C2-4396-A632-62C6518C59D9}" type="datetimeFigureOut">
              <a:rPr lang="en-US"/>
              <a:t>9/23/19</a:t>
            </a:fld>
            <a:endParaRPr dirty="0"/>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AB285DE7-15BC-4997-887D-47D87A7F3D59}" type="slidenum">
              <a:rPr/>
              <a:t>‹#›</a:t>
            </a:fld>
            <a:endParaRPr dirty="0"/>
          </a:p>
        </p:txBody>
      </p:sp>
    </p:spTree>
    <p:extLst>
      <p:ext uri="{BB962C8B-B14F-4D97-AF65-F5344CB8AC3E}">
        <p14:creationId xmlns:p14="http://schemas.microsoft.com/office/powerpoint/2010/main" val="1309177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65693"/>
          </a:xfrm>
          <a:prstGeom prst="rect">
            <a:avLst/>
          </a:prstGeom>
        </p:spPr>
        <p:txBody>
          <a:bodyPr vert="horz" lIns="91440" tIns="45720" rIns="91440" bIns="45720" rtlCol="0"/>
          <a:lstStyle>
            <a:lvl1pPr algn="r">
              <a:defRPr sz="1200"/>
            </a:lvl1pPr>
          </a:lstStyle>
          <a:p>
            <a:fld id="{E4C834A8-1C2E-429D-8B31-19C6635C9DA5}" type="datetimeFigureOut">
              <a:rPr lang="en-US"/>
              <a:t>9/23/19</a:t>
            </a:fld>
            <a:endParaRPr dirty="0"/>
          </a:p>
        </p:txBody>
      </p:sp>
      <p:sp>
        <p:nvSpPr>
          <p:cNvPr id="4" name="Slide Image Placeholder 3"/>
          <p:cNvSpPr>
            <a:spLocks noGrp="1" noRot="1" noChangeAspect="1"/>
          </p:cNvSpPr>
          <p:nvPr>
            <p:ph type="sldImg" idx="2"/>
          </p:nvPr>
        </p:nvSpPr>
        <p:spPr>
          <a:xfrm>
            <a:off x="1101725" y="698500"/>
            <a:ext cx="4654550" cy="34925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24085"/>
            <a:ext cx="5486400" cy="4191238"/>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846553"/>
            <a:ext cx="2971800" cy="465693"/>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846553"/>
            <a:ext cx="2971800" cy="465693"/>
          </a:xfrm>
          <a:prstGeom prst="rect">
            <a:avLst/>
          </a:prstGeom>
        </p:spPr>
        <p:txBody>
          <a:bodyPr vert="horz" lIns="91440" tIns="45720" rIns="91440" bIns="45720" rtlCol="0" anchor="b"/>
          <a:lstStyle>
            <a:lvl1pPr algn="r">
              <a:defRPr sz="1200"/>
            </a:lvl1pPr>
          </a:lstStyle>
          <a:p>
            <a:fld id="{9A4F8672-8174-4157-9CD7-BC591DEEF2E8}" type="slidenum">
              <a:rPr/>
              <a:t>‹#›</a:t>
            </a:fld>
            <a:endParaRPr dirty="0"/>
          </a:p>
        </p:txBody>
      </p:sp>
    </p:spTree>
    <p:extLst>
      <p:ext uri="{BB962C8B-B14F-4D97-AF65-F5344CB8AC3E}">
        <p14:creationId xmlns:p14="http://schemas.microsoft.com/office/powerpoint/2010/main" val="4148190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9A4F8672-8174-4157-9CD7-BC591DEEF2E8}" type="slidenum">
              <a:rPr lang="en-AU" smtClean="0"/>
              <a:t>1</a:t>
            </a:fld>
            <a:endParaRPr lang="en-AU" dirty="0"/>
          </a:p>
        </p:txBody>
      </p:sp>
    </p:spTree>
    <p:extLst>
      <p:ext uri="{BB962C8B-B14F-4D97-AF65-F5344CB8AC3E}">
        <p14:creationId xmlns:p14="http://schemas.microsoft.com/office/powerpoint/2010/main" val="3348327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1" dirty="0"/>
              <a:t>Macaulay</a:t>
            </a:r>
            <a:r>
              <a:rPr lang="en-US" dirty="0"/>
              <a:t>, modified,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Macaulay duration is named after Frederick Macaulay, the Canadian economist who first wrote about the statistic in a book published in 1938.</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denominator in the equation is the full price (PV</a:t>
            </a:r>
            <a:r>
              <a:rPr lang="en-US" altLang="en-US" sz="1200" i="1" baseline="30000" dirty="0"/>
              <a:t>Full</a:t>
            </a:r>
            <a:r>
              <a:rPr lang="en-US" altLang="en-US" sz="1200" dirty="0"/>
              <a:t>) of the bond, including accrued interest.</a:t>
            </a:r>
          </a:p>
        </p:txBody>
      </p:sp>
      <p:sp>
        <p:nvSpPr>
          <p:cNvPr id="4" name="Slide Number Placeholder 3"/>
          <p:cNvSpPr>
            <a:spLocks noGrp="1"/>
          </p:cNvSpPr>
          <p:nvPr>
            <p:ph type="sldNum" sz="quarter" idx="10"/>
          </p:nvPr>
        </p:nvSpPr>
        <p:spPr/>
        <p:txBody>
          <a:bodyPr/>
          <a:lstStyle/>
          <a:p>
            <a:fld id="{9A4F8672-8174-4157-9CD7-BC591DEEF2E8}" type="slidenum">
              <a:rPr lang="en-AU" smtClean="0"/>
              <a:t>10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1" dirty="0"/>
              <a:t>Macaulay</a:t>
            </a:r>
            <a:r>
              <a:rPr lang="en-US" dirty="0"/>
              <a:t>, modified,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formula in the slide is derived from the general formula</a:t>
            </a:r>
            <a:r>
              <a:rPr lang="en-US" altLang="en-US" sz="1200" baseline="0" dirty="0"/>
              <a:t> using calculus.</a:t>
            </a:r>
          </a:p>
        </p:txBody>
      </p:sp>
      <p:sp>
        <p:nvSpPr>
          <p:cNvPr id="4" name="Slide Number Placeholder 3"/>
          <p:cNvSpPr>
            <a:spLocks noGrp="1"/>
          </p:cNvSpPr>
          <p:nvPr>
            <p:ph type="sldNum" sz="quarter" idx="10"/>
          </p:nvPr>
        </p:nvSpPr>
        <p:spPr/>
        <p:txBody>
          <a:bodyPr/>
          <a:lstStyle/>
          <a:p>
            <a:fld id="{9A4F8672-8174-4157-9CD7-BC591DEEF2E8}" type="slidenum">
              <a:rPr lang="en-AU" smtClean="0"/>
              <a:t>11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1" dirty="0"/>
              <a:t>Macaulay</a:t>
            </a:r>
            <a:r>
              <a:rPr lang="en-US" dirty="0"/>
              <a:t>, modified,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If the 30/360 convention is used, the time to receipt will be 303/360 = 0.841667.</a:t>
            </a:r>
          </a:p>
        </p:txBody>
      </p:sp>
      <p:sp>
        <p:nvSpPr>
          <p:cNvPr id="4" name="Slide Number Placeholder 3"/>
          <p:cNvSpPr>
            <a:spLocks noGrp="1"/>
          </p:cNvSpPr>
          <p:nvPr>
            <p:ph type="sldNum" sz="quarter" idx="10"/>
          </p:nvPr>
        </p:nvSpPr>
        <p:spPr/>
        <p:txBody>
          <a:bodyPr/>
          <a:lstStyle/>
          <a:p>
            <a:fld id="{9A4F8672-8174-4157-9CD7-BC591DEEF2E8}" type="slidenum">
              <a:rPr lang="en-AU" smtClean="0"/>
              <a:t>12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1" dirty="0"/>
              <a:t>Macaulay</a:t>
            </a:r>
            <a:r>
              <a:rPr lang="en-US" dirty="0"/>
              <a:t>, modified,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baseline="0" dirty="0"/>
              <a:t>Microsoft Excel users can obtain the Macaulay duration using the DURATION financial function: DURATION (“4/11/2014,” “2/14/2022,” 0.06, 0.06, 2, 0). The inputs are the settlement date, maturity date, annual coupon rate as a decimal, annual yield-to-maturity as a decimal, periodicity, and the code for the day count (0 for 30/360, 1 for actual/actual).</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altLang="en-US" sz="1200" dirty="0"/>
          </a:p>
        </p:txBody>
      </p:sp>
      <p:sp>
        <p:nvSpPr>
          <p:cNvPr id="4" name="Slide Number Placeholder 3"/>
          <p:cNvSpPr>
            <a:spLocks noGrp="1"/>
          </p:cNvSpPr>
          <p:nvPr>
            <p:ph type="sldNum" sz="quarter" idx="10"/>
          </p:nvPr>
        </p:nvSpPr>
        <p:spPr/>
        <p:txBody>
          <a:bodyPr/>
          <a:lstStyle/>
          <a:p>
            <a:fld id="{9A4F8672-8174-4157-9CD7-BC591DEEF2E8}" type="slidenum">
              <a:rPr lang="en-AU" smtClean="0"/>
              <a:t>13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0" dirty="0"/>
              <a:t>Macaulay</a:t>
            </a:r>
            <a:r>
              <a:rPr lang="en-US" dirty="0"/>
              <a:t>, </a:t>
            </a:r>
            <a:r>
              <a:rPr lang="en-US" b="1" dirty="0"/>
              <a:t>modified</a:t>
            </a:r>
            <a:r>
              <a:rPr lang="en-US" dirty="0"/>
              <a:t>,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a:t>
            </a:r>
            <a:r>
              <a:rPr lang="en-US" altLang="en-US" sz="1200" dirty="0" err="1"/>
              <a:t>ΔYield</a:t>
            </a:r>
            <a:r>
              <a:rPr lang="en-US" altLang="en-US" sz="1200" dirty="0"/>
              <a:t> term is the change in the annual yield-to-maturity. The ≈ sign indicates that this calculation is an estimation. The minus sign indicates that bond prices and yields-to-maturity move inversely.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Modified duration provides a linear estimate of the percentage price change.</a:t>
            </a:r>
          </a:p>
        </p:txBody>
      </p:sp>
      <p:sp>
        <p:nvSpPr>
          <p:cNvPr id="4" name="Slide Number Placeholder 3"/>
          <p:cNvSpPr>
            <a:spLocks noGrp="1"/>
          </p:cNvSpPr>
          <p:nvPr>
            <p:ph type="sldNum" sz="quarter" idx="10"/>
          </p:nvPr>
        </p:nvSpPr>
        <p:spPr/>
        <p:txBody>
          <a:bodyPr/>
          <a:lstStyle/>
          <a:p>
            <a:fld id="{9A4F8672-8174-4157-9CD7-BC591DEEF2E8}" type="slidenum">
              <a:rPr lang="en-AU" smtClean="0"/>
              <a:t>14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0" dirty="0"/>
              <a:t>Macaulay</a:t>
            </a:r>
            <a:r>
              <a:rPr lang="en-US" dirty="0"/>
              <a:t>, </a:t>
            </a:r>
            <a:r>
              <a:rPr lang="en-US" b="1" dirty="0"/>
              <a:t>modified</a:t>
            </a:r>
            <a:r>
              <a:rPr lang="en-US" dirty="0"/>
              <a:t>,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objective of the approximation is to estimate the slope of the line tangent to the price/yield curve.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smaller the change in yield,</a:t>
            </a:r>
            <a:r>
              <a:rPr lang="en-US" altLang="en-US" sz="1200" baseline="0" dirty="0"/>
              <a:t> </a:t>
            </a:r>
            <a:r>
              <a:rPr lang="en-US" altLang="en-US" sz="1200" dirty="0"/>
              <a:t>the more accurate is approximation.</a:t>
            </a:r>
          </a:p>
        </p:txBody>
      </p:sp>
      <p:sp>
        <p:nvSpPr>
          <p:cNvPr id="4" name="Slide Number Placeholder 3"/>
          <p:cNvSpPr>
            <a:spLocks noGrp="1"/>
          </p:cNvSpPr>
          <p:nvPr>
            <p:ph type="sldNum" sz="quarter" idx="10"/>
          </p:nvPr>
        </p:nvSpPr>
        <p:spPr/>
        <p:txBody>
          <a:bodyPr/>
          <a:lstStyle/>
          <a:p>
            <a:fld id="{9A4F8672-8174-4157-9CD7-BC591DEEF2E8}" type="slidenum">
              <a:rPr lang="en-AU" smtClean="0"/>
              <a:t>15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0" dirty="0"/>
              <a:t>Macaulay</a:t>
            </a:r>
            <a:r>
              <a:rPr lang="en-US" dirty="0"/>
              <a:t>, </a:t>
            </a:r>
            <a:r>
              <a:rPr lang="en-US" b="1" dirty="0"/>
              <a:t>modified</a:t>
            </a:r>
            <a:r>
              <a:rPr lang="en-US" dirty="0"/>
              <a:t>,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t>Notes: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a:t>The </a:t>
            </a:r>
            <a:r>
              <a:rPr lang="en-US" altLang="en-US" sz="1200" dirty="0"/>
              <a:t>price/yield relationship is convex.</a:t>
            </a:r>
          </a:p>
        </p:txBody>
      </p:sp>
      <p:sp>
        <p:nvSpPr>
          <p:cNvPr id="4" name="Slide Number Placeholder 3"/>
          <p:cNvSpPr>
            <a:spLocks noGrp="1"/>
          </p:cNvSpPr>
          <p:nvPr>
            <p:ph type="sldNum" sz="quarter" idx="10"/>
          </p:nvPr>
        </p:nvSpPr>
        <p:spPr/>
        <p:txBody>
          <a:bodyPr/>
          <a:lstStyle/>
          <a:p>
            <a:fld id="{9A4F8672-8174-4157-9CD7-BC591DEEF2E8}" type="slidenum">
              <a:rPr lang="en-AU" smtClean="0"/>
              <a:t>16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0" dirty="0"/>
              <a:t>Macaulay</a:t>
            </a:r>
            <a:r>
              <a:rPr lang="en-US" dirty="0"/>
              <a:t>, </a:t>
            </a:r>
            <a:r>
              <a:rPr lang="en-US" b="1" dirty="0"/>
              <a:t>modified</a:t>
            </a:r>
            <a:r>
              <a:rPr lang="en-US" dirty="0"/>
              <a:t>,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approximation formulas produce results for annualized modified and Macaulay durations. The frequency of coupon payments and the periodicity of the yield-to-maturity are included in the bond price calculations.</a:t>
            </a:r>
          </a:p>
        </p:txBody>
      </p:sp>
      <p:sp>
        <p:nvSpPr>
          <p:cNvPr id="4" name="Slide Number Placeholder 3"/>
          <p:cNvSpPr>
            <a:spLocks noGrp="1"/>
          </p:cNvSpPr>
          <p:nvPr>
            <p:ph type="sldNum" sz="quarter" idx="10"/>
          </p:nvPr>
        </p:nvSpPr>
        <p:spPr/>
        <p:txBody>
          <a:bodyPr/>
          <a:lstStyle/>
          <a:p>
            <a:fld id="{9A4F8672-8174-4157-9CD7-BC591DEEF2E8}" type="slidenum">
              <a:rPr lang="en-AU" smtClean="0"/>
              <a:t>17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a:t>
            </a:r>
            <a:r>
              <a:rPr lang="en-US" b="0" dirty="0"/>
              <a:t>Macaulay</a:t>
            </a:r>
            <a:r>
              <a:rPr lang="en-US" dirty="0"/>
              <a:t>, </a:t>
            </a:r>
            <a:r>
              <a:rPr lang="en-US" b="0" dirty="0"/>
              <a:t>modified</a:t>
            </a:r>
            <a:r>
              <a:rPr lang="en-US" dirty="0"/>
              <a:t>, and </a:t>
            </a:r>
            <a:r>
              <a:rPr lang="en-US" b="1" dirty="0"/>
              <a:t>effective</a:t>
            </a:r>
            <a:r>
              <a:rPr lang="en-US" dirty="0"/>
              <a:t>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The effective duration of a bond is the sensitivity of the bond’s price to a change in a benchmark yield curve.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difference between approximate modified duration and effective duration is in the denominator. Modified duration is a yield duration statistic in that it measures interest rate risk in terms of a change in the bond’s own yield-to-maturity (ΔYield). Effective duration is a curve duration statistic in that it measures interest rate risk in terms of a parallel shift in the benchmark yield curve (ΔCurve).</a:t>
            </a:r>
          </a:p>
        </p:txBody>
      </p:sp>
      <p:sp>
        <p:nvSpPr>
          <p:cNvPr id="4" name="Slide Number Placeholder 3"/>
          <p:cNvSpPr>
            <a:spLocks noGrp="1"/>
          </p:cNvSpPr>
          <p:nvPr>
            <p:ph type="sldNum" sz="quarter" idx="10"/>
          </p:nvPr>
        </p:nvSpPr>
        <p:spPr/>
        <p:txBody>
          <a:bodyPr/>
          <a:lstStyle/>
          <a:p>
            <a:fld id="{9A4F8672-8174-4157-9CD7-BC591DEEF2E8}" type="slidenum">
              <a:rPr lang="en-AU" smtClean="0"/>
              <a:t>19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why effective duration is the most appropriate measure of interest rate risk for bonds with embedded options.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dirty="0"/>
              <a:t>The effective duration as a curve duration measure indicates the bond’s sensitivity to the benchmark yield curve—in particular, the government par curve—assuming no change in the credit spread.</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A practical consideration in using effective duration is in setting the change in the benchmark yield curve. Small change is not necessary best option.</a:t>
            </a:r>
          </a:p>
        </p:txBody>
      </p:sp>
      <p:sp>
        <p:nvSpPr>
          <p:cNvPr id="4" name="Slide Number Placeholder 3"/>
          <p:cNvSpPr>
            <a:spLocks noGrp="1"/>
          </p:cNvSpPr>
          <p:nvPr>
            <p:ph type="sldNum" sz="quarter" idx="10"/>
          </p:nvPr>
        </p:nvSpPr>
        <p:spPr/>
        <p:txBody>
          <a:bodyPr/>
          <a:lstStyle/>
          <a:p>
            <a:fld id="{9A4F8672-8174-4157-9CD7-BC591DEEF2E8}" type="slidenum">
              <a:rPr lang="en-AU" smtClean="0"/>
              <a:t>20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4F8672-8174-4157-9CD7-BC591DEEF2E8}" type="slidenum">
              <a:rPr lang="en-US" smtClean="0"/>
              <a:t>2</a:t>
            </a:fld>
            <a:endParaRPr lang="en-US" dirty="0"/>
          </a:p>
        </p:txBody>
      </p:sp>
    </p:spTree>
    <p:extLst>
      <p:ext uri="{BB962C8B-B14F-4D97-AF65-F5344CB8AC3E}">
        <p14:creationId xmlns:p14="http://schemas.microsoft.com/office/powerpoint/2010/main" val="18268741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key rate duration and describe the key use of key rate durations in measuring the sensitivity of bonds to changes in the shape of the benchmark yield curve.</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For parallel shifts in the benchmark yield curve, key rate durations will indicate the same interest rate sensitivity as effective duration.</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how a bond’s maturity, coupon, embedded options, and yield level affect its interest rate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coupon payments are made on regularly scheduled dates—for example, on 15 June and 15 December each year on a semiannual coupon paying bond.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last coupon is paid together with the face value on the maturity date.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market discount rate is also called the “</a:t>
            </a:r>
            <a:r>
              <a:rPr lang="en-US" b="1" baseline="0" dirty="0"/>
              <a:t>required yield</a:t>
            </a:r>
            <a:r>
              <a:rPr lang="en-US" b="0" baseline="0" dirty="0"/>
              <a:t>”</a:t>
            </a:r>
            <a:r>
              <a:rPr lang="en-US" b="1" baseline="0" dirty="0"/>
              <a:t> </a:t>
            </a:r>
            <a:r>
              <a:rPr lang="en-US" baseline="0" dirty="0"/>
              <a:t>or “</a:t>
            </a:r>
            <a:r>
              <a:rPr lang="en-US" b="1" baseline="0" dirty="0"/>
              <a:t>required rate of return</a:t>
            </a:r>
            <a:r>
              <a:rPr lang="en-US" baseline="0" dirty="0"/>
              <a:t>.” </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how a bond’s maturity, coupon, embedded options, and yield level affect its interest rate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With a higher yield-to-maturity, there is more weight on the cash flows received in the near term, and less weight is on the cash flows received in the more-distant future periods if those cash flows are discounted at a higher rate.</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how a bond’s maturity, coupon, embedded options, and yield level affect its interest rate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duration of perpetuity (consol bond) is the constant.</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Explain how a bond’s maturity, coupon, embedded options, and yield level affect its interest rate risk.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Effective duration measures are also used for bonds with other embedded options, such as asset-backed securities.</a:t>
            </a: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the duration of a portfolio and explain the limitations of portfolio duration.</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endParaRPr lang="en-US" baseline="0"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Although the first approach is theoretically correct, it is difficult to use in practice. First, the cash flow yield is not commonly calculated for bond portfolios. Second, the amount and timing of future coupon and principal payments are uncertain if the portfolio contains callable or putable bonds or floating-rate notes. Third, interest rate risk is usually expressed as a change in benchmark interest rates, not as a change in the cash flow yield. Fourth, the change in the cash flow yield is not necessarily the same amount as the change in the yields-to-maturity on the individual bonds.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The main advantage to the second approach is that it is easily used as a measure of interest rate risk. However, this advantage also indicates a limitation: This measure of portfolio duration implicitly assumes a parallel shift in the yield curve. A parallel yield curve shift implies that all rates change by the same amount in the same direction. In reality, interest rate changes frequently result in a steeper or flatter yield curve.</a:t>
            </a:r>
          </a:p>
        </p:txBody>
      </p:sp>
      <p:sp>
        <p:nvSpPr>
          <p:cNvPr id="4" name="Slide Number Placeholder 3"/>
          <p:cNvSpPr>
            <a:spLocks noGrp="1"/>
          </p:cNvSpPr>
          <p:nvPr>
            <p:ph type="sldNum" sz="quarter" idx="10"/>
          </p:nvPr>
        </p:nvSpPr>
        <p:spPr/>
        <p:txBody>
          <a:bodyPr/>
          <a:lstStyle/>
          <a:p>
            <a:fld id="{9A4F8672-8174-4157-9CD7-BC591DEEF2E8}" type="slidenum">
              <a:rPr lang="en-AU" smtClean="0"/>
              <a:t>26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money duration of a bond and price value of a basis point (PVBP).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In the United States, money duration is commonly called “dollar duration.”</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money duration of a bond and price value of a basis point (PVBP).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“convexity adjustment” introduced in the next section makes these estimates more accurate.</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28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money duration of a bond and price value of a basis point (PVBP).</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PVBP is also called the “PV01,” standing for the “price value of an 01” or “present value of an 01,” where “01” means 1 bp.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In the United States, it is commonly called the “DV01,” or the “dollar value of a 01.”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A related statistic, sometimes called a “basis point value” (or BPV), is the money duration times 0.0001 (1 bp).</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Another money duration statistic reported on the Bloomberg YAS (yield</a:t>
            </a:r>
            <a:r>
              <a:rPr lang="en-US" baseline="0" dirty="0"/>
              <a:t> and spread analysis) </a:t>
            </a:r>
            <a:r>
              <a:rPr lang="en-US" dirty="0"/>
              <a:t>page is “risk.” It would</a:t>
            </a:r>
            <a:r>
              <a:rPr lang="en-US" baseline="0" dirty="0"/>
              <a:t> </a:t>
            </a:r>
            <a:r>
              <a:rPr lang="en-US" dirty="0"/>
              <a:t>be 4.831. Bloomberg’s risk statistic is simply the PVBP (or PV01) times 100.</a:t>
            </a:r>
          </a:p>
        </p:txBody>
      </p:sp>
      <p:sp>
        <p:nvSpPr>
          <p:cNvPr id="4" name="Slide Number Placeholder 3"/>
          <p:cNvSpPr>
            <a:spLocks noGrp="1"/>
          </p:cNvSpPr>
          <p:nvPr>
            <p:ph type="sldNum" sz="quarter" idx="10"/>
          </p:nvPr>
        </p:nvSpPr>
        <p:spPr/>
        <p:txBody>
          <a:bodyPr/>
          <a:lstStyle/>
          <a:p>
            <a:fld id="{9A4F8672-8174-4157-9CD7-BC591DEEF2E8}" type="slidenum">
              <a:rPr lang="en-AU" smtClean="0"/>
              <a:t>29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Estimate the percentage price change of a bond for a specified change in yield, given the bond’s approximate duration and convexity.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coupon payments are made on regularly scheduled dates—for example, on 15 June and 15 December each year on a semiannual coupon paying bond.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last coupon is paid together with the face value on the maturity date.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market discount rate is also called the “</a:t>
            </a:r>
            <a:r>
              <a:rPr lang="en-US" b="1" baseline="0" dirty="0"/>
              <a:t>required yield</a:t>
            </a:r>
            <a:r>
              <a:rPr lang="en-US" b="0" baseline="0" dirty="0"/>
              <a:t>”</a:t>
            </a:r>
            <a:r>
              <a:rPr lang="en-US" b="1" baseline="0" dirty="0"/>
              <a:t> </a:t>
            </a:r>
            <a:r>
              <a:rPr lang="en-US" baseline="0" dirty="0"/>
              <a:t>or “</a:t>
            </a:r>
            <a:r>
              <a:rPr lang="en-US" b="1" baseline="0" dirty="0"/>
              <a:t>required rate of return</a:t>
            </a:r>
            <a:r>
              <a:rPr lang="en-US" baseline="0" dirty="0"/>
              <a:t>.”</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1. Introduction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approximate convexity and distinguish between approximate and effective convexity.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formula for traditional convexity is </a:t>
                </a:r>
                <a14:m>
                  <m:oMath xmlns:m="http://schemas.openxmlformats.org/officeDocument/2006/math">
                    <m:r>
                      <m:rPr>
                        <m:sty m:val="p"/>
                      </m:rPr>
                      <a:rPr lang="en-AU" altLang="en-US" sz="1200" b="0" i="0" smtClean="0">
                        <a:latin typeface="Cambria Math"/>
                      </a:rPr>
                      <m:t>Conv</m:t>
                    </m:r>
                    <m:r>
                      <a:rPr lang="en-AU" altLang="en-US" sz="1200" b="0" i="1" smtClean="0">
                        <a:latin typeface="Cambria Math"/>
                      </a:rPr>
                      <m:t>=</m:t>
                    </m:r>
                    <m:f>
                      <m:fPr>
                        <m:ctrlPr>
                          <a:rPr lang="en-AU" altLang="en-US" sz="1200" b="0" i="1" smtClean="0">
                            <a:latin typeface="Cambria Math" panose="02040503050406030204" pitchFamily="18" charset="0"/>
                          </a:rPr>
                        </m:ctrlPr>
                      </m:fPr>
                      <m:num>
                        <m:r>
                          <a:rPr lang="en-AU" altLang="en-US" sz="1200" b="0" i="1" smtClean="0">
                            <a:latin typeface="Cambria Math"/>
                          </a:rPr>
                          <m:t>1</m:t>
                        </m:r>
                      </m:num>
                      <m:den>
                        <m:sSup>
                          <m:sSupPr>
                            <m:ctrlPr>
                              <a:rPr lang="en-AU" altLang="en-US" sz="1200" b="0" i="1" smtClean="0">
                                <a:latin typeface="Cambria Math" panose="02040503050406030204" pitchFamily="18" charset="0"/>
                              </a:rPr>
                            </m:ctrlPr>
                          </m:sSupPr>
                          <m:e>
                            <m:r>
                              <a:rPr lang="en-AU" altLang="en-US" sz="1200" b="0" i="1" smtClean="0">
                                <a:latin typeface="Cambria Math"/>
                              </a:rPr>
                              <m:t>(1+</m:t>
                            </m:r>
                            <m:r>
                              <a:rPr lang="en-AU" altLang="en-US" sz="1200" b="0" i="1" smtClean="0">
                                <a:latin typeface="Cambria Math"/>
                              </a:rPr>
                              <m:t>𝑟</m:t>
                            </m:r>
                            <m:r>
                              <a:rPr lang="en-AU" altLang="en-US" sz="1200" b="0" i="1" smtClean="0">
                                <a:latin typeface="Cambria Math"/>
                              </a:rPr>
                              <m:t>)</m:t>
                            </m:r>
                          </m:e>
                          <m:sup>
                            <m:r>
                              <a:rPr lang="en-AU" altLang="en-US" sz="1200" b="0" i="1" smtClean="0">
                                <a:latin typeface="Cambria Math"/>
                              </a:rPr>
                              <m:t>2</m:t>
                            </m:r>
                          </m:sup>
                        </m:sSup>
                      </m:den>
                    </m:f>
                    <m:r>
                      <a:rPr lang="en-AU" altLang="en-US" sz="1200" b="0" i="1" smtClean="0">
                        <a:latin typeface="Cambria Math"/>
                        <a:ea typeface="Cambria Math"/>
                      </a:rPr>
                      <m:t>×</m:t>
                    </m:r>
                    <m:f>
                      <m:fPr>
                        <m:ctrlPr>
                          <a:rPr lang="en-AU" altLang="en-US" sz="1200" b="0" i="1" smtClean="0">
                            <a:latin typeface="Cambria Math" panose="02040503050406030204" pitchFamily="18" charset="0"/>
                            <a:ea typeface="Cambria Math"/>
                          </a:rPr>
                        </m:ctrlPr>
                      </m:fPr>
                      <m:num>
                        <m:nary>
                          <m:naryPr>
                            <m:chr m:val="∑"/>
                            <m:ctrlPr>
                              <a:rPr lang="en-AU" altLang="en-US" sz="1200" b="0" i="1" smtClean="0">
                                <a:latin typeface="Cambria Math" panose="02040503050406030204" pitchFamily="18" charset="0"/>
                                <a:ea typeface="Cambria Math"/>
                              </a:rPr>
                            </m:ctrlPr>
                          </m:naryPr>
                          <m:sub>
                            <m:r>
                              <m:rPr>
                                <m:brk m:alnAt="23"/>
                              </m:rPr>
                              <a:rPr lang="en-AU" altLang="en-US" sz="1200" b="0" i="1" smtClean="0">
                                <a:latin typeface="Cambria Math"/>
                                <a:ea typeface="Cambria Math"/>
                              </a:rPr>
                              <m:t>𝑡</m:t>
                            </m:r>
                            <m:r>
                              <a:rPr lang="en-AU" altLang="en-US" sz="1200" b="0" i="1" smtClean="0">
                                <a:latin typeface="Cambria Math"/>
                                <a:ea typeface="Cambria Math"/>
                              </a:rPr>
                              <m:t>=1</m:t>
                            </m:r>
                          </m:sub>
                          <m:sup>
                            <m:r>
                              <a:rPr lang="en-AU" altLang="en-US" sz="1200" b="0" i="1" smtClean="0">
                                <a:latin typeface="Cambria Math"/>
                                <a:ea typeface="Cambria Math"/>
                              </a:rPr>
                              <m:t>𝑇</m:t>
                            </m:r>
                          </m:sup>
                          <m:e>
                            <m:f>
                              <m:fPr>
                                <m:ctrlPr>
                                  <a:rPr lang="en-AU" altLang="en-US" sz="1200" b="0" i="1" smtClean="0">
                                    <a:latin typeface="Cambria Math" panose="02040503050406030204" pitchFamily="18" charset="0"/>
                                    <a:ea typeface="Cambria Math"/>
                                  </a:rPr>
                                </m:ctrlPr>
                              </m:fPr>
                              <m:num>
                                <m:sSub>
                                  <m:sSubPr>
                                    <m:ctrlPr>
                                      <a:rPr lang="en-AU" altLang="en-US" sz="1200" b="0" i="1" smtClean="0">
                                        <a:latin typeface="Cambria Math" panose="02040503050406030204" pitchFamily="18" charset="0"/>
                                        <a:ea typeface="Cambria Math"/>
                                      </a:rPr>
                                    </m:ctrlPr>
                                  </m:sSubPr>
                                  <m:e>
                                    <m:r>
                                      <m:rPr>
                                        <m:sty m:val="p"/>
                                      </m:rPr>
                                      <a:rPr lang="en-AU" altLang="en-US" sz="1200" b="0" i="0" smtClean="0">
                                        <a:latin typeface="Cambria Math"/>
                                        <a:ea typeface="Cambria Math"/>
                                      </a:rPr>
                                      <m:t>CF</m:t>
                                    </m:r>
                                  </m:e>
                                  <m:sub>
                                    <m:r>
                                      <a:rPr lang="en-AU" altLang="en-US" sz="1200" b="0" i="1" smtClean="0">
                                        <a:latin typeface="Cambria Math"/>
                                        <a:ea typeface="Cambria Math"/>
                                      </a:rPr>
                                      <m:t>𝑡</m:t>
                                    </m:r>
                                  </m:sub>
                                </m:sSub>
                              </m:num>
                              <m:den>
                                <m:sSup>
                                  <m:sSupPr>
                                    <m:ctrlPr>
                                      <a:rPr lang="en-AU" altLang="en-US" sz="1200" b="0" i="1" smtClean="0">
                                        <a:latin typeface="Cambria Math" panose="02040503050406030204" pitchFamily="18" charset="0"/>
                                        <a:ea typeface="Cambria Math"/>
                                      </a:rPr>
                                    </m:ctrlPr>
                                  </m:sSupPr>
                                  <m:e>
                                    <m:r>
                                      <a:rPr lang="en-AU" altLang="en-US" sz="1200" b="0" i="1" smtClean="0">
                                        <a:latin typeface="Cambria Math"/>
                                        <a:ea typeface="Cambria Math"/>
                                      </a:rPr>
                                      <m:t>(1+</m:t>
                                    </m:r>
                                    <m:r>
                                      <a:rPr lang="en-AU" altLang="en-US" sz="1200" b="0" i="1" smtClean="0">
                                        <a:latin typeface="Cambria Math"/>
                                        <a:ea typeface="Cambria Math"/>
                                      </a:rPr>
                                      <m:t>𝑟</m:t>
                                    </m:r>
                                    <m:r>
                                      <a:rPr lang="en-AU" altLang="en-US" sz="1200" b="0" i="1" smtClean="0">
                                        <a:latin typeface="Cambria Math"/>
                                        <a:ea typeface="Cambria Math"/>
                                      </a:rPr>
                                      <m:t>)</m:t>
                                    </m:r>
                                  </m:e>
                                  <m:sup>
                                    <m:r>
                                      <a:rPr lang="en-AU" altLang="en-US" sz="1200" b="0" i="1" smtClean="0">
                                        <a:latin typeface="Cambria Math"/>
                                        <a:ea typeface="Cambria Math"/>
                                      </a:rPr>
                                      <m:t>𝑡</m:t>
                                    </m:r>
                                  </m:sup>
                                </m:sSup>
                              </m:den>
                            </m:f>
                            <m:r>
                              <a:rPr lang="en-AU" altLang="en-US" sz="1200" b="0" i="1" smtClean="0">
                                <a:latin typeface="Cambria Math"/>
                                <a:ea typeface="Cambria Math"/>
                              </a:rPr>
                              <m:t>×</m:t>
                            </m:r>
                            <m:d>
                              <m:dPr>
                                <m:ctrlPr>
                                  <a:rPr lang="en-AU" altLang="en-US" sz="1200" b="0" i="1" smtClean="0">
                                    <a:latin typeface="Cambria Math" panose="02040503050406030204" pitchFamily="18" charset="0"/>
                                    <a:ea typeface="Cambria Math"/>
                                  </a:rPr>
                                </m:ctrlPr>
                              </m:dPr>
                              <m:e>
                                <m:sSup>
                                  <m:sSupPr>
                                    <m:ctrlPr>
                                      <a:rPr lang="en-AU" altLang="en-US" sz="1200" b="0" i="1" smtClean="0">
                                        <a:latin typeface="Cambria Math" panose="02040503050406030204" pitchFamily="18" charset="0"/>
                                        <a:ea typeface="Cambria Math"/>
                                      </a:rPr>
                                    </m:ctrlPr>
                                  </m:sSupPr>
                                  <m:e>
                                    <m:r>
                                      <a:rPr lang="en-AU" altLang="en-US" sz="1200" b="0" i="1" smtClean="0">
                                        <a:latin typeface="Cambria Math"/>
                                        <a:ea typeface="Cambria Math"/>
                                      </a:rPr>
                                      <m:t>𝑡</m:t>
                                    </m:r>
                                  </m:e>
                                  <m:sup>
                                    <m:r>
                                      <a:rPr lang="en-AU" altLang="en-US" sz="1200" b="0" i="1" smtClean="0">
                                        <a:latin typeface="Cambria Math"/>
                                        <a:ea typeface="Cambria Math"/>
                                      </a:rPr>
                                      <m:t>2</m:t>
                                    </m:r>
                                  </m:sup>
                                </m:sSup>
                                <m:r>
                                  <a:rPr lang="en-AU" altLang="en-US" sz="1200" b="0" i="1" smtClean="0">
                                    <a:latin typeface="Cambria Math"/>
                                    <a:ea typeface="Cambria Math"/>
                                  </a:rPr>
                                  <m:t>+</m:t>
                                </m:r>
                                <m:r>
                                  <a:rPr lang="en-AU" altLang="en-US" sz="1200" b="0" i="1" smtClean="0">
                                    <a:latin typeface="Cambria Math"/>
                                    <a:ea typeface="Cambria Math"/>
                                  </a:rPr>
                                  <m:t>𝑡</m:t>
                                </m:r>
                              </m:e>
                            </m:d>
                          </m:e>
                        </m:nary>
                      </m:num>
                      <m:den>
                        <m:sSub>
                          <m:sSubPr>
                            <m:ctrlPr>
                              <a:rPr lang="en-AU" altLang="en-US" sz="1200" b="0" i="1" smtClean="0">
                                <a:latin typeface="Cambria Math" panose="02040503050406030204" pitchFamily="18" charset="0"/>
                                <a:ea typeface="Cambria Math"/>
                              </a:rPr>
                            </m:ctrlPr>
                          </m:sSubPr>
                          <m:e>
                            <m:r>
                              <a:rPr lang="en-AU" altLang="en-US" sz="1200" b="0" i="1" smtClean="0">
                                <a:latin typeface="Cambria Math"/>
                                <a:ea typeface="Cambria Math"/>
                              </a:rPr>
                              <m:t>𝑃</m:t>
                            </m:r>
                          </m:e>
                          <m:sub>
                            <m:r>
                              <a:rPr lang="en-AU" altLang="en-US" sz="1200" b="0" i="1" smtClean="0">
                                <a:latin typeface="Cambria Math"/>
                                <a:ea typeface="Cambria Math"/>
                              </a:rPr>
                              <m:t>0</m:t>
                            </m:r>
                          </m:sub>
                        </m:sSub>
                      </m:den>
                    </m:f>
                  </m:oMath>
                </a14:m>
                <a:r>
                  <a:rPr lang="en-US" altLang="en-US" sz="1200" dirty="0"/>
                  <a:t>.</a:t>
                </a:r>
              </a:p>
            </p:txBody>
          </p:sp>
        </mc:Choice>
        <mc:Fallback xmlns="">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smtClean="0"/>
                  <a:t>3. Interest</a:t>
                </a:r>
                <a:r>
                  <a:rPr lang="en-AU" sz="1200" baseline="0" dirty="0" smtClean="0"/>
                  <a:t> </a:t>
                </a:r>
                <a:r>
                  <a:rPr lang="en-AU" sz="1200" dirty="0" smtClean="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LOS</a:t>
                </a:r>
                <a:r>
                  <a:rPr lang="en-US" dirty="0" smtClean="0"/>
                  <a:t>: Calculate </a:t>
                </a:r>
                <a:r>
                  <a:rPr lang="en-US" dirty="0" smtClean="0"/>
                  <a:t>and interpret approximate convexity and distinguish between approximate and effective convexity.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Notes:</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smtClean="0"/>
                  <a:t>The formula for traditional convexity is </a:t>
                </a:r>
                <a:r>
                  <a:rPr lang="en-AU" altLang="en-US" sz="1200" b="0" i="0" smtClean="0">
                    <a:latin typeface="Cambria Math"/>
                  </a:rPr>
                  <a:t>𝐶𝑜𝑛𝑣=1</a:t>
                </a:r>
                <a:r>
                  <a:rPr lang="en-AU" altLang="en-US" sz="1200" b="0" i="0" smtClean="0">
                    <a:latin typeface="Cambria Math" panose="02040503050406030204" pitchFamily="18" charset="0"/>
                  </a:rPr>
                  <a:t>/〖</a:t>
                </a:r>
                <a:r>
                  <a:rPr lang="en-AU" altLang="en-US" sz="1200" b="0" i="0" smtClean="0">
                    <a:latin typeface="Cambria Math"/>
                  </a:rPr>
                  <a:t>(1+𝑟)</a:t>
                </a:r>
                <a:r>
                  <a:rPr lang="en-AU" altLang="en-US" sz="1200" b="0" i="0" smtClean="0">
                    <a:latin typeface="Cambria Math" panose="02040503050406030204" pitchFamily="18" charset="0"/>
                  </a:rPr>
                  <a:t>〗^</a:t>
                </a:r>
                <a:r>
                  <a:rPr lang="en-AU" altLang="en-US" sz="1200" b="0" i="0" smtClean="0">
                    <a:latin typeface="Cambria Math"/>
                  </a:rPr>
                  <a:t>2</a:t>
                </a:r>
                <a:r>
                  <a:rPr lang="en-AU" altLang="en-US" sz="1200" b="0" i="0" smtClean="0">
                    <a:latin typeface="Cambria Math" panose="02040503050406030204" pitchFamily="18" charset="0"/>
                  </a:rPr>
                  <a:t> </a:t>
                </a:r>
                <a:r>
                  <a:rPr lang="en-AU" altLang="en-US" sz="1200" b="0" i="0" smtClean="0">
                    <a:latin typeface="Cambria Math"/>
                    <a:ea typeface="Cambria Math"/>
                  </a:rPr>
                  <a:t>×</a:t>
                </a:r>
                <a:r>
                  <a:rPr lang="en-AU" altLang="en-US" sz="1200" b="0" i="0" smtClean="0">
                    <a:latin typeface="Cambria Math" panose="02040503050406030204" pitchFamily="18" charset="0"/>
                    <a:ea typeface="Cambria Math"/>
                  </a:rPr>
                  <a:t>(∑_(</a:t>
                </a:r>
                <a:r>
                  <a:rPr lang="en-AU" altLang="en-US" sz="1200" b="0" i="0" smtClean="0">
                    <a:latin typeface="Cambria Math"/>
                    <a:ea typeface="Cambria Math"/>
                  </a:rPr>
                  <a:t>𝑡=1</a:t>
                </a:r>
                <a:r>
                  <a:rPr lang="en-AU" altLang="en-US" sz="1200" b="0" i="0" smtClean="0">
                    <a:latin typeface="Cambria Math" panose="02040503050406030204" pitchFamily="18" charset="0"/>
                    <a:ea typeface="Cambria Math"/>
                  </a:rPr>
                  <a:t>)^</a:t>
                </a:r>
                <a:r>
                  <a:rPr lang="en-AU" altLang="en-US" sz="1200" b="0" i="0" smtClean="0">
                    <a:latin typeface="Cambria Math"/>
                    <a:ea typeface="Cambria Math"/>
                  </a:rPr>
                  <a:t>𝑇</a:t>
                </a:r>
                <a:r>
                  <a:rPr lang="en-AU" altLang="en-US" sz="1200" b="0" i="0" smtClean="0">
                    <a:latin typeface="Cambria Math" panose="02040503050406030204" pitchFamily="18" charset="0"/>
                    <a:ea typeface="Cambria Math"/>
                  </a:rPr>
                  <a:t>▒〖〖</a:t>
                </a:r>
                <a:r>
                  <a:rPr lang="en-AU" altLang="en-US" sz="1200" b="0" i="0" smtClean="0">
                    <a:latin typeface="Cambria Math"/>
                    <a:ea typeface="Cambria Math"/>
                  </a:rPr>
                  <a:t>𝐶𝐹</a:t>
                </a:r>
                <a:r>
                  <a:rPr lang="en-AU" altLang="en-US" sz="1200" b="0" i="0" smtClean="0">
                    <a:latin typeface="Cambria Math" panose="02040503050406030204" pitchFamily="18" charset="0"/>
                    <a:ea typeface="Cambria Math"/>
                  </a:rPr>
                  <a:t>〗_</a:t>
                </a:r>
                <a:r>
                  <a:rPr lang="en-AU" altLang="en-US" sz="1200" b="0" i="0" smtClean="0">
                    <a:latin typeface="Cambria Math"/>
                    <a:ea typeface="Cambria Math"/>
                  </a:rPr>
                  <a:t>𝑡</a:t>
                </a:r>
                <a:r>
                  <a:rPr lang="en-AU" altLang="en-US" sz="1200" b="0" i="0" smtClean="0">
                    <a:latin typeface="Cambria Math" panose="02040503050406030204" pitchFamily="18" charset="0"/>
                    <a:ea typeface="Cambria Math"/>
                  </a:rPr>
                  <a:t>/〖</a:t>
                </a:r>
                <a:r>
                  <a:rPr lang="en-AU" altLang="en-US" sz="1200" b="0" i="0" smtClean="0">
                    <a:latin typeface="Cambria Math"/>
                    <a:ea typeface="Cambria Math"/>
                  </a:rPr>
                  <a:t>(1+𝑟)</a:t>
                </a:r>
                <a:r>
                  <a:rPr lang="en-AU" altLang="en-US" sz="1200" b="0" i="0" smtClean="0">
                    <a:latin typeface="Cambria Math" panose="02040503050406030204" pitchFamily="18" charset="0"/>
                    <a:ea typeface="Cambria Math"/>
                  </a:rPr>
                  <a:t>〗^</a:t>
                </a:r>
                <a:r>
                  <a:rPr lang="en-AU" altLang="en-US" sz="1200" b="0" i="0" smtClean="0">
                    <a:latin typeface="Cambria Math"/>
                    <a:ea typeface="Cambria Math"/>
                  </a:rPr>
                  <a:t>𝑡</a:t>
                </a:r>
                <a:r>
                  <a:rPr lang="en-AU" altLang="en-US" sz="1200" b="0" i="0" smtClean="0">
                    <a:latin typeface="Cambria Math" panose="02040503050406030204" pitchFamily="18" charset="0"/>
                    <a:ea typeface="Cambria Math"/>
                  </a:rPr>
                  <a:t> </a:t>
                </a:r>
                <a:r>
                  <a:rPr lang="en-AU" altLang="en-US" sz="1200" b="0" i="0" smtClean="0">
                    <a:latin typeface="Cambria Math"/>
                    <a:ea typeface="Cambria Math"/>
                  </a:rPr>
                  <a:t>×</a:t>
                </a:r>
                <a:r>
                  <a:rPr lang="en-AU" altLang="en-US" sz="1200" b="0" i="0" smtClean="0">
                    <a:latin typeface="Cambria Math" panose="02040503050406030204" pitchFamily="18" charset="0"/>
                    <a:ea typeface="Cambria Math"/>
                  </a:rPr>
                  <a:t>(</a:t>
                </a:r>
                <a:r>
                  <a:rPr lang="en-AU" altLang="en-US" sz="1200" b="0" i="0" smtClean="0">
                    <a:latin typeface="Cambria Math"/>
                    <a:ea typeface="Cambria Math"/>
                  </a:rPr>
                  <a:t>𝑡</a:t>
                </a:r>
                <a:r>
                  <a:rPr lang="en-AU" altLang="en-US" sz="1200" b="0" i="0" smtClean="0">
                    <a:latin typeface="Cambria Math" panose="02040503050406030204" pitchFamily="18" charset="0"/>
                    <a:ea typeface="Cambria Math"/>
                  </a:rPr>
                  <a:t>^</a:t>
                </a:r>
                <a:r>
                  <a:rPr lang="en-AU" altLang="en-US" sz="1200" b="0" i="0" smtClean="0">
                    <a:latin typeface="Cambria Math"/>
                    <a:ea typeface="Cambria Math"/>
                  </a:rPr>
                  <a:t>2+𝑡</a:t>
                </a:r>
                <a:r>
                  <a:rPr lang="en-AU" altLang="en-US" sz="1200" b="0" i="0" smtClean="0">
                    <a:latin typeface="Cambria Math" panose="02040503050406030204" pitchFamily="18" charset="0"/>
                    <a:ea typeface="Cambria Math"/>
                  </a:rPr>
                  <a:t>) 〗)/</a:t>
                </a:r>
                <a:r>
                  <a:rPr lang="en-AU" altLang="en-US" sz="1200" b="0" i="0" smtClean="0">
                    <a:latin typeface="Cambria Math"/>
                    <a:ea typeface="Cambria Math"/>
                  </a:rPr>
                  <a:t>𝑃</a:t>
                </a:r>
                <a:r>
                  <a:rPr lang="en-AU" altLang="en-US" sz="1200" b="0" i="0" smtClean="0">
                    <a:latin typeface="Cambria Math" panose="02040503050406030204" pitchFamily="18" charset="0"/>
                    <a:ea typeface="Cambria Math"/>
                  </a:rPr>
                  <a:t>_</a:t>
                </a:r>
                <a:r>
                  <a:rPr lang="en-AU" altLang="en-US" sz="1200" b="0" i="0" smtClean="0">
                    <a:latin typeface="Cambria Math"/>
                    <a:ea typeface="Cambria Math"/>
                  </a:rPr>
                  <a:t>0</a:t>
                </a:r>
                <a:r>
                  <a:rPr lang="en-AU" altLang="en-US" sz="1200" b="0" i="0" smtClean="0">
                    <a:latin typeface="Cambria Math" panose="02040503050406030204" pitchFamily="18" charset="0"/>
                    <a:ea typeface="Cambria Math"/>
                  </a:rPr>
                  <a:t> </a:t>
                </a:r>
                <a:endParaRPr lang="en-US" altLang="en-US" sz="1200" dirty="0" smtClean="0"/>
              </a:p>
            </p:txBody>
          </p:sp>
        </mc:Fallback>
      </mc:AlternateContent>
      <p:sp>
        <p:nvSpPr>
          <p:cNvPr id="4" name="Slide Number Placeholder 3"/>
          <p:cNvSpPr>
            <a:spLocks noGrp="1"/>
          </p:cNvSpPr>
          <p:nvPr>
            <p:ph type="sldNum" sz="quarter" idx="10"/>
          </p:nvPr>
        </p:nvSpPr>
        <p:spPr/>
        <p:txBody>
          <a:bodyPr/>
          <a:lstStyle/>
          <a:p>
            <a:fld id="{9A4F8672-8174-4157-9CD7-BC591DEEF2E8}" type="slidenum">
              <a:rPr lang="en-AU" smtClean="0"/>
              <a:t>31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approximate convexity and distinguish between approximate and effective convexity.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factors that lead to greater convexity are the same as for duration. A fixed-rate bond with a longer time-to-maturity, a lower coupon rate, and a lower yield-to-maturity has greater convexity than a bond with a shorter time-to-maturity, a higher coupon rate, and a higher yield-to-maturity.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For the same decrease in yield-to-maturity, the more convex bond appreciates more in price. And for the same increase in yield-to-maturity, the more convex bond depreciates less in price. The conclusion is that the more convex bond outperforms the less convex bond in both bull (rising price) and bear (falling price) markets.</a:t>
            </a:r>
          </a:p>
        </p:txBody>
      </p:sp>
      <p:sp>
        <p:nvSpPr>
          <p:cNvPr id="4" name="Slide Number Placeholder 3"/>
          <p:cNvSpPr>
            <a:spLocks noGrp="1"/>
          </p:cNvSpPr>
          <p:nvPr>
            <p:ph type="sldNum" sz="quarter" idx="10"/>
          </p:nvPr>
        </p:nvSpPr>
        <p:spPr/>
        <p:txBody>
          <a:bodyPr/>
          <a:lstStyle/>
          <a:p>
            <a:fld id="{9A4F8672-8174-4157-9CD7-BC591DEEF2E8}" type="slidenum">
              <a:rPr lang="en-AU" smtClean="0"/>
              <a:t>32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approximate convexity and distinguish between approximate and effective convexity.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example from slide 14 is used here.</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approximate convexity and distinguish between approximate and effective convexity.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coupon payments are made on regularly scheduled dates—for example, on 15 June and 15 December each year on a semiannual coupon paying bond.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last coupon is paid together with the face value on the maturity date.</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market discount rate is also called the “</a:t>
            </a:r>
            <a:r>
              <a:rPr lang="en-US" b="1" baseline="0" dirty="0"/>
              <a:t>required yield</a:t>
            </a:r>
            <a:r>
              <a:rPr lang="en-US" b="0" baseline="0" dirty="0"/>
              <a:t>” </a:t>
            </a:r>
            <a:r>
              <a:rPr lang="en-US" baseline="0" dirty="0"/>
              <a:t>or “</a:t>
            </a:r>
            <a:r>
              <a:rPr lang="en-US" b="1" baseline="0" dirty="0"/>
              <a:t>required rate of return</a:t>
            </a:r>
            <a:r>
              <a:rPr lang="en-US" baseline="0" dirty="0"/>
              <a:t>.” </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34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6A7CE06-111A-473C-8943-548DB9588CA3}" type="slidenum">
              <a:rPr lang="en-US" altLang="en-US" sz="1200" smtClean="0"/>
              <a:pPr/>
              <a:t>35</a:t>
            </a:fld>
            <a:endParaRPr lang="en-US" altLang="en-US" sz="1200" dirty="0"/>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latin typeface="+mn-lt"/>
              </a:rPr>
              <a:t>3. Interest</a:t>
            </a:r>
            <a:r>
              <a:rPr lang="en-AU" sz="1200" baseline="0" dirty="0">
                <a:latin typeface="+mn-lt"/>
              </a:rPr>
              <a:t> </a:t>
            </a:r>
            <a:r>
              <a:rPr lang="en-AU" sz="1200" dirty="0">
                <a:latin typeface="+mn-lt"/>
              </a:rPr>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LOS: Calculate and interpret approximate convexity and distinguish between approximate and effective convexity.</a:t>
            </a:r>
          </a:p>
          <a:p>
            <a:endParaRPr lang="en-US" altLang="en-US" dirty="0">
              <a:latin typeface="+mn-lt"/>
            </a:endParaRPr>
          </a:p>
          <a:p>
            <a:pPr marL="171450" indent="-171450">
              <a:buFont typeface="Arial" panose="020B0604020202020204" pitchFamily="34" charset="0"/>
              <a:buChar char="•"/>
            </a:pPr>
            <a:r>
              <a:rPr lang="en-US" altLang="en-US" dirty="0">
                <a:latin typeface="+mn-lt"/>
              </a:rPr>
              <a:t>In the slide, as the benchmark yield goes down, the slope of the line tangent to the curve for the non-callable bond steepens, which indicates positive convexity. But the slope of the line tangent to the callable bond flattens as the benchmark yield goes down. Technically, it reaches an inflection point, which is when the effective convexity shifts from positive to negative.</a:t>
            </a:r>
          </a:p>
        </p:txBody>
      </p:sp>
    </p:spTree>
    <p:extLst>
      <p:ext uri="{BB962C8B-B14F-4D97-AF65-F5344CB8AC3E}">
        <p14:creationId xmlns:p14="http://schemas.microsoft.com/office/powerpoint/2010/main" val="569363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Interest</a:t>
            </a:r>
            <a:r>
              <a:rPr lang="en-AU" sz="1200" baseline="0" dirty="0"/>
              <a:t> </a:t>
            </a:r>
            <a:r>
              <a:rPr lang="en-AU" sz="1200" dirty="0"/>
              <a:t>rate risk and the investment horizon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how the term structure of yield volatility affects the interest rate risk of a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Notes:</a:t>
            </a:r>
          </a:p>
          <a:p>
            <a:pPr marL="182880" lvl="1" indent="-180000">
              <a:spcBef>
                <a:spcPts val="600"/>
              </a:spcBef>
              <a:spcAft>
                <a:spcPts val="600"/>
              </a:spcAft>
              <a:buFont typeface="Arial" pitchFamily="34" charset="0"/>
              <a:buChar char="•"/>
            </a:pPr>
            <a:r>
              <a:rPr lang="en-US" sz="1200" dirty="0"/>
              <a:t>This section considers a short-term horizon. A primary concern for the investor is the change in the price of the bond given a sudden (i.e., same-day) change in its yield-to-maturity. The accrued interest does not change, so the impact of the change in the yield is on the flat price of the bond.</a:t>
            </a:r>
          </a:p>
        </p:txBody>
      </p:sp>
      <p:sp>
        <p:nvSpPr>
          <p:cNvPr id="4" name="Slide Number Placeholder 3"/>
          <p:cNvSpPr>
            <a:spLocks noGrp="1"/>
          </p:cNvSpPr>
          <p:nvPr>
            <p:ph type="sldNum" sz="quarter" idx="10"/>
          </p:nvPr>
        </p:nvSpPr>
        <p:spPr/>
        <p:txBody>
          <a:bodyPr/>
          <a:lstStyle/>
          <a:p>
            <a:fld id="{9A4F8672-8174-4157-9CD7-BC591DEEF2E8}" type="slidenum">
              <a:rPr lang="en-AU" smtClean="0"/>
              <a:t>37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Interest</a:t>
            </a:r>
            <a:r>
              <a:rPr lang="en-AU" sz="1200" baseline="0" dirty="0"/>
              <a:t> </a:t>
            </a:r>
            <a:r>
              <a:rPr lang="en-AU" sz="1200" dirty="0"/>
              <a:t>rate risk and the investment horizon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how the term structure of yield volatility affects the interest rate risk of a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For example, a central bank engaging in expansionary monetary policy might cause the yield curve to steepen by reducing short-term interest rates. But this policy might cause greater volatility in short-term bond yields-to-maturity than in longer-term bonds, resulting in a downward-sloping term structure of yield volatility.</a:t>
            </a:r>
          </a:p>
          <a:p>
            <a:pPr marL="182880" lvl="1" indent="-180000">
              <a:spcBef>
                <a:spcPts val="600"/>
              </a:spcBef>
              <a:spcAft>
                <a:spcPts val="600"/>
              </a:spcAft>
              <a:buFont typeface="Arial" pitchFamily="34" charset="0"/>
              <a:buChar char="•"/>
            </a:pPr>
            <a:r>
              <a:rPr lang="en-US" sz="1200" dirty="0"/>
              <a:t>Longer-term bond yields are mostly determined by future inflation and economic growth expectations. Those expectations often tend to be less volatile.</a:t>
            </a:r>
          </a:p>
        </p:txBody>
      </p:sp>
      <p:sp>
        <p:nvSpPr>
          <p:cNvPr id="4" name="Slide Number Placeholder 3"/>
          <p:cNvSpPr>
            <a:spLocks noGrp="1"/>
          </p:cNvSpPr>
          <p:nvPr>
            <p:ph type="sldNum" sz="quarter" idx="10"/>
          </p:nvPr>
        </p:nvSpPr>
        <p:spPr/>
        <p:txBody>
          <a:bodyPr/>
          <a:lstStyle/>
          <a:p>
            <a:fld id="{9A4F8672-8174-4157-9CD7-BC591DEEF2E8}" type="slidenum">
              <a:rPr lang="en-AU" smtClean="0"/>
              <a:t>38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4. Interest</a:t>
            </a:r>
            <a:r>
              <a:rPr lang="en-AU" sz="1200" baseline="0" dirty="0"/>
              <a:t> </a:t>
            </a:r>
            <a:r>
              <a:rPr lang="en-AU" sz="1200" dirty="0"/>
              <a:t>rate risk and the investment horizon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Describe the relationships among a bond’s holding period return, its duration, and the investment horizon.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If the investor has a duration gap </a:t>
            </a:r>
            <a:r>
              <a:rPr lang="en-US" sz="1200" baseline="0" dirty="0"/>
              <a:t>equal to</a:t>
            </a:r>
            <a:r>
              <a:rPr lang="en-US" sz="1200" dirty="0"/>
              <a:t> zero, he/she is currently hedged against interest rate risk.</a:t>
            </a:r>
          </a:p>
          <a:p>
            <a:pPr marL="182880" lvl="1" indent="-180000">
              <a:spcBef>
                <a:spcPts val="600"/>
              </a:spcBef>
              <a:spcAft>
                <a:spcPts val="600"/>
              </a:spcAft>
              <a:buFont typeface="Arial" pitchFamily="34" charset="0"/>
              <a:buChar char="•"/>
            </a:pPr>
            <a:r>
              <a:rPr lang="en-US" sz="1200" dirty="0"/>
              <a:t>The word “currently” is important because interest rate risk is connected to an immediate change in the bond’s yield-to-maturity and the coupon reinvestment rates. As time passes, the investment horizon is reduced and the Macaulay duration of the bond also changes. Therefore, the duration gap changes as well.</a:t>
            </a:r>
          </a:p>
        </p:txBody>
      </p:sp>
      <p:sp>
        <p:nvSpPr>
          <p:cNvPr id="4" name="Slide Number Placeholder 3"/>
          <p:cNvSpPr>
            <a:spLocks noGrp="1"/>
          </p:cNvSpPr>
          <p:nvPr>
            <p:ph type="sldNum" sz="quarter" idx="10"/>
          </p:nvPr>
        </p:nvSpPr>
        <p:spPr/>
        <p:txBody>
          <a:bodyPr/>
          <a:lstStyle/>
          <a:p>
            <a:fld id="{9A4F8672-8174-4157-9CD7-BC591DEEF2E8}" type="slidenum">
              <a:rPr lang="en-AU" smtClean="0"/>
              <a:t>39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Credit and</a:t>
            </a:r>
            <a:r>
              <a:rPr lang="en-AU" sz="1200" baseline="0" dirty="0"/>
              <a:t> liquidity risk</a:t>
            </a:r>
            <a:endParaRPr lang="en-AU"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how changes in credit spread and liquidity affect yield-to-maturity of a bond and how duration and convexity can be used to estimate the price effect of the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Credit risk includes the probability of default as well as the recovery of assets if default does occur. A credit rating downgrade or an adverse change in the ratings outlook for a borrower reflects a higher risk of default. </a:t>
            </a:r>
          </a:p>
          <a:p>
            <a:pPr marL="182880" lvl="1" indent="-180000">
              <a:spcBef>
                <a:spcPts val="600"/>
              </a:spcBef>
              <a:spcAft>
                <a:spcPts val="600"/>
              </a:spcAft>
              <a:buFont typeface="Arial" pitchFamily="34" charset="0"/>
              <a:buChar char="•"/>
            </a:pPr>
            <a:r>
              <a:rPr lang="en-US" sz="1200" dirty="0"/>
              <a:t>Liquidity risk refers to the transaction costs associated with selling a bond.</a:t>
            </a:r>
          </a:p>
        </p:txBody>
      </p:sp>
      <p:sp>
        <p:nvSpPr>
          <p:cNvPr id="4" name="Slide Number Placeholder 3"/>
          <p:cNvSpPr>
            <a:spLocks noGrp="1"/>
          </p:cNvSpPr>
          <p:nvPr>
            <p:ph type="sldNum" sz="quarter" idx="10"/>
          </p:nvPr>
        </p:nvSpPr>
        <p:spPr/>
        <p:txBody>
          <a:bodyPr/>
          <a:lstStyle/>
          <a:p>
            <a:fld id="{9A4F8672-8174-4157-9CD7-BC591DEEF2E8}" type="slidenum">
              <a:rPr lang="en-AU" smtClean="0"/>
              <a:t>40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5. Credit and</a:t>
            </a:r>
            <a:r>
              <a:rPr lang="en-AU" sz="1200" baseline="0" dirty="0"/>
              <a:t> liquidity risk</a:t>
            </a:r>
            <a:endParaRPr lang="en-AU"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LOS: Explain how changes in credit spread and liquidity affect yield-to-maturity of a bond and how duration and convexity can be used to estimate the price effect of the changes.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182880" lvl="1" indent="-180000">
              <a:spcBef>
                <a:spcPts val="600"/>
              </a:spcBef>
              <a:spcAft>
                <a:spcPts val="600"/>
              </a:spcAft>
              <a:buFont typeface="Arial" pitchFamily="34" charset="0"/>
              <a:buChar char="•"/>
            </a:pPr>
            <a:r>
              <a:rPr lang="en-US" sz="1200" dirty="0"/>
              <a:t>In practice, the analyst is concerned with the interaction between changes in benchmark yields and spreads, between changes in expected inflation and the expected real rate, and between changes in credit and liquidity risk. </a:t>
            </a:r>
          </a:p>
          <a:p>
            <a:pPr marL="182880" lvl="1" indent="-180000">
              <a:spcBef>
                <a:spcPts val="600"/>
              </a:spcBef>
              <a:spcAft>
                <a:spcPts val="600"/>
              </a:spcAft>
              <a:buFont typeface="Arial" pitchFamily="34" charset="0"/>
              <a:buChar char="•"/>
            </a:pPr>
            <a:r>
              <a:rPr lang="en-US" sz="1200" dirty="0"/>
              <a:t>For example, during a financial crisis, a “flight to quality” can cause government benchmark yields to fall as credit spreads widen. </a:t>
            </a:r>
          </a:p>
          <a:p>
            <a:pPr marL="182880" lvl="1" indent="-180000">
              <a:spcBef>
                <a:spcPts val="600"/>
              </a:spcBef>
              <a:spcAft>
                <a:spcPts val="600"/>
              </a:spcAft>
              <a:buFont typeface="Arial" pitchFamily="34" charset="0"/>
              <a:buChar char="•"/>
            </a:pPr>
            <a:r>
              <a:rPr lang="en-US" sz="1200" dirty="0"/>
              <a:t>An unexpected credit downgrade on a corporate bond can result in greater credit as well as liquidity risk.</a:t>
            </a:r>
          </a:p>
        </p:txBody>
      </p:sp>
      <p:sp>
        <p:nvSpPr>
          <p:cNvPr id="4" name="Slide Number Placeholder 3"/>
          <p:cNvSpPr>
            <a:spLocks noGrp="1"/>
          </p:cNvSpPr>
          <p:nvPr>
            <p:ph type="sldNum" sz="quarter" idx="10"/>
          </p:nvPr>
        </p:nvSpPr>
        <p:spPr/>
        <p:txBody>
          <a:bodyPr/>
          <a:lstStyle/>
          <a:p>
            <a:fld id="{9A4F8672-8174-4157-9CD7-BC591DEEF2E8}" type="slidenum">
              <a:rPr lang="en-AU" smtClean="0"/>
              <a:t>41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Sources of return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sources of return from investing in a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A discount bond offers the investor a “deficient” coupon rate, or one below the market discount rate. The amortization of the discount in each period brings the return in line with the market discount rate as the bond’s carrying value is “pulled to par.”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For a premium bond, the coupon rate exceeds the market discount rate and the amortization of the premium adjusts the return to match the market discount rate. Through amortization, the bond’s carrying value reaches par value at maturity.</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b="0" dirty="0"/>
              <a:t>LOS: Calculate and interpret the sources of return from investing in a fixed-rate bond.</a:t>
            </a:r>
          </a:p>
          <a:p>
            <a:pPr lvl="0"/>
            <a:r>
              <a:rPr lang="en-US" sz="1200" dirty="0"/>
              <a:t>LOS: </a:t>
            </a:r>
            <a:r>
              <a:rPr lang="en-US" sz="1200" b="0" dirty="0"/>
              <a:t>Define, calculate, and interpret Macaulay, modified, and effective durations.</a:t>
            </a:r>
          </a:p>
          <a:p>
            <a:pPr lvl="0"/>
            <a:endParaRPr lang="en-US" sz="14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42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Define, calculate, and interpret Macaulay, modified, and effective durations.</a:t>
            </a:r>
          </a:p>
          <a:p>
            <a:pPr lvl="0"/>
            <a:r>
              <a:rPr lang="en-US" sz="1200" b="0" dirty="0"/>
              <a:t>LOS: Explain why effective duration is the most appropriate measure of interest rate risk for bonds with embedded options.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Define, calculate, and interpret Macaulay, modified, and effective durations.</a:t>
            </a:r>
          </a:p>
          <a:p>
            <a:pPr lvl="0"/>
            <a:r>
              <a:rPr lang="en-US" sz="1200" b="0" dirty="0"/>
              <a:t>LOS: Explain why effective duration is the most appropriate measure of interest rate risk for bonds with embedded options.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44</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Define key rate duration and describe the key use of key rate durations in measuring the sensitivity of bonds to changes in the shape of the benchmark yield curve.</a:t>
            </a:r>
          </a:p>
          <a:p>
            <a:pPr lvl="0"/>
            <a:r>
              <a:rPr lang="en-US" sz="1200" dirty="0"/>
              <a:t>LOS: </a:t>
            </a:r>
            <a:r>
              <a:rPr lang="en-US" sz="1200" b="0" dirty="0"/>
              <a:t>Explain how a bond’s maturity, coupon, embedded options, and yield level affect its interest rate risk.</a:t>
            </a:r>
          </a:p>
        </p:txBody>
      </p:sp>
      <p:sp>
        <p:nvSpPr>
          <p:cNvPr id="4" name="Slide Number Placeholder 3"/>
          <p:cNvSpPr>
            <a:spLocks noGrp="1"/>
          </p:cNvSpPr>
          <p:nvPr>
            <p:ph type="sldNum" sz="quarter" idx="10"/>
          </p:nvPr>
        </p:nvSpPr>
        <p:spPr/>
        <p:txBody>
          <a:bodyPr/>
          <a:lstStyle/>
          <a:p>
            <a:fld id="{9A4F8672-8174-4157-9CD7-BC591DEEF2E8}" type="slidenum">
              <a:rPr lang="en-AU" smtClean="0"/>
              <a:t>45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Define key rate duration and describe the key use of key rate durations in measuring the sensitivity of bonds to changes in the shape of the benchmark yield curve.</a:t>
            </a:r>
          </a:p>
          <a:p>
            <a:pPr lvl="0"/>
            <a:r>
              <a:rPr lang="en-US" sz="1200" dirty="0"/>
              <a:t>LOS: </a:t>
            </a:r>
            <a:r>
              <a:rPr lang="en-US" sz="1200" b="0" dirty="0"/>
              <a:t>Explain how a bond’s maturity, coupon, embedded options, and yield level affect its interest rate risk.</a:t>
            </a:r>
          </a:p>
        </p:txBody>
      </p:sp>
      <p:sp>
        <p:nvSpPr>
          <p:cNvPr id="4" name="Slide Number Placeholder 3"/>
          <p:cNvSpPr>
            <a:spLocks noGrp="1"/>
          </p:cNvSpPr>
          <p:nvPr>
            <p:ph type="sldNum" sz="quarter" idx="10"/>
          </p:nvPr>
        </p:nvSpPr>
        <p:spPr/>
        <p:txBody>
          <a:bodyPr/>
          <a:lstStyle/>
          <a:p>
            <a:fld id="{9A4F8672-8174-4157-9CD7-BC591DEEF2E8}" type="slidenum">
              <a:rPr lang="en-AU" smtClean="0"/>
              <a:t>46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Explain how a bond’s maturity, coupon, embedded options, and yield level affect its interest rate risk.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b="0" dirty="0"/>
              <a:t>Calculate the duration of a portfolio and explain the limitations of portfolio duration.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Explain how a bond’s maturity, coupon, embedded options, and yield level affect its interest rate risk.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LOS: </a:t>
            </a:r>
            <a:r>
              <a:rPr lang="en-US" sz="1200" b="0" dirty="0"/>
              <a:t>Calculate the duration of a portfolio and explain the limitations of portfolio duration.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48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Calculate and interpret the money duration of a bond and price value of a basis point (PVBP).</a:t>
            </a:r>
          </a:p>
          <a:p>
            <a:pPr lvl="0"/>
            <a:r>
              <a:rPr lang="en-US" sz="1200" dirty="0"/>
              <a:t>LOS: </a:t>
            </a:r>
            <a:r>
              <a:rPr lang="en-US" sz="1200" b="0" dirty="0"/>
              <a:t>Calculate and interpret approximate convexity and distinguish between approximate and effective convexity.</a:t>
            </a:r>
          </a:p>
          <a:p>
            <a:pPr lvl="0"/>
            <a:endParaRPr lang="en-US" sz="12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49</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Calculate and interpret the money duration of a bond and price value of a basis point (PVBP).</a:t>
            </a:r>
          </a:p>
          <a:p>
            <a:pPr lvl="0"/>
            <a:r>
              <a:rPr lang="en-US" sz="1200" dirty="0"/>
              <a:t>LOS: </a:t>
            </a:r>
            <a:r>
              <a:rPr lang="en-US" sz="1200" b="0" dirty="0"/>
              <a:t>Calculate and interpret approximate convexity and distinguish between approximate and effective convexity.</a:t>
            </a:r>
          </a:p>
          <a:p>
            <a:pPr lvl="0"/>
            <a:endParaRPr lang="en-US" sz="12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50</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Estimate the percentage price change of a bond for a specified change in yield, given the bond’s approximate duration and convexity.</a:t>
            </a:r>
          </a:p>
          <a:p>
            <a:pPr lvl="0"/>
            <a:r>
              <a:rPr lang="en-US" sz="1200" dirty="0"/>
              <a:t>LOS: </a:t>
            </a:r>
            <a:r>
              <a:rPr lang="en-US" sz="1200" b="0" dirty="0"/>
              <a:t>Describe how the term structure of yield volatility affects the interest rate risk of a bond.</a:t>
            </a:r>
          </a:p>
          <a:p>
            <a:pPr lvl="0"/>
            <a:endParaRPr lang="en-US" sz="1200" b="0" dirty="0"/>
          </a:p>
          <a:p>
            <a:pPr lvl="0"/>
            <a:endParaRPr lang="en-US" sz="12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51</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Sources of return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sources of return from investing in a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There are two potential impacts on the return from the change in interest rates. The future value of reinvested coupon payments goes up because now coupons are reinvested at 11.40%. The value is 0.552613 ( = 37.899724 – 37.347111) per 100 of par value. $37.347111 is the value of reinvested coupons if the yield-to-maturity (YTM) stays at 10.40%. But there is a capital loss of 3.888362 (= 89.668770 – 85.780408) per 100 of par value. $89.66877 is the sale value if interest rates stay at 10.4%.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capital loss is greater than increase in interest from the reinvested coupon. The overall impact of an increased interest rate in this example would be negative (i.e., reduction from 10.4% realized return to 9.67% realized return).</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5</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Describe the relationships among a bond’s holding period return, its duration, and the investment horizon.</a:t>
            </a:r>
          </a:p>
          <a:p>
            <a:pPr lvl="0"/>
            <a:r>
              <a:rPr lang="en-US" sz="1200" dirty="0"/>
              <a:t>LOS: </a:t>
            </a:r>
            <a:r>
              <a:rPr lang="en-US" sz="1200" b="0" dirty="0"/>
              <a:t>Explain how changes in credit spread and liquidity affect yield-to-maturity of a bond and how duration and convexity can be used to estimate the price effect of the changes.</a:t>
            </a:r>
          </a:p>
          <a:p>
            <a:pPr lvl="0"/>
            <a:endParaRPr lang="en-US" sz="1200" b="0" dirty="0"/>
          </a:p>
          <a:p>
            <a:pPr lvl="0"/>
            <a:endParaRPr lang="en-US" sz="12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52</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sz="1200" dirty="0"/>
              <a:t>LOS: </a:t>
            </a:r>
            <a:r>
              <a:rPr lang="en-US" sz="1200" b="0" dirty="0"/>
              <a:t>Describe the relationships among a bond’s holding period return, its duration, and the investment horizon.</a:t>
            </a:r>
          </a:p>
          <a:p>
            <a:pPr lvl="0"/>
            <a:r>
              <a:rPr lang="en-US" sz="1200" dirty="0"/>
              <a:t>LOS: </a:t>
            </a:r>
            <a:r>
              <a:rPr lang="en-US" sz="1200" b="0" dirty="0"/>
              <a:t>Explain how changes in credit spread and liquidity affect yield-to-maturity of a bond and how duration and convexity can be used to estimate the price effect of the changes.</a:t>
            </a:r>
          </a:p>
          <a:p>
            <a:pPr lvl="0"/>
            <a:endParaRPr lang="en-US" sz="1200" b="0" dirty="0"/>
          </a:p>
          <a:p>
            <a:pPr lvl="0"/>
            <a:endParaRPr lang="en-US" sz="1200" b="0" dirty="0"/>
          </a:p>
        </p:txBody>
      </p:sp>
      <p:sp>
        <p:nvSpPr>
          <p:cNvPr id="4" name="Slide Number Placeholder 3"/>
          <p:cNvSpPr>
            <a:spLocks noGrp="1"/>
          </p:cNvSpPr>
          <p:nvPr>
            <p:ph type="sldNum" sz="quarter" idx="10"/>
          </p:nvPr>
        </p:nvSpPr>
        <p:spPr/>
        <p:txBody>
          <a:bodyPr/>
          <a:lstStyle/>
          <a:p>
            <a:fld id="{9A4F8672-8174-4157-9CD7-BC591DEEF2E8}" type="slidenum">
              <a:rPr lang="en-AU" smtClean="0"/>
              <a:t>53</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A4F8672-8174-4157-9CD7-BC591DEEF2E8}" type="slidenum">
              <a:rPr lang="en-US" smtClean="0"/>
              <a:t>54</a:t>
            </a:fld>
            <a:endParaRPr lang="en-US" dirty="0"/>
          </a:p>
        </p:txBody>
      </p:sp>
    </p:spTree>
    <p:extLst>
      <p:ext uri="{BB962C8B-B14F-4D97-AF65-F5344CB8AC3E}">
        <p14:creationId xmlns:p14="http://schemas.microsoft.com/office/powerpoint/2010/main" val="3626700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Sources of return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sources of return from investing in a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There are two potential impacts on the return from the change in interest rates. The future value of reinvested coupon payments goes up because now coupons are reinvested at 11.40%. The value is 0.552613 ( = 37.899724 – 37.347111) per 100 of par value. $37.347111 is the value of reinvested coupons if the yield-to-maturity (YTM) stays at 10.40%. But there is a capital loss of 3.888362 (= 89.668770 – 85.780408) per 100 of par value. $89.66877 is the sale value if interest rates stay at 10.4%.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capital loss is greater than increase in interest from the reinvested coupon. The overall impact of an increased interest rate in this example would be negative (i.e., reduction from 10.4% realized return to 9.67% realized return).</a:t>
            </a:r>
            <a:endParaRPr lang="en-US" dirty="0"/>
          </a:p>
        </p:txBody>
      </p:sp>
      <p:sp>
        <p:nvSpPr>
          <p:cNvPr id="4" name="Slide Number Placeholder 3"/>
          <p:cNvSpPr>
            <a:spLocks noGrp="1"/>
          </p:cNvSpPr>
          <p:nvPr>
            <p:ph type="sldNum" sz="quarter" idx="10"/>
          </p:nvPr>
        </p:nvSpPr>
        <p:spPr/>
        <p:txBody>
          <a:bodyPr/>
          <a:lstStyle/>
          <a:p>
            <a:fld id="{9A4F8672-8174-4157-9CD7-BC591DEEF2E8}" type="slidenum">
              <a:rPr lang="en-AU" smtClean="0"/>
              <a:t>6</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Sources of return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sources of return from investing in a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A buy-and-hold investor only has coupon reinvestment risk.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Market price risk matters more when the investor has a short-term horizon relative to the time-to-maturity.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Therefore, two investors holding the same bond (or bond portfolio) can have different exposures to interest rate risk if they have different investment horizons.</a:t>
            </a:r>
          </a:p>
        </p:txBody>
      </p:sp>
      <p:sp>
        <p:nvSpPr>
          <p:cNvPr id="4" name="Slide Number Placeholder 3"/>
          <p:cNvSpPr>
            <a:spLocks noGrp="1"/>
          </p:cNvSpPr>
          <p:nvPr>
            <p:ph type="sldNum" sz="quarter" idx="10"/>
          </p:nvPr>
        </p:nvSpPr>
        <p:spPr/>
        <p:txBody>
          <a:bodyPr/>
          <a:lstStyle/>
          <a:p>
            <a:fld id="{9A4F8672-8174-4157-9CD7-BC591DEEF2E8}" type="slidenum">
              <a:rPr lang="en-AU" smtClean="0"/>
              <a:t>7</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2. Sources of return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Calculate and interpret the sources of return from investing in a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A buy-and-hold investor only has coupon reinvestment risk. </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Market price risk matters more when the investor has a short-term horizon relative to the time-to-maturity.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Therefore, two investors holding the same bond (or bond portfolio) can have different exposures to interest rate risk if they have different investment horizons.</a:t>
            </a:r>
          </a:p>
        </p:txBody>
      </p:sp>
      <p:sp>
        <p:nvSpPr>
          <p:cNvPr id="4" name="Slide Number Placeholder 3"/>
          <p:cNvSpPr>
            <a:spLocks noGrp="1"/>
          </p:cNvSpPr>
          <p:nvPr>
            <p:ph type="sldNum" sz="quarter" idx="10"/>
          </p:nvPr>
        </p:nvSpPr>
        <p:spPr/>
        <p:txBody>
          <a:bodyPr/>
          <a:lstStyle/>
          <a:p>
            <a:fld id="{9A4F8672-8174-4157-9CD7-BC591DEEF2E8}" type="slidenum">
              <a:rPr lang="en-AU" smtClean="0"/>
              <a:t>8</a:t>
            </a:fld>
            <a:endParaRPr lang="en-AU" dirty="0"/>
          </a:p>
        </p:txBody>
      </p:sp>
    </p:spTree>
    <p:extLst>
      <p:ext uri="{BB962C8B-B14F-4D97-AF65-F5344CB8AC3E}">
        <p14:creationId xmlns:p14="http://schemas.microsoft.com/office/powerpoint/2010/main" val="2851411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dirty="0"/>
              <a:t>3. Interest</a:t>
            </a:r>
            <a:r>
              <a:rPr lang="en-AU" sz="1200" baseline="0" dirty="0"/>
              <a:t> </a:t>
            </a:r>
            <a:r>
              <a:rPr lang="en-AU" sz="1200" dirty="0"/>
              <a:t>rate risk on fixed-rate bond</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LOS: Define, calculate, and interpret Macaulay, modified, and effective durations.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Duration estimates changes in the bond price, assuming that variables other than the yield-to-maturity or benchmark rates are held constant.</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duration of zero-coupon bond equals maturity.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altLang="en-US" sz="1200" dirty="0"/>
              <a:t>The duration of a coupon bond is less than maturity. </a:t>
            </a:r>
          </a:p>
        </p:txBody>
      </p:sp>
      <p:sp>
        <p:nvSpPr>
          <p:cNvPr id="4" name="Slide Number Placeholder 3"/>
          <p:cNvSpPr>
            <a:spLocks noGrp="1"/>
          </p:cNvSpPr>
          <p:nvPr>
            <p:ph type="sldNum" sz="quarter" idx="10"/>
          </p:nvPr>
        </p:nvSpPr>
        <p:spPr/>
        <p:txBody>
          <a:bodyPr/>
          <a:lstStyle/>
          <a:p>
            <a:fld id="{9A4F8672-8174-4157-9CD7-BC591DEEF2E8}" type="slidenum">
              <a:rPr lang="en-AU" smtClean="0"/>
              <a:t>9</a:t>
            </a:fld>
            <a:endParaRPr lang="en-AU" dirty="0"/>
          </a:p>
        </p:txBody>
      </p:sp>
    </p:spTree>
    <p:extLst>
      <p:ext uri="{BB962C8B-B14F-4D97-AF65-F5344CB8AC3E}">
        <p14:creationId xmlns:p14="http://schemas.microsoft.com/office/powerpoint/2010/main" val="2851411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9.jpg"/><Relationship Id="rId4"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2.jpg"/><Relationship Id="rId4"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15.jpg"/><Relationship Id="rId4" Type="http://schemas.openxmlformats.org/officeDocument/2006/relationships/image" Target="../media/image1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8.jpe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p>
            <a:r>
              <a:rPr lang="en-US"/>
              <a:t>Click to edit Master title style</a:t>
            </a:r>
            <a:endParaRPr/>
          </a:p>
        </p:txBody>
      </p:sp>
      <p:sp>
        <p:nvSpPr>
          <p:cNvPr id="3" name="Subtitle 2"/>
          <p:cNvSpPr>
            <a:spLocks noGrp="1"/>
          </p:cNvSpPr>
          <p:nvPr>
            <p:ph type="subTitle" idx="1" hasCustomPrompt="1"/>
          </p:nvPr>
        </p:nvSpPr>
        <p:spPr>
          <a:xfrm>
            <a:off x="381000" y="1784196"/>
            <a:ext cx="6705600" cy="1490472"/>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 </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3512462"/>
            <a:ext cx="3086100" cy="665798"/>
          </a:xfrm>
          <a:prstGeom prst="rect">
            <a:avLst/>
          </a:prstGeom>
        </p:spPr>
      </p:pic>
    </p:spTree>
    <p:extLst>
      <p:ext uri="{BB962C8B-B14F-4D97-AF65-F5344CB8AC3E}">
        <p14:creationId xmlns:p14="http://schemas.microsoft.com/office/powerpoint/2010/main" val="1096845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ext with Pictur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1143000"/>
          </a:xfrm>
        </p:spPr>
        <p:txBody>
          <a:bodyPr anchor="b">
            <a:normAutofit/>
          </a:bodyPr>
          <a:lstStyle>
            <a:lvl1pPr algn="l">
              <a:defRPr sz="2800" b="0"/>
            </a:lvl1pPr>
          </a:lstStyle>
          <a:p>
            <a:r>
              <a:rPr lang="en-US"/>
              <a:t>Click to edit Master title style</a:t>
            </a:r>
            <a:endParaRPr/>
          </a:p>
        </p:txBody>
      </p:sp>
      <p:sp>
        <p:nvSpPr>
          <p:cNvPr id="3" name="Picture Placeholder 2"/>
          <p:cNvSpPr>
            <a:spLocks noGrp="1"/>
          </p:cNvSpPr>
          <p:nvPr>
            <p:ph type="pic" idx="1"/>
          </p:nvPr>
        </p:nvSpPr>
        <p:spPr>
          <a:xfrm>
            <a:off x="4572000" y="1447800"/>
            <a:ext cx="4191000" cy="4724400"/>
          </a:xfrm>
          <a:solidFill>
            <a:schemeClr val="bg1">
              <a:lumMod val="95000"/>
            </a:schemeClr>
          </a:solidFill>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81000" y="1447800"/>
            <a:ext cx="4191000" cy="4724399"/>
          </a:xfrm>
        </p:spPr>
        <p:txBody>
          <a:bodyPr rIns="182880">
            <a:normAutofit/>
          </a:bodyPr>
          <a:lstStyle>
            <a:lvl1pPr marL="182880" indent="-173736">
              <a:buFont typeface="Arial" pitchFamily="34" charset="0"/>
              <a:buChar char="•"/>
              <a:defRPr sz="1800"/>
            </a:lvl1pPr>
            <a:lvl2pPr marL="384048" indent="-171450">
              <a:buFont typeface="Arial" pitchFamily="34" charset="0"/>
              <a:buChar char="-"/>
              <a:defRPr sz="1800"/>
            </a:lvl2pPr>
            <a:lvl3pPr marL="585216" indent="-171450">
              <a:buFont typeface="Arial" pitchFamily="34" charset="0"/>
              <a:buChar char="-"/>
              <a:defRPr sz="1800"/>
            </a:lvl3pPr>
            <a:lvl4pPr marL="786384" indent="-171450">
              <a:buFont typeface="Arial" pitchFamily="34" charset="0"/>
              <a:buChar char="-"/>
              <a:defRPr sz="1800"/>
            </a:lvl4pPr>
            <a:lvl5pPr marL="987552" indent="-171450">
              <a:buFont typeface="Arial" pitchFamily="34" charset="0"/>
              <a:buChar char="-"/>
              <a:defRPr sz="1800"/>
            </a:lvl5pPr>
            <a:lvl6pPr marL="1188720" indent="-171450">
              <a:buFont typeface="Arial" pitchFamily="34" charset="0"/>
              <a:buChar char="-"/>
              <a:defRPr sz="1800"/>
            </a:lvl6pPr>
            <a:lvl7pPr marL="1389888" indent="-171450">
              <a:buFont typeface="Arial" pitchFamily="34" charset="0"/>
              <a:buChar char="-"/>
              <a:defRPr sz="1800"/>
            </a:lvl7pPr>
            <a:lvl8pPr marL="1591056" indent="-171450">
              <a:buFont typeface="Arial" pitchFamily="34" charset="0"/>
              <a:buChar char="-"/>
              <a:defRPr sz="1800"/>
            </a:lvl8pPr>
            <a:lvl9pPr marL="1792224" indent="-171450">
              <a:buFont typeface="Arial" pitchFamily="34" charset="0"/>
              <a:buChar cha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
        <p:nvSpPr>
          <p:cNvPr id="10" name="Rounded Rectangle 9"/>
          <p:cNvSpPr/>
          <p:nvPr/>
        </p:nvSpPr>
        <p:spPr>
          <a:xfrm>
            <a:off x="9372600" y="114300"/>
            <a:ext cx="1219200" cy="3086100"/>
          </a:xfrm>
          <a:prstGeom prst="roundRect">
            <a:avLst>
              <a:gd name="adj" fmla="val 88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sz="1400" dirty="0"/>
              <a:t>Click the icon</a:t>
            </a:r>
            <a:r>
              <a:rPr sz="1400" baseline="0" dirty="0"/>
              <a:t> to add an image. The photo will be cropped to fit the placeholder.</a:t>
            </a:r>
            <a:endParaRPr sz="1400" dirty="0"/>
          </a:p>
        </p:txBody>
      </p:sp>
    </p:spTree>
    <p:extLst>
      <p:ext uri="{BB962C8B-B14F-4D97-AF65-F5344CB8AC3E}">
        <p14:creationId xmlns:p14="http://schemas.microsoft.com/office/powerpoint/2010/main" val="914240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892914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81000"/>
            <a:ext cx="2133600" cy="5791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0"/>
            <a:ext cx="60960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423792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1" name="Rectangle 10"/>
          <p:cNvSpPr/>
          <p:nvPr/>
        </p:nvSpPr>
        <p:spPr>
          <a:xfrm>
            <a:off x="544551" y="5440681"/>
            <a:ext cx="5358384" cy="283464"/>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ctrTitle"/>
          </p:nvPr>
        </p:nvSpPr>
        <p:spPr>
          <a:xfrm>
            <a:off x="381000" y="152400"/>
            <a:ext cx="6705600" cy="1576039"/>
          </a:xfrm>
        </p:spPr>
        <p:txBody>
          <a:bodyPr/>
          <a:lstStyle>
            <a:lvl1pPr>
              <a:defRPr>
                <a:solidFill>
                  <a:schemeClr val="tx1"/>
                </a:solidFill>
              </a:defRPr>
            </a:lvl1pPr>
          </a:lstStyle>
          <a:p>
            <a:r>
              <a:t>Click to edit Master title style</a:t>
            </a:r>
          </a:p>
        </p:txBody>
      </p:sp>
      <p:sp>
        <p:nvSpPr>
          <p:cNvPr id="3" name="Subtitle 2"/>
          <p:cNvSpPr>
            <a:spLocks noGrp="1"/>
          </p:cNvSpPr>
          <p:nvPr>
            <p:ph type="subTitle" idx="1" hasCustomPrompt="1"/>
          </p:nvPr>
        </p:nvSpPr>
        <p:spPr>
          <a:xfrm>
            <a:off x="381000" y="1784196"/>
            <a:ext cx="6705600" cy="1492404"/>
          </a:xfrm>
        </p:spPr>
        <p:txBody>
          <a:bodyPr/>
          <a:lstStyle>
            <a:lvl1pPr marL="0" indent="0" algn="l">
              <a:spcBef>
                <a:spcPts val="0"/>
              </a:spcBef>
              <a:buNone/>
              <a:defRPr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 </a:t>
            </a:r>
            <a:br>
              <a:rPr/>
            </a:br>
            <a:r>
              <a:t>dd Month yyyy</a:t>
            </a:r>
          </a:p>
        </p:txBody>
      </p:sp>
      <p:sp>
        <p:nvSpPr>
          <p:cNvPr id="8" name="Rectangle 7"/>
          <p:cNvSpPr/>
          <p:nvPr/>
        </p:nvSpPr>
        <p:spPr>
          <a:xfrm>
            <a:off x="0" y="4595768"/>
            <a:ext cx="9144000" cy="283464"/>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981200" y="4879232"/>
            <a:ext cx="5358384" cy="283464"/>
          </a:xfrm>
          <a:prstGeom prst="rect">
            <a:avLst/>
          </a:pr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5162696"/>
            <a:ext cx="9144000" cy="283464"/>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724145"/>
            <a:ext cx="9144000" cy="283464"/>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4210666" y="6007609"/>
            <a:ext cx="4933334" cy="283464"/>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4" name="Rectangle 13"/>
          <p:cNvSpPr/>
          <p:nvPr/>
        </p:nvSpPr>
        <p:spPr>
          <a:xfrm>
            <a:off x="0" y="6291073"/>
            <a:ext cx="9144000" cy="283464"/>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6" name="Rectangle 15"/>
          <p:cNvSpPr/>
          <p:nvPr/>
        </p:nvSpPr>
        <p:spPr>
          <a:xfrm>
            <a:off x="3048000" y="6574536"/>
            <a:ext cx="5358384" cy="283464"/>
          </a:xfrm>
          <a:prstGeom prst="rect">
            <a:avLst/>
          </a:prstGeom>
          <a:solidFill>
            <a:srgbClr val="003DA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pic>
        <p:nvPicPr>
          <p:cNvPr id="5"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58028" y="3512462"/>
            <a:ext cx="3090672" cy="666211"/>
          </a:xfrm>
          <a:prstGeom prst="rect">
            <a:avLst/>
          </a:prstGeom>
        </p:spPr>
      </p:pic>
    </p:spTree>
    <p:extLst>
      <p:ext uri="{BB962C8B-B14F-4D97-AF65-F5344CB8AC3E}">
        <p14:creationId xmlns:p14="http://schemas.microsoft.com/office/powerpoint/2010/main" val="849294114"/>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ix1">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spTree>
    <p:extLst>
      <p:ext uri="{BB962C8B-B14F-4D97-AF65-F5344CB8AC3E}">
        <p14:creationId xmlns:p14="http://schemas.microsoft.com/office/powerpoint/2010/main" val="64565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ix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17969082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ix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7320"/>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14712"/>
            <a:ext cx="9144000" cy="3443288"/>
          </a:xfrm>
          <a:prstGeom prst="rect">
            <a:avLst/>
          </a:prstGeom>
        </p:spPr>
      </p:pic>
    </p:spTree>
    <p:extLst>
      <p:ext uri="{BB962C8B-B14F-4D97-AF65-F5344CB8AC3E}">
        <p14:creationId xmlns:p14="http://schemas.microsoft.com/office/powerpoint/2010/main" val="705235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1)">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8200" y="4572000"/>
            <a:ext cx="6765129" cy="1143000"/>
          </a:xfrm>
          <a:prstGeom prst="rect">
            <a:avLst/>
          </a:prstGeom>
        </p:spPr>
      </p:pic>
    </p:spTree>
    <p:extLst>
      <p:ext uri="{BB962C8B-B14F-4D97-AF65-F5344CB8AC3E}">
        <p14:creationId xmlns:p14="http://schemas.microsoft.com/office/powerpoint/2010/main" val="42187270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2)">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31783966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 preserve="1">
  <p:cSld name="Title Slide with 3 Pix (v3)">
    <p:spTree>
      <p:nvGrpSpPr>
        <p:cNvPr id="1" name=""/>
        <p:cNvGrpSpPr/>
        <p:nvPr/>
      </p:nvGrpSpPr>
      <p:grpSpPr>
        <a:xfrm>
          <a:off x="0" y="0"/>
          <a:ext cx="0" cy="0"/>
          <a:chOff x="0" y="0"/>
          <a:chExt cx="0" cy="0"/>
        </a:xfrm>
      </p:grpSpPr>
      <p:sp>
        <p:nvSpPr>
          <p:cNvPr id="2" name="Title 1"/>
          <p:cNvSpPr>
            <a:spLocks noGrp="1"/>
          </p:cNvSpPr>
          <p:nvPr>
            <p:ph type="ctrTitle"/>
          </p:nvPr>
        </p:nvSpPr>
        <p:spPr>
          <a:xfrm>
            <a:off x="381000" y="152400"/>
            <a:ext cx="6705600" cy="1576039"/>
          </a:xfrm>
        </p:spPr>
        <p:txBody>
          <a:bodyPr/>
          <a:lstStyle/>
          <a:p>
            <a:r>
              <a:t>Click to edit Master title style</a:t>
            </a:r>
          </a:p>
        </p:txBody>
      </p:sp>
      <p:sp>
        <p:nvSpPr>
          <p:cNvPr id="3" name="Subtitle 2"/>
          <p:cNvSpPr>
            <a:spLocks noGrp="1"/>
          </p:cNvSpPr>
          <p:nvPr>
            <p:ph type="subTitle" idx="1" hasCustomPrompt="1"/>
          </p:nvPr>
        </p:nvSpPr>
        <p:spPr>
          <a:xfrm>
            <a:off x="381000" y="1784195"/>
            <a:ext cx="4724400" cy="1416205"/>
          </a:xfrm>
        </p:spPr>
        <p:txBody>
          <a:bodyPr/>
          <a:lstStyle>
            <a:lvl1pPr marL="0" indent="0" algn="l">
              <a:spcBef>
                <a:spcPts val="0"/>
              </a:spcBef>
              <a:buNone/>
              <a:defRPr>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t>Presenter’s name,</a:t>
            </a:r>
            <a:br>
              <a:rPr/>
            </a:br>
            <a:r>
              <a:t>Presenter’s title,</a:t>
            </a:r>
            <a:br>
              <a:rPr/>
            </a:br>
            <a:r>
              <a:t>dd Month yyyy</a:t>
            </a:r>
          </a:p>
        </p:txBody>
      </p:sp>
      <p:pic>
        <p:nvPicPr>
          <p:cNvPr id="18" name="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562600" y="2314416"/>
            <a:ext cx="3086100" cy="66579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5064" y="4572000"/>
            <a:ext cx="6765130" cy="1143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29000"/>
            <a:ext cx="9144000" cy="1143000"/>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715000"/>
            <a:ext cx="7736682" cy="1143000"/>
          </a:xfrm>
          <a:prstGeom prst="rect">
            <a:avLst/>
          </a:prstGeom>
        </p:spPr>
      </p:pic>
    </p:spTree>
    <p:extLst>
      <p:ext uri="{BB962C8B-B14F-4D97-AF65-F5344CB8AC3E}">
        <p14:creationId xmlns:p14="http://schemas.microsoft.com/office/powerpoint/2010/main" val="235249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9" name="Text Placeholder 8"/>
          <p:cNvSpPr>
            <a:spLocks noGrp="1"/>
          </p:cNvSpPr>
          <p:nvPr>
            <p:ph type="body" sz="quarter" idx="13" hasCustomPrompt="1"/>
          </p:nvPr>
        </p:nvSpPr>
        <p:spPr>
          <a:xfrm>
            <a:off x="381000" y="1447800"/>
            <a:ext cx="8382000" cy="685800"/>
          </a:xfrm>
        </p:spPr>
        <p:txBody>
          <a:bodyPr/>
          <a:lstStyle>
            <a:lvl1pPr marL="0" indent="0">
              <a:spcBef>
                <a:spcPts val="0"/>
              </a:spcBef>
              <a:buFont typeface="Arial" pitchFamily="34" charset="0"/>
              <a:buNone/>
              <a:defRPr b="1"/>
            </a:lvl1pPr>
            <a:lvl2pPr marL="0" indent="0">
              <a:spcBef>
                <a:spcPts val="0"/>
              </a:spcBef>
              <a:buFont typeface="Arial" pitchFamily="34" charset="0"/>
              <a:buNone/>
              <a:defRPr b="1"/>
            </a:lvl2pPr>
            <a:lvl3pPr marL="0" indent="0">
              <a:spcBef>
                <a:spcPts val="0"/>
              </a:spcBef>
              <a:buFont typeface="Arial" pitchFamily="34" charset="0"/>
              <a:buNone/>
              <a:defRPr b="1"/>
            </a:lvl3pPr>
            <a:lvl4pPr marL="0" indent="0">
              <a:spcBef>
                <a:spcPts val="0"/>
              </a:spcBef>
              <a:buFont typeface="Arial" pitchFamily="34" charset="0"/>
              <a:buNone/>
              <a:defRPr b="1"/>
            </a:lvl4pPr>
            <a:lvl5pPr marL="0" indent="0">
              <a:spcBef>
                <a:spcPts val="0"/>
              </a:spcBef>
              <a:buFont typeface="Arial" pitchFamily="34" charset="0"/>
              <a:buNone/>
              <a:defRPr b="1"/>
            </a:lvl5pPr>
            <a:lvl6pPr marL="0" indent="0">
              <a:spcBef>
                <a:spcPts val="0"/>
              </a:spcBef>
              <a:buNone/>
              <a:defRPr b="1"/>
            </a:lvl6pPr>
            <a:lvl7pPr marL="0" indent="0">
              <a:spcBef>
                <a:spcPts val="0"/>
              </a:spcBef>
              <a:buNone/>
              <a:defRPr b="1"/>
            </a:lvl7pPr>
            <a:lvl8pPr marL="0" indent="0">
              <a:spcBef>
                <a:spcPts val="0"/>
              </a:spcBef>
              <a:buNone/>
              <a:defRPr b="1"/>
            </a:lvl8pPr>
            <a:lvl9pPr marL="0" indent="0">
              <a:spcBef>
                <a:spcPts val="0"/>
              </a:spcBef>
              <a:buNone/>
              <a:defRPr b="1"/>
            </a:lvl9pPr>
          </a:lstStyle>
          <a:p>
            <a:pPr lvl="0"/>
            <a:r>
              <a:t>Click to add subtitle</a:t>
            </a:r>
          </a:p>
        </p:txBody>
      </p:sp>
      <p:sp>
        <p:nvSpPr>
          <p:cNvPr id="3" name="Content Placeholder 2"/>
          <p:cNvSpPr>
            <a:spLocks noGrp="1"/>
          </p:cNvSpPr>
          <p:nvPr>
            <p:ph idx="1"/>
          </p:nvPr>
        </p:nvSpPr>
        <p:spPr>
          <a:xfrm>
            <a:off x="381000" y="2243138"/>
            <a:ext cx="8375904" cy="39290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3552529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Divider Green">
    <p:bg>
      <p:bgPr>
        <a:solidFill>
          <a:schemeClr val="accent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88801044"/>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secHead" preserve="1">
  <p:cSld name="Divider Gray">
    <p:bg>
      <p:bgRef idx="1001">
        <a:schemeClr val="bg2"/>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tx1"/>
                </a:solidFill>
              </a:defRPr>
            </a:lvl1pPr>
          </a:lstStyle>
          <a:p>
            <a:r>
              <a:t>Click to edit Master title style</a:t>
            </a: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661732649"/>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p:cSld name="Divider Stripes">
    <p:spTree>
      <p:nvGrpSpPr>
        <p:cNvPr id="1" name=""/>
        <p:cNvGrpSpPr/>
        <p:nvPr/>
      </p:nvGrpSpPr>
      <p:grpSpPr>
        <a:xfrm>
          <a:off x="0" y="0"/>
          <a:ext cx="0" cy="0"/>
          <a:chOff x="0" y="0"/>
          <a:chExt cx="0" cy="0"/>
        </a:xfrm>
      </p:grpSpPr>
      <p:sp>
        <p:nvSpPr>
          <p:cNvPr id="9" name="Rectangle 8"/>
          <p:cNvSpPr/>
          <p:nvPr/>
        </p:nvSpPr>
        <p:spPr>
          <a:xfrm>
            <a:off x="0" y="848985"/>
            <a:ext cx="9144000" cy="1709928"/>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0" name="Rectangle 9"/>
          <p:cNvSpPr/>
          <p:nvPr/>
        </p:nvSpPr>
        <p:spPr>
          <a:xfrm>
            <a:off x="0" y="2558913"/>
            <a:ext cx="9144000" cy="1709928"/>
          </a:xfrm>
          <a:prstGeom prst="rect">
            <a:avLst/>
          </a:prstGeom>
          <a:solidFill>
            <a:srgbClr val="78BE20"/>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1" name="Rectangle 10"/>
          <p:cNvSpPr/>
          <p:nvPr/>
        </p:nvSpPr>
        <p:spPr>
          <a:xfrm>
            <a:off x="-1" y="4268841"/>
            <a:ext cx="7350369" cy="1709928"/>
          </a:xfrm>
          <a:prstGeom prst="rect">
            <a:avLst/>
          </a:pr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0" y="5978770"/>
            <a:ext cx="9144000" cy="879230"/>
          </a:xfrm>
          <a:prstGeom prst="rect">
            <a:avLst/>
          </a:prstGeom>
          <a:solidFill>
            <a:schemeClr val="accent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5181600" y="0"/>
            <a:ext cx="3962400" cy="848985"/>
          </a:xfrm>
          <a:prstGeom prst="rect">
            <a:avLst/>
          </a:prstGeom>
          <a:solidFill>
            <a:schemeClr val="bg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t>Click to edit Master text styles</a:t>
            </a:r>
          </a:p>
        </p:txBody>
      </p:sp>
      <p:sp>
        <p:nvSpPr>
          <p:cNvPr id="4" name="Date Placeholder 3"/>
          <p:cNvSpPr>
            <a:spLocks noGrp="1"/>
          </p:cNvSpPr>
          <p:nvPr>
            <p:ph type="dt" sz="half" idx="10"/>
          </p:nvPr>
        </p:nvSpPr>
        <p:spPr bwMode="white"/>
        <p:txBody>
          <a:bodyPr/>
          <a:lstStyle/>
          <a:p>
            <a:endParaRPr dirty="0"/>
          </a:p>
        </p:txBody>
      </p:sp>
      <p:sp>
        <p:nvSpPr>
          <p:cNvPr id="5" name="Footer Placeholder 4"/>
          <p:cNvSpPr>
            <a:spLocks noGrp="1"/>
          </p:cNvSpPr>
          <p:nvPr>
            <p:ph type="ftr" sz="quarter" idx="11"/>
          </p:nvPr>
        </p:nvSpPr>
        <p:spPr bwMode="white"/>
        <p:txBody>
          <a:bodyPr/>
          <a:lstStyle/>
          <a:p>
            <a:endParaRPr dirty="0"/>
          </a:p>
        </p:txBody>
      </p:sp>
      <p:sp>
        <p:nvSpPr>
          <p:cNvPr id="6" name="Slide Number Placeholder 5"/>
          <p:cNvSpPr>
            <a:spLocks noGrp="1"/>
          </p:cNvSpPr>
          <p:nvPr>
            <p:ph type="sldNum" sz="quarter" idx="12"/>
          </p:nvPr>
        </p:nvSpPr>
        <p:spPr bwMode="white"/>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t>Click to edit Master title style</a:t>
            </a:r>
          </a:p>
        </p:txBody>
      </p:sp>
      <p:pic>
        <p:nvPicPr>
          <p:cNvPr id="1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804079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191741086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961086053"/>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C with Picture">
    <p:bg bwMode="auto">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6" name="Picture 5" hidden="1"/>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gray">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bwMode="white">
          <a:xfrm>
            <a:off x="813762" y="3447288"/>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bwMode="white">
          <a:xfrm>
            <a:off x="381000" y="3831336"/>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bwMode="white">
          <a:xfrm>
            <a:off x="813762" y="3831336"/>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bwMode="white">
          <a:xfrm>
            <a:off x="381000" y="421538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bwMode="white">
          <a:xfrm>
            <a:off x="813762" y="4215384"/>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bwMode="white">
          <a:xfrm>
            <a:off x="381000" y="459943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bwMode="white">
          <a:xfrm>
            <a:off x="813762" y="4599432"/>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bwMode="white">
          <a:xfrm>
            <a:off x="381000" y="498348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bwMode="white">
          <a:xfrm>
            <a:off x="813762" y="4983480"/>
            <a:ext cx="7620000"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5"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978245118"/>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2-Column TOC Blu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bg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bg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12001882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2-Column TOC Gree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53038001"/>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2-Column TOC Gray">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1"/>
                </a:solidFill>
              </a:defRPr>
            </a:lvl1pPr>
          </a:lstStyle>
          <a:p>
            <a:r>
              <a:t>Click to add title: Table of Contents, Agenda, etc</a:t>
            </a:r>
          </a:p>
        </p:txBody>
      </p:sp>
      <p:sp>
        <p:nvSpPr>
          <p:cNvPr id="3" name="Content Placeholder 2"/>
          <p:cNvSpPr>
            <a:spLocks noGrp="1"/>
          </p:cNvSpPr>
          <p:nvPr>
            <p:ph idx="1" hasCustomPrompt="1"/>
          </p:nvPr>
        </p:nvSpPr>
        <p:spPr>
          <a:xfrm>
            <a:off x="381000"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
        <p:nvSpPr>
          <p:cNvPr id="4" name="Date Placeholder 3"/>
          <p:cNvSpPr>
            <a:spLocks noGrp="1"/>
          </p:cNvSpPr>
          <p:nvPr>
            <p:ph type="dt" sz="half" idx="10"/>
          </p:nvPr>
        </p:nvSpPr>
        <p:spPr/>
        <p:txBody>
          <a:bodyPr/>
          <a:lstStyle>
            <a:lvl1pPr>
              <a:defRPr>
                <a:solidFill>
                  <a:schemeClr val="tx1"/>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E4A4924-7CC3-4BF6-9C5C-A8E770D15754}" type="slidenum">
              <a:rPr/>
              <a:pPr/>
              <a:t>‹#›</a:t>
            </a:fld>
            <a:endParaRPr dirty="0"/>
          </a:p>
        </p:txBody>
      </p:sp>
      <p:sp>
        <p:nvSpPr>
          <p:cNvPr id="7" name="Content Placeholder 2"/>
          <p:cNvSpPr>
            <a:spLocks noGrp="1"/>
          </p:cNvSpPr>
          <p:nvPr>
            <p:ph idx="13" hasCustomPrompt="1"/>
          </p:nvPr>
        </p:nvSpPr>
        <p:spPr>
          <a:xfrm>
            <a:off x="4565904" y="1447800"/>
            <a:ext cx="4191000" cy="4724399"/>
          </a:xfrm>
        </p:spPr>
        <p:txBody>
          <a:bodyPr/>
          <a:lstStyle>
            <a:lvl1pPr marL="0" indent="0">
              <a:buNone/>
              <a:tabLst>
                <a:tab pos="402336" algn="l"/>
              </a:tabLst>
              <a:defRPr baseline="0">
                <a:solidFill>
                  <a:schemeClr val="tx1"/>
                </a:solidFill>
              </a:defRPr>
            </a:lvl1pPr>
            <a:lvl2pPr marL="0" indent="0">
              <a:buNone/>
              <a:tabLst>
                <a:tab pos="402336" algn="l"/>
              </a:tabLst>
              <a:defRPr>
                <a:solidFill>
                  <a:schemeClr val="bg1"/>
                </a:solidFill>
              </a:defRPr>
            </a:lvl2pPr>
            <a:lvl3pPr marL="0" indent="0">
              <a:buNone/>
              <a:tabLst>
                <a:tab pos="402336" algn="l"/>
              </a:tabLst>
              <a:defRPr>
                <a:solidFill>
                  <a:schemeClr val="bg1"/>
                </a:solidFill>
              </a:defRPr>
            </a:lvl3pPr>
            <a:lvl4pPr marL="0" indent="0">
              <a:buNone/>
              <a:tabLst>
                <a:tab pos="402336" algn="l"/>
              </a:tabLst>
              <a:defRPr>
                <a:solidFill>
                  <a:schemeClr val="bg1"/>
                </a:solidFill>
              </a:defRPr>
            </a:lvl4pPr>
            <a:lvl5pPr marL="0" indent="0">
              <a:buNone/>
              <a:tabLst>
                <a:tab pos="402336" algn="l"/>
              </a:tabLst>
              <a:defRPr>
                <a:solidFill>
                  <a:schemeClr val="bg1"/>
                </a:solidFill>
              </a:defRPr>
            </a:lvl5pPr>
            <a:lvl6pPr marL="0" indent="0">
              <a:buNone/>
              <a:tabLst>
                <a:tab pos="402336" algn="l"/>
              </a:tabLst>
              <a:defRPr>
                <a:solidFill>
                  <a:schemeClr val="bg1"/>
                </a:solidFill>
              </a:defRPr>
            </a:lvl6pPr>
            <a:lvl7pPr marL="0" indent="0">
              <a:buNone/>
              <a:tabLst>
                <a:tab pos="402336" algn="l"/>
              </a:tabLst>
              <a:defRPr>
                <a:solidFill>
                  <a:schemeClr val="bg1"/>
                </a:solidFill>
              </a:defRPr>
            </a:lvl7pPr>
            <a:lvl8pPr marL="0" indent="0">
              <a:buNone/>
              <a:tabLst>
                <a:tab pos="402336" algn="l"/>
              </a:tabLst>
              <a:defRPr>
                <a:solidFill>
                  <a:schemeClr val="bg1"/>
                </a:solidFill>
              </a:defRPr>
            </a:lvl8pPr>
            <a:lvl9pPr marL="0" indent="0">
              <a:buNone/>
              <a:tabLst>
                <a:tab pos="402336" algn="l"/>
              </a:tabLst>
              <a:defRPr>
                <a:solidFill>
                  <a:schemeClr val="bg1"/>
                </a:solidFill>
              </a:defRPr>
            </a:lvl9pPr>
          </a:lstStyle>
          <a:p>
            <a:pPr lvl="0"/>
            <a:r>
              <a:t>Type number, then press TAB key and add agenda item; press Enter to add another item</a:t>
            </a:r>
          </a:p>
        </p:txBody>
      </p:sp>
    </p:spTree>
    <p:extLst>
      <p:ext uri="{BB962C8B-B14F-4D97-AF65-F5344CB8AC3E}">
        <p14:creationId xmlns:p14="http://schemas.microsoft.com/office/powerpoint/2010/main" val="3058651205"/>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2-Column TOC Pix1">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brightnessContrast bright="-16000" contrast="22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29"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39080431"/>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dirty="0"/>
          </a:p>
        </p:txBody>
      </p:sp>
      <p:sp>
        <p:nvSpPr>
          <p:cNvPr id="5" name="Footer Placeholder 4"/>
          <p:cNvSpPr>
            <a:spLocks noGrp="1"/>
          </p:cNvSpPr>
          <p:nvPr>
            <p:ph type="ftr" sz="quarter" idx="11"/>
          </p:nvPr>
        </p:nvSpPr>
        <p:spPr/>
        <p:txBody>
          <a:bodyPr/>
          <a:lstStyle/>
          <a:p>
            <a:endParaRPr dirty="0"/>
          </a:p>
        </p:txBody>
      </p:sp>
      <p:sp>
        <p:nvSpPr>
          <p:cNvPr id="6" name="Slide Number Placeholder 5"/>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2593206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Column TOC Pix2">
    <p:bg>
      <p:bgRef idx="1001">
        <a:schemeClr val="bg1"/>
      </p:bgRef>
    </p:bg>
    <p:spTree>
      <p:nvGrpSpPr>
        <p:cNvPr id="1" name=""/>
        <p:cNvGrpSpPr/>
        <p:nvPr/>
      </p:nvGrpSpPr>
      <p:grpSpPr>
        <a:xfrm>
          <a:off x="0" y="0"/>
          <a:ext cx="0" cy="0"/>
          <a:chOff x="0" y="0"/>
          <a:chExt cx="0" cy="0"/>
        </a:xfrm>
      </p:grpSpPr>
      <p:pic>
        <p:nvPicPr>
          <p:cNvPr id="28" name="Picture 27"/>
          <p:cNvPicPr>
            <a:picLocks noChangeAspect="1"/>
          </p:cNvPicPr>
          <p:nvPr/>
        </p:nvPicPr>
        <p:blipFill>
          <a:blip r:embed="rId2">
            <a:extLst>
              <a:ext uri="{BEBA8EAE-BF5A-486C-A8C5-ECC9F3942E4B}">
                <a14:imgProps xmlns:a14="http://schemas.microsoft.com/office/drawing/2010/main">
                  <a14:imgLayer r:embed="rId3">
                    <a14:imgEffect>
                      <a14:brightnessContrast bright="-24000" contrast="38000"/>
                    </a14:imgEffect>
                  </a14:imgLayer>
                </a14:imgProps>
              </a:ex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bg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bg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bg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0" name="slu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4047174768"/>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2-Column TOC Pix3">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0" y="0"/>
            <a:ext cx="9144000" cy="6858000"/>
          </a:xfrm>
          <a:prstGeom prst="rect">
            <a:avLst/>
          </a:prstGeom>
        </p:spPr>
      </p:pic>
      <p:sp>
        <p:nvSpPr>
          <p:cNvPr id="2" name="Title 1"/>
          <p:cNvSpPr>
            <a:spLocks noGrp="1"/>
          </p:cNvSpPr>
          <p:nvPr>
            <p:ph type="title" hasCustomPrompt="1"/>
          </p:nvPr>
        </p:nvSpPr>
        <p:spPr bwMode="white">
          <a:xfrm>
            <a:off x="381000" y="152400"/>
            <a:ext cx="8375904" cy="1143000"/>
          </a:xfrm>
        </p:spPr>
        <p:txBody>
          <a:bodyPr/>
          <a:lstStyle>
            <a:lvl1pPr>
              <a:defRPr>
                <a:solidFill>
                  <a:schemeClr val="tx1"/>
                </a:solidFill>
              </a:defRPr>
            </a:lvl1pPr>
          </a:lstStyle>
          <a:p>
            <a:r>
              <a:t>Click to add title: Table of Contents, Agenda, etc</a:t>
            </a:r>
          </a:p>
        </p:txBody>
      </p:sp>
      <p:sp>
        <p:nvSpPr>
          <p:cNvPr id="3" name="Date Placeholder 2"/>
          <p:cNvSpPr>
            <a:spLocks noGrp="1"/>
          </p:cNvSpPr>
          <p:nvPr>
            <p:ph type="dt" sz="half" idx="10"/>
          </p:nvPr>
        </p:nvSpPr>
        <p:spPr bwMode="white"/>
        <p:txBody>
          <a:bodyPr/>
          <a:lstStyle>
            <a:lvl1pPr>
              <a:defRPr>
                <a:solidFill>
                  <a:schemeClr val="tx1"/>
                </a:solidFill>
              </a:defRPr>
            </a:lvl1pPr>
          </a:lstStyle>
          <a:p>
            <a:endParaRPr dirty="0"/>
          </a:p>
        </p:txBody>
      </p:sp>
      <p:sp>
        <p:nvSpPr>
          <p:cNvPr id="4" name="Footer Placeholder 3"/>
          <p:cNvSpPr>
            <a:spLocks noGrp="1"/>
          </p:cNvSpPr>
          <p:nvPr>
            <p:ph type="ftr" sz="quarter" idx="11"/>
          </p:nvPr>
        </p:nvSpPr>
        <p:spPr bwMode="white"/>
        <p:txBody>
          <a:bodyPr/>
          <a:lstStyle>
            <a:lvl1pPr>
              <a:defRPr>
                <a:solidFill>
                  <a:schemeClr val="tx1"/>
                </a:solidFill>
              </a:defRPr>
            </a:lvl1pPr>
          </a:lstStyle>
          <a:p>
            <a:endParaRPr dirty="0"/>
          </a:p>
        </p:txBody>
      </p:sp>
      <p:sp>
        <p:nvSpPr>
          <p:cNvPr id="5" name="Slide Number Placeholder 4"/>
          <p:cNvSpPr>
            <a:spLocks noGrp="1"/>
          </p:cNvSpPr>
          <p:nvPr>
            <p:ph type="sldNum" sz="quarter" idx="12"/>
          </p:nvPr>
        </p:nvSpPr>
        <p:spPr bwMode="white"/>
        <p:txBody>
          <a:bodyPr/>
          <a:lstStyle>
            <a:lvl1pPr>
              <a:defRPr>
                <a:solidFill>
                  <a:schemeClr val="tx1"/>
                </a:solidFill>
              </a:defRPr>
            </a:lvl1pPr>
          </a:lstStyle>
          <a:p>
            <a:fld id="{4E4A4924-7CC3-4BF6-9C5C-A8E770D15754}" type="slidenum">
              <a:rPr/>
              <a:pPr/>
              <a:t>‹#›</a:t>
            </a:fld>
            <a:endParaRPr dirty="0"/>
          </a:p>
        </p:txBody>
      </p:sp>
      <p:sp>
        <p:nvSpPr>
          <p:cNvPr id="7" name="Text Placeholder 6"/>
          <p:cNvSpPr>
            <a:spLocks noGrp="1"/>
          </p:cNvSpPr>
          <p:nvPr>
            <p:ph type="body" sz="quarter" idx="13" hasCustomPrompt="1"/>
          </p:nvPr>
        </p:nvSpPr>
        <p:spPr bwMode="white">
          <a:xfrm>
            <a:off x="3810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bwMode="white">
          <a:xfrm>
            <a:off x="8137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bwMode="white">
          <a:xfrm>
            <a:off x="3810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bwMode="white">
          <a:xfrm>
            <a:off x="8137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bwMode="white">
          <a:xfrm>
            <a:off x="3810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bwMode="white">
          <a:xfrm>
            <a:off x="8137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bwMode="white">
          <a:xfrm>
            <a:off x="3810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bwMode="white">
          <a:xfrm>
            <a:off x="8137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bwMode="white">
          <a:xfrm>
            <a:off x="3810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bwMode="white">
          <a:xfrm>
            <a:off x="8137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9" name="Text Placeholder 6"/>
          <p:cNvSpPr>
            <a:spLocks noGrp="1"/>
          </p:cNvSpPr>
          <p:nvPr>
            <p:ph type="body" sz="quarter" idx="33" hasCustomPrompt="1"/>
          </p:nvPr>
        </p:nvSpPr>
        <p:spPr bwMode="white">
          <a:xfrm>
            <a:off x="3810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0" name="Text Placeholder 6"/>
          <p:cNvSpPr>
            <a:spLocks noGrp="1"/>
          </p:cNvSpPr>
          <p:nvPr>
            <p:ph type="body" sz="quarter" idx="34" hasCustomPrompt="1"/>
          </p:nvPr>
        </p:nvSpPr>
        <p:spPr bwMode="white">
          <a:xfrm>
            <a:off x="8137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8" name="Text Placeholder 6"/>
          <p:cNvSpPr>
            <a:spLocks noGrp="1"/>
          </p:cNvSpPr>
          <p:nvPr>
            <p:ph type="body" sz="quarter" idx="23" hasCustomPrompt="1"/>
          </p:nvPr>
        </p:nvSpPr>
        <p:spPr bwMode="white">
          <a:xfrm>
            <a:off x="4648200" y="152280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9" name="Text Placeholder 6"/>
          <p:cNvSpPr>
            <a:spLocks noGrp="1"/>
          </p:cNvSpPr>
          <p:nvPr>
            <p:ph type="body" sz="quarter" idx="24" hasCustomPrompt="1"/>
          </p:nvPr>
        </p:nvSpPr>
        <p:spPr bwMode="white">
          <a:xfrm>
            <a:off x="5080962" y="152280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0" name="Text Placeholder 6"/>
          <p:cNvSpPr>
            <a:spLocks noGrp="1"/>
          </p:cNvSpPr>
          <p:nvPr>
            <p:ph type="body" sz="quarter" idx="25" hasCustomPrompt="1"/>
          </p:nvPr>
        </p:nvSpPr>
        <p:spPr bwMode="white">
          <a:xfrm>
            <a:off x="4648200" y="1908639"/>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1" name="Text Placeholder 6"/>
          <p:cNvSpPr>
            <a:spLocks noGrp="1"/>
          </p:cNvSpPr>
          <p:nvPr>
            <p:ph type="body" sz="quarter" idx="26" hasCustomPrompt="1"/>
          </p:nvPr>
        </p:nvSpPr>
        <p:spPr bwMode="white">
          <a:xfrm>
            <a:off x="5080962" y="1908639"/>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2" name="Text Placeholder 6"/>
          <p:cNvSpPr>
            <a:spLocks noGrp="1"/>
          </p:cNvSpPr>
          <p:nvPr>
            <p:ph type="body" sz="quarter" idx="27" hasCustomPrompt="1"/>
          </p:nvPr>
        </p:nvSpPr>
        <p:spPr bwMode="white">
          <a:xfrm>
            <a:off x="4648200" y="2295144"/>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3" name="Text Placeholder 6"/>
          <p:cNvSpPr>
            <a:spLocks noGrp="1"/>
          </p:cNvSpPr>
          <p:nvPr>
            <p:ph type="body" sz="quarter" idx="28" hasCustomPrompt="1"/>
          </p:nvPr>
        </p:nvSpPr>
        <p:spPr bwMode="white">
          <a:xfrm>
            <a:off x="5080962" y="2295144"/>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4" name="Text Placeholder 6"/>
          <p:cNvSpPr>
            <a:spLocks noGrp="1"/>
          </p:cNvSpPr>
          <p:nvPr>
            <p:ph type="body" sz="quarter" idx="29" hasCustomPrompt="1"/>
          </p:nvPr>
        </p:nvSpPr>
        <p:spPr bwMode="white">
          <a:xfrm>
            <a:off x="4648200" y="2679192"/>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5" name="Text Placeholder 6"/>
          <p:cNvSpPr>
            <a:spLocks noGrp="1"/>
          </p:cNvSpPr>
          <p:nvPr>
            <p:ph type="body" sz="quarter" idx="30" hasCustomPrompt="1"/>
          </p:nvPr>
        </p:nvSpPr>
        <p:spPr bwMode="white">
          <a:xfrm>
            <a:off x="5080962" y="2679192"/>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46" name="Text Placeholder 6"/>
          <p:cNvSpPr>
            <a:spLocks noGrp="1"/>
          </p:cNvSpPr>
          <p:nvPr>
            <p:ph type="body" sz="quarter" idx="31" hasCustomPrompt="1"/>
          </p:nvPr>
        </p:nvSpPr>
        <p:spPr bwMode="white">
          <a:xfrm>
            <a:off x="4648200" y="3063240"/>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47" name="Text Placeholder 6"/>
          <p:cNvSpPr>
            <a:spLocks noGrp="1"/>
          </p:cNvSpPr>
          <p:nvPr>
            <p:ph type="body" sz="quarter" idx="32" hasCustomPrompt="1"/>
          </p:nvPr>
        </p:nvSpPr>
        <p:spPr bwMode="white">
          <a:xfrm>
            <a:off x="5080962" y="3063240"/>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1" name="Text Placeholder 6"/>
          <p:cNvSpPr>
            <a:spLocks noGrp="1"/>
          </p:cNvSpPr>
          <p:nvPr>
            <p:ph type="body" sz="quarter" idx="35" hasCustomPrompt="1"/>
          </p:nvPr>
        </p:nvSpPr>
        <p:spPr bwMode="white">
          <a:xfrm>
            <a:off x="4648200" y="3447288"/>
            <a:ext cx="438912" cy="274320"/>
          </a:xfrm>
        </p:spPr>
        <p:txBody>
          <a:bodyPr tIns="0" bIns="0" anchor="ctr">
            <a:noAutofit/>
          </a:bodyPr>
          <a:lstStyle>
            <a:lvl1pPr marL="0" indent="0" algn="r">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2" name="Text Placeholder 6"/>
          <p:cNvSpPr>
            <a:spLocks noGrp="1"/>
          </p:cNvSpPr>
          <p:nvPr>
            <p:ph type="body" sz="quarter" idx="36" hasCustomPrompt="1"/>
          </p:nvPr>
        </p:nvSpPr>
        <p:spPr bwMode="white">
          <a:xfrm>
            <a:off x="5080962" y="3447288"/>
            <a:ext cx="3682038" cy="274320"/>
          </a:xfrm>
        </p:spPr>
        <p:txBody>
          <a:bodyPr tIns="0" bIns="0" anchor="ctr">
            <a:noAutofit/>
          </a:bodyPr>
          <a:lstStyle>
            <a:lvl1pPr marL="0" indent="0">
              <a:spcBef>
                <a:spcPts val="0"/>
              </a:spcBef>
              <a:buNone/>
              <a:defRPr>
                <a:solidFill>
                  <a:schemeClr val="tx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32716357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OC Blu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1000" y="152400"/>
            <a:ext cx="8375904" cy="1143000"/>
          </a:xfrm>
        </p:spPr>
        <p:txBody>
          <a:bodyPr/>
          <a:lstStyle>
            <a:lvl1pPr>
              <a:defRPr>
                <a:solidFill>
                  <a:schemeClr val="bg1"/>
                </a:solidFill>
              </a:defRPr>
            </a:lvl1pPr>
          </a:lstStyle>
          <a:p>
            <a:r>
              <a:t>Click to add title: Table of Contents, Agenda, etc</a:t>
            </a:r>
          </a:p>
        </p:txBody>
      </p:sp>
      <p:sp>
        <p:nvSpPr>
          <p:cNvPr id="3" name="Date Placeholder 2"/>
          <p:cNvSpPr>
            <a:spLocks noGrp="1"/>
          </p:cNvSpPr>
          <p:nvPr>
            <p:ph type="dt" sz="half" idx="10"/>
          </p:nvPr>
        </p:nvSpPr>
        <p:spPr bwMode="black"/>
        <p:txBody>
          <a:bodyPr/>
          <a:lstStyle/>
          <a:p>
            <a:endParaRPr dirty="0"/>
          </a:p>
        </p:txBody>
      </p:sp>
      <p:sp>
        <p:nvSpPr>
          <p:cNvPr id="4" name="Footer Placeholder 3"/>
          <p:cNvSpPr>
            <a:spLocks noGrp="1"/>
          </p:cNvSpPr>
          <p:nvPr>
            <p:ph type="ftr" sz="quarter" idx="11"/>
          </p:nvPr>
        </p:nvSpPr>
        <p:spPr bwMode="black"/>
        <p:txBody>
          <a:bodyPr/>
          <a:lstStyle/>
          <a:p>
            <a:endParaRPr dirty="0"/>
          </a:p>
        </p:txBody>
      </p:sp>
      <p:sp>
        <p:nvSpPr>
          <p:cNvPr id="5" name="Slide Number Placeholder 4"/>
          <p:cNvSpPr>
            <a:spLocks noGrp="1"/>
          </p:cNvSpPr>
          <p:nvPr>
            <p:ph type="sldNum" sz="quarter" idx="12"/>
          </p:nvPr>
        </p:nvSpPr>
        <p:spPr bwMode="black"/>
        <p:txBody>
          <a:bodyPr/>
          <a:lstStyle/>
          <a:p>
            <a:fld id="{4E4A4924-7CC3-4BF6-9C5C-A8E770D15754}" type="slidenum">
              <a:rPr/>
              <a:pPr/>
              <a:t>‹#›</a:t>
            </a:fld>
            <a:endParaRPr dirty="0"/>
          </a:p>
        </p:txBody>
      </p:sp>
      <p:sp>
        <p:nvSpPr>
          <p:cNvPr id="7" name="Text Placeholder 6"/>
          <p:cNvSpPr>
            <a:spLocks noGrp="1"/>
          </p:cNvSpPr>
          <p:nvPr>
            <p:ph type="body" sz="quarter" idx="13" hasCustomPrompt="1"/>
          </p:nvPr>
        </p:nvSpPr>
        <p:spPr>
          <a:xfrm>
            <a:off x="381000" y="152280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8" name="Text Placeholder 6"/>
          <p:cNvSpPr>
            <a:spLocks noGrp="1"/>
          </p:cNvSpPr>
          <p:nvPr>
            <p:ph type="body" sz="quarter" idx="14" hasCustomPrompt="1"/>
          </p:nvPr>
        </p:nvSpPr>
        <p:spPr>
          <a:xfrm>
            <a:off x="813762" y="152280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6" name="Text Placeholder 6"/>
          <p:cNvSpPr>
            <a:spLocks noGrp="1"/>
          </p:cNvSpPr>
          <p:nvPr>
            <p:ph type="body" sz="quarter" idx="15" hasCustomPrompt="1"/>
          </p:nvPr>
        </p:nvSpPr>
        <p:spPr>
          <a:xfrm>
            <a:off x="381000" y="1908639"/>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7" name="Text Placeholder 6"/>
          <p:cNvSpPr>
            <a:spLocks noGrp="1"/>
          </p:cNvSpPr>
          <p:nvPr>
            <p:ph type="body" sz="quarter" idx="16" hasCustomPrompt="1"/>
          </p:nvPr>
        </p:nvSpPr>
        <p:spPr>
          <a:xfrm>
            <a:off x="813762" y="1908639"/>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18" name="Text Placeholder 6"/>
          <p:cNvSpPr>
            <a:spLocks noGrp="1"/>
          </p:cNvSpPr>
          <p:nvPr>
            <p:ph type="body" sz="quarter" idx="17" hasCustomPrompt="1"/>
          </p:nvPr>
        </p:nvSpPr>
        <p:spPr>
          <a:xfrm>
            <a:off x="381000" y="229514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19" name="Text Placeholder 6"/>
          <p:cNvSpPr>
            <a:spLocks noGrp="1"/>
          </p:cNvSpPr>
          <p:nvPr>
            <p:ph type="body" sz="quarter" idx="18" hasCustomPrompt="1"/>
          </p:nvPr>
        </p:nvSpPr>
        <p:spPr>
          <a:xfrm>
            <a:off x="813762" y="229514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0" name="Text Placeholder 6"/>
          <p:cNvSpPr>
            <a:spLocks noGrp="1"/>
          </p:cNvSpPr>
          <p:nvPr>
            <p:ph type="body" sz="quarter" idx="19" hasCustomPrompt="1"/>
          </p:nvPr>
        </p:nvSpPr>
        <p:spPr>
          <a:xfrm>
            <a:off x="381000" y="267919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1" name="Text Placeholder 6"/>
          <p:cNvSpPr>
            <a:spLocks noGrp="1"/>
          </p:cNvSpPr>
          <p:nvPr>
            <p:ph type="body" sz="quarter" idx="20" hasCustomPrompt="1"/>
          </p:nvPr>
        </p:nvSpPr>
        <p:spPr>
          <a:xfrm>
            <a:off x="813762" y="267919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2" name="Text Placeholder 6"/>
          <p:cNvSpPr>
            <a:spLocks noGrp="1"/>
          </p:cNvSpPr>
          <p:nvPr>
            <p:ph type="body" sz="quarter" idx="21" hasCustomPrompt="1"/>
          </p:nvPr>
        </p:nvSpPr>
        <p:spPr>
          <a:xfrm>
            <a:off x="381000" y="306324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3" name="Text Placeholder 6"/>
          <p:cNvSpPr>
            <a:spLocks noGrp="1"/>
          </p:cNvSpPr>
          <p:nvPr>
            <p:ph type="body" sz="quarter" idx="22" hasCustomPrompt="1"/>
          </p:nvPr>
        </p:nvSpPr>
        <p:spPr>
          <a:xfrm>
            <a:off x="813762" y="306324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4" name="Text Placeholder 6"/>
          <p:cNvSpPr>
            <a:spLocks noGrp="1"/>
          </p:cNvSpPr>
          <p:nvPr>
            <p:ph type="body" sz="quarter" idx="23" hasCustomPrompt="1"/>
          </p:nvPr>
        </p:nvSpPr>
        <p:spPr>
          <a:xfrm>
            <a:off x="381000" y="3447288"/>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5" name="Text Placeholder 6"/>
          <p:cNvSpPr>
            <a:spLocks noGrp="1"/>
          </p:cNvSpPr>
          <p:nvPr>
            <p:ph type="body" sz="quarter" idx="24" hasCustomPrompt="1"/>
          </p:nvPr>
        </p:nvSpPr>
        <p:spPr>
          <a:xfrm>
            <a:off x="813762" y="3447288"/>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6" name="Text Placeholder 6"/>
          <p:cNvSpPr>
            <a:spLocks noGrp="1"/>
          </p:cNvSpPr>
          <p:nvPr>
            <p:ph type="body" sz="quarter" idx="25" hasCustomPrompt="1"/>
          </p:nvPr>
        </p:nvSpPr>
        <p:spPr>
          <a:xfrm>
            <a:off x="381000" y="3831336"/>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7" name="Text Placeholder 6"/>
          <p:cNvSpPr>
            <a:spLocks noGrp="1"/>
          </p:cNvSpPr>
          <p:nvPr>
            <p:ph type="body" sz="quarter" idx="26" hasCustomPrompt="1"/>
          </p:nvPr>
        </p:nvSpPr>
        <p:spPr>
          <a:xfrm>
            <a:off x="813762" y="3831336"/>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28" name="Text Placeholder 6"/>
          <p:cNvSpPr>
            <a:spLocks noGrp="1"/>
          </p:cNvSpPr>
          <p:nvPr>
            <p:ph type="body" sz="quarter" idx="27" hasCustomPrompt="1"/>
          </p:nvPr>
        </p:nvSpPr>
        <p:spPr>
          <a:xfrm>
            <a:off x="381000" y="4215384"/>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29" name="Text Placeholder 6"/>
          <p:cNvSpPr>
            <a:spLocks noGrp="1"/>
          </p:cNvSpPr>
          <p:nvPr>
            <p:ph type="body" sz="quarter" idx="28" hasCustomPrompt="1"/>
          </p:nvPr>
        </p:nvSpPr>
        <p:spPr>
          <a:xfrm>
            <a:off x="813762" y="4215384"/>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0" name="Text Placeholder 6"/>
          <p:cNvSpPr>
            <a:spLocks noGrp="1"/>
          </p:cNvSpPr>
          <p:nvPr>
            <p:ph type="body" sz="quarter" idx="29" hasCustomPrompt="1"/>
          </p:nvPr>
        </p:nvSpPr>
        <p:spPr>
          <a:xfrm>
            <a:off x="381000" y="4599432"/>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1" name="Text Placeholder 6"/>
          <p:cNvSpPr>
            <a:spLocks noGrp="1"/>
          </p:cNvSpPr>
          <p:nvPr>
            <p:ph type="body" sz="quarter" idx="30" hasCustomPrompt="1"/>
          </p:nvPr>
        </p:nvSpPr>
        <p:spPr>
          <a:xfrm>
            <a:off x="813762" y="4599432"/>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sp>
        <p:nvSpPr>
          <p:cNvPr id="32" name="Text Placeholder 6"/>
          <p:cNvSpPr>
            <a:spLocks noGrp="1"/>
          </p:cNvSpPr>
          <p:nvPr>
            <p:ph type="body" sz="quarter" idx="31" hasCustomPrompt="1"/>
          </p:nvPr>
        </p:nvSpPr>
        <p:spPr>
          <a:xfrm>
            <a:off x="381000" y="4983480"/>
            <a:ext cx="438912" cy="274320"/>
          </a:xfrm>
        </p:spPr>
        <p:txBody>
          <a:bodyPr tIns="0" bIns="0" anchor="ctr">
            <a:noAutofit/>
          </a:bodyPr>
          <a:lstStyle>
            <a:lvl1pPr marL="0" indent="0" algn="r">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a:t>
            </a:r>
          </a:p>
        </p:txBody>
      </p:sp>
      <p:sp>
        <p:nvSpPr>
          <p:cNvPr id="33" name="Text Placeholder 6"/>
          <p:cNvSpPr>
            <a:spLocks noGrp="1"/>
          </p:cNvSpPr>
          <p:nvPr>
            <p:ph type="body" sz="quarter" idx="32" hasCustomPrompt="1"/>
          </p:nvPr>
        </p:nvSpPr>
        <p:spPr>
          <a:xfrm>
            <a:off x="813762" y="4983480"/>
            <a:ext cx="7620000" cy="274320"/>
          </a:xfrm>
        </p:spPr>
        <p:txBody>
          <a:bodyPr tIns="0" bIns="0" anchor="ctr">
            <a:noAutofit/>
          </a:bodyPr>
          <a:lstStyle>
            <a:lvl1pPr marL="0" indent="0">
              <a:spcBef>
                <a:spcPts val="0"/>
              </a:spcBef>
              <a:buNone/>
              <a:defRPr>
                <a:solidFill>
                  <a:schemeClr val="bg1"/>
                </a:solidFill>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stStyle>
          <a:p>
            <a:pPr lvl="0"/>
            <a:r>
              <a:t>TOC item</a:t>
            </a:r>
          </a:p>
        </p:txBody>
      </p:sp>
      <p:pic>
        <p:nvPicPr>
          <p:cNvPr id="34"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126261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Divider Blue">
    <p:bg>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81001" y="2838091"/>
            <a:ext cx="6969368" cy="1352909"/>
          </a:xfrm>
        </p:spPr>
        <p:txBody>
          <a:bodyPr anchor="t">
            <a:normAutofit/>
          </a:bodyPr>
          <a:lstStyle>
            <a:lvl1pPr marL="0" indent="0">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bwMode="black"/>
        <p:txBody>
          <a:bodyPr/>
          <a:lstStyle/>
          <a:p>
            <a:endParaRPr dirty="0"/>
          </a:p>
        </p:txBody>
      </p:sp>
      <p:sp>
        <p:nvSpPr>
          <p:cNvPr id="5" name="Footer Placeholder 4"/>
          <p:cNvSpPr>
            <a:spLocks noGrp="1"/>
          </p:cNvSpPr>
          <p:nvPr>
            <p:ph type="ftr" sz="quarter" idx="11"/>
          </p:nvPr>
        </p:nvSpPr>
        <p:spPr bwMode="black"/>
        <p:txBody>
          <a:bodyPr/>
          <a:lstStyle/>
          <a:p>
            <a:endParaRPr dirty="0"/>
          </a:p>
        </p:txBody>
      </p:sp>
      <p:sp>
        <p:nvSpPr>
          <p:cNvPr id="6" name="Slide Number Placeholder 5"/>
          <p:cNvSpPr>
            <a:spLocks noGrp="1"/>
          </p:cNvSpPr>
          <p:nvPr>
            <p:ph type="sldNum" sz="quarter" idx="12"/>
          </p:nvPr>
        </p:nvSpPr>
        <p:spPr bwMode="black"/>
        <p:txBody>
          <a:bodyPr/>
          <a:lstStyle/>
          <a:p>
            <a:fld id="{4E4A4924-7CC3-4BF6-9C5C-A8E770D15754}" type="slidenum">
              <a:rPr/>
              <a:t>‹#›</a:t>
            </a:fld>
            <a:endParaRPr dirty="0"/>
          </a:p>
        </p:txBody>
      </p:sp>
      <p:sp>
        <p:nvSpPr>
          <p:cNvPr id="2" name="Title 1"/>
          <p:cNvSpPr>
            <a:spLocks noGrp="1"/>
          </p:cNvSpPr>
          <p:nvPr>
            <p:ph type="title"/>
          </p:nvPr>
        </p:nvSpPr>
        <p:spPr>
          <a:xfrm>
            <a:off x="381000" y="914400"/>
            <a:ext cx="6969369" cy="1524000"/>
          </a:xfrm>
        </p:spPr>
        <p:txBody>
          <a:bodyPr anchor="b">
            <a:normAutofit/>
          </a:bodyPr>
          <a:lstStyle>
            <a:lvl1pPr algn="l">
              <a:defRPr sz="2800" b="1" cap="all" baseline="0">
                <a:solidFill>
                  <a:schemeClr val="bg1"/>
                </a:solidFill>
              </a:defRPr>
            </a:lvl1pPr>
          </a:lstStyle>
          <a:p>
            <a:r>
              <a:rPr lang="en-US"/>
              <a:t>Click to edit Master title style</a:t>
            </a:r>
            <a:endParaRPr/>
          </a:p>
        </p:txBody>
      </p:sp>
      <p:pic>
        <p:nvPicPr>
          <p:cNvPr id="9" name="slu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377652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381000" y="1447800"/>
            <a:ext cx="4191000" cy="4724399"/>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572000" y="1447800"/>
            <a:ext cx="4191000" cy="4724400"/>
          </a:xfrm>
        </p:spPr>
        <p:txBody>
          <a:bodyPr rIns="182880">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dirty="0"/>
          </a:p>
        </p:txBody>
      </p:sp>
      <p:sp>
        <p:nvSpPr>
          <p:cNvPr id="6" name="Footer Placeholder 5"/>
          <p:cNvSpPr>
            <a:spLocks noGrp="1"/>
          </p:cNvSpPr>
          <p:nvPr>
            <p:ph type="ftr" sz="quarter" idx="11"/>
          </p:nvPr>
        </p:nvSpPr>
        <p:spPr/>
        <p:txBody>
          <a:bodyPr/>
          <a:lstStyle/>
          <a:p>
            <a:endParaRPr dirty="0"/>
          </a:p>
        </p:txBody>
      </p:sp>
      <p:sp>
        <p:nvSpPr>
          <p:cNvPr id="7" name="Slide Number Placeholder 6"/>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053238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151397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dirty="0"/>
          </a:p>
        </p:txBody>
      </p:sp>
      <p:sp>
        <p:nvSpPr>
          <p:cNvPr id="3" name="Footer Placeholder 2"/>
          <p:cNvSpPr>
            <a:spLocks noGrp="1"/>
          </p:cNvSpPr>
          <p:nvPr>
            <p:ph type="ftr" sz="quarter" idx="11"/>
          </p:nvPr>
        </p:nvSpPr>
        <p:spPr/>
        <p:txBody>
          <a:bodyPr/>
          <a:lstStyle/>
          <a:p>
            <a:endParaRPr dirty="0"/>
          </a:p>
        </p:txBody>
      </p:sp>
      <p:sp>
        <p:nvSpPr>
          <p:cNvPr id="4" name="Slide Number Placeholder 3"/>
          <p:cNvSpPr>
            <a:spLocks noGrp="1"/>
          </p:cNvSpPr>
          <p:nvPr>
            <p:ph type="sldNum" sz="quarter" idx="12"/>
          </p:nvPr>
        </p:nvSpPr>
        <p:spPr/>
        <p:txBody>
          <a:bodyPr/>
          <a:lstStyle/>
          <a:p>
            <a:fld id="{4E4A4924-7CC3-4BF6-9C5C-A8E770D15754}" type="slidenum">
              <a:rPr/>
              <a:t>‹#›</a:t>
            </a:fld>
            <a:endParaRPr dirty="0"/>
          </a:p>
        </p:txBody>
      </p:sp>
    </p:spTree>
    <p:extLst>
      <p:ext uri="{BB962C8B-B14F-4D97-AF65-F5344CB8AC3E}">
        <p14:creationId xmlns:p14="http://schemas.microsoft.com/office/powerpoint/2010/main" val="284506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Video with Caption">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dirty="0"/>
          </a:p>
        </p:txBody>
      </p:sp>
      <p:sp>
        <p:nvSpPr>
          <p:cNvPr id="4" name="Footer Placeholder 3"/>
          <p:cNvSpPr>
            <a:spLocks noGrp="1"/>
          </p:cNvSpPr>
          <p:nvPr>
            <p:ph type="ftr" sz="quarter" idx="11"/>
          </p:nvPr>
        </p:nvSpPr>
        <p:spPr/>
        <p:txBody>
          <a:bodyPr/>
          <a:lstStyle/>
          <a:p>
            <a:endParaRPr dirty="0"/>
          </a:p>
        </p:txBody>
      </p:sp>
      <p:sp>
        <p:nvSpPr>
          <p:cNvPr id="5" name="Slide Number Placeholder 4"/>
          <p:cNvSpPr>
            <a:spLocks noGrp="1"/>
          </p:cNvSpPr>
          <p:nvPr>
            <p:ph type="sldNum" sz="quarter" idx="12"/>
          </p:nvPr>
        </p:nvSpPr>
        <p:spPr/>
        <p:txBody>
          <a:bodyPr/>
          <a:lstStyle/>
          <a:p>
            <a:fld id="{4E4A4924-7CC3-4BF6-9C5C-A8E770D15754}" type="slidenum">
              <a:rPr/>
              <a:t>‹#›</a:t>
            </a:fld>
            <a:endParaRPr dirty="0"/>
          </a:p>
        </p:txBody>
      </p:sp>
      <p:sp>
        <p:nvSpPr>
          <p:cNvPr id="9" name="Media Placeholder 8"/>
          <p:cNvSpPr>
            <a:spLocks noGrp="1"/>
          </p:cNvSpPr>
          <p:nvPr>
            <p:ph type="media" sz="quarter" idx="13" hasCustomPrompt="1"/>
          </p:nvPr>
        </p:nvSpPr>
        <p:spPr>
          <a:xfrm>
            <a:off x="379476" y="155448"/>
            <a:ext cx="8385048" cy="4645152"/>
          </a:xfrm>
          <a:solidFill>
            <a:schemeClr val="bg1">
              <a:lumMod val="95000"/>
            </a:schemeClr>
          </a:solidFill>
        </p:spPr>
        <p:txBody>
          <a:bodyPr lIns="91440" tIns="457200" anchor="t" anchorCtr="0"/>
          <a:lstStyle>
            <a:lvl1pPr marL="9144" indent="0" algn="ctr">
              <a:buNone/>
              <a:defRPr baseline="0"/>
            </a:lvl1pPr>
          </a:lstStyle>
          <a:p>
            <a:r>
              <a:rPr dirty="0"/>
              <a:t>Click icon to insert video</a:t>
            </a:r>
          </a:p>
        </p:txBody>
      </p:sp>
      <p:sp>
        <p:nvSpPr>
          <p:cNvPr id="11" name="Text Placeholder 10"/>
          <p:cNvSpPr>
            <a:spLocks noGrp="1"/>
          </p:cNvSpPr>
          <p:nvPr>
            <p:ph type="body" sz="quarter" idx="14"/>
          </p:nvPr>
        </p:nvSpPr>
        <p:spPr>
          <a:xfrm>
            <a:off x="379476" y="5029200"/>
            <a:ext cx="8385048" cy="1219200"/>
          </a:xfrm>
        </p:spPr>
        <p:txBody>
          <a:bodyPr/>
          <a:lstStyle>
            <a:lvl1pPr marL="0" indent="0">
              <a:buNone/>
              <a:defRPr/>
            </a:lvl1pPr>
            <a:lvl2pPr marL="0" indent="0">
              <a:buNone/>
              <a:defRPr/>
            </a:lvl2pPr>
            <a:lvl3pPr marL="0" indent="0">
              <a:buNone/>
              <a:defRPr/>
            </a:lvl3pPr>
            <a:lvl4pPr marL="0" indent="0">
              <a:buNone/>
              <a:defRPr/>
            </a:lvl4pPr>
            <a:lvl5pPr marL="0" indent="0">
              <a:buNone/>
              <a:defRPr/>
            </a:lvl5pPr>
          </a:lstStyle>
          <a:p>
            <a:pPr lvl="0"/>
            <a:r>
              <a:rPr lang="en-US"/>
              <a:t>Click to edit Master text styles</a:t>
            </a:r>
          </a:p>
        </p:txBody>
      </p:sp>
    </p:spTree>
    <p:extLst>
      <p:ext uri="{BB962C8B-B14F-4D97-AF65-F5344CB8AC3E}">
        <p14:creationId xmlns:p14="http://schemas.microsoft.com/office/powerpoint/2010/main" val="3619402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image" Target="../media/image1.png"/><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gray">
          <a:xfrm>
            <a:off x="0" y="6400800"/>
            <a:ext cx="9144000" cy="457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bwMode="white">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bwMode="white">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bwMode="white">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10" name="slu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54818" y="6567477"/>
            <a:ext cx="786384" cy="102428"/>
          </a:xfrm>
          <a:prstGeom prst="rect">
            <a:avLst/>
          </a:prstGeom>
        </p:spPr>
      </p:pic>
    </p:spTree>
    <p:extLst>
      <p:ext uri="{BB962C8B-B14F-4D97-AF65-F5344CB8AC3E}">
        <p14:creationId xmlns:p14="http://schemas.microsoft.com/office/powerpoint/2010/main" val="20832805"/>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89" r:id="rId4"/>
    <p:sldLayoutId id="2147483651" r:id="rId5"/>
    <p:sldLayoutId id="2147483652" r:id="rId6"/>
    <p:sldLayoutId id="2147483654" r:id="rId7"/>
    <p:sldLayoutId id="2147483655" r:id="rId8"/>
    <p:sldLayoutId id="2147483693" r:id="rId9"/>
    <p:sldLayoutId id="2147483657" r:id="rId10"/>
    <p:sldLayoutId id="2147483658" r:id="rId11"/>
    <p:sldLayoutId id="2147483659" r:id="rId12"/>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152400"/>
            <a:ext cx="8375904" cy="1143000"/>
          </a:xfrm>
          <a:prstGeom prst="rect">
            <a:avLst/>
          </a:prstGeom>
        </p:spPr>
        <p:txBody>
          <a:bodyPr vert="horz" lIns="91440" tIns="45720" rIns="91440" bIns="45720" rtlCol="0" anchor="b">
            <a:normAutofit/>
          </a:bodyPr>
          <a:lstStyle/>
          <a:p>
            <a:r>
              <a:t>Click to edit Master title style</a:t>
            </a:r>
          </a:p>
        </p:txBody>
      </p:sp>
      <p:sp>
        <p:nvSpPr>
          <p:cNvPr id="3" name="Text Placeholder 2"/>
          <p:cNvSpPr>
            <a:spLocks noGrp="1"/>
          </p:cNvSpPr>
          <p:nvPr>
            <p:ph type="body" idx="1"/>
          </p:nvPr>
        </p:nvSpPr>
        <p:spPr>
          <a:xfrm>
            <a:off x="381000" y="1447800"/>
            <a:ext cx="8375904" cy="4724399"/>
          </a:xfrm>
          <a:prstGeom prst="rect">
            <a:avLst/>
          </a:prstGeom>
        </p:spPr>
        <p:txBody>
          <a:bodyPr vert="horz" lIns="91440" tIns="45720" rIns="91440" bIns="45720" rtlCol="0">
            <a:normAutofit/>
          </a:bodyPr>
          <a:lstStyle/>
          <a:p>
            <a:pPr lvl="0"/>
            <a:r>
              <a:t>Click to edit Master text styles</a:t>
            </a:r>
          </a:p>
          <a:p>
            <a:pPr lvl="1"/>
            <a:r>
              <a:t>Second level</a:t>
            </a:r>
          </a:p>
          <a:p>
            <a:pPr lvl="2"/>
            <a:r>
              <a:t>Third level</a:t>
            </a:r>
          </a:p>
          <a:p>
            <a:pPr lvl="3"/>
            <a:r>
              <a:t>Fourth level</a:t>
            </a:r>
          </a:p>
          <a:p>
            <a:pPr lvl="4"/>
            <a:r>
              <a:t>Fifth level</a:t>
            </a:r>
          </a:p>
        </p:txBody>
      </p:sp>
      <p:sp>
        <p:nvSpPr>
          <p:cNvPr id="4" name="Date Placeholder 3"/>
          <p:cNvSpPr>
            <a:spLocks noGrp="1"/>
          </p:cNvSpPr>
          <p:nvPr>
            <p:ph type="dt" sz="half" idx="2"/>
          </p:nvPr>
        </p:nvSpPr>
        <p:spPr>
          <a:xfrm>
            <a:off x="6649845" y="6434407"/>
            <a:ext cx="1351155"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5" name="Footer Placeholder 4"/>
          <p:cNvSpPr>
            <a:spLocks noGrp="1"/>
          </p:cNvSpPr>
          <p:nvPr>
            <p:ph type="ftr" sz="quarter" idx="3"/>
          </p:nvPr>
        </p:nvSpPr>
        <p:spPr>
          <a:xfrm>
            <a:off x="2471853" y="6435042"/>
            <a:ext cx="2895600" cy="365125"/>
          </a:xfrm>
          <a:prstGeom prst="rect">
            <a:avLst/>
          </a:prstGeom>
        </p:spPr>
        <p:txBody>
          <a:bodyPr vert="horz" lIns="91440" tIns="45720" rIns="91440" bIns="45720" rtlCol="0" anchor="ctr"/>
          <a:lstStyle>
            <a:lvl1pPr algn="l">
              <a:defRPr sz="1100">
                <a:solidFill>
                  <a:schemeClr val="bg1"/>
                </a:solidFill>
              </a:defRPr>
            </a:lvl1pPr>
          </a:lstStyle>
          <a:p>
            <a:endParaRPr dirty="0"/>
          </a:p>
        </p:txBody>
      </p:sp>
      <p:sp>
        <p:nvSpPr>
          <p:cNvPr id="6" name="Slide Number Placeholder 5"/>
          <p:cNvSpPr>
            <a:spLocks noGrp="1"/>
          </p:cNvSpPr>
          <p:nvPr>
            <p:ph type="sldNum" sz="quarter" idx="4"/>
          </p:nvPr>
        </p:nvSpPr>
        <p:spPr>
          <a:xfrm>
            <a:off x="8001000" y="6434407"/>
            <a:ext cx="783936" cy="365125"/>
          </a:xfrm>
          <a:prstGeom prst="rect">
            <a:avLst/>
          </a:prstGeom>
        </p:spPr>
        <p:txBody>
          <a:bodyPr vert="horz" lIns="91440" tIns="45720" rIns="91440" bIns="45720" rtlCol="0" anchor="ctr"/>
          <a:lstStyle>
            <a:lvl1pPr algn="r">
              <a:defRPr sz="1100">
                <a:solidFill>
                  <a:schemeClr val="bg1"/>
                </a:solidFill>
              </a:defRPr>
            </a:lvl1pPr>
          </a:lstStyle>
          <a:p>
            <a:fld id="{4E4A4924-7CC3-4BF6-9C5C-A8E770D15754}" type="slidenum">
              <a:rPr/>
              <a:pPr/>
              <a:t>‹#›</a:t>
            </a:fld>
            <a:endParaRPr dirty="0"/>
          </a:p>
        </p:txBody>
      </p:sp>
      <p:pic>
        <p:nvPicPr>
          <p:cNvPr id="9" name="slu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bwMode="black">
          <a:xfrm>
            <a:off x="454818" y="6567477"/>
            <a:ext cx="786384" cy="102428"/>
          </a:xfrm>
          <a:prstGeom prst="rect">
            <a:avLst/>
          </a:prstGeom>
        </p:spPr>
      </p:pic>
    </p:spTree>
    <p:extLst>
      <p:ext uri="{BB962C8B-B14F-4D97-AF65-F5344CB8AC3E}">
        <p14:creationId xmlns:p14="http://schemas.microsoft.com/office/powerpoint/2010/main" val="992954990"/>
      </p:ext>
    </p:extLst>
  </p:cSld>
  <p:clrMap bg1="lt1" tx1="dk1" bg2="lt2" tx2="dk2" accent1="accent1" accent2="accent2" accent3="accent3" accent4="accent4" accent5="accent5" accent6="accent6" hlink="hlink" folHlink="folHlink"/>
  <p:sldLayoutIdLst>
    <p:sldLayoutId id="2147483662" r:id="rId1"/>
    <p:sldLayoutId id="2147483674" r:id="rId2"/>
    <p:sldLayoutId id="2147483694" r:id="rId3"/>
    <p:sldLayoutId id="2147483695" r:id="rId4"/>
    <p:sldLayoutId id="2147483675" r:id="rId5"/>
    <p:sldLayoutId id="2147483700" r:id="rId6"/>
    <p:sldLayoutId id="2147483701" r:id="rId7"/>
    <p:sldLayoutId id="2147483676" r:id="rId8"/>
    <p:sldLayoutId id="2147483678" r:id="rId9"/>
    <p:sldLayoutId id="2147483681" r:id="rId10"/>
    <p:sldLayoutId id="2147483690" r:id="rId11"/>
    <p:sldLayoutId id="2147483696" r:id="rId12"/>
    <p:sldLayoutId id="2147483699" r:id="rId13"/>
    <p:sldLayoutId id="2147483685" r:id="rId14"/>
    <p:sldLayoutId id="2147483684" r:id="rId15"/>
    <p:sldLayoutId id="2147483686" r:id="rId16"/>
    <p:sldLayoutId id="2147483692" r:id="rId17"/>
    <p:sldLayoutId id="2147483698" r:id="rId18"/>
    <p:sldLayoutId id="2147483697" r:id="rId19"/>
  </p:sldLayoutIdLst>
  <p:hf hdr="0" ftr="0" dt="0"/>
  <p:txStyles>
    <p:titleStyle>
      <a:lvl1pPr algn="l" defTabSz="914400" rtl="0" eaLnBrk="1" latinLnBrk="0" hangingPunct="1">
        <a:spcBef>
          <a:spcPct val="0"/>
        </a:spcBef>
        <a:buNone/>
        <a:defRPr sz="2800" kern="1200" cap="all" baseline="0">
          <a:solidFill>
            <a:schemeClr val="tx2"/>
          </a:solidFill>
          <a:latin typeface="+mj-lt"/>
          <a:ea typeface="+mj-ea"/>
          <a:cs typeface="+mj-cs"/>
        </a:defRPr>
      </a:lvl1pPr>
    </p:titleStyle>
    <p:body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7.xml"/><Relationship Id="rId13" Type="http://schemas.openxmlformats.org/officeDocument/2006/relationships/diagramData" Target="../diagrams/data8.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0.xml"/><Relationship Id="rId16" Type="http://schemas.openxmlformats.org/officeDocument/2006/relationships/diagramColors" Target="../diagrams/colors7.xml"/><Relationship Id="rId1" Type="http://schemas.openxmlformats.org/officeDocument/2006/relationships/slideLayout" Target="../slideLayouts/slideLayout3.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5" Type="http://schemas.openxmlformats.org/officeDocument/2006/relationships/diagramQuickStyle" Target="../diagrams/quickStyle7.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 Id="rId1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0.xml"/><Relationship Id="rId3" Type="http://schemas.openxmlformats.org/officeDocument/2006/relationships/diagramData" Target="../diagrams/data9.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8.xml"/><Relationship Id="rId11" Type="http://schemas.openxmlformats.org/officeDocument/2006/relationships/diagramColors" Target="../diagrams/colors8.xml"/><Relationship Id="rId5" Type="http://schemas.openxmlformats.org/officeDocument/2006/relationships/diagramQuickStyle" Target="../diagrams/quickStyle8.xml"/><Relationship Id="rId10" Type="http://schemas.openxmlformats.org/officeDocument/2006/relationships/diagramQuickStyle" Target="../diagrams/quickStyle8.xml"/><Relationship Id="rId4" Type="http://schemas.openxmlformats.org/officeDocument/2006/relationships/diagramLayout" Target="../diagrams/layout8.xml"/><Relationship Id="rId9"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7.png"/><Relationship Id="rId7" Type="http://schemas.openxmlformats.org/officeDocument/2006/relationships/diagramColors" Target="../diagrams/colors9.xml"/><Relationship Id="rId12" Type="http://schemas.openxmlformats.org/officeDocument/2006/relationships/diagramColors" Target="../diagrams/colors9.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QuickStyle" Target="../diagrams/quickStyle9.xml"/><Relationship Id="rId11" Type="http://schemas.openxmlformats.org/officeDocument/2006/relationships/diagramQuickStyle" Target="../diagrams/quickStyle9.xml"/><Relationship Id="rId5" Type="http://schemas.openxmlformats.org/officeDocument/2006/relationships/diagramLayout" Target="../diagrams/layout9.xml"/><Relationship Id="rId10" Type="http://schemas.openxmlformats.org/officeDocument/2006/relationships/diagramLayout" Target="../diagrams/layout9.xml"/><Relationship Id="rId4" Type="http://schemas.openxmlformats.org/officeDocument/2006/relationships/diagramData" Target="../diagrams/data11.xml"/><Relationship Id="rId9" Type="http://schemas.openxmlformats.org/officeDocument/2006/relationships/diagramData" Target="../diagrams/data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0.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2.xm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3.xm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4.xm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5.xml"/><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6.xml"/><Relationship Id="rId2" Type="http://schemas.openxmlformats.org/officeDocument/2006/relationships/notesSlide" Target="../notesSlides/notesSlide25.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7.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0.png"/><Relationship Id="rId7" Type="http://schemas.openxmlformats.org/officeDocument/2006/relationships/diagramColors" Target="../diagrams/colors17.xml"/><Relationship Id="rId12" Type="http://schemas.openxmlformats.org/officeDocument/2006/relationships/diagramColors" Target="../diagrams/colors17.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QuickStyle" Target="../diagrams/quickStyle17.xml"/><Relationship Id="rId11" Type="http://schemas.openxmlformats.org/officeDocument/2006/relationships/diagramQuickStyle" Target="../diagrams/quickStyle17.xml"/><Relationship Id="rId5" Type="http://schemas.openxmlformats.org/officeDocument/2006/relationships/diagramLayout" Target="../diagrams/layout17.xml"/><Relationship Id="rId10" Type="http://schemas.openxmlformats.org/officeDocument/2006/relationships/diagramLayout" Target="../diagrams/layout17.xml"/><Relationship Id="rId4" Type="http://schemas.openxmlformats.org/officeDocument/2006/relationships/diagramData" Target="../diagrams/data20.xml"/><Relationship Id="rId9" Type="http://schemas.openxmlformats.org/officeDocument/2006/relationships/diagramData" Target="../diagrams/data21.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33.png"/><Relationship Id="rId7" Type="http://schemas.openxmlformats.org/officeDocument/2006/relationships/diagramColors" Target="../diagrams/colors18.xml"/><Relationship Id="rId12" Type="http://schemas.openxmlformats.org/officeDocument/2006/relationships/diagramColors" Target="../diagrams/colors18.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QuickStyle" Target="../diagrams/quickStyle18.xml"/><Relationship Id="rId11" Type="http://schemas.openxmlformats.org/officeDocument/2006/relationships/diagramQuickStyle" Target="../diagrams/quickStyle18.xml"/><Relationship Id="rId5" Type="http://schemas.openxmlformats.org/officeDocument/2006/relationships/diagramLayout" Target="../diagrams/layout18.xml"/><Relationship Id="rId10" Type="http://schemas.openxmlformats.org/officeDocument/2006/relationships/diagramLayout" Target="../diagrams/layout18.xml"/><Relationship Id="rId4" Type="http://schemas.openxmlformats.org/officeDocument/2006/relationships/diagramData" Target="../diagrams/data22.xml"/><Relationship Id="rId9" Type="http://schemas.openxmlformats.org/officeDocument/2006/relationships/diagramData" Target="../diagrams/data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35.png"/><Relationship Id="rId7" Type="http://schemas.openxmlformats.org/officeDocument/2006/relationships/diagramColors" Target="../diagrams/colors19.xm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26.xml"/><Relationship Id="rId13" Type="http://schemas.openxmlformats.org/officeDocument/2006/relationships/diagramLayout" Target="../diagrams/layout21.xml"/><Relationship Id="rId18" Type="http://schemas.openxmlformats.org/officeDocument/2006/relationships/diagramLayout" Target="../diagrams/layout21.xml"/><Relationship Id="rId3" Type="http://schemas.openxmlformats.org/officeDocument/2006/relationships/diagramData" Target="../diagrams/data25.xml"/><Relationship Id="rId7" Type="http://schemas.microsoft.com/office/2007/relationships/diagramDrawing" Target="../diagrams/drawing20.xml"/><Relationship Id="rId12" Type="http://schemas.openxmlformats.org/officeDocument/2006/relationships/diagramData" Target="../diagrams/data27.xml"/><Relationship Id="rId17" Type="http://schemas.openxmlformats.org/officeDocument/2006/relationships/diagramData" Target="../diagrams/data28.xml"/><Relationship Id="rId2" Type="http://schemas.openxmlformats.org/officeDocument/2006/relationships/notesSlide" Target="../notesSlides/notesSlide31.xml"/><Relationship Id="rId16" Type="http://schemas.microsoft.com/office/2007/relationships/diagramDrawing" Target="../diagrams/drawing21.xml"/><Relationship Id="rId20" Type="http://schemas.openxmlformats.org/officeDocument/2006/relationships/diagramColors" Target="../diagrams/colors21.xml"/><Relationship Id="rId1" Type="http://schemas.openxmlformats.org/officeDocument/2006/relationships/slideLayout" Target="../slideLayouts/slideLayout3.xml"/><Relationship Id="rId6" Type="http://schemas.openxmlformats.org/officeDocument/2006/relationships/diagramColors" Target="../diagrams/colors20.xml"/><Relationship Id="rId11" Type="http://schemas.openxmlformats.org/officeDocument/2006/relationships/diagramColors" Target="../diagrams/colors20.xml"/><Relationship Id="rId5" Type="http://schemas.openxmlformats.org/officeDocument/2006/relationships/diagramQuickStyle" Target="../diagrams/quickStyle20.xml"/><Relationship Id="rId15" Type="http://schemas.openxmlformats.org/officeDocument/2006/relationships/diagramColors" Target="../diagrams/colors21.xml"/><Relationship Id="rId10" Type="http://schemas.openxmlformats.org/officeDocument/2006/relationships/diagramQuickStyle" Target="../diagrams/quickStyle20.xml"/><Relationship Id="rId19" Type="http://schemas.openxmlformats.org/officeDocument/2006/relationships/diagramQuickStyle" Target="../diagrams/quickStyle21.xml"/><Relationship Id="rId4" Type="http://schemas.openxmlformats.org/officeDocument/2006/relationships/diagramLayout" Target="../diagrams/layout20.xml"/><Relationship Id="rId9" Type="http://schemas.openxmlformats.org/officeDocument/2006/relationships/diagramLayout" Target="../diagrams/layout20.xml"/><Relationship Id="rId14" Type="http://schemas.openxmlformats.org/officeDocument/2006/relationships/diagramQuickStyle" Target="../diagrams/quickStyle21.xml"/></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2.xml"/><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23.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31.xml"/><Relationship Id="rId7" Type="http://schemas.microsoft.com/office/2007/relationships/diagramDrawing" Target="../diagrams/drawing24.xml"/><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25.xml"/><Relationship Id="rId2" Type="http://schemas.openxmlformats.org/officeDocument/2006/relationships/notesSlide" Target="../notesSlides/notesSlide38.xml"/><Relationship Id="rId1" Type="http://schemas.openxmlformats.org/officeDocument/2006/relationships/slideLayout" Target="../slideLayouts/slideLayout3.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33.xml"/><Relationship Id="rId7" Type="http://schemas.microsoft.com/office/2007/relationships/diagramDrawing" Target="../diagrams/drawing26.xml"/><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34.xml"/><Relationship Id="rId7" Type="http://schemas.microsoft.com/office/2007/relationships/diagramDrawing" Target="../diagrams/drawing27.xml"/><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35.xml"/><Relationship Id="rId7" Type="http://schemas.microsoft.com/office/2007/relationships/diagramDrawing" Target="../diagrams/drawing28.xml"/><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36.xml"/><Relationship Id="rId7" Type="http://schemas.microsoft.com/office/2007/relationships/diagramDrawing" Target="../diagrams/drawing29.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37.xml"/><Relationship Id="rId7" Type="http://schemas.microsoft.com/office/2007/relationships/diagramDrawing" Target="../diagrams/drawing30.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38.xml"/><Relationship Id="rId7" Type="http://schemas.microsoft.com/office/2007/relationships/diagramDrawing" Target="../diagrams/drawing31.xml"/><Relationship Id="rId2" Type="http://schemas.openxmlformats.org/officeDocument/2006/relationships/notesSlide" Target="../notesSlides/notesSlide45.xml"/><Relationship Id="rId1" Type="http://schemas.openxmlformats.org/officeDocument/2006/relationships/slideLayout" Target="../slideLayouts/slideLayout3.xml"/><Relationship Id="rId6" Type="http://schemas.openxmlformats.org/officeDocument/2006/relationships/diagramColors" Target="../diagrams/colors31.xml"/><Relationship Id="rId5" Type="http://schemas.openxmlformats.org/officeDocument/2006/relationships/diagramQuickStyle" Target="../diagrams/quickStyle31.xml"/><Relationship Id="rId4" Type="http://schemas.openxmlformats.org/officeDocument/2006/relationships/diagramLayout" Target="../diagrams/layout31.xml"/></Relationships>
</file>

<file path=ppt/slides/_rels/slide48.xml.rels><?xml version="1.0" encoding="UTF-8" standalone="yes"?>
<Relationships xmlns="http://schemas.openxmlformats.org/package/2006/relationships"><Relationship Id="rId3" Type="http://schemas.openxmlformats.org/officeDocument/2006/relationships/diagramData" Target="../diagrams/data39.xml"/><Relationship Id="rId7" Type="http://schemas.microsoft.com/office/2007/relationships/diagramDrawing" Target="../diagrams/drawing32.xml"/><Relationship Id="rId2" Type="http://schemas.openxmlformats.org/officeDocument/2006/relationships/notesSlide" Target="../notesSlides/notesSlide46.xml"/><Relationship Id="rId1" Type="http://schemas.openxmlformats.org/officeDocument/2006/relationships/slideLayout" Target="../slideLayouts/slideLayout3.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40.xml"/><Relationship Id="rId7" Type="http://schemas.microsoft.com/office/2007/relationships/diagramDrawing" Target="../diagrams/drawing33.xml"/><Relationship Id="rId2" Type="http://schemas.openxmlformats.org/officeDocument/2006/relationships/notesSlide" Target="../notesSlides/notesSlide47.xml"/><Relationship Id="rId1" Type="http://schemas.openxmlformats.org/officeDocument/2006/relationships/slideLayout" Target="../slideLayouts/slideLayout3.xml"/><Relationship Id="rId6" Type="http://schemas.openxmlformats.org/officeDocument/2006/relationships/diagramColors" Target="../diagrams/colors33.xml"/><Relationship Id="rId5" Type="http://schemas.openxmlformats.org/officeDocument/2006/relationships/diagramQuickStyle" Target="../diagrams/quickStyle33.xml"/><Relationship Id="rId4" Type="http://schemas.openxmlformats.org/officeDocument/2006/relationships/diagramLayout" Target="../diagrams/layout3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41.xml"/><Relationship Id="rId7" Type="http://schemas.microsoft.com/office/2007/relationships/diagramDrawing" Target="../diagrams/drawing34.xml"/><Relationship Id="rId2" Type="http://schemas.openxmlformats.org/officeDocument/2006/relationships/notesSlide" Target="../notesSlides/notesSlide48.xml"/><Relationship Id="rId1" Type="http://schemas.openxmlformats.org/officeDocument/2006/relationships/slideLayout" Target="../slideLayouts/slideLayout3.xml"/><Relationship Id="rId6" Type="http://schemas.openxmlformats.org/officeDocument/2006/relationships/diagramColors" Target="../diagrams/colors34.xml"/><Relationship Id="rId5" Type="http://schemas.openxmlformats.org/officeDocument/2006/relationships/diagramQuickStyle" Target="../diagrams/quickStyle34.xml"/><Relationship Id="rId4" Type="http://schemas.openxmlformats.org/officeDocument/2006/relationships/diagramLayout" Target="../diagrams/layout34.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42.xml"/><Relationship Id="rId7" Type="http://schemas.microsoft.com/office/2007/relationships/diagramDrawing" Target="../diagrams/drawing35.xml"/><Relationship Id="rId2" Type="http://schemas.openxmlformats.org/officeDocument/2006/relationships/notesSlide" Target="../notesSlides/notesSlide49.xml"/><Relationship Id="rId1" Type="http://schemas.openxmlformats.org/officeDocument/2006/relationships/slideLayout" Target="../slideLayouts/slideLayout3.xml"/><Relationship Id="rId6" Type="http://schemas.openxmlformats.org/officeDocument/2006/relationships/diagramColors" Target="../diagrams/colors35.xml"/><Relationship Id="rId5" Type="http://schemas.openxmlformats.org/officeDocument/2006/relationships/diagramQuickStyle" Target="../diagrams/quickStyle35.xml"/><Relationship Id="rId4" Type="http://schemas.openxmlformats.org/officeDocument/2006/relationships/diagramLayout" Target="../diagrams/layout3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43.xml"/><Relationship Id="rId7" Type="http://schemas.microsoft.com/office/2007/relationships/diagramDrawing" Target="../diagrams/drawing36.xml"/><Relationship Id="rId2" Type="http://schemas.openxmlformats.org/officeDocument/2006/relationships/notesSlide" Target="../notesSlides/notesSlide50.xml"/><Relationship Id="rId1" Type="http://schemas.openxmlformats.org/officeDocument/2006/relationships/slideLayout" Target="../slideLayouts/slideLayout3.xml"/><Relationship Id="rId6" Type="http://schemas.openxmlformats.org/officeDocument/2006/relationships/diagramColors" Target="../diagrams/colors36.xml"/><Relationship Id="rId5" Type="http://schemas.openxmlformats.org/officeDocument/2006/relationships/diagramQuickStyle" Target="../diagrams/quickStyle36.xml"/><Relationship Id="rId4" Type="http://schemas.openxmlformats.org/officeDocument/2006/relationships/diagramLayout" Target="../diagrams/layout36.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44.xml"/><Relationship Id="rId7" Type="http://schemas.microsoft.com/office/2007/relationships/diagramDrawing" Target="../diagrams/drawing37.xml"/><Relationship Id="rId2" Type="http://schemas.openxmlformats.org/officeDocument/2006/relationships/notesSlide" Target="../notesSlides/notesSlide51.xml"/><Relationship Id="rId1" Type="http://schemas.openxmlformats.org/officeDocument/2006/relationships/slideLayout" Target="../slideLayouts/slideLayout3.xml"/><Relationship Id="rId6" Type="http://schemas.openxmlformats.org/officeDocument/2006/relationships/diagramColors" Target="../diagrams/colors37.xml"/><Relationship Id="rId5" Type="http://schemas.openxmlformats.org/officeDocument/2006/relationships/diagramQuickStyle" Target="../diagrams/quickStyle37.xml"/><Relationship Id="rId4" Type="http://schemas.openxmlformats.org/officeDocument/2006/relationships/diagramLayout" Target="../diagrams/layout3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Fixed income analysis</a:t>
            </a:r>
            <a:br>
              <a:rPr lang="en-US" dirty="0"/>
            </a:br>
            <a:r>
              <a:rPr lang="en-US" dirty="0"/>
              <a:t>lecture 4</a:t>
            </a:r>
            <a:endParaRPr lang="en-AU" dirty="0"/>
          </a:p>
        </p:txBody>
      </p:sp>
      <p:sp>
        <p:nvSpPr>
          <p:cNvPr id="3" name="Subtitle 2"/>
          <p:cNvSpPr>
            <a:spLocks noGrp="1"/>
          </p:cNvSpPr>
          <p:nvPr>
            <p:ph type="subTitle" idx="1"/>
          </p:nvPr>
        </p:nvSpPr>
        <p:spPr/>
        <p:txBody>
          <a:bodyPr/>
          <a:lstStyle/>
          <a:p>
            <a:r>
              <a:rPr lang="en-AU" dirty="0"/>
              <a:t>Tony Zhang</a:t>
            </a:r>
          </a:p>
          <a:p>
            <a:r>
              <a:rPr lang="en-AU" dirty="0"/>
              <a:t>Fall 2019</a:t>
            </a:r>
          </a:p>
        </p:txBody>
      </p:sp>
      <p:sp>
        <p:nvSpPr>
          <p:cNvPr id="4" name="Rectangle 3"/>
          <p:cNvSpPr/>
          <p:nvPr/>
        </p:nvSpPr>
        <p:spPr>
          <a:xfrm>
            <a:off x="7257" y="6488668"/>
            <a:ext cx="3031856" cy="369332"/>
          </a:xfrm>
          <a:prstGeom prst="rect">
            <a:avLst/>
          </a:prstGeom>
        </p:spPr>
        <p:txBody>
          <a:bodyPr wrap="none">
            <a:spAutoFit/>
          </a:bodyPr>
          <a:lstStyle/>
          <a:p>
            <a:r>
              <a:rPr lang="en-US" sz="1200" dirty="0">
                <a:solidFill>
                  <a:schemeClr val="bg1"/>
                </a:solidFill>
              </a:rPr>
              <a:t>© 2016 CFA Institute. All rights reserved</a:t>
            </a:r>
            <a:r>
              <a:rPr lang="en-US" dirty="0">
                <a:solidFill>
                  <a:schemeClr val="bg1"/>
                </a:solidFill>
              </a:rPr>
              <a:t>. </a:t>
            </a:r>
          </a:p>
        </p:txBody>
      </p:sp>
    </p:spTree>
    <p:extLst>
      <p:ext uri="{BB962C8B-B14F-4D97-AF65-F5344CB8AC3E}">
        <p14:creationId xmlns:p14="http://schemas.microsoft.com/office/powerpoint/2010/main" val="330345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Yield duration statistics</a:t>
            </a:r>
          </a:p>
        </p:txBody>
      </p:sp>
      <p:sp>
        <p:nvSpPr>
          <p:cNvPr id="3" name="Content Placeholder 2"/>
          <p:cNvSpPr>
            <a:spLocks noGrp="1"/>
          </p:cNvSpPr>
          <p:nvPr>
            <p:ph idx="1"/>
          </p:nvPr>
        </p:nvSpPr>
        <p:spPr>
          <a:xfrm>
            <a:off x="381000" y="1447800"/>
            <a:ext cx="8375904" cy="4876800"/>
          </a:xfrm>
        </p:spPr>
        <p:txBody>
          <a:bodyPr>
            <a:normAutofit fontScale="62500" lnSpcReduction="20000"/>
          </a:bodyPr>
          <a:lstStyle/>
          <a:p>
            <a:pPr marL="2880" lvl="1" indent="0">
              <a:spcBef>
                <a:spcPts val="600"/>
              </a:spcBef>
              <a:spcAft>
                <a:spcPts val="600"/>
              </a:spcAft>
              <a:buNone/>
            </a:pPr>
            <a:endParaRPr lang="en-US" sz="2600" dirty="0"/>
          </a:p>
          <a:p>
            <a:pPr marL="2880" lvl="1" indent="0">
              <a:spcBef>
                <a:spcPts val="600"/>
              </a:spcBef>
              <a:spcAft>
                <a:spcPts val="600"/>
              </a:spcAft>
              <a:buNone/>
            </a:pPr>
            <a:endParaRPr lang="en-US" sz="2600" dirty="0"/>
          </a:p>
          <a:p>
            <a:pPr marL="2880" lvl="1" indent="0">
              <a:spcBef>
                <a:spcPts val="600"/>
              </a:spcBef>
              <a:spcAft>
                <a:spcPts val="600"/>
              </a:spcAft>
              <a:buNone/>
            </a:pPr>
            <a:endParaRPr lang="en-US" sz="2600" dirty="0"/>
          </a:p>
          <a:p>
            <a:pPr marL="2880" lvl="1" indent="0">
              <a:spcBef>
                <a:spcPts val="600"/>
              </a:spcBef>
              <a:spcAft>
                <a:spcPts val="600"/>
              </a:spcAft>
              <a:buNone/>
            </a:pPr>
            <a:endParaRPr lang="en-US" sz="2600" dirty="0"/>
          </a:p>
          <a:p>
            <a:pPr marL="2880" lvl="1" indent="0" algn="ctr">
              <a:spcBef>
                <a:spcPts val="600"/>
              </a:spcBef>
              <a:spcAft>
                <a:spcPts val="600"/>
              </a:spcAft>
              <a:buNone/>
            </a:pPr>
            <a:endParaRPr lang="en-US" sz="3000" dirty="0"/>
          </a:p>
          <a:p>
            <a:pPr marL="2880" lvl="1" indent="0">
              <a:spcBef>
                <a:spcPts val="600"/>
              </a:spcBef>
              <a:spcAft>
                <a:spcPts val="600"/>
              </a:spcAft>
              <a:buNone/>
            </a:pPr>
            <a:endParaRPr lang="en-US" sz="2900" b="1" i="1" dirty="0"/>
          </a:p>
          <a:p>
            <a:pPr marL="2880" lvl="1" indent="0">
              <a:spcBef>
                <a:spcPts val="600"/>
              </a:spcBef>
              <a:spcAft>
                <a:spcPts val="600"/>
              </a:spcAft>
              <a:buNone/>
            </a:pPr>
            <a:endParaRPr lang="en-US" sz="2900" b="1" i="1" dirty="0"/>
          </a:p>
          <a:p>
            <a:pPr marL="2880" lvl="1" indent="0">
              <a:spcBef>
                <a:spcPts val="600"/>
              </a:spcBef>
              <a:spcAft>
                <a:spcPts val="600"/>
              </a:spcAft>
              <a:buNone/>
            </a:pPr>
            <a:endParaRPr lang="en-US" sz="2900" b="1" i="1" dirty="0"/>
          </a:p>
          <a:p>
            <a:pPr marL="2880" lvl="1" indent="0">
              <a:spcBef>
                <a:spcPts val="600"/>
              </a:spcBef>
              <a:spcAft>
                <a:spcPts val="600"/>
              </a:spcAft>
              <a:buNone/>
            </a:pPr>
            <a:endParaRPr lang="en-US" sz="2900" b="1" i="1" dirty="0"/>
          </a:p>
          <a:p>
            <a:pPr marL="2880" lvl="1" indent="0">
              <a:spcBef>
                <a:spcPts val="600"/>
              </a:spcBef>
              <a:spcAft>
                <a:spcPts val="600"/>
              </a:spcAft>
              <a:buNone/>
            </a:pPr>
            <a:endParaRPr lang="en-US" sz="2900" b="1" i="1" dirty="0"/>
          </a:p>
          <a:p>
            <a:pPr marL="2880" lvl="1" indent="0">
              <a:spcBef>
                <a:spcPts val="600"/>
              </a:spcBef>
              <a:spcAft>
                <a:spcPts val="600"/>
              </a:spcAft>
              <a:buNone/>
            </a:pPr>
            <a:r>
              <a:rPr lang="en-US" sz="3200" dirty="0"/>
              <a:t>where </a:t>
            </a:r>
            <a:r>
              <a:rPr lang="en-US" sz="3200" b="1" i="1" dirty="0"/>
              <a:t>t</a:t>
            </a:r>
            <a:r>
              <a:rPr lang="en-US" sz="3200" dirty="0"/>
              <a:t> is the number of days from the last coupon payment to the settlement date; </a:t>
            </a:r>
            <a:r>
              <a:rPr lang="en-US" sz="3200" b="1" i="1" dirty="0"/>
              <a:t>T</a:t>
            </a:r>
            <a:r>
              <a:rPr lang="en-US" sz="3200" dirty="0"/>
              <a:t> is the number of days in the coupon period; </a:t>
            </a:r>
            <a:r>
              <a:rPr lang="en-US" sz="3200" b="1" dirty="0"/>
              <a:t>PMT</a:t>
            </a:r>
            <a:r>
              <a:rPr lang="en-US" sz="3200" dirty="0"/>
              <a:t> is the coupon payment per period; </a:t>
            </a:r>
            <a:r>
              <a:rPr lang="en-US" sz="3200" b="1" dirty="0"/>
              <a:t>FV</a:t>
            </a:r>
            <a:r>
              <a:rPr lang="en-US" sz="3200" dirty="0"/>
              <a:t> is par value; </a:t>
            </a:r>
            <a:r>
              <a:rPr lang="en-US" sz="3200" b="1" i="1" dirty="0"/>
              <a:t>r</a:t>
            </a:r>
            <a:r>
              <a:rPr lang="en-US" sz="3200" dirty="0"/>
              <a:t> is YTM/discount rate per period; and </a:t>
            </a:r>
            <a:r>
              <a:rPr lang="en-US" sz="3200" b="1" i="1" dirty="0"/>
              <a:t>N</a:t>
            </a:r>
            <a:r>
              <a:rPr lang="en-US" sz="3200" dirty="0"/>
              <a:t> is the number of coupon periods to maturity</a:t>
            </a:r>
            <a:r>
              <a:rPr lang="en-US" sz="2900" dirty="0"/>
              <a:t>.</a:t>
            </a:r>
          </a:p>
        </p:txBody>
      </p:sp>
      <p:sp>
        <p:nvSpPr>
          <p:cNvPr id="4" name="Slide Number Placeholder 3"/>
          <p:cNvSpPr>
            <a:spLocks noGrp="1"/>
          </p:cNvSpPr>
          <p:nvPr>
            <p:ph type="sldNum" sz="quarter" idx="12"/>
          </p:nvPr>
        </p:nvSpPr>
        <p:spPr/>
        <p:txBody>
          <a:bodyPr/>
          <a:lstStyle/>
          <a:p>
            <a:fld id="{4E4A4924-7CC3-4BF6-9C5C-A8E770D15754}" type="slidenum">
              <a:rPr lang="en-AU" smtClean="0"/>
              <a:t>10</a:t>
            </a:fld>
            <a:endParaRPr lang="en-AU" dirty="0"/>
          </a:p>
        </p:txBody>
      </p:sp>
      <p:graphicFrame>
        <p:nvGraphicFramePr>
          <p:cNvPr id="5" name="Diagram 4"/>
          <p:cNvGraphicFramePr/>
          <p:nvPr>
            <p:extLst>
              <p:ext uri="{D42A27DB-BD31-4B8C-83A1-F6EECF244321}">
                <p14:modId xmlns:p14="http://schemas.microsoft.com/office/powerpoint/2010/main" val="245181902"/>
              </p:ext>
            </p:extLst>
          </p:nvPr>
        </p:nvGraphicFramePr>
        <p:xfrm>
          <a:off x="457200" y="1473200"/>
          <a:ext cx="82296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graphicFrame>
            <p:nvGraphicFramePr>
              <p:cNvPr id="6" name="Diagram 5"/>
              <p:cNvGraphicFramePr/>
              <p:nvPr>
                <p:extLst>
                  <p:ext uri="{D42A27DB-BD31-4B8C-83A1-F6EECF244321}">
                    <p14:modId xmlns:p14="http://schemas.microsoft.com/office/powerpoint/2010/main" val="1921522109"/>
                  </p:ext>
                </p:extLst>
              </p:nvPr>
            </p:nvGraphicFramePr>
            <p:xfrm>
              <a:off x="457200" y="2895600"/>
              <a:ext cx="8305800" cy="2133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xmlns="">
          <p:graphicFrame>
            <p:nvGraphicFramePr>
              <p:cNvPr id="6" name="Diagram 5"/>
              <p:cNvGraphicFramePr/>
              <p:nvPr>
                <p:extLst>
                  <p:ext uri="{D42A27DB-BD31-4B8C-83A1-F6EECF244321}">
                    <p14:modId xmlns:p14="http://schemas.microsoft.com/office/powerpoint/2010/main" val="1921522109"/>
                  </p:ext>
                </p:extLst>
              </p:nvPr>
            </p:nvGraphicFramePr>
            <p:xfrm>
              <a:off x="457200" y="2895600"/>
              <a:ext cx="8305800" cy="21336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mc:Fallback>
      </mc:AlternateContent>
    </p:spTree>
    <p:extLst>
      <p:ext uri="{BB962C8B-B14F-4D97-AF65-F5344CB8AC3E}">
        <p14:creationId xmlns:p14="http://schemas.microsoft.com/office/powerpoint/2010/main" val="3491268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Macaulay duration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marL="2880" lvl="1" indent="0">
                  <a:spcBef>
                    <a:spcPts val="600"/>
                  </a:spcBef>
                  <a:spcAft>
                    <a:spcPts val="600"/>
                  </a:spcAft>
                  <a:buNone/>
                </a:pPr>
                <a:r>
                  <a:rPr lang="en-US" sz="2400" dirty="0"/>
                  <a:t>Another way to calculate Macaulay duration is by using the following formula: </a:t>
                </a:r>
              </a:p>
              <a:p>
                <a:pPr marL="182880" lvl="1" indent="-180000">
                  <a:spcBef>
                    <a:spcPts val="600"/>
                  </a:spcBef>
                  <a:spcAft>
                    <a:spcPts val="600"/>
                  </a:spcAft>
                  <a:buFont typeface="Arial" pitchFamily="34" charset="0"/>
                  <a:buChar char="•"/>
                </a:pPr>
                <a:endParaRPr lang="en-US" sz="100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400" b="0" i="1" smtClean="0">
                          <a:latin typeface="Cambria Math"/>
                        </a:rPr>
                        <m:t>𝐷</m:t>
                      </m:r>
                      <m:r>
                        <a:rPr lang="en-AU" sz="2400" b="0" i="1" smtClean="0">
                          <a:latin typeface="Cambria Math"/>
                        </a:rPr>
                        <m:t>=</m:t>
                      </m:r>
                      <m:d>
                        <m:dPr>
                          <m:begChr m:val="{"/>
                          <m:endChr m:val="}"/>
                          <m:ctrlPr>
                            <a:rPr lang="en-AU" sz="2400" b="0" i="1" smtClean="0">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a:rPr>
                                <m:t>1+</m:t>
                              </m:r>
                              <m:r>
                                <a:rPr lang="en-AU" sz="2400" i="1">
                                  <a:latin typeface="Cambria Math"/>
                                </a:rPr>
                                <m:t>𝑟</m:t>
                              </m:r>
                            </m:num>
                            <m:den>
                              <m:r>
                                <a:rPr lang="en-AU" sz="2400" i="1">
                                  <a:latin typeface="Cambria Math"/>
                                </a:rPr>
                                <m:t>𝑟</m:t>
                              </m:r>
                            </m:den>
                          </m:f>
                          <m:r>
                            <a:rPr lang="en-AU" sz="2400">
                              <a:latin typeface="Cambria Math"/>
                            </a:rPr>
                            <m:t>−</m:t>
                          </m:r>
                          <m:f>
                            <m:fPr>
                              <m:ctrlPr>
                                <a:rPr lang="en-AU" sz="2400" i="1">
                                  <a:latin typeface="Cambria Math" panose="02040503050406030204" pitchFamily="18" charset="0"/>
                                </a:rPr>
                              </m:ctrlPr>
                            </m:fPr>
                            <m:num>
                              <m:r>
                                <a:rPr lang="en-AU" sz="2400" i="1">
                                  <a:latin typeface="Cambria Math"/>
                                </a:rPr>
                                <m:t>1+</m:t>
                              </m:r>
                              <m:r>
                                <a:rPr lang="en-AU" sz="2400" i="1">
                                  <a:latin typeface="Cambria Math"/>
                                </a:rPr>
                                <m:t>𝑟</m:t>
                              </m:r>
                              <m:r>
                                <a:rPr lang="en-AU" sz="2400" i="1">
                                  <a:latin typeface="Cambria Math"/>
                                </a:rPr>
                                <m:t>+</m:t>
                              </m:r>
                              <m:d>
                                <m:dPr>
                                  <m:begChr m:val="["/>
                                  <m:endChr m:val="]"/>
                                  <m:ctrlPr>
                                    <a:rPr lang="en-AU" sz="2400" i="1">
                                      <a:latin typeface="Cambria Math" panose="02040503050406030204" pitchFamily="18" charset="0"/>
                                    </a:rPr>
                                  </m:ctrlPr>
                                </m:dPr>
                                <m:e>
                                  <m:r>
                                    <a:rPr lang="en-AU" sz="2400" i="1">
                                      <a:latin typeface="Cambria Math"/>
                                    </a:rPr>
                                    <m:t>𝑁</m:t>
                                  </m:r>
                                  <m:r>
                                    <a:rPr lang="en-AU" sz="2400" i="1">
                                      <a:latin typeface="Cambria Math"/>
                                      <a:ea typeface="Cambria Math"/>
                                    </a:rPr>
                                    <m:t>×</m:t>
                                  </m:r>
                                  <m:d>
                                    <m:dPr>
                                      <m:ctrlPr>
                                        <a:rPr lang="en-AU" sz="2400" i="1">
                                          <a:latin typeface="Cambria Math" panose="02040503050406030204" pitchFamily="18" charset="0"/>
                                          <a:ea typeface="Cambria Math"/>
                                        </a:rPr>
                                      </m:ctrlPr>
                                    </m:dPr>
                                    <m:e>
                                      <m:r>
                                        <a:rPr lang="en-AU" sz="2400" i="1">
                                          <a:latin typeface="Cambria Math"/>
                                          <a:ea typeface="Cambria Math"/>
                                        </a:rPr>
                                        <m:t>𝑐</m:t>
                                      </m:r>
                                      <m:r>
                                        <a:rPr lang="en-AU" sz="2400" i="1">
                                          <a:latin typeface="Cambria Math"/>
                                          <a:ea typeface="Cambria Math"/>
                                        </a:rPr>
                                        <m:t>−</m:t>
                                      </m:r>
                                      <m:r>
                                        <a:rPr lang="en-AU" sz="2400" i="1">
                                          <a:latin typeface="Cambria Math"/>
                                          <a:ea typeface="Cambria Math"/>
                                        </a:rPr>
                                        <m:t>𝑟</m:t>
                                      </m:r>
                                    </m:e>
                                  </m:d>
                                </m:e>
                              </m:d>
                            </m:num>
                            <m:den>
                              <m:r>
                                <a:rPr lang="en-AU" sz="2400" i="1">
                                  <a:latin typeface="Cambria Math"/>
                                </a:rPr>
                                <m:t>𝑐</m:t>
                              </m:r>
                              <m:r>
                                <a:rPr lang="en-AU" sz="2400" i="1">
                                  <a:latin typeface="Cambria Math"/>
                                  <a:ea typeface="Cambria Math"/>
                                </a:rPr>
                                <m:t>×</m:t>
                              </m:r>
                              <m:d>
                                <m:dPr>
                                  <m:begChr m:val="["/>
                                  <m:endChr m:val="]"/>
                                  <m:ctrlPr>
                                    <a:rPr lang="en-AU" sz="2400" i="1">
                                      <a:latin typeface="Cambria Math" panose="02040503050406030204" pitchFamily="18" charset="0"/>
                                      <a:ea typeface="Cambria Math"/>
                                    </a:rPr>
                                  </m:ctrlPr>
                                </m:dPr>
                                <m:e>
                                  <m:sSup>
                                    <m:sSupPr>
                                      <m:ctrlPr>
                                        <a:rPr lang="en-AU" sz="2400" i="1">
                                          <a:latin typeface="Cambria Math" panose="02040503050406030204" pitchFamily="18" charset="0"/>
                                          <a:ea typeface="Cambria Math"/>
                                        </a:rPr>
                                      </m:ctrlPr>
                                    </m:sSupPr>
                                    <m:e>
                                      <m:d>
                                        <m:dPr>
                                          <m:ctrlPr>
                                            <a:rPr lang="en-AU" sz="2400" i="1">
                                              <a:latin typeface="Cambria Math" panose="02040503050406030204" pitchFamily="18" charset="0"/>
                                              <a:ea typeface="Cambria Math"/>
                                            </a:rPr>
                                          </m:ctrlPr>
                                        </m:dPr>
                                        <m:e>
                                          <m:r>
                                            <a:rPr lang="en-AU" sz="2400" i="1">
                                              <a:latin typeface="Cambria Math"/>
                                              <a:ea typeface="Cambria Math"/>
                                            </a:rPr>
                                            <m:t>1+</m:t>
                                          </m:r>
                                          <m:r>
                                            <a:rPr lang="en-AU" sz="2400" i="1">
                                              <a:latin typeface="Cambria Math"/>
                                              <a:ea typeface="Cambria Math"/>
                                            </a:rPr>
                                            <m:t>𝑟</m:t>
                                          </m:r>
                                        </m:e>
                                      </m:d>
                                    </m:e>
                                    <m:sup>
                                      <m:r>
                                        <a:rPr lang="en-AU" sz="2400" i="1">
                                          <a:latin typeface="Cambria Math"/>
                                          <a:ea typeface="Cambria Math"/>
                                        </a:rPr>
                                        <m:t>𝑁</m:t>
                                      </m:r>
                                    </m:sup>
                                  </m:sSup>
                                  <m:r>
                                    <a:rPr lang="en-AU" sz="2400" i="1">
                                      <a:latin typeface="Cambria Math"/>
                                      <a:ea typeface="Cambria Math"/>
                                    </a:rPr>
                                    <m:t>−1</m:t>
                                  </m:r>
                                </m:e>
                              </m:d>
                              <m:r>
                                <a:rPr lang="en-US" sz="2400" b="0" i="1" smtClean="0">
                                  <a:latin typeface="Cambria Math"/>
                                  <a:ea typeface="Cambria Math"/>
                                </a:rPr>
                                <m:t>+</m:t>
                              </m:r>
                              <m:r>
                                <a:rPr lang="en-US" sz="2400" b="0" i="1" smtClean="0">
                                  <a:latin typeface="Cambria Math"/>
                                  <a:ea typeface="Cambria Math"/>
                                </a:rPr>
                                <m:t>𝑟</m:t>
                              </m:r>
                            </m:den>
                          </m:f>
                        </m:e>
                      </m:d>
                      <m:r>
                        <a:rPr lang="en-AU" sz="2400" b="0" i="1" smtClean="0">
                          <a:latin typeface="Cambria Math"/>
                        </a:rPr>
                        <m:t>−</m:t>
                      </m:r>
                      <m:d>
                        <m:dPr>
                          <m:ctrlPr>
                            <a:rPr lang="en-AU" sz="2400" b="0" i="1" smtClean="0">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a:rPr>
                                <m:t>𝑡</m:t>
                              </m:r>
                            </m:num>
                            <m:den>
                              <m:r>
                                <a:rPr lang="en-AU" sz="2400" i="1">
                                  <a:latin typeface="Cambria Math"/>
                                </a:rPr>
                                <m:t>𝑇</m:t>
                              </m:r>
                            </m:den>
                          </m:f>
                        </m:e>
                      </m:d>
                    </m:oMath>
                  </m:oMathPara>
                </a14:m>
                <a:endParaRPr lang="en-US" sz="2400"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dirty="0"/>
                  <a:t>where </a:t>
                </a:r>
                <a:r>
                  <a:rPr lang="en-US" sz="2400" b="1" i="1" dirty="0"/>
                  <a:t>c</a:t>
                </a:r>
                <a:r>
                  <a:rPr lang="en-US" sz="2400" dirty="0"/>
                  <a:t> is the coupon rate per period.</a:t>
                </a:r>
              </a:p>
              <a:p>
                <a:pPr marL="182880" lvl="1" indent="-180000">
                  <a:spcBef>
                    <a:spcPts val="600"/>
                  </a:spcBef>
                  <a:spcAft>
                    <a:spcPts val="600"/>
                  </a:spcAft>
                  <a:buFont typeface="Arial" pitchFamily="34" charset="0"/>
                  <a:buChar char="•"/>
                </a:pPr>
                <a:endParaRPr lang="en-US" sz="1200" dirty="0"/>
              </a:p>
              <a:p>
                <a:pPr marL="182880" lvl="1" indent="-180000">
                  <a:spcBef>
                    <a:spcPts val="600"/>
                  </a:spcBef>
                  <a:spcAft>
                    <a:spcPts val="600"/>
                  </a:spcAft>
                  <a:buFont typeface="Arial" pitchFamily="34" charset="0"/>
                  <a:buChar char="•"/>
                </a:pPr>
                <a:r>
                  <a:rPr lang="en-US" sz="2400" dirty="0"/>
                  <a:t>The Macaulay duration is usually expressed in annual terms. To convert it to an annual duration, divide the Macaulay duration by the number of coupon payment periods per year.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92" t="-1680" b="-20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11</a:t>
            </a:fld>
            <a:endParaRPr lang="en-AU" dirty="0"/>
          </a:p>
        </p:txBody>
      </p:sp>
    </p:spTree>
    <p:extLst>
      <p:ext uri="{BB962C8B-B14F-4D97-AF65-F5344CB8AC3E}">
        <p14:creationId xmlns:p14="http://schemas.microsoft.com/office/powerpoint/2010/main" val="1410769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75904" cy="609600"/>
          </a:xfrm>
        </p:spPr>
        <p:txBody>
          <a:bodyPr/>
          <a:lstStyle/>
          <a:p>
            <a:pPr algn="ctr"/>
            <a:r>
              <a:rPr lang="en-AU" dirty="0"/>
              <a:t>Calculating the macaulay duration</a:t>
            </a:r>
          </a:p>
        </p:txBody>
      </p:sp>
      <p:sp>
        <p:nvSpPr>
          <p:cNvPr id="3" name="Content Placeholder 2"/>
          <p:cNvSpPr>
            <a:spLocks noGrp="1"/>
          </p:cNvSpPr>
          <p:nvPr>
            <p:ph idx="1"/>
          </p:nvPr>
        </p:nvSpPr>
        <p:spPr>
          <a:xfrm>
            <a:off x="381000" y="1066800"/>
            <a:ext cx="8375904" cy="4724399"/>
          </a:xfrm>
        </p:spPr>
        <p:txBody>
          <a:bodyPr>
            <a:normAutofit/>
          </a:bodyPr>
          <a:lstStyle/>
          <a:p>
            <a:pPr marL="2880" lvl="1" indent="0">
              <a:spcBef>
                <a:spcPts val="600"/>
              </a:spcBef>
              <a:spcAft>
                <a:spcPts val="600"/>
              </a:spcAft>
              <a:buNone/>
            </a:pPr>
            <a:r>
              <a:rPr lang="en-AU" sz="2000" b="1" dirty="0"/>
              <a:t>Example: </a:t>
            </a:r>
            <a:r>
              <a:rPr lang="en-AU" sz="2000" dirty="0"/>
              <a:t>A</a:t>
            </a:r>
            <a:r>
              <a:rPr lang="en-AU" sz="2000" b="1" dirty="0"/>
              <a:t> </a:t>
            </a:r>
            <a:r>
              <a:rPr lang="en-US" sz="2000" dirty="0"/>
              <a:t>6% annual payment bond matures on 14 February 2022 and is purchased for settlement on 11 April 2014. The YTM is 4%. Calculate the bond’s Macaulay duration (actual/actual convention): </a:t>
            </a:r>
          </a:p>
        </p:txBody>
      </p:sp>
      <p:sp>
        <p:nvSpPr>
          <p:cNvPr id="4" name="Slide Number Placeholder 3"/>
          <p:cNvSpPr>
            <a:spLocks noGrp="1"/>
          </p:cNvSpPr>
          <p:nvPr>
            <p:ph type="sldNum" sz="quarter" idx="12"/>
          </p:nvPr>
        </p:nvSpPr>
        <p:spPr/>
        <p:txBody>
          <a:bodyPr/>
          <a:lstStyle/>
          <a:p>
            <a:fld id="{4E4A4924-7CC3-4BF6-9C5C-A8E770D15754}" type="slidenum">
              <a:rPr lang="en-AU" smtClean="0"/>
              <a:t>12</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200672226"/>
              </p:ext>
            </p:extLst>
          </p:nvPr>
        </p:nvGraphicFramePr>
        <p:xfrm>
          <a:off x="381000" y="2133600"/>
          <a:ext cx="8403935" cy="4175760"/>
        </p:xfrm>
        <a:graphic>
          <a:graphicData uri="http://schemas.openxmlformats.org/drawingml/2006/table">
            <a:tbl>
              <a:tblPr firstRow="1" bandRow="1">
                <a:tableStyleId>{5C22544A-7EE6-4342-B048-85BDC9FD1C3A}</a:tableStyleId>
              </a:tblPr>
              <a:tblGrid>
                <a:gridCol w="906307">
                  <a:extLst>
                    <a:ext uri="{9D8B030D-6E8A-4147-A177-3AD203B41FA5}">
                      <a16:colId xmlns:a16="http://schemas.microsoft.com/office/drawing/2014/main" val="20000"/>
                    </a:ext>
                  </a:extLst>
                </a:gridCol>
                <a:gridCol w="1866992">
                  <a:extLst>
                    <a:ext uri="{9D8B030D-6E8A-4147-A177-3AD203B41FA5}">
                      <a16:colId xmlns:a16="http://schemas.microsoft.com/office/drawing/2014/main" val="20001"/>
                    </a:ext>
                  </a:extLst>
                </a:gridCol>
                <a:gridCol w="1265301">
                  <a:extLst>
                    <a:ext uri="{9D8B030D-6E8A-4147-A177-3AD203B41FA5}">
                      <a16:colId xmlns:a16="http://schemas.microsoft.com/office/drawing/2014/main" val="20002"/>
                    </a:ext>
                  </a:extLst>
                </a:gridCol>
                <a:gridCol w="2180312">
                  <a:extLst>
                    <a:ext uri="{9D8B030D-6E8A-4147-A177-3AD203B41FA5}">
                      <a16:colId xmlns:a16="http://schemas.microsoft.com/office/drawing/2014/main" val="20003"/>
                    </a:ext>
                  </a:extLst>
                </a:gridCol>
                <a:gridCol w="2185023">
                  <a:extLst>
                    <a:ext uri="{9D8B030D-6E8A-4147-A177-3AD203B41FA5}">
                      <a16:colId xmlns:a16="http://schemas.microsoft.com/office/drawing/2014/main" val="20004"/>
                    </a:ext>
                  </a:extLst>
                </a:gridCol>
              </a:tblGrid>
              <a:tr h="370840">
                <a:tc>
                  <a:txBody>
                    <a:bodyPr/>
                    <a:lstStyle/>
                    <a:p>
                      <a:pPr algn="ctr"/>
                      <a:r>
                        <a:rPr lang="en-AU" sz="2000" dirty="0">
                          <a:latin typeface="Arial Narrow" panose="020B0606020202030204" pitchFamily="34" charset="0"/>
                        </a:rPr>
                        <a:t>Period</a:t>
                      </a:r>
                    </a:p>
                  </a:txBody>
                  <a:tcPr/>
                </a:tc>
                <a:tc>
                  <a:txBody>
                    <a:bodyPr/>
                    <a:lstStyle/>
                    <a:p>
                      <a:pPr algn="ctr"/>
                      <a:r>
                        <a:rPr lang="en-AU" sz="2000" dirty="0">
                          <a:latin typeface="Arial Narrow" panose="020B0606020202030204" pitchFamily="34" charset="0"/>
                        </a:rPr>
                        <a:t>Time to Receipt</a:t>
                      </a:r>
                    </a:p>
                  </a:txBody>
                  <a:tcPr/>
                </a:tc>
                <a:tc>
                  <a:txBody>
                    <a:bodyPr/>
                    <a:lstStyle/>
                    <a:p>
                      <a:pPr algn="ctr"/>
                      <a:r>
                        <a:rPr lang="en-AU" sz="2000" i="0" dirty="0">
                          <a:latin typeface="Arial Narrow" panose="020B0606020202030204" pitchFamily="34" charset="0"/>
                        </a:rPr>
                        <a:t>CF</a:t>
                      </a:r>
                      <a:r>
                        <a:rPr lang="en-AU" sz="2000" i="1" dirty="0">
                          <a:latin typeface="Arial Narrow" panose="020B0606020202030204" pitchFamily="34" charset="0"/>
                        </a:rPr>
                        <a:t> </a:t>
                      </a:r>
                      <a:r>
                        <a:rPr lang="en-AU" sz="2000" i="0" dirty="0">
                          <a:latin typeface="Arial Narrow" panose="020B0606020202030204" pitchFamily="34" charset="0"/>
                        </a:rPr>
                        <a:t>(cash flow)</a:t>
                      </a:r>
                    </a:p>
                  </a:txBody>
                  <a:tcPr/>
                </a:tc>
                <a:tc>
                  <a:txBody>
                    <a:bodyPr/>
                    <a:lstStyle/>
                    <a:p>
                      <a:pPr algn="ctr"/>
                      <a:r>
                        <a:rPr lang="en-AU" sz="2000" i="0" dirty="0">
                          <a:latin typeface="Arial Narrow" panose="020B0606020202030204" pitchFamily="34" charset="0"/>
                        </a:rPr>
                        <a:t>PV</a:t>
                      </a:r>
                      <a:r>
                        <a:rPr lang="en-AU" sz="2000" dirty="0">
                          <a:latin typeface="Arial Narrow" panose="020B0606020202030204" pitchFamily="34" charset="0"/>
                        </a:rPr>
                        <a:t> of </a:t>
                      </a:r>
                      <a:r>
                        <a:rPr lang="en-AU" sz="2000" i="0" dirty="0">
                          <a:latin typeface="Arial Narrow" panose="020B0606020202030204" pitchFamily="34" charset="0"/>
                        </a:rPr>
                        <a:t>CF</a:t>
                      </a:r>
                    </a:p>
                  </a:txBody>
                  <a:tcPr/>
                </a:tc>
                <a:tc>
                  <a:txBody>
                    <a:bodyPr/>
                    <a:lstStyle/>
                    <a:p>
                      <a:pPr algn="ctr"/>
                      <a:r>
                        <a:rPr lang="en-AU" sz="2000" dirty="0">
                          <a:latin typeface="Arial Narrow" panose="020B0606020202030204" pitchFamily="34" charset="0"/>
                        </a:rPr>
                        <a:t>Time-Weighted</a:t>
                      </a:r>
                      <a:r>
                        <a:rPr lang="en-AU" sz="2000" baseline="0" dirty="0">
                          <a:latin typeface="Arial Narrow" panose="020B0606020202030204" pitchFamily="34" charset="0"/>
                        </a:rPr>
                        <a:t> </a:t>
                      </a:r>
                      <a:r>
                        <a:rPr lang="en-AU" sz="2000" i="0" baseline="0" dirty="0">
                          <a:latin typeface="Arial Narrow" panose="020B0606020202030204" pitchFamily="34" charset="0"/>
                        </a:rPr>
                        <a:t>PV</a:t>
                      </a:r>
                      <a:r>
                        <a:rPr lang="en-AU" sz="2000" baseline="0" dirty="0">
                          <a:latin typeface="Arial Narrow" panose="020B0606020202030204" pitchFamily="34" charset="0"/>
                        </a:rPr>
                        <a:t> of </a:t>
                      </a:r>
                      <a:r>
                        <a:rPr lang="en-AU" sz="2000" i="0" baseline="0" dirty="0">
                          <a:latin typeface="Arial Narrow" panose="020B0606020202030204" pitchFamily="34" charset="0"/>
                        </a:rPr>
                        <a:t>CF</a:t>
                      </a:r>
                      <a:r>
                        <a:rPr lang="en-AU" sz="2000" dirty="0">
                          <a:latin typeface="Arial Narrow" panose="020B0606020202030204" pitchFamily="34" charset="0"/>
                        </a:rPr>
                        <a:t> </a:t>
                      </a:r>
                    </a:p>
                  </a:txBody>
                  <a:tcPr/>
                </a:tc>
                <a:extLst>
                  <a:ext uri="{0D108BD9-81ED-4DB2-BD59-A6C34878D82A}">
                    <a16:rowId xmlns:a16="http://schemas.microsoft.com/office/drawing/2014/main" val="10000"/>
                  </a:ext>
                </a:extLst>
              </a:tr>
              <a:tr h="370840">
                <a:tc>
                  <a:txBody>
                    <a:bodyPr/>
                    <a:lstStyle/>
                    <a:p>
                      <a:pPr algn="ctr"/>
                      <a:r>
                        <a:rPr lang="en-AU" sz="2000" dirty="0">
                          <a:latin typeface="Arial Narrow" panose="020B0606020202030204" pitchFamily="34" charset="0"/>
                        </a:rPr>
                        <a:t>1</a:t>
                      </a:r>
                    </a:p>
                  </a:txBody>
                  <a:tcPr/>
                </a:tc>
                <a:tc>
                  <a:txBody>
                    <a:bodyPr/>
                    <a:lstStyle/>
                    <a:p>
                      <a:pPr algn="ctr"/>
                      <a:r>
                        <a:rPr lang="en-AU" sz="2000" dirty="0">
                          <a:latin typeface="Arial Narrow" panose="020B0606020202030204" pitchFamily="34" charset="0"/>
                        </a:rPr>
                        <a:t>309/365 = 0.8466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6/(1 + 0.04)^0.8466 = 5.80</a:t>
                      </a:r>
                    </a:p>
                  </a:txBody>
                  <a:tcPr/>
                </a:tc>
                <a:tc>
                  <a:txBody>
                    <a:bodyPr/>
                    <a:lstStyle/>
                    <a:p>
                      <a:r>
                        <a:rPr lang="en-AU" sz="2000" dirty="0">
                          <a:latin typeface="Arial Narrow" panose="020B0606020202030204" pitchFamily="34" charset="0"/>
                        </a:rPr>
                        <a:t>0.8466 × 5.80 = 4.91</a:t>
                      </a:r>
                    </a:p>
                  </a:txBody>
                  <a:tcPr/>
                </a:tc>
                <a:extLst>
                  <a:ext uri="{0D108BD9-81ED-4DB2-BD59-A6C34878D82A}">
                    <a16:rowId xmlns:a16="http://schemas.microsoft.com/office/drawing/2014/main" val="10001"/>
                  </a:ext>
                </a:extLst>
              </a:tr>
              <a:tr h="370840">
                <a:tc>
                  <a:txBody>
                    <a:bodyPr/>
                    <a:lstStyle/>
                    <a:p>
                      <a:pPr algn="ctr"/>
                      <a:r>
                        <a:rPr lang="en-AU" sz="2000" dirty="0">
                          <a:latin typeface="Arial Narrow" panose="020B0606020202030204" pitchFamily="34" charset="0"/>
                        </a:rPr>
                        <a:t>2</a:t>
                      </a:r>
                    </a:p>
                  </a:txBody>
                  <a:tcPr/>
                </a:tc>
                <a:tc>
                  <a:txBody>
                    <a:bodyPr/>
                    <a:lstStyle/>
                    <a:p>
                      <a:pPr algn="ctr"/>
                      <a:r>
                        <a:rPr lang="en-AU" sz="2000" dirty="0">
                          <a:latin typeface="Arial Narrow" panose="020B0606020202030204" pitchFamily="34" charset="0"/>
                        </a:rPr>
                        <a:t>1.8466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5.58</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10.31</a:t>
                      </a:r>
                    </a:p>
                  </a:txBody>
                  <a:tcPr marL="9525" marR="9525" marT="9525" marB="0" anchor="b"/>
                </a:tc>
                <a:extLst>
                  <a:ext uri="{0D108BD9-81ED-4DB2-BD59-A6C34878D82A}">
                    <a16:rowId xmlns:a16="http://schemas.microsoft.com/office/drawing/2014/main" val="10002"/>
                  </a:ext>
                </a:extLst>
              </a:tr>
              <a:tr h="370840">
                <a:tc>
                  <a:txBody>
                    <a:bodyPr/>
                    <a:lstStyle/>
                    <a:p>
                      <a:pPr algn="ctr"/>
                      <a:r>
                        <a:rPr lang="en-AU" sz="2000" dirty="0">
                          <a:latin typeface="Arial Narrow" panose="020B0606020202030204" pitchFamily="34" charset="0"/>
                        </a:rPr>
                        <a:t>3</a:t>
                      </a:r>
                    </a:p>
                  </a:txBody>
                  <a:tcPr/>
                </a:tc>
                <a:tc>
                  <a:txBody>
                    <a:bodyPr/>
                    <a:lstStyle/>
                    <a:p>
                      <a:pPr algn="ctr"/>
                      <a:r>
                        <a:rPr lang="en-AU" sz="2000" dirty="0">
                          <a:latin typeface="Arial Narrow" panose="020B0606020202030204" pitchFamily="34" charset="0"/>
                        </a:rPr>
                        <a:t>2.8466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5.37</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15.28</a:t>
                      </a:r>
                    </a:p>
                  </a:txBody>
                  <a:tcPr marL="9525" marR="9525" marT="9525" marB="0" anchor="b"/>
                </a:tc>
                <a:extLst>
                  <a:ext uri="{0D108BD9-81ED-4DB2-BD59-A6C34878D82A}">
                    <a16:rowId xmlns:a16="http://schemas.microsoft.com/office/drawing/2014/main" val="10003"/>
                  </a:ext>
                </a:extLst>
              </a:tr>
              <a:tr h="370840">
                <a:tc>
                  <a:txBody>
                    <a:bodyPr/>
                    <a:lstStyle/>
                    <a:p>
                      <a:pPr algn="ctr"/>
                      <a:r>
                        <a:rPr lang="en-AU" sz="2000" dirty="0">
                          <a:latin typeface="Arial Narrow" panose="020B0606020202030204" pitchFamily="34" charset="0"/>
                        </a:rPr>
                        <a:t>4</a:t>
                      </a:r>
                    </a:p>
                  </a:txBody>
                  <a:tcPr/>
                </a:tc>
                <a:tc>
                  <a:txBody>
                    <a:bodyPr/>
                    <a:lstStyle/>
                    <a:p>
                      <a:pPr algn="ctr"/>
                      <a:r>
                        <a:rPr lang="en-AU" sz="2000" dirty="0">
                          <a:latin typeface="Arial Narrow" panose="020B0606020202030204" pitchFamily="34" charset="0"/>
                        </a:rPr>
                        <a:t>3.8466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5.16</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19.85</a:t>
                      </a:r>
                    </a:p>
                  </a:txBody>
                  <a:tcPr marL="9525" marR="9525" marT="9525" marB="0" anchor="b"/>
                </a:tc>
                <a:extLst>
                  <a:ext uri="{0D108BD9-81ED-4DB2-BD59-A6C34878D82A}">
                    <a16:rowId xmlns:a16="http://schemas.microsoft.com/office/drawing/2014/main" val="10004"/>
                  </a:ext>
                </a:extLst>
              </a:tr>
              <a:tr h="370840">
                <a:tc>
                  <a:txBody>
                    <a:bodyPr/>
                    <a:lstStyle/>
                    <a:p>
                      <a:pPr algn="ctr"/>
                      <a:r>
                        <a:rPr lang="en-AU" sz="2000" dirty="0">
                          <a:latin typeface="Arial Narrow" panose="020B0606020202030204" pitchFamily="34" charset="0"/>
                        </a:rPr>
                        <a:t>5</a:t>
                      </a:r>
                    </a:p>
                  </a:txBody>
                  <a:tcPr/>
                </a:tc>
                <a:tc>
                  <a:txBody>
                    <a:bodyPr/>
                    <a:lstStyle/>
                    <a:p>
                      <a:pPr algn="ctr"/>
                      <a:r>
                        <a:rPr lang="en-AU" sz="2000" dirty="0">
                          <a:latin typeface="Arial Narrow" panose="020B0606020202030204" pitchFamily="34" charset="0"/>
                        </a:rPr>
                        <a:t>4.8466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4.96</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24.05</a:t>
                      </a:r>
                    </a:p>
                  </a:txBody>
                  <a:tcPr marL="9525" marR="9525" marT="9525" marB="0" anchor="b"/>
                </a:tc>
                <a:extLst>
                  <a:ext uri="{0D108BD9-81ED-4DB2-BD59-A6C34878D82A}">
                    <a16:rowId xmlns:a16="http://schemas.microsoft.com/office/drawing/2014/main" val="10005"/>
                  </a:ext>
                </a:extLst>
              </a:tr>
              <a:tr h="370840">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5.8466</a:t>
                      </a:r>
                    </a:p>
                  </a:txBody>
                  <a:tcPr/>
                </a:tc>
                <a:tc>
                  <a:txBody>
                    <a:bodyPr/>
                    <a:lstStyle/>
                    <a:p>
                      <a:pPr algn="ctr"/>
                      <a:r>
                        <a:rPr lang="en-AU" sz="2000" dirty="0">
                          <a:latin typeface="Arial Narrow" panose="020B0606020202030204" pitchFamily="34" charset="0"/>
                        </a:rPr>
                        <a:t>106</a:t>
                      </a:r>
                    </a:p>
                  </a:txBody>
                  <a:tcPr/>
                </a:tc>
                <a:tc>
                  <a:txBody>
                    <a:bodyPr/>
                    <a:lstStyle/>
                    <a:p>
                      <a:pPr algn="ctr"/>
                      <a:r>
                        <a:rPr lang="en-AU" sz="2000" dirty="0">
                          <a:latin typeface="Arial Narrow" panose="020B0606020202030204" pitchFamily="34" charset="0"/>
                        </a:rPr>
                        <a:t>84.28</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492.74</a:t>
                      </a:r>
                    </a:p>
                  </a:txBody>
                  <a:tcPr marL="9525" marR="9525" marT="9525" marB="0" anchor="b"/>
                </a:tc>
                <a:extLst>
                  <a:ext uri="{0D108BD9-81ED-4DB2-BD59-A6C34878D82A}">
                    <a16:rowId xmlns:a16="http://schemas.microsoft.com/office/drawing/2014/main" val="10006"/>
                  </a:ext>
                </a:extLst>
              </a:tr>
              <a:tr h="370840">
                <a:tc>
                  <a:txBody>
                    <a:bodyPr/>
                    <a:lstStyle/>
                    <a:p>
                      <a:endParaRPr lang="en-AU" sz="2000" dirty="0">
                        <a:latin typeface="Arial Narrow" panose="020B0606020202030204" pitchFamily="34" charset="0"/>
                      </a:endParaRPr>
                    </a:p>
                  </a:txBody>
                  <a:tcPr/>
                </a:tc>
                <a:tc>
                  <a:txBody>
                    <a:bodyPr/>
                    <a:lstStyle/>
                    <a:p>
                      <a:endParaRPr lang="en-AU" sz="2000" dirty="0">
                        <a:latin typeface="Arial Narrow" panose="020B0606020202030204" pitchFamily="34" charset="0"/>
                      </a:endParaRPr>
                    </a:p>
                  </a:txBody>
                  <a:tcPr/>
                </a:tc>
                <a:tc>
                  <a:txBody>
                    <a:bodyPr/>
                    <a:lstStyle/>
                    <a:p>
                      <a:pPr algn="ctr"/>
                      <a:endParaRPr lang="en-AU" sz="2000" dirty="0">
                        <a:latin typeface="Arial Narrow" panose="020B0606020202030204" pitchFamily="34" charset="0"/>
                      </a:endParaRPr>
                    </a:p>
                  </a:txBody>
                  <a:tcPr/>
                </a:tc>
                <a:tc>
                  <a:txBody>
                    <a:bodyPr/>
                    <a:lstStyle/>
                    <a:p>
                      <a:pPr algn="ctr"/>
                      <a:r>
                        <a:rPr lang="en-AU" sz="2000" dirty="0">
                          <a:latin typeface="Arial Narrow" panose="020B0606020202030204" pitchFamily="34" charset="0"/>
                        </a:rPr>
                        <a:t>111.15</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567.13</a:t>
                      </a:r>
                    </a:p>
                  </a:txBody>
                  <a:tcPr marL="9525" marR="9525" marT="9525" marB="0" anchor="b"/>
                </a:tc>
                <a:extLst>
                  <a:ext uri="{0D108BD9-81ED-4DB2-BD59-A6C34878D82A}">
                    <a16:rowId xmlns:a16="http://schemas.microsoft.com/office/drawing/2014/main" val="10007"/>
                  </a:ext>
                </a:extLst>
              </a:tr>
              <a:tr h="370840">
                <a:tc gridSpan="5">
                  <a:txBody>
                    <a:bodyPr/>
                    <a:lstStyle/>
                    <a:p>
                      <a:r>
                        <a:rPr lang="en-AU" sz="2000" b="1" i="1" dirty="0">
                          <a:latin typeface="Arial Narrow" panose="020B0606020202030204" pitchFamily="34" charset="0"/>
                        </a:rPr>
                        <a:t>D = </a:t>
                      </a:r>
                      <a:r>
                        <a:rPr lang="en-AU" sz="2000" b="1" i="0" dirty="0">
                          <a:latin typeface="Arial Narrow" panose="020B0606020202030204" pitchFamily="34" charset="0"/>
                        </a:rPr>
                        <a:t>567.13/111.15 = 5.1</a:t>
                      </a:r>
                      <a:r>
                        <a:rPr lang="en-AU" sz="2000" b="1" i="0" baseline="0" dirty="0">
                          <a:latin typeface="Arial Narrow" panose="020B0606020202030204" pitchFamily="34" charset="0"/>
                        </a:rPr>
                        <a:t> </a:t>
                      </a:r>
                      <a:r>
                        <a:rPr lang="en-AU" sz="2000" b="1" i="0" dirty="0">
                          <a:latin typeface="Arial Narrow" panose="020B0606020202030204" pitchFamily="34" charset="0"/>
                        </a:rPr>
                        <a:t>years</a:t>
                      </a:r>
                    </a:p>
                  </a:txBody>
                  <a:tcPr/>
                </a:tc>
                <a:tc hMerge="1">
                  <a:txBody>
                    <a:bodyPr/>
                    <a:lstStyle/>
                    <a:p>
                      <a:endParaRPr lang="en-AU" sz="2000" dirty="0">
                        <a:latin typeface="Arial Narrow" panose="020B0606020202030204" pitchFamily="34" charset="0"/>
                      </a:endParaRPr>
                    </a:p>
                  </a:txBody>
                  <a:tcPr/>
                </a:tc>
                <a:tc hMerge="1">
                  <a:txBody>
                    <a:bodyPr/>
                    <a:lstStyle/>
                    <a:p>
                      <a:pPr algn="ctr"/>
                      <a:endParaRPr lang="en-AU" sz="2000" dirty="0">
                        <a:latin typeface="Arial Narrow" panose="020B0606020202030204" pitchFamily="34" charset="0"/>
                      </a:endParaRPr>
                    </a:p>
                  </a:txBody>
                  <a:tcPr/>
                </a:tc>
                <a:tc hMerge="1">
                  <a:txBody>
                    <a:bodyPr/>
                    <a:lstStyle/>
                    <a:p>
                      <a:pPr algn="ctr"/>
                      <a:endParaRPr lang="en-AU" sz="2000" dirty="0">
                        <a:latin typeface="Arial Narrow" panose="020B0606020202030204" pitchFamily="34" charset="0"/>
                      </a:endParaRPr>
                    </a:p>
                  </a:txBody>
                  <a:tcPr/>
                </a:tc>
                <a:tc hMerge="1">
                  <a:txBody>
                    <a:bodyPr/>
                    <a:lstStyle/>
                    <a:p>
                      <a:pPr marL="0" algn="ctr" defTabSz="914400" rtl="0" eaLnBrk="1" fontAlgn="b" latinLnBrk="0" hangingPunct="1"/>
                      <a:endParaRPr lang="en-AU" sz="2000" kern="1200" dirty="0">
                        <a:solidFill>
                          <a:schemeClr val="dk1"/>
                        </a:solidFill>
                        <a:latin typeface="Arial Narrow" panose="020B0606020202030204" pitchFamily="34" charset="0"/>
                        <a:ea typeface="+mn-ea"/>
                        <a:cs typeface="+mn-cs"/>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289073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Calculating the macaulay duration with the alternative formula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2880" lvl="1" indent="0">
                  <a:spcBef>
                    <a:spcPts val="600"/>
                  </a:spcBef>
                  <a:spcAft>
                    <a:spcPts val="600"/>
                  </a:spcAft>
                  <a:buNone/>
                </a:pPr>
                <a:endParaRPr lang="en-US" sz="2600" dirty="0"/>
              </a:p>
              <a:p>
                <a:pPr marL="2880" lvl="1" indent="0">
                  <a:spcBef>
                    <a:spcPts val="600"/>
                  </a:spcBef>
                  <a:spcAft>
                    <a:spcPts val="600"/>
                  </a:spcAft>
                  <a:buNone/>
                </a:pPr>
                <a:r>
                  <a:rPr lang="en-US" sz="2600" dirty="0"/>
                  <a:t>Using the alternative formula, the calculation is as follows: </a:t>
                </a:r>
              </a:p>
              <a:p>
                <a:pPr marL="2880" lvl="1" indent="0">
                  <a:spcBef>
                    <a:spcPts val="600"/>
                  </a:spcBef>
                  <a:spcAft>
                    <a:spcPts val="600"/>
                  </a:spcAft>
                  <a:buNone/>
                </a:pPr>
                <a:endParaRPr lang="en-US" sz="260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600" b="0" i="1" smtClean="0">
                          <a:latin typeface="Cambria Math"/>
                        </a:rPr>
                        <m:t>𝐷</m:t>
                      </m:r>
                      <m:r>
                        <a:rPr lang="en-AU" sz="2600" b="0" i="1" smtClean="0">
                          <a:latin typeface="Cambria Math"/>
                        </a:rPr>
                        <m:t>=</m:t>
                      </m:r>
                      <m:f>
                        <m:fPr>
                          <m:ctrlPr>
                            <a:rPr lang="en-AU" sz="2600" b="0" i="1" smtClean="0">
                              <a:latin typeface="Cambria Math" panose="02040503050406030204" pitchFamily="18" charset="0"/>
                            </a:rPr>
                          </m:ctrlPr>
                        </m:fPr>
                        <m:num>
                          <m:r>
                            <a:rPr lang="en-AU" sz="2600" b="0" i="1" smtClean="0">
                              <a:latin typeface="Cambria Math"/>
                            </a:rPr>
                            <m:t>1+0.04</m:t>
                          </m:r>
                        </m:num>
                        <m:den>
                          <m:r>
                            <a:rPr lang="en-AU" sz="2600" b="0" i="1" smtClean="0">
                              <a:latin typeface="Cambria Math"/>
                            </a:rPr>
                            <m:t>0.04</m:t>
                          </m:r>
                        </m:den>
                      </m:f>
                      <m:r>
                        <a:rPr lang="en-AU" sz="2600" b="0" i="0" smtClean="0">
                          <a:latin typeface="Cambria Math"/>
                        </a:rPr>
                        <m:t>−</m:t>
                      </m:r>
                      <m:f>
                        <m:fPr>
                          <m:ctrlPr>
                            <a:rPr lang="en-AU" sz="2600" b="0" i="1" smtClean="0">
                              <a:latin typeface="Cambria Math" panose="02040503050406030204" pitchFamily="18" charset="0"/>
                            </a:rPr>
                          </m:ctrlPr>
                        </m:fPr>
                        <m:num>
                          <m:r>
                            <a:rPr lang="en-AU" sz="2600" b="0" i="1" smtClean="0">
                              <a:latin typeface="Cambria Math"/>
                            </a:rPr>
                            <m:t>1+0.04+</m:t>
                          </m:r>
                          <m:d>
                            <m:dPr>
                              <m:begChr m:val="["/>
                              <m:endChr m:val="]"/>
                              <m:ctrlPr>
                                <a:rPr lang="en-AU" sz="2600" b="0" i="1" smtClean="0">
                                  <a:latin typeface="Cambria Math" panose="02040503050406030204" pitchFamily="18" charset="0"/>
                                </a:rPr>
                              </m:ctrlPr>
                            </m:dPr>
                            <m:e>
                              <m:r>
                                <a:rPr lang="en-AU" sz="2600" b="0" i="1" smtClean="0">
                                  <a:latin typeface="Cambria Math"/>
                                </a:rPr>
                                <m:t>6</m:t>
                              </m:r>
                              <m:r>
                                <a:rPr lang="en-AU" sz="2600" b="0" i="1" smtClean="0">
                                  <a:latin typeface="Cambria Math"/>
                                  <a:ea typeface="Cambria Math"/>
                                </a:rPr>
                                <m:t>×</m:t>
                              </m:r>
                              <m:d>
                                <m:dPr>
                                  <m:ctrlPr>
                                    <a:rPr lang="en-AU" sz="2600" b="0" i="1" smtClean="0">
                                      <a:latin typeface="Cambria Math" panose="02040503050406030204" pitchFamily="18" charset="0"/>
                                      <a:ea typeface="Cambria Math"/>
                                    </a:rPr>
                                  </m:ctrlPr>
                                </m:dPr>
                                <m:e>
                                  <m:r>
                                    <a:rPr lang="en-AU" sz="2600" b="0" i="1" smtClean="0">
                                      <a:latin typeface="Cambria Math"/>
                                      <a:ea typeface="Cambria Math"/>
                                    </a:rPr>
                                    <m:t>0.06−0.04</m:t>
                                  </m:r>
                                </m:e>
                              </m:d>
                            </m:e>
                          </m:d>
                        </m:num>
                        <m:den>
                          <m:r>
                            <a:rPr lang="en-AU" sz="2600" b="0" i="1" smtClean="0">
                              <a:latin typeface="Cambria Math"/>
                            </a:rPr>
                            <m:t>0.06</m:t>
                          </m:r>
                          <m:r>
                            <a:rPr lang="en-AU" sz="2600" b="0" i="1" smtClean="0">
                              <a:latin typeface="Cambria Math"/>
                              <a:ea typeface="Cambria Math"/>
                            </a:rPr>
                            <m:t>×</m:t>
                          </m:r>
                          <m:d>
                            <m:dPr>
                              <m:begChr m:val="["/>
                              <m:endChr m:val="]"/>
                              <m:ctrlPr>
                                <a:rPr lang="en-AU" sz="2600" b="0" i="1" smtClean="0">
                                  <a:latin typeface="Cambria Math" panose="02040503050406030204" pitchFamily="18" charset="0"/>
                                  <a:ea typeface="Cambria Math"/>
                                </a:rPr>
                              </m:ctrlPr>
                            </m:dPr>
                            <m:e>
                              <m:sSup>
                                <m:sSupPr>
                                  <m:ctrlPr>
                                    <a:rPr lang="en-AU" sz="2600" b="0" i="1" smtClean="0">
                                      <a:latin typeface="Cambria Math" panose="02040503050406030204" pitchFamily="18" charset="0"/>
                                      <a:ea typeface="Cambria Math"/>
                                    </a:rPr>
                                  </m:ctrlPr>
                                </m:sSupPr>
                                <m:e>
                                  <m:d>
                                    <m:dPr>
                                      <m:ctrlPr>
                                        <a:rPr lang="en-AU" sz="2600" b="0" i="1" smtClean="0">
                                          <a:latin typeface="Cambria Math" panose="02040503050406030204" pitchFamily="18" charset="0"/>
                                          <a:ea typeface="Cambria Math"/>
                                        </a:rPr>
                                      </m:ctrlPr>
                                    </m:dPr>
                                    <m:e>
                                      <m:r>
                                        <a:rPr lang="en-AU" sz="2600" b="0" i="1" smtClean="0">
                                          <a:latin typeface="Cambria Math"/>
                                          <a:ea typeface="Cambria Math"/>
                                        </a:rPr>
                                        <m:t>1+0.04</m:t>
                                      </m:r>
                                    </m:e>
                                  </m:d>
                                </m:e>
                                <m:sup>
                                  <m:r>
                                    <a:rPr lang="en-AU" sz="2600" b="0" i="1" smtClean="0">
                                      <a:latin typeface="Cambria Math"/>
                                      <a:ea typeface="Cambria Math"/>
                                    </a:rPr>
                                    <m:t>6</m:t>
                                  </m:r>
                                </m:sup>
                              </m:sSup>
                              <m:r>
                                <a:rPr lang="en-AU" sz="2600" b="0" i="1" smtClean="0">
                                  <a:latin typeface="Cambria Math"/>
                                  <a:ea typeface="Cambria Math"/>
                                </a:rPr>
                                <m:t>−1</m:t>
                              </m:r>
                            </m:e>
                          </m:d>
                          <m:r>
                            <a:rPr lang="en-AU" sz="2600" b="0" i="1" smtClean="0">
                              <a:latin typeface="Cambria Math"/>
                              <a:ea typeface="Cambria Math"/>
                            </a:rPr>
                            <m:t>+0.04</m:t>
                          </m:r>
                        </m:den>
                      </m:f>
                      <m:r>
                        <a:rPr lang="en-AU" sz="2600" b="0" i="1" smtClean="0">
                          <a:latin typeface="Cambria Math"/>
                        </a:rPr>
                        <m:t>−</m:t>
                      </m:r>
                      <m:f>
                        <m:fPr>
                          <m:ctrlPr>
                            <a:rPr lang="en-AU" sz="2600" b="0" i="1" smtClean="0">
                              <a:latin typeface="Cambria Math" panose="02040503050406030204" pitchFamily="18" charset="0"/>
                            </a:rPr>
                          </m:ctrlPr>
                        </m:fPr>
                        <m:num>
                          <m:r>
                            <a:rPr lang="en-AU" sz="2600" b="0" i="1" smtClean="0">
                              <a:latin typeface="Cambria Math"/>
                            </a:rPr>
                            <m:t>56</m:t>
                          </m:r>
                        </m:num>
                        <m:den>
                          <m:r>
                            <a:rPr lang="en-AU" sz="2600" b="0" i="1" smtClean="0">
                              <a:latin typeface="Cambria Math"/>
                            </a:rPr>
                            <m:t>365</m:t>
                          </m:r>
                        </m:den>
                      </m:f>
                    </m:oMath>
                  </m:oMathPara>
                </a14:m>
                <a:endParaRPr lang="en-US" sz="2600" b="0" i="1" dirty="0">
                  <a:latin typeface="Cambria Math"/>
                </a:endParaRPr>
              </a:p>
              <a:p>
                <a:pPr marL="2880" lvl="1" indent="0">
                  <a:spcBef>
                    <a:spcPts val="600"/>
                  </a:spcBef>
                  <a:spcAft>
                    <a:spcPts val="600"/>
                  </a:spcAft>
                  <a:buNone/>
                </a:pPr>
                <a:endParaRPr lang="en-AU" sz="2600" i="1" dirty="0">
                  <a:latin typeface="Cambria Math"/>
                </a:endParaRPr>
              </a:p>
              <a:p>
                <a:pPr marL="2880" lvl="1" indent="0">
                  <a:spcBef>
                    <a:spcPts val="600"/>
                  </a:spcBef>
                  <a:spcAft>
                    <a:spcPts val="600"/>
                  </a:spcAft>
                  <a:buNone/>
                </a:pPr>
                <a:r>
                  <a:rPr lang="en-AU" sz="2600" b="0" i="1" dirty="0">
                    <a:latin typeface="Cambria Math"/>
                  </a:rPr>
                  <a:t>	</a:t>
                </a:r>
                <a14:m>
                  <m:oMath xmlns:m="http://schemas.openxmlformats.org/officeDocument/2006/math">
                    <m:r>
                      <a:rPr lang="en-AU" sz="2600" b="0" i="1" smtClean="0">
                        <a:latin typeface="Cambria Math"/>
                      </a:rPr>
                      <m:t>=</m:t>
                    </m:r>
                    <m:r>
                      <a:rPr lang="en-AU" sz="2600" b="1" i="1" smtClean="0">
                        <a:latin typeface="Cambria Math"/>
                      </a:rPr>
                      <m:t>𝟓</m:t>
                    </m:r>
                    <m:r>
                      <a:rPr lang="en-AU" sz="2600" b="1" i="1" smtClean="0">
                        <a:latin typeface="Cambria Math"/>
                      </a:rPr>
                      <m:t>.</m:t>
                    </m:r>
                    <m:r>
                      <a:rPr lang="en-AU" sz="2600" b="1" i="1" smtClean="0">
                        <a:latin typeface="Cambria Math"/>
                      </a:rPr>
                      <m:t>𝟏𝟎</m:t>
                    </m:r>
                    <m:r>
                      <a:rPr lang="en-AU" sz="2600" b="1" i="1" smtClean="0">
                        <a:latin typeface="Cambria Math"/>
                      </a:rPr>
                      <m:t> </m:t>
                    </m:r>
                    <m:r>
                      <a:rPr lang="en-AU" sz="2600" b="1" i="0" smtClean="0">
                        <a:latin typeface="Cambria Math"/>
                      </a:rPr>
                      <m:t>𝐲𝐞𝐚𝐫𝐬</m:t>
                    </m:r>
                    <m:r>
                      <a:rPr lang="en-US" sz="2600" b="0" i="0" smtClean="0">
                        <a:latin typeface="Cambria Math"/>
                      </a:rPr>
                      <m:t>.</m:t>
                    </m:r>
                  </m:oMath>
                </a14:m>
                <a:endParaRPr lang="en-US" sz="2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12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13</a:t>
            </a:fld>
            <a:endParaRPr lang="en-AU" dirty="0"/>
          </a:p>
        </p:txBody>
      </p:sp>
    </p:spTree>
    <p:extLst>
      <p:ext uri="{BB962C8B-B14F-4D97-AF65-F5344CB8AC3E}">
        <p14:creationId xmlns:p14="http://schemas.microsoft.com/office/powerpoint/2010/main" val="75558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r>
              <a:rPr lang="en-AU" dirty="0"/>
              <a:t>Modified duration</a:t>
            </a:r>
          </a:p>
        </p:txBody>
      </p:sp>
      <p:sp>
        <p:nvSpPr>
          <p:cNvPr id="3" name="Content Placeholder 2"/>
          <p:cNvSpPr>
            <a:spLocks noGrp="1"/>
          </p:cNvSpPr>
          <p:nvPr>
            <p:ph idx="1"/>
          </p:nvPr>
        </p:nvSpPr>
        <p:spPr>
          <a:xfrm>
            <a:off x="381000" y="4648200"/>
            <a:ext cx="8375904" cy="1600199"/>
          </a:xfrm>
        </p:spPr>
        <p:txBody>
          <a:bodyPr>
            <a:normAutofit/>
          </a:bodyPr>
          <a:lstStyle/>
          <a:p>
            <a:pPr lvl="1" indent="-180000">
              <a:spcBef>
                <a:spcPts val="600"/>
              </a:spcBef>
              <a:spcAft>
                <a:spcPts val="600"/>
              </a:spcAft>
            </a:pPr>
            <a:r>
              <a:rPr lang="en-US" sz="2200" dirty="0"/>
              <a:t>Note: </a:t>
            </a:r>
            <a:r>
              <a:rPr lang="en-US" sz="2200" b="1" dirty="0"/>
              <a:t>MD</a:t>
            </a:r>
            <a:r>
              <a:rPr lang="en-US" sz="2200" dirty="0"/>
              <a:t> is expressed in annual terms. </a:t>
            </a:r>
          </a:p>
          <a:p>
            <a:pPr lvl="1" indent="-180000">
              <a:spcBef>
                <a:spcPts val="600"/>
              </a:spcBef>
              <a:spcAft>
                <a:spcPts val="600"/>
              </a:spcAft>
            </a:pPr>
            <a:r>
              <a:rPr lang="en-US" sz="2200" dirty="0"/>
              <a:t>To get the % change in bond price, the % change must be multiplied by the original bond price.</a:t>
            </a:r>
          </a:p>
        </p:txBody>
      </p:sp>
      <p:sp>
        <p:nvSpPr>
          <p:cNvPr id="4" name="Slide Number Placeholder 3"/>
          <p:cNvSpPr>
            <a:spLocks noGrp="1"/>
          </p:cNvSpPr>
          <p:nvPr>
            <p:ph type="sldNum" sz="quarter" idx="12"/>
          </p:nvPr>
        </p:nvSpPr>
        <p:spPr/>
        <p:txBody>
          <a:bodyPr/>
          <a:lstStyle/>
          <a:p>
            <a:fld id="{4E4A4924-7CC3-4BF6-9C5C-A8E770D15754}" type="slidenum">
              <a:rPr lang="en-AU" smtClean="0"/>
              <a:t>14</a:t>
            </a:fld>
            <a:endParaRPr lang="en-AU" dirty="0"/>
          </a:p>
        </p:txBody>
      </p:sp>
      <mc:AlternateContent xmlns:mc="http://schemas.openxmlformats.org/markup-compatibility/2006" xmlns:a14="http://schemas.microsoft.com/office/drawing/2010/main">
        <mc:Choice Requires="a14">
          <p:graphicFrame>
            <p:nvGraphicFramePr>
              <p:cNvPr id="5" name="Diagram 4"/>
              <p:cNvGraphicFramePr/>
              <p:nvPr>
                <p:extLst>
                  <p:ext uri="{D42A27DB-BD31-4B8C-83A1-F6EECF244321}">
                    <p14:modId xmlns:p14="http://schemas.microsoft.com/office/powerpoint/2010/main" val="2835393123"/>
                  </p:ext>
                </p:extLst>
              </p:nvPr>
            </p:nvGraphicFramePr>
            <p:xfrm>
              <a:off x="533400" y="1143000"/>
              <a:ext cx="8077200" cy="353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p:cNvGraphicFramePr/>
              <p:nvPr>
                <p:extLst>
                  <p:ext uri="{D42A27DB-BD31-4B8C-83A1-F6EECF244321}">
                    <p14:modId xmlns:p14="http://schemas.microsoft.com/office/powerpoint/2010/main" val="2835393123"/>
                  </p:ext>
                </p:extLst>
              </p:nvPr>
            </p:nvGraphicFramePr>
            <p:xfrm>
              <a:off x="533400" y="1143000"/>
              <a:ext cx="8077200" cy="35306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p:spTree>
    <p:extLst>
      <p:ext uri="{BB962C8B-B14F-4D97-AF65-F5344CB8AC3E}">
        <p14:creationId xmlns:p14="http://schemas.microsoft.com/office/powerpoint/2010/main" val="2924849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r>
              <a:rPr lang="en-AU" dirty="0"/>
              <a:t>Approximate modified duration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838200"/>
                <a:ext cx="8375904" cy="5562600"/>
              </a:xfrm>
            </p:spPr>
            <p:txBody>
              <a:bodyPr>
                <a:normAutofit fontScale="85000" lnSpcReduction="20000"/>
              </a:bodyPr>
              <a:lstStyle/>
              <a:p>
                <a:pPr marL="2880" lvl="1" indent="0">
                  <a:spcBef>
                    <a:spcPts val="600"/>
                  </a:spcBef>
                  <a:spcAft>
                    <a:spcPts val="600"/>
                  </a:spcAft>
                  <a:buNone/>
                </a:pPr>
                <a:r>
                  <a:rPr lang="en-US" sz="2400" dirty="0"/>
                  <a:t>An alternative approach is to estimate the </a:t>
                </a:r>
                <a:r>
                  <a:rPr lang="en-US" sz="2400" b="1" dirty="0"/>
                  <a:t>approximate modified duration (AMD) </a:t>
                </a:r>
                <a:r>
                  <a:rPr lang="en-US" sz="2400" dirty="0"/>
                  <a:t>directly:</a:t>
                </a:r>
              </a:p>
              <a:p>
                <a:pPr marL="2880" lvl="1" indent="0">
                  <a:spcBef>
                    <a:spcPts val="600"/>
                  </a:spcBef>
                  <a:spcAft>
                    <a:spcPts val="600"/>
                  </a:spcAft>
                  <a:buNone/>
                </a:pPr>
                <a:endParaRPr lang="en-US" sz="240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b="0" i="0" smtClean="0">
                          <a:latin typeface="Cambria Math"/>
                        </a:rPr>
                        <m:t>AMD</m:t>
                      </m:r>
                      <m:r>
                        <a:rPr lang="en-AU" sz="2400" b="0" i="1" smtClean="0">
                          <a:latin typeface="Cambria Math"/>
                        </a:rPr>
                        <m:t>=</m:t>
                      </m:r>
                      <m:f>
                        <m:fPr>
                          <m:ctrlPr>
                            <a:rPr lang="en-AU" sz="2400" b="0" i="1" smtClean="0">
                              <a:latin typeface="Cambria Math" panose="02040503050406030204" pitchFamily="18" charset="0"/>
                            </a:rPr>
                          </m:ctrlPr>
                        </m:fPr>
                        <m:num>
                          <m:d>
                            <m:dPr>
                              <m:ctrlPr>
                                <a:rPr lang="en-AU" sz="2400" b="0" i="1" smtClean="0">
                                  <a:latin typeface="Cambria Math" panose="02040503050406030204" pitchFamily="18" charset="0"/>
                                </a:rPr>
                              </m:ctrlPr>
                            </m:dPr>
                            <m:e>
                              <m:sSub>
                                <m:sSubPr>
                                  <m:ctrlPr>
                                    <a:rPr lang="en-AU" sz="2400" b="0" i="1" smtClean="0">
                                      <a:latin typeface="Cambria Math" panose="02040503050406030204" pitchFamily="18" charset="0"/>
                                    </a:rPr>
                                  </m:ctrlPr>
                                </m:sSubPr>
                                <m:e>
                                  <m:r>
                                    <m:rPr>
                                      <m:sty m:val="p"/>
                                    </m:rPr>
                                    <a:rPr lang="en-AU" sz="2400" b="0" i="0" smtClean="0">
                                      <a:latin typeface="Cambria Math"/>
                                    </a:rPr>
                                    <m:t>PV</m:t>
                                  </m:r>
                                </m:e>
                                <m:sub>
                                  <m:r>
                                    <a:rPr lang="en-AU" sz="2400" b="0" i="1" smtClean="0">
                                      <a:latin typeface="Cambria Math"/>
                                    </a:rPr>
                                    <m:t>−</m:t>
                                  </m:r>
                                </m:sub>
                              </m:sSub>
                            </m:e>
                          </m:d>
                          <m:r>
                            <a:rPr lang="en-AU" sz="2400" b="0" i="1" smtClean="0">
                              <a:latin typeface="Cambria Math"/>
                            </a:rPr>
                            <m:t>−(</m:t>
                          </m:r>
                          <m:sSub>
                            <m:sSubPr>
                              <m:ctrlPr>
                                <a:rPr lang="en-AU" sz="2400" b="0" i="1" smtClean="0">
                                  <a:latin typeface="Cambria Math" panose="02040503050406030204" pitchFamily="18" charset="0"/>
                                </a:rPr>
                              </m:ctrlPr>
                            </m:sSubPr>
                            <m:e>
                              <m:r>
                                <m:rPr>
                                  <m:sty m:val="p"/>
                                </m:rPr>
                                <a:rPr lang="en-AU" sz="2400" b="0" i="0" smtClean="0">
                                  <a:latin typeface="Cambria Math"/>
                                </a:rPr>
                                <m:t>PV</m:t>
                              </m:r>
                            </m:e>
                            <m:sub>
                              <m:r>
                                <a:rPr lang="en-AU" sz="2400" b="0" i="1" smtClean="0">
                                  <a:latin typeface="Cambria Math"/>
                                </a:rPr>
                                <m:t>+</m:t>
                              </m:r>
                            </m:sub>
                          </m:sSub>
                          <m:r>
                            <a:rPr lang="en-AU" sz="2400" b="0" i="1" smtClean="0">
                              <a:latin typeface="Cambria Math"/>
                            </a:rPr>
                            <m:t>)</m:t>
                          </m:r>
                        </m:num>
                        <m:den>
                          <m:r>
                            <a:rPr lang="en-AU" sz="2400" b="0" i="1" smtClean="0">
                              <a:latin typeface="Cambria Math"/>
                            </a:rPr>
                            <m:t>2</m:t>
                          </m:r>
                          <m:r>
                            <a:rPr lang="en-AU" sz="2400" b="0" i="1" smtClean="0">
                              <a:latin typeface="Cambria Math"/>
                              <a:ea typeface="Cambria Math"/>
                            </a:rPr>
                            <m:t>×(∆</m:t>
                          </m:r>
                          <m:r>
                            <m:rPr>
                              <m:sty m:val="p"/>
                            </m:rPr>
                            <a:rPr lang="en-AU" sz="2400" b="0" i="0" smtClean="0">
                              <a:latin typeface="Cambria Math"/>
                              <a:ea typeface="Cambria Math"/>
                            </a:rPr>
                            <m:t>Yield</m:t>
                          </m:r>
                          <m:r>
                            <a:rPr lang="en-AU" sz="2400" b="0" i="1" smtClean="0">
                              <a:latin typeface="Cambria Math"/>
                              <a:ea typeface="Cambria Math"/>
                            </a:rPr>
                            <m:t>)×(</m:t>
                          </m:r>
                          <m:sSub>
                            <m:sSubPr>
                              <m:ctrlPr>
                                <a:rPr lang="en-AU" sz="2400" b="0" i="1" smtClean="0">
                                  <a:latin typeface="Cambria Math" panose="02040503050406030204" pitchFamily="18" charset="0"/>
                                  <a:ea typeface="Cambria Math"/>
                                </a:rPr>
                              </m:ctrlPr>
                            </m:sSubPr>
                            <m:e>
                              <m:r>
                                <m:rPr>
                                  <m:sty m:val="p"/>
                                </m:rPr>
                                <a:rPr lang="en-AU" sz="2400" b="0" i="0" smtClean="0">
                                  <a:latin typeface="Cambria Math"/>
                                  <a:ea typeface="Cambria Math"/>
                                </a:rPr>
                                <m:t>PV</m:t>
                              </m:r>
                            </m:e>
                            <m:sub>
                              <m:r>
                                <a:rPr lang="en-AU" sz="2400" b="0" i="1" smtClean="0">
                                  <a:latin typeface="Cambria Math"/>
                                  <a:ea typeface="Cambria Math"/>
                                </a:rPr>
                                <m:t>0</m:t>
                              </m:r>
                            </m:sub>
                          </m:sSub>
                          <m:r>
                            <a:rPr lang="en-AU" sz="2400" b="0" i="1" smtClean="0">
                              <a:latin typeface="Cambria Math"/>
                              <a:ea typeface="Cambria Math"/>
                            </a:rPr>
                            <m:t>)</m:t>
                          </m:r>
                        </m:den>
                      </m:f>
                    </m:oMath>
                  </m:oMathPara>
                </a14:m>
                <a:endParaRPr lang="en-US" sz="2400" b="0" dirty="0">
                  <a:ea typeface="Cambria Math"/>
                </a:endParaRPr>
              </a:p>
              <a:p>
                <a:pPr marL="2880" lvl="1" indent="0">
                  <a:spcBef>
                    <a:spcPts val="600"/>
                  </a:spcBef>
                  <a:spcAft>
                    <a:spcPts val="600"/>
                  </a:spcAft>
                  <a:buNone/>
                </a:pPr>
                <a:endParaRPr lang="en-US" sz="2400" dirty="0"/>
              </a:p>
              <a:p>
                <a:pPr marL="2880" lvl="1" indent="0">
                  <a:spcBef>
                    <a:spcPts val="600"/>
                  </a:spcBef>
                  <a:spcAft>
                    <a:spcPts val="600"/>
                  </a:spcAft>
                  <a:buNone/>
                </a:pPr>
                <a:r>
                  <a:rPr lang="en-US" sz="2400" dirty="0"/>
                  <a:t>where </a:t>
                </a:r>
                <a:r>
                  <a:rPr lang="en-US" sz="2400" b="1" dirty="0"/>
                  <a:t>PV</a:t>
                </a:r>
                <a:r>
                  <a:rPr lang="en-US" sz="2400" b="1" baseline="-25000" dirty="0"/>
                  <a:t>0</a:t>
                </a:r>
                <a:r>
                  <a:rPr lang="en-US" sz="2400" b="1" i="1" dirty="0"/>
                  <a:t> </a:t>
                </a:r>
                <a:r>
                  <a:rPr lang="en-US" sz="2400" dirty="0"/>
                  <a:t>is the price of the bond at the current yield, </a:t>
                </a:r>
                <a:r>
                  <a:rPr lang="en-US" sz="2400" b="1" dirty="0"/>
                  <a:t>PV</a:t>
                </a:r>
                <a:r>
                  <a:rPr lang="en-US" sz="2400" b="1" baseline="-25000" dirty="0"/>
                  <a:t>+</a:t>
                </a:r>
                <a:r>
                  <a:rPr lang="en-US" sz="2400" b="1" dirty="0"/>
                  <a:t> </a:t>
                </a:r>
                <a:r>
                  <a:rPr lang="en-US" sz="2400" dirty="0"/>
                  <a:t>is the price of the bond if the yield increases (by </a:t>
                </a:r>
                <a:r>
                  <a:rPr lang="el-GR" sz="2400" dirty="0"/>
                  <a:t>Δ</a:t>
                </a:r>
                <a:r>
                  <a:rPr lang="en-AU" sz="2400" dirty="0"/>
                  <a:t>Yield), and </a:t>
                </a:r>
                <a:r>
                  <a:rPr lang="en-AU" sz="2400" b="1" dirty="0"/>
                  <a:t>PV</a:t>
                </a:r>
                <a:r>
                  <a:rPr lang="en-AU" sz="2400" b="1" baseline="-25000" dirty="0"/>
                  <a:t>–</a:t>
                </a:r>
                <a:r>
                  <a:rPr lang="en-AU" sz="2400" dirty="0"/>
                  <a:t> is the price of the bond if the yield decreases </a:t>
                </a:r>
                <a:r>
                  <a:rPr lang="en-US" sz="2400" dirty="0"/>
                  <a:t>(by </a:t>
                </a:r>
                <a:r>
                  <a:rPr lang="el-GR" sz="2400" dirty="0"/>
                  <a:t>Δ</a:t>
                </a:r>
                <a:r>
                  <a:rPr lang="en-AU" sz="2400" dirty="0"/>
                  <a:t>Yield)</a:t>
                </a:r>
                <a:r>
                  <a:rPr lang="en-US" sz="2400" dirty="0"/>
                  <a:t>. </a:t>
                </a:r>
              </a:p>
              <a:p>
                <a:pPr marL="2880" lvl="1" indent="0">
                  <a:spcBef>
                    <a:spcPts val="600"/>
                  </a:spcBef>
                  <a:spcAft>
                    <a:spcPts val="600"/>
                  </a:spcAft>
                  <a:buNone/>
                </a:pPr>
                <a:endParaRPr lang="en-US" sz="2400" dirty="0"/>
              </a:p>
              <a:p>
                <a:pPr marL="2880" lvl="1" indent="0">
                  <a:spcBef>
                    <a:spcPts val="600"/>
                  </a:spcBef>
                  <a:spcAft>
                    <a:spcPts val="600"/>
                  </a:spcAft>
                  <a:buNone/>
                </a:pPr>
                <a:r>
                  <a:rPr lang="en-US" sz="2400" b="1" dirty="0"/>
                  <a:t>Example: </a:t>
                </a:r>
                <a:r>
                  <a:rPr lang="en-US" sz="2400" dirty="0"/>
                  <a:t>Consider a 6% semiannual coupon paying bond with 4 years to maturity currently priced at par (YTM = 6%).</a:t>
                </a:r>
              </a:p>
              <a:p>
                <a:pPr marL="2880" lvl="1" indent="0">
                  <a:spcBef>
                    <a:spcPts val="600"/>
                  </a:spcBef>
                  <a:spcAft>
                    <a:spcPts val="600"/>
                  </a:spcAft>
                  <a:buNone/>
                </a:pPr>
                <a:r>
                  <a:rPr lang="en-US" sz="2400" dirty="0"/>
                  <a:t>If the YTM increases/decreases by annualized 20 bps, the price raises/decreases to 99.301 and 100.705, respectively:</a:t>
                </a:r>
              </a:p>
              <a:p>
                <a:pPr marL="2880" lvl="1" indent="0">
                  <a:spcBef>
                    <a:spcPts val="600"/>
                  </a:spcBef>
                  <a:spcAft>
                    <a:spcPts val="600"/>
                  </a:spcAft>
                  <a:buNone/>
                </a:pPr>
                <a:endParaRPr lang="en-US" sz="600" dirty="0"/>
              </a:p>
              <a:p>
                <a:pPr marL="2880" lvl="1" indent="0" algn="ctr">
                  <a:spcBef>
                    <a:spcPts val="600"/>
                  </a:spcBef>
                  <a:spcAft>
                    <a:spcPts val="600"/>
                  </a:spcAft>
                  <a:buNone/>
                </a:pPr>
                <a:r>
                  <a:rPr lang="en-US" sz="2400" dirty="0"/>
                  <a:t> </a:t>
                </a:r>
                <a14:m>
                  <m:oMath xmlns:m="http://schemas.openxmlformats.org/officeDocument/2006/math">
                    <m:r>
                      <m:rPr>
                        <m:sty m:val="p"/>
                      </m:rPr>
                      <a:rPr lang="en-AU" sz="2400" i="0">
                        <a:latin typeface="Cambria Math"/>
                      </a:rPr>
                      <m:t>AMD</m:t>
                    </m:r>
                    <m:r>
                      <a:rPr lang="en-AU" sz="2400" i="1">
                        <a:latin typeface="Cambria Math"/>
                      </a:rPr>
                      <m:t>=</m:t>
                    </m:r>
                    <m:f>
                      <m:fPr>
                        <m:ctrlPr>
                          <a:rPr lang="en-AU" sz="2400" i="1">
                            <a:latin typeface="Cambria Math" panose="02040503050406030204" pitchFamily="18" charset="0"/>
                          </a:rPr>
                        </m:ctrlPr>
                      </m:fPr>
                      <m:num>
                        <m:d>
                          <m:dPr>
                            <m:ctrlPr>
                              <a:rPr lang="en-AU" sz="2400" i="1">
                                <a:latin typeface="Cambria Math" panose="02040503050406030204" pitchFamily="18" charset="0"/>
                              </a:rPr>
                            </m:ctrlPr>
                          </m:dPr>
                          <m:e>
                            <m:r>
                              <a:rPr lang="en-AU" sz="2400" b="0" i="1" smtClean="0">
                                <a:latin typeface="Cambria Math"/>
                              </a:rPr>
                              <m:t>100.705</m:t>
                            </m:r>
                          </m:e>
                        </m:d>
                        <m:r>
                          <a:rPr lang="en-AU" sz="2400" i="1">
                            <a:latin typeface="Cambria Math"/>
                          </a:rPr>
                          <m:t>−(</m:t>
                        </m:r>
                        <m:r>
                          <a:rPr lang="en-AU" sz="2400" b="0" i="1" smtClean="0">
                            <a:latin typeface="Cambria Math"/>
                          </a:rPr>
                          <m:t>99.301</m:t>
                        </m:r>
                        <m:r>
                          <a:rPr lang="en-AU" sz="2400" i="1">
                            <a:latin typeface="Cambria Math"/>
                          </a:rPr>
                          <m:t>)</m:t>
                        </m:r>
                      </m:num>
                      <m:den>
                        <m:r>
                          <a:rPr lang="en-AU" sz="2400" i="1">
                            <a:latin typeface="Cambria Math"/>
                          </a:rPr>
                          <m:t>2</m:t>
                        </m:r>
                        <m:r>
                          <a:rPr lang="en-AU" sz="2400" i="1">
                            <a:latin typeface="Cambria Math"/>
                            <a:ea typeface="Cambria Math"/>
                          </a:rPr>
                          <m:t>×(</m:t>
                        </m:r>
                        <m:r>
                          <a:rPr lang="en-AU" sz="2400" b="0" i="1" smtClean="0">
                            <a:latin typeface="Cambria Math"/>
                            <a:ea typeface="Cambria Math"/>
                          </a:rPr>
                          <m:t>0.002</m:t>
                        </m:r>
                        <m:r>
                          <a:rPr lang="en-AU" sz="2400" i="1">
                            <a:latin typeface="Cambria Math"/>
                            <a:ea typeface="Cambria Math"/>
                          </a:rPr>
                          <m:t>)×(</m:t>
                        </m:r>
                        <m:r>
                          <a:rPr lang="en-AU" sz="2400" b="0" i="1" smtClean="0">
                            <a:latin typeface="Cambria Math"/>
                            <a:ea typeface="Cambria Math"/>
                          </a:rPr>
                          <m:t>100</m:t>
                        </m:r>
                        <m:r>
                          <a:rPr lang="en-AU" sz="2400" i="1">
                            <a:latin typeface="Cambria Math"/>
                            <a:ea typeface="Cambria Math"/>
                          </a:rPr>
                          <m:t>)</m:t>
                        </m:r>
                      </m:den>
                    </m:f>
                    <m:r>
                      <a:rPr lang="en-AU" sz="2400" b="0" i="1" smtClean="0">
                        <a:latin typeface="Cambria Math"/>
                        <a:ea typeface="Cambria Math"/>
                      </a:rPr>
                      <m:t>=</m:t>
                    </m:r>
                    <m:r>
                      <a:rPr lang="en-AU" sz="2400" b="1" i="1" smtClean="0">
                        <a:latin typeface="Cambria Math"/>
                        <a:ea typeface="Cambria Math"/>
                      </a:rPr>
                      <m:t>𝟑</m:t>
                    </m:r>
                    <m:r>
                      <a:rPr lang="en-AU" sz="2400" b="1" i="1" smtClean="0">
                        <a:latin typeface="Cambria Math"/>
                        <a:ea typeface="Cambria Math"/>
                      </a:rPr>
                      <m:t>.</m:t>
                    </m:r>
                    <m:r>
                      <a:rPr lang="en-AU" sz="2400" b="1" i="1" smtClean="0">
                        <a:latin typeface="Cambria Math"/>
                        <a:ea typeface="Cambria Math"/>
                      </a:rPr>
                      <m:t>𝟓𝟏</m:t>
                    </m:r>
                    <m:r>
                      <a:rPr lang="en-AU" sz="2400" b="1" i="1" smtClean="0">
                        <a:latin typeface="Cambria Math"/>
                        <a:ea typeface="Cambria Math"/>
                      </a:rPr>
                      <m:t> </m:t>
                    </m:r>
                    <m:r>
                      <a:rPr lang="en-AU" sz="2400" b="1" i="0" smtClean="0">
                        <a:latin typeface="Cambria Math"/>
                        <a:ea typeface="Cambria Math"/>
                      </a:rPr>
                      <m:t>𝐲𝐞𝐚𝐫𝐬</m:t>
                    </m:r>
                  </m:oMath>
                </a14:m>
                <a:r>
                  <a:rPr lang="en-US" sz="2600" dirty="0"/>
                  <a:t>.</a:t>
                </a:r>
                <a:endParaRPr lang="en-US" sz="2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838200"/>
                <a:ext cx="8375904" cy="5562600"/>
              </a:xfrm>
              <a:blipFill rotWithShape="0">
                <a:blip r:embed="rId3"/>
                <a:stretch>
                  <a:fillRect l="-728" t="-1645" r="-101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15</a:t>
            </a:fld>
            <a:endParaRPr lang="en-AU" dirty="0"/>
          </a:p>
        </p:txBody>
      </p:sp>
    </p:spTree>
    <p:extLst>
      <p:ext uri="{BB962C8B-B14F-4D97-AF65-F5344CB8AC3E}">
        <p14:creationId xmlns:p14="http://schemas.microsoft.com/office/powerpoint/2010/main" val="611231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r>
              <a:rPr lang="en-AU" dirty="0"/>
              <a:t>Approximate modified duration</a:t>
            </a:r>
          </a:p>
        </p:txBody>
      </p:sp>
      <p:sp>
        <p:nvSpPr>
          <p:cNvPr id="4" name="Slide Number Placeholder 3"/>
          <p:cNvSpPr>
            <a:spLocks noGrp="1"/>
          </p:cNvSpPr>
          <p:nvPr>
            <p:ph type="sldNum" sz="quarter" idx="12"/>
          </p:nvPr>
        </p:nvSpPr>
        <p:spPr/>
        <p:txBody>
          <a:bodyPr/>
          <a:lstStyle/>
          <a:p>
            <a:fld id="{4E4A4924-7CC3-4BF6-9C5C-A8E770D15754}" type="slidenum">
              <a:rPr lang="en-AU" smtClean="0"/>
              <a:t>16</a:t>
            </a:fld>
            <a:endParaRPr lang="en-AU" dirty="0"/>
          </a:p>
        </p:txBody>
      </p:sp>
      <p:sp>
        <p:nvSpPr>
          <p:cNvPr id="6" name="Rectangle 3"/>
          <p:cNvSpPr>
            <a:spLocks noGrp="1" noChangeArrowheads="1"/>
          </p:cNvSpPr>
          <p:nvPr>
            <p:ph idx="1"/>
          </p:nvPr>
        </p:nvSpPr>
        <p:spPr/>
        <p:txBody>
          <a:bodyPr/>
          <a:lstStyle/>
          <a:p>
            <a:pPr marL="358775" indent="-358775">
              <a:spcBef>
                <a:spcPts val="300"/>
              </a:spcBef>
              <a:spcAft>
                <a:spcPts val="300"/>
              </a:spcAft>
            </a:pPr>
            <a:endParaRPr lang="en-US" altLang="en-US" sz="2000" dirty="0"/>
          </a:p>
          <a:p>
            <a:pPr marL="358775" indent="-358775">
              <a:spcBef>
                <a:spcPts val="300"/>
              </a:spcBef>
              <a:spcAft>
                <a:spcPts val="300"/>
              </a:spcAft>
              <a:buFontTx/>
              <a:buNone/>
            </a:pPr>
            <a:endParaRPr lang="en-US" altLang="en-US" sz="2400" dirty="0"/>
          </a:p>
        </p:txBody>
      </p:sp>
      <p:sp>
        <p:nvSpPr>
          <p:cNvPr id="7" name="Rectangle 3"/>
          <p:cNvSpPr txBox="1">
            <a:spLocks noChangeArrowheads="1"/>
          </p:cNvSpPr>
          <p:nvPr/>
        </p:nvSpPr>
        <p:spPr>
          <a:xfrm>
            <a:off x="900113" y="1749425"/>
            <a:ext cx="7772400" cy="4035425"/>
          </a:xfrm>
          <a:prstGeom prst="rect">
            <a:avLst/>
          </a:prstGeom>
        </p:spPr>
        <p:txBody>
          <a:bodyPr vert="horz" lIns="91440" tIns="45720" rIns="91440" bIns="45720" rtlCol="0">
            <a:normAutofit/>
          </a:bodyPr>
          <a:lstStyle>
            <a:lvl1pPr marL="18288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1pPr>
            <a:lvl2pPr marL="38404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2pPr>
            <a:lvl3pPr marL="58521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3pPr>
            <a:lvl4pPr marL="78638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4pPr>
            <a:lvl5pPr marL="987552"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5pPr>
            <a:lvl6pPr marL="1188720"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6pPr>
            <a:lvl7pPr marL="1389888"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7pPr>
            <a:lvl8pPr marL="1591056"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8pPr>
            <a:lvl9pPr marL="1792224" indent="-173736" algn="l" defTabSz="914400" rtl="0" eaLnBrk="1" latinLnBrk="0" hangingPunct="1">
              <a:spcBef>
                <a:spcPts val="800"/>
              </a:spcBef>
              <a:buClrTx/>
              <a:buFont typeface="Arial" pitchFamily="34" charset="0"/>
              <a:buChar char="-"/>
              <a:defRPr sz="1800" kern="1200">
                <a:solidFill>
                  <a:schemeClr val="tx1"/>
                </a:solidFill>
                <a:latin typeface="+mn-lt"/>
                <a:ea typeface="+mn-ea"/>
                <a:cs typeface="+mn-cs"/>
              </a:defRPr>
            </a:lvl9pPr>
          </a:lstStyle>
          <a:p>
            <a:pPr marL="358775" indent="-358775">
              <a:spcBef>
                <a:spcPts val="300"/>
              </a:spcBef>
              <a:spcAft>
                <a:spcPts val="300"/>
              </a:spcAft>
            </a:pPr>
            <a:endParaRPr lang="en-US" altLang="en-US" sz="2000" dirty="0"/>
          </a:p>
          <a:p>
            <a:pPr marL="358775" indent="-358775">
              <a:spcBef>
                <a:spcPts val="300"/>
              </a:spcBef>
              <a:spcAft>
                <a:spcPts val="300"/>
              </a:spcAft>
              <a:buFontTx/>
              <a:buNone/>
            </a:pPr>
            <a:endParaRPr lang="en-US" altLang="en-US" sz="2400" dirty="0"/>
          </a:p>
        </p:txBody>
      </p:sp>
      <p:sp>
        <p:nvSpPr>
          <p:cNvPr id="9" name="Rectangle 21"/>
          <p:cNvSpPr>
            <a:spLocks noChangeArrowheads="1"/>
          </p:cNvSpPr>
          <p:nvPr/>
        </p:nvSpPr>
        <p:spPr bwMode="auto">
          <a:xfrm>
            <a:off x="1143000" y="2286000"/>
            <a:ext cx="76976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latin typeface="+mn-lt"/>
              </a:rPr>
              <a:t>Price</a:t>
            </a:r>
          </a:p>
        </p:txBody>
      </p:sp>
      <p:sp>
        <p:nvSpPr>
          <p:cNvPr id="10" name="Line 3"/>
          <p:cNvSpPr>
            <a:spLocks noChangeShapeType="1"/>
          </p:cNvSpPr>
          <p:nvPr/>
        </p:nvSpPr>
        <p:spPr bwMode="auto">
          <a:xfrm>
            <a:off x="1947863" y="2735263"/>
            <a:ext cx="0" cy="292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11" name="Line 4"/>
          <p:cNvSpPr>
            <a:spLocks noChangeShapeType="1"/>
          </p:cNvSpPr>
          <p:nvPr/>
        </p:nvSpPr>
        <p:spPr bwMode="auto">
          <a:xfrm>
            <a:off x="1947863" y="5659438"/>
            <a:ext cx="497681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12" name="Line 6"/>
          <p:cNvSpPr>
            <a:spLocks noChangeShapeType="1"/>
          </p:cNvSpPr>
          <p:nvPr/>
        </p:nvSpPr>
        <p:spPr bwMode="auto">
          <a:xfrm>
            <a:off x="2203450" y="3022600"/>
            <a:ext cx="1976438" cy="223043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13" name="Freeform 5"/>
          <p:cNvSpPr>
            <a:spLocks/>
          </p:cNvSpPr>
          <p:nvPr/>
        </p:nvSpPr>
        <p:spPr bwMode="auto">
          <a:xfrm>
            <a:off x="2579688" y="2536825"/>
            <a:ext cx="3949700" cy="2462213"/>
          </a:xfrm>
          <a:custGeom>
            <a:avLst/>
            <a:gdLst>
              <a:gd name="T0" fmla="*/ 0 w 1776"/>
              <a:gd name="T1" fmla="*/ 0 h 1344"/>
              <a:gd name="T2" fmla="*/ 1067486 w 1776"/>
              <a:gd name="T3" fmla="*/ 2022532 h 1344"/>
              <a:gd name="T4" fmla="*/ 3949700 w 1776"/>
              <a:gd name="T5" fmla="*/ 2462213 h 1344"/>
              <a:gd name="T6" fmla="*/ 0 60000 65536"/>
              <a:gd name="T7" fmla="*/ 0 60000 65536"/>
              <a:gd name="T8" fmla="*/ 0 60000 65536"/>
            </a:gdLst>
            <a:ahLst/>
            <a:cxnLst>
              <a:cxn ang="T6">
                <a:pos x="T0" y="T1"/>
              </a:cxn>
              <a:cxn ang="T7">
                <a:pos x="T2" y="T3"/>
              </a:cxn>
              <a:cxn ang="T8">
                <a:pos x="T4" y="T5"/>
              </a:cxn>
            </a:cxnLst>
            <a:rect l="0" t="0" r="r" b="b"/>
            <a:pathLst>
              <a:path w="1776" h="1344">
                <a:moveTo>
                  <a:pt x="0" y="0"/>
                </a:moveTo>
                <a:cubicBezTo>
                  <a:pt x="92" y="440"/>
                  <a:pt x="184" y="880"/>
                  <a:pt x="480" y="1104"/>
                </a:cubicBezTo>
                <a:cubicBezTo>
                  <a:pt x="776" y="1328"/>
                  <a:pt x="1456" y="1312"/>
                  <a:pt x="1776" y="13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14" name="Text Box 9"/>
          <p:cNvSpPr txBox="1">
            <a:spLocks noChangeArrowheads="1"/>
          </p:cNvSpPr>
          <p:nvPr/>
        </p:nvSpPr>
        <p:spPr bwMode="auto">
          <a:xfrm>
            <a:off x="4000500" y="5305425"/>
            <a:ext cx="1562100"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1600" dirty="0">
                <a:latin typeface="+mn-lt"/>
              </a:rPr>
              <a:t>Tangent line</a:t>
            </a:r>
            <a:endParaRPr lang="en-US" altLang="en-US" dirty="0">
              <a:latin typeface="+mn-lt"/>
            </a:endParaRPr>
          </a:p>
        </p:txBody>
      </p:sp>
      <p:sp>
        <p:nvSpPr>
          <p:cNvPr id="15" name="Line 7"/>
          <p:cNvSpPr>
            <a:spLocks noChangeShapeType="1"/>
          </p:cNvSpPr>
          <p:nvPr/>
        </p:nvSpPr>
        <p:spPr bwMode="auto">
          <a:xfrm>
            <a:off x="3289300" y="4229100"/>
            <a:ext cx="0" cy="13843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16" name="Text Box 8"/>
          <p:cNvSpPr txBox="1">
            <a:spLocks noChangeArrowheads="1"/>
          </p:cNvSpPr>
          <p:nvPr/>
        </p:nvSpPr>
        <p:spPr bwMode="auto">
          <a:xfrm>
            <a:off x="3132138" y="5735638"/>
            <a:ext cx="889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US" altLang="en-US" sz="2000" dirty="0">
                <a:latin typeface="+mn-lt"/>
              </a:rPr>
              <a:t>Yield</a:t>
            </a:r>
          </a:p>
        </p:txBody>
      </p:sp>
      <p:sp>
        <p:nvSpPr>
          <p:cNvPr id="17" name="AutoShape 18"/>
          <p:cNvSpPr>
            <a:spLocks/>
          </p:cNvSpPr>
          <p:nvPr/>
        </p:nvSpPr>
        <p:spPr bwMode="auto">
          <a:xfrm>
            <a:off x="4959350" y="3090863"/>
            <a:ext cx="3103563" cy="1938992"/>
          </a:xfrm>
          <a:prstGeom prst="borderCallout1">
            <a:avLst>
              <a:gd name="adj1" fmla="val 17560"/>
              <a:gd name="adj2" fmla="val -2454"/>
              <a:gd name="adj3" fmla="val 121000"/>
              <a:gd name="adj4" fmla="val -30612"/>
            </a:avLst>
          </a:prstGeom>
          <a:solidFill>
            <a:schemeClr val="accent1"/>
          </a:solidFill>
          <a:ln w="9525">
            <a:solidFill>
              <a:schemeClr val="tx1"/>
            </a:solidFill>
            <a:miter lim="800000"/>
            <a:headEn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sz="2000" dirty="0">
                <a:solidFill>
                  <a:schemeClr val="bg1"/>
                </a:solidFill>
                <a:latin typeface="+mn-lt"/>
              </a:rPr>
              <a:t>The approximate modified duration is a linear approximation of the price/yield curve. The difference is due to the convexity of the bond.</a:t>
            </a:r>
          </a:p>
        </p:txBody>
      </p:sp>
      <p:sp>
        <p:nvSpPr>
          <p:cNvPr id="18" name="Line 11"/>
          <p:cNvSpPr>
            <a:spLocks noChangeShapeType="1"/>
          </p:cNvSpPr>
          <p:nvPr/>
        </p:nvSpPr>
        <p:spPr bwMode="auto">
          <a:xfrm flipH="1">
            <a:off x="2420938" y="2844800"/>
            <a:ext cx="236537" cy="3841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19" name="Line 12"/>
          <p:cNvSpPr>
            <a:spLocks noChangeShapeType="1"/>
          </p:cNvSpPr>
          <p:nvPr/>
        </p:nvSpPr>
        <p:spPr bwMode="auto">
          <a:xfrm flipH="1">
            <a:off x="2538413" y="3074988"/>
            <a:ext cx="198437" cy="3079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20" name="Line 16"/>
          <p:cNvSpPr>
            <a:spLocks noChangeShapeType="1"/>
          </p:cNvSpPr>
          <p:nvPr/>
        </p:nvSpPr>
        <p:spPr bwMode="auto">
          <a:xfrm flipH="1">
            <a:off x="4021138" y="4827588"/>
            <a:ext cx="158750" cy="1873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
        <p:nvSpPr>
          <p:cNvPr id="21" name="Line 17"/>
          <p:cNvSpPr>
            <a:spLocks noChangeShapeType="1"/>
          </p:cNvSpPr>
          <p:nvPr/>
        </p:nvSpPr>
        <p:spPr bwMode="auto">
          <a:xfrm flipH="1">
            <a:off x="3902075" y="4767263"/>
            <a:ext cx="60325" cy="76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AU" dirty="0"/>
          </a:p>
        </p:txBody>
      </p:sp>
    </p:spTree>
    <p:extLst>
      <p:ext uri="{BB962C8B-B14F-4D97-AF65-F5344CB8AC3E}">
        <p14:creationId xmlns:p14="http://schemas.microsoft.com/office/powerpoint/2010/main" val="1903512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85800"/>
          </a:xfrm>
        </p:spPr>
        <p:txBody>
          <a:bodyPr/>
          <a:lstStyle/>
          <a:p>
            <a:pPr algn="ctr"/>
            <a:r>
              <a:rPr lang="en-AU" dirty="0"/>
              <a:t>Approximate macaulay duration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3581400"/>
                <a:ext cx="8534400" cy="2590799"/>
              </a:xfrm>
            </p:spPr>
            <p:txBody>
              <a:bodyPr>
                <a:normAutofit/>
              </a:bodyPr>
              <a:lstStyle/>
              <a:p>
                <a:pPr marL="2880" lvl="1" indent="0">
                  <a:spcBef>
                    <a:spcPts val="600"/>
                  </a:spcBef>
                  <a:spcAft>
                    <a:spcPts val="600"/>
                  </a:spcAft>
                  <a:buNone/>
                </a:pPr>
                <a:r>
                  <a:rPr lang="en-US" sz="2600" dirty="0"/>
                  <a:t>In the example from slide 15: </a:t>
                </a:r>
              </a:p>
              <a:p>
                <a:pPr marL="2880" lvl="1" indent="0">
                  <a:spcBef>
                    <a:spcPts val="600"/>
                  </a:spcBef>
                  <a:spcAft>
                    <a:spcPts val="600"/>
                  </a:spcAft>
                  <a:buNone/>
                </a:pPr>
                <a:endParaRPr lang="en-US" sz="800"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600" i="0">
                          <a:latin typeface="Cambria Math"/>
                        </a:rPr>
                        <m:t>AD</m:t>
                      </m:r>
                      <m:r>
                        <a:rPr lang="en-AU" sz="2600" i="1">
                          <a:latin typeface="Cambria Math"/>
                        </a:rPr>
                        <m:t>=3.51×</m:t>
                      </m:r>
                      <m:d>
                        <m:dPr>
                          <m:ctrlPr>
                            <a:rPr lang="en-AU" sz="2600" i="1">
                              <a:latin typeface="Cambria Math" panose="02040503050406030204" pitchFamily="18" charset="0"/>
                              <a:ea typeface="Cambria Math"/>
                            </a:rPr>
                          </m:ctrlPr>
                        </m:dPr>
                        <m:e>
                          <m:r>
                            <a:rPr lang="en-AU" sz="2600" i="1">
                              <a:latin typeface="Cambria Math"/>
                              <a:ea typeface="Cambria Math"/>
                            </a:rPr>
                            <m:t>1+</m:t>
                          </m:r>
                          <m:r>
                            <a:rPr lang="en-AU" sz="2600" b="0" i="1" smtClean="0">
                              <a:latin typeface="Cambria Math"/>
                              <a:ea typeface="Cambria Math"/>
                            </a:rPr>
                            <m:t>0.03</m:t>
                          </m:r>
                        </m:e>
                      </m:d>
                      <m:r>
                        <a:rPr lang="en-AU" sz="2600" b="0" i="1" smtClean="0">
                          <a:latin typeface="Cambria Math"/>
                          <a:ea typeface="Cambria Math"/>
                        </a:rPr>
                        <m:t>=</m:t>
                      </m:r>
                      <m:r>
                        <a:rPr lang="en-AU" sz="2600" b="1" i="1" smtClean="0">
                          <a:latin typeface="Cambria Math"/>
                          <a:ea typeface="Cambria Math"/>
                        </a:rPr>
                        <m:t>𝟑</m:t>
                      </m:r>
                      <m:r>
                        <a:rPr lang="en-AU" sz="2600" b="1" i="1" smtClean="0">
                          <a:latin typeface="Cambria Math"/>
                          <a:ea typeface="Cambria Math"/>
                        </a:rPr>
                        <m:t>.</m:t>
                      </m:r>
                      <m:r>
                        <a:rPr lang="en-AU" sz="2600" b="1" i="1" smtClean="0">
                          <a:latin typeface="Cambria Math"/>
                          <a:ea typeface="Cambria Math"/>
                        </a:rPr>
                        <m:t>𝟔𝟏𝟓</m:t>
                      </m:r>
                      <m:r>
                        <a:rPr lang="en-AU" sz="2600" b="1" i="1" smtClean="0">
                          <a:latin typeface="Cambria Math"/>
                          <a:ea typeface="Cambria Math"/>
                        </a:rPr>
                        <m:t> </m:t>
                      </m:r>
                      <m:r>
                        <a:rPr lang="en-AU" sz="2600" b="1" i="0" smtClean="0">
                          <a:latin typeface="Cambria Math"/>
                          <a:ea typeface="Cambria Math"/>
                        </a:rPr>
                        <m:t>𝐲𝐞𝐚𝐫𝐬</m:t>
                      </m:r>
                    </m:oMath>
                  </m:oMathPara>
                </a14:m>
                <a:endParaRPr lang="en-US" sz="2600" b="1" dirty="0"/>
              </a:p>
              <a:p>
                <a:pPr marL="2880" lvl="1" indent="0">
                  <a:spcBef>
                    <a:spcPts val="600"/>
                  </a:spcBef>
                  <a:spcAft>
                    <a:spcPts val="600"/>
                  </a:spcAft>
                  <a:buNone/>
                </a:pPr>
                <a:r>
                  <a:rPr lang="en-US" sz="2600" dirty="0"/>
                  <a:t>where</a:t>
                </a:r>
              </a:p>
              <a:p>
                <a:pPr marL="2880" lvl="1" indent="0">
                  <a:spcBef>
                    <a:spcPts val="600"/>
                  </a:spcBef>
                  <a:spcAft>
                    <a:spcPts val="600"/>
                  </a:spcAft>
                  <a:buNone/>
                </a:pPr>
                <a:r>
                  <a:rPr lang="en-US" sz="2600" i="1" dirty="0"/>
                  <a:t> 	r </a:t>
                </a:r>
                <a:r>
                  <a:rPr lang="en-US" sz="2600" dirty="0"/>
                  <a:t>= 3% = $6 (annual coupon payment per $100)/2.</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3581400"/>
                <a:ext cx="8534400" cy="2590799"/>
              </a:xfrm>
              <a:blipFill rotWithShape="0">
                <a:blip r:embed="rId3"/>
                <a:stretch>
                  <a:fillRect l="-1214" t="-235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17</a:t>
            </a:fld>
            <a:endParaRPr lang="en-AU" dirty="0"/>
          </a:p>
        </p:txBody>
      </p:sp>
      <mc:AlternateContent xmlns:mc="http://schemas.openxmlformats.org/markup-compatibility/2006" xmlns:a14="http://schemas.microsoft.com/office/drawing/2010/main">
        <mc:Choice Requires="a14">
          <p:graphicFrame>
            <p:nvGraphicFramePr>
              <p:cNvPr id="5" name="Diagram 4"/>
              <p:cNvGraphicFramePr/>
              <p:nvPr>
                <p:extLst>
                  <p:ext uri="{D42A27DB-BD31-4B8C-83A1-F6EECF244321}">
                    <p14:modId xmlns:p14="http://schemas.microsoft.com/office/powerpoint/2010/main" val="3589031441"/>
                  </p:ext>
                </p:extLst>
              </p:nvPr>
            </p:nvGraphicFramePr>
            <p:xfrm>
              <a:off x="533400" y="1066800"/>
              <a:ext cx="8077200" cy="236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5" name="Diagram 4"/>
              <p:cNvGraphicFramePr/>
              <p:nvPr>
                <p:extLst>
                  <p:ext uri="{D42A27DB-BD31-4B8C-83A1-F6EECF244321}">
                    <p14:modId xmlns:p14="http://schemas.microsoft.com/office/powerpoint/2010/main" val="3589031441"/>
                  </p:ext>
                </p:extLst>
              </p:nvPr>
            </p:nvGraphicFramePr>
            <p:xfrm>
              <a:off x="533400" y="1066800"/>
              <a:ext cx="8077200" cy="2362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169065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307B-F294-4E0D-91BC-1BD06D2D26FB}"/>
              </a:ext>
            </a:extLst>
          </p:cNvPr>
          <p:cNvSpPr>
            <a:spLocks noGrp="1"/>
          </p:cNvSpPr>
          <p:nvPr>
            <p:ph type="title"/>
          </p:nvPr>
        </p:nvSpPr>
        <p:spPr/>
        <p:txBody>
          <a:bodyPr/>
          <a:lstStyle/>
          <a:p>
            <a:r>
              <a:rPr lang="en-US" dirty="0"/>
              <a:t>Game Time	</a:t>
            </a:r>
          </a:p>
        </p:txBody>
      </p:sp>
      <p:sp>
        <p:nvSpPr>
          <p:cNvPr id="3" name="Content Placeholder 2">
            <a:extLst>
              <a:ext uri="{FF2B5EF4-FFF2-40B4-BE49-F238E27FC236}">
                <a16:creationId xmlns:a16="http://schemas.microsoft.com/office/drawing/2014/main" id="{7029376E-47A2-48B6-B97F-947CB2A2E5F2}"/>
              </a:ext>
            </a:extLst>
          </p:cNvPr>
          <p:cNvSpPr>
            <a:spLocks noGrp="1"/>
          </p:cNvSpPr>
          <p:nvPr>
            <p:ph idx="1"/>
          </p:nvPr>
        </p:nvSpPr>
        <p:spPr/>
        <p:txBody>
          <a:bodyPr>
            <a:normAutofit/>
          </a:bodyPr>
          <a:lstStyle/>
          <a:p>
            <a:r>
              <a:rPr lang="en-US" sz="2800" dirty="0"/>
              <a:t>You are playing a game with 3 doors. Behind one of the doors, there is a big prize (a nice car). The other two are empty. You pick one of the door. Now the show host looks at the remaining two doors, and he opens a door which is empty. Now there are two days. Do you switch your original choice?</a:t>
            </a:r>
          </a:p>
        </p:txBody>
      </p:sp>
    </p:spTree>
    <p:extLst>
      <p:ext uri="{BB962C8B-B14F-4D97-AF65-F5344CB8AC3E}">
        <p14:creationId xmlns:p14="http://schemas.microsoft.com/office/powerpoint/2010/main" val="39740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r>
              <a:rPr lang="en-AU" dirty="0"/>
              <a:t>Effective duration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90599"/>
                <a:ext cx="8375904" cy="5029201"/>
              </a:xfrm>
            </p:spPr>
            <p:txBody>
              <a:bodyPr>
                <a:normAutofit/>
              </a:bodyPr>
              <a:lstStyle/>
              <a:p>
                <a:pPr marL="182880" lvl="1" indent="-180000">
                  <a:spcBef>
                    <a:spcPts val="600"/>
                  </a:spcBef>
                  <a:spcAft>
                    <a:spcPts val="600"/>
                  </a:spcAft>
                  <a:buFont typeface="Arial" pitchFamily="34" charset="0"/>
                  <a:buChar char="•"/>
                </a:pPr>
                <a:r>
                  <a:rPr lang="en-US" sz="2400" dirty="0"/>
                  <a:t>Another approach to assess the interest rate risk of a bond is to estimate the percentage change in price given a change in a benchmark yield curve—for example, the government par curve. </a:t>
                </a:r>
              </a:p>
              <a:p>
                <a:pPr marL="182880" lvl="1" indent="-180000">
                  <a:spcBef>
                    <a:spcPts val="600"/>
                  </a:spcBef>
                  <a:spcAft>
                    <a:spcPts val="600"/>
                  </a:spcAft>
                  <a:buFont typeface="Arial" pitchFamily="34" charset="0"/>
                  <a:buChar char="•"/>
                </a:pPr>
                <a:r>
                  <a:rPr lang="en-US" sz="2400" dirty="0"/>
                  <a:t>This estimate, which is very similar to the formula for approximate modified duration, is called the “</a:t>
                </a:r>
                <a:r>
                  <a:rPr lang="en-US" sz="2400" b="1" dirty="0"/>
                  <a:t>effective duration</a:t>
                </a:r>
                <a:r>
                  <a:rPr lang="en-US" sz="2400" dirty="0"/>
                  <a:t>”:</a:t>
                </a:r>
                <a:endParaRPr lang="en-US" sz="2400" b="1" dirty="0"/>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m:rPr>
                          <m:sty m:val="p"/>
                        </m:rPr>
                        <a:rPr lang="en-AU" sz="2400" b="0" i="0" smtClean="0">
                          <a:latin typeface="Cambria Math"/>
                        </a:rPr>
                        <m:t>Eff</m:t>
                      </m:r>
                      <m:r>
                        <m:rPr>
                          <m:sty m:val="p"/>
                        </m:rPr>
                        <a:rPr lang="en-AU" sz="2400" i="0">
                          <a:latin typeface="Cambria Math"/>
                        </a:rPr>
                        <m:t>D</m:t>
                      </m:r>
                      <m:r>
                        <m:rPr>
                          <m:sty m:val="p"/>
                        </m:rPr>
                        <a:rPr lang="en-US" sz="2400" b="0" i="0" smtClean="0">
                          <a:latin typeface="Cambria Math" panose="02040503050406030204" pitchFamily="18" charset="0"/>
                        </a:rPr>
                        <m:t>ur</m:t>
                      </m:r>
                      <m:r>
                        <a:rPr lang="en-AU" sz="2400" i="1">
                          <a:latin typeface="Cambria Math"/>
                        </a:rPr>
                        <m:t>=</m:t>
                      </m:r>
                      <m:f>
                        <m:fPr>
                          <m:ctrlPr>
                            <a:rPr lang="en-AU" sz="2400" i="1">
                              <a:latin typeface="Cambria Math" panose="02040503050406030204" pitchFamily="18" charset="0"/>
                            </a:rPr>
                          </m:ctrlPr>
                        </m:fPr>
                        <m:num>
                          <m:d>
                            <m:dPr>
                              <m:ctrlPr>
                                <a:rPr lang="en-AU" sz="2400" i="1">
                                  <a:latin typeface="Cambria Math" panose="02040503050406030204" pitchFamily="18" charset="0"/>
                                </a:rPr>
                              </m:ctrlPr>
                            </m:dPr>
                            <m:e>
                              <m:sSub>
                                <m:sSubPr>
                                  <m:ctrlPr>
                                    <a:rPr lang="en-AU" sz="2400" i="1">
                                      <a:latin typeface="Cambria Math" panose="02040503050406030204" pitchFamily="18" charset="0"/>
                                    </a:rPr>
                                  </m:ctrlPr>
                                </m:sSubPr>
                                <m:e>
                                  <m:r>
                                    <m:rPr>
                                      <m:sty m:val="p"/>
                                    </m:rPr>
                                    <a:rPr lang="en-AU" sz="2400" i="0">
                                      <a:latin typeface="Cambria Math"/>
                                    </a:rPr>
                                    <m:t>PV</m:t>
                                  </m:r>
                                </m:e>
                                <m:sub>
                                  <m:r>
                                    <a:rPr lang="en-AU" sz="2400" i="1">
                                      <a:latin typeface="Cambria Math"/>
                                    </a:rPr>
                                    <m:t>−</m:t>
                                  </m:r>
                                </m:sub>
                              </m:sSub>
                            </m:e>
                          </m:d>
                          <m:r>
                            <a:rPr lang="en-AU" sz="2400" i="1">
                              <a:latin typeface="Cambria Math"/>
                            </a:rPr>
                            <m:t>−(</m:t>
                          </m:r>
                          <m:sSub>
                            <m:sSubPr>
                              <m:ctrlPr>
                                <a:rPr lang="en-AU" sz="2400" i="1">
                                  <a:latin typeface="Cambria Math" panose="02040503050406030204" pitchFamily="18" charset="0"/>
                                </a:rPr>
                              </m:ctrlPr>
                            </m:sSubPr>
                            <m:e>
                              <m:r>
                                <m:rPr>
                                  <m:sty m:val="p"/>
                                </m:rPr>
                                <a:rPr lang="en-AU" sz="2400" i="0">
                                  <a:latin typeface="Cambria Math"/>
                                </a:rPr>
                                <m:t>PV</m:t>
                              </m:r>
                            </m:e>
                            <m:sub>
                              <m:r>
                                <a:rPr lang="en-AU" sz="2400" i="1">
                                  <a:latin typeface="Cambria Math"/>
                                </a:rPr>
                                <m:t>+</m:t>
                              </m:r>
                            </m:sub>
                          </m:sSub>
                          <m:r>
                            <a:rPr lang="en-AU" sz="2400" i="1">
                              <a:latin typeface="Cambria Math"/>
                            </a:rPr>
                            <m:t>)</m:t>
                          </m:r>
                        </m:num>
                        <m:den>
                          <m:r>
                            <a:rPr lang="en-AU" sz="2400" i="1">
                              <a:latin typeface="Cambria Math"/>
                            </a:rPr>
                            <m:t>2</m:t>
                          </m:r>
                          <m:r>
                            <a:rPr lang="en-AU" sz="2400" i="1">
                              <a:latin typeface="Cambria Math"/>
                              <a:ea typeface="Cambria Math"/>
                            </a:rPr>
                            <m:t>×(∆</m:t>
                          </m:r>
                          <m:r>
                            <m:rPr>
                              <m:sty m:val="p"/>
                            </m:rPr>
                            <a:rPr lang="en-AU" sz="2400" b="0" i="0" smtClean="0">
                              <a:latin typeface="Cambria Math"/>
                              <a:ea typeface="Cambria Math"/>
                            </a:rPr>
                            <m:t>Curve</m:t>
                          </m:r>
                          <m:r>
                            <a:rPr lang="en-AU" sz="2400" i="1">
                              <a:latin typeface="Cambria Math"/>
                              <a:ea typeface="Cambria Math"/>
                            </a:rPr>
                            <m:t>)×(</m:t>
                          </m:r>
                          <m:sSub>
                            <m:sSubPr>
                              <m:ctrlPr>
                                <a:rPr lang="en-AU" sz="2400" i="1">
                                  <a:latin typeface="Cambria Math" panose="02040503050406030204" pitchFamily="18" charset="0"/>
                                  <a:ea typeface="Cambria Math"/>
                                </a:rPr>
                              </m:ctrlPr>
                            </m:sSubPr>
                            <m:e>
                              <m:r>
                                <m:rPr>
                                  <m:sty m:val="p"/>
                                </m:rPr>
                                <a:rPr lang="en-AU" sz="2400" i="0">
                                  <a:latin typeface="Cambria Math"/>
                                  <a:ea typeface="Cambria Math"/>
                                </a:rPr>
                                <m:t>PV</m:t>
                              </m:r>
                            </m:e>
                            <m:sub>
                              <m:r>
                                <a:rPr lang="en-AU" sz="2400" i="1">
                                  <a:latin typeface="Cambria Math"/>
                                  <a:ea typeface="Cambria Math"/>
                                </a:rPr>
                                <m:t>0</m:t>
                              </m:r>
                            </m:sub>
                          </m:sSub>
                          <m:r>
                            <a:rPr lang="en-AU" sz="2400" i="1">
                              <a:latin typeface="Cambria Math"/>
                              <a:ea typeface="Cambria Math"/>
                            </a:rPr>
                            <m:t>)</m:t>
                          </m:r>
                        </m:den>
                      </m:f>
                    </m:oMath>
                  </m:oMathPara>
                </a14:m>
                <a:endParaRPr lang="en-US" sz="2400" i="1"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dirty="0"/>
                  <a:t>where</a:t>
                </a:r>
                <a:r>
                  <a:rPr lang="en-US" sz="2400" i="1" dirty="0"/>
                  <a:t> </a:t>
                </a:r>
                <a:r>
                  <a:rPr lang="el-GR" sz="2400" b="1" dirty="0"/>
                  <a:t>Δ</a:t>
                </a:r>
                <a:r>
                  <a:rPr lang="en-AU" sz="2400" dirty="0"/>
                  <a:t>Curve</a:t>
                </a:r>
                <a:r>
                  <a:rPr lang="en-AU" sz="2400" i="1" dirty="0"/>
                  <a:t> </a:t>
                </a:r>
                <a:r>
                  <a:rPr lang="en-AU" sz="2400" dirty="0"/>
                  <a:t>is a parallel shift in the benchmark curve.</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90599"/>
                <a:ext cx="8375904" cy="5029201"/>
              </a:xfrm>
              <a:blipFill rotWithShape="0">
                <a:blip r:embed="rId3"/>
                <a:stretch>
                  <a:fillRect l="-1092" t="-726" r="-94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19</a:t>
            </a:fld>
            <a:endParaRPr lang="en-AU" dirty="0"/>
          </a:p>
        </p:txBody>
      </p:sp>
    </p:spTree>
    <p:extLst>
      <p:ext uri="{BB962C8B-B14F-4D97-AF65-F5344CB8AC3E}">
        <p14:creationId xmlns:p14="http://schemas.microsoft.com/office/powerpoint/2010/main" val="342217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TABLE OF CONTENTS</a:t>
            </a:r>
          </a:p>
        </p:txBody>
      </p:sp>
      <p:sp>
        <p:nvSpPr>
          <p:cNvPr id="3" name="Slide Number Placeholder 2"/>
          <p:cNvSpPr>
            <a:spLocks noGrp="1"/>
          </p:cNvSpPr>
          <p:nvPr>
            <p:ph type="sldNum" sz="quarter" idx="12"/>
          </p:nvPr>
        </p:nvSpPr>
        <p:spPr/>
        <p:txBody>
          <a:bodyPr/>
          <a:lstStyle/>
          <a:p>
            <a:fld id="{4E4A4924-7CC3-4BF6-9C5C-A8E770D15754}" type="slidenum">
              <a:rPr lang="en-AU" smtClean="0"/>
              <a:pPr/>
              <a:t>2</a:t>
            </a:fld>
            <a:endParaRPr lang="en-AU" dirty="0"/>
          </a:p>
        </p:txBody>
      </p:sp>
      <p:sp>
        <p:nvSpPr>
          <p:cNvPr id="4" name="Text Placeholder 3"/>
          <p:cNvSpPr>
            <a:spLocks noGrp="1"/>
          </p:cNvSpPr>
          <p:nvPr>
            <p:ph type="body" sz="quarter" idx="13"/>
          </p:nvPr>
        </p:nvSpPr>
        <p:spPr/>
        <p:txBody>
          <a:bodyPr/>
          <a:lstStyle/>
          <a:p>
            <a:r>
              <a:rPr lang="en-AU" dirty="0"/>
              <a:t>01</a:t>
            </a:r>
          </a:p>
        </p:txBody>
      </p:sp>
      <p:sp>
        <p:nvSpPr>
          <p:cNvPr id="5" name="Text Placeholder 4"/>
          <p:cNvSpPr>
            <a:spLocks noGrp="1"/>
          </p:cNvSpPr>
          <p:nvPr>
            <p:ph type="body" sz="quarter" idx="14"/>
          </p:nvPr>
        </p:nvSpPr>
        <p:spPr/>
        <p:txBody>
          <a:bodyPr/>
          <a:lstStyle/>
          <a:p>
            <a:r>
              <a:rPr lang="en-AU" dirty="0"/>
              <a:t>INTRODUCTION</a:t>
            </a:r>
          </a:p>
        </p:txBody>
      </p:sp>
      <p:sp>
        <p:nvSpPr>
          <p:cNvPr id="6" name="Text Placeholder 5"/>
          <p:cNvSpPr>
            <a:spLocks noGrp="1"/>
          </p:cNvSpPr>
          <p:nvPr>
            <p:ph type="body" sz="quarter" idx="15"/>
          </p:nvPr>
        </p:nvSpPr>
        <p:spPr/>
        <p:txBody>
          <a:bodyPr/>
          <a:lstStyle/>
          <a:p>
            <a:r>
              <a:rPr lang="en-AU" dirty="0"/>
              <a:t>02</a:t>
            </a:r>
          </a:p>
        </p:txBody>
      </p:sp>
      <p:sp>
        <p:nvSpPr>
          <p:cNvPr id="7" name="Text Placeholder 6"/>
          <p:cNvSpPr>
            <a:spLocks noGrp="1"/>
          </p:cNvSpPr>
          <p:nvPr>
            <p:ph type="body" sz="quarter" idx="16"/>
          </p:nvPr>
        </p:nvSpPr>
        <p:spPr>
          <a:xfrm>
            <a:off x="813762" y="1908638"/>
            <a:ext cx="6425238" cy="301162"/>
          </a:xfrm>
        </p:spPr>
        <p:txBody>
          <a:bodyPr/>
          <a:lstStyle/>
          <a:p>
            <a:r>
              <a:rPr lang="en-AU" dirty="0"/>
              <a:t>SOURCES OF RETURN</a:t>
            </a:r>
          </a:p>
        </p:txBody>
      </p:sp>
      <p:sp>
        <p:nvSpPr>
          <p:cNvPr id="8" name="Text Placeholder 7"/>
          <p:cNvSpPr>
            <a:spLocks noGrp="1"/>
          </p:cNvSpPr>
          <p:nvPr>
            <p:ph type="body" sz="quarter" idx="17"/>
          </p:nvPr>
        </p:nvSpPr>
        <p:spPr/>
        <p:txBody>
          <a:bodyPr/>
          <a:lstStyle/>
          <a:p>
            <a:r>
              <a:rPr lang="en-AU" dirty="0"/>
              <a:t>03</a:t>
            </a:r>
          </a:p>
        </p:txBody>
      </p:sp>
      <p:sp>
        <p:nvSpPr>
          <p:cNvPr id="9" name="Text Placeholder 8"/>
          <p:cNvSpPr>
            <a:spLocks noGrp="1"/>
          </p:cNvSpPr>
          <p:nvPr>
            <p:ph type="body" sz="quarter" idx="18"/>
          </p:nvPr>
        </p:nvSpPr>
        <p:spPr>
          <a:xfrm>
            <a:off x="813762" y="2295144"/>
            <a:ext cx="8254038" cy="295656"/>
          </a:xfrm>
        </p:spPr>
        <p:txBody>
          <a:bodyPr/>
          <a:lstStyle/>
          <a:p>
            <a:r>
              <a:rPr lang="en-AU" dirty="0"/>
              <a:t>INTEREST RATE RISK ON FIXED-RATE BONDS</a:t>
            </a:r>
          </a:p>
        </p:txBody>
      </p:sp>
      <p:sp>
        <p:nvSpPr>
          <p:cNvPr id="10" name="Text Placeholder 9"/>
          <p:cNvSpPr>
            <a:spLocks noGrp="1"/>
          </p:cNvSpPr>
          <p:nvPr>
            <p:ph type="body" sz="quarter" idx="19"/>
          </p:nvPr>
        </p:nvSpPr>
        <p:spPr/>
        <p:txBody>
          <a:bodyPr/>
          <a:lstStyle/>
          <a:p>
            <a:r>
              <a:rPr lang="en-AU" dirty="0"/>
              <a:t>04</a:t>
            </a:r>
          </a:p>
        </p:txBody>
      </p:sp>
      <p:sp>
        <p:nvSpPr>
          <p:cNvPr id="11" name="Text Placeholder 10"/>
          <p:cNvSpPr>
            <a:spLocks noGrp="1"/>
          </p:cNvSpPr>
          <p:nvPr>
            <p:ph type="body" sz="quarter" idx="20"/>
          </p:nvPr>
        </p:nvSpPr>
        <p:spPr>
          <a:xfrm>
            <a:off x="813762" y="2679192"/>
            <a:ext cx="6349038" cy="292608"/>
          </a:xfrm>
        </p:spPr>
        <p:txBody>
          <a:bodyPr/>
          <a:lstStyle/>
          <a:p>
            <a:r>
              <a:rPr lang="en-AU" dirty="0"/>
              <a:t>INTEREST RATE RISK AND THE INVESTMENT HORIZON</a:t>
            </a:r>
          </a:p>
        </p:txBody>
      </p:sp>
      <p:sp>
        <p:nvSpPr>
          <p:cNvPr id="12" name="Text Placeholder 11"/>
          <p:cNvSpPr>
            <a:spLocks noGrp="1"/>
          </p:cNvSpPr>
          <p:nvPr>
            <p:ph type="body" sz="quarter" idx="21"/>
          </p:nvPr>
        </p:nvSpPr>
        <p:spPr/>
        <p:txBody>
          <a:bodyPr/>
          <a:lstStyle/>
          <a:p>
            <a:r>
              <a:rPr lang="en-AU" dirty="0"/>
              <a:t>05</a:t>
            </a:r>
          </a:p>
        </p:txBody>
      </p:sp>
      <p:sp>
        <p:nvSpPr>
          <p:cNvPr id="13" name="Text Placeholder 12"/>
          <p:cNvSpPr>
            <a:spLocks noGrp="1"/>
          </p:cNvSpPr>
          <p:nvPr>
            <p:ph type="body" sz="quarter" idx="22"/>
          </p:nvPr>
        </p:nvSpPr>
        <p:spPr>
          <a:xfrm>
            <a:off x="822146" y="3048000"/>
            <a:ext cx="7111038" cy="289560"/>
          </a:xfrm>
        </p:spPr>
        <p:txBody>
          <a:bodyPr/>
          <a:lstStyle/>
          <a:p>
            <a:r>
              <a:rPr lang="en-AU" dirty="0"/>
              <a:t>CREDIT AND LIQUIDITY RISK</a:t>
            </a:r>
          </a:p>
        </p:txBody>
      </p:sp>
      <p:sp>
        <p:nvSpPr>
          <p:cNvPr id="16" name="Text Placeholder 13"/>
          <p:cNvSpPr>
            <a:spLocks noGrp="1"/>
          </p:cNvSpPr>
          <p:nvPr>
            <p:ph type="body" sz="quarter" idx="33"/>
          </p:nvPr>
        </p:nvSpPr>
        <p:spPr>
          <a:xfrm>
            <a:off x="381000" y="3429000"/>
            <a:ext cx="438912" cy="274320"/>
          </a:xfrm>
        </p:spPr>
        <p:txBody>
          <a:bodyPr/>
          <a:lstStyle/>
          <a:p>
            <a:r>
              <a:rPr lang="en-AU" dirty="0"/>
              <a:t>06</a:t>
            </a:r>
          </a:p>
        </p:txBody>
      </p:sp>
      <p:sp>
        <p:nvSpPr>
          <p:cNvPr id="19" name="Text Placeholder 18"/>
          <p:cNvSpPr>
            <a:spLocks noGrp="1"/>
          </p:cNvSpPr>
          <p:nvPr>
            <p:ph type="body" sz="quarter" idx="34"/>
          </p:nvPr>
        </p:nvSpPr>
        <p:spPr>
          <a:xfrm>
            <a:off x="838200" y="3429000"/>
            <a:ext cx="3682038" cy="274320"/>
          </a:xfrm>
        </p:spPr>
        <p:txBody>
          <a:bodyPr/>
          <a:lstStyle/>
          <a:p>
            <a:r>
              <a:rPr lang="en-AU" dirty="0"/>
              <a:t>SUMMARY</a:t>
            </a:r>
          </a:p>
        </p:txBody>
      </p:sp>
    </p:spTree>
    <p:extLst>
      <p:ext uri="{BB962C8B-B14F-4D97-AF65-F5344CB8AC3E}">
        <p14:creationId xmlns:p14="http://schemas.microsoft.com/office/powerpoint/2010/main" val="71304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85800"/>
          </a:xfrm>
        </p:spPr>
        <p:txBody>
          <a:bodyPr>
            <a:normAutofit/>
          </a:bodyPr>
          <a:lstStyle/>
          <a:p>
            <a:pPr algn="ctr"/>
            <a:r>
              <a:rPr lang="en-AU" dirty="0"/>
              <a:t>When to use effective duration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3653130"/>
              </p:ext>
            </p:extLst>
          </p:nvPr>
        </p:nvGraphicFramePr>
        <p:xfrm>
          <a:off x="381000" y="1371600"/>
          <a:ext cx="8375904" cy="4800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20</a:t>
            </a:fld>
            <a:endParaRPr lang="en-AU" dirty="0"/>
          </a:p>
        </p:txBody>
      </p:sp>
    </p:spTree>
    <p:extLst>
      <p:ext uri="{BB962C8B-B14F-4D97-AF65-F5344CB8AC3E}">
        <p14:creationId xmlns:p14="http://schemas.microsoft.com/office/powerpoint/2010/main" val="651221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85800"/>
          </a:xfrm>
        </p:spPr>
        <p:txBody>
          <a:bodyPr/>
          <a:lstStyle/>
          <a:p>
            <a:pPr algn="ctr"/>
            <a:r>
              <a:rPr lang="en-AU" dirty="0"/>
              <a:t>Key rate duration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24815813"/>
              </p:ext>
            </p:extLst>
          </p:nvPr>
        </p:nvGraphicFramePr>
        <p:xfrm>
          <a:off x="381000" y="838200"/>
          <a:ext cx="8458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21</a:t>
            </a:fld>
            <a:endParaRPr lang="en-AU" dirty="0"/>
          </a:p>
        </p:txBody>
      </p:sp>
    </p:spTree>
    <p:extLst>
      <p:ext uri="{BB962C8B-B14F-4D97-AF65-F5344CB8AC3E}">
        <p14:creationId xmlns:p14="http://schemas.microsoft.com/office/powerpoint/2010/main" val="17988225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85800"/>
          </a:xfrm>
        </p:spPr>
        <p:txBody>
          <a:bodyPr/>
          <a:lstStyle/>
          <a:p>
            <a:pPr algn="ctr"/>
            <a:r>
              <a:rPr lang="en-AU" dirty="0"/>
              <a:t>Properties of bond duration</a:t>
            </a:r>
          </a:p>
        </p:txBody>
      </p:sp>
      <p:sp>
        <p:nvSpPr>
          <p:cNvPr id="3" name="Content Placeholder 2"/>
          <p:cNvSpPr>
            <a:spLocks noGrp="1"/>
          </p:cNvSpPr>
          <p:nvPr>
            <p:ph idx="1"/>
          </p:nvPr>
        </p:nvSpPr>
        <p:spPr/>
        <p:txBody>
          <a:bodyPr>
            <a:normAutofit/>
          </a:bodyPr>
          <a:lstStyle/>
          <a:p>
            <a:pPr marL="2880" lvl="1" indent="0">
              <a:spcBef>
                <a:spcPts val="600"/>
              </a:spcBef>
              <a:spcAft>
                <a:spcPts val="600"/>
              </a:spcAft>
              <a:buNone/>
            </a:pPr>
            <a:r>
              <a:rPr lang="en-US" sz="2400" dirty="0"/>
              <a:t>Bond duration is the basic measure of interest rate risk on a fixed-rate bond.</a:t>
            </a:r>
          </a:p>
          <a:p>
            <a:pPr lvl="1" indent="-180000">
              <a:spcBef>
                <a:spcPts val="600"/>
              </a:spcBef>
              <a:spcAft>
                <a:spcPts val="600"/>
              </a:spcAft>
            </a:pPr>
            <a:endParaRPr lang="en-US" sz="2400" dirty="0"/>
          </a:p>
        </p:txBody>
      </p:sp>
      <p:sp>
        <p:nvSpPr>
          <p:cNvPr id="4" name="Slide Number Placeholder 3"/>
          <p:cNvSpPr>
            <a:spLocks noGrp="1"/>
          </p:cNvSpPr>
          <p:nvPr>
            <p:ph type="sldNum" sz="quarter" idx="12"/>
          </p:nvPr>
        </p:nvSpPr>
        <p:spPr/>
        <p:txBody>
          <a:bodyPr/>
          <a:lstStyle/>
          <a:p>
            <a:fld id="{4E4A4924-7CC3-4BF6-9C5C-A8E770D15754}" type="slidenum">
              <a:rPr lang="en-AU" smtClean="0"/>
              <a:t>22</a:t>
            </a:fld>
            <a:endParaRPr lang="en-AU" dirty="0"/>
          </a:p>
        </p:txBody>
      </p:sp>
      <p:graphicFrame>
        <p:nvGraphicFramePr>
          <p:cNvPr id="5" name="Diagram 4"/>
          <p:cNvGraphicFramePr/>
          <p:nvPr>
            <p:extLst>
              <p:ext uri="{D42A27DB-BD31-4B8C-83A1-F6EECF244321}">
                <p14:modId xmlns:p14="http://schemas.microsoft.com/office/powerpoint/2010/main" val="1137434537"/>
              </p:ext>
            </p:extLst>
          </p:nvPr>
        </p:nvGraphicFramePr>
        <p:xfrm>
          <a:off x="685800" y="2362200"/>
          <a:ext cx="8001000"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4744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75904" cy="1066800"/>
          </a:xfrm>
        </p:spPr>
        <p:txBody>
          <a:bodyPr>
            <a:normAutofit/>
          </a:bodyPr>
          <a:lstStyle/>
          <a:p>
            <a:pPr algn="ctr"/>
            <a:r>
              <a:rPr lang="en-AU" dirty="0"/>
              <a:t>coupon rate and yield-to-maturity relation to macaulay duration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96211348"/>
              </p:ext>
            </p:extLst>
          </p:nvPr>
        </p:nvGraphicFramePr>
        <p:xfrm>
          <a:off x="381000" y="533400"/>
          <a:ext cx="8375904" cy="556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23</a:t>
            </a:fld>
            <a:endParaRPr lang="en-AU" dirty="0"/>
          </a:p>
        </p:txBody>
      </p:sp>
    </p:spTree>
    <p:extLst>
      <p:ext uri="{BB962C8B-B14F-4D97-AF65-F5344CB8AC3E}">
        <p14:creationId xmlns:p14="http://schemas.microsoft.com/office/powerpoint/2010/main" val="1360985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Time-to-maturity and fraction of the period relation to macaulay duration</a:t>
            </a:r>
          </a:p>
        </p:txBody>
      </p:sp>
      <p:sp>
        <p:nvSpPr>
          <p:cNvPr id="4" name="Slide Number Placeholder 3"/>
          <p:cNvSpPr>
            <a:spLocks noGrp="1"/>
          </p:cNvSpPr>
          <p:nvPr>
            <p:ph type="sldNum" sz="quarter" idx="12"/>
          </p:nvPr>
        </p:nvSpPr>
        <p:spPr/>
        <p:txBody>
          <a:bodyPr/>
          <a:lstStyle/>
          <a:p>
            <a:fld id="{4E4A4924-7CC3-4BF6-9C5C-A8E770D15754}" type="slidenum">
              <a:rPr lang="en-AU" smtClean="0"/>
              <a:t>24</a:t>
            </a:fld>
            <a:endParaRPr lang="en-AU" dirty="0"/>
          </a:p>
        </p:txBody>
      </p:sp>
      <p:graphicFrame>
        <p:nvGraphicFramePr>
          <p:cNvPr id="6" name="Diagram 5"/>
          <p:cNvGraphicFramePr/>
          <p:nvPr>
            <p:extLst>
              <p:ext uri="{D42A27DB-BD31-4B8C-83A1-F6EECF244321}">
                <p14:modId xmlns:p14="http://schemas.microsoft.com/office/powerpoint/2010/main" val="301759820"/>
              </p:ext>
            </p:extLst>
          </p:nvPr>
        </p:nvGraphicFramePr>
        <p:xfrm>
          <a:off x="609600" y="1397000"/>
          <a:ext cx="80772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0350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r>
              <a:rPr lang="en-AU" dirty="0"/>
              <a:t>Bonds with embedded options</a:t>
            </a:r>
          </a:p>
        </p:txBody>
      </p:sp>
      <p:sp>
        <p:nvSpPr>
          <p:cNvPr id="3" name="Content Placeholder 2"/>
          <p:cNvSpPr>
            <a:spLocks noGrp="1"/>
          </p:cNvSpPr>
          <p:nvPr>
            <p:ph idx="1"/>
          </p:nvPr>
        </p:nvSpPr>
        <p:spPr>
          <a:xfrm>
            <a:off x="381000" y="1066800"/>
            <a:ext cx="8375904" cy="1143000"/>
          </a:xfrm>
        </p:spPr>
        <p:txBody>
          <a:bodyPr>
            <a:normAutofit fontScale="92500" lnSpcReduction="10000"/>
          </a:bodyPr>
          <a:lstStyle/>
          <a:p>
            <a:pPr marL="182880" lvl="1" indent="-180000">
              <a:spcBef>
                <a:spcPts val="600"/>
              </a:spcBef>
              <a:spcAft>
                <a:spcPts val="600"/>
              </a:spcAft>
              <a:buFont typeface="Arial" pitchFamily="34" charset="0"/>
              <a:buChar char="•"/>
            </a:pPr>
            <a:r>
              <a:rPr lang="en-US" sz="2600" dirty="0"/>
              <a:t>Bonds with embedded options (e.g., callable, putable) require the use of effective duration because Macaulay and modified yield duration statistics are not relevant. </a:t>
            </a:r>
          </a:p>
        </p:txBody>
      </p:sp>
      <p:sp>
        <p:nvSpPr>
          <p:cNvPr id="4" name="Slide Number Placeholder 3"/>
          <p:cNvSpPr>
            <a:spLocks noGrp="1"/>
          </p:cNvSpPr>
          <p:nvPr>
            <p:ph type="sldNum" sz="quarter" idx="12"/>
          </p:nvPr>
        </p:nvSpPr>
        <p:spPr/>
        <p:txBody>
          <a:bodyPr/>
          <a:lstStyle/>
          <a:p>
            <a:fld id="{4E4A4924-7CC3-4BF6-9C5C-A8E770D15754}" type="slidenum">
              <a:rPr lang="en-AU" smtClean="0"/>
              <a:t>25</a:t>
            </a:fld>
            <a:endParaRPr lang="en-AU" dirty="0"/>
          </a:p>
        </p:txBody>
      </p:sp>
      <p:graphicFrame>
        <p:nvGraphicFramePr>
          <p:cNvPr id="7" name="Diagram 6"/>
          <p:cNvGraphicFramePr/>
          <p:nvPr>
            <p:extLst>
              <p:ext uri="{D42A27DB-BD31-4B8C-83A1-F6EECF244321}">
                <p14:modId xmlns:p14="http://schemas.microsoft.com/office/powerpoint/2010/main" val="2733776505"/>
              </p:ext>
            </p:extLst>
          </p:nvPr>
        </p:nvGraphicFramePr>
        <p:xfrm>
          <a:off x="381000" y="2590800"/>
          <a:ext cx="82296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53434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lstStyle/>
          <a:p>
            <a:pPr algn="ctr"/>
            <a:r>
              <a:rPr lang="en-AU" dirty="0"/>
              <a:t>Calculating the duration of a </a:t>
            </a:r>
            <a:br>
              <a:rPr lang="en-AU" dirty="0"/>
            </a:br>
            <a:r>
              <a:rPr lang="en-AU" dirty="0"/>
              <a:t>bond portfolio</a:t>
            </a:r>
          </a:p>
        </p:txBody>
      </p:sp>
      <p:sp>
        <p:nvSpPr>
          <p:cNvPr id="3" name="Content Placeholder 2"/>
          <p:cNvSpPr>
            <a:spLocks noGrp="1"/>
          </p:cNvSpPr>
          <p:nvPr>
            <p:ph idx="1"/>
          </p:nvPr>
        </p:nvSpPr>
        <p:spPr>
          <a:xfrm>
            <a:off x="381000" y="1295400"/>
            <a:ext cx="8375904" cy="4876799"/>
          </a:xfrm>
        </p:spPr>
        <p:txBody>
          <a:bodyPr>
            <a:normAutofit/>
          </a:bodyPr>
          <a:lstStyle/>
          <a:p>
            <a:pPr marL="2880" lvl="1" indent="0">
              <a:spcBef>
                <a:spcPts val="600"/>
              </a:spcBef>
              <a:spcAft>
                <a:spcPts val="600"/>
              </a:spcAft>
              <a:buNone/>
            </a:pPr>
            <a:r>
              <a:rPr lang="en-US" sz="2400" dirty="0"/>
              <a:t>Bonds are typically held in a portfolio. </a:t>
            </a:r>
          </a:p>
        </p:txBody>
      </p:sp>
      <p:sp>
        <p:nvSpPr>
          <p:cNvPr id="4" name="Slide Number Placeholder 3"/>
          <p:cNvSpPr>
            <a:spLocks noGrp="1"/>
          </p:cNvSpPr>
          <p:nvPr>
            <p:ph type="sldNum" sz="quarter" idx="12"/>
          </p:nvPr>
        </p:nvSpPr>
        <p:spPr/>
        <p:txBody>
          <a:bodyPr/>
          <a:lstStyle/>
          <a:p>
            <a:fld id="{4E4A4924-7CC3-4BF6-9C5C-A8E770D15754}" type="slidenum">
              <a:rPr lang="en-AU" smtClean="0"/>
              <a:t>26</a:t>
            </a:fld>
            <a:endParaRPr lang="en-AU" dirty="0"/>
          </a:p>
        </p:txBody>
      </p:sp>
      <p:graphicFrame>
        <p:nvGraphicFramePr>
          <p:cNvPr id="5" name="Diagram 4"/>
          <p:cNvGraphicFramePr/>
          <p:nvPr>
            <p:extLst>
              <p:ext uri="{D42A27DB-BD31-4B8C-83A1-F6EECF244321}">
                <p14:modId xmlns:p14="http://schemas.microsoft.com/office/powerpoint/2010/main" val="186283879"/>
              </p:ext>
            </p:extLst>
          </p:nvPr>
        </p:nvGraphicFramePr>
        <p:xfrm>
          <a:off x="381000" y="1676400"/>
          <a:ext cx="8382000" cy="469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9140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762000"/>
          </a:xfrm>
        </p:spPr>
        <p:txBody>
          <a:bodyPr/>
          <a:lstStyle/>
          <a:p>
            <a:pPr algn="ctr"/>
            <a:r>
              <a:rPr lang="en-AU" dirty="0"/>
              <a:t>Money duration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066800"/>
                <a:ext cx="8375904" cy="5334000"/>
              </a:xfrm>
            </p:spPr>
            <p:txBody>
              <a:bodyPr>
                <a:normAutofit lnSpcReduction="10000"/>
              </a:bodyPr>
              <a:lstStyle/>
              <a:p>
                <a:pPr marL="2880" lvl="1" indent="0">
                  <a:spcBef>
                    <a:spcPts val="600"/>
                  </a:spcBef>
                  <a:spcAft>
                    <a:spcPts val="600"/>
                  </a:spcAft>
                  <a:buNone/>
                </a:pPr>
                <a:r>
                  <a:rPr lang="en-US" sz="2400" dirty="0"/>
                  <a:t>The </a:t>
                </a:r>
                <a:r>
                  <a:rPr lang="en-US" sz="2400" b="1" dirty="0"/>
                  <a:t>money</a:t>
                </a:r>
                <a:r>
                  <a:rPr lang="en-US" sz="2400" dirty="0"/>
                  <a:t> </a:t>
                </a:r>
                <a:r>
                  <a:rPr lang="en-US" sz="2400" b="1" dirty="0"/>
                  <a:t>duration</a:t>
                </a:r>
                <a:r>
                  <a:rPr lang="en-US" sz="2400" dirty="0"/>
                  <a:t> of a bond is a measure of the </a:t>
                </a:r>
                <a:r>
                  <a:rPr lang="en-US" sz="2400" i="1" dirty="0"/>
                  <a:t>price change</a:t>
                </a:r>
                <a:r>
                  <a:rPr lang="en-US" sz="2400" dirty="0"/>
                  <a:t> in units of the currency in which the bond is denominated.</a:t>
                </a:r>
              </a:p>
              <a:p>
                <a:pPr lvl="1" indent="-180000">
                  <a:spcBef>
                    <a:spcPts val="600"/>
                  </a:spcBef>
                  <a:spcAft>
                    <a:spcPts val="600"/>
                  </a:spcAft>
                </a:pPr>
                <a:r>
                  <a:rPr lang="en-US" sz="2200" dirty="0"/>
                  <a:t>The money duration can be stated per 100 of par value or in terms of the actual position size of the bond in the portfolio. </a:t>
                </a:r>
              </a:p>
              <a:p>
                <a:pPr marL="2880" lvl="1" indent="0">
                  <a:spcBef>
                    <a:spcPts val="600"/>
                  </a:spcBef>
                  <a:spcAft>
                    <a:spcPts val="600"/>
                  </a:spcAft>
                  <a:buNone/>
                </a:pPr>
                <a:endParaRPr lang="en-US" sz="2600" dirty="0"/>
              </a:p>
              <a:p>
                <a:pPr marL="2880" lvl="1" indent="0">
                  <a:spcBef>
                    <a:spcPts val="600"/>
                  </a:spcBef>
                  <a:spcAft>
                    <a:spcPts val="600"/>
                  </a:spcAft>
                  <a:buNone/>
                </a:pPr>
                <a:endParaRPr lang="en-US" sz="2600" dirty="0"/>
              </a:p>
              <a:p>
                <a:pPr marL="2880" lvl="1" indent="0">
                  <a:spcBef>
                    <a:spcPts val="600"/>
                  </a:spcBef>
                  <a:spcAft>
                    <a:spcPts val="600"/>
                  </a:spcAft>
                  <a:buNone/>
                </a:pPr>
                <a:endParaRPr lang="en-US" sz="2400" dirty="0"/>
              </a:p>
              <a:p>
                <a:pPr marL="2880" lvl="1" indent="0">
                  <a:spcBef>
                    <a:spcPts val="600"/>
                  </a:spcBef>
                  <a:spcAft>
                    <a:spcPts val="600"/>
                  </a:spcAft>
                  <a:buNone/>
                </a:pPr>
                <a:endParaRPr lang="en-US" sz="2400" dirty="0"/>
              </a:p>
              <a:p>
                <a:pPr marL="2880" lvl="1" indent="0">
                  <a:spcBef>
                    <a:spcPts val="600"/>
                  </a:spcBef>
                  <a:spcAft>
                    <a:spcPts val="600"/>
                  </a:spcAft>
                  <a:buNone/>
                </a:pPr>
                <a:r>
                  <a:rPr lang="en-US" sz="2400" dirty="0"/>
                  <a:t>The estimated change in the bond price in currency units is calculated by the following:</a:t>
                </a:r>
              </a:p>
              <a:p>
                <a:pPr marL="2880" lvl="1" indent="0" algn="ctr">
                  <a:spcBef>
                    <a:spcPts val="600"/>
                  </a:spcBef>
                  <a:spcAft>
                    <a:spcPts val="600"/>
                  </a:spcAft>
                  <a:buNone/>
                </a:pPr>
                <a14:m>
                  <m:oMathPara xmlns:m="http://schemas.openxmlformats.org/officeDocument/2006/math">
                    <m:oMathParaPr>
                      <m:jc m:val="centerGroup"/>
                    </m:oMathParaPr>
                    <m:oMath xmlns:m="http://schemas.openxmlformats.org/officeDocument/2006/math">
                      <m:r>
                        <a:rPr lang="en-US" sz="2600" i="1" smtClean="0">
                          <a:latin typeface="Cambria Math"/>
                          <a:ea typeface="Cambria Math"/>
                        </a:rPr>
                        <m:t>∆</m:t>
                      </m:r>
                      <m:sSup>
                        <m:sSupPr>
                          <m:ctrlPr>
                            <a:rPr lang="en-US" sz="2600" i="1" smtClean="0">
                              <a:latin typeface="Cambria Math" panose="02040503050406030204" pitchFamily="18" charset="0"/>
                              <a:ea typeface="Cambria Math"/>
                            </a:rPr>
                          </m:ctrlPr>
                        </m:sSupPr>
                        <m:e>
                          <m:r>
                            <m:rPr>
                              <m:sty m:val="p"/>
                            </m:rPr>
                            <a:rPr lang="en-AU" sz="2600" b="0" i="0" smtClean="0">
                              <a:latin typeface="Cambria Math"/>
                              <a:ea typeface="Cambria Math"/>
                            </a:rPr>
                            <m:t>PV</m:t>
                          </m:r>
                        </m:e>
                        <m:sup>
                          <m:r>
                            <a:rPr lang="en-AU" sz="2600" b="0" i="1" smtClean="0">
                              <a:latin typeface="Cambria Math"/>
                              <a:ea typeface="Cambria Math"/>
                            </a:rPr>
                            <m:t>𝐹𝑢𝑙𝑙</m:t>
                          </m:r>
                        </m:sup>
                      </m:sSup>
                      <m:r>
                        <a:rPr lang="en-US" sz="2600" i="1" smtClean="0">
                          <a:latin typeface="Cambria Math"/>
                          <a:ea typeface="Cambria Math"/>
                        </a:rPr>
                        <m:t>≈−</m:t>
                      </m:r>
                      <m:r>
                        <m:rPr>
                          <m:sty m:val="p"/>
                        </m:rPr>
                        <a:rPr lang="en-AU" sz="2600" b="0" i="0" smtClean="0">
                          <a:latin typeface="Cambria Math"/>
                          <a:ea typeface="Cambria Math"/>
                        </a:rPr>
                        <m:t>MonD</m:t>
                      </m:r>
                      <m:r>
                        <a:rPr lang="en-AU" sz="2600" b="0" i="1" smtClean="0">
                          <a:latin typeface="Cambria Math"/>
                          <a:ea typeface="Cambria Math"/>
                        </a:rPr>
                        <m:t>×∆</m:t>
                      </m:r>
                      <m:r>
                        <m:rPr>
                          <m:sty m:val="p"/>
                        </m:rPr>
                        <a:rPr lang="en-AU" sz="2600" b="0" i="0" smtClean="0">
                          <a:latin typeface="Cambria Math"/>
                          <a:ea typeface="Cambria Math"/>
                        </a:rPr>
                        <m:t>Yield</m:t>
                      </m:r>
                    </m:oMath>
                  </m:oMathPara>
                </a14:m>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066800"/>
                <a:ext cx="8375904" cy="5334000"/>
              </a:xfrm>
              <a:blipFill rotWithShape="0">
                <a:blip r:embed="rId3"/>
                <a:stretch>
                  <a:fillRect l="-1092" t="-14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27</a:t>
            </a:fld>
            <a:endParaRPr lang="en-AU" dirty="0"/>
          </a:p>
        </p:txBody>
      </p:sp>
      <mc:AlternateContent xmlns:mc="http://schemas.openxmlformats.org/markup-compatibility/2006" xmlns:a14="http://schemas.microsoft.com/office/drawing/2010/main">
        <mc:Choice Requires="a14">
          <p:graphicFrame>
            <p:nvGraphicFramePr>
              <p:cNvPr id="5" name="Diagram 4"/>
              <p:cNvGraphicFramePr/>
              <p:nvPr>
                <p:extLst>
                  <p:ext uri="{D42A27DB-BD31-4B8C-83A1-F6EECF244321}">
                    <p14:modId xmlns:p14="http://schemas.microsoft.com/office/powerpoint/2010/main" val="3469103646"/>
                  </p:ext>
                </p:extLst>
              </p:nvPr>
            </p:nvGraphicFramePr>
            <p:xfrm>
              <a:off x="457200" y="2819400"/>
              <a:ext cx="8077200" cy="236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5" name="Diagram 4"/>
              <p:cNvGraphicFramePr/>
              <p:nvPr>
                <p:extLst>
                  <p:ext uri="{D42A27DB-BD31-4B8C-83A1-F6EECF244321}">
                    <p14:modId xmlns:p14="http://schemas.microsoft.com/office/powerpoint/2010/main" val="3469103646"/>
                  </p:ext>
                </p:extLst>
              </p:nvPr>
            </p:nvGraphicFramePr>
            <p:xfrm>
              <a:off x="457200" y="2819400"/>
              <a:ext cx="8077200" cy="2362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212427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85800"/>
          </a:xfrm>
        </p:spPr>
        <p:txBody>
          <a:bodyPr/>
          <a:lstStyle/>
          <a:p>
            <a:pPr algn="ctr"/>
            <a:r>
              <a:rPr lang="en-AU" dirty="0"/>
              <a:t>Money duration calculation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14400"/>
                <a:ext cx="8534400" cy="5257799"/>
              </a:xfrm>
            </p:spPr>
            <p:txBody>
              <a:bodyPr>
                <a:normAutofit/>
              </a:bodyPr>
              <a:lstStyle/>
              <a:p>
                <a:pPr marL="2880" lvl="1" indent="0">
                  <a:spcBef>
                    <a:spcPts val="600"/>
                  </a:spcBef>
                  <a:spcAft>
                    <a:spcPts val="600"/>
                  </a:spcAft>
                  <a:buNone/>
                </a:pPr>
                <a:r>
                  <a:rPr lang="en-US" sz="2400" b="1" dirty="0"/>
                  <a:t>Example:</a:t>
                </a:r>
                <a:r>
                  <a:rPr lang="en-US" sz="2400" dirty="0"/>
                  <a:t> Consider a 6% semiannual coupon bond with a current price of HKD100.940423 per HKD100 of par value and an annual modified duration of 6.1268 years. Suppose a life insurance company has a position in the bond of HKD100 million, and the market value of the investment is HKD100,940,423. Calculate the money duration and change in value of position as a result of a 100 bps decline in YTM. </a:t>
                </a:r>
                <a:endParaRPr lang="en-US" sz="2000" dirty="0"/>
              </a:p>
              <a:p>
                <a:pPr marL="182880" lvl="1" indent="-180000">
                  <a:spcBef>
                    <a:spcPts val="600"/>
                  </a:spcBef>
                  <a:spcAft>
                    <a:spcPts val="600"/>
                  </a:spcAft>
                  <a:buFont typeface="Arial" pitchFamily="34" charset="0"/>
                  <a:buChar char="•"/>
                </a:pPr>
                <a:r>
                  <a:rPr lang="en-US" sz="2400" dirty="0"/>
                  <a:t>Money duration (MoneyDur) is calculated as</a:t>
                </a:r>
              </a:p>
              <a:p>
                <a:pPr marL="2880" lvl="1" indent="0">
                  <a:spcBef>
                    <a:spcPts val="600"/>
                  </a:spcBef>
                  <a:spcAft>
                    <a:spcPts val="600"/>
                  </a:spcAft>
                  <a:buNone/>
                </a:pPr>
                <a14:m>
                  <m:oMath xmlns:m="http://schemas.openxmlformats.org/officeDocument/2006/math">
                    <m:r>
                      <m:rPr>
                        <m:sty m:val="p"/>
                      </m:rPr>
                      <a:rPr lang="en-AU" sz="2400" b="0" i="0" smtClean="0">
                        <a:latin typeface="Cambria Math"/>
                      </a:rPr>
                      <m:t>Mon</m:t>
                    </m:r>
                    <m:r>
                      <m:rPr>
                        <m:sty m:val="p"/>
                      </m:rPr>
                      <a:rPr lang="en-US" sz="2400" b="0" i="0" smtClean="0">
                        <a:latin typeface="Cambria Math" panose="02040503050406030204" pitchFamily="18" charset="0"/>
                      </a:rPr>
                      <m:t>ey</m:t>
                    </m:r>
                    <m:r>
                      <m:rPr>
                        <m:sty m:val="p"/>
                      </m:rPr>
                      <a:rPr lang="en-AU" sz="2400" b="0" i="0" smtClean="0">
                        <a:latin typeface="Cambria Math"/>
                      </a:rPr>
                      <m:t>D</m:t>
                    </m:r>
                    <m:r>
                      <m:rPr>
                        <m:sty m:val="p"/>
                      </m:rPr>
                      <a:rPr lang="en-US" sz="2400" b="0" i="0" smtClean="0">
                        <a:latin typeface="Cambria Math" panose="02040503050406030204" pitchFamily="18" charset="0"/>
                      </a:rPr>
                      <m:t>ur</m:t>
                    </m:r>
                    <m:r>
                      <a:rPr lang="en-AU" sz="2400" b="0" i="1" smtClean="0">
                        <a:latin typeface="Cambria Math"/>
                      </a:rPr>
                      <m:t>=6.1268×</m:t>
                    </m:r>
                    <m:r>
                      <m:rPr>
                        <m:sty m:val="p"/>
                      </m:rPr>
                      <a:rPr lang="en-US" sz="2400" b="0" i="0" smtClean="0">
                        <a:latin typeface="Cambria Math"/>
                      </a:rPr>
                      <m:t>HKD</m:t>
                    </m:r>
                    <m:r>
                      <a:rPr lang="en-AU" sz="2400" b="0" i="1" smtClean="0">
                        <a:latin typeface="Cambria Math"/>
                      </a:rPr>
                      <m:t>100,940,423=</m:t>
                    </m:r>
                    <m:r>
                      <a:rPr lang="en-AU" sz="2400" b="1" i="0" smtClean="0">
                        <a:latin typeface="Cambria Math"/>
                        <a:ea typeface="Cambria Math"/>
                      </a:rPr>
                      <m:t>𝐇𝐊</m:t>
                    </m:r>
                    <m:r>
                      <a:rPr lang="en-US" sz="2400" b="1" i="0" smtClean="0">
                        <a:latin typeface="Cambria Math"/>
                        <a:ea typeface="Cambria Math"/>
                      </a:rPr>
                      <m:t>𝐃</m:t>
                    </m:r>
                    <m:r>
                      <a:rPr lang="en-AU" sz="2400" b="1" i="1" smtClean="0">
                        <a:latin typeface="Cambria Math"/>
                        <a:ea typeface="Cambria Math"/>
                      </a:rPr>
                      <m:t>𝟔𝟏𝟖</m:t>
                    </m:r>
                    <m:r>
                      <a:rPr lang="en-AU" sz="2400" b="1" i="1" smtClean="0">
                        <a:latin typeface="Cambria Math"/>
                        <a:ea typeface="Cambria Math"/>
                      </a:rPr>
                      <m:t>,</m:t>
                    </m:r>
                    <m:r>
                      <a:rPr lang="en-AU" sz="2400" b="1" i="1" smtClean="0">
                        <a:latin typeface="Cambria Math"/>
                        <a:ea typeface="Cambria Math"/>
                      </a:rPr>
                      <m:t>𝟒𝟒𝟏</m:t>
                    </m:r>
                    <m:r>
                      <a:rPr lang="en-AU" sz="2400" b="1" i="1" smtClean="0">
                        <a:latin typeface="Cambria Math"/>
                        <a:ea typeface="Cambria Math"/>
                      </a:rPr>
                      <m:t>,</m:t>
                    </m:r>
                    <m:r>
                      <a:rPr lang="en-AU" sz="2400" b="1" i="1" smtClean="0">
                        <a:latin typeface="Cambria Math"/>
                        <a:ea typeface="Cambria Math"/>
                      </a:rPr>
                      <m:t>𝟕𝟖𝟓</m:t>
                    </m:r>
                  </m:oMath>
                </a14:m>
                <a:r>
                  <a:rPr lang="en-US" sz="2400" dirty="0"/>
                  <a:t>.</a:t>
                </a:r>
                <a:endParaRPr lang="en-US" sz="2400" b="1" dirty="0"/>
              </a:p>
              <a:p>
                <a:pPr marL="2880" lvl="1" indent="0">
                  <a:spcBef>
                    <a:spcPts val="600"/>
                  </a:spcBef>
                  <a:spcAft>
                    <a:spcPts val="600"/>
                  </a:spcAft>
                  <a:buNone/>
                </a:pPr>
                <a:endParaRPr lang="en-US" sz="1200" dirty="0"/>
              </a:p>
              <a:p>
                <a:pPr marL="182880" lvl="1" indent="-180000">
                  <a:spcBef>
                    <a:spcPts val="600"/>
                  </a:spcBef>
                  <a:spcAft>
                    <a:spcPts val="600"/>
                  </a:spcAft>
                  <a:buFont typeface="Arial" pitchFamily="34" charset="0"/>
                  <a:buChar char="•"/>
                </a:pPr>
                <a:r>
                  <a:rPr lang="en-US" sz="2400" dirty="0"/>
                  <a:t>The estimated change in the bond price in HKD is</a:t>
                </a:r>
              </a:p>
              <a:p>
                <a:pPr marL="2880" lvl="1" indent="0" algn="ctr">
                  <a:spcBef>
                    <a:spcPts val="600"/>
                  </a:spcBef>
                  <a:spcAft>
                    <a:spcPts val="600"/>
                  </a:spcAft>
                  <a:buNone/>
                </a:pPr>
                <a14:m>
                  <m:oMath xmlns:m="http://schemas.openxmlformats.org/officeDocument/2006/math">
                    <m:r>
                      <a:rPr lang="en-US" sz="2400" i="1" smtClean="0">
                        <a:latin typeface="Cambria Math"/>
                        <a:ea typeface="Cambria Math"/>
                      </a:rPr>
                      <m:t>∆</m:t>
                    </m:r>
                    <m:sSup>
                      <m:sSupPr>
                        <m:ctrlPr>
                          <a:rPr lang="en-US" sz="2400" i="1" smtClean="0">
                            <a:latin typeface="Cambria Math" panose="02040503050406030204" pitchFamily="18" charset="0"/>
                            <a:ea typeface="Cambria Math"/>
                          </a:rPr>
                        </m:ctrlPr>
                      </m:sSupPr>
                      <m:e>
                        <m:r>
                          <m:rPr>
                            <m:sty m:val="p"/>
                          </m:rPr>
                          <a:rPr lang="en-AU" sz="2400" b="0" i="0" smtClean="0">
                            <a:latin typeface="Cambria Math"/>
                            <a:ea typeface="Cambria Math"/>
                          </a:rPr>
                          <m:t>PV</m:t>
                        </m:r>
                      </m:e>
                      <m:sup>
                        <m:r>
                          <a:rPr lang="en-AU" sz="2400" b="0" i="1" smtClean="0">
                            <a:latin typeface="Cambria Math"/>
                            <a:ea typeface="Cambria Math"/>
                          </a:rPr>
                          <m:t>𝐹𝑢𝑙𝑙</m:t>
                        </m:r>
                      </m:sup>
                    </m:sSup>
                    <m:r>
                      <a:rPr lang="en-US" sz="2400" i="1" smtClean="0">
                        <a:latin typeface="Cambria Math"/>
                        <a:ea typeface="Cambria Math"/>
                      </a:rPr>
                      <m:t>≈−</m:t>
                    </m:r>
                    <m:r>
                      <a:rPr lang="en-US" sz="2400" b="0" i="1" smtClean="0">
                        <a:latin typeface="Cambria Math"/>
                        <a:ea typeface="Cambria Math"/>
                      </a:rPr>
                      <m:t> </m:t>
                    </m:r>
                    <m:r>
                      <m:rPr>
                        <m:sty m:val="p"/>
                      </m:rPr>
                      <a:rPr lang="en-US" sz="2400" b="0" i="0" smtClean="0">
                        <a:latin typeface="Cambria Math"/>
                        <a:ea typeface="Cambria Math"/>
                      </a:rPr>
                      <m:t>HKD</m:t>
                    </m:r>
                    <m:r>
                      <a:rPr lang="en-AU" sz="2400" b="0" i="1" smtClean="0">
                        <a:latin typeface="Cambria Math"/>
                        <a:ea typeface="Cambria Math"/>
                      </a:rPr>
                      <m:t>618,441,785×0.01=</m:t>
                    </m:r>
                    <m:r>
                      <a:rPr lang="en-AU" sz="2400" b="1" i="1" smtClean="0">
                        <a:latin typeface="Cambria Math"/>
                        <a:ea typeface="Cambria Math"/>
                      </a:rPr>
                      <m:t>−</m:t>
                    </m:r>
                    <m:r>
                      <a:rPr lang="en-US" sz="2400" b="1" i="0" smtClean="0">
                        <a:latin typeface="Cambria Math"/>
                        <a:ea typeface="Cambria Math"/>
                      </a:rPr>
                      <m:t> </m:t>
                    </m:r>
                    <m:r>
                      <a:rPr lang="en-AU" sz="2400" b="1" i="0" smtClean="0">
                        <a:latin typeface="Cambria Math"/>
                        <a:ea typeface="Cambria Math"/>
                      </a:rPr>
                      <m:t>𝐇𝐊</m:t>
                    </m:r>
                    <m:r>
                      <a:rPr lang="en-US" sz="2400" b="1" i="0" smtClean="0">
                        <a:latin typeface="Cambria Math"/>
                        <a:ea typeface="Cambria Math"/>
                      </a:rPr>
                      <m:t>𝐃</m:t>
                    </m:r>
                    <m:r>
                      <a:rPr lang="en-AU" sz="2400" b="1" i="1" smtClean="0">
                        <a:latin typeface="Cambria Math"/>
                        <a:ea typeface="Cambria Math"/>
                      </a:rPr>
                      <m:t>𝟔</m:t>
                    </m:r>
                    <m:r>
                      <a:rPr lang="en-AU" sz="2400" b="1" i="1" smtClean="0">
                        <a:latin typeface="Cambria Math"/>
                        <a:ea typeface="Cambria Math"/>
                      </a:rPr>
                      <m:t>,</m:t>
                    </m:r>
                    <m:r>
                      <a:rPr lang="en-AU" sz="2400" b="1" i="1" smtClean="0">
                        <a:latin typeface="Cambria Math"/>
                        <a:ea typeface="Cambria Math"/>
                      </a:rPr>
                      <m:t>𝟏𝟖𝟒</m:t>
                    </m:r>
                    <m:r>
                      <a:rPr lang="en-AU" sz="2400" b="1" i="1" smtClean="0">
                        <a:latin typeface="Cambria Math"/>
                        <a:ea typeface="Cambria Math"/>
                      </a:rPr>
                      <m:t>,</m:t>
                    </m:r>
                    <m:r>
                      <a:rPr lang="en-AU" sz="2400" b="1" i="1" smtClean="0">
                        <a:latin typeface="Cambria Math"/>
                        <a:ea typeface="Cambria Math"/>
                      </a:rPr>
                      <m:t>𝟒𝟏𝟖</m:t>
                    </m:r>
                  </m:oMath>
                </a14:m>
                <a:r>
                  <a:rPr lang="en-US" sz="2400" dirty="0"/>
                  <a:t>.</a:t>
                </a:r>
                <a:r>
                  <a:rPr lang="en-US" sz="2400" b="1"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14400"/>
                <a:ext cx="8534400" cy="5257799"/>
              </a:xfrm>
              <a:blipFill rotWithShape="0">
                <a:blip r:embed="rId3"/>
                <a:stretch>
                  <a:fillRect l="-1071" t="-812" r="-10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28</a:t>
            </a:fld>
            <a:endParaRPr lang="en-AU" dirty="0"/>
          </a:p>
        </p:txBody>
      </p:sp>
    </p:spTree>
    <p:extLst>
      <p:ext uri="{BB962C8B-B14F-4D97-AF65-F5344CB8AC3E}">
        <p14:creationId xmlns:p14="http://schemas.microsoft.com/office/powerpoint/2010/main" val="5671631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r>
              <a:rPr lang="en-AU" dirty="0"/>
              <a:t>Price value of a basis point (pvbp)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838200"/>
                <a:ext cx="8375904" cy="5562600"/>
              </a:xfrm>
            </p:spPr>
            <p:txBody>
              <a:bodyPr>
                <a:normAutofit fontScale="92500" lnSpcReduction="20000"/>
              </a:bodyPr>
              <a:lstStyle/>
              <a:p>
                <a:pPr marL="182880" lvl="1" indent="-180000">
                  <a:spcBef>
                    <a:spcPts val="600"/>
                  </a:spcBef>
                  <a:spcAft>
                    <a:spcPts val="600"/>
                  </a:spcAft>
                  <a:buFont typeface="Arial" pitchFamily="34" charset="0"/>
                  <a:buChar char="•"/>
                </a:pPr>
                <a:r>
                  <a:rPr lang="en-US" sz="2600" dirty="0"/>
                  <a:t>The </a:t>
                </a:r>
                <a:r>
                  <a:rPr lang="en-US" sz="2600" b="1" dirty="0"/>
                  <a:t>price value of a basis point (PVBP) </a:t>
                </a:r>
                <a:r>
                  <a:rPr lang="en-US" sz="2600" dirty="0"/>
                  <a:t>is an estimate of the change in the full price given a 1 bp change in the yield-to-maturity.</a:t>
                </a:r>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2400" dirty="0"/>
              </a:p>
              <a:p>
                <a:pPr marL="182880" lvl="1" indent="-180000">
                  <a:spcBef>
                    <a:spcPts val="600"/>
                  </a:spcBef>
                  <a:spcAft>
                    <a:spcPts val="600"/>
                  </a:spcAft>
                  <a:buFont typeface="Arial" pitchFamily="34" charset="0"/>
                  <a:buChar char="•"/>
                </a:pPr>
                <a:endParaRPr lang="en-US" sz="2400" dirty="0"/>
              </a:p>
              <a:p>
                <a:pPr marL="2880" lvl="1" indent="0">
                  <a:spcBef>
                    <a:spcPts val="600"/>
                  </a:spcBef>
                  <a:spcAft>
                    <a:spcPts val="600"/>
                  </a:spcAft>
                  <a:buNone/>
                </a:pPr>
                <a:endParaRPr lang="en-US" sz="2400" b="1" dirty="0"/>
              </a:p>
              <a:p>
                <a:pPr marL="2880" lvl="1" indent="0">
                  <a:spcBef>
                    <a:spcPts val="600"/>
                  </a:spcBef>
                  <a:spcAft>
                    <a:spcPts val="600"/>
                  </a:spcAft>
                  <a:buNone/>
                </a:pPr>
                <a:endParaRPr lang="en-US" sz="2400" b="1" dirty="0"/>
              </a:p>
              <a:p>
                <a:pPr marL="2880" lvl="1" indent="0">
                  <a:spcBef>
                    <a:spcPts val="600"/>
                  </a:spcBef>
                  <a:spcAft>
                    <a:spcPts val="600"/>
                  </a:spcAft>
                  <a:buNone/>
                </a:pPr>
                <a:endParaRPr lang="en-US" sz="2400" b="1" dirty="0"/>
              </a:p>
              <a:p>
                <a:pPr marL="2880" lvl="1" indent="0">
                  <a:spcBef>
                    <a:spcPts val="600"/>
                  </a:spcBef>
                  <a:spcAft>
                    <a:spcPts val="600"/>
                  </a:spcAft>
                  <a:buNone/>
                </a:pPr>
                <a:r>
                  <a:rPr lang="en-US" sz="2600" b="1" dirty="0"/>
                  <a:t>Example: </a:t>
                </a:r>
                <a:r>
                  <a:rPr lang="en-US" sz="2600" dirty="0"/>
                  <a:t>Assume a T-note is priced at 99.561006 and yields 0.723368%. An increase and decrease in 1 bp results in the price changing to 99.512707 and 99.609333, respectively. Calculate the PVBP:</a:t>
                </a:r>
              </a:p>
              <a:p>
                <a:pPr marL="204048" lvl="2" indent="0" algn="ctr">
                  <a:spcBef>
                    <a:spcPts val="600"/>
                  </a:spcBef>
                  <a:spcAft>
                    <a:spcPts val="600"/>
                  </a:spcAft>
                  <a:buNone/>
                </a:pPr>
                <a14:m>
                  <m:oMath xmlns:m="http://schemas.openxmlformats.org/officeDocument/2006/math">
                    <m:r>
                      <m:rPr>
                        <m:sty m:val="p"/>
                      </m:rPr>
                      <a:rPr lang="en-AU" sz="2600" i="0">
                        <a:latin typeface="Cambria Math"/>
                      </a:rPr>
                      <m:t>PVBP</m:t>
                    </m:r>
                    <m:r>
                      <a:rPr lang="en-AU" sz="2600" i="1">
                        <a:latin typeface="Cambria Math"/>
                      </a:rPr>
                      <m:t>=</m:t>
                    </m:r>
                    <m:f>
                      <m:fPr>
                        <m:ctrlPr>
                          <a:rPr lang="en-AU" sz="2600" i="1">
                            <a:latin typeface="Cambria Math" panose="02040503050406030204" pitchFamily="18" charset="0"/>
                          </a:rPr>
                        </m:ctrlPr>
                      </m:fPr>
                      <m:num>
                        <m:r>
                          <a:rPr lang="en-AU" sz="2600" b="0" i="1" smtClean="0">
                            <a:latin typeface="Cambria Math"/>
                          </a:rPr>
                          <m:t>99.609333</m:t>
                        </m:r>
                        <m:r>
                          <a:rPr lang="en-AU" sz="2600" i="1">
                            <a:latin typeface="Cambria Math"/>
                          </a:rPr>
                          <m:t>−</m:t>
                        </m:r>
                        <m:r>
                          <a:rPr lang="en-AU" sz="2600" b="0" i="1" smtClean="0">
                            <a:latin typeface="Cambria Math"/>
                          </a:rPr>
                          <m:t>99.512707</m:t>
                        </m:r>
                      </m:num>
                      <m:den>
                        <m:r>
                          <a:rPr lang="en-AU" sz="2600" i="1">
                            <a:latin typeface="Cambria Math"/>
                          </a:rPr>
                          <m:t>2</m:t>
                        </m:r>
                      </m:den>
                    </m:f>
                    <m:r>
                      <a:rPr lang="en-AU" sz="2600" b="0" i="1" smtClean="0">
                        <a:latin typeface="Cambria Math"/>
                      </a:rPr>
                      <m:t>=</m:t>
                    </m:r>
                    <m:r>
                      <a:rPr lang="en-AU" sz="2600" b="1" i="0" smtClean="0">
                        <a:latin typeface="Cambria Math"/>
                      </a:rPr>
                      <m:t>𝟎</m:t>
                    </m:r>
                    <m:r>
                      <a:rPr lang="en-AU" sz="2600" b="1" i="0" smtClean="0">
                        <a:latin typeface="Cambria Math"/>
                      </a:rPr>
                      <m:t>.</m:t>
                    </m:r>
                    <m:r>
                      <a:rPr lang="en-AU" sz="2600" b="1" i="0" smtClean="0">
                        <a:latin typeface="Cambria Math"/>
                      </a:rPr>
                      <m:t>𝟎𝟒𝟖𝟑𝟏</m:t>
                    </m:r>
                  </m:oMath>
                </a14:m>
                <a:r>
                  <a:rPr lang="en-US" sz="2600" dirty="0"/>
                  <a:t>.</a:t>
                </a:r>
                <a:endParaRPr lang="en-US" sz="26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838200"/>
                <a:ext cx="8375904" cy="5562600"/>
              </a:xfrm>
              <a:blipFill rotWithShape="0">
                <a:blip r:embed="rId3"/>
                <a:stretch>
                  <a:fillRect l="-1092" t="-2083" r="-123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29</a:t>
            </a:fld>
            <a:endParaRPr lang="en-AU" dirty="0"/>
          </a:p>
        </p:txBody>
      </p:sp>
      <mc:AlternateContent xmlns:mc="http://schemas.openxmlformats.org/markup-compatibility/2006" xmlns:a14="http://schemas.microsoft.com/office/drawing/2010/main">
        <mc:Choice Requires="a14">
          <p:graphicFrame>
            <p:nvGraphicFramePr>
              <p:cNvPr id="5" name="Diagram 4"/>
              <p:cNvGraphicFramePr/>
              <p:nvPr>
                <p:extLst>
                  <p:ext uri="{D42A27DB-BD31-4B8C-83A1-F6EECF244321}">
                    <p14:modId xmlns:p14="http://schemas.microsoft.com/office/powerpoint/2010/main" val="3008490912"/>
                  </p:ext>
                </p:extLst>
              </p:nvPr>
            </p:nvGraphicFramePr>
            <p:xfrm>
              <a:off x="457200" y="1905000"/>
              <a:ext cx="8077200" cy="2362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Choice>
        <mc:Fallback xmlns="">
          <p:graphicFrame>
            <p:nvGraphicFramePr>
              <p:cNvPr id="5" name="Diagram 4"/>
              <p:cNvGraphicFramePr/>
              <p:nvPr>
                <p:extLst>
                  <p:ext uri="{D42A27DB-BD31-4B8C-83A1-F6EECF244321}">
                    <p14:modId xmlns:p14="http://schemas.microsoft.com/office/powerpoint/2010/main" val="3008490912"/>
                  </p:ext>
                </p:extLst>
              </p:nvPr>
            </p:nvGraphicFramePr>
            <p:xfrm>
              <a:off x="457200" y="1905000"/>
              <a:ext cx="8077200" cy="23622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mc:Fallback>
      </mc:AlternateContent>
    </p:spTree>
    <p:extLst>
      <p:ext uri="{BB962C8B-B14F-4D97-AF65-F5344CB8AC3E}">
        <p14:creationId xmlns:p14="http://schemas.microsoft.com/office/powerpoint/2010/main" val="2724977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1. INTRODUCTION</a:t>
            </a:r>
          </a:p>
        </p:txBody>
      </p:sp>
      <p:sp>
        <p:nvSpPr>
          <p:cNvPr id="3" name="Content Placeholder 2"/>
          <p:cNvSpPr>
            <a:spLocks noGrp="1"/>
          </p:cNvSpPr>
          <p:nvPr>
            <p:ph idx="1"/>
          </p:nvPr>
        </p:nvSpPr>
        <p:spPr/>
        <p:txBody>
          <a:bodyPr>
            <a:normAutofit/>
          </a:bodyPr>
          <a:lstStyle/>
          <a:p>
            <a:pPr indent="-180000">
              <a:spcBef>
                <a:spcPts val="600"/>
              </a:spcBef>
              <a:spcAft>
                <a:spcPts val="600"/>
              </a:spcAft>
            </a:pPr>
            <a:r>
              <a:rPr lang="en-US" altLang="en-US" sz="2400" dirty="0"/>
              <a:t>Any analysis of fixed-rate securities starts with an understanding of their risk and return characteristics.</a:t>
            </a:r>
          </a:p>
          <a:p>
            <a:pPr indent="-180000">
              <a:spcBef>
                <a:spcPts val="600"/>
              </a:spcBef>
              <a:spcAft>
                <a:spcPts val="600"/>
              </a:spcAft>
            </a:pPr>
            <a:r>
              <a:rPr lang="en-AU" sz="2400" dirty="0"/>
              <a:t>The yield-to-maturity, or internal rate of return on future cash flows, is of particular focus. </a:t>
            </a:r>
          </a:p>
          <a:p>
            <a:pPr indent="-180000">
              <a:spcBef>
                <a:spcPts val="600"/>
              </a:spcBef>
              <a:spcAft>
                <a:spcPts val="600"/>
              </a:spcAft>
            </a:pPr>
            <a:r>
              <a:rPr lang="en-AU" sz="2400" dirty="0"/>
              <a:t>The return on a fixed-rate bond is affected by many factors, such as credit risk (potential default on payments) and interest rate risk (varying coupon reinvestment rate and sale price).</a:t>
            </a:r>
            <a:endParaRPr lang="en-AU"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3</a:t>
            </a:fld>
            <a:endParaRPr lang="en-AU" dirty="0"/>
          </a:p>
        </p:txBody>
      </p:sp>
    </p:spTree>
    <p:extLst>
      <p:ext uri="{BB962C8B-B14F-4D97-AF65-F5344CB8AC3E}">
        <p14:creationId xmlns:p14="http://schemas.microsoft.com/office/powerpoint/2010/main" val="753225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r>
              <a:rPr lang="en-AU" dirty="0"/>
              <a:t>Convexity statistic</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990600"/>
                <a:ext cx="8375904" cy="5410200"/>
              </a:xfrm>
            </p:spPr>
            <p:txBody>
              <a:bodyPr>
                <a:normAutofit fontScale="92500" lnSpcReduction="20000"/>
              </a:bodyPr>
              <a:lstStyle/>
              <a:p>
                <a:pPr marL="182880" lvl="1" indent="-180000">
                  <a:spcBef>
                    <a:spcPts val="600"/>
                  </a:spcBef>
                  <a:spcAft>
                    <a:spcPts val="600"/>
                  </a:spcAft>
                  <a:buFont typeface="Arial" pitchFamily="34" charset="0"/>
                  <a:buChar char="•"/>
                </a:pPr>
                <a:r>
                  <a:rPr lang="en-US" sz="2600" dirty="0"/>
                  <a:t>The true relationship between the bond price and the yield-to-maturity is the curved (convex) line, which shows the actual bond price given its market discount rate.</a:t>
                </a:r>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4800" dirty="0"/>
              </a:p>
              <a:p>
                <a:pPr marL="182880" lvl="1" indent="-180000">
                  <a:spcBef>
                    <a:spcPts val="600"/>
                  </a:spcBef>
                  <a:spcAft>
                    <a:spcPts val="600"/>
                  </a:spcAft>
                  <a:buFont typeface="Arial" pitchFamily="34" charset="0"/>
                  <a:buChar char="•"/>
                </a:pPr>
                <a:r>
                  <a:rPr lang="en-US" sz="2600" dirty="0"/>
                  <a:t>The </a:t>
                </a:r>
                <a:r>
                  <a:rPr lang="en-US" sz="2600" b="1" dirty="0"/>
                  <a:t>convexity statistic </a:t>
                </a:r>
                <a:r>
                  <a:rPr lang="en-US" sz="2600" dirty="0"/>
                  <a:t>for the bond is used to improve the estimate of the percentage price change provided by modified duration alone. There are various ways to estimate convexity:</a:t>
                </a:r>
              </a:p>
              <a:p>
                <a:pPr marL="2880" lvl="1" indent="0">
                  <a:spcBef>
                    <a:spcPts val="600"/>
                  </a:spcBef>
                  <a:spcAft>
                    <a:spcPts val="600"/>
                  </a:spcAft>
                  <a:buNone/>
                </a:pPr>
                <a14:m>
                  <m:oMathPara xmlns:m="http://schemas.openxmlformats.org/officeDocument/2006/math">
                    <m:oMathParaPr>
                      <m:jc m:val="centerGroup"/>
                    </m:oMathParaPr>
                    <m:oMath xmlns:m="http://schemas.openxmlformats.org/officeDocument/2006/math">
                      <m:r>
                        <a:rPr lang="en-AU" sz="2600" b="0" i="1" smtClean="0">
                          <a:latin typeface="Cambria Math"/>
                        </a:rPr>
                        <m:t>%</m:t>
                      </m:r>
                      <m:r>
                        <a:rPr lang="en-AU" sz="2600" b="0" i="1" smtClean="0">
                          <a:latin typeface="Cambria Math"/>
                          <a:ea typeface="Cambria Math"/>
                        </a:rPr>
                        <m:t>∆</m:t>
                      </m:r>
                      <m:sSup>
                        <m:sSupPr>
                          <m:ctrlPr>
                            <a:rPr lang="en-AU" sz="2600" b="0" i="1" smtClean="0">
                              <a:latin typeface="Cambria Math" panose="02040503050406030204" pitchFamily="18" charset="0"/>
                              <a:ea typeface="Cambria Math"/>
                            </a:rPr>
                          </m:ctrlPr>
                        </m:sSupPr>
                        <m:e>
                          <m:r>
                            <m:rPr>
                              <m:sty m:val="p"/>
                            </m:rPr>
                            <a:rPr lang="en-AU" sz="2600" b="0" i="0" smtClean="0">
                              <a:latin typeface="Cambria Math"/>
                              <a:ea typeface="Cambria Math"/>
                            </a:rPr>
                            <m:t>PV</m:t>
                          </m:r>
                        </m:e>
                        <m:sup>
                          <m:r>
                            <a:rPr lang="en-AU" sz="2600" b="0" i="1" smtClean="0">
                              <a:latin typeface="Cambria Math"/>
                              <a:ea typeface="Cambria Math"/>
                            </a:rPr>
                            <m:t>𝐹𝑢𝑙𝑙</m:t>
                          </m:r>
                        </m:sup>
                      </m:sSup>
                      <m:r>
                        <a:rPr lang="en-AU" sz="2600" b="0" i="1" smtClean="0">
                          <a:latin typeface="Cambria Math"/>
                          <a:ea typeface="Cambria Math"/>
                        </a:rPr>
                        <m:t>≈</m:t>
                      </m:r>
                      <m:d>
                        <m:dPr>
                          <m:ctrlPr>
                            <a:rPr lang="en-AU" sz="2600" b="0" i="1" smtClean="0">
                              <a:latin typeface="Cambria Math" panose="02040503050406030204" pitchFamily="18" charset="0"/>
                              <a:ea typeface="Cambria Math"/>
                            </a:rPr>
                          </m:ctrlPr>
                        </m:dPr>
                        <m:e>
                          <m:r>
                            <a:rPr lang="en-AU" sz="2600" i="1">
                              <a:latin typeface="Cambria Math"/>
                              <a:ea typeface="Cambria Math"/>
                            </a:rPr>
                            <m:t>−</m:t>
                          </m:r>
                          <m:r>
                            <m:rPr>
                              <m:sty m:val="p"/>
                            </m:rPr>
                            <a:rPr lang="en-AU" sz="2600" i="0">
                              <a:latin typeface="Cambria Math"/>
                              <a:ea typeface="Cambria Math"/>
                            </a:rPr>
                            <m:t>AMD</m:t>
                          </m:r>
                          <m:r>
                            <a:rPr lang="en-AU" sz="2600" i="1">
                              <a:latin typeface="Cambria Math"/>
                              <a:ea typeface="Cambria Math"/>
                            </a:rPr>
                            <m:t>×∆</m:t>
                          </m:r>
                          <m:r>
                            <m:rPr>
                              <m:sty m:val="p"/>
                            </m:rPr>
                            <a:rPr lang="en-US" sz="2600">
                              <a:latin typeface="Cambria Math"/>
                              <a:ea typeface="Cambria Math"/>
                            </a:rPr>
                            <m:t>Y</m:t>
                          </m:r>
                          <m:r>
                            <m:rPr>
                              <m:sty m:val="p"/>
                            </m:rPr>
                            <a:rPr lang="en-AU" sz="2600">
                              <a:latin typeface="Cambria Math"/>
                              <a:ea typeface="Cambria Math"/>
                            </a:rPr>
                            <m:t>ield</m:t>
                          </m:r>
                        </m:e>
                      </m:d>
                      <m:r>
                        <a:rPr lang="en-AU" sz="2600" b="0" i="1" smtClean="0">
                          <a:latin typeface="Cambria Math"/>
                          <a:ea typeface="Cambria Math"/>
                        </a:rPr>
                        <m:t>+</m:t>
                      </m:r>
                      <m:d>
                        <m:dPr>
                          <m:begChr m:val="["/>
                          <m:endChr m:val="]"/>
                          <m:ctrlPr>
                            <a:rPr lang="en-AU" sz="2600" b="0" i="1" smtClean="0">
                              <a:latin typeface="Cambria Math" panose="02040503050406030204" pitchFamily="18" charset="0"/>
                              <a:ea typeface="Cambria Math"/>
                            </a:rPr>
                          </m:ctrlPr>
                        </m:dPr>
                        <m:e>
                          <m:f>
                            <m:fPr>
                              <m:ctrlPr>
                                <a:rPr lang="en-AU" sz="2600" i="1">
                                  <a:latin typeface="Cambria Math" panose="02040503050406030204" pitchFamily="18" charset="0"/>
                                  <a:ea typeface="Cambria Math"/>
                                </a:rPr>
                              </m:ctrlPr>
                            </m:fPr>
                            <m:num>
                              <m:r>
                                <a:rPr lang="en-AU" sz="2600" i="1">
                                  <a:latin typeface="Cambria Math"/>
                                  <a:ea typeface="Cambria Math"/>
                                </a:rPr>
                                <m:t>1</m:t>
                              </m:r>
                            </m:num>
                            <m:den>
                              <m:r>
                                <a:rPr lang="en-AU" sz="2600" i="1">
                                  <a:latin typeface="Cambria Math"/>
                                  <a:ea typeface="Cambria Math"/>
                                </a:rPr>
                                <m:t>2</m:t>
                              </m:r>
                            </m:den>
                          </m:f>
                          <m:r>
                            <a:rPr lang="en-AU" sz="2600" i="1">
                              <a:latin typeface="Cambria Math"/>
                              <a:ea typeface="Cambria Math"/>
                            </a:rPr>
                            <m:t>×</m:t>
                          </m:r>
                          <m:r>
                            <m:rPr>
                              <m:sty m:val="p"/>
                            </m:rPr>
                            <a:rPr lang="en-AU" sz="2600">
                              <a:latin typeface="Cambria Math"/>
                              <a:ea typeface="Cambria Math"/>
                            </a:rPr>
                            <m:t>Conv</m:t>
                          </m:r>
                          <m:r>
                            <a:rPr lang="en-AU" sz="2600" i="1">
                              <a:latin typeface="Cambria Math"/>
                              <a:ea typeface="Cambria Math"/>
                            </a:rPr>
                            <m:t>×</m:t>
                          </m:r>
                          <m:sSup>
                            <m:sSupPr>
                              <m:ctrlPr>
                                <a:rPr lang="en-AU" sz="2600" i="1">
                                  <a:latin typeface="Cambria Math" panose="02040503050406030204" pitchFamily="18" charset="0"/>
                                  <a:ea typeface="Cambria Math"/>
                                </a:rPr>
                              </m:ctrlPr>
                            </m:sSupPr>
                            <m:e>
                              <m:r>
                                <a:rPr lang="en-AU" sz="2600" i="1">
                                  <a:latin typeface="Cambria Math"/>
                                  <a:ea typeface="Cambria Math"/>
                                </a:rPr>
                                <m:t>(∆</m:t>
                              </m:r>
                              <m:r>
                                <m:rPr>
                                  <m:sty m:val="p"/>
                                </m:rPr>
                                <a:rPr lang="en-US" sz="2600">
                                  <a:latin typeface="Cambria Math"/>
                                  <a:ea typeface="Cambria Math"/>
                                </a:rPr>
                                <m:t>Y</m:t>
                              </m:r>
                              <m:r>
                                <m:rPr>
                                  <m:sty m:val="p"/>
                                </m:rPr>
                                <a:rPr lang="en-AU" sz="2600">
                                  <a:latin typeface="Cambria Math"/>
                                  <a:ea typeface="Cambria Math"/>
                                </a:rPr>
                                <m:t>ield</m:t>
                              </m:r>
                              <m:r>
                                <a:rPr lang="en-AU" sz="2600" i="1">
                                  <a:latin typeface="Cambria Math"/>
                                  <a:ea typeface="Cambria Math"/>
                                </a:rPr>
                                <m:t>)</m:t>
                              </m:r>
                            </m:e>
                            <m:sup>
                              <m:r>
                                <a:rPr lang="en-AU" sz="2600" i="1">
                                  <a:latin typeface="Cambria Math"/>
                                  <a:ea typeface="Cambria Math"/>
                                </a:rPr>
                                <m:t>2</m:t>
                              </m:r>
                            </m:sup>
                          </m:sSup>
                        </m:e>
                      </m:d>
                    </m:oMath>
                  </m:oMathPara>
                </a14:m>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990600"/>
                <a:ext cx="8375904" cy="5410200"/>
              </a:xfrm>
              <a:blipFill rotWithShape="0">
                <a:blip r:embed="rId3"/>
                <a:stretch>
                  <a:fillRect l="-946" t="-2142" r="-58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30</a:t>
            </a:fld>
            <a:endParaRPr lang="en-AU" dirty="0"/>
          </a:p>
        </p:txBody>
      </p:sp>
      <p:graphicFrame>
        <p:nvGraphicFramePr>
          <p:cNvPr id="8" name="Diagram 7"/>
          <p:cNvGraphicFramePr/>
          <p:nvPr>
            <p:extLst>
              <p:ext uri="{D42A27DB-BD31-4B8C-83A1-F6EECF244321}">
                <p14:modId xmlns:p14="http://schemas.microsoft.com/office/powerpoint/2010/main" val="3258978878"/>
              </p:ext>
            </p:extLst>
          </p:nvPr>
        </p:nvGraphicFramePr>
        <p:xfrm>
          <a:off x="533400" y="1905000"/>
          <a:ext cx="7848600" cy="2133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0755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85800"/>
          </a:xfrm>
        </p:spPr>
        <p:txBody>
          <a:bodyPr/>
          <a:lstStyle/>
          <a:p>
            <a:pPr algn="ctr"/>
            <a:r>
              <a:rPr lang="en-AU" dirty="0"/>
              <a:t>Calculating a bond’s convexity</a:t>
            </a:r>
          </a:p>
        </p:txBody>
      </p:sp>
      <p:sp>
        <p:nvSpPr>
          <p:cNvPr id="3" name="Content Placeholder 2"/>
          <p:cNvSpPr>
            <a:spLocks noGrp="1"/>
          </p:cNvSpPr>
          <p:nvPr>
            <p:ph idx="1"/>
          </p:nvPr>
        </p:nvSpPr>
        <p:spPr>
          <a:xfrm>
            <a:off x="381000" y="990600"/>
            <a:ext cx="8375904" cy="5105399"/>
          </a:xfrm>
        </p:spPr>
        <p:txBody>
          <a:bodyPr>
            <a:normAutofit/>
          </a:bodyPr>
          <a:lstStyle/>
          <a:p>
            <a:pPr marL="2880" lvl="1" indent="0">
              <a:spcBef>
                <a:spcPts val="600"/>
              </a:spcBef>
              <a:spcAft>
                <a:spcPts val="600"/>
              </a:spcAft>
              <a:buNone/>
            </a:pPr>
            <a:r>
              <a:rPr lang="en-US" sz="2000" b="1" dirty="0"/>
              <a:t>Example</a:t>
            </a:r>
            <a:r>
              <a:rPr lang="en-US" sz="2000" dirty="0"/>
              <a:t>:</a:t>
            </a:r>
            <a:r>
              <a:rPr lang="en-US" sz="2000" b="1" dirty="0"/>
              <a:t> </a:t>
            </a:r>
            <a:r>
              <a:rPr lang="en-US" sz="2000" dirty="0"/>
              <a:t>A</a:t>
            </a:r>
            <a:r>
              <a:rPr lang="en-US" sz="2000" b="1" dirty="0"/>
              <a:t> </a:t>
            </a:r>
            <a:r>
              <a:rPr lang="en-US" sz="2000" dirty="0"/>
              <a:t>6% annual payment bond matures on 14 February 2022 and is purchased for settlement on 11 April 2014. The YTM is 4%. Calculate the bond’s convexity (actual/actual convention): </a:t>
            </a:r>
          </a:p>
        </p:txBody>
      </p:sp>
      <p:sp>
        <p:nvSpPr>
          <p:cNvPr id="4" name="Slide Number Placeholder 3"/>
          <p:cNvSpPr>
            <a:spLocks noGrp="1"/>
          </p:cNvSpPr>
          <p:nvPr>
            <p:ph type="sldNum" sz="quarter" idx="12"/>
          </p:nvPr>
        </p:nvSpPr>
        <p:spPr/>
        <p:txBody>
          <a:bodyPr/>
          <a:lstStyle/>
          <a:p>
            <a:fld id="{4E4A4924-7CC3-4BF6-9C5C-A8E770D15754}" type="slidenum">
              <a:rPr lang="en-AU" smtClean="0"/>
              <a:t>31</a:t>
            </a:fld>
            <a:endParaRPr lang="en-AU" dirty="0"/>
          </a:p>
        </p:txBody>
      </p:sp>
      <p:graphicFrame>
        <p:nvGraphicFramePr>
          <p:cNvPr id="5" name="Table 4"/>
          <p:cNvGraphicFramePr>
            <a:graphicFrameLocks noGrp="1"/>
          </p:cNvGraphicFramePr>
          <p:nvPr>
            <p:extLst>
              <p:ext uri="{D42A27DB-BD31-4B8C-83A1-F6EECF244321}">
                <p14:modId xmlns:p14="http://schemas.microsoft.com/office/powerpoint/2010/main" val="4253565972"/>
              </p:ext>
            </p:extLst>
          </p:nvPr>
        </p:nvGraphicFramePr>
        <p:xfrm>
          <a:off x="533400" y="2286000"/>
          <a:ext cx="8077199" cy="3870960"/>
        </p:xfrm>
        <a:graphic>
          <a:graphicData uri="http://schemas.openxmlformats.org/drawingml/2006/table">
            <a:tbl>
              <a:tblPr firstRow="1" bandRow="1">
                <a:tableStyleId>{5C22544A-7EE6-4342-B048-85BDC9FD1C3A}</a:tableStyleId>
              </a:tblPr>
              <a:tblGrid>
                <a:gridCol w="871071">
                  <a:extLst>
                    <a:ext uri="{9D8B030D-6E8A-4147-A177-3AD203B41FA5}">
                      <a16:colId xmlns:a16="http://schemas.microsoft.com/office/drawing/2014/main" val="20000"/>
                    </a:ext>
                  </a:extLst>
                </a:gridCol>
                <a:gridCol w="1301177">
                  <a:extLst>
                    <a:ext uri="{9D8B030D-6E8A-4147-A177-3AD203B41FA5}">
                      <a16:colId xmlns:a16="http://schemas.microsoft.com/office/drawing/2014/main" val="20001"/>
                    </a:ext>
                  </a:extLst>
                </a:gridCol>
                <a:gridCol w="592431">
                  <a:extLst>
                    <a:ext uri="{9D8B030D-6E8A-4147-A177-3AD203B41FA5}">
                      <a16:colId xmlns:a16="http://schemas.microsoft.com/office/drawing/2014/main" val="20002"/>
                    </a:ext>
                  </a:extLst>
                </a:gridCol>
                <a:gridCol w="1494630">
                  <a:extLst>
                    <a:ext uri="{9D8B030D-6E8A-4147-A177-3AD203B41FA5}">
                      <a16:colId xmlns:a16="http://schemas.microsoft.com/office/drawing/2014/main" val="20003"/>
                    </a:ext>
                  </a:extLst>
                </a:gridCol>
                <a:gridCol w="1494630">
                  <a:extLst>
                    <a:ext uri="{9D8B030D-6E8A-4147-A177-3AD203B41FA5}">
                      <a16:colId xmlns:a16="http://schemas.microsoft.com/office/drawing/2014/main" val="20004"/>
                    </a:ext>
                  </a:extLst>
                </a:gridCol>
                <a:gridCol w="2323260">
                  <a:extLst>
                    <a:ext uri="{9D8B030D-6E8A-4147-A177-3AD203B41FA5}">
                      <a16:colId xmlns:a16="http://schemas.microsoft.com/office/drawing/2014/main" val="20005"/>
                    </a:ext>
                  </a:extLst>
                </a:gridCol>
              </a:tblGrid>
              <a:tr h="370840">
                <a:tc>
                  <a:txBody>
                    <a:bodyPr/>
                    <a:lstStyle/>
                    <a:p>
                      <a:pPr algn="ctr"/>
                      <a:r>
                        <a:rPr lang="en-AU" sz="2000" dirty="0">
                          <a:latin typeface="Arial Narrow" panose="020B0606020202030204" pitchFamily="34" charset="0"/>
                        </a:rPr>
                        <a:t>Period</a:t>
                      </a:r>
                    </a:p>
                  </a:txBody>
                  <a:tcPr/>
                </a:tc>
                <a:tc>
                  <a:txBody>
                    <a:bodyPr/>
                    <a:lstStyle/>
                    <a:p>
                      <a:pPr algn="ctr"/>
                      <a:r>
                        <a:rPr lang="en-AU" sz="2000" dirty="0">
                          <a:latin typeface="Arial Narrow" panose="020B0606020202030204" pitchFamily="34" charset="0"/>
                        </a:rPr>
                        <a:t>Time to Receipt</a:t>
                      </a:r>
                    </a:p>
                  </a:txBody>
                  <a:tcPr/>
                </a:tc>
                <a:tc>
                  <a:txBody>
                    <a:bodyPr/>
                    <a:lstStyle/>
                    <a:p>
                      <a:pPr algn="ctr"/>
                      <a:r>
                        <a:rPr lang="en-AU" sz="2000" i="0" dirty="0">
                          <a:latin typeface="Arial Narrow" panose="020B0606020202030204" pitchFamily="34" charset="0"/>
                        </a:rPr>
                        <a:t>CF</a:t>
                      </a:r>
                    </a:p>
                  </a:txBody>
                  <a:tcPr/>
                </a:tc>
                <a:tc>
                  <a:txBody>
                    <a:bodyPr/>
                    <a:lstStyle/>
                    <a:p>
                      <a:pPr algn="ctr"/>
                      <a:r>
                        <a:rPr lang="en-AU" sz="2000" i="0" dirty="0">
                          <a:latin typeface="Arial Narrow" panose="020B0606020202030204" pitchFamily="34" charset="0"/>
                        </a:rPr>
                        <a:t>PV</a:t>
                      </a:r>
                      <a:r>
                        <a:rPr lang="en-AU" sz="2000" dirty="0">
                          <a:latin typeface="Arial Narrow" panose="020B0606020202030204" pitchFamily="34" charset="0"/>
                        </a:rPr>
                        <a:t> of </a:t>
                      </a:r>
                      <a:r>
                        <a:rPr lang="en-AU" sz="2000" i="0" dirty="0">
                          <a:latin typeface="Arial Narrow" panose="020B0606020202030204" pitchFamily="34" charset="0"/>
                        </a:rPr>
                        <a:t>CF</a:t>
                      </a:r>
                    </a:p>
                  </a:txBody>
                  <a:tcPr/>
                </a:tc>
                <a:tc>
                  <a:txBody>
                    <a:bodyPr/>
                    <a:lstStyle/>
                    <a:p>
                      <a:pPr algn="ctr"/>
                      <a:r>
                        <a:rPr lang="en-AU" i="1" dirty="0"/>
                        <a:t>t</a:t>
                      </a:r>
                      <a:r>
                        <a:rPr lang="en-AU" dirty="0"/>
                        <a:t>^2+</a:t>
                      </a:r>
                      <a:r>
                        <a:rPr lang="en-AU" i="1" dirty="0"/>
                        <a:t>t</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2000" dirty="0"/>
                        <a:t>(</a:t>
                      </a:r>
                      <a:r>
                        <a:rPr lang="en-AU" sz="2000" i="1" dirty="0"/>
                        <a:t>t</a:t>
                      </a:r>
                      <a:r>
                        <a:rPr lang="en-AU" sz="2000" dirty="0"/>
                        <a:t>^2+</a:t>
                      </a:r>
                      <a:r>
                        <a:rPr lang="en-AU" sz="2000" i="1" dirty="0"/>
                        <a:t>t</a:t>
                      </a:r>
                      <a:r>
                        <a:rPr lang="en-AU" sz="2000" dirty="0"/>
                        <a:t>)</a:t>
                      </a:r>
                      <a:r>
                        <a:rPr lang="en-AU" sz="2000" i="1" dirty="0"/>
                        <a:t> × </a:t>
                      </a:r>
                      <a:r>
                        <a:rPr lang="en-AU" sz="2000" i="0" baseline="0" dirty="0">
                          <a:latin typeface="Arial Narrow" panose="020B0606020202030204" pitchFamily="34" charset="0"/>
                        </a:rPr>
                        <a:t>PV</a:t>
                      </a:r>
                      <a:r>
                        <a:rPr lang="en-AU" sz="2000" baseline="0" dirty="0">
                          <a:latin typeface="Arial Narrow" panose="020B0606020202030204" pitchFamily="34" charset="0"/>
                        </a:rPr>
                        <a:t> of </a:t>
                      </a:r>
                      <a:r>
                        <a:rPr lang="en-AU" sz="2000" i="0" baseline="0" dirty="0">
                          <a:latin typeface="Arial Narrow" panose="020B0606020202030204" pitchFamily="34" charset="0"/>
                        </a:rPr>
                        <a:t>CF</a:t>
                      </a:r>
                      <a:r>
                        <a:rPr lang="en-AU" sz="2000" dirty="0">
                          <a:latin typeface="Arial Narrow" panose="020B0606020202030204" pitchFamily="34" charset="0"/>
                        </a:rPr>
                        <a:t> </a:t>
                      </a:r>
                    </a:p>
                  </a:txBody>
                  <a:tcPr/>
                </a:tc>
                <a:extLst>
                  <a:ext uri="{0D108BD9-81ED-4DB2-BD59-A6C34878D82A}">
                    <a16:rowId xmlns:a16="http://schemas.microsoft.com/office/drawing/2014/main" val="10000"/>
                  </a:ext>
                </a:extLst>
              </a:tr>
              <a:tr h="370840">
                <a:tc>
                  <a:txBody>
                    <a:bodyPr/>
                    <a:lstStyle/>
                    <a:p>
                      <a:pPr algn="ctr"/>
                      <a:r>
                        <a:rPr lang="en-AU" sz="2000" dirty="0">
                          <a:latin typeface="Arial Narrow" panose="020B0606020202030204" pitchFamily="34" charset="0"/>
                        </a:rPr>
                        <a:t>1</a:t>
                      </a:r>
                    </a:p>
                  </a:txBody>
                  <a:tcPr/>
                </a:tc>
                <a:tc>
                  <a:txBody>
                    <a:bodyPr/>
                    <a:lstStyle/>
                    <a:p>
                      <a:pPr algn="ctr"/>
                      <a:r>
                        <a:rPr lang="en-AU" sz="2000" dirty="0">
                          <a:latin typeface="Arial Narrow" panose="020B0606020202030204" pitchFamily="34" charset="0"/>
                        </a:rPr>
                        <a:t>0.8466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5.80</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1.56</a:t>
                      </a:r>
                    </a:p>
                  </a:txBody>
                  <a:tcPr marL="9525" marR="9525" marT="9525" marB="0" anchor="b"/>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9.07</a:t>
                      </a:r>
                    </a:p>
                  </a:txBody>
                  <a:tcPr marL="9525" marR="9525" marT="9525" marB="0" anchor="b"/>
                </a:tc>
                <a:extLst>
                  <a:ext uri="{0D108BD9-81ED-4DB2-BD59-A6C34878D82A}">
                    <a16:rowId xmlns:a16="http://schemas.microsoft.com/office/drawing/2014/main" val="10001"/>
                  </a:ext>
                </a:extLst>
              </a:tr>
              <a:tr h="370840">
                <a:tc>
                  <a:txBody>
                    <a:bodyPr/>
                    <a:lstStyle/>
                    <a:p>
                      <a:pPr algn="ctr"/>
                      <a:r>
                        <a:rPr lang="en-AU" sz="2000" dirty="0">
                          <a:latin typeface="Arial Narrow" panose="020B0606020202030204" pitchFamily="34" charset="0"/>
                        </a:rPr>
                        <a:t>2</a:t>
                      </a:r>
                    </a:p>
                  </a:txBody>
                  <a:tcPr/>
                </a:tc>
                <a:tc>
                  <a:txBody>
                    <a:bodyPr/>
                    <a:lstStyle/>
                    <a:p>
                      <a:pPr algn="ctr"/>
                      <a:r>
                        <a:rPr lang="en-AU" sz="2000" dirty="0">
                          <a:latin typeface="Arial Narrow" panose="020B0606020202030204" pitchFamily="34" charset="0"/>
                        </a:rPr>
                        <a:t>1.8466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5.58</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5.26</a:t>
                      </a:r>
                    </a:p>
                  </a:txBody>
                  <a:tcPr marL="9525" marR="9525" marT="9525" marB="0" anchor="b"/>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29.34</a:t>
                      </a:r>
                    </a:p>
                  </a:txBody>
                  <a:tcPr marL="9525" marR="9525" marT="9525" marB="0" anchor="b"/>
                </a:tc>
                <a:extLst>
                  <a:ext uri="{0D108BD9-81ED-4DB2-BD59-A6C34878D82A}">
                    <a16:rowId xmlns:a16="http://schemas.microsoft.com/office/drawing/2014/main" val="10002"/>
                  </a:ext>
                </a:extLst>
              </a:tr>
              <a:tr h="370840">
                <a:tc>
                  <a:txBody>
                    <a:bodyPr/>
                    <a:lstStyle/>
                    <a:p>
                      <a:pPr algn="ctr"/>
                      <a:r>
                        <a:rPr lang="en-AU" sz="2000" dirty="0">
                          <a:latin typeface="Arial Narrow" panose="020B0606020202030204" pitchFamily="34" charset="0"/>
                        </a:rPr>
                        <a:t>3</a:t>
                      </a:r>
                    </a:p>
                  </a:txBody>
                  <a:tcPr/>
                </a:tc>
                <a:tc>
                  <a:txBody>
                    <a:bodyPr/>
                    <a:lstStyle/>
                    <a:p>
                      <a:pPr algn="ctr"/>
                      <a:r>
                        <a:rPr lang="en-AU" sz="2000" dirty="0">
                          <a:latin typeface="Arial Narrow" panose="020B0606020202030204" pitchFamily="34" charset="0"/>
                        </a:rPr>
                        <a:t>2.8466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5.37</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10.95</a:t>
                      </a:r>
                    </a:p>
                  </a:txBody>
                  <a:tcPr marL="9525" marR="9525" marT="9525" marB="0" anchor="b"/>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58.76</a:t>
                      </a:r>
                    </a:p>
                  </a:txBody>
                  <a:tcPr marL="9525" marR="9525" marT="9525" marB="0" anchor="b"/>
                </a:tc>
                <a:extLst>
                  <a:ext uri="{0D108BD9-81ED-4DB2-BD59-A6C34878D82A}">
                    <a16:rowId xmlns:a16="http://schemas.microsoft.com/office/drawing/2014/main" val="10003"/>
                  </a:ext>
                </a:extLst>
              </a:tr>
              <a:tr h="370840">
                <a:tc>
                  <a:txBody>
                    <a:bodyPr/>
                    <a:lstStyle/>
                    <a:p>
                      <a:pPr algn="ctr"/>
                      <a:r>
                        <a:rPr lang="en-AU" sz="2000" dirty="0">
                          <a:latin typeface="Arial Narrow" panose="020B0606020202030204" pitchFamily="34" charset="0"/>
                        </a:rPr>
                        <a:t>4</a:t>
                      </a:r>
                    </a:p>
                  </a:txBody>
                  <a:tcPr/>
                </a:tc>
                <a:tc>
                  <a:txBody>
                    <a:bodyPr/>
                    <a:lstStyle/>
                    <a:p>
                      <a:pPr algn="ctr"/>
                      <a:r>
                        <a:rPr lang="en-AU" sz="2000" dirty="0">
                          <a:latin typeface="Arial Narrow" panose="020B0606020202030204" pitchFamily="34" charset="0"/>
                        </a:rPr>
                        <a:t>3.8466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5.16</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18.64</a:t>
                      </a:r>
                    </a:p>
                  </a:txBody>
                  <a:tcPr marL="9525" marR="9525" marT="9525" marB="0" anchor="b"/>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96.19</a:t>
                      </a:r>
                    </a:p>
                  </a:txBody>
                  <a:tcPr marL="9525" marR="9525" marT="9525" marB="0" anchor="b"/>
                </a:tc>
                <a:extLst>
                  <a:ext uri="{0D108BD9-81ED-4DB2-BD59-A6C34878D82A}">
                    <a16:rowId xmlns:a16="http://schemas.microsoft.com/office/drawing/2014/main" val="10004"/>
                  </a:ext>
                </a:extLst>
              </a:tr>
              <a:tr h="370840">
                <a:tc>
                  <a:txBody>
                    <a:bodyPr/>
                    <a:lstStyle/>
                    <a:p>
                      <a:pPr algn="ctr"/>
                      <a:r>
                        <a:rPr lang="en-AU" sz="2000" dirty="0">
                          <a:latin typeface="Arial Narrow" panose="020B0606020202030204" pitchFamily="34" charset="0"/>
                        </a:rPr>
                        <a:t>5</a:t>
                      </a:r>
                    </a:p>
                  </a:txBody>
                  <a:tcPr/>
                </a:tc>
                <a:tc>
                  <a:txBody>
                    <a:bodyPr/>
                    <a:lstStyle/>
                    <a:p>
                      <a:pPr algn="ctr"/>
                      <a:r>
                        <a:rPr lang="en-AU" sz="2000" dirty="0">
                          <a:latin typeface="Arial Narrow" panose="020B0606020202030204" pitchFamily="34" charset="0"/>
                        </a:rPr>
                        <a:t>4.8466</a:t>
                      </a:r>
                    </a:p>
                  </a:txBody>
                  <a:tcPr/>
                </a:tc>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4.96</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28.34</a:t>
                      </a:r>
                    </a:p>
                  </a:txBody>
                  <a:tcPr marL="9525" marR="9525" marT="9525" marB="0" anchor="b"/>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140.58</a:t>
                      </a:r>
                    </a:p>
                  </a:txBody>
                  <a:tcPr marL="9525" marR="9525" marT="9525" marB="0" anchor="b"/>
                </a:tc>
                <a:extLst>
                  <a:ext uri="{0D108BD9-81ED-4DB2-BD59-A6C34878D82A}">
                    <a16:rowId xmlns:a16="http://schemas.microsoft.com/office/drawing/2014/main" val="10005"/>
                  </a:ext>
                </a:extLst>
              </a:tr>
              <a:tr h="370840">
                <a:tc>
                  <a:txBody>
                    <a:bodyPr/>
                    <a:lstStyle/>
                    <a:p>
                      <a:pPr algn="ctr"/>
                      <a:r>
                        <a:rPr lang="en-AU" sz="2000" dirty="0">
                          <a:latin typeface="Arial Narrow" panose="020B0606020202030204" pitchFamily="34" charset="0"/>
                        </a:rPr>
                        <a:t>6</a:t>
                      </a:r>
                    </a:p>
                  </a:txBody>
                  <a:tcPr/>
                </a:tc>
                <a:tc>
                  <a:txBody>
                    <a:bodyPr/>
                    <a:lstStyle/>
                    <a:p>
                      <a:pPr algn="ctr"/>
                      <a:r>
                        <a:rPr lang="en-AU" sz="2000" dirty="0">
                          <a:latin typeface="Arial Narrow" panose="020B0606020202030204" pitchFamily="34" charset="0"/>
                        </a:rPr>
                        <a:t>5.8466</a:t>
                      </a:r>
                    </a:p>
                  </a:txBody>
                  <a:tcPr/>
                </a:tc>
                <a:tc>
                  <a:txBody>
                    <a:bodyPr/>
                    <a:lstStyle/>
                    <a:p>
                      <a:pPr algn="ctr"/>
                      <a:r>
                        <a:rPr lang="en-AU" sz="2000" dirty="0">
                          <a:latin typeface="Arial Narrow" panose="020B0606020202030204" pitchFamily="34" charset="0"/>
                        </a:rPr>
                        <a:t>106</a:t>
                      </a:r>
                    </a:p>
                  </a:txBody>
                  <a:tcPr/>
                </a:tc>
                <a:tc>
                  <a:txBody>
                    <a:bodyPr/>
                    <a:lstStyle/>
                    <a:p>
                      <a:pPr algn="ctr"/>
                      <a:r>
                        <a:rPr lang="en-AU" sz="2000" dirty="0">
                          <a:latin typeface="Arial Narrow" panose="020B0606020202030204" pitchFamily="34" charset="0"/>
                        </a:rPr>
                        <a:t>84.28</a:t>
                      </a: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40.03</a:t>
                      </a:r>
                    </a:p>
                  </a:txBody>
                  <a:tcPr marL="9525" marR="9525" marT="9525" marB="0" anchor="b"/>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3373.63</a:t>
                      </a:r>
                    </a:p>
                  </a:txBody>
                  <a:tcPr marL="9525" marR="9525" marT="9525" marB="0" anchor="b"/>
                </a:tc>
                <a:extLst>
                  <a:ext uri="{0D108BD9-81ED-4DB2-BD59-A6C34878D82A}">
                    <a16:rowId xmlns:a16="http://schemas.microsoft.com/office/drawing/2014/main" val="10006"/>
                  </a:ext>
                </a:extLst>
              </a:tr>
              <a:tr h="370840">
                <a:tc>
                  <a:txBody>
                    <a:bodyPr/>
                    <a:lstStyle/>
                    <a:p>
                      <a:endParaRPr lang="en-AU" sz="2000" dirty="0">
                        <a:latin typeface="Arial Narrow" panose="020B0606020202030204" pitchFamily="34" charset="0"/>
                      </a:endParaRPr>
                    </a:p>
                  </a:txBody>
                  <a:tcPr/>
                </a:tc>
                <a:tc>
                  <a:txBody>
                    <a:bodyPr/>
                    <a:lstStyle/>
                    <a:p>
                      <a:endParaRPr lang="en-AU" sz="2000" dirty="0">
                        <a:latin typeface="Arial Narrow" panose="020B0606020202030204" pitchFamily="34" charset="0"/>
                      </a:endParaRPr>
                    </a:p>
                  </a:txBody>
                  <a:tcPr/>
                </a:tc>
                <a:tc>
                  <a:txBody>
                    <a:bodyPr/>
                    <a:lstStyle/>
                    <a:p>
                      <a:pPr algn="ctr"/>
                      <a:endParaRPr lang="en-AU" sz="2000" dirty="0">
                        <a:latin typeface="Arial Narrow" panose="020B0606020202030204" pitchFamily="34" charset="0"/>
                      </a:endParaRPr>
                    </a:p>
                  </a:txBody>
                  <a:tcPr/>
                </a:tc>
                <a:tc>
                  <a:txBody>
                    <a:bodyPr/>
                    <a:lstStyle/>
                    <a:p>
                      <a:pPr algn="ctr"/>
                      <a:r>
                        <a:rPr lang="en-AU" sz="2000" dirty="0">
                          <a:latin typeface="Arial Narrow" panose="020B0606020202030204" pitchFamily="34" charset="0"/>
                        </a:rPr>
                        <a:t>111.15</a:t>
                      </a:r>
                    </a:p>
                  </a:txBody>
                  <a:tcPr/>
                </a:tc>
                <a:tc>
                  <a:txBody>
                    <a:bodyPr/>
                    <a:lstStyle/>
                    <a:p>
                      <a:pPr marL="0" algn="ctr" defTabSz="914400" rtl="0" eaLnBrk="1" latinLnBrk="0" hangingPunct="1"/>
                      <a:endParaRPr lang="en-AU" sz="2000" kern="1200" dirty="0">
                        <a:solidFill>
                          <a:schemeClr val="dk1"/>
                        </a:solidFill>
                        <a:latin typeface="Arial Narrow" panose="020B0606020202030204" pitchFamily="34" charset="0"/>
                        <a:ea typeface="+mn-ea"/>
                        <a:cs typeface="+mn-cs"/>
                      </a:endParaRPr>
                    </a:p>
                  </a:txBody>
                  <a:tcPr/>
                </a:tc>
                <a:tc>
                  <a:txBody>
                    <a:bodyPr/>
                    <a:lstStyle/>
                    <a:p>
                      <a:pPr marL="0" algn="ctr" defTabSz="914400" rtl="0" eaLnBrk="1" fontAlgn="b" latinLnBrk="0" hangingPunct="1"/>
                      <a:r>
                        <a:rPr lang="en-AU" sz="2000" kern="1200" dirty="0">
                          <a:solidFill>
                            <a:schemeClr val="dk1"/>
                          </a:solidFill>
                          <a:latin typeface="Arial Narrow" panose="020B0606020202030204" pitchFamily="34" charset="0"/>
                          <a:ea typeface="+mn-ea"/>
                          <a:cs typeface="+mn-cs"/>
                        </a:rPr>
                        <a:t>3707.57</a:t>
                      </a:r>
                    </a:p>
                  </a:txBody>
                  <a:tcPr marL="9525" marR="9525" marT="9525" marB="0" anchor="b"/>
                </a:tc>
                <a:extLst>
                  <a:ext uri="{0D108BD9-81ED-4DB2-BD59-A6C34878D82A}">
                    <a16:rowId xmlns:a16="http://schemas.microsoft.com/office/drawing/2014/main" val="10007"/>
                  </a:ext>
                </a:extLst>
              </a:tr>
              <a:tr h="370840">
                <a:tc gridSpan="6">
                  <a:txBody>
                    <a:bodyPr/>
                    <a:lstStyle/>
                    <a:p>
                      <a:r>
                        <a:rPr lang="en-AU" sz="2000" b="1" i="0" dirty="0">
                          <a:latin typeface="Arial Narrow" panose="020B0606020202030204" pitchFamily="34" charset="0"/>
                        </a:rPr>
                        <a:t>Conv</a:t>
                      </a:r>
                      <a:r>
                        <a:rPr lang="en-AU" sz="2000" b="1" i="1" dirty="0">
                          <a:latin typeface="Arial Narrow" panose="020B0606020202030204" pitchFamily="34" charset="0"/>
                        </a:rPr>
                        <a:t> = </a:t>
                      </a:r>
                      <a:r>
                        <a:rPr lang="en-AU" sz="2000" b="1" i="0" dirty="0">
                          <a:latin typeface="Arial Narrow" panose="020B0606020202030204" pitchFamily="34" charset="0"/>
                        </a:rPr>
                        <a:t>1/(1 + 0.04)^2 × 3707.57/111.15 = 30.84</a:t>
                      </a:r>
                    </a:p>
                  </a:txBody>
                  <a:tcPr/>
                </a:tc>
                <a:tc hMerge="1">
                  <a:txBody>
                    <a:bodyPr/>
                    <a:lstStyle/>
                    <a:p>
                      <a:endParaRPr lang="en-AU" sz="2000" dirty="0">
                        <a:latin typeface="Arial Narrow" panose="020B0606020202030204" pitchFamily="34" charset="0"/>
                      </a:endParaRPr>
                    </a:p>
                  </a:txBody>
                  <a:tcPr/>
                </a:tc>
                <a:tc hMerge="1">
                  <a:txBody>
                    <a:bodyPr/>
                    <a:lstStyle/>
                    <a:p>
                      <a:pPr algn="ctr"/>
                      <a:endParaRPr lang="en-AU" sz="2000" dirty="0">
                        <a:latin typeface="Arial Narrow" panose="020B0606020202030204" pitchFamily="34" charset="0"/>
                      </a:endParaRPr>
                    </a:p>
                  </a:txBody>
                  <a:tcPr/>
                </a:tc>
                <a:tc hMerge="1">
                  <a:txBody>
                    <a:bodyPr/>
                    <a:lstStyle/>
                    <a:p>
                      <a:endParaRPr lang="en-AU"/>
                    </a:p>
                  </a:txBody>
                  <a:tcPr/>
                </a:tc>
                <a:tc hMerge="1">
                  <a:txBody>
                    <a:bodyPr/>
                    <a:lstStyle/>
                    <a:p>
                      <a:pPr algn="ctr"/>
                      <a:endParaRPr lang="en-AU" sz="2000" dirty="0">
                        <a:latin typeface="Arial Narrow" panose="020B0606020202030204" pitchFamily="34" charset="0"/>
                      </a:endParaRPr>
                    </a:p>
                  </a:txBody>
                  <a:tcPr/>
                </a:tc>
                <a:tc hMerge="1">
                  <a:txBody>
                    <a:bodyPr/>
                    <a:lstStyle/>
                    <a:p>
                      <a:pPr marL="0" algn="ctr" defTabSz="914400" rtl="0" eaLnBrk="1" fontAlgn="b" latinLnBrk="0" hangingPunct="1"/>
                      <a:endParaRPr lang="en-AU" sz="2000" kern="1200" dirty="0">
                        <a:solidFill>
                          <a:schemeClr val="dk1"/>
                        </a:solidFill>
                        <a:latin typeface="Arial Narrow" panose="020B0606020202030204" pitchFamily="34" charset="0"/>
                        <a:ea typeface="+mn-ea"/>
                        <a:cs typeface="+mn-cs"/>
                      </a:endParaRP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7192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normAutofit/>
          </a:bodyPr>
          <a:lstStyle/>
          <a:p>
            <a:pPr algn="ctr"/>
            <a:r>
              <a:rPr lang="en-AU" dirty="0"/>
              <a:t>Approximate, money, and </a:t>
            </a:r>
            <a:br>
              <a:rPr lang="en-AU" dirty="0"/>
            </a:br>
            <a:r>
              <a:rPr lang="en-AU" dirty="0"/>
              <a:t>effective convexity</a:t>
            </a:r>
          </a:p>
        </p:txBody>
      </p:sp>
      <p:sp>
        <p:nvSpPr>
          <p:cNvPr id="3" name="Content Placeholder 2"/>
          <p:cNvSpPr>
            <a:spLocks noGrp="1"/>
          </p:cNvSpPr>
          <p:nvPr>
            <p:ph idx="1"/>
          </p:nvPr>
        </p:nvSpPr>
        <p:spPr>
          <a:xfrm>
            <a:off x="381000" y="1143000"/>
            <a:ext cx="8610600" cy="4648199"/>
          </a:xfrm>
        </p:spPr>
        <p:txBody>
          <a:bodyPr>
            <a:normAutofit/>
          </a:bodyPr>
          <a:lstStyle/>
          <a:p>
            <a:pPr marL="2880" lvl="1" indent="0">
              <a:spcBef>
                <a:spcPts val="600"/>
              </a:spcBef>
              <a:spcAft>
                <a:spcPts val="600"/>
              </a:spcAft>
              <a:buNone/>
            </a:pPr>
            <a:r>
              <a:rPr lang="en-US" sz="2200" dirty="0"/>
              <a:t>Like modified duration, convexity can be accurately approximated. </a:t>
            </a:r>
            <a:endParaRPr lang="en-AU" sz="2200" dirty="0"/>
          </a:p>
          <a:p>
            <a:pPr marL="182880" lvl="1" indent="-180000">
              <a:spcBef>
                <a:spcPts val="600"/>
              </a:spcBef>
              <a:spcAft>
                <a:spcPts val="600"/>
              </a:spcAft>
              <a:buFont typeface="Arial" pitchFamily="34" charset="0"/>
              <a:buChar char="•"/>
            </a:pPr>
            <a:endParaRPr lang="en-US" sz="2200" dirty="0"/>
          </a:p>
          <a:p>
            <a:pPr marL="182880" lvl="1" indent="-180000">
              <a:spcBef>
                <a:spcPts val="600"/>
              </a:spcBef>
              <a:spcAft>
                <a:spcPts val="600"/>
              </a:spcAft>
              <a:buFont typeface="Arial" pitchFamily="34" charset="0"/>
              <a:buChar char="•"/>
            </a:pPr>
            <a:endParaRPr lang="en-US" sz="2200" dirty="0"/>
          </a:p>
          <a:p>
            <a:pPr marL="2880" lvl="1" indent="0">
              <a:spcBef>
                <a:spcPts val="600"/>
              </a:spcBef>
              <a:spcAft>
                <a:spcPts val="600"/>
              </a:spcAft>
              <a:buNone/>
            </a:pPr>
            <a:endParaRPr lang="en-US" sz="600" dirty="0"/>
          </a:p>
          <a:p>
            <a:pPr marL="2880" lvl="1" indent="0">
              <a:spcBef>
                <a:spcPts val="600"/>
              </a:spcBef>
              <a:spcAft>
                <a:spcPts val="600"/>
              </a:spcAft>
              <a:buNone/>
            </a:pPr>
            <a:endParaRPr lang="en-US" sz="700" dirty="0"/>
          </a:p>
          <a:p>
            <a:pPr marL="2880" lvl="1" indent="0">
              <a:spcBef>
                <a:spcPts val="600"/>
              </a:spcBef>
              <a:spcAft>
                <a:spcPts val="600"/>
              </a:spcAft>
              <a:buNone/>
            </a:pPr>
            <a:r>
              <a:rPr lang="en-US" sz="2200" dirty="0"/>
              <a:t>•The </a:t>
            </a:r>
            <a:r>
              <a:rPr lang="en-US" sz="2200" b="1" dirty="0"/>
              <a:t>money convexity </a:t>
            </a:r>
            <a:r>
              <a:rPr lang="en-US" sz="2200" dirty="0"/>
              <a:t>of the bond is the annual convexity multiplied by the full price. </a:t>
            </a:r>
          </a:p>
          <a:p>
            <a:pPr marL="2880" lvl="1" indent="0">
              <a:spcBef>
                <a:spcPts val="600"/>
              </a:spcBef>
              <a:spcAft>
                <a:spcPts val="600"/>
              </a:spcAft>
              <a:buNone/>
            </a:pPr>
            <a:endParaRPr lang="en-US" sz="2200" dirty="0"/>
          </a:p>
        </p:txBody>
      </p:sp>
      <p:sp>
        <p:nvSpPr>
          <p:cNvPr id="4" name="Slide Number Placeholder 3"/>
          <p:cNvSpPr>
            <a:spLocks noGrp="1"/>
          </p:cNvSpPr>
          <p:nvPr>
            <p:ph type="sldNum" sz="quarter" idx="12"/>
          </p:nvPr>
        </p:nvSpPr>
        <p:spPr/>
        <p:txBody>
          <a:bodyPr/>
          <a:lstStyle/>
          <a:p>
            <a:fld id="{4E4A4924-7CC3-4BF6-9C5C-A8E770D15754}" type="slidenum">
              <a:rPr lang="en-AU" smtClean="0"/>
              <a:t>32</a:t>
            </a:fld>
            <a:endParaRPr lang="en-AU" dirty="0"/>
          </a:p>
        </p:txBody>
      </p:sp>
      <mc:AlternateContent xmlns:mc="http://schemas.openxmlformats.org/markup-compatibility/2006" xmlns:a14="http://schemas.microsoft.com/office/drawing/2010/main">
        <mc:Choice Requires="a14">
          <p:graphicFrame>
            <p:nvGraphicFramePr>
              <p:cNvPr id="5" name="Diagram 4"/>
              <p:cNvGraphicFramePr/>
              <p:nvPr>
                <p:extLst>
                  <p:ext uri="{D42A27DB-BD31-4B8C-83A1-F6EECF244321}">
                    <p14:modId xmlns:p14="http://schemas.microsoft.com/office/powerpoint/2010/main" val="2683073801"/>
                  </p:ext>
                </p:extLst>
              </p:nvPr>
            </p:nvGraphicFramePr>
            <p:xfrm>
              <a:off x="457200" y="1600200"/>
              <a:ext cx="8077200" cy="167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Choice>
        <mc:Fallback xmlns="">
          <p:graphicFrame>
            <p:nvGraphicFramePr>
              <p:cNvPr id="5" name="Diagram 4"/>
              <p:cNvGraphicFramePr/>
              <p:nvPr>
                <p:extLst>
                  <p:ext uri="{D42A27DB-BD31-4B8C-83A1-F6EECF244321}">
                    <p14:modId xmlns:p14="http://schemas.microsoft.com/office/powerpoint/2010/main" val="2683073801"/>
                  </p:ext>
                </p:extLst>
              </p:nvPr>
            </p:nvGraphicFramePr>
            <p:xfrm>
              <a:off x="457200" y="1600200"/>
              <a:ext cx="8077200" cy="16764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Fallback>
      </mc:AlternateContent>
      <mc:AlternateContent xmlns:mc="http://schemas.openxmlformats.org/markup-compatibility/2006" xmlns:a14="http://schemas.microsoft.com/office/drawing/2010/main">
        <mc:Choice Requires="a14">
          <p:graphicFrame>
            <p:nvGraphicFramePr>
              <p:cNvPr id="7" name="Diagram 6"/>
              <p:cNvGraphicFramePr/>
              <p:nvPr>
                <p:extLst>
                  <p:ext uri="{D42A27DB-BD31-4B8C-83A1-F6EECF244321}">
                    <p14:modId xmlns:p14="http://schemas.microsoft.com/office/powerpoint/2010/main" val="1151163401"/>
                  </p:ext>
                </p:extLst>
              </p:nvPr>
            </p:nvGraphicFramePr>
            <p:xfrm>
              <a:off x="457200" y="3962400"/>
              <a:ext cx="8382000" cy="2514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mc:Choice>
        <mc:Fallback xmlns="">
          <p:graphicFrame>
            <p:nvGraphicFramePr>
              <p:cNvPr id="7" name="Diagram 6"/>
              <p:cNvGraphicFramePr/>
              <p:nvPr>
                <p:extLst>
                  <p:ext uri="{D42A27DB-BD31-4B8C-83A1-F6EECF244321}">
                    <p14:modId xmlns:p14="http://schemas.microsoft.com/office/powerpoint/2010/main" val="1151163401"/>
                  </p:ext>
                </p:extLst>
              </p:nvPr>
            </p:nvGraphicFramePr>
            <p:xfrm>
              <a:off x="457200" y="3962400"/>
              <a:ext cx="8382000" cy="25146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mc:Fallback>
      </mc:AlternateContent>
    </p:spTree>
    <p:extLst>
      <p:ext uri="{BB962C8B-B14F-4D97-AF65-F5344CB8AC3E}">
        <p14:creationId xmlns:p14="http://schemas.microsoft.com/office/powerpoint/2010/main" val="18107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762000"/>
          </a:xfrm>
        </p:spPr>
        <p:txBody>
          <a:bodyPr/>
          <a:lstStyle/>
          <a:p>
            <a:pPr algn="ctr"/>
            <a:r>
              <a:rPr lang="en-AU" dirty="0"/>
              <a:t>Calculating approximate convexity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143000"/>
                <a:ext cx="8375904" cy="5029199"/>
              </a:xfrm>
            </p:spPr>
            <p:txBody>
              <a:bodyPr>
                <a:normAutofit/>
              </a:bodyPr>
              <a:lstStyle/>
              <a:p>
                <a:pPr marL="2880" lvl="1" indent="0">
                  <a:spcBef>
                    <a:spcPts val="600"/>
                  </a:spcBef>
                  <a:spcAft>
                    <a:spcPts val="600"/>
                  </a:spcAft>
                  <a:buNone/>
                </a:pPr>
                <a:r>
                  <a:rPr lang="en-US" sz="2400" b="1" dirty="0"/>
                  <a:t>Example: </a:t>
                </a:r>
                <a:r>
                  <a:rPr lang="en-US" sz="2400" dirty="0"/>
                  <a:t>Consider a 6% semiannual coupon paying bond with 4 years to maturity that is currently priced at par (YTM = 6%) and has an AMD of 3.51 years. If the YTM increases/ decreases by 20 bps, the price raises/decreases to 99.301 and 100.705, respectively. Calculate AConv and the effect of a 50 bps change in yield on the bond price:</a:t>
                </a:r>
              </a:p>
              <a:p>
                <a:pPr marL="2880" lvl="1" indent="0" algn="ctr">
                  <a:spcBef>
                    <a:spcPts val="600"/>
                  </a:spcBef>
                  <a:spcAft>
                    <a:spcPts val="600"/>
                  </a:spcAft>
                  <a:buNone/>
                </a:pPr>
                <a:r>
                  <a:rPr lang="en-US" sz="2600" dirty="0"/>
                  <a:t> </a:t>
                </a:r>
                <a14:m>
                  <m:oMath xmlns:m="http://schemas.openxmlformats.org/officeDocument/2006/math">
                    <m:r>
                      <m:rPr>
                        <m:sty m:val="p"/>
                      </m:rPr>
                      <a:rPr lang="en-AU" sz="2400" b="0" i="0" smtClean="0">
                        <a:latin typeface="Cambria Math"/>
                      </a:rPr>
                      <m:t>AConv</m:t>
                    </m:r>
                    <m:r>
                      <a:rPr lang="en-AU" sz="2400" i="1">
                        <a:latin typeface="Cambria Math"/>
                      </a:rPr>
                      <m:t>=</m:t>
                    </m:r>
                    <m:f>
                      <m:fPr>
                        <m:ctrlPr>
                          <a:rPr lang="en-AU" sz="2400" i="1">
                            <a:latin typeface="Cambria Math" panose="02040503050406030204" pitchFamily="18" charset="0"/>
                          </a:rPr>
                        </m:ctrlPr>
                      </m:fPr>
                      <m:num>
                        <m:r>
                          <a:rPr lang="en-AU" sz="2400" b="0" i="1" smtClean="0">
                            <a:latin typeface="Cambria Math"/>
                          </a:rPr>
                          <m:t>100.705+99.301−</m:t>
                        </m:r>
                        <m:d>
                          <m:dPr>
                            <m:ctrlPr>
                              <a:rPr lang="en-AU" sz="2400" b="0" i="1" smtClean="0">
                                <a:latin typeface="Cambria Math" panose="02040503050406030204" pitchFamily="18" charset="0"/>
                              </a:rPr>
                            </m:ctrlPr>
                          </m:dPr>
                          <m:e>
                            <m:r>
                              <a:rPr lang="en-AU" sz="2400" i="1">
                                <a:latin typeface="Cambria Math"/>
                              </a:rPr>
                              <m:t>2</m:t>
                            </m:r>
                            <m:r>
                              <a:rPr lang="en-AU" sz="2400" i="1">
                                <a:latin typeface="Cambria Math"/>
                                <a:ea typeface="Cambria Math"/>
                              </a:rPr>
                              <m:t>×100</m:t>
                            </m:r>
                          </m:e>
                        </m:d>
                      </m:num>
                      <m:den>
                        <m:sSup>
                          <m:sSupPr>
                            <m:ctrlPr>
                              <a:rPr lang="en-AU" sz="2400" i="1" smtClean="0">
                                <a:latin typeface="Cambria Math" panose="02040503050406030204" pitchFamily="18" charset="0"/>
                              </a:rPr>
                            </m:ctrlPr>
                          </m:sSupPr>
                          <m:e>
                            <m:r>
                              <a:rPr lang="en-AU" sz="2400" b="0" i="1" smtClean="0">
                                <a:latin typeface="Cambria Math"/>
                              </a:rPr>
                              <m:t>(0.002</m:t>
                            </m:r>
                            <m:r>
                              <a:rPr lang="en-AU" sz="2400" b="0" i="1" smtClean="0">
                                <a:latin typeface="Cambria Math"/>
                                <a:ea typeface="Cambria Math"/>
                              </a:rPr>
                              <m:t>)</m:t>
                            </m:r>
                          </m:e>
                          <m:sup>
                            <m:r>
                              <a:rPr lang="en-AU" sz="2400" b="0" i="1" smtClean="0">
                                <a:latin typeface="Cambria Math"/>
                              </a:rPr>
                              <m:t>2</m:t>
                            </m:r>
                          </m:sup>
                        </m:sSup>
                        <m:r>
                          <a:rPr lang="en-AU" sz="2400" i="1" smtClean="0">
                            <a:latin typeface="Cambria Math"/>
                            <a:ea typeface="Cambria Math"/>
                          </a:rPr>
                          <m:t>×</m:t>
                        </m:r>
                        <m:r>
                          <a:rPr lang="en-AU" sz="2400" b="0" i="1" smtClean="0">
                            <a:latin typeface="Cambria Math"/>
                            <a:ea typeface="Cambria Math"/>
                          </a:rPr>
                          <m:t>100</m:t>
                        </m:r>
                      </m:den>
                    </m:f>
                    <m:r>
                      <a:rPr lang="en-AU" sz="2400" b="0" i="0" smtClean="0">
                        <a:latin typeface="Cambria Math"/>
                      </a:rPr>
                      <m:t>=</m:t>
                    </m:r>
                    <m:r>
                      <a:rPr lang="en-AU" sz="2400" b="1" i="0" smtClean="0">
                        <a:latin typeface="Cambria Math"/>
                      </a:rPr>
                      <m:t>𝟏𝟒</m:t>
                    </m:r>
                    <m:r>
                      <a:rPr lang="en-AU" sz="2400" b="1" i="0" smtClean="0">
                        <a:latin typeface="Cambria Math"/>
                      </a:rPr>
                      <m:t>.</m:t>
                    </m:r>
                    <m:r>
                      <a:rPr lang="en-AU" sz="2400" b="1" i="0" smtClean="0">
                        <a:latin typeface="Cambria Math"/>
                      </a:rPr>
                      <m:t>𝟖𝟏</m:t>
                    </m:r>
                  </m:oMath>
                </a14:m>
                <a:r>
                  <a:rPr lang="en-US" sz="2600" dirty="0"/>
                  <a:t> </a:t>
                </a:r>
              </a:p>
              <a:p>
                <a:pPr marL="2880" lvl="1" indent="0" algn="ctr">
                  <a:spcBef>
                    <a:spcPts val="600"/>
                  </a:spcBef>
                  <a:spcAft>
                    <a:spcPts val="600"/>
                  </a:spcAft>
                  <a:buNone/>
                </a:pPr>
                <a:endParaRPr lang="en-US" sz="1100" dirty="0"/>
              </a:p>
              <a:p>
                <a:pPr marL="2880" lvl="1" indent="0">
                  <a:spcBef>
                    <a:spcPts val="600"/>
                  </a:spcBef>
                  <a:spcAft>
                    <a:spcPts val="600"/>
                  </a:spcAft>
                  <a:buNone/>
                </a:pPr>
                <a14:m>
                  <m:oMath xmlns:m="http://schemas.openxmlformats.org/officeDocument/2006/math">
                    <m:r>
                      <a:rPr lang="en-AU" sz="2400" i="1">
                        <a:latin typeface="Cambria Math"/>
                      </a:rPr>
                      <m:t>%</m:t>
                    </m:r>
                    <m:r>
                      <a:rPr lang="en-AU" sz="2400" i="1">
                        <a:latin typeface="Cambria Math"/>
                        <a:ea typeface="Cambria Math"/>
                      </a:rPr>
                      <m:t>∆</m:t>
                    </m:r>
                    <m:sSup>
                      <m:sSupPr>
                        <m:ctrlPr>
                          <a:rPr lang="en-AU" sz="2400" i="1">
                            <a:latin typeface="Cambria Math" panose="02040503050406030204" pitchFamily="18" charset="0"/>
                            <a:ea typeface="Cambria Math"/>
                          </a:rPr>
                        </m:ctrlPr>
                      </m:sSupPr>
                      <m:e>
                        <m:r>
                          <m:rPr>
                            <m:sty m:val="p"/>
                          </m:rPr>
                          <a:rPr lang="en-AU" sz="2400" i="0">
                            <a:latin typeface="Cambria Math"/>
                            <a:ea typeface="Cambria Math"/>
                          </a:rPr>
                          <m:t>PV</m:t>
                        </m:r>
                      </m:e>
                      <m:sup>
                        <m:r>
                          <a:rPr lang="en-AU" sz="2400" i="1">
                            <a:latin typeface="Cambria Math"/>
                            <a:ea typeface="Cambria Math"/>
                          </a:rPr>
                          <m:t>𝐹𝑢𝑙𝑙</m:t>
                        </m:r>
                      </m:sup>
                    </m:sSup>
                    <m:r>
                      <a:rPr lang="en-AU" sz="2400" i="1">
                        <a:latin typeface="Cambria Math"/>
                        <a:ea typeface="Cambria Math"/>
                      </a:rPr>
                      <m:t>≈−</m:t>
                    </m:r>
                    <m:r>
                      <a:rPr lang="en-AU" sz="2400" b="0" i="1" smtClean="0">
                        <a:latin typeface="Cambria Math"/>
                        <a:ea typeface="Cambria Math"/>
                      </a:rPr>
                      <m:t>3.51</m:t>
                    </m:r>
                    <m:r>
                      <a:rPr lang="en-AU" sz="2400" i="1">
                        <a:latin typeface="Cambria Math"/>
                        <a:ea typeface="Cambria Math"/>
                      </a:rPr>
                      <m:t>×</m:t>
                    </m:r>
                    <m:r>
                      <a:rPr lang="en-AU" sz="2400" b="0" i="1" smtClean="0">
                        <a:latin typeface="Cambria Math"/>
                        <a:ea typeface="Cambria Math"/>
                      </a:rPr>
                      <m:t>0.005</m:t>
                    </m:r>
                    <m:r>
                      <a:rPr lang="en-AU" sz="2400" i="1">
                        <a:latin typeface="Cambria Math"/>
                        <a:ea typeface="Cambria Math"/>
                      </a:rPr>
                      <m:t>+</m:t>
                    </m:r>
                    <m:f>
                      <m:fPr>
                        <m:ctrlPr>
                          <a:rPr lang="en-AU" sz="2400" i="1">
                            <a:latin typeface="Cambria Math" panose="02040503050406030204" pitchFamily="18" charset="0"/>
                            <a:ea typeface="Cambria Math"/>
                          </a:rPr>
                        </m:ctrlPr>
                      </m:fPr>
                      <m:num>
                        <m:r>
                          <a:rPr lang="en-AU" sz="2400" i="1">
                            <a:latin typeface="Cambria Math"/>
                            <a:ea typeface="Cambria Math"/>
                          </a:rPr>
                          <m:t>1</m:t>
                        </m:r>
                      </m:num>
                      <m:den>
                        <m:r>
                          <a:rPr lang="en-AU" sz="2400" i="1">
                            <a:latin typeface="Cambria Math"/>
                            <a:ea typeface="Cambria Math"/>
                          </a:rPr>
                          <m:t>2</m:t>
                        </m:r>
                      </m:den>
                    </m:f>
                    <m:r>
                      <a:rPr lang="en-AU" sz="2400" i="1">
                        <a:latin typeface="Cambria Math"/>
                        <a:ea typeface="Cambria Math"/>
                      </a:rPr>
                      <m:t>×</m:t>
                    </m:r>
                    <m:r>
                      <a:rPr lang="en-AU" sz="2400" b="0" i="1" smtClean="0">
                        <a:latin typeface="Cambria Math"/>
                        <a:ea typeface="Cambria Math"/>
                      </a:rPr>
                      <m:t>14.81</m:t>
                    </m:r>
                    <m:r>
                      <a:rPr lang="en-AU" sz="2400" i="1">
                        <a:latin typeface="Cambria Math"/>
                        <a:ea typeface="Cambria Math"/>
                      </a:rPr>
                      <m:t>×</m:t>
                    </m:r>
                    <m:sSup>
                      <m:sSupPr>
                        <m:ctrlPr>
                          <a:rPr lang="en-AU" sz="2400" i="1">
                            <a:latin typeface="Cambria Math" panose="02040503050406030204" pitchFamily="18" charset="0"/>
                            <a:ea typeface="Cambria Math"/>
                          </a:rPr>
                        </m:ctrlPr>
                      </m:sSupPr>
                      <m:e>
                        <m:d>
                          <m:dPr>
                            <m:ctrlPr>
                              <a:rPr lang="en-AU" sz="2400" b="0" i="1">
                                <a:latin typeface="Cambria Math" panose="02040503050406030204" pitchFamily="18" charset="0"/>
                                <a:ea typeface="Cambria Math"/>
                              </a:rPr>
                            </m:ctrlPr>
                          </m:dPr>
                          <m:e>
                            <m:r>
                              <a:rPr lang="en-AU" sz="2400" b="0" i="1" smtClean="0">
                                <a:latin typeface="Cambria Math"/>
                                <a:ea typeface="Cambria Math"/>
                              </a:rPr>
                              <m:t>0.005</m:t>
                            </m:r>
                          </m:e>
                        </m:d>
                      </m:e>
                      <m:sup>
                        <m:r>
                          <a:rPr lang="en-AU" sz="2400" i="1">
                            <a:latin typeface="Cambria Math"/>
                            <a:ea typeface="Cambria Math"/>
                          </a:rPr>
                          <m:t>2</m:t>
                        </m:r>
                      </m:sup>
                    </m:sSup>
                    <m:r>
                      <a:rPr lang="en-AU" sz="2400" b="0" i="1" smtClean="0">
                        <a:latin typeface="Cambria Math"/>
                        <a:ea typeface="Cambria Math"/>
                      </a:rPr>
                      <m:t>=</m:t>
                    </m:r>
                    <m:r>
                      <a:rPr lang="en-AU" sz="2400" b="1" i="1" smtClean="0">
                        <a:latin typeface="Cambria Math"/>
                        <a:ea typeface="Cambria Math"/>
                      </a:rPr>
                      <m:t>𝟏</m:t>
                    </m:r>
                    <m:r>
                      <a:rPr lang="en-AU" sz="2400" b="1" i="1" smtClean="0">
                        <a:latin typeface="Cambria Math"/>
                        <a:ea typeface="Cambria Math"/>
                      </a:rPr>
                      <m:t>.</m:t>
                    </m:r>
                    <m:r>
                      <a:rPr lang="en-AU" sz="2400" b="1" i="1" smtClean="0">
                        <a:latin typeface="Cambria Math"/>
                        <a:ea typeface="Cambria Math"/>
                      </a:rPr>
                      <m:t>𝟕𝟕</m:t>
                    </m:r>
                    <m:r>
                      <a:rPr lang="en-AU" sz="2400" b="1" i="1" smtClean="0">
                        <a:latin typeface="Cambria Math"/>
                        <a:ea typeface="Cambria Math"/>
                      </a:rPr>
                      <m:t>%</m:t>
                    </m:r>
                    <m:r>
                      <a:rPr lang="en-US" sz="2400" b="0" i="1" smtClean="0">
                        <a:latin typeface="Cambria Math"/>
                        <a:ea typeface="Cambria Math"/>
                      </a:rPr>
                      <m:t>,</m:t>
                    </m:r>
                  </m:oMath>
                </a14:m>
                <a:r>
                  <a:rPr lang="en-US" sz="2600" dirty="0"/>
                  <a:t> </a:t>
                </a:r>
                <a:r>
                  <a:rPr lang="en-US" sz="2400" dirty="0"/>
                  <a:t>including a 0.0185% convexity adjustment.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143000"/>
                <a:ext cx="8375904" cy="5029199"/>
              </a:xfrm>
              <a:blipFill rotWithShape="0">
                <a:blip r:embed="rId3"/>
                <a:stretch>
                  <a:fillRect l="-1092" t="-850" r="-174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33</a:t>
            </a:fld>
            <a:endParaRPr lang="en-AU" dirty="0"/>
          </a:p>
        </p:txBody>
      </p:sp>
    </p:spTree>
    <p:extLst>
      <p:ext uri="{BB962C8B-B14F-4D97-AF65-F5344CB8AC3E}">
        <p14:creationId xmlns:p14="http://schemas.microsoft.com/office/powerpoint/2010/main" val="3438500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85800"/>
          </a:xfrm>
        </p:spPr>
        <p:txBody>
          <a:bodyPr/>
          <a:lstStyle/>
          <a:p>
            <a:pPr algn="ctr"/>
            <a:r>
              <a:rPr lang="en-AU" dirty="0"/>
              <a:t>Effects of convexity on bonds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36307748"/>
              </p:ext>
            </p:extLst>
          </p:nvPr>
        </p:nvGraphicFramePr>
        <p:xfrm>
          <a:off x="381000" y="1143000"/>
          <a:ext cx="8375904" cy="50291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4E4A4924-7CC3-4BF6-9C5C-A8E770D15754}" type="slidenum">
              <a:rPr lang="en-AU" smtClean="0"/>
              <a:t>34</a:t>
            </a:fld>
            <a:endParaRPr lang="en-AU" dirty="0"/>
          </a:p>
        </p:txBody>
      </p:sp>
    </p:spTree>
    <p:extLst>
      <p:ext uri="{BB962C8B-B14F-4D97-AF65-F5344CB8AC3E}">
        <p14:creationId xmlns:p14="http://schemas.microsoft.com/office/powerpoint/2010/main" val="549932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5437" y="304800"/>
            <a:ext cx="8569325" cy="1008062"/>
          </a:xfrm>
        </p:spPr>
        <p:txBody>
          <a:bodyPr>
            <a:normAutofit/>
          </a:bodyPr>
          <a:lstStyle/>
          <a:p>
            <a:pPr algn="ctr"/>
            <a:r>
              <a:rPr lang="en-US" altLang="en-US" dirty="0"/>
              <a:t>price–yield relationship </a:t>
            </a:r>
            <a:br>
              <a:rPr lang="en-US" altLang="en-US" dirty="0"/>
            </a:br>
            <a:r>
              <a:rPr lang="en-US" altLang="en-US" dirty="0"/>
              <a:t>for a callable bond</a:t>
            </a:r>
          </a:p>
        </p:txBody>
      </p:sp>
      <p:sp>
        <p:nvSpPr>
          <p:cNvPr id="55299" name="Rectangle 3"/>
          <p:cNvSpPr>
            <a:spLocks noGrp="1" noChangeArrowheads="1"/>
          </p:cNvSpPr>
          <p:nvPr>
            <p:ph type="body" idx="1"/>
          </p:nvPr>
        </p:nvSpPr>
        <p:spPr>
          <a:xfrm>
            <a:off x="609600" y="1594410"/>
            <a:ext cx="7772400" cy="4035425"/>
          </a:xfrm>
        </p:spPr>
        <p:txBody>
          <a:bodyPr/>
          <a:lstStyle/>
          <a:p>
            <a:pPr marL="609600" indent="-609600">
              <a:spcBef>
                <a:spcPts val="300"/>
              </a:spcBef>
              <a:spcAft>
                <a:spcPts val="300"/>
              </a:spcAft>
            </a:pPr>
            <a:endParaRPr lang="en-US" altLang="en-US" sz="2400" dirty="0"/>
          </a:p>
          <a:p>
            <a:pPr marL="914400" lvl="2" indent="0">
              <a:spcBef>
                <a:spcPts val="300"/>
              </a:spcBef>
              <a:spcAft>
                <a:spcPts val="300"/>
              </a:spcAft>
              <a:buFontTx/>
              <a:buNone/>
            </a:pPr>
            <a:endParaRPr lang="en-US" altLang="en-US" sz="2000" dirty="0"/>
          </a:p>
          <a:p>
            <a:pPr marL="609600" indent="-609600">
              <a:spcBef>
                <a:spcPts val="300"/>
              </a:spcBef>
              <a:spcAft>
                <a:spcPts val="300"/>
              </a:spcAft>
              <a:buFontTx/>
              <a:buNone/>
            </a:pPr>
            <a:endParaRPr lang="en-US" altLang="en-US" sz="2400" dirty="0"/>
          </a:p>
        </p:txBody>
      </p:sp>
      <p:sp>
        <p:nvSpPr>
          <p:cNvPr id="55300" name="Line 4"/>
          <p:cNvSpPr>
            <a:spLocks noChangeShapeType="1"/>
          </p:cNvSpPr>
          <p:nvPr/>
        </p:nvSpPr>
        <p:spPr bwMode="auto">
          <a:xfrm>
            <a:off x="1981200" y="3048000"/>
            <a:ext cx="0" cy="2590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55301" name="Line 5"/>
          <p:cNvSpPr>
            <a:spLocks noChangeShapeType="1"/>
          </p:cNvSpPr>
          <p:nvPr/>
        </p:nvSpPr>
        <p:spPr bwMode="auto">
          <a:xfrm>
            <a:off x="1981200" y="5638800"/>
            <a:ext cx="5410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55302" name="Freeform 8"/>
          <p:cNvSpPr>
            <a:spLocks/>
          </p:cNvSpPr>
          <p:nvPr/>
        </p:nvSpPr>
        <p:spPr bwMode="auto">
          <a:xfrm>
            <a:off x="2286000" y="2895600"/>
            <a:ext cx="4648200" cy="2362200"/>
          </a:xfrm>
          <a:custGeom>
            <a:avLst/>
            <a:gdLst>
              <a:gd name="T0" fmla="*/ 2147483647 w 2928"/>
              <a:gd name="T1" fmla="*/ 2147483647 h 1488"/>
              <a:gd name="T2" fmla="*/ 2147483647 w 2928"/>
              <a:gd name="T3" fmla="*/ 2147483647 h 1488"/>
              <a:gd name="T4" fmla="*/ 0 w 2928"/>
              <a:gd name="T5" fmla="*/ 0 h 1488"/>
              <a:gd name="T6" fmla="*/ 0 60000 65536"/>
              <a:gd name="T7" fmla="*/ 0 60000 65536"/>
              <a:gd name="T8" fmla="*/ 0 60000 65536"/>
            </a:gdLst>
            <a:ahLst/>
            <a:cxnLst>
              <a:cxn ang="T6">
                <a:pos x="T0" y="T1"/>
              </a:cxn>
              <a:cxn ang="T7">
                <a:pos x="T2" y="T3"/>
              </a:cxn>
              <a:cxn ang="T8">
                <a:pos x="T4" y="T5"/>
              </a:cxn>
            </a:cxnLst>
            <a:rect l="0" t="0" r="r" b="b"/>
            <a:pathLst>
              <a:path w="2928" h="1488">
                <a:moveTo>
                  <a:pt x="2928" y="1488"/>
                </a:moveTo>
                <a:cubicBezTo>
                  <a:pt x="2308" y="1468"/>
                  <a:pt x="1688" y="1448"/>
                  <a:pt x="1200" y="1200"/>
                </a:cubicBezTo>
                <a:cubicBezTo>
                  <a:pt x="712" y="952"/>
                  <a:pt x="356" y="476"/>
                  <a:pt x="0" y="0"/>
                </a:cubicBezTo>
              </a:path>
            </a:pathLst>
          </a:custGeom>
          <a:noFill/>
          <a:ln w="12700" cap="flat" cmpd="sng">
            <a:solidFill>
              <a:srgbClr val="FF0066"/>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55303" name="Freeform 9"/>
          <p:cNvSpPr>
            <a:spLocks/>
          </p:cNvSpPr>
          <p:nvPr/>
        </p:nvSpPr>
        <p:spPr bwMode="auto">
          <a:xfrm>
            <a:off x="2057400" y="4114800"/>
            <a:ext cx="1981200" cy="609600"/>
          </a:xfrm>
          <a:custGeom>
            <a:avLst/>
            <a:gdLst>
              <a:gd name="T0" fmla="*/ 2147483647 w 1248"/>
              <a:gd name="T1" fmla="*/ 967740000 h 384"/>
              <a:gd name="T2" fmla="*/ 1451610000 w 1248"/>
              <a:gd name="T3" fmla="*/ 241935000 h 384"/>
              <a:gd name="T4" fmla="*/ 0 w 1248"/>
              <a:gd name="T5" fmla="*/ 0 h 384"/>
              <a:gd name="T6" fmla="*/ 0 60000 65536"/>
              <a:gd name="T7" fmla="*/ 0 60000 65536"/>
              <a:gd name="T8" fmla="*/ 0 60000 65536"/>
            </a:gdLst>
            <a:ahLst/>
            <a:cxnLst>
              <a:cxn ang="T6">
                <a:pos x="T0" y="T1"/>
              </a:cxn>
              <a:cxn ang="T7">
                <a:pos x="T2" y="T3"/>
              </a:cxn>
              <a:cxn ang="T8">
                <a:pos x="T4" y="T5"/>
              </a:cxn>
            </a:cxnLst>
            <a:rect l="0" t="0" r="r" b="b"/>
            <a:pathLst>
              <a:path w="1248" h="384">
                <a:moveTo>
                  <a:pt x="1248" y="384"/>
                </a:moveTo>
                <a:cubicBezTo>
                  <a:pt x="1016" y="272"/>
                  <a:pt x="784" y="160"/>
                  <a:pt x="576" y="96"/>
                </a:cubicBezTo>
                <a:cubicBezTo>
                  <a:pt x="368" y="32"/>
                  <a:pt x="184" y="16"/>
                  <a:pt x="0" y="0"/>
                </a:cubicBezTo>
              </a:path>
            </a:pathLst>
          </a:custGeom>
          <a:noFill/>
          <a:ln w="12700" cap="flat" cmpd="sng">
            <a:solidFill>
              <a:srgbClr val="339966"/>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55304" name="Line 12"/>
          <p:cNvSpPr>
            <a:spLocks noChangeShapeType="1"/>
          </p:cNvSpPr>
          <p:nvPr/>
        </p:nvSpPr>
        <p:spPr bwMode="auto">
          <a:xfrm flipH="1">
            <a:off x="2895600" y="3124200"/>
            <a:ext cx="76200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55305" name="Line 14"/>
          <p:cNvSpPr>
            <a:spLocks noChangeShapeType="1"/>
          </p:cNvSpPr>
          <p:nvPr/>
        </p:nvSpPr>
        <p:spPr bwMode="auto">
          <a:xfrm flipV="1">
            <a:off x="2743200" y="4267200"/>
            <a:ext cx="1524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55306" name="Text Box 13"/>
          <p:cNvSpPr txBox="1">
            <a:spLocks noChangeArrowheads="1"/>
          </p:cNvSpPr>
          <p:nvPr/>
        </p:nvSpPr>
        <p:spPr bwMode="auto">
          <a:xfrm>
            <a:off x="3810000" y="2819400"/>
            <a:ext cx="230543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200" dirty="0">
                <a:latin typeface="+mn-lt"/>
              </a:rPr>
              <a:t>Option-free bond</a:t>
            </a:r>
          </a:p>
        </p:txBody>
      </p:sp>
      <p:sp>
        <p:nvSpPr>
          <p:cNvPr id="55307" name="Text Box 15"/>
          <p:cNvSpPr txBox="1">
            <a:spLocks noChangeArrowheads="1"/>
          </p:cNvSpPr>
          <p:nvPr/>
        </p:nvSpPr>
        <p:spPr bwMode="auto">
          <a:xfrm>
            <a:off x="2133600" y="4876800"/>
            <a:ext cx="191110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200" dirty="0">
                <a:latin typeface="+mn-lt"/>
              </a:rPr>
              <a:t>Callable bond</a:t>
            </a:r>
          </a:p>
        </p:txBody>
      </p:sp>
      <p:sp>
        <p:nvSpPr>
          <p:cNvPr id="55308" name="Text Box 10"/>
          <p:cNvSpPr txBox="1">
            <a:spLocks noChangeArrowheads="1"/>
          </p:cNvSpPr>
          <p:nvPr/>
        </p:nvSpPr>
        <p:spPr bwMode="auto">
          <a:xfrm>
            <a:off x="1050925" y="3465513"/>
            <a:ext cx="827471"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200" dirty="0">
                <a:latin typeface="+mn-lt"/>
              </a:rPr>
              <a:t>Price</a:t>
            </a:r>
          </a:p>
        </p:txBody>
      </p:sp>
      <p:sp>
        <p:nvSpPr>
          <p:cNvPr id="55309" name="AutoShape 16"/>
          <p:cNvSpPr>
            <a:spLocks noChangeArrowheads="1"/>
          </p:cNvSpPr>
          <p:nvPr/>
        </p:nvSpPr>
        <p:spPr bwMode="auto">
          <a:xfrm>
            <a:off x="457200" y="4114800"/>
            <a:ext cx="1128713" cy="485775"/>
          </a:xfrm>
          <a:prstGeom prst="rightArrow">
            <a:avLst>
              <a:gd name="adj1" fmla="val 50000"/>
              <a:gd name="adj2" fmla="val 5808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n-AU" altLang="en-US" sz="2400" dirty="0"/>
          </a:p>
        </p:txBody>
      </p:sp>
      <p:sp>
        <p:nvSpPr>
          <p:cNvPr id="55310" name="Text Box 17"/>
          <p:cNvSpPr txBox="1">
            <a:spLocks noChangeArrowheads="1"/>
          </p:cNvSpPr>
          <p:nvPr/>
        </p:nvSpPr>
        <p:spPr bwMode="auto">
          <a:xfrm>
            <a:off x="-3725" y="4724400"/>
            <a:ext cx="205056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lgn="ctr">
              <a:spcBef>
                <a:spcPct val="0"/>
              </a:spcBef>
              <a:buFontTx/>
              <a:buNone/>
            </a:pPr>
            <a:r>
              <a:rPr lang="en-US" altLang="en-US" sz="2000" dirty="0">
                <a:latin typeface="+mn-lt"/>
              </a:rPr>
              <a:t>Area of negative</a:t>
            </a:r>
          </a:p>
          <a:p>
            <a:pPr algn="ctr">
              <a:spcBef>
                <a:spcPct val="0"/>
              </a:spcBef>
              <a:buFontTx/>
              <a:buNone/>
            </a:pPr>
            <a:r>
              <a:rPr lang="en-US" altLang="en-US" sz="2000" dirty="0">
                <a:latin typeface="+mn-lt"/>
              </a:rPr>
              <a:t>convexity</a:t>
            </a:r>
          </a:p>
        </p:txBody>
      </p:sp>
      <p:sp>
        <p:nvSpPr>
          <p:cNvPr id="55311" name="Text Box 11"/>
          <p:cNvSpPr txBox="1">
            <a:spLocks noChangeArrowheads="1"/>
          </p:cNvSpPr>
          <p:nvPr/>
        </p:nvSpPr>
        <p:spPr bwMode="auto">
          <a:xfrm>
            <a:off x="6994525" y="5675313"/>
            <a:ext cx="795338"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n-US" altLang="en-US" sz="2200" dirty="0">
                <a:latin typeface="+mn-lt"/>
              </a:rPr>
              <a:t>Yield</a:t>
            </a:r>
          </a:p>
        </p:txBody>
      </p:sp>
      <p:sp>
        <p:nvSpPr>
          <p:cNvPr id="55312" name="Text Box 7"/>
          <p:cNvSpPr txBox="1">
            <a:spLocks noChangeArrowheads="1"/>
          </p:cNvSpPr>
          <p:nvPr/>
        </p:nvSpPr>
        <p:spPr bwMode="auto">
          <a:xfrm>
            <a:off x="3810000" y="5715000"/>
            <a:ext cx="68580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50000"/>
              </a:spcBef>
              <a:buFontTx/>
              <a:buNone/>
            </a:pPr>
            <a:r>
              <a:rPr lang="en-US" altLang="en-US" sz="2200" dirty="0">
                <a:latin typeface="+mn-lt"/>
              </a:rPr>
              <a:t>r*</a:t>
            </a:r>
          </a:p>
        </p:txBody>
      </p:sp>
      <p:sp>
        <p:nvSpPr>
          <p:cNvPr id="55313" name="Line 6"/>
          <p:cNvSpPr>
            <a:spLocks noChangeShapeType="1"/>
          </p:cNvSpPr>
          <p:nvPr/>
        </p:nvSpPr>
        <p:spPr bwMode="auto">
          <a:xfrm>
            <a:off x="4038600" y="4724400"/>
            <a:ext cx="0" cy="91440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AU" dirty="0"/>
          </a:p>
        </p:txBody>
      </p:sp>
      <p:sp>
        <p:nvSpPr>
          <p:cNvPr id="2" name="Slide Number Placeholder 1"/>
          <p:cNvSpPr>
            <a:spLocks noGrp="1"/>
          </p:cNvSpPr>
          <p:nvPr>
            <p:ph type="sldNum" sz="quarter" idx="12"/>
          </p:nvPr>
        </p:nvSpPr>
        <p:spPr/>
        <p:txBody>
          <a:bodyPr/>
          <a:lstStyle/>
          <a:p>
            <a:fld id="{4E4A4924-7CC3-4BF6-9C5C-A8E770D15754}" type="slidenum">
              <a:rPr lang="en-US" smtClean="0"/>
              <a:t>35</a:t>
            </a:fld>
            <a:endParaRPr lang="en-US" dirty="0"/>
          </a:p>
        </p:txBody>
      </p:sp>
    </p:spTree>
    <p:extLst>
      <p:ext uri="{BB962C8B-B14F-4D97-AF65-F5344CB8AC3E}">
        <p14:creationId xmlns:p14="http://schemas.microsoft.com/office/powerpoint/2010/main" val="33235392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307B-F294-4E0D-91BC-1BD06D2D26FB}"/>
              </a:ext>
            </a:extLst>
          </p:cNvPr>
          <p:cNvSpPr>
            <a:spLocks noGrp="1"/>
          </p:cNvSpPr>
          <p:nvPr>
            <p:ph type="title"/>
          </p:nvPr>
        </p:nvSpPr>
        <p:spPr/>
        <p:txBody>
          <a:bodyPr/>
          <a:lstStyle/>
          <a:p>
            <a:r>
              <a:rPr lang="en-US" dirty="0"/>
              <a:t>Game Time	</a:t>
            </a:r>
          </a:p>
        </p:txBody>
      </p:sp>
      <p:sp>
        <p:nvSpPr>
          <p:cNvPr id="3" name="Content Placeholder 2">
            <a:extLst>
              <a:ext uri="{FF2B5EF4-FFF2-40B4-BE49-F238E27FC236}">
                <a16:creationId xmlns:a16="http://schemas.microsoft.com/office/drawing/2014/main" id="{7029376E-47A2-48B6-B97F-947CB2A2E5F2}"/>
              </a:ext>
            </a:extLst>
          </p:cNvPr>
          <p:cNvSpPr>
            <a:spLocks noGrp="1"/>
          </p:cNvSpPr>
          <p:nvPr>
            <p:ph idx="1"/>
          </p:nvPr>
        </p:nvSpPr>
        <p:spPr/>
        <p:txBody>
          <a:bodyPr>
            <a:normAutofit/>
          </a:bodyPr>
          <a:lstStyle/>
          <a:p>
            <a:r>
              <a:rPr lang="en-US" sz="2400" dirty="0"/>
              <a:t>5 pirates looted a chest full of 100 gold coins. They agree on the following method to divide the root: The most senior pirate will propose a distribution of coins. All pirates vote. If at lease 50% of the pirates (3 in this case) agree, the gold is divided as proposed. If not, the most senior pirate will be killed and process goes to next senior pirate… until a plan is approved. Assume all pirates and perfectly rationale. They want to stay alive first, but also want to get as much gold as possible. Finally, being blood-thirsty, they want to have fewer pirates if given a choice between otherwise equal outcomes. How will the gold coins be divided in the end?</a:t>
            </a:r>
          </a:p>
        </p:txBody>
      </p:sp>
    </p:spTree>
    <p:extLst>
      <p:ext uri="{BB962C8B-B14F-4D97-AF65-F5344CB8AC3E}">
        <p14:creationId xmlns:p14="http://schemas.microsoft.com/office/powerpoint/2010/main" val="2104983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4. interest rate risk and </a:t>
            </a:r>
            <a:br>
              <a:rPr lang="en-AU" dirty="0"/>
            </a:br>
            <a:r>
              <a:rPr lang="en-AU" dirty="0"/>
              <a:t>the investment horizon</a:t>
            </a:r>
          </a:p>
        </p:txBody>
      </p:sp>
      <p:sp>
        <p:nvSpPr>
          <p:cNvPr id="4" name="Slide Number Placeholder 3"/>
          <p:cNvSpPr>
            <a:spLocks noGrp="1"/>
          </p:cNvSpPr>
          <p:nvPr>
            <p:ph type="sldNum" sz="quarter" idx="12"/>
          </p:nvPr>
        </p:nvSpPr>
        <p:spPr/>
        <p:txBody>
          <a:bodyPr/>
          <a:lstStyle/>
          <a:p>
            <a:fld id="{4E4A4924-7CC3-4BF6-9C5C-A8E770D15754}" type="slidenum">
              <a:rPr lang="en-AU" smtClean="0"/>
              <a:t>37</a:t>
            </a:fld>
            <a:endParaRPr lang="en-AU" dirty="0"/>
          </a:p>
        </p:txBody>
      </p:sp>
      <p:sp>
        <p:nvSpPr>
          <p:cNvPr id="6" name="Content Placeholder 5"/>
          <p:cNvSpPr>
            <a:spLocks noGrp="1"/>
          </p:cNvSpPr>
          <p:nvPr>
            <p:ph idx="1"/>
          </p:nvPr>
        </p:nvSpPr>
        <p:spPr/>
        <p:txBody>
          <a:bodyPr/>
          <a:lstStyle/>
          <a:p>
            <a:pPr lvl="0" rtl="0"/>
            <a:r>
              <a:rPr lang="en-US" sz="2200" dirty="0"/>
              <a:t>An important aspect in understanding the interest rate risk and return characteristics of an investment in a fixed-rate bond is the </a:t>
            </a:r>
            <a:r>
              <a:rPr lang="en-US" sz="2200" b="1" dirty="0"/>
              <a:t>time horizon</a:t>
            </a:r>
            <a:r>
              <a:rPr lang="en-US" sz="2200" dirty="0"/>
              <a:t>.</a:t>
            </a:r>
          </a:p>
          <a:p>
            <a:pPr lvl="0" rtl="0"/>
            <a:endParaRPr lang="en-AU" dirty="0"/>
          </a:p>
          <a:p>
            <a:pPr lvl="0" rtl="0"/>
            <a:r>
              <a:rPr lang="en-US" sz="2200" dirty="0"/>
              <a:t>Bond duration is the primary measure of risk arising from a change in the yield-to-maturity; convexity is the secondary risk measure.</a:t>
            </a:r>
          </a:p>
          <a:p>
            <a:pPr lvl="0" rtl="0"/>
            <a:endParaRPr lang="en-AU" sz="2200" dirty="0"/>
          </a:p>
          <a:p>
            <a:pPr lvl="0" rtl="0"/>
            <a:r>
              <a:rPr lang="en-US" sz="2200" dirty="0"/>
              <a:t>The common assumption in interest rate risk analysis is a parallel shift in the yield curve. In reality, the shape of the yield curve changes based on factors affecting the supply and demand of shorter-term versus longer-term securities.</a:t>
            </a:r>
            <a:endParaRPr lang="en-AU" dirty="0"/>
          </a:p>
        </p:txBody>
      </p:sp>
    </p:spTree>
    <p:extLst>
      <p:ext uri="{BB962C8B-B14F-4D97-AF65-F5344CB8AC3E}">
        <p14:creationId xmlns:p14="http://schemas.microsoft.com/office/powerpoint/2010/main" val="16593005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762000"/>
          </a:xfrm>
        </p:spPr>
        <p:txBody>
          <a:bodyPr/>
          <a:lstStyle/>
          <a:p>
            <a:pPr algn="ctr"/>
            <a:r>
              <a:rPr lang="en-AU" dirty="0"/>
              <a:t>Yield volatility</a:t>
            </a:r>
          </a:p>
        </p:txBody>
      </p:sp>
      <p:sp>
        <p:nvSpPr>
          <p:cNvPr id="3" name="Content Placeholder 2"/>
          <p:cNvSpPr>
            <a:spLocks noGrp="1"/>
          </p:cNvSpPr>
          <p:nvPr>
            <p:ph idx="1"/>
          </p:nvPr>
        </p:nvSpPr>
        <p:spPr>
          <a:xfrm>
            <a:off x="381000" y="1447801"/>
            <a:ext cx="8375904" cy="4724399"/>
          </a:xfrm>
        </p:spPr>
        <p:txBody>
          <a:bodyPr>
            <a:normAutofit/>
          </a:bodyPr>
          <a:lstStyle/>
          <a:p>
            <a:pPr marL="182880" lvl="1" indent="-180000">
              <a:spcBef>
                <a:spcPts val="600"/>
              </a:spcBef>
              <a:spcAft>
                <a:spcPts val="600"/>
              </a:spcAft>
              <a:buFont typeface="Arial" pitchFamily="34" charset="0"/>
              <a:buChar char="•"/>
            </a:pPr>
            <a:r>
              <a:rPr lang="en-US" sz="2400" b="1" dirty="0"/>
              <a:t>The term structure of yield volatility</a:t>
            </a:r>
            <a:r>
              <a:rPr lang="en-US" sz="2400" dirty="0"/>
              <a:t> is the relationship between the volatility of bond yields-to-maturity and times-to-maturity.</a:t>
            </a:r>
          </a:p>
        </p:txBody>
      </p:sp>
      <p:sp>
        <p:nvSpPr>
          <p:cNvPr id="4" name="Slide Number Placeholder 3"/>
          <p:cNvSpPr>
            <a:spLocks noGrp="1"/>
          </p:cNvSpPr>
          <p:nvPr>
            <p:ph type="sldNum" sz="quarter" idx="12"/>
          </p:nvPr>
        </p:nvSpPr>
        <p:spPr/>
        <p:txBody>
          <a:bodyPr/>
          <a:lstStyle/>
          <a:p>
            <a:fld id="{4E4A4924-7CC3-4BF6-9C5C-A8E770D15754}" type="slidenum">
              <a:rPr lang="en-AU" smtClean="0"/>
              <a:t>38</a:t>
            </a:fld>
            <a:endParaRPr lang="en-AU" dirty="0"/>
          </a:p>
        </p:txBody>
      </p:sp>
      <p:graphicFrame>
        <p:nvGraphicFramePr>
          <p:cNvPr id="5" name="Diagram 4"/>
          <p:cNvGraphicFramePr/>
          <p:nvPr>
            <p:extLst>
              <p:ext uri="{D42A27DB-BD31-4B8C-83A1-F6EECF244321}">
                <p14:modId xmlns:p14="http://schemas.microsoft.com/office/powerpoint/2010/main" val="1852254766"/>
              </p:ext>
            </p:extLst>
          </p:nvPr>
        </p:nvGraphicFramePr>
        <p:xfrm>
          <a:off x="609600" y="2514600"/>
          <a:ext cx="80772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365956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AU" dirty="0"/>
              <a:t>General relationships among interest rate risk, the macaulay duration, and the investment horizon</a:t>
            </a:r>
          </a:p>
        </p:txBody>
      </p:sp>
      <p:sp>
        <p:nvSpPr>
          <p:cNvPr id="3" name="Content Placeholder 2"/>
          <p:cNvSpPr>
            <a:spLocks noGrp="1"/>
          </p:cNvSpPr>
          <p:nvPr>
            <p:ph idx="1"/>
          </p:nvPr>
        </p:nvSpPr>
        <p:spPr>
          <a:xfrm>
            <a:off x="381000" y="1371601"/>
            <a:ext cx="8375904" cy="5029199"/>
          </a:xfrm>
        </p:spPr>
        <p:txBody>
          <a:bodyPr>
            <a:noAutofit/>
          </a:bodyPr>
          <a:lstStyle/>
          <a:p>
            <a:pPr marL="182880" lvl="1" indent="-180000">
              <a:lnSpc>
                <a:spcPct val="80000"/>
              </a:lnSpc>
              <a:spcBef>
                <a:spcPts val="600"/>
              </a:spcBef>
              <a:spcAft>
                <a:spcPts val="600"/>
              </a:spcAft>
              <a:buFont typeface="Arial" pitchFamily="34" charset="0"/>
              <a:buChar char="•"/>
            </a:pPr>
            <a:endParaRPr lang="en-US" sz="2200" dirty="0"/>
          </a:p>
          <a:p>
            <a:pPr marL="182880" lvl="1" indent="-180000">
              <a:lnSpc>
                <a:spcPct val="80000"/>
              </a:lnSpc>
              <a:spcBef>
                <a:spcPts val="600"/>
              </a:spcBef>
              <a:spcAft>
                <a:spcPts val="600"/>
              </a:spcAft>
              <a:buFont typeface="Arial" pitchFamily="34" charset="0"/>
              <a:buChar char="•"/>
            </a:pPr>
            <a:endParaRPr lang="en-US" sz="2200" dirty="0"/>
          </a:p>
          <a:p>
            <a:pPr marL="182880" lvl="1" indent="-180000">
              <a:lnSpc>
                <a:spcPct val="80000"/>
              </a:lnSpc>
              <a:spcBef>
                <a:spcPts val="600"/>
              </a:spcBef>
              <a:spcAft>
                <a:spcPts val="600"/>
              </a:spcAft>
              <a:buFont typeface="Arial" pitchFamily="34" charset="0"/>
              <a:buChar char="•"/>
            </a:pPr>
            <a:endParaRPr lang="en-US" sz="2200" dirty="0"/>
          </a:p>
          <a:p>
            <a:pPr marL="182880" lvl="1" indent="-180000">
              <a:lnSpc>
                <a:spcPct val="80000"/>
              </a:lnSpc>
              <a:spcBef>
                <a:spcPts val="600"/>
              </a:spcBef>
              <a:spcAft>
                <a:spcPts val="600"/>
              </a:spcAft>
              <a:buFont typeface="Arial" pitchFamily="34" charset="0"/>
              <a:buChar char="•"/>
            </a:pPr>
            <a:endParaRPr lang="en-US" sz="2200" dirty="0"/>
          </a:p>
          <a:p>
            <a:pPr marL="2880" lvl="1" indent="0">
              <a:lnSpc>
                <a:spcPct val="80000"/>
              </a:lnSpc>
              <a:spcBef>
                <a:spcPts val="600"/>
              </a:spcBef>
              <a:spcAft>
                <a:spcPts val="600"/>
              </a:spcAft>
              <a:buNone/>
            </a:pPr>
            <a:endParaRPr lang="en-US" sz="2200" dirty="0"/>
          </a:p>
          <a:p>
            <a:pPr marL="2880" lvl="1" indent="0">
              <a:lnSpc>
                <a:spcPct val="80000"/>
              </a:lnSpc>
              <a:spcBef>
                <a:spcPts val="600"/>
              </a:spcBef>
              <a:spcAft>
                <a:spcPts val="600"/>
              </a:spcAft>
              <a:buNone/>
            </a:pPr>
            <a:endParaRPr lang="en-US" sz="2200" dirty="0"/>
          </a:p>
          <a:p>
            <a:pPr marL="2880" lvl="1" indent="0">
              <a:lnSpc>
                <a:spcPct val="80000"/>
              </a:lnSpc>
              <a:spcBef>
                <a:spcPts val="600"/>
              </a:spcBef>
              <a:spcAft>
                <a:spcPts val="600"/>
              </a:spcAft>
              <a:buNone/>
            </a:pPr>
            <a:endParaRPr lang="en-US" sz="2200" dirty="0"/>
          </a:p>
          <a:p>
            <a:pPr marL="2880" lvl="1" indent="0">
              <a:lnSpc>
                <a:spcPct val="80000"/>
              </a:lnSpc>
              <a:spcBef>
                <a:spcPts val="600"/>
              </a:spcBef>
              <a:spcAft>
                <a:spcPts val="600"/>
              </a:spcAft>
              <a:buNone/>
            </a:pPr>
            <a:endParaRPr lang="en-US" sz="1050" dirty="0"/>
          </a:p>
          <a:p>
            <a:pPr marL="2880" lvl="1" indent="0">
              <a:lnSpc>
                <a:spcPct val="80000"/>
              </a:lnSpc>
              <a:spcBef>
                <a:spcPts val="600"/>
              </a:spcBef>
              <a:spcAft>
                <a:spcPts val="600"/>
              </a:spcAft>
              <a:buNone/>
            </a:pPr>
            <a:endParaRPr lang="en-US" sz="2800" dirty="0"/>
          </a:p>
          <a:p>
            <a:pPr marL="2880" lvl="1" indent="0">
              <a:lnSpc>
                <a:spcPct val="80000"/>
              </a:lnSpc>
              <a:spcBef>
                <a:spcPts val="600"/>
              </a:spcBef>
              <a:spcAft>
                <a:spcPts val="600"/>
              </a:spcAft>
              <a:buNone/>
            </a:pPr>
            <a:endParaRPr lang="en-US" sz="2200" dirty="0"/>
          </a:p>
          <a:p>
            <a:pPr marL="2880" lvl="1" indent="0">
              <a:lnSpc>
                <a:spcPct val="80000"/>
              </a:lnSpc>
              <a:spcBef>
                <a:spcPts val="600"/>
              </a:spcBef>
              <a:spcAft>
                <a:spcPts val="600"/>
              </a:spcAft>
              <a:buNone/>
            </a:pPr>
            <a:r>
              <a:rPr lang="en-US" sz="2200" dirty="0"/>
              <a:t>• The difference between the Macaulay duration of a bond and the investment horizon is called the “</a:t>
            </a:r>
            <a:r>
              <a:rPr lang="en-US" sz="2200" b="1" dirty="0"/>
              <a:t>duration gap</a:t>
            </a:r>
            <a:r>
              <a:rPr lang="en-US" sz="2200" dirty="0"/>
              <a:t>.”</a:t>
            </a:r>
          </a:p>
        </p:txBody>
      </p:sp>
      <p:sp>
        <p:nvSpPr>
          <p:cNvPr id="4" name="Slide Number Placeholder 3"/>
          <p:cNvSpPr>
            <a:spLocks noGrp="1"/>
          </p:cNvSpPr>
          <p:nvPr>
            <p:ph type="sldNum" sz="quarter" idx="12"/>
          </p:nvPr>
        </p:nvSpPr>
        <p:spPr/>
        <p:txBody>
          <a:bodyPr/>
          <a:lstStyle/>
          <a:p>
            <a:fld id="{4E4A4924-7CC3-4BF6-9C5C-A8E770D15754}" type="slidenum">
              <a:rPr lang="en-AU" smtClean="0"/>
              <a:t>39</a:t>
            </a:fld>
            <a:endParaRPr lang="en-AU" dirty="0"/>
          </a:p>
        </p:txBody>
      </p:sp>
      <p:graphicFrame>
        <p:nvGraphicFramePr>
          <p:cNvPr id="7" name="Diagram 6"/>
          <p:cNvGraphicFramePr/>
          <p:nvPr>
            <p:extLst>
              <p:ext uri="{D42A27DB-BD31-4B8C-83A1-F6EECF244321}">
                <p14:modId xmlns:p14="http://schemas.microsoft.com/office/powerpoint/2010/main" val="2019436206"/>
              </p:ext>
            </p:extLst>
          </p:nvPr>
        </p:nvGraphicFramePr>
        <p:xfrm>
          <a:off x="76200" y="1371600"/>
          <a:ext cx="8915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944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2. SOURCES OF RETURN</a:t>
            </a:r>
          </a:p>
        </p:txBody>
      </p:sp>
      <p:sp>
        <p:nvSpPr>
          <p:cNvPr id="3" name="Content Placeholder 2"/>
          <p:cNvSpPr>
            <a:spLocks noGrp="1"/>
          </p:cNvSpPr>
          <p:nvPr>
            <p:ph idx="1"/>
          </p:nvPr>
        </p:nvSpPr>
        <p:spPr>
          <a:xfrm>
            <a:off x="381000" y="1295400"/>
            <a:ext cx="8375904" cy="4876799"/>
          </a:xfrm>
        </p:spPr>
        <p:txBody>
          <a:bodyPr>
            <a:normAutofit/>
          </a:bodyPr>
          <a:lstStyle/>
          <a:p>
            <a:pPr marL="2880" lvl="1" indent="0">
              <a:spcBef>
                <a:spcPts val="600"/>
              </a:spcBef>
              <a:spcAft>
                <a:spcPts val="600"/>
              </a:spcAft>
              <a:buNone/>
            </a:pPr>
            <a:r>
              <a:rPr lang="en-US" sz="2600" dirty="0"/>
              <a:t>A fixed-rate bond has three sources of return:</a:t>
            </a:r>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2600" dirty="0"/>
          </a:p>
          <a:p>
            <a:pPr marL="182880" lvl="1" indent="-180000">
              <a:spcBef>
                <a:spcPts val="600"/>
              </a:spcBef>
              <a:spcAft>
                <a:spcPts val="600"/>
              </a:spcAft>
              <a:buFont typeface="Arial" pitchFamily="34" charset="0"/>
              <a:buChar char="•"/>
            </a:pPr>
            <a:endParaRPr lang="en-US" sz="2600" dirty="0"/>
          </a:p>
        </p:txBody>
      </p:sp>
      <p:sp>
        <p:nvSpPr>
          <p:cNvPr id="4" name="Slide Number Placeholder 3"/>
          <p:cNvSpPr>
            <a:spLocks noGrp="1"/>
          </p:cNvSpPr>
          <p:nvPr>
            <p:ph type="sldNum" sz="quarter" idx="12"/>
          </p:nvPr>
        </p:nvSpPr>
        <p:spPr/>
        <p:txBody>
          <a:bodyPr/>
          <a:lstStyle/>
          <a:p>
            <a:fld id="{4E4A4924-7CC3-4BF6-9C5C-A8E770D15754}" type="slidenum">
              <a:rPr lang="en-AU" smtClean="0"/>
              <a:t>4</a:t>
            </a:fld>
            <a:endParaRPr lang="en-AU" dirty="0"/>
          </a:p>
        </p:txBody>
      </p:sp>
      <p:graphicFrame>
        <p:nvGraphicFramePr>
          <p:cNvPr id="6" name="Diagram 5"/>
          <p:cNvGraphicFramePr/>
          <p:nvPr>
            <p:extLst>
              <p:ext uri="{D42A27DB-BD31-4B8C-83A1-F6EECF244321}">
                <p14:modId xmlns:p14="http://schemas.microsoft.com/office/powerpoint/2010/main" val="1964087871"/>
              </p:ext>
            </p:extLst>
          </p:nvPr>
        </p:nvGraphicFramePr>
        <p:xfrm>
          <a:off x="457200" y="1905000"/>
          <a:ext cx="8229600" cy="1752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695179832"/>
              </p:ext>
            </p:extLst>
          </p:nvPr>
        </p:nvGraphicFramePr>
        <p:xfrm>
          <a:off x="381000" y="3733800"/>
          <a:ext cx="8458200" cy="2590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437781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lstStyle/>
          <a:p>
            <a:pPr algn="ctr">
              <a:spcBef>
                <a:spcPts val="0"/>
              </a:spcBef>
              <a:defRPr/>
            </a:pPr>
            <a:r>
              <a:rPr lang="en-AU" dirty="0"/>
              <a:t>5. Credit and liquidity risk</a:t>
            </a:r>
          </a:p>
        </p:txBody>
      </p:sp>
      <p:sp>
        <p:nvSpPr>
          <p:cNvPr id="3" name="Content Placeholder 2"/>
          <p:cNvSpPr>
            <a:spLocks noGrp="1"/>
          </p:cNvSpPr>
          <p:nvPr>
            <p:ph idx="1"/>
          </p:nvPr>
        </p:nvSpPr>
        <p:spPr>
          <a:xfrm>
            <a:off x="381000" y="1371601"/>
            <a:ext cx="8375904" cy="4800600"/>
          </a:xfrm>
        </p:spPr>
        <p:txBody>
          <a:bodyPr>
            <a:normAutofit/>
          </a:bodyPr>
          <a:lstStyle/>
          <a:p>
            <a:pPr marL="182880" lvl="1" indent="-180000">
              <a:spcBef>
                <a:spcPts val="600"/>
              </a:spcBef>
              <a:spcAft>
                <a:spcPts val="600"/>
              </a:spcAft>
              <a:buFont typeface="Arial" pitchFamily="34" charset="0"/>
              <a:buChar char="•"/>
            </a:pPr>
            <a:r>
              <a:rPr lang="en-US" sz="2400" dirty="0"/>
              <a:t>The yield-to-maturity on a corporate bond is composed of a government </a:t>
            </a:r>
            <a:r>
              <a:rPr lang="en-US" sz="2400" i="1" dirty="0"/>
              <a:t>benchmark</a:t>
            </a:r>
            <a:r>
              <a:rPr lang="en-US" sz="2400" dirty="0"/>
              <a:t> yield and a </a:t>
            </a:r>
            <a:r>
              <a:rPr lang="en-US" sz="2400" i="1" dirty="0"/>
              <a:t>spread</a:t>
            </a:r>
            <a:r>
              <a:rPr lang="en-US" sz="2400" dirty="0"/>
              <a:t> over that benchmark. A change in the bond’s yield-to-maturity can originate in either component or a combination of the two.</a:t>
            </a:r>
          </a:p>
        </p:txBody>
      </p:sp>
      <p:sp>
        <p:nvSpPr>
          <p:cNvPr id="4" name="Slide Number Placeholder 3"/>
          <p:cNvSpPr>
            <a:spLocks noGrp="1"/>
          </p:cNvSpPr>
          <p:nvPr>
            <p:ph type="sldNum" sz="quarter" idx="12"/>
          </p:nvPr>
        </p:nvSpPr>
        <p:spPr/>
        <p:txBody>
          <a:bodyPr/>
          <a:lstStyle/>
          <a:p>
            <a:fld id="{4E4A4924-7CC3-4BF6-9C5C-A8E770D15754}" type="slidenum">
              <a:rPr lang="en-AU" smtClean="0"/>
              <a:t>40</a:t>
            </a:fld>
            <a:endParaRPr lang="en-AU" dirty="0"/>
          </a:p>
        </p:txBody>
      </p:sp>
      <p:graphicFrame>
        <p:nvGraphicFramePr>
          <p:cNvPr id="6" name="Diagram 5"/>
          <p:cNvGraphicFramePr/>
          <p:nvPr>
            <p:extLst>
              <p:ext uri="{D42A27DB-BD31-4B8C-83A1-F6EECF244321}">
                <p14:modId xmlns:p14="http://schemas.microsoft.com/office/powerpoint/2010/main" val="974597636"/>
              </p:ext>
            </p:extLst>
          </p:nvPr>
        </p:nvGraphicFramePr>
        <p:xfrm>
          <a:off x="609600" y="3048000"/>
          <a:ext cx="79248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8161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609600"/>
          </a:xfrm>
        </p:spPr>
        <p:txBody>
          <a:bodyPr/>
          <a:lstStyle/>
          <a:p>
            <a:pPr algn="ctr">
              <a:spcBef>
                <a:spcPts val="0"/>
              </a:spcBef>
              <a:defRPr/>
            </a:pPr>
            <a:r>
              <a:rPr lang="en-AU" dirty="0"/>
              <a:t>Impact of changes in yield-to-maturity</a:t>
            </a:r>
          </a:p>
        </p:txBody>
      </p:sp>
      <p:sp>
        <p:nvSpPr>
          <p:cNvPr id="3" name="Content Placeholder 2"/>
          <p:cNvSpPr>
            <a:spLocks noGrp="1"/>
          </p:cNvSpPr>
          <p:nvPr>
            <p:ph idx="1"/>
          </p:nvPr>
        </p:nvSpPr>
        <p:spPr>
          <a:xfrm>
            <a:off x="376946" y="2286000"/>
            <a:ext cx="8375904" cy="3657600"/>
          </a:xfrm>
        </p:spPr>
        <p:txBody>
          <a:bodyPr>
            <a:normAutofit/>
          </a:bodyPr>
          <a:lstStyle/>
          <a:p>
            <a:pPr marL="182880" lvl="1" indent="-180000">
              <a:spcBef>
                <a:spcPts val="600"/>
              </a:spcBef>
              <a:spcAft>
                <a:spcPts val="600"/>
              </a:spcAft>
              <a:buFont typeface="Arial" pitchFamily="34" charset="0"/>
              <a:buChar char="•"/>
            </a:pPr>
            <a:r>
              <a:rPr lang="en-US" sz="2400" dirty="0"/>
              <a:t>For a bond with a given duration and convexity, </a:t>
            </a:r>
            <a:r>
              <a:rPr lang="en-US" sz="2400" b="1" dirty="0"/>
              <a:t>the impact of changes in yield-to-maturity on the bond’s price will be the same regardless of the source of the yield-to-maturity change.</a:t>
            </a:r>
          </a:p>
          <a:p>
            <a:pPr marL="182880" lvl="1" indent="-180000">
              <a:spcBef>
                <a:spcPts val="600"/>
              </a:spcBef>
              <a:spcAft>
                <a:spcPts val="600"/>
              </a:spcAft>
              <a:buFont typeface="Arial" pitchFamily="34" charset="0"/>
              <a:buChar char="•"/>
            </a:pPr>
            <a:r>
              <a:rPr lang="en-US" sz="2400" dirty="0"/>
              <a:t>The problem for a fixed-income analyst is that it is rare for the changes in the components of the overall yield-to-maturity to occur in isolation.</a:t>
            </a:r>
          </a:p>
        </p:txBody>
      </p:sp>
      <p:sp>
        <p:nvSpPr>
          <p:cNvPr id="4" name="Slide Number Placeholder 3"/>
          <p:cNvSpPr>
            <a:spLocks noGrp="1"/>
          </p:cNvSpPr>
          <p:nvPr>
            <p:ph type="sldNum" sz="quarter" idx="12"/>
          </p:nvPr>
        </p:nvSpPr>
        <p:spPr/>
        <p:txBody>
          <a:bodyPr/>
          <a:lstStyle/>
          <a:p>
            <a:fld id="{4E4A4924-7CC3-4BF6-9C5C-A8E770D15754}" type="slidenum">
              <a:rPr lang="en-AU" smtClean="0"/>
              <a:t>41</a:t>
            </a:fld>
            <a:endParaRPr lang="en-AU" dirty="0"/>
          </a:p>
        </p:txBody>
      </p:sp>
      <p:grpSp>
        <p:nvGrpSpPr>
          <p:cNvPr id="5" name="Group 4"/>
          <p:cNvGrpSpPr/>
          <p:nvPr/>
        </p:nvGrpSpPr>
        <p:grpSpPr>
          <a:xfrm>
            <a:off x="602498" y="891669"/>
            <a:ext cx="7924800" cy="1063714"/>
            <a:chOff x="0" y="123750"/>
            <a:chExt cx="7924800" cy="1063714"/>
          </a:xfrm>
          <a:solidFill>
            <a:srgbClr val="7030A0"/>
          </a:solidFill>
        </p:grpSpPr>
        <p:sp>
          <p:nvSpPr>
            <p:cNvPr id="6" name="Rounded Rectangle 5"/>
            <p:cNvSpPr/>
            <p:nvPr/>
          </p:nvSpPr>
          <p:spPr>
            <a:xfrm>
              <a:off x="0" y="123750"/>
              <a:ext cx="7924800" cy="1063714"/>
            </a:xfrm>
            <a:prstGeom prst="roundRect">
              <a:avLst/>
            </a:prstGeom>
            <a:grpFill/>
          </p:spPr>
          <p:style>
            <a:lnRef idx="2">
              <a:schemeClr val="lt1">
                <a:hueOff val="0"/>
                <a:satOff val="0"/>
                <a:lumOff val="0"/>
                <a:alphaOff val="0"/>
              </a:schemeClr>
            </a:lnRef>
            <a:fillRef idx="1">
              <a:scrgbClr r="0" g="0" b="0"/>
            </a:fillRef>
            <a:effectRef idx="0">
              <a:schemeClr val="accent2">
                <a:shade val="80000"/>
                <a:hueOff val="0"/>
                <a:satOff val="0"/>
                <a:lumOff val="0"/>
                <a:alphaOff val="0"/>
              </a:schemeClr>
            </a:effectRef>
            <a:fontRef idx="minor">
              <a:schemeClr val="lt1"/>
            </a:fontRef>
          </p:style>
        </p:sp>
        <p:sp>
          <p:nvSpPr>
            <p:cNvPr id="7" name="Rounded Rectangle 4"/>
            <p:cNvSpPr/>
            <p:nvPr/>
          </p:nvSpPr>
          <p:spPr>
            <a:xfrm>
              <a:off x="51926" y="175676"/>
              <a:ext cx="7820948" cy="959862"/>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marL="2880" lvl="1">
                <a:spcBef>
                  <a:spcPts val="600"/>
                </a:spcBef>
                <a:spcAft>
                  <a:spcPts val="600"/>
                </a:spcAft>
              </a:pPr>
              <a:r>
                <a:rPr lang="en-US" sz="2200" dirty="0"/>
                <a:t>A change in the spread can arise from a change in the credit risk of the issuer or in the liquidity of the bond.</a:t>
              </a:r>
            </a:p>
          </p:txBody>
        </p:sp>
      </p:grpSp>
    </p:spTree>
    <p:extLst>
      <p:ext uri="{BB962C8B-B14F-4D97-AF65-F5344CB8AC3E}">
        <p14:creationId xmlns:p14="http://schemas.microsoft.com/office/powerpoint/2010/main" val="1530690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6. 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42</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3865855532"/>
              </p:ext>
            </p:extLst>
          </p:nvPr>
        </p:nvGraphicFramePr>
        <p:xfrm>
          <a:off x="381000" y="14478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5660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43</a:t>
            </a:fld>
            <a:endParaRPr lang="en-AU" dirty="0"/>
          </a:p>
        </p:txBody>
      </p:sp>
      <p:graphicFrame>
        <p:nvGraphicFramePr>
          <p:cNvPr id="6" name="Diagram 5"/>
          <p:cNvGraphicFramePr/>
          <p:nvPr>
            <p:extLst>
              <p:ext uri="{D42A27DB-BD31-4B8C-83A1-F6EECF244321}">
                <p14:modId xmlns:p14="http://schemas.microsoft.com/office/powerpoint/2010/main" val="3380941988"/>
              </p:ext>
            </p:extLst>
          </p:nvPr>
        </p:nvGraphicFramePr>
        <p:xfrm>
          <a:off x="457200" y="1397000"/>
          <a:ext cx="8153400" cy="492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55950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44</a:t>
            </a:fld>
            <a:endParaRPr lang="en-AU" dirty="0"/>
          </a:p>
        </p:txBody>
      </p:sp>
      <p:graphicFrame>
        <p:nvGraphicFramePr>
          <p:cNvPr id="6" name="Diagram 5"/>
          <p:cNvGraphicFramePr/>
          <p:nvPr>
            <p:extLst>
              <p:ext uri="{D42A27DB-BD31-4B8C-83A1-F6EECF244321}">
                <p14:modId xmlns:p14="http://schemas.microsoft.com/office/powerpoint/2010/main" val="3029889491"/>
              </p:ext>
            </p:extLst>
          </p:nvPr>
        </p:nvGraphicFramePr>
        <p:xfrm>
          <a:off x="457200" y="1397000"/>
          <a:ext cx="8153400" cy="287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8673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45</a:t>
            </a:fld>
            <a:endParaRPr lang="en-AU" dirty="0"/>
          </a:p>
        </p:txBody>
      </p:sp>
      <p:graphicFrame>
        <p:nvGraphicFramePr>
          <p:cNvPr id="6" name="Content Placeholder 3"/>
          <p:cNvGraphicFramePr>
            <a:graphicFrameLocks/>
          </p:cNvGraphicFramePr>
          <p:nvPr>
            <p:extLst>
              <p:ext uri="{D42A27DB-BD31-4B8C-83A1-F6EECF244321}">
                <p14:modId xmlns:p14="http://schemas.microsoft.com/office/powerpoint/2010/main" val="4151423538"/>
              </p:ext>
            </p:extLst>
          </p:nvPr>
        </p:nvGraphicFramePr>
        <p:xfrm>
          <a:off x="533400" y="1752600"/>
          <a:ext cx="8458200" cy="228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1199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46</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1636914699"/>
              </p:ext>
            </p:extLst>
          </p:nvPr>
        </p:nvGraphicFramePr>
        <p:xfrm>
          <a:off x="457200" y="1371600"/>
          <a:ext cx="8458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6088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47</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2378237270"/>
              </p:ext>
            </p:extLst>
          </p:nvPr>
        </p:nvGraphicFramePr>
        <p:xfrm>
          <a:off x="381000" y="1371600"/>
          <a:ext cx="8458200" cy="1905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2313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48</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1943957652"/>
              </p:ext>
            </p:extLst>
          </p:nvPr>
        </p:nvGraphicFramePr>
        <p:xfrm>
          <a:off x="381000" y="1371600"/>
          <a:ext cx="8458200"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15506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49</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821159772"/>
              </p:ext>
            </p:extLst>
          </p:nvPr>
        </p:nvGraphicFramePr>
        <p:xfrm>
          <a:off x="381000" y="1600200"/>
          <a:ext cx="84582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677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lstStyle/>
          <a:p>
            <a:pPr algn="ctr"/>
            <a:r>
              <a:rPr lang="en-AU" dirty="0"/>
              <a:t>SOURCES OF RETURN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219200"/>
                <a:ext cx="8375904" cy="5181600"/>
              </a:xfrm>
            </p:spPr>
            <p:txBody>
              <a:bodyPr>
                <a:noAutofit/>
              </a:bodyPr>
              <a:lstStyle/>
              <a:p>
                <a:pPr marL="2880" lvl="1" indent="0">
                  <a:spcBef>
                    <a:spcPts val="600"/>
                  </a:spcBef>
                  <a:spcAft>
                    <a:spcPts val="600"/>
                  </a:spcAft>
                  <a:buNone/>
                </a:pPr>
                <a:r>
                  <a:rPr lang="en-AU" sz="2000" b="1" dirty="0"/>
                  <a:t>Example: </a:t>
                </a:r>
                <a:r>
                  <a:rPr lang="en-AU" sz="2000" dirty="0"/>
                  <a:t>An investor purchases a 10-year, 8% annual coupon bond at $85.503075 per $100 of par value and holds it to maturity. The bond’s yield to maturity is 10.40%. Show the sources of return:</a:t>
                </a:r>
              </a:p>
              <a:p>
                <a:pPr marL="2880" lvl="1" indent="0">
                  <a:spcBef>
                    <a:spcPts val="600"/>
                  </a:spcBef>
                  <a:spcAft>
                    <a:spcPts val="600"/>
                  </a:spcAft>
                  <a:buNone/>
                </a:pPr>
                <a:r>
                  <a:rPr lang="en-AU" sz="2000" i="1" dirty="0"/>
                  <a:t>Bondholder receives</a:t>
                </a:r>
                <a:r>
                  <a:rPr lang="en-AU" sz="2000" dirty="0"/>
                  <a:t> 1) Coupon payments 10 × $8 = $80; 2) Par value at maturity $100; 3) Reinvestment income from coupons (at 10.40%). </a:t>
                </a:r>
                <a:endParaRPr lang="en-US" sz="2000" i="1" dirty="0">
                  <a:latin typeface="Cambria Math"/>
                </a:endParaRPr>
              </a:p>
              <a:p>
                <a:pPr marL="2880" lvl="1" indent="0">
                  <a:spcBef>
                    <a:spcPts val="600"/>
                  </a:spcBef>
                  <a:spcAft>
                    <a:spcPts val="600"/>
                  </a:spcAft>
                  <a:buNone/>
                </a:pP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9</m:t>
                            </m:r>
                          </m:sup>
                        </m:sSup>
                      </m:e>
                    </m:d>
                  </m:oMath>
                </a14:m>
                <a:r>
                  <a:rPr lang="en-US" sz="2000" dirty="0"/>
                  <a:t>+</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8</m:t>
                            </m:r>
                          </m:sup>
                        </m:sSup>
                      </m:e>
                    </m:d>
                  </m:oMath>
                </a14:m>
                <a:r>
                  <a:rPr lang="en-US" sz="2000" dirty="0"/>
                  <a:t>+</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7</m:t>
                            </m:r>
                          </m:sup>
                        </m:sSup>
                      </m:e>
                    </m:d>
                    <m:r>
                      <a:rPr lang="en-AU" sz="2000" b="0" i="1" smtClean="0">
                        <a:latin typeface="Cambria Math"/>
                        <a:ea typeface="Cambria Math"/>
                      </a:rPr>
                      <m:t>+</m:t>
                    </m:r>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6</m:t>
                            </m:r>
                          </m:sup>
                        </m:sSup>
                      </m:e>
                    </m:d>
                  </m:oMath>
                </a14:m>
                <a:r>
                  <a:rPr lang="en-US" sz="2000" dirty="0"/>
                  <a:t>+</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smtClean="0">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5</m:t>
                            </m:r>
                          </m:sup>
                        </m:sSup>
                      </m:e>
                    </m:d>
                  </m:oMath>
                </a14:m>
                <a:r>
                  <a:rPr lang="en-US" sz="2000" dirty="0"/>
                  <a:t>+</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4</m:t>
                            </m:r>
                          </m:sup>
                        </m:sSup>
                      </m:e>
                    </m:d>
                    <m:r>
                      <a:rPr lang="en-AU" sz="2000" b="0" i="1" smtClean="0">
                        <a:latin typeface="Cambria Math"/>
                        <a:ea typeface="Cambria Math"/>
                      </a:rPr>
                      <m:t>+</m:t>
                    </m:r>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3</m:t>
                            </m:r>
                          </m:sup>
                        </m:sSup>
                      </m:e>
                    </m:d>
                  </m:oMath>
                </a14:m>
                <a:r>
                  <a:rPr lang="en-US" sz="2000" dirty="0"/>
                  <a:t>+</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2</m:t>
                            </m:r>
                          </m:sup>
                        </m:sSup>
                      </m:e>
                    </m:d>
                  </m:oMath>
                </a14:m>
                <a:r>
                  <a:rPr lang="en-US" sz="2000" dirty="0"/>
                  <a:t>+</a:t>
                </a:r>
                <a14:m>
                  <m:oMath xmlns:m="http://schemas.openxmlformats.org/officeDocument/2006/math">
                    <m:d>
                      <m:dPr>
                        <m:begChr m:val="["/>
                        <m:endChr m:val="]"/>
                        <m:ctrlPr>
                          <a:rPr lang="en-AU" sz="2000" i="1">
                            <a:latin typeface="Cambria Math" panose="02040503050406030204" pitchFamily="18" charset="0"/>
                          </a:rPr>
                        </m:ctrlPr>
                      </m:dPr>
                      <m:e>
                        <m:r>
                          <a:rPr lang="en-AU" sz="2000" i="1">
                            <a:latin typeface="Cambria Math"/>
                          </a:rPr>
                          <m:t>8</m:t>
                        </m:r>
                        <m:r>
                          <a:rPr lang="en-AU" sz="2000" i="1">
                            <a:latin typeface="Cambria Math"/>
                            <a:ea typeface="Cambria Math"/>
                          </a:rPr>
                          <m:t>×</m:t>
                        </m:r>
                        <m:sSup>
                          <m:sSupPr>
                            <m:ctrlPr>
                              <a:rPr lang="en-AU" sz="2000" i="1">
                                <a:latin typeface="Cambria Math" panose="02040503050406030204" pitchFamily="18" charset="0"/>
                                <a:ea typeface="Cambria Math"/>
                              </a:rPr>
                            </m:ctrlPr>
                          </m:sSupPr>
                          <m:e>
                            <m:d>
                              <m:dPr>
                                <m:ctrlPr>
                                  <a:rPr lang="en-AU" sz="2000" i="1">
                                    <a:latin typeface="Cambria Math" panose="02040503050406030204" pitchFamily="18" charset="0"/>
                                    <a:ea typeface="Cambria Math"/>
                                  </a:rPr>
                                </m:ctrlPr>
                              </m:dPr>
                              <m:e>
                                <m:r>
                                  <a:rPr lang="en-AU" sz="2000" i="1">
                                    <a:latin typeface="Cambria Math"/>
                                    <a:ea typeface="Cambria Math"/>
                                  </a:rPr>
                                  <m:t>1.1</m:t>
                                </m:r>
                                <m:r>
                                  <a:rPr lang="en-AU" sz="2000" b="0" i="1" smtClean="0">
                                    <a:latin typeface="Cambria Math"/>
                                    <a:ea typeface="Cambria Math"/>
                                  </a:rPr>
                                  <m:t>0</m:t>
                                </m:r>
                                <m:r>
                                  <a:rPr lang="en-AU" sz="2000" i="1">
                                    <a:latin typeface="Cambria Math"/>
                                    <a:ea typeface="Cambria Math"/>
                                  </a:rPr>
                                  <m:t>40</m:t>
                                </m:r>
                              </m:e>
                            </m:d>
                          </m:e>
                          <m:sup>
                            <m:r>
                              <a:rPr lang="en-AU" sz="2000" b="0" i="1" smtClean="0">
                                <a:latin typeface="Cambria Math"/>
                                <a:ea typeface="Cambria Math"/>
                              </a:rPr>
                              <m:t>1</m:t>
                            </m:r>
                          </m:sup>
                        </m:sSup>
                      </m:e>
                    </m:d>
                    <m:r>
                      <a:rPr lang="en-AU" sz="2000" b="0" i="1" smtClean="0">
                        <a:latin typeface="Cambria Math"/>
                        <a:ea typeface="Cambria Math"/>
                      </a:rPr>
                      <m:t>+8</m:t>
                    </m:r>
                    <m:r>
                      <a:rPr lang="en-AU" sz="2000" b="1" i="1" smtClean="0">
                        <a:latin typeface="Cambria Math"/>
                        <a:ea typeface="Cambria Math"/>
                      </a:rPr>
                      <m:t>=$</m:t>
                    </m:r>
                    <m:r>
                      <a:rPr lang="en-AU" sz="2000" b="1" i="1" smtClean="0">
                        <a:latin typeface="Cambria Math"/>
                        <a:ea typeface="Cambria Math"/>
                      </a:rPr>
                      <m:t>𝟏𝟐𝟗</m:t>
                    </m:r>
                    <m:r>
                      <a:rPr lang="en-AU" sz="2000" b="1" i="1" smtClean="0">
                        <a:latin typeface="Cambria Math"/>
                        <a:ea typeface="Cambria Math"/>
                      </a:rPr>
                      <m:t>.</m:t>
                    </m:r>
                    <m:r>
                      <a:rPr lang="en-AU" sz="2000" b="1" i="1" smtClean="0">
                        <a:latin typeface="Cambria Math"/>
                        <a:ea typeface="Cambria Math"/>
                      </a:rPr>
                      <m:t>𝟗𝟕𝟎𝟔𝟕𝟖</m:t>
                    </m:r>
                  </m:oMath>
                </a14:m>
                <a:endParaRPr lang="en-US" sz="2000" b="1" dirty="0"/>
              </a:p>
              <a:p>
                <a:pPr marL="2880" lvl="1" indent="0">
                  <a:spcBef>
                    <a:spcPts val="600"/>
                  </a:spcBef>
                  <a:spcAft>
                    <a:spcPts val="600"/>
                  </a:spcAft>
                  <a:buNone/>
                </a:pPr>
                <a:r>
                  <a:rPr lang="en-US" sz="2000" b="1" dirty="0"/>
                  <a:t>$129.970678 </a:t>
                </a:r>
                <a:r>
                  <a:rPr lang="en-US" sz="2000" dirty="0"/>
                  <a:t>= Future value of the coupons on the bond’s maturity date </a:t>
                </a:r>
              </a:p>
              <a:p>
                <a:pPr marL="2880" lvl="1" indent="0">
                  <a:spcBef>
                    <a:spcPts val="600"/>
                  </a:spcBef>
                  <a:spcAft>
                    <a:spcPts val="600"/>
                  </a:spcAft>
                  <a:buNone/>
                </a:pPr>
                <a:r>
                  <a:rPr lang="en-US" sz="2000" b="1" dirty="0"/>
                  <a:t>$49.970678 </a:t>
                </a:r>
                <a:r>
                  <a:rPr lang="en-US" sz="2000" dirty="0"/>
                  <a:t>= Interest on reinvested coupons ($129.970678 – $80)</a:t>
                </a:r>
              </a:p>
              <a:p>
                <a:pPr marL="2880" lvl="1" indent="0">
                  <a:spcBef>
                    <a:spcPts val="600"/>
                  </a:spcBef>
                  <a:spcAft>
                    <a:spcPts val="600"/>
                  </a:spcAft>
                  <a:buNone/>
                </a:pPr>
                <a:r>
                  <a:rPr lang="en-US" sz="2000" b="1" dirty="0"/>
                  <a:t>$229.970678 </a:t>
                </a:r>
                <a:r>
                  <a:rPr lang="en-US" sz="2000" dirty="0"/>
                  <a:t>= Total return ($129.970678 + $100) </a:t>
                </a:r>
              </a:p>
              <a:p>
                <a:pPr marL="2880" lvl="1" indent="0">
                  <a:spcBef>
                    <a:spcPts val="600"/>
                  </a:spcBef>
                  <a:spcAft>
                    <a:spcPts val="600"/>
                  </a:spcAft>
                  <a:buNone/>
                </a:pPr>
                <a:r>
                  <a:rPr lang="en-US" sz="2000" dirty="0"/>
                  <a:t>Realized rate of return: </a:t>
                </a:r>
                <a14:m>
                  <m:oMath xmlns:m="http://schemas.openxmlformats.org/officeDocument/2006/math">
                    <m:r>
                      <a:rPr lang="en-AU" sz="2000" b="0" i="1" smtClean="0">
                        <a:latin typeface="Cambria Math"/>
                      </a:rPr>
                      <m:t>𝑟</m:t>
                    </m:r>
                    <m:r>
                      <a:rPr lang="en-AU" sz="2000" b="0" i="1" smtClean="0">
                        <a:latin typeface="Cambria Math"/>
                      </a:rPr>
                      <m:t>=</m:t>
                    </m:r>
                    <m:sSup>
                      <m:sSupPr>
                        <m:ctrlPr>
                          <a:rPr lang="en-AU" sz="2000" b="0" i="1" smtClean="0">
                            <a:latin typeface="Cambria Math" panose="02040503050406030204" pitchFamily="18" charset="0"/>
                          </a:rPr>
                        </m:ctrlPr>
                      </m:sSupPr>
                      <m:e>
                        <m:d>
                          <m:dPr>
                            <m:ctrlPr>
                              <a:rPr lang="en-AU" sz="2000" b="0" i="1" smtClean="0">
                                <a:latin typeface="Cambria Math" panose="02040503050406030204" pitchFamily="18" charset="0"/>
                              </a:rPr>
                            </m:ctrlPr>
                          </m:dPr>
                          <m:e>
                            <m:f>
                              <m:fPr>
                                <m:ctrlPr>
                                  <a:rPr lang="en-AU" sz="2000" b="0" i="1" smtClean="0">
                                    <a:latin typeface="Cambria Math" panose="02040503050406030204" pitchFamily="18" charset="0"/>
                                  </a:rPr>
                                </m:ctrlPr>
                              </m:fPr>
                              <m:num>
                                <m:r>
                                  <a:rPr lang="en-AU" sz="2000" b="0" i="1" smtClean="0">
                                    <a:latin typeface="Cambria Math"/>
                                  </a:rPr>
                                  <m:t>229.970678</m:t>
                                </m:r>
                              </m:num>
                              <m:den>
                                <m:r>
                                  <a:rPr lang="en-AU" sz="2000" b="0" i="1" smtClean="0">
                                    <a:latin typeface="Cambria Math"/>
                                  </a:rPr>
                                  <m:t>85.503075</m:t>
                                </m:r>
                              </m:den>
                            </m:f>
                          </m:e>
                        </m:d>
                      </m:e>
                      <m:sup>
                        <m:f>
                          <m:fPr>
                            <m:type m:val="skw"/>
                            <m:ctrlPr>
                              <a:rPr lang="en-AU" sz="2000" b="0" i="1" smtClean="0">
                                <a:latin typeface="Cambria Math" panose="02040503050406030204" pitchFamily="18" charset="0"/>
                              </a:rPr>
                            </m:ctrlPr>
                          </m:fPr>
                          <m:num>
                            <m:r>
                              <a:rPr lang="en-AU" sz="2000" b="0" i="1" smtClean="0">
                                <a:latin typeface="Cambria Math"/>
                              </a:rPr>
                              <m:t>1</m:t>
                            </m:r>
                          </m:num>
                          <m:den>
                            <m:r>
                              <a:rPr lang="en-AU" sz="2000" b="0" i="1" smtClean="0">
                                <a:latin typeface="Cambria Math"/>
                              </a:rPr>
                              <m:t>10</m:t>
                            </m:r>
                          </m:den>
                        </m:f>
                      </m:sup>
                    </m:sSup>
                    <m:r>
                      <a:rPr lang="en-AU" sz="2000" b="0" i="1" smtClean="0">
                        <a:latin typeface="Cambria Math"/>
                      </a:rPr>
                      <m:t>−1=</m:t>
                    </m:r>
                    <m:r>
                      <a:rPr lang="en-US" sz="2000" b="1" i="1" smtClean="0">
                        <a:latin typeface="Cambria Math"/>
                      </a:rPr>
                      <m:t>𝟎</m:t>
                    </m:r>
                    <m:r>
                      <a:rPr lang="en-US" sz="2000" b="1" i="1" smtClean="0">
                        <a:latin typeface="Cambria Math"/>
                      </a:rPr>
                      <m:t>.</m:t>
                    </m:r>
                    <m:r>
                      <a:rPr lang="en-US" sz="2000" b="1" i="1" smtClean="0">
                        <a:latin typeface="Cambria Math"/>
                      </a:rPr>
                      <m:t>𝟏𝟎𝟒𝟎</m:t>
                    </m:r>
                    <m:r>
                      <a:rPr lang="en-US" sz="2000" b="0" i="1" smtClean="0">
                        <a:latin typeface="Cambria Math"/>
                      </a:rPr>
                      <m:t> </m:t>
                    </m:r>
                    <m:r>
                      <m:rPr>
                        <m:sty m:val="p"/>
                      </m:rPr>
                      <a:rPr lang="en-US" sz="2000" b="0" i="0" smtClean="0">
                        <a:latin typeface="Cambria Math"/>
                      </a:rPr>
                      <m:t>or</m:t>
                    </m:r>
                    <m:r>
                      <a:rPr lang="en-US" sz="2000" b="0" i="1" smtClean="0">
                        <a:latin typeface="Cambria Math"/>
                      </a:rPr>
                      <m:t> </m:t>
                    </m:r>
                    <m:r>
                      <a:rPr lang="en-AU" sz="2000" b="1" i="1" smtClean="0">
                        <a:latin typeface="Cambria Math"/>
                      </a:rPr>
                      <m:t>𝟏𝟎</m:t>
                    </m:r>
                    <m:r>
                      <a:rPr lang="en-AU" sz="2000" b="1" i="1" smtClean="0">
                        <a:latin typeface="Cambria Math"/>
                      </a:rPr>
                      <m:t>.</m:t>
                    </m:r>
                    <m:r>
                      <a:rPr lang="en-AU" sz="2000" b="1" i="1" smtClean="0">
                        <a:latin typeface="Cambria Math"/>
                      </a:rPr>
                      <m:t>𝟒𝟎</m:t>
                    </m:r>
                    <m:r>
                      <a:rPr lang="en-AU" sz="2000" b="1" i="1" smtClean="0">
                        <a:latin typeface="Cambria Math"/>
                      </a:rPr>
                      <m:t>%</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219200"/>
                <a:ext cx="8375904" cy="5181600"/>
              </a:xfrm>
              <a:blipFill rotWithShape="0">
                <a:blip r:embed="rId3"/>
                <a:stretch>
                  <a:fillRect l="-728" t="-471" r="-13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5</a:t>
            </a:fld>
            <a:endParaRPr lang="en-AU" dirty="0"/>
          </a:p>
        </p:txBody>
      </p:sp>
    </p:spTree>
    <p:extLst>
      <p:ext uri="{BB962C8B-B14F-4D97-AF65-F5344CB8AC3E}">
        <p14:creationId xmlns:p14="http://schemas.microsoft.com/office/powerpoint/2010/main" val="36678069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50</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1444506631"/>
              </p:ext>
            </p:extLst>
          </p:nvPr>
        </p:nvGraphicFramePr>
        <p:xfrm>
          <a:off x="381000" y="1447800"/>
          <a:ext cx="84582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0845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51</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2966857756"/>
              </p:ext>
            </p:extLst>
          </p:nvPr>
        </p:nvGraphicFramePr>
        <p:xfrm>
          <a:off x="381000" y="1600200"/>
          <a:ext cx="84582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5330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52</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2284021392"/>
              </p:ext>
            </p:extLst>
          </p:nvPr>
        </p:nvGraphicFramePr>
        <p:xfrm>
          <a:off x="381000" y="1600200"/>
          <a:ext cx="84582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44267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AU" dirty="0"/>
              <a:t>SUMMARY</a:t>
            </a:r>
          </a:p>
        </p:txBody>
      </p:sp>
      <p:sp>
        <p:nvSpPr>
          <p:cNvPr id="4" name="Slide Number Placeholder 3"/>
          <p:cNvSpPr>
            <a:spLocks noGrp="1"/>
          </p:cNvSpPr>
          <p:nvPr>
            <p:ph type="sldNum" sz="quarter" idx="12"/>
          </p:nvPr>
        </p:nvSpPr>
        <p:spPr/>
        <p:txBody>
          <a:bodyPr/>
          <a:lstStyle/>
          <a:p>
            <a:fld id="{4E4A4924-7CC3-4BF6-9C5C-A8E770D15754}" type="slidenum">
              <a:rPr lang="en-AU" smtClean="0"/>
              <a:t>53</a:t>
            </a:fld>
            <a:endParaRPr lang="en-AU" dirty="0"/>
          </a:p>
        </p:txBody>
      </p:sp>
      <p:graphicFrame>
        <p:nvGraphicFramePr>
          <p:cNvPr id="5" name="Content Placeholder 3"/>
          <p:cNvGraphicFramePr>
            <a:graphicFrameLocks/>
          </p:cNvGraphicFramePr>
          <p:nvPr>
            <p:extLst>
              <p:ext uri="{D42A27DB-BD31-4B8C-83A1-F6EECF244321}">
                <p14:modId xmlns:p14="http://schemas.microsoft.com/office/powerpoint/2010/main" val="1182302997"/>
              </p:ext>
            </p:extLst>
          </p:nvPr>
        </p:nvGraphicFramePr>
        <p:xfrm>
          <a:off x="381000" y="1371600"/>
          <a:ext cx="84582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9712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9D28-774A-4BF8-8CB0-B5E74C632AE9}"/>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99FC72EF-FEE3-4C8D-A201-574BA6CD9E62}"/>
              </a:ext>
            </a:extLst>
          </p:cNvPr>
          <p:cNvSpPr>
            <a:spLocks noGrp="1"/>
          </p:cNvSpPr>
          <p:nvPr>
            <p:ph idx="1"/>
          </p:nvPr>
        </p:nvSpPr>
        <p:spPr/>
        <p:txBody>
          <a:bodyPr>
            <a:normAutofit fontScale="70000" lnSpcReduction="20000"/>
          </a:bodyPr>
          <a:lstStyle/>
          <a:p>
            <a:pPr marL="352044" indent="-342900">
              <a:buFont typeface="+mj-lt"/>
              <a:buAutoNum type="arabicPeriod"/>
            </a:pPr>
            <a:r>
              <a:rPr lang="en-US" dirty="0"/>
              <a:t>Read chapter 3 and 4</a:t>
            </a:r>
          </a:p>
          <a:p>
            <a:pPr marL="352044" indent="-342900">
              <a:buFont typeface="+mj-lt"/>
              <a:buAutoNum type="arabicPeriod"/>
            </a:pPr>
            <a:r>
              <a:rPr lang="en-US" dirty="0"/>
              <a:t>Read the material for Ethics</a:t>
            </a:r>
          </a:p>
          <a:p>
            <a:pPr marL="352044" indent="-342900">
              <a:buFont typeface="+mj-lt"/>
              <a:buAutoNum type="arabicPeriod"/>
            </a:pPr>
            <a:r>
              <a:rPr lang="en-US" dirty="0"/>
              <a:t>The (flat) price on a fixed-rate corporate bond falls one day from 92.25 to 91.25 per 100 of par value because of poor earnings and an unexpected ratings downgrade of the issuer. The (annual) modified duration for the bond is 7.24. What is the estimated change in the credit spread on the corporate bond, assuming benchmark yields are unchanged?</a:t>
            </a:r>
          </a:p>
          <a:p>
            <a:pPr marL="352044" indent="-342900">
              <a:buFont typeface="+mj-lt"/>
              <a:buAutoNum type="arabicPeriod"/>
            </a:pPr>
            <a:r>
              <a:rPr lang="en-US" dirty="0"/>
              <a:t>An investor buys a three-year bond with a 5% coupon rate paid annually. Th e bond, with a yield-to-maturity of 3%, is purchased at a price of 105.657223 per 100 of par value. Assuming a 5 bp change in yield-to-maturity, find the bond’s approximate modified duration.</a:t>
            </a:r>
          </a:p>
          <a:p>
            <a:pPr marL="352044" indent="-342900">
              <a:buFont typeface="+mj-lt"/>
              <a:buAutoNum type="arabicPeriod"/>
            </a:pPr>
            <a:r>
              <a:rPr lang="en-US" dirty="0"/>
              <a:t>The interest rate risk of a fixed-rate bond with an embedded call option is </a:t>
            </a:r>
            <a:r>
              <a:rPr lang="en-US" i="1" dirty="0"/>
              <a:t>best</a:t>
            </a:r>
            <a:r>
              <a:rPr lang="en-US" dirty="0"/>
              <a:t> measured by: </a:t>
            </a:r>
            <a:br>
              <a:rPr lang="en-US" dirty="0"/>
            </a:br>
            <a:r>
              <a:rPr lang="en-US" dirty="0"/>
              <a:t>A. effective duration. </a:t>
            </a:r>
            <a:br>
              <a:rPr lang="en-US" dirty="0"/>
            </a:br>
            <a:r>
              <a:rPr lang="en-US" dirty="0"/>
              <a:t>B. modified duration. </a:t>
            </a:r>
            <a:br>
              <a:rPr lang="en-US" dirty="0"/>
            </a:br>
            <a:r>
              <a:rPr lang="en-US" dirty="0"/>
              <a:t>C. Macaulay duration. </a:t>
            </a:r>
          </a:p>
          <a:p>
            <a:pPr marL="352044" indent="-342900">
              <a:buFont typeface="+mj-lt"/>
              <a:buAutoNum type="arabicPeriod"/>
            </a:pPr>
            <a:r>
              <a:rPr lang="en-US" dirty="0"/>
              <a:t>Which of the following is </a:t>
            </a:r>
            <a:r>
              <a:rPr lang="en-US" i="1" dirty="0"/>
              <a:t>most</a:t>
            </a:r>
            <a:r>
              <a:rPr lang="en-US" dirty="0"/>
              <a:t> appropriate for measuring a bond’s sensitivity to shaping </a:t>
            </a:r>
            <a:br>
              <a:rPr lang="en-US" dirty="0"/>
            </a:br>
            <a:r>
              <a:rPr lang="en-US" dirty="0"/>
              <a:t>risk? </a:t>
            </a:r>
            <a:br>
              <a:rPr lang="en-US" dirty="0"/>
            </a:br>
            <a:r>
              <a:rPr lang="en-US" dirty="0"/>
              <a:t>A. Key rate duration </a:t>
            </a:r>
            <a:br>
              <a:rPr lang="en-US" dirty="0"/>
            </a:br>
            <a:r>
              <a:rPr lang="en-US" dirty="0"/>
              <a:t>B. Effective duration </a:t>
            </a:r>
            <a:br>
              <a:rPr lang="en-US" dirty="0"/>
            </a:br>
            <a:r>
              <a:rPr lang="en-US" dirty="0"/>
              <a:t>C. Modified duration </a:t>
            </a:r>
          </a:p>
          <a:p>
            <a:pPr marL="352044" indent="-342900">
              <a:buFont typeface="+mj-lt"/>
              <a:buAutoNum type="arabicPeriod"/>
            </a:pPr>
            <a:r>
              <a:rPr lang="en-US" dirty="0"/>
              <a:t>A bond has an annual modified duration of 7.020 and annual convexity of 65.180. If </a:t>
            </a:r>
            <a:br>
              <a:rPr lang="en-US" dirty="0"/>
            </a:br>
            <a:r>
              <a:rPr lang="en-US" dirty="0"/>
              <a:t>the bond’s yield-to-maturity decreases by 25 bps, the expected percentage price change is </a:t>
            </a:r>
            <a:br>
              <a:rPr lang="en-US" dirty="0"/>
            </a:br>
            <a:r>
              <a:rPr lang="en-US" i="1" dirty="0"/>
              <a:t>closest</a:t>
            </a:r>
            <a:r>
              <a:rPr lang="en-US" dirty="0"/>
              <a:t> to: </a:t>
            </a:r>
            <a:br>
              <a:rPr lang="en-US" dirty="0"/>
            </a:br>
            <a:r>
              <a:rPr lang="en-US" dirty="0"/>
              <a:t>A . 1.73%. </a:t>
            </a:r>
            <a:br>
              <a:rPr lang="en-US" dirty="0"/>
            </a:br>
            <a:r>
              <a:rPr lang="en-US" dirty="0"/>
              <a:t>B . 1.76%. </a:t>
            </a:r>
            <a:br>
              <a:rPr lang="en-US" dirty="0"/>
            </a:br>
            <a:r>
              <a:rPr lang="en-US" dirty="0"/>
              <a:t>C . 1.78%.</a:t>
            </a:r>
          </a:p>
        </p:txBody>
      </p:sp>
      <p:sp>
        <p:nvSpPr>
          <p:cNvPr id="4" name="Slide Number Placeholder 3">
            <a:extLst>
              <a:ext uri="{FF2B5EF4-FFF2-40B4-BE49-F238E27FC236}">
                <a16:creationId xmlns:a16="http://schemas.microsoft.com/office/drawing/2014/main" id="{3DF48087-E48D-437D-9340-56D35D0DA119}"/>
              </a:ext>
            </a:extLst>
          </p:cNvPr>
          <p:cNvSpPr>
            <a:spLocks noGrp="1"/>
          </p:cNvSpPr>
          <p:nvPr>
            <p:ph type="sldNum" sz="quarter" idx="12"/>
          </p:nvPr>
        </p:nvSpPr>
        <p:spPr/>
        <p:txBody>
          <a:bodyPr/>
          <a:lstStyle/>
          <a:p>
            <a:fld id="{4E4A4924-7CC3-4BF6-9C5C-A8E770D15754}" type="slidenum">
              <a:rPr lang="en-US" smtClean="0"/>
              <a:t>54</a:t>
            </a:fld>
            <a:endParaRPr lang="en-US" dirty="0"/>
          </a:p>
        </p:txBody>
      </p:sp>
    </p:spTree>
    <p:extLst>
      <p:ext uri="{BB962C8B-B14F-4D97-AF65-F5344CB8AC3E}">
        <p14:creationId xmlns:p14="http://schemas.microsoft.com/office/powerpoint/2010/main" val="111329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75904" cy="990600"/>
          </a:xfrm>
        </p:spPr>
        <p:txBody>
          <a:bodyPr/>
          <a:lstStyle/>
          <a:p>
            <a:pPr algn="ctr"/>
            <a:r>
              <a:rPr lang="en-AU" dirty="0"/>
              <a:t>SOURCES OF RETURN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143000"/>
                <a:ext cx="8375904" cy="5257800"/>
              </a:xfrm>
            </p:spPr>
            <p:txBody>
              <a:bodyPr>
                <a:normAutofit fontScale="77500" lnSpcReduction="20000"/>
              </a:bodyPr>
              <a:lstStyle/>
              <a:p>
                <a:pPr marL="2880" lvl="1" indent="0">
                  <a:spcBef>
                    <a:spcPts val="600"/>
                  </a:spcBef>
                  <a:spcAft>
                    <a:spcPts val="600"/>
                  </a:spcAft>
                  <a:buNone/>
                </a:pPr>
                <a:r>
                  <a:rPr lang="en-AU" sz="2600" b="1" dirty="0"/>
                  <a:t>Example: </a:t>
                </a:r>
                <a:r>
                  <a:rPr lang="en-AU" sz="2600" dirty="0"/>
                  <a:t>An investor purchases a 10-year, 8% annual coupon bond at $85.503075 and sells it in four years. The bond’s yield-to-maturity goes up from 10.40% to 11.40% straight after the purchase. Show the sources of return:</a:t>
                </a:r>
              </a:p>
              <a:p>
                <a:pPr marL="2880" lvl="1" indent="0">
                  <a:spcBef>
                    <a:spcPts val="600"/>
                  </a:spcBef>
                  <a:spcAft>
                    <a:spcPts val="600"/>
                  </a:spcAft>
                  <a:buNone/>
                </a:pPr>
                <a:r>
                  <a:rPr lang="en-AU" sz="2600" i="1" dirty="0"/>
                  <a:t>Bondholder receives</a:t>
                </a:r>
                <a:r>
                  <a:rPr lang="en-AU" sz="2600" dirty="0"/>
                  <a:t> 1) Coupon payments 4 × $8 = $32; 2) Sale price (at 11.40% YTM) $85.780408; 3) Reinvestment income from coupons (at 11.40%). </a:t>
                </a:r>
              </a:p>
              <a:p>
                <a:pPr marL="2880" lvl="1" indent="0">
                  <a:spcBef>
                    <a:spcPts val="600"/>
                  </a:spcBef>
                  <a:spcAft>
                    <a:spcPts val="600"/>
                  </a:spcAft>
                  <a:buNone/>
                </a:pPr>
                <a:endParaRPr lang="en-US" sz="2600" i="1" dirty="0">
                  <a:latin typeface="Cambria Math"/>
                </a:endParaRPr>
              </a:p>
              <a:p>
                <a:pPr marL="2880" lvl="1" indent="0">
                  <a:spcBef>
                    <a:spcPts val="600"/>
                  </a:spcBef>
                  <a:spcAft>
                    <a:spcPts val="600"/>
                  </a:spcAft>
                  <a:buNone/>
                </a:pPr>
                <a14:m>
                  <m:oMath xmlns:m="http://schemas.openxmlformats.org/officeDocument/2006/math">
                    <m:d>
                      <m:dPr>
                        <m:begChr m:val="["/>
                        <m:endChr m:val="]"/>
                        <m:ctrlPr>
                          <a:rPr lang="en-AU" sz="2600" i="1">
                            <a:latin typeface="Cambria Math" panose="02040503050406030204" pitchFamily="18" charset="0"/>
                          </a:rPr>
                        </m:ctrlPr>
                      </m:dPr>
                      <m:e>
                        <m:r>
                          <a:rPr lang="en-AU" sz="2600" i="1">
                            <a:latin typeface="Cambria Math"/>
                          </a:rPr>
                          <m:t>8</m:t>
                        </m:r>
                        <m:r>
                          <a:rPr lang="en-AU" sz="2600" i="1">
                            <a:latin typeface="Cambria Math"/>
                            <a:ea typeface="Cambria Math"/>
                          </a:rPr>
                          <m:t>×</m:t>
                        </m:r>
                        <m:sSup>
                          <m:sSupPr>
                            <m:ctrlPr>
                              <a:rPr lang="en-AU" sz="2600" i="1">
                                <a:latin typeface="Cambria Math" panose="02040503050406030204" pitchFamily="18" charset="0"/>
                                <a:ea typeface="Cambria Math"/>
                              </a:rPr>
                            </m:ctrlPr>
                          </m:sSupPr>
                          <m:e>
                            <m:d>
                              <m:dPr>
                                <m:ctrlPr>
                                  <a:rPr lang="en-AU" sz="2600" i="1">
                                    <a:latin typeface="Cambria Math" panose="02040503050406030204" pitchFamily="18" charset="0"/>
                                    <a:ea typeface="Cambria Math"/>
                                  </a:rPr>
                                </m:ctrlPr>
                              </m:dPr>
                              <m:e>
                                <m:r>
                                  <a:rPr lang="en-AU" sz="2600" i="1">
                                    <a:latin typeface="Cambria Math"/>
                                    <a:ea typeface="Cambria Math"/>
                                  </a:rPr>
                                  <m:t>1.1</m:t>
                                </m:r>
                                <m:r>
                                  <a:rPr lang="en-AU" sz="2600" b="0" i="1" smtClean="0">
                                    <a:latin typeface="Cambria Math"/>
                                    <a:ea typeface="Cambria Math"/>
                                  </a:rPr>
                                  <m:t>1</m:t>
                                </m:r>
                                <m:r>
                                  <a:rPr lang="en-AU" sz="2600" i="1">
                                    <a:latin typeface="Cambria Math"/>
                                    <a:ea typeface="Cambria Math"/>
                                  </a:rPr>
                                  <m:t>40</m:t>
                                </m:r>
                              </m:e>
                            </m:d>
                          </m:e>
                          <m:sup>
                            <m:r>
                              <a:rPr lang="en-AU" sz="2600" b="0" i="1" smtClean="0">
                                <a:latin typeface="Cambria Math"/>
                                <a:ea typeface="Cambria Math"/>
                              </a:rPr>
                              <m:t>3</m:t>
                            </m:r>
                          </m:sup>
                        </m:sSup>
                      </m:e>
                    </m:d>
                  </m:oMath>
                </a14:m>
                <a:r>
                  <a:rPr lang="en-US" sz="2600" dirty="0"/>
                  <a:t>+</a:t>
                </a:r>
                <a14:m>
                  <m:oMath xmlns:m="http://schemas.openxmlformats.org/officeDocument/2006/math">
                    <m:d>
                      <m:dPr>
                        <m:begChr m:val="["/>
                        <m:endChr m:val="]"/>
                        <m:ctrlPr>
                          <a:rPr lang="en-AU" sz="2600" i="1">
                            <a:latin typeface="Cambria Math" panose="02040503050406030204" pitchFamily="18" charset="0"/>
                          </a:rPr>
                        </m:ctrlPr>
                      </m:dPr>
                      <m:e>
                        <m:r>
                          <a:rPr lang="en-AU" sz="2600" i="1">
                            <a:latin typeface="Cambria Math"/>
                          </a:rPr>
                          <m:t>8</m:t>
                        </m:r>
                        <m:r>
                          <a:rPr lang="en-AU" sz="2600" i="1">
                            <a:latin typeface="Cambria Math"/>
                            <a:ea typeface="Cambria Math"/>
                          </a:rPr>
                          <m:t>×</m:t>
                        </m:r>
                        <m:sSup>
                          <m:sSupPr>
                            <m:ctrlPr>
                              <a:rPr lang="en-AU" sz="2600" i="1">
                                <a:latin typeface="Cambria Math" panose="02040503050406030204" pitchFamily="18" charset="0"/>
                                <a:ea typeface="Cambria Math"/>
                              </a:rPr>
                            </m:ctrlPr>
                          </m:sSupPr>
                          <m:e>
                            <m:d>
                              <m:dPr>
                                <m:ctrlPr>
                                  <a:rPr lang="en-AU" sz="2600" i="1">
                                    <a:latin typeface="Cambria Math" panose="02040503050406030204" pitchFamily="18" charset="0"/>
                                    <a:ea typeface="Cambria Math"/>
                                  </a:rPr>
                                </m:ctrlPr>
                              </m:dPr>
                              <m:e>
                                <m:r>
                                  <a:rPr lang="en-AU" sz="2600" i="1">
                                    <a:latin typeface="Cambria Math"/>
                                    <a:ea typeface="Cambria Math"/>
                                  </a:rPr>
                                  <m:t>1.1</m:t>
                                </m:r>
                                <m:r>
                                  <a:rPr lang="en-AU" sz="2600" b="0" i="1" smtClean="0">
                                    <a:latin typeface="Cambria Math"/>
                                    <a:ea typeface="Cambria Math"/>
                                  </a:rPr>
                                  <m:t>1</m:t>
                                </m:r>
                                <m:r>
                                  <a:rPr lang="en-AU" sz="2600" i="1">
                                    <a:latin typeface="Cambria Math"/>
                                    <a:ea typeface="Cambria Math"/>
                                  </a:rPr>
                                  <m:t>40</m:t>
                                </m:r>
                              </m:e>
                            </m:d>
                          </m:e>
                          <m:sup>
                            <m:r>
                              <a:rPr lang="en-AU" sz="2600" b="0" i="1" smtClean="0">
                                <a:latin typeface="Cambria Math"/>
                                <a:ea typeface="Cambria Math"/>
                              </a:rPr>
                              <m:t>2</m:t>
                            </m:r>
                          </m:sup>
                        </m:sSup>
                      </m:e>
                    </m:d>
                  </m:oMath>
                </a14:m>
                <a:r>
                  <a:rPr lang="en-US" sz="2600" dirty="0"/>
                  <a:t>+</a:t>
                </a:r>
                <a14:m>
                  <m:oMath xmlns:m="http://schemas.openxmlformats.org/officeDocument/2006/math">
                    <m:d>
                      <m:dPr>
                        <m:begChr m:val="["/>
                        <m:endChr m:val="]"/>
                        <m:ctrlPr>
                          <a:rPr lang="en-AU" sz="2600" i="1">
                            <a:latin typeface="Cambria Math" panose="02040503050406030204" pitchFamily="18" charset="0"/>
                          </a:rPr>
                        </m:ctrlPr>
                      </m:dPr>
                      <m:e>
                        <m:r>
                          <a:rPr lang="en-AU" sz="2600" i="1">
                            <a:latin typeface="Cambria Math"/>
                          </a:rPr>
                          <m:t>8</m:t>
                        </m:r>
                        <m:r>
                          <a:rPr lang="en-AU" sz="2600" i="1">
                            <a:latin typeface="Cambria Math"/>
                            <a:ea typeface="Cambria Math"/>
                          </a:rPr>
                          <m:t>×</m:t>
                        </m:r>
                        <m:sSup>
                          <m:sSupPr>
                            <m:ctrlPr>
                              <a:rPr lang="en-AU" sz="2600" i="1">
                                <a:latin typeface="Cambria Math" panose="02040503050406030204" pitchFamily="18" charset="0"/>
                                <a:ea typeface="Cambria Math"/>
                              </a:rPr>
                            </m:ctrlPr>
                          </m:sSupPr>
                          <m:e>
                            <m:d>
                              <m:dPr>
                                <m:ctrlPr>
                                  <a:rPr lang="en-AU" sz="2600" i="1">
                                    <a:latin typeface="Cambria Math" panose="02040503050406030204" pitchFamily="18" charset="0"/>
                                    <a:ea typeface="Cambria Math"/>
                                  </a:rPr>
                                </m:ctrlPr>
                              </m:dPr>
                              <m:e>
                                <m:r>
                                  <a:rPr lang="en-AU" sz="2600" i="1">
                                    <a:latin typeface="Cambria Math"/>
                                    <a:ea typeface="Cambria Math"/>
                                  </a:rPr>
                                  <m:t>1.1</m:t>
                                </m:r>
                                <m:r>
                                  <a:rPr lang="en-AU" sz="2600" b="0" i="1" smtClean="0">
                                    <a:latin typeface="Cambria Math"/>
                                    <a:ea typeface="Cambria Math"/>
                                  </a:rPr>
                                  <m:t>1</m:t>
                                </m:r>
                                <m:r>
                                  <a:rPr lang="en-AU" sz="2600" i="1">
                                    <a:latin typeface="Cambria Math"/>
                                    <a:ea typeface="Cambria Math"/>
                                  </a:rPr>
                                  <m:t>40</m:t>
                                </m:r>
                              </m:e>
                            </m:d>
                          </m:e>
                          <m:sup>
                            <m:r>
                              <a:rPr lang="en-AU" sz="2600" b="0" i="1" smtClean="0">
                                <a:latin typeface="Cambria Math"/>
                                <a:ea typeface="Cambria Math"/>
                              </a:rPr>
                              <m:t>1</m:t>
                            </m:r>
                          </m:sup>
                        </m:sSup>
                      </m:e>
                    </m:d>
                    <m:r>
                      <a:rPr lang="en-AU" sz="2600" b="0" i="1" smtClean="0">
                        <a:latin typeface="Cambria Math"/>
                        <a:ea typeface="Cambria Math"/>
                      </a:rPr>
                      <m:t>+8=</m:t>
                    </m:r>
                    <m:r>
                      <a:rPr lang="en-AU" sz="2600" b="1" i="1" smtClean="0">
                        <a:latin typeface="Cambria Math"/>
                        <a:ea typeface="Cambria Math"/>
                      </a:rPr>
                      <m:t>$</m:t>
                    </m:r>
                    <m:r>
                      <a:rPr lang="en-AU" sz="2600" b="1" i="1" smtClean="0">
                        <a:latin typeface="Cambria Math"/>
                        <a:ea typeface="Cambria Math"/>
                      </a:rPr>
                      <m:t>𝟑𝟕</m:t>
                    </m:r>
                    <m:r>
                      <a:rPr lang="en-AU" sz="2600" b="1" i="1" smtClean="0">
                        <a:latin typeface="Cambria Math"/>
                        <a:ea typeface="Cambria Math"/>
                      </a:rPr>
                      <m:t>.</m:t>
                    </m:r>
                    <m:r>
                      <a:rPr lang="en-AU" sz="2600" b="1" i="1" smtClean="0">
                        <a:latin typeface="Cambria Math"/>
                        <a:ea typeface="Cambria Math"/>
                      </a:rPr>
                      <m:t>𝟖𝟗𝟗𝟕𝟐𝟒</m:t>
                    </m:r>
                  </m:oMath>
                </a14:m>
                <a:r>
                  <a:rPr lang="en-US" sz="2600" b="1" dirty="0"/>
                  <a:t> </a:t>
                </a:r>
              </a:p>
              <a:p>
                <a:pPr marL="2880" lvl="1" indent="0">
                  <a:spcBef>
                    <a:spcPts val="600"/>
                  </a:spcBef>
                  <a:spcAft>
                    <a:spcPts val="600"/>
                  </a:spcAft>
                  <a:buNone/>
                </a:pPr>
                <a:r>
                  <a:rPr lang="en-US" sz="2600" b="1" dirty="0"/>
                  <a:t> </a:t>
                </a:r>
              </a:p>
              <a:p>
                <a:pPr marL="2880" lvl="1" indent="0">
                  <a:spcBef>
                    <a:spcPts val="600"/>
                  </a:spcBef>
                  <a:spcAft>
                    <a:spcPts val="600"/>
                  </a:spcAft>
                  <a:buNone/>
                </a:pPr>
                <a:r>
                  <a:rPr lang="en-US" sz="2600" b="1" dirty="0"/>
                  <a:t>$37.899724 </a:t>
                </a:r>
                <a:r>
                  <a:rPr lang="en-US" sz="2600" dirty="0"/>
                  <a:t>= Future value of the reinvested coupons</a:t>
                </a:r>
              </a:p>
              <a:p>
                <a:pPr marL="2880" lvl="1" indent="0">
                  <a:spcBef>
                    <a:spcPts val="600"/>
                  </a:spcBef>
                  <a:spcAft>
                    <a:spcPts val="600"/>
                  </a:spcAft>
                  <a:buNone/>
                </a:pPr>
                <a:r>
                  <a:rPr lang="en-US" sz="2600" b="1" dirty="0"/>
                  <a:t>$5.899724 </a:t>
                </a:r>
                <a:r>
                  <a:rPr lang="en-US" sz="2600" dirty="0"/>
                  <a:t>= Interest on reinvested coupons ($37.899724 – $32)</a:t>
                </a:r>
              </a:p>
              <a:p>
                <a:pPr marL="2880" lvl="1" indent="0">
                  <a:spcBef>
                    <a:spcPts val="600"/>
                  </a:spcBef>
                  <a:spcAft>
                    <a:spcPts val="600"/>
                  </a:spcAft>
                  <a:buNone/>
                </a:pPr>
                <a:r>
                  <a:rPr lang="en-US" sz="2600" b="1" dirty="0"/>
                  <a:t>$123.680132 </a:t>
                </a:r>
                <a:r>
                  <a:rPr lang="en-US" sz="2600" dirty="0"/>
                  <a:t>= Total return ($37.899724 + </a:t>
                </a:r>
                <a:r>
                  <a:rPr lang="en-AU" sz="2600" dirty="0"/>
                  <a:t>$85.780408)</a:t>
                </a:r>
                <a:endParaRPr lang="en-US" sz="2600" dirty="0"/>
              </a:p>
              <a:p>
                <a:pPr marL="2880" lvl="1" indent="0">
                  <a:spcBef>
                    <a:spcPts val="600"/>
                  </a:spcBef>
                  <a:spcAft>
                    <a:spcPts val="600"/>
                  </a:spcAft>
                  <a:buNone/>
                </a:pPr>
                <a:r>
                  <a:rPr lang="en-US" sz="2600" dirty="0"/>
                  <a:t>Realized rate of return: </a:t>
                </a:r>
                <a14:m>
                  <m:oMath xmlns:m="http://schemas.openxmlformats.org/officeDocument/2006/math">
                    <m:r>
                      <a:rPr lang="en-AU" sz="2600" b="0" i="1" smtClean="0">
                        <a:latin typeface="Cambria Math"/>
                      </a:rPr>
                      <m:t>𝑟</m:t>
                    </m:r>
                    <m:r>
                      <a:rPr lang="en-AU" sz="2600" b="0" i="1" smtClean="0">
                        <a:latin typeface="Cambria Math"/>
                      </a:rPr>
                      <m:t>=</m:t>
                    </m:r>
                    <m:sSup>
                      <m:sSupPr>
                        <m:ctrlPr>
                          <a:rPr lang="en-AU" sz="2600" b="0" i="1" smtClean="0">
                            <a:latin typeface="Cambria Math" panose="02040503050406030204" pitchFamily="18" charset="0"/>
                          </a:rPr>
                        </m:ctrlPr>
                      </m:sSupPr>
                      <m:e>
                        <m:d>
                          <m:dPr>
                            <m:ctrlPr>
                              <a:rPr lang="en-AU" sz="2600" b="0" i="1" smtClean="0">
                                <a:latin typeface="Cambria Math" panose="02040503050406030204" pitchFamily="18" charset="0"/>
                              </a:rPr>
                            </m:ctrlPr>
                          </m:dPr>
                          <m:e>
                            <m:f>
                              <m:fPr>
                                <m:ctrlPr>
                                  <a:rPr lang="en-AU" sz="2600" b="0" i="1" smtClean="0">
                                    <a:latin typeface="Cambria Math" panose="02040503050406030204" pitchFamily="18" charset="0"/>
                                  </a:rPr>
                                </m:ctrlPr>
                              </m:fPr>
                              <m:num>
                                <m:r>
                                  <a:rPr lang="en-AU" sz="2600" b="0" i="1" smtClean="0">
                                    <a:latin typeface="Cambria Math"/>
                                  </a:rPr>
                                  <m:t>123.680132</m:t>
                                </m:r>
                              </m:num>
                              <m:den>
                                <m:r>
                                  <a:rPr lang="en-AU" sz="2600" b="0" i="1" smtClean="0">
                                    <a:latin typeface="Cambria Math"/>
                                  </a:rPr>
                                  <m:t>85.503075</m:t>
                                </m:r>
                              </m:den>
                            </m:f>
                          </m:e>
                        </m:d>
                      </m:e>
                      <m:sup>
                        <m:f>
                          <m:fPr>
                            <m:type m:val="skw"/>
                            <m:ctrlPr>
                              <a:rPr lang="en-AU" sz="2600" b="0" i="1" smtClean="0">
                                <a:latin typeface="Cambria Math" panose="02040503050406030204" pitchFamily="18" charset="0"/>
                              </a:rPr>
                            </m:ctrlPr>
                          </m:fPr>
                          <m:num>
                            <m:r>
                              <a:rPr lang="en-AU" sz="2600" b="0" i="1" smtClean="0">
                                <a:latin typeface="Cambria Math"/>
                              </a:rPr>
                              <m:t>1</m:t>
                            </m:r>
                          </m:num>
                          <m:den>
                            <m:r>
                              <a:rPr lang="en-AU" sz="2600" b="0" i="1" smtClean="0">
                                <a:latin typeface="Cambria Math"/>
                              </a:rPr>
                              <m:t>4</m:t>
                            </m:r>
                          </m:den>
                        </m:f>
                      </m:sup>
                    </m:sSup>
                    <m:r>
                      <a:rPr lang="en-AU" sz="2600" b="0" i="1" smtClean="0">
                        <a:latin typeface="Cambria Math"/>
                      </a:rPr>
                      <m:t>−1=</m:t>
                    </m:r>
                    <m:r>
                      <a:rPr lang="en-US" sz="2600" b="1" i="1" smtClean="0">
                        <a:latin typeface="Cambria Math"/>
                      </a:rPr>
                      <m:t>𝟎</m:t>
                    </m:r>
                    <m:r>
                      <a:rPr lang="en-US" sz="2600" b="1" i="1" smtClean="0">
                        <a:latin typeface="Cambria Math"/>
                      </a:rPr>
                      <m:t>.</m:t>
                    </m:r>
                    <m:r>
                      <a:rPr lang="en-US" sz="2600" b="1" i="1" smtClean="0">
                        <a:latin typeface="Cambria Math"/>
                      </a:rPr>
                      <m:t>𝟎𝟗𝟔𝟕</m:t>
                    </m:r>
                    <m:r>
                      <a:rPr lang="en-US" sz="2600" b="1" i="1" smtClean="0">
                        <a:latin typeface="Cambria Math"/>
                      </a:rPr>
                      <m:t> </m:t>
                    </m:r>
                    <m:r>
                      <m:rPr>
                        <m:sty m:val="p"/>
                      </m:rPr>
                      <a:rPr lang="en-US" sz="2600" b="0" i="0" smtClean="0">
                        <a:latin typeface="Cambria Math"/>
                      </a:rPr>
                      <m:t>or</m:t>
                    </m:r>
                    <m:r>
                      <a:rPr lang="en-US" sz="2600" b="1" i="1" smtClean="0">
                        <a:latin typeface="Cambria Math"/>
                      </a:rPr>
                      <m:t> </m:t>
                    </m:r>
                    <m:r>
                      <a:rPr lang="en-AU" sz="2600" b="1" i="1" smtClean="0">
                        <a:latin typeface="Cambria Math"/>
                      </a:rPr>
                      <m:t>𝟗</m:t>
                    </m:r>
                    <m:r>
                      <a:rPr lang="en-AU" sz="2600" b="1" i="1" smtClean="0">
                        <a:latin typeface="Cambria Math"/>
                      </a:rPr>
                      <m:t>.</m:t>
                    </m:r>
                    <m:r>
                      <a:rPr lang="en-AU" sz="2600" b="1" i="1" smtClean="0">
                        <a:latin typeface="Cambria Math"/>
                      </a:rPr>
                      <m:t>𝟔𝟕</m:t>
                    </m:r>
                    <m:r>
                      <a:rPr lang="en-AU" sz="2600" b="1" i="1" smtClean="0">
                        <a:latin typeface="Cambria Math"/>
                      </a:rPr>
                      <m:t>%</m:t>
                    </m:r>
                    <m:r>
                      <a:rPr lang="en-US" sz="2600" b="0" i="1" smtClean="0">
                        <a:latin typeface="Cambria Math"/>
                      </a:rPr>
                      <m:t>.</m:t>
                    </m:r>
                  </m:oMath>
                </a14:m>
                <a:endParaRPr lang="en-US"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143000"/>
                <a:ext cx="8375904" cy="5257800"/>
              </a:xfrm>
              <a:blipFill rotWithShape="0">
                <a:blip r:embed="rId3"/>
                <a:stretch>
                  <a:fillRect l="-728" t="-1740" r="-131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E4A4924-7CC3-4BF6-9C5C-A8E770D15754}" type="slidenum">
              <a:rPr lang="en-AU" smtClean="0"/>
              <a:t>6</a:t>
            </a:fld>
            <a:endParaRPr lang="en-AU" dirty="0"/>
          </a:p>
        </p:txBody>
      </p:sp>
    </p:spTree>
    <p:extLst>
      <p:ext uri="{BB962C8B-B14F-4D97-AF65-F5344CB8AC3E}">
        <p14:creationId xmlns:p14="http://schemas.microsoft.com/office/powerpoint/2010/main" val="383184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Investment horizon and </a:t>
            </a:r>
            <a:br>
              <a:rPr lang="en-AU" dirty="0"/>
            </a:br>
            <a:r>
              <a:rPr lang="en-AU" dirty="0"/>
              <a:t>interest rate risk</a:t>
            </a:r>
          </a:p>
        </p:txBody>
      </p:sp>
      <p:sp>
        <p:nvSpPr>
          <p:cNvPr id="3" name="Content Placeholder 2"/>
          <p:cNvSpPr>
            <a:spLocks noGrp="1"/>
          </p:cNvSpPr>
          <p:nvPr>
            <p:ph idx="1"/>
          </p:nvPr>
        </p:nvSpPr>
        <p:spPr>
          <a:xfrm>
            <a:off x="381000" y="1600201"/>
            <a:ext cx="8375904" cy="4724399"/>
          </a:xfrm>
        </p:spPr>
        <p:txBody>
          <a:bodyPr>
            <a:normAutofit/>
          </a:bodyPr>
          <a:lstStyle/>
          <a:p>
            <a:pPr marL="2880" lvl="1" indent="0">
              <a:lnSpc>
                <a:spcPct val="90000"/>
              </a:lnSpc>
              <a:spcBef>
                <a:spcPts val="600"/>
              </a:spcBef>
              <a:spcAft>
                <a:spcPts val="600"/>
              </a:spcAft>
              <a:buNone/>
            </a:pPr>
            <a:r>
              <a:rPr lang="en-US" sz="2400" dirty="0"/>
              <a:t>A few important points about fixed-rate bonds: </a:t>
            </a:r>
          </a:p>
          <a:p>
            <a:pPr marL="182880" lvl="1" indent="-180000">
              <a:lnSpc>
                <a:spcPct val="90000"/>
              </a:lnSpc>
              <a:spcBef>
                <a:spcPts val="600"/>
              </a:spcBef>
              <a:spcAft>
                <a:spcPts val="600"/>
              </a:spcAft>
              <a:buFont typeface="Arial" pitchFamily="34" charset="0"/>
              <a:buChar char="•"/>
            </a:pPr>
            <a:r>
              <a:rPr lang="en-US" sz="2400" dirty="0"/>
              <a:t>The </a:t>
            </a:r>
            <a:r>
              <a:rPr lang="en-US" sz="2400" i="1" dirty="0"/>
              <a:t>investment horizon </a:t>
            </a:r>
            <a:r>
              <a:rPr lang="en-US" sz="2400" dirty="0"/>
              <a:t>is at the heart of understanding interest rate risk and return. </a:t>
            </a:r>
          </a:p>
        </p:txBody>
      </p:sp>
      <p:sp>
        <p:nvSpPr>
          <p:cNvPr id="4" name="Slide Number Placeholder 3"/>
          <p:cNvSpPr>
            <a:spLocks noGrp="1"/>
          </p:cNvSpPr>
          <p:nvPr>
            <p:ph type="sldNum" sz="quarter" idx="12"/>
          </p:nvPr>
        </p:nvSpPr>
        <p:spPr/>
        <p:txBody>
          <a:bodyPr/>
          <a:lstStyle/>
          <a:p>
            <a:fld id="{4E4A4924-7CC3-4BF6-9C5C-A8E770D15754}" type="slidenum">
              <a:rPr lang="en-AU" smtClean="0"/>
              <a:t>7</a:t>
            </a:fld>
            <a:endParaRPr lang="en-AU" dirty="0"/>
          </a:p>
        </p:txBody>
      </p:sp>
      <p:graphicFrame>
        <p:nvGraphicFramePr>
          <p:cNvPr id="6" name="Diagram 5"/>
          <p:cNvGraphicFramePr/>
          <p:nvPr>
            <p:extLst>
              <p:ext uri="{D42A27DB-BD31-4B8C-83A1-F6EECF244321}">
                <p14:modId xmlns:p14="http://schemas.microsoft.com/office/powerpoint/2010/main" val="2733622899"/>
              </p:ext>
            </p:extLst>
          </p:nvPr>
        </p:nvGraphicFramePr>
        <p:xfrm>
          <a:off x="381000" y="2971800"/>
          <a:ext cx="8077200" cy="2743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01566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a:t>Coupon reinvestment risk and </a:t>
            </a:r>
            <a:br>
              <a:rPr lang="en-AU" dirty="0"/>
            </a:br>
            <a:r>
              <a:rPr lang="en-AU" dirty="0"/>
              <a:t>market price risk</a:t>
            </a:r>
          </a:p>
        </p:txBody>
      </p:sp>
      <p:sp>
        <p:nvSpPr>
          <p:cNvPr id="4" name="Slide Number Placeholder 3"/>
          <p:cNvSpPr>
            <a:spLocks noGrp="1"/>
          </p:cNvSpPr>
          <p:nvPr>
            <p:ph type="sldNum" sz="quarter" idx="12"/>
          </p:nvPr>
        </p:nvSpPr>
        <p:spPr/>
        <p:txBody>
          <a:bodyPr/>
          <a:lstStyle/>
          <a:p>
            <a:fld id="{4E4A4924-7CC3-4BF6-9C5C-A8E770D15754}" type="slidenum">
              <a:rPr lang="en-AU" smtClean="0"/>
              <a:t>8</a:t>
            </a:fld>
            <a:endParaRPr lang="en-AU" dirty="0"/>
          </a:p>
        </p:txBody>
      </p:sp>
      <p:graphicFrame>
        <p:nvGraphicFramePr>
          <p:cNvPr id="5" name="Diagram 4"/>
          <p:cNvGraphicFramePr/>
          <p:nvPr>
            <p:extLst>
              <p:ext uri="{D42A27DB-BD31-4B8C-83A1-F6EECF244321}">
                <p14:modId xmlns:p14="http://schemas.microsoft.com/office/powerpoint/2010/main" val="703111545"/>
              </p:ext>
            </p:extLst>
          </p:nvPr>
        </p:nvGraphicFramePr>
        <p:xfrm>
          <a:off x="533400" y="1447800"/>
          <a:ext cx="8077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656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534400" cy="1143000"/>
          </a:xfrm>
        </p:spPr>
        <p:txBody>
          <a:bodyPr/>
          <a:lstStyle/>
          <a:p>
            <a:pPr algn="ctr"/>
            <a:r>
              <a:rPr lang="en-AU" dirty="0"/>
              <a:t>3. Interest rate risk on fixed-rate bonds</a:t>
            </a:r>
          </a:p>
        </p:txBody>
      </p:sp>
      <p:sp>
        <p:nvSpPr>
          <p:cNvPr id="3" name="Content Placeholder 2"/>
          <p:cNvSpPr>
            <a:spLocks noGrp="1"/>
          </p:cNvSpPr>
          <p:nvPr>
            <p:ph idx="1"/>
          </p:nvPr>
        </p:nvSpPr>
        <p:spPr/>
        <p:txBody>
          <a:bodyPr>
            <a:normAutofit/>
          </a:bodyPr>
          <a:lstStyle/>
          <a:p>
            <a:pPr marL="2880" lvl="1" indent="0">
              <a:spcBef>
                <a:spcPts val="600"/>
              </a:spcBef>
              <a:spcAft>
                <a:spcPts val="600"/>
              </a:spcAft>
              <a:buNone/>
            </a:pPr>
            <a:r>
              <a:rPr lang="en-US" sz="2400" dirty="0"/>
              <a:t>The </a:t>
            </a:r>
            <a:r>
              <a:rPr lang="en-US" sz="2400" b="1" dirty="0"/>
              <a:t>duration</a:t>
            </a:r>
            <a:r>
              <a:rPr lang="en-US" sz="2400" dirty="0"/>
              <a:t> of a bond measures the sensitivity of the bond’s full price (including accrued interest) to changes in the bond’s yield-to-maturity or, more generally, to changes in benchmark interest rates.</a:t>
            </a:r>
          </a:p>
        </p:txBody>
      </p:sp>
      <p:sp>
        <p:nvSpPr>
          <p:cNvPr id="4" name="Slide Number Placeholder 3"/>
          <p:cNvSpPr>
            <a:spLocks noGrp="1"/>
          </p:cNvSpPr>
          <p:nvPr>
            <p:ph type="sldNum" sz="quarter" idx="12"/>
          </p:nvPr>
        </p:nvSpPr>
        <p:spPr/>
        <p:txBody>
          <a:bodyPr/>
          <a:lstStyle/>
          <a:p>
            <a:fld id="{4E4A4924-7CC3-4BF6-9C5C-A8E770D15754}" type="slidenum">
              <a:rPr lang="en-AU" smtClean="0"/>
              <a:t>9</a:t>
            </a:fld>
            <a:endParaRPr lang="en-AU" dirty="0"/>
          </a:p>
        </p:txBody>
      </p:sp>
      <p:graphicFrame>
        <p:nvGraphicFramePr>
          <p:cNvPr id="5" name="Diagram 4"/>
          <p:cNvGraphicFramePr/>
          <p:nvPr>
            <p:extLst>
              <p:ext uri="{D42A27DB-BD31-4B8C-83A1-F6EECF244321}">
                <p14:modId xmlns:p14="http://schemas.microsoft.com/office/powerpoint/2010/main" val="3902051605"/>
              </p:ext>
            </p:extLst>
          </p:nvPr>
        </p:nvGraphicFramePr>
        <p:xfrm>
          <a:off x="533400" y="3124200"/>
          <a:ext cx="8153400" cy="3124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6198646"/>
      </p:ext>
    </p:extLst>
  </p:cSld>
  <p:clrMapOvr>
    <a:masterClrMapping/>
  </p:clrMapOvr>
</p:sld>
</file>

<file path=ppt/theme/theme1.xml><?xml version="1.0" encoding="utf-8"?>
<a:theme xmlns:a="http://schemas.openxmlformats.org/drawingml/2006/main" name="CFA">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2.xml><?xml version="1.0" encoding="utf-8"?>
<a:theme xmlns:a="http://schemas.openxmlformats.org/drawingml/2006/main" name="Alternate Title Slides, Dividers and TOC">
  <a:themeElements>
    <a:clrScheme name="CFA">
      <a:dk1>
        <a:srgbClr val="000000"/>
      </a:dk1>
      <a:lt1>
        <a:srgbClr val="FFFFFF"/>
      </a:lt1>
      <a:dk2>
        <a:srgbClr val="777777"/>
      </a:dk2>
      <a:lt2>
        <a:srgbClr val="008ED6"/>
      </a:lt2>
      <a:accent1>
        <a:srgbClr val="009966"/>
      </a:accent1>
      <a:accent2>
        <a:srgbClr val="00B5E2"/>
      </a:accent2>
      <a:accent3>
        <a:srgbClr val="5B77CC"/>
      </a:accent3>
      <a:accent4>
        <a:srgbClr val="5C068C"/>
      </a:accent4>
      <a:accent5>
        <a:srgbClr val="FFD100"/>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3.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ppt/theme/theme4.xml><?xml version="1.0" encoding="utf-8"?>
<a:theme xmlns:a="http://schemas.openxmlformats.org/drawingml/2006/main" name="Office Theme">
  <a:themeElements>
    <a:clrScheme name="CFA">
      <a:dk1>
        <a:srgbClr val="000000"/>
      </a:dk1>
      <a:lt1>
        <a:srgbClr val="FFFFFF"/>
      </a:lt1>
      <a:dk2>
        <a:srgbClr val="777777"/>
      </a:dk2>
      <a:lt2>
        <a:srgbClr val="A7A8AA"/>
      </a:lt2>
      <a:accent1>
        <a:srgbClr val="009966"/>
      </a:accent1>
      <a:accent2>
        <a:srgbClr val="00B5FF"/>
      </a:accent2>
      <a:accent3>
        <a:srgbClr val="5B77CC"/>
      </a:accent3>
      <a:accent4>
        <a:srgbClr val="5C068C"/>
      </a:accent4>
      <a:accent5>
        <a:srgbClr val="FFB81C"/>
      </a:accent5>
      <a:accent6>
        <a:srgbClr val="5A4522"/>
      </a:accent6>
      <a:hlink>
        <a:srgbClr val="5B77CC"/>
      </a:hlink>
      <a:folHlink>
        <a:srgbClr val="5C068C"/>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FA">
      <a:fillStyleLst>
        <a:solidFill>
          <a:schemeClr val="phClr"/>
        </a:solidFill>
        <a:solidFill>
          <a:schemeClr val="phClr"/>
        </a:solidFill>
        <a:solidFill>
          <a:schemeClr val="phClr"/>
        </a:solidFill>
      </a:fillStyleLst>
      <a:lnStyleLst>
        <a:ln w="12700" cap="flat" cmpd="sng" algn="ctr">
          <a:solidFill>
            <a:schemeClr val="phClr"/>
          </a:solidFill>
          <a:miter lim="800000"/>
        </a:ln>
        <a:ln w="12700" cap="flat" cmpd="sng" algn="ctr">
          <a:solidFill>
            <a:schemeClr val="phClr"/>
          </a:solidFill>
          <a:miter lim="800000"/>
        </a:ln>
        <a:ln w="12700" cap="flat" cmpd="sng" algn="ctr">
          <a:solidFill>
            <a:schemeClr val="phClr"/>
          </a:solidFill>
          <a:miter lim="800000"/>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noAutofit/>
      </a:bodyPr>
      <a:lstStyle>
        <a:defPPr>
          <a:defRPr/>
        </a:defPPr>
      </a:lstStyle>
    </a:txDef>
  </a:objectDefaults>
  <a:extraClrSchemeLst/>
  <a:custClrLst>
    <a:custClr name="Cool Gray 6">
      <a:srgbClr val="A7A8AA"/>
    </a:custClr>
    <a:custClr name="Pantone 368">
      <a:srgbClr val="78BE20"/>
    </a:custClr>
    <a:custClr name="Pantone 293">
      <a:srgbClr val="003DA5"/>
    </a:custClr>
  </a:custClrLst>
</a:theme>
</file>

<file path=docProps/app.xml><?xml version="1.0" encoding="utf-8"?>
<Properties xmlns="http://schemas.openxmlformats.org/officeDocument/2006/extended-properties" xmlns:vt="http://schemas.openxmlformats.org/officeDocument/2006/docPropsVTypes">
  <Template>CFA</Template>
  <TotalTime>2575740</TotalTime>
  <Words>8413</Words>
  <Application>Microsoft Macintosh PowerPoint</Application>
  <PresentationFormat>On-screen Show (4:3)</PresentationFormat>
  <Paragraphs>781</Paragraphs>
  <Slides>54</Slides>
  <Notes>52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vt:lpstr>
      <vt:lpstr>Arial Narrow</vt:lpstr>
      <vt:lpstr>Cambria Math</vt:lpstr>
      <vt:lpstr>Times New Roman</vt:lpstr>
      <vt:lpstr>CFA</vt:lpstr>
      <vt:lpstr>Alternate Title Slides, Dividers and TOC</vt:lpstr>
      <vt:lpstr>Fixed income analysis lecture 4</vt:lpstr>
      <vt:lpstr>TABLE OF CONTENTS</vt:lpstr>
      <vt:lpstr>1. INTRODUCTION</vt:lpstr>
      <vt:lpstr>2. SOURCES OF RETURN</vt:lpstr>
      <vt:lpstr>SOURCES OF RETURN</vt:lpstr>
      <vt:lpstr>SOURCES OF RETURN</vt:lpstr>
      <vt:lpstr>Investment horizon and  interest rate risk</vt:lpstr>
      <vt:lpstr>Coupon reinvestment risk and  market price risk</vt:lpstr>
      <vt:lpstr>3. Interest rate risk on fixed-rate bonds</vt:lpstr>
      <vt:lpstr>Yield duration statistics</vt:lpstr>
      <vt:lpstr>Macaulay duration</vt:lpstr>
      <vt:lpstr>Calculating the macaulay duration</vt:lpstr>
      <vt:lpstr>Calculating the macaulay duration with the alternative formula</vt:lpstr>
      <vt:lpstr>Modified duration</vt:lpstr>
      <vt:lpstr>Approximate modified duration</vt:lpstr>
      <vt:lpstr>Approximate modified duration</vt:lpstr>
      <vt:lpstr>Approximate macaulay duration</vt:lpstr>
      <vt:lpstr>Game Time </vt:lpstr>
      <vt:lpstr>Effective duration</vt:lpstr>
      <vt:lpstr>When to use effective duration</vt:lpstr>
      <vt:lpstr>Key rate duration</vt:lpstr>
      <vt:lpstr>Properties of bond duration</vt:lpstr>
      <vt:lpstr>coupon rate and yield-to-maturity relation to macaulay duration</vt:lpstr>
      <vt:lpstr>Time-to-maturity and fraction of the period relation to macaulay duration</vt:lpstr>
      <vt:lpstr>Bonds with embedded options</vt:lpstr>
      <vt:lpstr>Calculating the duration of a  bond portfolio</vt:lpstr>
      <vt:lpstr>Money duration</vt:lpstr>
      <vt:lpstr>Money duration calculation</vt:lpstr>
      <vt:lpstr>Price value of a basis point (pvbp)</vt:lpstr>
      <vt:lpstr>Convexity statistic</vt:lpstr>
      <vt:lpstr>Calculating a bond’s convexity</vt:lpstr>
      <vt:lpstr>Approximate, money, and  effective convexity</vt:lpstr>
      <vt:lpstr>Calculating approximate convexity</vt:lpstr>
      <vt:lpstr>Effects of convexity on bonds</vt:lpstr>
      <vt:lpstr>price–yield relationship  for a callable bond</vt:lpstr>
      <vt:lpstr>Game Time </vt:lpstr>
      <vt:lpstr>4. interest rate risk and  the investment horizon</vt:lpstr>
      <vt:lpstr>Yield volatility</vt:lpstr>
      <vt:lpstr>General relationships among interest rate risk, the macaulay duration, and the investment horizon</vt:lpstr>
      <vt:lpstr>5. Credit and liquidity risk</vt:lpstr>
      <vt:lpstr>Impact of changes in yield-to-maturity</vt:lpstr>
      <vt:lpstr>6. SUMMARY</vt:lpstr>
      <vt:lpstr>SUMMARY</vt:lpstr>
      <vt:lpstr>SUMMARY</vt:lpstr>
      <vt:lpstr>SUMMARY</vt:lpstr>
      <vt:lpstr>SUMMARY</vt:lpstr>
      <vt:lpstr>SUMMARY</vt:lpstr>
      <vt:lpstr>SUMMARY</vt:lpstr>
      <vt:lpstr>SUMMARY</vt:lpstr>
      <vt:lpstr>SUMMARY</vt:lpstr>
      <vt:lpstr>SUMMARY</vt:lpstr>
      <vt:lpstr>SUMMARY</vt:lpstr>
      <vt:lpstr>SUMMARY</vt:lpstr>
      <vt:lpstr>Homework</vt:lpstr>
    </vt:vector>
  </TitlesOfParts>
  <Company>CFA Institute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 with room for three lines of text if necessary</dc:title>
  <dc:creator>Susan Hoover</dc:creator>
  <cp:lastModifiedBy>Yifu He</cp:lastModifiedBy>
  <cp:revision>509</cp:revision>
  <cp:lastPrinted>2016-05-12T20:12:10Z</cp:lastPrinted>
  <dcterms:created xsi:type="dcterms:W3CDTF">2014-11-13T19:54:50Z</dcterms:created>
  <dcterms:modified xsi:type="dcterms:W3CDTF">2019-09-23T05:04:11Z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1213069</vt:lpwstr>
  </property>
  <property fmtid="{D5CDD505-2E9C-101B-9397-08002B2CF9AE}" pid="3" name="NXPowerLiteSettings">
    <vt:lpwstr>F7000400038000</vt:lpwstr>
  </property>
  <property fmtid="{D5CDD505-2E9C-101B-9397-08002B2CF9AE}" pid="4" name="NXPowerLiteVersion">
    <vt:lpwstr>D5.0.5</vt:lpwstr>
  </property>
</Properties>
</file>