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8.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6.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7.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8.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32.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33.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34.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35.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49"/>
  </p:notesMasterIdLst>
  <p:handoutMasterIdLst>
    <p:handoutMasterId r:id="rId50"/>
  </p:handoutMasterIdLst>
  <p:sldIdLst>
    <p:sldId id="295" r:id="rId3"/>
    <p:sldId id="445" r:id="rId4"/>
    <p:sldId id="296" r:id="rId5"/>
    <p:sldId id="291" r:id="rId6"/>
    <p:sldId id="299" r:id="rId7"/>
    <p:sldId id="437" r:id="rId8"/>
    <p:sldId id="391" r:id="rId9"/>
    <p:sldId id="438" r:id="rId10"/>
    <p:sldId id="383" r:id="rId11"/>
    <p:sldId id="395" r:id="rId12"/>
    <p:sldId id="420" r:id="rId13"/>
    <p:sldId id="421" r:id="rId14"/>
    <p:sldId id="439" r:id="rId15"/>
    <p:sldId id="375" r:id="rId16"/>
    <p:sldId id="440" r:id="rId17"/>
    <p:sldId id="410" r:id="rId18"/>
    <p:sldId id="422" r:id="rId19"/>
    <p:sldId id="441" r:id="rId20"/>
    <p:sldId id="442" r:id="rId21"/>
    <p:sldId id="374" r:id="rId22"/>
    <p:sldId id="415" r:id="rId23"/>
    <p:sldId id="424" r:id="rId24"/>
    <p:sldId id="425" r:id="rId25"/>
    <p:sldId id="423" r:id="rId26"/>
    <p:sldId id="427" r:id="rId27"/>
    <p:sldId id="428" r:id="rId28"/>
    <p:sldId id="429" r:id="rId29"/>
    <p:sldId id="430" r:id="rId30"/>
    <p:sldId id="426" r:id="rId31"/>
    <p:sldId id="431" r:id="rId32"/>
    <p:sldId id="443" r:id="rId33"/>
    <p:sldId id="411" r:id="rId34"/>
    <p:sldId id="416" r:id="rId35"/>
    <p:sldId id="432" r:id="rId36"/>
    <p:sldId id="444" r:id="rId37"/>
    <p:sldId id="417" r:id="rId38"/>
    <p:sldId id="418" r:id="rId39"/>
    <p:sldId id="433" r:id="rId40"/>
    <p:sldId id="434" r:id="rId41"/>
    <p:sldId id="318" r:id="rId42"/>
    <p:sldId id="347" r:id="rId43"/>
    <p:sldId id="435" r:id="rId44"/>
    <p:sldId id="436" r:id="rId45"/>
    <p:sldId id="414" r:id="rId46"/>
    <p:sldId id="446" r:id="rId47"/>
    <p:sldId id="447"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816">
          <p15:clr>
            <a:srgbClr val="A4A3A4"/>
          </p15:clr>
        </p15:guide>
        <p15:guide id="3" orient="horz" pos="96">
          <p15:clr>
            <a:srgbClr val="A4A3A4"/>
          </p15:clr>
        </p15:guide>
        <p15:guide id="4" orient="horz" pos="912">
          <p15:clr>
            <a:srgbClr val="A4A3A4"/>
          </p15:clr>
        </p15:guide>
        <p15:guide id="5" orient="horz" pos="3888">
          <p15:clr>
            <a:srgbClr val="A4A3A4"/>
          </p15:clr>
        </p15:guide>
        <p15:guide id="6" orient="horz" pos="1269">
          <p15:clr>
            <a:srgbClr val="A4A3A4"/>
          </p15:clr>
        </p15:guide>
        <p15:guide id="7" pos="2880">
          <p15:clr>
            <a:srgbClr val="A4A3A4"/>
          </p15:clr>
        </p15:guide>
        <p15:guide id="8" pos="240">
          <p15:clr>
            <a:srgbClr val="A4A3A4"/>
          </p15:clr>
        </p15:guide>
        <p15:guide id="9" pos="55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B686"/>
    <a:srgbClr val="6BBD92"/>
    <a:srgbClr val="E309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484" autoAdjust="0"/>
  </p:normalViewPr>
  <p:slideViewPr>
    <p:cSldViewPr>
      <p:cViewPr varScale="1">
        <p:scale>
          <a:sx n="74" d="100"/>
          <a:sy n="74" d="100"/>
        </p:scale>
        <p:origin x="1714" y="62"/>
      </p:cViewPr>
      <p:guideLst>
        <p:guide orient="horz" pos="2160"/>
        <p:guide orient="horz" pos="816"/>
        <p:guide orient="horz" pos="96"/>
        <p:guide orient="horz" pos="912"/>
        <p:guide orient="horz" pos="3888"/>
        <p:guide orient="horz" pos="1269"/>
        <p:guide pos="2880"/>
        <p:guide pos="240"/>
        <p:guide pos="552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3" d="100"/>
          <a:sy n="83" d="100"/>
        </p:scale>
        <p:origin x="-381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Fenix\Documents\FixedIncome\2019\class_1_game_survey.xlsx"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Sheet1!$B$2:$B$49</cx:f>
        <cx:lvl ptCount="48" formatCode="General">
          <cx:pt idx="1">9.6500000000000004</cx:pt>
          <cx:pt idx="2">12</cx:pt>
          <cx:pt idx="3">10</cx:pt>
          <cx:pt idx="4">7.2000000000000002</cx:pt>
          <cx:pt idx="5">0.5</cx:pt>
          <cx:pt idx="6">2</cx:pt>
          <cx:pt idx="8">6</cx:pt>
          <cx:pt idx="9">5</cx:pt>
          <cx:pt idx="10">1</cx:pt>
          <cx:pt idx="11">32</cx:pt>
          <cx:pt idx="12">1</cx:pt>
          <cx:pt idx="13">10</cx:pt>
          <cx:pt idx="14">26</cx:pt>
          <cx:pt idx="15">26</cx:pt>
          <cx:pt idx="16">26</cx:pt>
          <cx:pt idx="17">0</cx:pt>
          <cx:pt idx="18">6.25</cx:pt>
          <cx:pt idx="20">30</cx:pt>
          <cx:pt idx="21">23</cx:pt>
          <cx:pt idx="22">0</cx:pt>
          <cx:pt idx="23">9</cx:pt>
          <cx:pt idx="24">25</cx:pt>
          <cx:pt idx="25">0</cx:pt>
          <cx:pt idx="26">9</cx:pt>
          <cx:pt idx="27">0</cx:pt>
          <cx:pt idx="28">23</cx:pt>
          <cx:pt idx="29">20</cx:pt>
          <cx:pt idx="30">12</cx:pt>
          <cx:pt idx="31">6.5999999999999996</cx:pt>
          <cx:pt idx="32">6.25</cx:pt>
          <cx:pt idx="33">13</cx:pt>
          <cx:pt idx="34">8.25</cx:pt>
          <cx:pt idx="36">6.25</cx:pt>
          <cx:pt idx="37">8</cx:pt>
          <cx:pt idx="38">1</cx:pt>
          <cx:pt idx="39">34</cx:pt>
          <cx:pt idx="40">8</cx:pt>
          <cx:pt idx="41">2</cx:pt>
          <cx:pt idx="42">5</cx:pt>
          <cx:pt idx="44">2.3999999999999999</cx:pt>
          <cx:pt idx="45">17</cx:pt>
          <cx:pt idx="46">23</cx:pt>
          <cx:pt idx="47">0</cx:pt>
        </cx:lvl>
      </cx:numDim>
    </cx:data>
  </cx:chartData>
  <cx:chart>
    <cx:title pos="t" align="ctr" overlay="0">
      <cx:tx>
        <cx:txData>
          <cx:v>Distribution</cx:v>
        </cx:txData>
      </cx:tx>
      <cx:txPr>
        <a:bodyPr spcFirstLastPara="1" vertOverflow="ellipsis" horzOverflow="overflow" wrap="square" lIns="0" tIns="0" rIns="0" bIns="0" anchor="ctr" anchorCtr="1"/>
        <a:lstStyle/>
        <a:p>
          <a:pPr algn="ctr" rtl="0">
            <a:defRPr sz="2000" b="1"/>
          </a:pPr>
          <a:r>
            <a:rPr lang="en-US" sz="2000" b="1" i="0" u="none" strike="noStrike" baseline="0">
              <a:solidFill>
                <a:sysClr val="windowText" lastClr="000000">
                  <a:lumMod val="65000"/>
                  <a:lumOff val="35000"/>
                </a:sysClr>
              </a:solidFill>
              <a:latin typeface="Calibri" panose="020F0502020204030204"/>
            </a:rPr>
            <a:t>Distribution</a:t>
          </a:r>
        </a:p>
      </cx:txPr>
    </cx:title>
    <cx:plotArea>
      <cx:plotAreaRegion>
        <cx:series layoutId="clusteredColumn" uniqueId="{5B269722-7D71-4D19-8A4E-557C364C7541}" formatIdx="0">
          <cx:tx>
            <cx:txData>
              <cx:f>Sheet1!$B$1</cx:f>
              <cx:v>Number</cx:v>
            </cx:txData>
          </cx:tx>
          <cx:dataId val="0"/>
          <cx:layoutPr>
            <cx:binning intervalClosed="r">
              <cx:binSize val="5"/>
            </cx:binning>
          </cx:layoutPr>
        </cx:series>
      </cx:plotAreaRegion>
      <cx:axis id="0">
        <cx:catScaling gapWidth="0"/>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2AE06F-17E3-4123-8552-ADD731B77181}"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AU"/>
        </a:p>
      </dgm:t>
    </dgm:pt>
    <dgm:pt modelId="{9A286FA8-3C98-4AEC-80A1-F90302E5C055}">
      <dgm:prSet phldrT="[Text]"/>
      <dgm:spPr/>
      <dgm:t>
        <a:bodyPr/>
        <a:lstStyle/>
        <a:p>
          <a:r>
            <a:rPr lang="en-US" altLang="en-US" dirty="0"/>
            <a:t>How do fixed-income investors determine the riskiness of that debt? </a:t>
          </a:r>
          <a:endParaRPr lang="en-AU" dirty="0"/>
        </a:p>
      </dgm:t>
    </dgm:pt>
    <dgm:pt modelId="{86FD56D1-1D5D-4522-999A-82AD90329D5F}" type="parTrans" cxnId="{049B1330-34E3-4AAE-B507-877A7C9A556B}">
      <dgm:prSet/>
      <dgm:spPr/>
      <dgm:t>
        <a:bodyPr/>
        <a:lstStyle/>
        <a:p>
          <a:endParaRPr lang="en-AU"/>
        </a:p>
      </dgm:t>
    </dgm:pt>
    <dgm:pt modelId="{61D65B28-137E-42B5-8EAF-8F614DD27AD7}" type="sibTrans" cxnId="{049B1330-34E3-4AAE-B507-877A7C9A556B}">
      <dgm:prSet/>
      <dgm:spPr/>
      <dgm:t>
        <a:bodyPr/>
        <a:lstStyle/>
        <a:p>
          <a:endParaRPr lang="en-AU"/>
        </a:p>
      </dgm:t>
    </dgm:pt>
    <dgm:pt modelId="{D76C517E-3297-4E10-BB27-5E00E3597D76}">
      <dgm:prSet/>
      <dgm:spPr/>
      <dgm:t>
        <a:bodyPr/>
        <a:lstStyle/>
        <a:p>
          <a:r>
            <a:rPr lang="en-US" altLang="en-US" dirty="0"/>
            <a:t>How do they decide what they need to earn as compensation for that risk? </a:t>
          </a:r>
        </a:p>
      </dgm:t>
    </dgm:pt>
    <dgm:pt modelId="{BF12EA43-F1F4-45EE-8567-080888AF3006}" type="parTrans" cxnId="{13AEE2BE-B8A6-4DA5-A786-7A65EC0B4CBF}">
      <dgm:prSet/>
      <dgm:spPr/>
      <dgm:t>
        <a:bodyPr/>
        <a:lstStyle/>
        <a:p>
          <a:endParaRPr lang="en-AU"/>
        </a:p>
      </dgm:t>
    </dgm:pt>
    <dgm:pt modelId="{F8D95E16-17A8-4FA1-A58C-434907B1E624}" type="sibTrans" cxnId="{13AEE2BE-B8A6-4DA5-A786-7A65EC0B4CBF}">
      <dgm:prSet/>
      <dgm:spPr/>
      <dgm:t>
        <a:bodyPr/>
        <a:lstStyle/>
        <a:p>
          <a:endParaRPr lang="en-AU"/>
        </a:p>
      </dgm:t>
    </dgm:pt>
    <dgm:pt modelId="{6F83501F-C566-45D6-B898-63A224AF302C}" type="pres">
      <dgm:prSet presAssocID="{082AE06F-17E3-4123-8552-ADD731B77181}" presName="Name0" presStyleCnt="0">
        <dgm:presLayoutVars>
          <dgm:chMax val="7"/>
          <dgm:chPref val="7"/>
          <dgm:dir/>
        </dgm:presLayoutVars>
      </dgm:prSet>
      <dgm:spPr/>
    </dgm:pt>
    <dgm:pt modelId="{5FD47B20-F5F9-4EEB-BA85-33F4614904B1}" type="pres">
      <dgm:prSet presAssocID="{082AE06F-17E3-4123-8552-ADD731B77181}" presName="Name1" presStyleCnt="0"/>
      <dgm:spPr/>
    </dgm:pt>
    <dgm:pt modelId="{EA60465F-6ADF-4047-8D95-0AC4BC3E1AF8}" type="pres">
      <dgm:prSet presAssocID="{082AE06F-17E3-4123-8552-ADD731B77181}" presName="cycle" presStyleCnt="0"/>
      <dgm:spPr/>
    </dgm:pt>
    <dgm:pt modelId="{76872D9A-F64C-4AFA-951F-665B6DC987AA}" type="pres">
      <dgm:prSet presAssocID="{082AE06F-17E3-4123-8552-ADD731B77181}" presName="srcNode" presStyleLbl="node1" presStyleIdx="0" presStyleCnt="2"/>
      <dgm:spPr/>
    </dgm:pt>
    <dgm:pt modelId="{DD0F8612-2C1F-47A2-93F3-25D58A430F72}" type="pres">
      <dgm:prSet presAssocID="{082AE06F-17E3-4123-8552-ADD731B77181}" presName="conn" presStyleLbl="parChTrans1D2" presStyleIdx="0" presStyleCnt="1"/>
      <dgm:spPr/>
    </dgm:pt>
    <dgm:pt modelId="{55ECA61F-0A4C-48B4-94D1-C49CAB2ED69A}" type="pres">
      <dgm:prSet presAssocID="{082AE06F-17E3-4123-8552-ADD731B77181}" presName="extraNode" presStyleLbl="node1" presStyleIdx="0" presStyleCnt="2"/>
      <dgm:spPr/>
    </dgm:pt>
    <dgm:pt modelId="{1EBF74BB-7128-40FC-869A-6134EBA27076}" type="pres">
      <dgm:prSet presAssocID="{082AE06F-17E3-4123-8552-ADD731B77181}" presName="dstNode" presStyleLbl="node1" presStyleIdx="0" presStyleCnt="2"/>
      <dgm:spPr/>
    </dgm:pt>
    <dgm:pt modelId="{13C9E071-F42E-4D32-A546-8B1BF68934E0}" type="pres">
      <dgm:prSet presAssocID="{9A286FA8-3C98-4AEC-80A1-F90302E5C055}" presName="text_1" presStyleLbl="node1" presStyleIdx="0" presStyleCnt="2">
        <dgm:presLayoutVars>
          <dgm:bulletEnabled val="1"/>
        </dgm:presLayoutVars>
      </dgm:prSet>
      <dgm:spPr/>
    </dgm:pt>
    <dgm:pt modelId="{8E55A7EF-2006-4405-ADE3-B44BFC3FDA5D}" type="pres">
      <dgm:prSet presAssocID="{9A286FA8-3C98-4AEC-80A1-F90302E5C055}" presName="accent_1" presStyleCnt="0"/>
      <dgm:spPr/>
    </dgm:pt>
    <dgm:pt modelId="{C0FBF8A8-1CEE-4F20-88D4-63332B36B4B6}" type="pres">
      <dgm:prSet presAssocID="{9A286FA8-3C98-4AEC-80A1-F90302E5C055}" presName="accentRepeatNode" presStyleLbl="solidFgAcc1" presStyleIdx="0" presStyleCnt="2" custScaleX="81683" custScaleY="81683"/>
      <dgm:spPr/>
    </dgm:pt>
    <dgm:pt modelId="{39B3D6D1-6FD2-4230-BB05-6EEDB580EA45}" type="pres">
      <dgm:prSet presAssocID="{D76C517E-3297-4E10-BB27-5E00E3597D76}" presName="text_2" presStyleLbl="node1" presStyleIdx="1" presStyleCnt="2">
        <dgm:presLayoutVars>
          <dgm:bulletEnabled val="1"/>
        </dgm:presLayoutVars>
      </dgm:prSet>
      <dgm:spPr/>
    </dgm:pt>
    <dgm:pt modelId="{EF935BB3-6667-40DB-83BA-A94087B6EE88}" type="pres">
      <dgm:prSet presAssocID="{D76C517E-3297-4E10-BB27-5E00E3597D76}" presName="accent_2" presStyleCnt="0"/>
      <dgm:spPr/>
    </dgm:pt>
    <dgm:pt modelId="{4325E38E-067F-4378-9007-3C4CF70F9317}" type="pres">
      <dgm:prSet presAssocID="{D76C517E-3297-4E10-BB27-5E00E3597D76}" presName="accentRepeatNode" presStyleLbl="solidFgAcc1" presStyleIdx="1" presStyleCnt="2" custScaleX="81683" custScaleY="81683"/>
      <dgm:spPr/>
    </dgm:pt>
  </dgm:ptLst>
  <dgm:cxnLst>
    <dgm:cxn modelId="{067EF91D-677B-48F6-B3A4-0384E47C0F14}" type="presOf" srcId="{61D65B28-137E-42B5-8EAF-8F614DD27AD7}" destId="{DD0F8612-2C1F-47A2-93F3-25D58A430F72}" srcOrd="0" destOrd="0" presId="urn:microsoft.com/office/officeart/2008/layout/VerticalCurvedList"/>
    <dgm:cxn modelId="{049B1330-34E3-4AAE-B507-877A7C9A556B}" srcId="{082AE06F-17E3-4123-8552-ADD731B77181}" destId="{9A286FA8-3C98-4AEC-80A1-F90302E5C055}" srcOrd="0" destOrd="0" parTransId="{86FD56D1-1D5D-4522-999A-82AD90329D5F}" sibTransId="{61D65B28-137E-42B5-8EAF-8F614DD27AD7}"/>
    <dgm:cxn modelId="{14F37A3B-CE2D-4FA9-866F-CDB0841CAF47}" type="presOf" srcId="{9A286FA8-3C98-4AEC-80A1-F90302E5C055}" destId="{13C9E071-F42E-4D32-A546-8B1BF68934E0}" srcOrd="0" destOrd="0" presId="urn:microsoft.com/office/officeart/2008/layout/VerticalCurvedList"/>
    <dgm:cxn modelId="{39A546B6-318D-4BAB-A269-7092B62FD87E}" type="presOf" srcId="{082AE06F-17E3-4123-8552-ADD731B77181}" destId="{6F83501F-C566-45D6-B898-63A224AF302C}" srcOrd="0" destOrd="0" presId="urn:microsoft.com/office/officeart/2008/layout/VerticalCurvedList"/>
    <dgm:cxn modelId="{13AEE2BE-B8A6-4DA5-A786-7A65EC0B4CBF}" srcId="{082AE06F-17E3-4123-8552-ADD731B77181}" destId="{D76C517E-3297-4E10-BB27-5E00E3597D76}" srcOrd="1" destOrd="0" parTransId="{BF12EA43-F1F4-45EE-8567-080888AF3006}" sibTransId="{F8D95E16-17A8-4FA1-A58C-434907B1E624}"/>
    <dgm:cxn modelId="{761338F1-EF39-4BB6-8EA0-FF86518EF0B1}" type="presOf" srcId="{D76C517E-3297-4E10-BB27-5E00E3597D76}" destId="{39B3D6D1-6FD2-4230-BB05-6EEDB580EA45}" srcOrd="0" destOrd="0" presId="urn:microsoft.com/office/officeart/2008/layout/VerticalCurvedList"/>
    <dgm:cxn modelId="{C4A75A72-794A-48BF-88CE-8787B3913459}" type="presParOf" srcId="{6F83501F-C566-45D6-B898-63A224AF302C}" destId="{5FD47B20-F5F9-4EEB-BA85-33F4614904B1}" srcOrd="0" destOrd="0" presId="urn:microsoft.com/office/officeart/2008/layout/VerticalCurvedList"/>
    <dgm:cxn modelId="{C0527A90-E024-4FDD-92CC-5D718A9D790F}" type="presParOf" srcId="{5FD47B20-F5F9-4EEB-BA85-33F4614904B1}" destId="{EA60465F-6ADF-4047-8D95-0AC4BC3E1AF8}" srcOrd="0" destOrd="0" presId="urn:microsoft.com/office/officeart/2008/layout/VerticalCurvedList"/>
    <dgm:cxn modelId="{C0580C7F-7004-431F-B6D8-9DA12FB9B1E7}" type="presParOf" srcId="{EA60465F-6ADF-4047-8D95-0AC4BC3E1AF8}" destId="{76872D9A-F64C-4AFA-951F-665B6DC987AA}" srcOrd="0" destOrd="0" presId="urn:microsoft.com/office/officeart/2008/layout/VerticalCurvedList"/>
    <dgm:cxn modelId="{1B12AD2C-ECFF-4803-BEA2-079BA0AAD547}" type="presParOf" srcId="{EA60465F-6ADF-4047-8D95-0AC4BC3E1AF8}" destId="{DD0F8612-2C1F-47A2-93F3-25D58A430F72}" srcOrd="1" destOrd="0" presId="urn:microsoft.com/office/officeart/2008/layout/VerticalCurvedList"/>
    <dgm:cxn modelId="{72DB2841-2D83-44B4-AF40-F8E2F4716950}" type="presParOf" srcId="{EA60465F-6ADF-4047-8D95-0AC4BC3E1AF8}" destId="{55ECA61F-0A4C-48B4-94D1-C49CAB2ED69A}" srcOrd="2" destOrd="0" presId="urn:microsoft.com/office/officeart/2008/layout/VerticalCurvedList"/>
    <dgm:cxn modelId="{53A1F318-7DE8-4A4A-9135-FDB0F7926DD4}" type="presParOf" srcId="{EA60465F-6ADF-4047-8D95-0AC4BC3E1AF8}" destId="{1EBF74BB-7128-40FC-869A-6134EBA27076}" srcOrd="3" destOrd="0" presId="urn:microsoft.com/office/officeart/2008/layout/VerticalCurvedList"/>
    <dgm:cxn modelId="{2F99D46A-2570-47B0-AE5A-F03423EA645E}" type="presParOf" srcId="{5FD47B20-F5F9-4EEB-BA85-33F4614904B1}" destId="{13C9E071-F42E-4D32-A546-8B1BF68934E0}" srcOrd="1" destOrd="0" presId="urn:microsoft.com/office/officeart/2008/layout/VerticalCurvedList"/>
    <dgm:cxn modelId="{EAF5029F-FC84-43EE-9709-5B647EAAF334}" type="presParOf" srcId="{5FD47B20-F5F9-4EEB-BA85-33F4614904B1}" destId="{8E55A7EF-2006-4405-ADE3-B44BFC3FDA5D}" srcOrd="2" destOrd="0" presId="urn:microsoft.com/office/officeart/2008/layout/VerticalCurvedList"/>
    <dgm:cxn modelId="{A0DD31B9-71B3-4E09-88E2-45F8632BF6EF}" type="presParOf" srcId="{8E55A7EF-2006-4405-ADE3-B44BFC3FDA5D}" destId="{C0FBF8A8-1CEE-4F20-88D4-63332B36B4B6}" srcOrd="0" destOrd="0" presId="urn:microsoft.com/office/officeart/2008/layout/VerticalCurvedList"/>
    <dgm:cxn modelId="{1EB80E4A-E7C8-4648-AA53-409DEB667AE6}" type="presParOf" srcId="{5FD47B20-F5F9-4EEB-BA85-33F4614904B1}" destId="{39B3D6D1-6FD2-4230-BB05-6EEDB580EA45}" srcOrd="3" destOrd="0" presId="urn:microsoft.com/office/officeart/2008/layout/VerticalCurvedList"/>
    <dgm:cxn modelId="{E6F39DA1-7278-4930-91BE-C321EBEB28EA}" type="presParOf" srcId="{5FD47B20-F5F9-4EEB-BA85-33F4614904B1}" destId="{EF935BB3-6667-40DB-83BA-A94087B6EE88}" srcOrd="4" destOrd="0" presId="urn:microsoft.com/office/officeart/2008/layout/VerticalCurvedList"/>
    <dgm:cxn modelId="{306E5D40-2D3F-412B-9328-2228C1DA91AD}" type="presParOf" srcId="{EF935BB3-6667-40DB-83BA-A94087B6EE88}" destId="{4325E38E-067F-4378-9007-3C4CF70F931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F583A7F-EE13-4C9F-B3A8-768AE075CD83}" type="doc">
      <dgm:prSet loTypeId="urn:microsoft.com/office/officeart/2005/8/layout/pyramid2" loCatId="list" qsTypeId="urn:microsoft.com/office/officeart/2005/8/quickstyle/simple1" qsCatId="simple" csTypeId="urn:microsoft.com/office/officeart/2005/8/colors/accent1_2" csCatId="accent1" phldr="1"/>
      <dgm:spPr/>
    </dgm:pt>
    <dgm:pt modelId="{972E4D69-9336-49E1-B891-2B4564013352}">
      <dgm:prSet phldrT="[Text]" custT="1"/>
      <dgm:spPr/>
      <dgm:t>
        <a:bodyPr/>
        <a:lstStyle/>
        <a:p>
          <a:pPr algn="l"/>
          <a:r>
            <a:rPr lang="en-US" sz="2000" dirty="0"/>
            <a:t>Credit ratings can change over time.</a:t>
          </a:r>
          <a:endParaRPr lang="en-AU" sz="2000" dirty="0"/>
        </a:p>
      </dgm:t>
    </dgm:pt>
    <dgm:pt modelId="{3EDB5729-FC62-4999-BE0B-663E563577CF}" type="parTrans" cxnId="{4F3ABF15-712E-4B10-8067-98B2BB5BE4F8}">
      <dgm:prSet/>
      <dgm:spPr/>
      <dgm:t>
        <a:bodyPr/>
        <a:lstStyle/>
        <a:p>
          <a:endParaRPr lang="en-AU"/>
        </a:p>
      </dgm:t>
    </dgm:pt>
    <dgm:pt modelId="{EFC4E763-8A0C-46F5-BA9F-79991870D7CA}" type="sibTrans" cxnId="{4F3ABF15-712E-4B10-8067-98B2BB5BE4F8}">
      <dgm:prSet/>
      <dgm:spPr/>
      <dgm:t>
        <a:bodyPr/>
        <a:lstStyle/>
        <a:p>
          <a:endParaRPr lang="en-AU"/>
        </a:p>
      </dgm:t>
    </dgm:pt>
    <dgm:pt modelId="{395EE699-AA9E-44CC-8229-BA043DDC76A9}">
      <dgm:prSet custT="1"/>
      <dgm:spPr/>
      <dgm:t>
        <a:bodyPr/>
        <a:lstStyle/>
        <a:p>
          <a:pPr algn="l"/>
          <a:r>
            <a:rPr lang="en-US" sz="2000" dirty="0"/>
            <a:t>Credit ratings tend to lag the market’s pricing of credit risk.</a:t>
          </a:r>
        </a:p>
      </dgm:t>
    </dgm:pt>
    <dgm:pt modelId="{9994FDC3-8938-4576-8059-D8906C5BBAE4}" type="parTrans" cxnId="{3A95FAE7-4F99-4055-9E24-54F91A204FE7}">
      <dgm:prSet/>
      <dgm:spPr/>
      <dgm:t>
        <a:bodyPr/>
        <a:lstStyle/>
        <a:p>
          <a:endParaRPr lang="en-AU"/>
        </a:p>
      </dgm:t>
    </dgm:pt>
    <dgm:pt modelId="{20A29B7A-5D6B-4881-A420-37956DEBB82D}" type="sibTrans" cxnId="{3A95FAE7-4F99-4055-9E24-54F91A204FE7}">
      <dgm:prSet/>
      <dgm:spPr/>
      <dgm:t>
        <a:bodyPr/>
        <a:lstStyle/>
        <a:p>
          <a:endParaRPr lang="en-AU"/>
        </a:p>
      </dgm:t>
    </dgm:pt>
    <dgm:pt modelId="{5DEA81DE-0349-4331-8DDB-09A862FAD448}">
      <dgm:prSet custT="1"/>
      <dgm:spPr/>
      <dgm:t>
        <a:bodyPr/>
        <a:lstStyle/>
        <a:p>
          <a:pPr algn="l"/>
          <a:r>
            <a:rPr lang="en-US" sz="2000" dirty="0"/>
            <a:t>Rating agencies may make mistakes.</a:t>
          </a:r>
        </a:p>
      </dgm:t>
    </dgm:pt>
    <dgm:pt modelId="{A62C910D-4DCB-454A-8431-394303D07701}" type="parTrans" cxnId="{6ABCB5B0-4239-4DEE-A09C-A37DA405DB28}">
      <dgm:prSet/>
      <dgm:spPr/>
      <dgm:t>
        <a:bodyPr/>
        <a:lstStyle/>
        <a:p>
          <a:endParaRPr lang="en-AU"/>
        </a:p>
      </dgm:t>
    </dgm:pt>
    <dgm:pt modelId="{1686B08D-0C63-41E4-A750-E7CAE0A24D63}" type="sibTrans" cxnId="{6ABCB5B0-4239-4DEE-A09C-A37DA405DB28}">
      <dgm:prSet/>
      <dgm:spPr/>
      <dgm:t>
        <a:bodyPr/>
        <a:lstStyle/>
        <a:p>
          <a:endParaRPr lang="en-AU"/>
        </a:p>
      </dgm:t>
    </dgm:pt>
    <dgm:pt modelId="{EBB2B8EF-A710-46DA-BF00-AF6CC85C5E46}">
      <dgm:prSet custT="1"/>
      <dgm:spPr/>
      <dgm:t>
        <a:bodyPr/>
        <a:lstStyle/>
        <a:p>
          <a:pPr algn="l"/>
          <a:r>
            <a:rPr lang="en-US" sz="2000" dirty="0"/>
            <a:t>Some risks are difficult to capture in credit ratings.</a:t>
          </a:r>
        </a:p>
      </dgm:t>
    </dgm:pt>
    <dgm:pt modelId="{C15C38E4-7BC7-49F6-B217-42960D776B13}" type="parTrans" cxnId="{22C94A56-E90E-4CA5-8975-3871464BD5FE}">
      <dgm:prSet/>
      <dgm:spPr/>
      <dgm:t>
        <a:bodyPr/>
        <a:lstStyle/>
        <a:p>
          <a:endParaRPr lang="en-AU"/>
        </a:p>
      </dgm:t>
    </dgm:pt>
    <dgm:pt modelId="{A3C8929A-AE54-43F5-86C2-76A78FB48F8A}" type="sibTrans" cxnId="{22C94A56-E90E-4CA5-8975-3871464BD5FE}">
      <dgm:prSet/>
      <dgm:spPr/>
      <dgm:t>
        <a:bodyPr/>
        <a:lstStyle/>
        <a:p>
          <a:endParaRPr lang="en-AU"/>
        </a:p>
      </dgm:t>
    </dgm:pt>
    <dgm:pt modelId="{86F358F9-11BD-414A-A4A0-4C7ECF6FCCAE}" type="pres">
      <dgm:prSet presAssocID="{3F583A7F-EE13-4C9F-B3A8-768AE075CD83}" presName="compositeShape" presStyleCnt="0">
        <dgm:presLayoutVars>
          <dgm:dir/>
          <dgm:resizeHandles/>
        </dgm:presLayoutVars>
      </dgm:prSet>
      <dgm:spPr/>
    </dgm:pt>
    <dgm:pt modelId="{60FC34E2-7C28-409B-9AFD-9EC456E3481E}" type="pres">
      <dgm:prSet presAssocID="{3F583A7F-EE13-4C9F-B3A8-768AE075CD83}" presName="pyramid" presStyleLbl="node1" presStyleIdx="0" presStyleCnt="1" custLinFactNeighborX="-49932"/>
      <dgm:spPr/>
    </dgm:pt>
    <dgm:pt modelId="{BB64E788-F121-4B98-94AA-F714B91840EF}" type="pres">
      <dgm:prSet presAssocID="{3F583A7F-EE13-4C9F-B3A8-768AE075CD83}" presName="theList" presStyleCnt="0"/>
      <dgm:spPr/>
    </dgm:pt>
    <dgm:pt modelId="{E83BAD6D-4EC7-4F6D-BCD3-6D7DD3E0F811}" type="pres">
      <dgm:prSet presAssocID="{972E4D69-9336-49E1-B891-2B4564013352}" presName="aNode" presStyleLbl="fgAcc1" presStyleIdx="0" presStyleCnt="4" custScaleX="382536" custLinFactNeighborX="33264" custLinFactNeighborY="-12384">
        <dgm:presLayoutVars>
          <dgm:bulletEnabled val="1"/>
        </dgm:presLayoutVars>
      </dgm:prSet>
      <dgm:spPr/>
    </dgm:pt>
    <dgm:pt modelId="{96F5D7A4-0E46-4DD5-8113-C77FAF9F4843}" type="pres">
      <dgm:prSet presAssocID="{972E4D69-9336-49E1-B891-2B4564013352}" presName="aSpace" presStyleCnt="0"/>
      <dgm:spPr/>
    </dgm:pt>
    <dgm:pt modelId="{6C50D12D-434E-4087-B310-3A9586344FAB}" type="pres">
      <dgm:prSet presAssocID="{395EE699-AA9E-44CC-8229-BA043DDC76A9}" presName="aNode" presStyleLbl="fgAcc1" presStyleIdx="1" presStyleCnt="4" custScaleX="382536" custLinFactNeighborX="33264" custLinFactNeighborY="-12384">
        <dgm:presLayoutVars>
          <dgm:bulletEnabled val="1"/>
        </dgm:presLayoutVars>
      </dgm:prSet>
      <dgm:spPr/>
    </dgm:pt>
    <dgm:pt modelId="{E660182A-24D3-4347-9C62-2DB4DC20743E}" type="pres">
      <dgm:prSet presAssocID="{395EE699-AA9E-44CC-8229-BA043DDC76A9}" presName="aSpace" presStyleCnt="0"/>
      <dgm:spPr/>
    </dgm:pt>
    <dgm:pt modelId="{26F17726-F535-4A62-9ED7-D98FEF27F1C6}" type="pres">
      <dgm:prSet presAssocID="{5DEA81DE-0349-4331-8DDB-09A862FAD448}" presName="aNode" presStyleLbl="fgAcc1" presStyleIdx="2" presStyleCnt="4" custScaleX="382536" custLinFactNeighborX="33264" custLinFactNeighborY="-12384">
        <dgm:presLayoutVars>
          <dgm:bulletEnabled val="1"/>
        </dgm:presLayoutVars>
      </dgm:prSet>
      <dgm:spPr/>
    </dgm:pt>
    <dgm:pt modelId="{619AFCE3-0AB1-4C65-90F9-E629425A0AE4}" type="pres">
      <dgm:prSet presAssocID="{5DEA81DE-0349-4331-8DDB-09A862FAD448}" presName="aSpace" presStyleCnt="0"/>
      <dgm:spPr/>
    </dgm:pt>
    <dgm:pt modelId="{A66AE902-886F-45C8-A4C9-FD290DD60221}" type="pres">
      <dgm:prSet presAssocID="{EBB2B8EF-A710-46DA-BF00-AF6CC85C5E46}" presName="aNode" presStyleLbl="fgAcc1" presStyleIdx="3" presStyleCnt="4" custScaleX="382536" custLinFactNeighborX="33264" custLinFactNeighborY="-12384">
        <dgm:presLayoutVars>
          <dgm:bulletEnabled val="1"/>
        </dgm:presLayoutVars>
      </dgm:prSet>
      <dgm:spPr/>
    </dgm:pt>
    <dgm:pt modelId="{9C73C9AD-6727-4FB0-A720-69F87C4F5659}" type="pres">
      <dgm:prSet presAssocID="{EBB2B8EF-A710-46DA-BF00-AF6CC85C5E46}" presName="aSpace" presStyleCnt="0"/>
      <dgm:spPr/>
    </dgm:pt>
  </dgm:ptLst>
  <dgm:cxnLst>
    <dgm:cxn modelId="{8D4ED013-EF4F-4807-A4B2-5E4141DAB7A8}" type="presOf" srcId="{5DEA81DE-0349-4331-8DDB-09A862FAD448}" destId="{26F17726-F535-4A62-9ED7-D98FEF27F1C6}" srcOrd="0" destOrd="0" presId="urn:microsoft.com/office/officeart/2005/8/layout/pyramid2"/>
    <dgm:cxn modelId="{4F3ABF15-712E-4B10-8067-98B2BB5BE4F8}" srcId="{3F583A7F-EE13-4C9F-B3A8-768AE075CD83}" destId="{972E4D69-9336-49E1-B891-2B4564013352}" srcOrd="0" destOrd="0" parTransId="{3EDB5729-FC62-4999-BE0B-663E563577CF}" sibTransId="{EFC4E763-8A0C-46F5-BA9F-79991870D7CA}"/>
    <dgm:cxn modelId="{1552F517-4915-4790-B398-F6CB5CDA67E8}" type="presOf" srcId="{EBB2B8EF-A710-46DA-BF00-AF6CC85C5E46}" destId="{A66AE902-886F-45C8-A4C9-FD290DD60221}" srcOrd="0" destOrd="0" presId="urn:microsoft.com/office/officeart/2005/8/layout/pyramid2"/>
    <dgm:cxn modelId="{F5EE881E-4769-4161-A8DD-87EA10BDB093}" type="presOf" srcId="{972E4D69-9336-49E1-B891-2B4564013352}" destId="{E83BAD6D-4EC7-4F6D-BCD3-6D7DD3E0F811}" srcOrd="0" destOrd="0" presId="urn:microsoft.com/office/officeart/2005/8/layout/pyramid2"/>
    <dgm:cxn modelId="{22C94A56-E90E-4CA5-8975-3871464BD5FE}" srcId="{3F583A7F-EE13-4C9F-B3A8-768AE075CD83}" destId="{EBB2B8EF-A710-46DA-BF00-AF6CC85C5E46}" srcOrd="3" destOrd="0" parTransId="{C15C38E4-7BC7-49F6-B217-42960D776B13}" sibTransId="{A3C8929A-AE54-43F5-86C2-76A78FB48F8A}"/>
    <dgm:cxn modelId="{6ABCB5B0-4239-4DEE-A09C-A37DA405DB28}" srcId="{3F583A7F-EE13-4C9F-B3A8-768AE075CD83}" destId="{5DEA81DE-0349-4331-8DDB-09A862FAD448}" srcOrd="2" destOrd="0" parTransId="{A62C910D-4DCB-454A-8431-394303D07701}" sibTransId="{1686B08D-0C63-41E4-A750-E7CAE0A24D63}"/>
    <dgm:cxn modelId="{48340EC9-3C95-4F5E-B68E-057A751409EA}" type="presOf" srcId="{395EE699-AA9E-44CC-8229-BA043DDC76A9}" destId="{6C50D12D-434E-4087-B310-3A9586344FAB}" srcOrd="0" destOrd="0" presId="urn:microsoft.com/office/officeart/2005/8/layout/pyramid2"/>
    <dgm:cxn modelId="{17ED03CA-B40E-4122-8A68-02D1E58B2FE4}" type="presOf" srcId="{3F583A7F-EE13-4C9F-B3A8-768AE075CD83}" destId="{86F358F9-11BD-414A-A4A0-4C7ECF6FCCAE}" srcOrd="0" destOrd="0" presId="urn:microsoft.com/office/officeart/2005/8/layout/pyramid2"/>
    <dgm:cxn modelId="{3A95FAE7-4F99-4055-9E24-54F91A204FE7}" srcId="{3F583A7F-EE13-4C9F-B3A8-768AE075CD83}" destId="{395EE699-AA9E-44CC-8229-BA043DDC76A9}" srcOrd="1" destOrd="0" parTransId="{9994FDC3-8938-4576-8059-D8906C5BBAE4}" sibTransId="{20A29B7A-5D6B-4881-A420-37956DEBB82D}"/>
    <dgm:cxn modelId="{6110E99B-A18B-4F26-A79E-A5E0F7217E73}" type="presParOf" srcId="{86F358F9-11BD-414A-A4A0-4C7ECF6FCCAE}" destId="{60FC34E2-7C28-409B-9AFD-9EC456E3481E}" srcOrd="0" destOrd="0" presId="urn:microsoft.com/office/officeart/2005/8/layout/pyramid2"/>
    <dgm:cxn modelId="{AB28FC0C-DC92-4A28-B108-9387D8B71147}" type="presParOf" srcId="{86F358F9-11BD-414A-A4A0-4C7ECF6FCCAE}" destId="{BB64E788-F121-4B98-94AA-F714B91840EF}" srcOrd="1" destOrd="0" presId="urn:microsoft.com/office/officeart/2005/8/layout/pyramid2"/>
    <dgm:cxn modelId="{3EDB6851-44E8-4D53-9A9C-A2A68C9C49FE}" type="presParOf" srcId="{BB64E788-F121-4B98-94AA-F714B91840EF}" destId="{E83BAD6D-4EC7-4F6D-BCD3-6D7DD3E0F811}" srcOrd="0" destOrd="0" presId="urn:microsoft.com/office/officeart/2005/8/layout/pyramid2"/>
    <dgm:cxn modelId="{27D6B6BF-0E77-40CA-875D-C6338A686CCA}" type="presParOf" srcId="{BB64E788-F121-4B98-94AA-F714B91840EF}" destId="{96F5D7A4-0E46-4DD5-8113-C77FAF9F4843}" srcOrd="1" destOrd="0" presId="urn:microsoft.com/office/officeart/2005/8/layout/pyramid2"/>
    <dgm:cxn modelId="{C0DC2ED5-0F3F-4E2B-986F-B3BF4E25F6B2}" type="presParOf" srcId="{BB64E788-F121-4B98-94AA-F714B91840EF}" destId="{6C50D12D-434E-4087-B310-3A9586344FAB}" srcOrd="2" destOrd="0" presId="urn:microsoft.com/office/officeart/2005/8/layout/pyramid2"/>
    <dgm:cxn modelId="{C36B1270-B204-48ED-9E20-5E4BEEDD3552}" type="presParOf" srcId="{BB64E788-F121-4B98-94AA-F714B91840EF}" destId="{E660182A-24D3-4347-9C62-2DB4DC20743E}" srcOrd="3" destOrd="0" presId="urn:microsoft.com/office/officeart/2005/8/layout/pyramid2"/>
    <dgm:cxn modelId="{C3183532-AD92-441C-ADFB-85683EF95D8E}" type="presParOf" srcId="{BB64E788-F121-4B98-94AA-F714B91840EF}" destId="{26F17726-F535-4A62-9ED7-D98FEF27F1C6}" srcOrd="4" destOrd="0" presId="urn:microsoft.com/office/officeart/2005/8/layout/pyramid2"/>
    <dgm:cxn modelId="{C87BFF3B-F3D1-4144-8C07-AAE7B60E89AE}" type="presParOf" srcId="{BB64E788-F121-4B98-94AA-F714B91840EF}" destId="{619AFCE3-0AB1-4C65-90F9-E629425A0AE4}" srcOrd="5" destOrd="0" presId="urn:microsoft.com/office/officeart/2005/8/layout/pyramid2"/>
    <dgm:cxn modelId="{B1FC786D-683F-4964-B81A-6C27B6CB1436}" type="presParOf" srcId="{BB64E788-F121-4B98-94AA-F714B91840EF}" destId="{A66AE902-886F-45C8-A4C9-FD290DD60221}" srcOrd="6" destOrd="0" presId="urn:microsoft.com/office/officeart/2005/8/layout/pyramid2"/>
    <dgm:cxn modelId="{92D893BC-DF8D-4C0E-8B2F-ECFCF10458A0}" type="presParOf" srcId="{BB64E788-F121-4B98-94AA-F714B91840EF}" destId="{9C73C9AD-6727-4FB0-A720-69F87C4F5659}"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A4D9604-8A9B-4B9F-B3ED-41F18A4CCFDA}" type="doc">
      <dgm:prSet loTypeId="urn:microsoft.com/office/officeart/2005/8/layout/lProcess3" loCatId="process" qsTypeId="urn:microsoft.com/office/officeart/2005/8/quickstyle/simple1" qsCatId="simple" csTypeId="urn:microsoft.com/office/officeart/2005/8/colors/colorful2" csCatId="colorful" phldr="1"/>
      <dgm:spPr/>
      <dgm:t>
        <a:bodyPr/>
        <a:lstStyle/>
        <a:p>
          <a:endParaRPr lang="en-AU"/>
        </a:p>
      </dgm:t>
    </dgm:pt>
    <dgm:pt modelId="{74A00507-F97E-45BB-ACBC-45D44BAA8C30}">
      <dgm:prSet phldrT="[Text]" custT="1"/>
      <dgm:spPr/>
      <dgm:t>
        <a:bodyPr/>
        <a:lstStyle/>
        <a:p>
          <a:r>
            <a:rPr lang="en-US" sz="2000" b="1" dirty="0"/>
            <a:t>Capacity</a:t>
          </a:r>
          <a:endParaRPr lang="en-AU" sz="2000" dirty="0"/>
        </a:p>
      </dgm:t>
    </dgm:pt>
    <dgm:pt modelId="{9C18F633-CE06-4992-81DE-313665F0C9E1}" type="parTrans" cxnId="{3A66555C-A822-4C49-938C-DB6F9367EA9A}">
      <dgm:prSet/>
      <dgm:spPr/>
      <dgm:t>
        <a:bodyPr/>
        <a:lstStyle/>
        <a:p>
          <a:endParaRPr lang="en-AU"/>
        </a:p>
      </dgm:t>
    </dgm:pt>
    <dgm:pt modelId="{158C528D-060C-4842-9DB6-AF9366AFEE56}" type="sibTrans" cxnId="{3A66555C-A822-4C49-938C-DB6F9367EA9A}">
      <dgm:prSet/>
      <dgm:spPr/>
      <dgm:t>
        <a:bodyPr/>
        <a:lstStyle/>
        <a:p>
          <a:endParaRPr lang="en-AU"/>
        </a:p>
      </dgm:t>
    </dgm:pt>
    <dgm:pt modelId="{EC74DF9A-4F3F-46E9-80B9-627495992186}">
      <dgm:prSet custT="1"/>
      <dgm:spPr/>
      <dgm:t>
        <a:bodyPr/>
        <a:lstStyle/>
        <a:p>
          <a:r>
            <a:rPr lang="en-US" sz="2000" b="1" dirty="0"/>
            <a:t>Collateral</a:t>
          </a:r>
          <a:endParaRPr lang="en-US" sz="2000" dirty="0"/>
        </a:p>
      </dgm:t>
    </dgm:pt>
    <dgm:pt modelId="{EA6E3B65-50A1-4998-AB1E-10E76E9D38BB}" type="parTrans" cxnId="{F8F59905-CFD4-4863-817D-43B99FCC1CA7}">
      <dgm:prSet/>
      <dgm:spPr/>
      <dgm:t>
        <a:bodyPr/>
        <a:lstStyle/>
        <a:p>
          <a:endParaRPr lang="en-AU"/>
        </a:p>
      </dgm:t>
    </dgm:pt>
    <dgm:pt modelId="{436A620E-E33E-46A8-9EC2-8F880028E3F2}" type="sibTrans" cxnId="{F8F59905-CFD4-4863-817D-43B99FCC1CA7}">
      <dgm:prSet/>
      <dgm:spPr/>
      <dgm:t>
        <a:bodyPr/>
        <a:lstStyle/>
        <a:p>
          <a:endParaRPr lang="en-AU"/>
        </a:p>
      </dgm:t>
    </dgm:pt>
    <dgm:pt modelId="{773F6F48-E12A-4955-A39C-E3591388840B}">
      <dgm:prSet custT="1"/>
      <dgm:spPr/>
      <dgm:t>
        <a:bodyPr/>
        <a:lstStyle/>
        <a:p>
          <a:r>
            <a:rPr lang="en-US" sz="2000" b="1" dirty="0"/>
            <a:t>Covenants</a:t>
          </a:r>
          <a:endParaRPr lang="en-US" sz="2000" dirty="0"/>
        </a:p>
      </dgm:t>
    </dgm:pt>
    <dgm:pt modelId="{EE890CB3-A586-45FC-BD93-C1CECE122A10}" type="parTrans" cxnId="{DB4483EF-5984-4E47-ACC1-16063843C287}">
      <dgm:prSet/>
      <dgm:spPr/>
      <dgm:t>
        <a:bodyPr/>
        <a:lstStyle/>
        <a:p>
          <a:endParaRPr lang="en-AU"/>
        </a:p>
      </dgm:t>
    </dgm:pt>
    <dgm:pt modelId="{05A2F631-741B-4F45-821F-9B613C47B355}" type="sibTrans" cxnId="{DB4483EF-5984-4E47-ACC1-16063843C287}">
      <dgm:prSet/>
      <dgm:spPr/>
      <dgm:t>
        <a:bodyPr/>
        <a:lstStyle/>
        <a:p>
          <a:endParaRPr lang="en-AU"/>
        </a:p>
      </dgm:t>
    </dgm:pt>
    <dgm:pt modelId="{CC19AEDF-51F4-4521-9C26-B6525ED44A5F}">
      <dgm:prSet custT="1"/>
      <dgm:spPr/>
      <dgm:t>
        <a:bodyPr/>
        <a:lstStyle/>
        <a:p>
          <a:r>
            <a:rPr lang="en-US" sz="2000" b="1" dirty="0"/>
            <a:t>Character</a:t>
          </a:r>
          <a:endParaRPr lang="en-US" sz="2000" dirty="0"/>
        </a:p>
      </dgm:t>
    </dgm:pt>
    <dgm:pt modelId="{BA27158B-6D3F-4A85-AAF3-60B56D595945}" type="sibTrans" cxnId="{91F59EBD-A260-435F-BCC2-7D5F040D00CB}">
      <dgm:prSet/>
      <dgm:spPr/>
      <dgm:t>
        <a:bodyPr/>
        <a:lstStyle/>
        <a:p>
          <a:endParaRPr lang="en-AU"/>
        </a:p>
      </dgm:t>
    </dgm:pt>
    <dgm:pt modelId="{8BDD1592-69CF-42E9-9E04-8EC1CBEADE02}" type="parTrans" cxnId="{91F59EBD-A260-435F-BCC2-7D5F040D00CB}">
      <dgm:prSet/>
      <dgm:spPr/>
      <dgm:t>
        <a:bodyPr/>
        <a:lstStyle/>
        <a:p>
          <a:endParaRPr lang="en-AU"/>
        </a:p>
      </dgm:t>
    </dgm:pt>
    <dgm:pt modelId="{4FD3FA3F-5AE4-45E9-90B4-FF86B8E8D1AE}">
      <dgm:prSet phldrT="[Text]" custT="1"/>
      <dgm:spPr/>
      <dgm:t>
        <a:bodyPr/>
        <a:lstStyle/>
        <a:p>
          <a:pPr algn="l"/>
          <a:r>
            <a:rPr lang="en-US" sz="2000" dirty="0"/>
            <a:t>refers to the ability of the borrower to make its debt payments on time.</a:t>
          </a:r>
          <a:endParaRPr lang="en-AU" sz="2000" dirty="0"/>
        </a:p>
      </dgm:t>
    </dgm:pt>
    <dgm:pt modelId="{3481750F-54DE-4E6D-837E-DE637D5E913C}" type="parTrans" cxnId="{E61D2322-517C-457C-923E-3F23BBB69B65}">
      <dgm:prSet/>
      <dgm:spPr/>
      <dgm:t>
        <a:bodyPr/>
        <a:lstStyle/>
        <a:p>
          <a:endParaRPr lang="en-AU"/>
        </a:p>
      </dgm:t>
    </dgm:pt>
    <dgm:pt modelId="{92F70EC8-A68D-4A72-B65E-F403708BE9BC}" type="sibTrans" cxnId="{E61D2322-517C-457C-923E-3F23BBB69B65}">
      <dgm:prSet/>
      <dgm:spPr/>
      <dgm:t>
        <a:bodyPr/>
        <a:lstStyle/>
        <a:p>
          <a:endParaRPr lang="en-AU"/>
        </a:p>
      </dgm:t>
    </dgm:pt>
    <dgm:pt modelId="{02782F81-97A9-4471-A561-DD46C8AE33B6}">
      <dgm:prSet custT="1"/>
      <dgm:spPr/>
      <dgm:t>
        <a:bodyPr/>
        <a:lstStyle/>
        <a:p>
          <a:pPr algn="l"/>
          <a:r>
            <a:rPr lang="en-US" sz="2000" dirty="0"/>
            <a:t>refers to the quality and value of the assets supporting the issuer’s indebtedness.</a:t>
          </a:r>
        </a:p>
      </dgm:t>
    </dgm:pt>
    <dgm:pt modelId="{E166D2E3-CE47-4332-A491-FE731FD96E0C}" type="parTrans" cxnId="{59641DBB-1605-4EE0-B57E-ECBA456EE8A9}">
      <dgm:prSet/>
      <dgm:spPr/>
      <dgm:t>
        <a:bodyPr/>
        <a:lstStyle/>
        <a:p>
          <a:endParaRPr lang="en-AU"/>
        </a:p>
      </dgm:t>
    </dgm:pt>
    <dgm:pt modelId="{4C0C7FD8-1ADB-4AE5-8A4F-03C7D28E4229}" type="sibTrans" cxnId="{59641DBB-1605-4EE0-B57E-ECBA456EE8A9}">
      <dgm:prSet/>
      <dgm:spPr/>
      <dgm:t>
        <a:bodyPr/>
        <a:lstStyle/>
        <a:p>
          <a:endParaRPr lang="en-AU"/>
        </a:p>
      </dgm:t>
    </dgm:pt>
    <dgm:pt modelId="{E8D00203-4A68-4C5A-A695-9526F03FABB5}">
      <dgm:prSet custT="1"/>
      <dgm:spPr/>
      <dgm:t>
        <a:bodyPr/>
        <a:lstStyle/>
        <a:p>
          <a:pPr algn="l"/>
          <a:r>
            <a:rPr lang="en-US" sz="2000" dirty="0"/>
            <a:t>are the terms and conditions of lending agreements that the issuer must comply with.</a:t>
          </a:r>
        </a:p>
      </dgm:t>
    </dgm:pt>
    <dgm:pt modelId="{334F38D9-3D4B-403E-86E6-189FBE093D2C}" type="parTrans" cxnId="{645BA952-41E5-4F0B-968F-4C7C0CD5EF96}">
      <dgm:prSet/>
      <dgm:spPr/>
      <dgm:t>
        <a:bodyPr/>
        <a:lstStyle/>
        <a:p>
          <a:endParaRPr lang="en-AU"/>
        </a:p>
      </dgm:t>
    </dgm:pt>
    <dgm:pt modelId="{C88E9668-C313-4F34-8F70-2D228BC5500D}" type="sibTrans" cxnId="{645BA952-41E5-4F0B-968F-4C7C0CD5EF96}">
      <dgm:prSet/>
      <dgm:spPr/>
      <dgm:t>
        <a:bodyPr/>
        <a:lstStyle/>
        <a:p>
          <a:endParaRPr lang="en-AU"/>
        </a:p>
      </dgm:t>
    </dgm:pt>
    <dgm:pt modelId="{9009E5A1-27C0-45D1-9F8E-24EC5CF6FEB4}">
      <dgm:prSet custT="1"/>
      <dgm:spPr/>
      <dgm:t>
        <a:bodyPr/>
        <a:lstStyle/>
        <a:p>
          <a:pPr algn="l"/>
          <a:r>
            <a:rPr lang="en-US" sz="2000" dirty="0"/>
            <a:t>refers to the quality of management. </a:t>
          </a:r>
        </a:p>
      </dgm:t>
    </dgm:pt>
    <dgm:pt modelId="{CE9C9C0F-3374-4168-8BF0-286012C034A3}" type="parTrans" cxnId="{BC814F31-2FC0-47B2-B984-21A076AEAFE0}">
      <dgm:prSet/>
      <dgm:spPr/>
      <dgm:t>
        <a:bodyPr/>
        <a:lstStyle/>
        <a:p>
          <a:endParaRPr lang="en-AU"/>
        </a:p>
      </dgm:t>
    </dgm:pt>
    <dgm:pt modelId="{22CD226B-0DC9-43A7-9A82-D7429ADE5B33}" type="sibTrans" cxnId="{BC814F31-2FC0-47B2-B984-21A076AEAFE0}">
      <dgm:prSet/>
      <dgm:spPr/>
      <dgm:t>
        <a:bodyPr/>
        <a:lstStyle/>
        <a:p>
          <a:endParaRPr lang="en-AU"/>
        </a:p>
      </dgm:t>
    </dgm:pt>
    <dgm:pt modelId="{909A5456-920E-42C7-B831-38C624EDE1BB}" type="pres">
      <dgm:prSet presAssocID="{3A4D9604-8A9B-4B9F-B3ED-41F18A4CCFDA}" presName="Name0" presStyleCnt="0">
        <dgm:presLayoutVars>
          <dgm:chPref val="3"/>
          <dgm:dir/>
          <dgm:animLvl val="lvl"/>
          <dgm:resizeHandles/>
        </dgm:presLayoutVars>
      </dgm:prSet>
      <dgm:spPr/>
    </dgm:pt>
    <dgm:pt modelId="{9430DDB2-1AB4-4D67-A6FA-182B93152D0C}" type="pres">
      <dgm:prSet presAssocID="{74A00507-F97E-45BB-ACBC-45D44BAA8C30}" presName="horFlow" presStyleCnt="0"/>
      <dgm:spPr/>
    </dgm:pt>
    <dgm:pt modelId="{ACBE931E-1E88-4443-AFA4-FDB5364D50D0}" type="pres">
      <dgm:prSet presAssocID="{74A00507-F97E-45BB-ACBC-45D44BAA8C30}" presName="bigChev" presStyleLbl="node1" presStyleIdx="0" presStyleCnt="4" custScaleX="112261"/>
      <dgm:spPr/>
    </dgm:pt>
    <dgm:pt modelId="{728659BB-D492-493C-BEDD-E100F025A888}" type="pres">
      <dgm:prSet presAssocID="{3481750F-54DE-4E6D-837E-DE637D5E913C}" presName="parTrans" presStyleCnt="0"/>
      <dgm:spPr/>
    </dgm:pt>
    <dgm:pt modelId="{27A8B788-708D-4DAC-A412-5D18275AA041}" type="pres">
      <dgm:prSet presAssocID="{4FD3FA3F-5AE4-45E9-90B4-FF86B8E8D1AE}" presName="node" presStyleLbl="alignAccFollowNode1" presStyleIdx="0" presStyleCnt="4" custScaleX="401916">
        <dgm:presLayoutVars>
          <dgm:bulletEnabled val="1"/>
        </dgm:presLayoutVars>
      </dgm:prSet>
      <dgm:spPr/>
    </dgm:pt>
    <dgm:pt modelId="{AA9512E6-5F5D-496E-9AEE-B6E3F1CEBA6F}" type="pres">
      <dgm:prSet presAssocID="{74A00507-F97E-45BB-ACBC-45D44BAA8C30}" presName="vSp" presStyleCnt="0"/>
      <dgm:spPr/>
    </dgm:pt>
    <dgm:pt modelId="{DD55014A-B509-48AF-B595-8EEA8F793BC6}" type="pres">
      <dgm:prSet presAssocID="{EC74DF9A-4F3F-46E9-80B9-627495992186}" presName="horFlow" presStyleCnt="0"/>
      <dgm:spPr/>
    </dgm:pt>
    <dgm:pt modelId="{D81D236D-D46D-4139-A60D-62A0C3FE7EEE}" type="pres">
      <dgm:prSet presAssocID="{EC74DF9A-4F3F-46E9-80B9-627495992186}" presName="bigChev" presStyleLbl="node1" presStyleIdx="1" presStyleCnt="4" custScaleX="112261"/>
      <dgm:spPr/>
    </dgm:pt>
    <dgm:pt modelId="{CE523F38-CA54-43AD-A5A2-781C0B879924}" type="pres">
      <dgm:prSet presAssocID="{E166D2E3-CE47-4332-A491-FE731FD96E0C}" presName="parTrans" presStyleCnt="0"/>
      <dgm:spPr/>
    </dgm:pt>
    <dgm:pt modelId="{EF9FCE1E-47EC-4DE2-BDED-C8199F7305D0}" type="pres">
      <dgm:prSet presAssocID="{02782F81-97A9-4471-A561-DD46C8AE33B6}" presName="node" presStyleLbl="alignAccFollowNode1" presStyleIdx="1" presStyleCnt="4" custScaleX="401916">
        <dgm:presLayoutVars>
          <dgm:bulletEnabled val="1"/>
        </dgm:presLayoutVars>
      </dgm:prSet>
      <dgm:spPr/>
    </dgm:pt>
    <dgm:pt modelId="{5081D0D8-52EF-4F05-9FF9-65F2911F1611}" type="pres">
      <dgm:prSet presAssocID="{EC74DF9A-4F3F-46E9-80B9-627495992186}" presName="vSp" presStyleCnt="0"/>
      <dgm:spPr/>
    </dgm:pt>
    <dgm:pt modelId="{B900517C-191F-41A7-84A7-B01276219420}" type="pres">
      <dgm:prSet presAssocID="{773F6F48-E12A-4955-A39C-E3591388840B}" presName="horFlow" presStyleCnt="0"/>
      <dgm:spPr/>
    </dgm:pt>
    <dgm:pt modelId="{EA5C7787-FA20-49F5-9EC7-CD82E3218AC1}" type="pres">
      <dgm:prSet presAssocID="{773F6F48-E12A-4955-A39C-E3591388840B}" presName="bigChev" presStyleLbl="node1" presStyleIdx="2" presStyleCnt="4" custScaleX="112261"/>
      <dgm:spPr/>
    </dgm:pt>
    <dgm:pt modelId="{680E4245-8B74-4E7E-B059-C09BEAA59BD9}" type="pres">
      <dgm:prSet presAssocID="{334F38D9-3D4B-403E-86E6-189FBE093D2C}" presName="parTrans" presStyleCnt="0"/>
      <dgm:spPr/>
    </dgm:pt>
    <dgm:pt modelId="{48E829DC-F0E9-4769-B010-1637B2B6F1DE}" type="pres">
      <dgm:prSet presAssocID="{E8D00203-4A68-4C5A-A695-9526F03FABB5}" presName="node" presStyleLbl="alignAccFollowNode1" presStyleIdx="2" presStyleCnt="4" custScaleX="401916">
        <dgm:presLayoutVars>
          <dgm:bulletEnabled val="1"/>
        </dgm:presLayoutVars>
      </dgm:prSet>
      <dgm:spPr/>
    </dgm:pt>
    <dgm:pt modelId="{61C5073F-F334-4356-887B-5DEF2C2CB17D}" type="pres">
      <dgm:prSet presAssocID="{773F6F48-E12A-4955-A39C-E3591388840B}" presName="vSp" presStyleCnt="0"/>
      <dgm:spPr/>
    </dgm:pt>
    <dgm:pt modelId="{4BE0EF54-6A17-4C8D-869F-BC69E5AA688D}" type="pres">
      <dgm:prSet presAssocID="{CC19AEDF-51F4-4521-9C26-B6525ED44A5F}" presName="horFlow" presStyleCnt="0"/>
      <dgm:spPr/>
    </dgm:pt>
    <dgm:pt modelId="{536C340B-2091-42DF-941F-4173B0301B18}" type="pres">
      <dgm:prSet presAssocID="{CC19AEDF-51F4-4521-9C26-B6525ED44A5F}" presName="bigChev" presStyleLbl="node1" presStyleIdx="3" presStyleCnt="4" custScaleX="112261"/>
      <dgm:spPr/>
    </dgm:pt>
    <dgm:pt modelId="{DD923A98-E2E5-4E19-AC8B-12E644435182}" type="pres">
      <dgm:prSet presAssocID="{CE9C9C0F-3374-4168-8BF0-286012C034A3}" presName="parTrans" presStyleCnt="0"/>
      <dgm:spPr/>
    </dgm:pt>
    <dgm:pt modelId="{C650B43E-A7D6-4D29-AD2E-30D2A40D1155}" type="pres">
      <dgm:prSet presAssocID="{9009E5A1-27C0-45D1-9F8E-24EC5CF6FEB4}" presName="node" presStyleLbl="alignAccFollowNode1" presStyleIdx="3" presStyleCnt="4" custScaleX="401916">
        <dgm:presLayoutVars>
          <dgm:bulletEnabled val="1"/>
        </dgm:presLayoutVars>
      </dgm:prSet>
      <dgm:spPr/>
    </dgm:pt>
  </dgm:ptLst>
  <dgm:cxnLst>
    <dgm:cxn modelId="{F8F59905-CFD4-4863-817D-43B99FCC1CA7}" srcId="{3A4D9604-8A9B-4B9F-B3ED-41F18A4CCFDA}" destId="{EC74DF9A-4F3F-46E9-80B9-627495992186}" srcOrd="1" destOrd="0" parTransId="{EA6E3B65-50A1-4998-AB1E-10E76E9D38BB}" sibTransId="{436A620E-E33E-46A8-9EC2-8F880028E3F2}"/>
    <dgm:cxn modelId="{E61D2322-517C-457C-923E-3F23BBB69B65}" srcId="{74A00507-F97E-45BB-ACBC-45D44BAA8C30}" destId="{4FD3FA3F-5AE4-45E9-90B4-FF86B8E8D1AE}" srcOrd="0" destOrd="0" parTransId="{3481750F-54DE-4E6D-837E-DE637D5E913C}" sibTransId="{92F70EC8-A68D-4A72-B65E-F403708BE9BC}"/>
    <dgm:cxn modelId="{BC814F31-2FC0-47B2-B984-21A076AEAFE0}" srcId="{CC19AEDF-51F4-4521-9C26-B6525ED44A5F}" destId="{9009E5A1-27C0-45D1-9F8E-24EC5CF6FEB4}" srcOrd="0" destOrd="0" parTransId="{CE9C9C0F-3374-4168-8BF0-286012C034A3}" sibTransId="{22CD226B-0DC9-43A7-9A82-D7429ADE5B33}"/>
    <dgm:cxn modelId="{FDBCB536-F27E-4D5A-AE94-93EBA5D39C0A}" type="presOf" srcId="{E8D00203-4A68-4C5A-A695-9526F03FABB5}" destId="{48E829DC-F0E9-4769-B010-1637B2B6F1DE}" srcOrd="0" destOrd="0" presId="urn:microsoft.com/office/officeart/2005/8/layout/lProcess3"/>
    <dgm:cxn modelId="{3A66555C-A822-4C49-938C-DB6F9367EA9A}" srcId="{3A4D9604-8A9B-4B9F-B3ED-41F18A4CCFDA}" destId="{74A00507-F97E-45BB-ACBC-45D44BAA8C30}" srcOrd="0" destOrd="0" parTransId="{9C18F633-CE06-4992-81DE-313665F0C9E1}" sibTransId="{158C528D-060C-4842-9DB6-AF9366AFEE56}"/>
    <dgm:cxn modelId="{3F786845-7596-4F8A-88D8-EE0241D2EBC2}" type="presOf" srcId="{74A00507-F97E-45BB-ACBC-45D44BAA8C30}" destId="{ACBE931E-1E88-4443-AFA4-FDB5364D50D0}" srcOrd="0" destOrd="0" presId="urn:microsoft.com/office/officeart/2005/8/layout/lProcess3"/>
    <dgm:cxn modelId="{9BAD2048-F808-4476-A692-BAE552A9A33E}" type="presOf" srcId="{4FD3FA3F-5AE4-45E9-90B4-FF86B8E8D1AE}" destId="{27A8B788-708D-4DAC-A412-5D18275AA041}" srcOrd="0" destOrd="0" presId="urn:microsoft.com/office/officeart/2005/8/layout/lProcess3"/>
    <dgm:cxn modelId="{645BA952-41E5-4F0B-968F-4C7C0CD5EF96}" srcId="{773F6F48-E12A-4955-A39C-E3591388840B}" destId="{E8D00203-4A68-4C5A-A695-9526F03FABB5}" srcOrd="0" destOrd="0" parTransId="{334F38D9-3D4B-403E-86E6-189FBE093D2C}" sibTransId="{C88E9668-C313-4F34-8F70-2D228BC5500D}"/>
    <dgm:cxn modelId="{337E1E78-6008-4ECE-97A5-CF06042102A5}" type="presOf" srcId="{EC74DF9A-4F3F-46E9-80B9-627495992186}" destId="{D81D236D-D46D-4139-A60D-62A0C3FE7EEE}" srcOrd="0" destOrd="0" presId="urn:microsoft.com/office/officeart/2005/8/layout/lProcess3"/>
    <dgm:cxn modelId="{A86B6678-B757-498D-B5E7-77A3192572E4}" type="presOf" srcId="{02782F81-97A9-4471-A561-DD46C8AE33B6}" destId="{EF9FCE1E-47EC-4DE2-BDED-C8199F7305D0}" srcOrd="0" destOrd="0" presId="urn:microsoft.com/office/officeart/2005/8/layout/lProcess3"/>
    <dgm:cxn modelId="{2392C07E-8004-42F4-8C6E-8E6AF6CA57D3}" type="presOf" srcId="{9009E5A1-27C0-45D1-9F8E-24EC5CF6FEB4}" destId="{C650B43E-A7D6-4D29-AD2E-30D2A40D1155}" srcOrd="0" destOrd="0" presId="urn:microsoft.com/office/officeart/2005/8/layout/lProcess3"/>
    <dgm:cxn modelId="{1583D58A-6387-431C-B39E-C6615E29429C}" type="presOf" srcId="{773F6F48-E12A-4955-A39C-E3591388840B}" destId="{EA5C7787-FA20-49F5-9EC7-CD82E3218AC1}" srcOrd="0" destOrd="0" presId="urn:microsoft.com/office/officeart/2005/8/layout/lProcess3"/>
    <dgm:cxn modelId="{69D659A6-E0B1-423B-93B8-B4D584C8EFC1}" type="presOf" srcId="{CC19AEDF-51F4-4521-9C26-B6525ED44A5F}" destId="{536C340B-2091-42DF-941F-4173B0301B18}" srcOrd="0" destOrd="0" presId="urn:microsoft.com/office/officeart/2005/8/layout/lProcess3"/>
    <dgm:cxn modelId="{BAF1B6B1-2132-4EDC-A4D8-E5C8B5EB75B1}" type="presOf" srcId="{3A4D9604-8A9B-4B9F-B3ED-41F18A4CCFDA}" destId="{909A5456-920E-42C7-B831-38C624EDE1BB}" srcOrd="0" destOrd="0" presId="urn:microsoft.com/office/officeart/2005/8/layout/lProcess3"/>
    <dgm:cxn modelId="{59641DBB-1605-4EE0-B57E-ECBA456EE8A9}" srcId="{EC74DF9A-4F3F-46E9-80B9-627495992186}" destId="{02782F81-97A9-4471-A561-DD46C8AE33B6}" srcOrd="0" destOrd="0" parTransId="{E166D2E3-CE47-4332-A491-FE731FD96E0C}" sibTransId="{4C0C7FD8-1ADB-4AE5-8A4F-03C7D28E4229}"/>
    <dgm:cxn modelId="{91F59EBD-A260-435F-BCC2-7D5F040D00CB}" srcId="{3A4D9604-8A9B-4B9F-B3ED-41F18A4CCFDA}" destId="{CC19AEDF-51F4-4521-9C26-B6525ED44A5F}" srcOrd="3" destOrd="0" parTransId="{8BDD1592-69CF-42E9-9E04-8EC1CBEADE02}" sibTransId="{BA27158B-6D3F-4A85-AAF3-60B56D595945}"/>
    <dgm:cxn modelId="{DB4483EF-5984-4E47-ACC1-16063843C287}" srcId="{3A4D9604-8A9B-4B9F-B3ED-41F18A4CCFDA}" destId="{773F6F48-E12A-4955-A39C-E3591388840B}" srcOrd="2" destOrd="0" parTransId="{EE890CB3-A586-45FC-BD93-C1CECE122A10}" sibTransId="{05A2F631-741B-4F45-821F-9B613C47B355}"/>
    <dgm:cxn modelId="{B0447A8C-E192-4385-AFEC-B517D72C99A0}" type="presParOf" srcId="{909A5456-920E-42C7-B831-38C624EDE1BB}" destId="{9430DDB2-1AB4-4D67-A6FA-182B93152D0C}" srcOrd="0" destOrd="0" presId="urn:microsoft.com/office/officeart/2005/8/layout/lProcess3"/>
    <dgm:cxn modelId="{F8503660-ED07-4E85-AA9D-A5D52E8183AB}" type="presParOf" srcId="{9430DDB2-1AB4-4D67-A6FA-182B93152D0C}" destId="{ACBE931E-1E88-4443-AFA4-FDB5364D50D0}" srcOrd="0" destOrd="0" presId="urn:microsoft.com/office/officeart/2005/8/layout/lProcess3"/>
    <dgm:cxn modelId="{A659C447-D1AC-471F-B280-F88D99542097}" type="presParOf" srcId="{9430DDB2-1AB4-4D67-A6FA-182B93152D0C}" destId="{728659BB-D492-493C-BEDD-E100F025A888}" srcOrd="1" destOrd="0" presId="urn:microsoft.com/office/officeart/2005/8/layout/lProcess3"/>
    <dgm:cxn modelId="{57A094A9-6D9B-4421-A336-FC9D7B077009}" type="presParOf" srcId="{9430DDB2-1AB4-4D67-A6FA-182B93152D0C}" destId="{27A8B788-708D-4DAC-A412-5D18275AA041}" srcOrd="2" destOrd="0" presId="urn:microsoft.com/office/officeart/2005/8/layout/lProcess3"/>
    <dgm:cxn modelId="{6139CE98-0385-44F2-8917-F1EBA3B6E5B9}" type="presParOf" srcId="{909A5456-920E-42C7-B831-38C624EDE1BB}" destId="{AA9512E6-5F5D-496E-9AEE-B6E3F1CEBA6F}" srcOrd="1" destOrd="0" presId="urn:microsoft.com/office/officeart/2005/8/layout/lProcess3"/>
    <dgm:cxn modelId="{24EEA24B-FACA-47D7-B18C-BB5AAFD6F4A2}" type="presParOf" srcId="{909A5456-920E-42C7-B831-38C624EDE1BB}" destId="{DD55014A-B509-48AF-B595-8EEA8F793BC6}" srcOrd="2" destOrd="0" presId="urn:microsoft.com/office/officeart/2005/8/layout/lProcess3"/>
    <dgm:cxn modelId="{B66A4841-A48C-4C70-AA9A-D1A0AC0020F8}" type="presParOf" srcId="{DD55014A-B509-48AF-B595-8EEA8F793BC6}" destId="{D81D236D-D46D-4139-A60D-62A0C3FE7EEE}" srcOrd="0" destOrd="0" presId="urn:microsoft.com/office/officeart/2005/8/layout/lProcess3"/>
    <dgm:cxn modelId="{E54D7969-100F-49BE-B4B8-80F613494647}" type="presParOf" srcId="{DD55014A-B509-48AF-B595-8EEA8F793BC6}" destId="{CE523F38-CA54-43AD-A5A2-781C0B879924}" srcOrd="1" destOrd="0" presId="urn:microsoft.com/office/officeart/2005/8/layout/lProcess3"/>
    <dgm:cxn modelId="{A1783A37-6254-4204-970B-D2C193CB18D6}" type="presParOf" srcId="{DD55014A-B509-48AF-B595-8EEA8F793BC6}" destId="{EF9FCE1E-47EC-4DE2-BDED-C8199F7305D0}" srcOrd="2" destOrd="0" presId="urn:microsoft.com/office/officeart/2005/8/layout/lProcess3"/>
    <dgm:cxn modelId="{342639EE-46A7-4A23-9A0A-C50956B6914E}" type="presParOf" srcId="{909A5456-920E-42C7-B831-38C624EDE1BB}" destId="{5081D0D8-52EF-4F05-9FF9-65F2911F1611}" srcOrd="3" destOrd="0" presId="urn:microsoft.com/office/officeart/2005/8/layout/lProcess3"/>
    <dgm:cxn modelId="{B2058B1F-4A60-4934-9892-80E6AA4C0568}" type="presParOf" srcId="{909A5456-920E-42C7-B831-38C624EDE1BB}" destId="{B900517C-191F-41A7-84A7-B01276219420}" srcOrd="4" destOrd="0" presId="urn:microsoft.com/office/officeart/2005/8/layout/lProcess3"/>
    <dgm:cxn modelId="{B7D19A7C-626E-476E-983C-437963778794}" type="presParOf" srcId="{B900517C-191F-41A7-84A7-B01276219420}" destId="{EA5C7787-FA20-49F5-9EC7-CD82E3218AC1}" srcOrd="0" destOrd="0" presId="urn:microsoft.com/office/officeart/2005/8/layout/lProcess3"/>
    <dgm:cxn modelId="{E561C912-215F-4331-9634-C881FC48CBAE}" type="presParOf" srcId="{B900517C-191F-41A7-84A7-B01276219420}" destId="{680E4245-8B74-4E7E-B059-C09BEAA59BD9}" srcOrd="1" destOrd="0" presId="urn:microsoft.com/office/officeart/2005/8/layout/lProcess3"/>
    <dgm:cxn modelId="{CE87A43D-BE94-4F2E-A8FA-25D048B75438}" type="presParOf" srcId="{B900517C-191F-41A7-84A7-B01276219420}" destId="{48E829DC-F0E9-4769-B010-1637B2B6F1DE}" srcOrd="2" destOrd="0" presId="urn:microsoft.com/office/officeart/2005/8/layout/lProcess3"/>
    <dgm:cxn modelId="{6E8469CC-5845-460B-81D3-B11B221A2A10}" type="presParOf" srcId="{909A5456-920E-42C7-B831-38C624EDE1BB}" destId="{61C5073F-F334-4356-887B-5DEF2C2CB17D}" srcOrd="5" destOrd="0" presId="urn:microsoft.com/office/officeart/2005/8/layout/lProcess3"/>
    <dgm:cxn modelId="{B974FB51-B195-42BB-86D2-5CE8E241E804}" type="presParOf" srcId="{909A5456-920E-42C7-B831-38C624EDE1BB}" destId="{4BE0EF54-6A17-4C8D-869F-BC69E5AA688D}" srcOrd="6" destOrd="0" presId="urn:microsoft.com/office/officeart/2005/8/layout/lProcess3"/>
    <dgm:cxn modelId="{2E6585C6-4D3B-4F8E-995C-5BBB4463CF51}" type="presParOf" srcId="{4BE0EF54-6A17-4C8D-869F-BC69E5AA688D}" destId="{536C340B-2091-42DF-941F-4173B0301B18}" srcOrd="0" destOrd="0" presId="urn:microsoft.com/office/officeart/2005/8/layout/lProcess3"/>
    <dgm:cxn modelId="{C4799D4F-2032-4AC9-9111-81D38C55BF57}" type="presParOf" srcId="{4BE0EF54-6A17-4C8D-869F-BC69E5AA688D}" destId="{DD923A98-E2E5-4E19-AC8B-12E644435182}" srcOrd="1" destOrd="0" presId="urn:microsoft.com/office/officeart/2005/8/layout/lProcess3"/>
    <dgm:cxn modelId="{24B0DF07-9051-47AE-A02B-A2276F3A68FE}" type="presParOf" srcId="{4BE0EF54-6A17-4C8D-869F-BC69E5AA688D}" destId="{C650B43E-A7D6-4D29-AD2E-30D2A40D1155}" srcOrd="2"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1197170-51CD-40B3-9F4D-4A871FED488A}" type="doc">
      <dgm:prSet loTypeId="urn:microsoft.com/office/officeart/2005/8/layout/hProcess9" loCatId="process" qsTypeId="urn:microsoft.com/office/officeart/2005/8/quickstyle/simple1" qsCatId="simple" csTypeId="urn:microsoft.com/office/officeart/2005/8/colors/accent1_4" csCatId="accent1" phldr="1"/>
      <dgm:spPr/>
    </dgm:pt>
    <dgm:pt modelId="{B9D37CA8-12D2-4251-BDBF-5B1DBC8A1040}">
      <dgm:prSet phldrT="[Text]" custT="1"/>
      <dgm:spPr/>
      <dgm:t>
        <a:bodyPr/>
        <a:lstStyle/>
        <a:p>
          <a:r>
            <a:rPr lang="en-US" sz="2000" dirty="0"/>
            <a:t>Threat of entry</a:t>
          </a:r>
          <a:endParaRPr lang="en-AU" sz="2000" dirty="0"/>
        </a:p>
      </dgm:t>
    </dgm:pt>
    <dgm:pt modelId="{614FFD37-7E46-4F0D-942D-D3B275B4B827}" type="parTrans" cxnId="{82696198-ABED-4090-B279-8E32EE7D27C7}">
      <dgm:prSet/>
      <dgm:spPr/>
      <dgm:t>
        <a:bodyPr/>
        <a:lstStyle/>
        <a:p>
          <a:endParaRPr lang="en-AU"/>
        </a:p>
      </dgm:t>
    </dgm:pt>
    <dgm:pt modelId="{2C6F5733-01C7-416D-8401-9B60F6CFAC58}" type="sibTrans" cxnId="{82696198-ABED-4090-B279-8E32EE7D27C7}">
      <dgm:prSet/>
      <dgm:spPr/>
      <dgm:t>
        <a:bodyPr/>
        <a:lstStyle/>
        <a:p>
          <a:endParaRPr lang="en-AU"/>
        </a:p>
      </dgm:t>
    </dgm:pt>
    <dgm:pt modelId="{206D6A77-3473-48A1-BCF3-4BFEB5F905B0}">
      <dgm:prSet custT="1"/>
      <dgm:spPr/>
      <dgm:t>
        <a:bodyPr/>
        <a:lstStyle/>
        <a:p>
          <a:r>
            <a:rPr lang="en-US" sz="2000" dirty="0"/>
            <a:t>Power of suppliers</a:t>
          </a:r>
          <a:endParaRPr lang="en-AU" sz="2000" dirty="0"/>
        </a:p>
      </dgm:t>
    </dgm:pt>
    <dgm:pt modelId="{88F5EF6A-6C4C-444A-9919-2734A99BDC90}" type="parTrans" cxnId="{FD575349-E086-4071-98C8-1DBDF1032823}">
      <dgm:prSet/>
      <dgm:spPr/>
      <dgm:t>
        <a:bodyPr/>
        <a:lstStyle/>
        <a:p>
          <a:endParaRPr lang="en-AU"/>
        </a:p>
      </dgm:t>
    </dgm:pt>
    <dgm:pt modelId="{5E1290F7-C41D-49FA-ABA8-E8980F0FC340}" type="sibTrans" cxnId="{FD575349-E086-4071-98C8-1DBDF1032823}">
      <dgm:prSet/>
      <dgm:spPr/>
      <dgm:t>
        <a:bodyPr/>
        <a:lstStyle/>
        <a:p>
          <a:endParaRPr lang="en-AU"/>
        </a:p>
      </dgm:t>
    </dgm:pt>
    <dgm:pt modelId="{8DBEDCDA-A852-48F3-926F-ED2CB69BE687}">
      <dgm:prSet custT="1"/>
      <dgm:spPr>
        <a:solidFill>
          <a:srgbClr val="5AB686"/>
        </a:solidFill>
      </dgm:spPr>
      <dgm:t>
        <a:bodyPr/>
        <a:lstStyle/>
        <a:p>
          <a:r>
            <a:rPr lang="en-US" sz="2000" dirty="0"/>
            <a:t>Power of buyers/ customers</a:t>
          </a:r>
          <a:endParaRPr lang="en-AU" sz="2000" dirty="0"/>
        </a:p>
      </dgm:t>
    </dgm:pt>
    <dgm:pt modelId="{1B9C00D5-9373-4963-9F29-7AB4BD369008}" type="parTrans" cxnId="{63D972DF-914B-43FF-8273-9174E46366B3}">
      <dgm:prSet/>
      <dgm:spPr/>
      <dgm:t>
        <a:bodyPr/>
        <a:lstStyle/>
        <a:p>
          <a:endParaRPr lang="en-AU"/>
        </a:p>
      </dgm:t>
    </dgm:pt>
    <dgm:pt modelId="{7463BE06-E3B6-4C5A-BEF0-C466FC084D20}" type="sibTrans" cxnId="{63D972DF-914B-43FF-8273-9174E46366B3}">
      <dgm:prSet/>
      <dgm:spPr/>
      <dgm:t>
        <a:bodyPr/>
        <a:lstStyle/>
        <a:p>
          <a:endParaRPr lang="en-AU"/>
        </a:p>
      </dgm:t>
    </dgm:pt>
    <dgm:pt modelId="{4D3EC2B7-20BE-444A-A38D-5D31804EFEB6}">
      <dgm:prSet custT="1"/>
      <dgm:spPr>
        <a:solidFill>
          <a:srgbClr val="5AB686"/>
        </a:solidFill>
      </dgm:spPr>
      <dgm:t>
        <a:bodyPr/>
        <a:lstStyle/>
        <a:p>
          <a:r>
            <a:rPr lang="en-US" sz="2000" dirty="0"/>
            <a:t>Threat of substitutes</a:t>
          </a:r>
          <a:endParaRPr lang="en-AU" sz="2000" dirty="0"/>
        </a:p>
      </dgm:t>
    </dgm:pt>
    <dgm:pt modelId="{1501142B-293B-43CF-87E8-E841438B180C}" type="parTrans" cxnId="{AEBD98EB-25E7-43A1-9E06-61D66789EAE4}">
      <dgm:prSet/>
      <dgm:spPr/>
      <dgm:t>
        <a:bodyPr/>
        <a:lstStyle/>
        <a:p>
          <a:endParaRPr lang="en-AU"/>
        </a:p>
      </dgm:t>
    </dgm:pt>
    <dgm:pt modelId="{C938FE6B-E65A-4812-A576-FECBBDB98C1F}" type="sibTrans" cxnId="{AEBD98EB-25E7-43A1-9E06-61D66789EAE4}">
      <dgm:prSet/>
      <dgm:spPr/>
      <dgm:t>
        <a:bodyPr/>
        <a:lstStyle/>
        <a:p>
          <a:endParaRPr lang="en-AU"/>
        </a:p>
      </dgm:t>
    </dgm:pt>
    <dgm:pt modelId="{9FB58134-88A5-42E6-97F9-186F921EC85D}">
      <dgm:prSet custT="1"/>
      <dgm:spPr/>
      <dgm:t>
        <a:bodyPr/>
        <a:lstStyle/>
        <a:p>
          <a:r>
            <a:rPr lang="en-US" sz="2000" dirty="0"/>
            <a:t>Rivalry among existing competitors</a:t>
          </a:r>
          <a:endParaRPr lang="en-AU" sz="2000" dirty="0"/>
        </a:p>
      </dgm:t>
    </dgm:pt>
    <dgm:pt modelId="{640A3F1C-2013-4043-922B-25A71355E6F6}" type="parTrans" cxnId="{2F495A56-9475-4399-B7C6-0A85CD534DA2}">
      <dgm:prSet/>
      <dgm:spPr/>
      <dgm:t>
        <a:bodyPr/>
        <a:lstStyle/>
        <a:p>
          <a:endParaRPr lang="en-AU"/>
        </a:p>
      </dgm:t>
    </dgm:pt>
    <dgm:pt modelId="{7E87A18F-A1F8-486B-BEB0-68443DAEBC37}" type="sibTrans" cxnId="{2F495A56-9475-4399-B7C6-0A85CD534DA2}">
      <dgm:prSet/>
      <dgm:spPr/>
      <dgm:t>
        <a:bodyPr/>
        <a:lstStyle/>
        <a:p>
          <a:endParaRPr lang="en-AU"/>
        </a:p>
      </dgm:t>
    </dgm:pt>
    <dgm:pt modelId="{8800E983-10E8-465C-9B91-4C8F39D85793}" type="pres">
      <dgm:prSet presAssocID="{51197170-51CD-40B3-9F4D-4A871FED488A}" presName="CompostProcess" presStyleCnt="0">
        <dgm:presLayoutVars>
          <dgm:dir/>
          <dgm:resizeHandles val="exact"/>
        </dgm:presLayoutVars>
      </dgm:prSet>
      <dgm:spPr/>
    </dgm:pt>
    <dgm:pt modelId="{79C3826E-204B-434D-B74D-F1C476F2B54C}" type="pres">
      <dgm:prSet presAssocID="{51197170-51CD-40B3-9F4D-4A871FED488A}" presName="arrow" presStyleLbl="bgShp" presStyleIdx="0" presStyleCnt="1"/>
      <dgm:spPr/>
    </dgm:pt>
    <dgm:pt modelId="{CA0AA49C-A37B-4695-A67E-4BDBA8720002}" type="pres">
      <dgm:prSet presAssocID="{51197170-51CD-40B3-9F4D-4A871FED488A}" presName="linearProcess" presStyleCnt="0"/>
      <dgm:spPr/>
    </dgm:pt>
    <dgm:pt modelId="{D50FCF9C-D18C-495C-B5EA-E5E2E82E2C75}" type="pres">
      <dgm:prSet presAssocID="{B9D37CA8-12D2-4251-BDBF-5B1DBC8A1040}" presName="textNode" presStyleLbl="node1" presStyleIdx="0" presStyleCnt="5" custScaleX="88591">
        <dgm:presLayoutVars>
          <dgm:bulletEnabled val="1"/>
        </dgm:presLayoutVars>
      </dgm:prSet>
      <dgm:spPr/>
    </dgm:pt>
    <dgm:pt modelId="{71D7A1A7-35D4-46DB-8EBE-A80374454683}" type="pres">
      <dgm:prSet presAssocID="{2C6F5733-01C7-416D-8401-9B60F6CFAC58}" presName="sibTrans" presStyleCnt="0"/>
      <dgm:spPr/>
    </dgm:pt>
    <dgm:pt modelId="{1DD86ABC-B666-4DAF-8855-EA8B26C9026E}" type="pres">
      <dgm:prSet presAssocID="{206D6A77-3473-48A1-BCF3-4BFEB5F905B0}" presName="textNode" presStyleLbl="node1" presStyleIdx="1" presStyleCnt="5" custScaleX="100169" custLinFactNeighborX="-52186">
        <dgm:presLayoutVars>
          <dgm:bulletEnabled val="1"/>
        </dgm:presLayoutVars>
      </dgm:prSet>
      <dgm:spPr/>
    </dgm:pt>
    <dgm:pt modelId="{6FC217D3-8A45-48B9-85C4-78593595BD63}" type="pres">
      <dgm:prSet presAssocID="{5E1290F7-C41D-49FA-ABA8-E8980F0FC340}" presName="sibTrans" presStyleCnt="0"/>
      <dgm:spPr/>
    </dgm:pt>
    <dgm:pt modelId="{507A7E86-54A9-4F14-BF9A-53DCC1E6844E}" type="pres">
      <dgm:prSet presAssocID="{8DBEDCDA-A852-48F3-926F-ED2CB69BE687}" presName="textNode" presStyleLbl="node1" presStyleIdx="2" presStyleCnt="5" custScaleX="122354" custLinFactNeighborX="-92992">
        <dgm:presLayoutVars>
          <dgm:bulletEnabled val="1"/>
        </dgm:presLayoutVars>
      </dgm:prSet>
      <dgm:spPr/>
    </dgm:pt>
    <dgm:pt modelId="{11E490DC-75A1-433D-BB4A-DAADD15C09DA}" type="pres">
      <dgm:prSet presAssocID="{7463BE06-E3B6-4C5A-BEF0-C466FC084D20}" presName="sibTrans" presStyleCnt="0"/>
      <dgm:spPr/>
    </dgm:pt>
    <dgm:pt modelId="{991C3F7F-A58B-4927-B4FC-F61DD2459793}" type="pres">
      <dgm:prSet presAssocID="{4D3EC2B7-20BE-444A-A38D-5D31804EFEB6}" presName="textNode" presStyleLbl="node1" presStyleIdx="3" presStyleCnt="5" custScaleX="114519" custLinFactX="-3232" custLinFactNeighborX="-100000">
        <dgm:presLayoutVars>
          <dgm:bulletEnabled val="1"/>
        </dgm:presLayoutVars>
      </dgm:prSet>
      <dgm:spPr/>
    </dgm:pt>
    <dgm:pt modelId="{04BC9AD3-6723-41C7-8F50-0FEEFFE2C625}" type="pres">
      <dgm:prSet presAssocID="{C938FE6B-E65A-4812-A576-FECBBDB98C1F}" presName="sibTrans" presStyleCnt="0"/>
      <dgm:spPr/>
    </dgm:pt>
    <dgm:pt modelId="{C3BDC012-D6B9-49F9-BFA7-B0D89340729F}" type="pres">
      <dgm:prSet presAssocID="{9FB58134-88A5-42E6-97F9-186F921EC85D}" presName="textNode" presStyleLbl="node1" presStyleIdx="4" presStyleCnt="5" custScaleX="127870" custLinFactX="-6534" custLinFactNeighborX="-100000">
        <dgm:presLayoutVars>
          <dgm:bulletEnabled val="1"/>
        </dgm:presLayoutVars>
      </dgm:prSet>
      <dgm:spPr/>
    </dgm:pt>
  </dgm:ptLst>
  <dgm:cxnLst>
    <dgm:cxn modelId="{2518C513-EEBE-4DCF-8F17-F77AA5273A06}" type="presOf" srcId="{4D3EC2B7-20BE-444A-A38D-5D31804EFEB6}" destId="{991C3F7F-A58B-4927-B4FC-F61DD2459793}" srcOrd="0" destOrd="0" presId="urn:microsoft.com/office/officeart/2005/8/layout/hProcess9"/>
    <dgm:cxn modelId="{0125FA16-DEC8-4795-875C-4F478A820688}" type="presOf" srcId="{9FB58134-88A5-42E6-97F9-186F921EC85D}" destId="{C3BDC012-D6B9-49F9-BFA7-B0D89340729F}" srcOrd="0" destOrd="0" presId="urn:microsoft.com/office/officeart/2005/8/layout/hProcess9"/>
    <dgm:cxn modelId="{FFB1E343-A2BF-462D-B4CB-66A014E7B0CA}" type="presOf" srcId="{51197170-51CD-40B3-9F4D-4A871FED488A}" destId="{8800E983-10E8-465C-9B91-4C8F39D85793}" srcOrd="0" destOrd="0" presId="urn:microsoft.com/office/officeart/2005/8/layout/hProcess9"/>
    <dgm:cxn modelId="{FD575349-E086-4071-98C8-1DBDF1032823}" srcId="{51197170-51CD-40B3-9F4D-4A871FED488A}" destId="{206D6A77-3473-48A1-BCF3-4BFEB5F905B0}" srcOrd="1" destOrd="0" parTransId="{88F5EF6A-6C4C-444A-9919-2734A99BDC90}" sibTransId="{5E1290F7-C41D-49FA-ABA8-E8980F0FC340}"/>
    <dgm:cxn modelId="{2F495A56-9475-4399-B7C6-0A85CD534DA2}" srcId="{51197170-51CD-40B3-9F4D-4A871FED488A}" destId="{9FB58134-88A5-42E6-97F9-186F921EC85D}" srcOrd="4" destOrd="0" parTransId="{640A3F1C-2013-4043-922B-25A71355E6F6}" sibTransId="{7E87A18F-A1F8-486B-BEB0-68443DAEBC37}"/>
    <dgm:cxn modelId="{82696198-ABED-4090-B279-8E32EE7D27C7}" srcId="{51197170-51CD-40B3-9F4D-4A871FED488A}" destId="{B9D37CA8-12D2-4251-BDBF-5B1DBC8A1040}" srcOrd="0" destOrd="0" parTransId="{614FFD37-7E46-4F0D-942D-D3B275B4B827}" sibTransId="{2C6F5733-01C7-416D-8401-9B60F6CFAC58}"/>
    <dgm:cxn modelId="{D1B358B0-0E41-4442-93C7-854D3B7F81F4}" type="presOf" srcId="{8DBEDCDA-A852-48F3-926F-ED2CB69BE687}" destId="{507A7E86-54A9-4F14-BF9A-53DCC1E6844E}" srcOrd="0" destOrd="0" presId="urn:microsoft.com/office/officeart/2005/8/layout/hProcess9"/>
    <dgm:cxn modelId="{25C597BD-694F-4B66-8665-34169B1BCDB1}" type="presOf" srcId="{206D6A77-3473-48A1-BCF3-4BFEB5F905B0}" destId="{1DD86ABC-B666-4DAF-8855-EA8B26C9026E}" srcOrd="0" destOrd="0" presId="urn:microsoft.com/office/officeart/2005/8/layout/hProcess9"/>
    <dgm:cxn modelId="{8F0EE8D3-2A00-4F6E-8E19-887CA525F091}" type="presOf" srcId="{B9D37CA8-12D2-4251-BDBF-5B1DBC8A1040}" destId="{D50FCF9C-D18C-495C-B5EA-E5E2E82E2C75}" srcOrd="0" destOrd="0" presId="urn:microsoft.com/office/officeart/2005/8/layout/hProcess9"/>
    <dgm:cxn modelId="{63D972DF-914B-43FF-8273-9174E46366B3}" srcId="{51197170-51CD-40B3-9F4D-4A871FED488A}" destId="{8DBEDCDA-A852-48F3-926F-ED2CB69BE687}" srcOrd="2" destOrd="0" parTransId="{1B9C00D5-9373-4963-9F29-7AB4BD369008}" sibTransId="{7463BE06-E3B6-4C5A-BEF0-C466FC084D20}"/>
    <dgm:cxn modelId="{AEBD98EB-25E7-43A1-9E06-61D66789EAE4}" srcId="{51197170-51CD-40B3-9F4D-4A871FED488A}" destId="{4D3EC2B7-20BE-444A-A38D-5D31804EFEB6}" srcOrd="3" destOrd="0" parTransId="{1501142B-293B-43CF-87E8-E841438B180C}" sibTransId="{C938FE6B-E65A-4812-A576-FECBBDB98C1F}"/>
    <dgm:cxn modelId="{FF3AE851-6F33-4FF9-8463-3C135358836D}" type="presParOf" srcId="{8800E983-10E8-465C-9B91-4C8F39D85793}" destId="{79C3826E-204B-434D-B74D-F1C476F2B54C}" srcOrd="0" destOrd="0" presId="urn:microsoft.com/office/officeart/2005/8/layout/hProcess9"/>
    <dgm:cxn modelId="{470D4149-C67E-4196-8A71-3130AF5DC5FE}" type="presParOf" srcId="{8800E983-10E8-465C-9B91-4C8F39D85793}" destId="{CA0AA49C-A37B-4695-A67E-4BDBA8720002}" srcOrd="1" destOrd="0" presId="urn:microsoft.com/office/officeart/2005/8/layout/hProcess9"/>
    <dgm:cxn modelId="{1500734D-9751-4882-AB9E-C165E3CAB073}" type="presParOf" srcId="{CA0AA49C-A37B-4695-A67E-4BDBA8720002}" destId="{D50FCF9C-D18C-495C-B5EA-E5E2E82E2C75}" srcOrd="0" destOrd="0" presId="urn:microsoft.com/office/officeart/2005/8/layout/hProcess9"/>
    <dgm:cxn modelId="{8499DE9D-0CAC-4E4F-81D2-5619833DAD55}" type="presParOf" srcId="{CA0AA49C-A37B-4695-A67E-4BDBA8720002}" destId="{71D7A1A7-35D4-46DB-8EBE-A80374454683}" srcOrd="1" destOrd="0" presId="urn:microsoft.com/office/officeart/2005/8/layout/hProcess9"/>
    <dgm:cxn modelId="{681CE46B-673E-47C0-92AB-688B6B7EE7B6}" type="presParOf" srcId="{CA0AA49C-A37B-4695-A67E-4BDBA8720002}" destId="{1DD86ABC-B666-4DAF-8855-EA8B26C9026E}" srcOrd="2" destOrd="0" presId="urn:microsoft.com/office/officeart/2005/8/layout/hProcess9"/>
    <dgm:cxn modelId="{902CC2A9-EC59-48CE-9B35-7AC5A022CAA5}" type="presParOf" srcId="{CA0AA49C-A37B-4695-A67E-4BDBA8720002}" destId="{6FC217D3-8A45-48B9-85C4-78593595BD63}" srcOrd="3" destOrd="0" presId="urn:microsoft.com/office/officeart/2005/8/layout/hProcess9"/>
    <dgm:cxn modelId="{FBE1B434-D92A-4AE0-8E85-F5F33E27DBA7}" type="presParOf" srcId="{CA0AA49C-A37B-4695-A67E-4BDBA8720002}" destId="{507A7E86-54A9-4F14-BF9A-53DCC1E6844E}" srcOrd="4" destOrd="0" presId="urn:microsoft.com/office/officeart/2005/8/layout/hProcess9"/>
    <dgm:cxn modelId="{8FFD6DF4-12E5-4CF6-A16D-2E5689AFE2E1}" type="presParOf" srcId="{CA0AA49C-A37B-4695-A67E-4BDBA8720002}" destId="{11E490DC-75A1-433D-BB4A-DAADD15C09DA}" srcOrd="5" destOrd="0" presId="urn:microsoft.com/office/officeart/2005/8/layout/hProcess9"/>
    <dgm:cxn modelId="{6CF0B0A5-ACF5-4347-B430-C995679F4897}" type="presParOf" srcId="{CA0AA49C-A37B-4695-A67E-4BDBA8720002}" destId="{991C3F7F-A58B-4927-B4FC-F61DD2459793}" srcOrd="6" destOrd="0" presId="urn:microsoft.com/office/officeart/2005/8/layout/hProcess9"/>
    <dgm:cxn modelId="{B35D440B-556C-4847-AC14-618D4687A909}" type="presParOf" srcId="{CA0AA49C-A37B-4695-A67E-4BDBA8720002}" destId="{04BC9AD3-6723-41C7-8F50-0FEEFFE2C625}" srcOrd="7" destOrd="0" presId="urn:microsoft.com/office/officeart/2005/8/layout/hProcess9"/>
    <dgm:cxn modelId="{8650398F-F128-4908-AACD-10A478083776}" type="presParOf" srcId="{CA0AA49C-A37B-4695-A67E-4BDBA8720002}" destId="{C3BDC012-D6B9-49F9-BFA7-B0D89340729F}"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3391039-6EE1-4AE5-BF9A-C6ACD52AD9B4}" type="doc">
      <dgm:prSet loTypeId="urn:diagrams.loki3.com/BracketList+Icon" loCatId="list" qsTypeId="urn:microsoft.com/office/officeart/2005/8/quickstyle/simple1" qsCatId="simple" csTypeId="urn:microsoft.com/office/officeart/2005/8/colors/accent3_3" csCatId="accent3" phldr="1"/>
      <dgm:spPr/>
      <dgm:t>
        <a:bodyPr/>
        <a:lstStyle/>
        <a:p>
          <a:endParaRPr lang="en-AU"/>
        </a:p>
      </dgm:t>
    </dgm:pt>
    <dgm:pt modelId="{06801AB7-69B2-4075-8892-0E7EB15836D1}">
      <dgm:prSet phldrT="[Text]"/>
      <dgm:spPr/>
      <dgm:t>
        <a:bodyPr/>
        <a:lstStyle/>
        <a:p>
          <a:pPr algn="r"/>
          <a:r>
            <a:rPr lang="en-US" dirty="0"/>
            <a:t>Key credit analysis measures can be split into the following three groups: </a:t>
          </a:r>
          <a:endParaRPr lang="en-AU" dirty="0"/>
        </a:p>
      </dgm:t>
    </dgm:pt>
    <dgm:pt modelId="{DD818281-F0F0-4F2C-9188-A4360E36F50C}" type="parTrans" cxnId="{4CDF5060-8066-4E78-A618-BEEAE0A3CDA4}">
      <dgm:prSet/>
      <dgm:spPr/>
      <dgm:t>
        <a:bodyPr/>
        <a:lstStyle/>
        <a:p>
          <a:endParaRPr lang="en-AU"/>
        </a:p>
      </dgm:t>
    </dgm:pt>
    <dgm:pt modelId="{161A4A3C-9C25-4A75-A2F8-0E6C0C331436}" type="sibTrans" cxnId="{4CDF5060-8066-4E78-A618-BEEAE0A3CDA4}">
      <dgm:prSet/>
      <dgm:spPr/>
      <dgm:t>
        <a:bodyPr/>
        <a:lstStyle/>
        <a:p>
          <a:endParaRPr lang="en-AU"/>
        </a:p>
      </dgm:t>
    </dgm:pt>
    <dgm:pt modelId="{DAAB5FD9-E017-43D9-BE8E-3E3528D12B86}">
      <dgm:prSet/>
      <dgm:spPr/>
      <dgm:t>
        <a:bodyPr/>
        <a:lstStyle/>
        <a:p>
          <a:r>
            <a:rPr lang="en-US" dirty="0"/>
            <a:t>Profitability and cash flow</a:t>
          </a:r>
        </a:p>
      </dgm:t>
    </dgm:pt>
    <dgm:pt modelId="{2FB14342-E491-4B06-9C99-B3C259C4FB6C}" type="parTrans" cxnId="{9ECBFBE8-EF09-453A-8641-05D186845FD5}">
      <dgm:prSet/>
      <dgm:spPr/>
      <dgm:t>
        <a:bodyPr/>
        <a:lstStyle/>
        <a:p>
          <a:endParaRPr lang="en-AU"/>
        </a:p>
      </dgm:t>
    </dgm:pt>
    <dgm:pt modelId="{9323D8AF-333A-4AC2-8F42-E1F39702EE23}" type="sibTrans" cxnId="{9ECBFBE8-EF09-453A-8641-05D186845FD5}">
      <dgm:prSet/>
      <dgm:spPr/>
      <dgm:t>
        <a:bodyPr/>
        <a:lstStyle/>
        <a:p>
          <a:endParaRPr lang="en-AU"/>
        </a:p>
      </dgm:t>
    </dgm:pt>
    <dgm:pt modelId="{FEFD11C7-A595-4E9C-B080-1736B839FCB7}">
      <dgm:prSet/>
      <dgm:spPr/>
      <dgm:t>
        <a:bodyPr/>
        <a:lstStyle/>
        <a:p>
          <a:r>
            <a:rPr lang="en-US" dirty="0"/>
            <a:t>Leverage</a:t>
          </a:r>
        </a:p>
      </dgm:t>
    </dgm:pt>
    <dgm:pt modelId="{0564C424-9F23-4BFD-AD68-6F71CD4966B5}" type="parTrans" cxnId="{20C8D85A-C3A6-430E-B097-92BFB0EDBA08}">
      <dgm:prSet/>
      <dgm:spPr/>
      <dgm:t>
        <a:bodyPr/>
        <a:lstStyle/>
        <a:p>
          <a:endParaRPr lang="en-AU"/>
        </a:p>
      </dgm:t>
    </dgm:pt>
    <dgm:pt modelId="{23ACCF63-5284-415F-B4FE-39B1FA68B842}" type="sibTrans" cxnId="{20C8D85A-C3A6-430E-B097-92BFB0EDBA08}">
      <dgm:prSet/>
      <dgm:spPr/>
      <dgm:t>
        <a:bodyPr/>
        <a:lstStyle/>
        <a:p>
          <a:endParaRPr lang="en-AU"/>
        </a:p>
      </dgm:t>
    </dgm:pt>
    <dgm:pt modelId="{2F34A988-3C04-479E-9A2F-0589CB99E6DC}">
      <dgm:prSet/>
      <dgm:spPr/>
      <dgm:t>
        <a:bodyPr/>
        <a:lstStyle/>
        <a:p>
          <a:r>
            <a:rPr lang="en-US" dirty="0"/>
            <a:t>Coverage</a:t>
          </a:r>
        </a:p>
      </dgm:t>
    </dgm:pt>
    <dgm:pt modelId="{2D5EB9EC-810F-46D9-82F3-B59FFFE8C978}" type="parTrans" cxnId="{3D18554D-3BE7-46DA-9375-C73FD4413CB2}">
      <dgm:prSet/>
      <dgm:spPr/>
      <dgm:t>
        <a:bodyPr/>
        <a:lstStyle/>
        <a:p>
          <a:endParaRPr lang="en-AU"/>
        </a:p>
      </dgm:t>
    </dgm:pt>
    <dgm:pt modelId="{8A59C7AC-35C6-4C5F-B992-9F1FA39D3030}" type="sibTrans" cxnId="{3D18554D-3BE7-46DA-9375-C73FD4413CB2}">
      <dgm:prSet/>
      <dgm:spPr/>
      <dgm:t>
        <a:bodyPr/>
        <a:lstStyle/>
        <a:p>
          <a:endParaRPr lang="en-AU"/>
        </a:p>
      </dgm:t>
    </dgm:pt>
    <dgm:pt modelId="{67428940-91D4-4238-AC42-DDBD00FAD495}" type="pres">
      <dgm:prSet presAssocID="{93391039-6EE1-4AE5-BF9A-C6ACD52AD9B4}" presName="Name0" presStyleCnt="0">
        <dgm:presLayoutVars>
          <dgm:dir/>
          <dgm:animLvl val="lvl"/>
          <dgm:resizeHandles val="exact"/>
        </dgm:presLayoutVars>
      </dgm:prSet>
      <dgm:spPr/>
    </dgm:pt>
    <dgm:pt modelId="{AF39A209-45FF-491E-995A-9778B5138678}" type="pres">
      <dgm:prSet presAssocID="{06801AB7-69B2-4075-8892-0E7EB15836D1}" presName="linNode" presStyleCnt="0"/>
      <dgm:spPr/>
    </dgm:pt>
    <dgm:pt modelId="{8D616A22-A3E9-4861-94CA-ECAD82050744}" type="pres">
      <dgm:prSet presAssocID="{06801AB7-69B2-4075-8892-0E7EB15836D1}" presName="parTx" presStyleLbl="revTx" presStyleIdx="0" presStyleCnt="1">
        <dgm:presLayoutVars>
          <dgm:chMax val="1"/>
          <dgm:bulletEnabled val="1"/>
        </dgm:presLayoutVars>
      </dgm:prSet>
      <dgm:spPr/>
    </dgm:pt>
    <dgm:pt modelId="{DF54D249-9D6E-4B93-B8C8-1EFC3ED2A1FA}" type="pres">
      <dgm:prSet presAssocID="{06801AB7-69B2-4075-8892-0E7EB15836D1}" presName="bracket" presStyleLbl="parChTrans1D1" presStyleIdx="0" presStyleCnt="1"/>
      <dgm:spPr/>
    </dgm:pt>
    <dgm:pt modelId="{F4E22FE7-2B65-44CD-810F-2F78E2A4D1E5}" type="pres">
      <dgm:prSet presAssocID="{06801AB7-69B2-4075-8892-0E7EB15836D1}" presName="spH" presStyleCnt="0"/>
      <dgm:spPr/>
    </dgm:pt>
    <dgm:pt modelId="{954D92DC-6F56-4611-91C2-46C517F33C9C}" type="pres">
      <dgm:prSet presAssocID="{06801AB7-69B2-4075-8892-0E7EB15836D1}" presName="desTx" presStyleLbl="node1" presStyleIdx="0" presStyleCnt="1" custScaleY="59088">
        <dgm:presLayoutVars>
          <dgm:bulletEnabled val="1"/>
        </dgm:presLayoutVars>
      </dgm:prSet>
      <dgm:spPr/>
    </dgm:pt>
  </dgm:ptLst>
  <dgm:cxnLst>
    <dgm:cxn modelId="{99678B35-8C94-42D3-9E11-5196B1DA39A3}" type="presOf" srcId="{06801AB7-69B2-4075-8892-0E7EB15836D1}" destId="{8D616A22-A3E9-4861-94CA-ECAD82050744}" srcOrd="0" destOrd="0" presId="urn:diagrams.loki3.com/BracketList+Icon"/>
    <dgm:cxn modelId="{4CDF5060-8066-4E78-A618-BEEAE0A3CDA4}" srcId="{93391039-6EE1-4AE5-BF9A-C6ACD52AD9B4}" destId="{06801AB7-69B2-4075-8892-0E7EB15836D1}" srcOrd="0" destOrd="0" parTransId="{DD818281-F0F0-4F2C-9188-A4360E36F50C}" sibTransId="{161A4A3C-9C25-4A75-A2F8-0E6C0C331436}"/>
    <dgm:cxn modelId="{3D18554D-3BE7-46DA-9375-C73FD4413CB2}" srcId="{06801AB7-69B2-4075-8892-0E7EB15836D1}" destId="{2F34A988-3C04-479E-9A2F-0589CB99E6DC}" srcOrd="2" destOrd="0" parTransId="{2D5EB9EC-810F-46D9-82F3-B59FFFE8C978}" sibTransId="{8A59C7AC-35C6-4C5F-B992-9F1FA39D3030}"/>
    <dgm:cxn modelId="{ED088F53-C213-4E2E-9F23-B6ACA2812925}" type="presOf" srcId="{FEFD11C7-A595-4E9C-B080-1736B839FCB7}" destId="{954D92DC-6F56-4611-91C2-46C517F33C9C}" srcOrd="0" destOrd="1" presId="urn:diagrams.loki3.com/BracketList+Icon"/>
    <dgm:cxn modelId="{20C8D85A-C3A6-430E-B097-92BFB0EDBA08}" srcId="{06801AB7-69B2-4075-8892-0E7EB15836D1}" destId="{FEFD11C7-A595-4E9C-B080-1736B839FCB7}" srcOrd="1" destOrd="0" parTransId="{0564C424-9F23-4BFD-AD68-6F71CD4966B5}" sibTransId="{23ACCF63-5284-415F-B4FE-39B1FA68B842}"/>
    <dgm:cxn modelId="{C3ADD4C7-3BCE-4D1E-BB9B-F09FF6A342D9}" type="presOf" srcId="{93391039-6EE1-4AE5-BF9A-C6ACD52AD9B4}" destId="{67428940-91D4-4238-AC42-DDBD00FAD495}" srcOrd="0" destOrd="0" presId="urn:diagrams.loki3.com/BracketList+Icon"/>
    <dgm:cxn modelId="{DFBD63D2-1EE8-4ECD-9CA5-5958CF7B04F1}" type="presOf" srcId="{2F34A988-3C04-479E-9A2F-0589CB99E6DC}" destId="{954D92DC-6F56-4611-91C2-46C517F33C9C}" srcOrd="0" destOrd="2" presId="urn:diagrams.loki3.com/BracketList+Icon"/>
    <dgm:cxn modelId="{9ECBFBE8-EF09-453A-8641-05D186845FD5}" srcId="{06801AB7-69B2-4075-8892-0E7EB15836D1}" destId="{DAAB5FD9-E017-43D9-BE8E-3E3528D12B86}" srcOrd="0" destOrd="0" parTransId="{2FB14342-E491-4B06-9C99-B3C259C4FB6C}" sibTransId="{9323D8AF-333A-4AC2-8F42-E1F39702EE23}"/>
    <dgm:cxn modelId="{C95A8DEE-D3B8-41BA-A033-6F498ADF8DA4}" type="presOf" srcId="{DAAB5FD9-E017-43D9-BE8E-3E3528D12B86}" destId="{954D92DC-6F56-4611-91C2-46C517F33C9C}" srcOrd="0" destOrd="0" presId="urn:diagrams.loki3.com/BracketList+Icon"/>
    <dgm:cxn modelId="{BDC539AA-F8B8-411B-99DD-60DE0B396683}" type="presParOf" srcId="{67428940-91D4-4238-AC42-DDBD00FAD495}" destId="{AF39A209-45FF-491E-995A-9778B5138678}" srcOrd="0" destOrd="0" presId="urn:diagrams.loki3.com/BracketList+Icon"/>
    <dgm:cxn modelId="{A7760ED0-D2FB-4772-88C0-3B0101BE8617}" type="presParOf" srcId="{AF39A209-45FF-491E-995A-9778B5138678}" destId="{8D616A22-A3E9-4861-94CA-ECAD82050744}" srcOrd="0" destOrd="0" presId="urn:diagrams.loki3.com/BracketList+Icon"/>
    <dgm:cxn modelId="{1198CCFF-8821-4D7C-8DB6-853AD93DC5C6}" type="presParOf" srcId="{AF39A209-45FF-491E-995A-9778B5138678}" destId="{DF54D249-9D6E-4B93-B8C8-1EFC3ED2A1FA}" srcOrd="1" destOrd="0" presId="urn:diagrams.loki3.com/BracketList+Icon"/>
    <dgm:cxn modelId="{0034A4C0-C2CE-4CAB-B8A5-8EFF7894C81D}" type="presParOf" srcId="{AF39A209-45FF-491E-995A-9778B5138678}" destId="{F4E22FE7-2B65-44CD-810F-2F78E2A4D1E5}" srcOrd="2" destOrd="0" presId="urn:diagrams.loki3.com/BracketList+Icon"/>
    <dgm:cxn modelId="{F8339143-9F06-4AC5-9978-084A675D5C7E}" type="presParOf" srcId="{AF39A209-45FF-491E-995A-9778B5138678}" destId="{954D92DC-6F56-4611-91C2-46C517F33C9C}" srcOrd="3" destOrd="0" presId="urn:diagrams.loki3.com/BracketLis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9739FCF-FC93-405C-9E3D-A4CBC7E50F60}"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AU"/>
        </a:p>
      </dgm:t>
    </dgm:pt>
    <dgm:pt modelId="{1751FDC4-ACA9-40CF-8758-0B1001BE0D80}">
      <dgm:prSet phldrT="[Text]" custT="1"/>
      <dgm:spPr/>
      <dgm:t>
        <a:bodyPr anchor="t" anchorCtr="0"/>
        <a:lstStyle/>
        <a:p>
          <a:pPr algn="l">
            <a:spcAft>
              <a:spcPts val="0"/>
            </a:spcAft>
          </a:pPr>
          <a:r>
            <a:rPr lang="en-US" sz="2200" b="1" dirty="0"/>
            <a:t>Earnings before interest, taxes, depreciation, and amortization (EBITDA) </a:t>
          </a:r>
        </a:p>
        <a:p>
          <a:pPr algn="l">
            <a:spcAft>
              <a:spcPts val="0"/>
            </a:spcAft>
          </a:pPr>
          <a:r>
            <a:rPr lang="en-US" sz="2000" dirty="0"/>
            <a:t>is equal to operating income plus depreciation and amortization expense.</a:t>
          </a:r>
          <a:endParaRPr lang="en-AU" sz="2000" dirty="0"/>
        </a:p>
      </dgm:t>
    </dgm:pt>
    <dgm:pt modelId="{73F219C9-D7EA-48AE-BC0E-EB3844492B4E}" type="parTrans" cxnId="{31C84607-0570-422F-A145-3B6572CFD6BD}">
      <dgm:prSet/>
      <dgm:spPr/>
      <dgm:t>
        <a:bodyPr/>
        <a:lstStyle/>
        <a:p>
          <a:endParaRPr lang="en-AU"/>
        </a:p>
      </dgm:t>
    </dgm:pt>
    <dgm:pt modelId="{67B2533C-DA07-45F5-9C26-9BC9197BB76A}" type="sibTrans" cxnId="{31C84607-0570-422F-A145-3B6572CFD6BD}">
      <dgm:prSet/>
      <dgm:spPr/>
      <dgm:t>
        <a:bodyPr/>
        <a:lstStyle/>
        <a:p>
          <a:endParaRPr lang="en-AU"/>
        </a:p>
      </dgm:t>
    </dgm:pt>
    <dgm:pt modelId="{A8336A46-3891-4764-90E7-646E45F32945}">
      <dgm:prSet custT="1"/>
      <dgm:spPr/>
      <dgm:t>
        <a:bodyPr anchor="t" anchorCtr="0"/>
        <a:lstStyle/>
        <a:p>
          <a:pPr algn="l">
            <a:spcAft>
              <a:spcPts val="0"/>
            </a:spcAft>
          </a:pPr>
          <a:r>
            <a:rPr lang="en-US" sz="2200" b="1" dirty="0"/>
            <a:t>Funds from operations (FFO) </a:t>
          </a:r>
        </a:p>
        <a:p>
          <a:pPr algn="l">
            <a:spcAft>
              <a:spcPts val="0"/>
            </a:spcAft>
          </a:pPr>
          <a:r>
            <a:rPr lang="en-US" sz="2000" dirty="0"/>
            <a:t>is equal to net income from continuing operations plus depreciation, amortization, deferred income taxes, and other non-cash items.</a:t>
          </a:r>
        </a:p>
      </dgm:t>
    </dgm:pt>
    <dgm:pt modelId="{1C8B94B7-3CDC-44D9-A6C9-E07E1667E0B1}" type="parTrans" cxnId="{4A43C5B4-3E93-483C-888D-105C17C4243A}">
      <dgm:prSet/>
      <dgm:spPr/>
      <dgm:t>
        <a:bodyPr/>
        <a:lstStyle/>
        <a:p>
          <a:endParaRPr lang="en-AU"/>
        </a:p>
      </dgm:t>
    </dgm:pt>
    <dgm:pt modelId="{72AEF654-32DF-4C39-8AD7-B93EC3C3FCDA}" type="sibTrans" cxnId="{4A43C5B4-3E93-483C-888D-105C17C4243A}">
      <dgm:prSet/>
      <dgm:spPr/>
      <dgm:t>
        <a:bodyPr/>
        <a:lstStyle/>
        <a:p>
          <a:endParaRPr lang="en-AU"/>
        </a:p>
      </dgm:t>
    </dgm:pt>
    <dgm:pt modelId="{90C17589-2C0B-496E-AB92-2063B0A316BD}">
      <dgm:prSet custT="1"/>
      <dgm:spPr/>
      <dgm:t>
        <a:bodyPr anchor="t" anchorCtr="0"/>
        <a:lstStyle/>
        <a:p>
          <a:pPr algn="l">
            <a:spcAft>
              <a:spcPts val="0"/>
            </a:spcAft>
          </a:pPr>
          <a:r>
            <a:rPr lang="en-US" sz="2200" b="1" dirty="0"/>
            <a:t>Free cash flow before dividends (FCF before dividends) </a:t>
          </a:r>
        </a:p>
        <a:p>
          <a:pPr algn="l">
            <a:spcAft>
              <a:spcPts val="0"/>
            </a:spcAft>
          </a:pPr>
          <a:r>
            <a:rPr lang="en-US" sz="2000" dirty="0"/>
            <a:t>can be calculated as net income (excluding non-recurring items) plus depreciation and amortization minus increase in non-cash working capital minus capital expenditures.</a:t>
          </a:r>
        </a:p>
      </dgm:t>
    </dgm:pt>
    <dgm:pt modelId="{CFB8A3E0-B666-4FA2-BA36-28063161AE1A}" type="parTrans" cxnId="{56122ACB-AEAA-4BCB-BFFD-017C96BA4A2E}">
      <dgm:prSet/>
      <dgm:spPr/>
      <dgm:t>
        <a:bodyPr/>
        <a:lstStyle/>
        <a:p>
          <a:endParaRPr lang="en-AU"/>
        </a:p>
      </dgm:t>
    </dgm:pt>
    <dgm:pt modelId="{0D9EB104-BE00-4AB5-A687-659BC274269C}" type="sibTrans" cxnId="{56122ACB-AEAA-4BCB-BFFD-017C96BA4A2E}">
      <dgm:prSet/>
      <dgm:spPr/>
      <dgm:t>
        <a:bodyPr/>
        <a:lstStyle/>
        <a:p>
          <a:endParaRPr lang="en-AU"/>
        </a:p>
      </dgm:t>
    </dgm:pt>
    <dgm:pt modelId="{BDBEEE4A-2316-49FE-ACDB-EE5FB519FED1}">
      <dgm:prSet custT="1"/>
      <dgm:spPr/>
      <dgm:t>
        <a:bodyPr anchor="t" anchorCtr="0"/>
        <a:lstStyle/>
        <a:p>
          <a:pPr algn="l">
            <a:spcAft>
              <a:spcPts val="0"/>
            </a:spcAft>
          </a:pPr>
          <a:r>
            <a:rPr lang="en-US" sz="2200" b="1" dirty="0"/>
            <a:t>Free cash flow after dividends </a:t>
          </a:r>
        </a:p>
        <a:p>
          <a:pPr algn="l">
            <a:spcAft>
              <a:spcPts val="0"/>
            </a:spcAft>
          </a:pPr>
          <a:r>
            <a:rPr lang="en-US" sz="2200" b="1" dirty="0"/>
            <a:t>(FCF after dividends) </a:t>
          </a:r>
        </a:p>
        <a:p>
          <a:pPr algn="l">
            <a:spcAft>
              <a:spcPts val="0"/>
            </a:spcAft>
          </a:pPr>
          <a:r>
            <a:rPr lang="en-US" sz="2000" dirty="0"/>
            <a:t>is equal to free cash flow before dividends minus dividend payments.</a:t>
          </a:r>
        </a:p>
      </dgm:t>
    </dgm:pt>
    <dgm:pt modelId="{FDB8EDBE-FEB5-4D03-AFC9-2681625D7685}" type="parTrans" cxnId="{A8048D17-48D1-41D1-A86E-731ECF2438A7}">
      <dgm:prSet/>
      <dgm:spPr/>
      <dgm:t>
        <a:bodyPr/>
        <a:lstStyle/>
        <a:p>
          <a:endParaRPr lang="en-AU"/>
        </a:p>
      </dgm:t>
    </dgm:pt>
    <dgm:pt modelId="{752DA065-8A3B-4C5A-9659-9E23360627EA}" type="sibTrans" cxnId="{A8048D17-48D1-41D1-A86E-731ECF2438A7}">
      <dgm:prSet/>
      <dgm:spPr/>
      <dgm:t>
        <a:bodyPr/>
        <a:lstStyle/>
        <a:p>
          <a:endParaRPr lang="en-AU"/>
        </a:p>
      </dgm:t>
    </dgm:pt>
    <dgm:pt modelId="{425C1EF2-9CC6-4534-A468-DD74DC36D9CD}" type="pres">
      <dgm:prSet presAssocID="{E9739FCF-FC93-405C-9E3D-A4CBC7E50F60}" presName="diagram" presStyleCnt="0">
        <dgm:presLayoutVars>
          <dgm:dir/>
          <dgm:resizeHandles val="exact"/>
        </dgm:presLayoutVars>
      </dgm:prSet>
      <dgm:spPr/>
    </dgm:pt>
    <dgm:pt modelId="{E0B00D51-8CD3-457F-A207-8A27EAAC930A}" type="pres">
      <dgm:prSet presAssocID="{1751FDC4-ACA9-40CF-8758-0B1001BE0D80}" presName="node" presStyleLbl="node1" presStyleIdx="0" presStyleCnt="4" custScaleX="140935">
        <dgm:presLayoutVars>
          <dgm:bulletEnabled val="1"/>
        </dgm:presLayoutVars>
      </dgm:prSet>
      <dgm:spPr/>
    </dgm:pt>
    <dgm:pt modelId="{85E2BEC5-100E-4EBF-8C28-50B45BDFC303}" type="pres">
      <dgm:prSet presAssocID="{67B2533C-DA07-45F5-9C26-9BC9197BB76A}" presName="sibTrans" presStyleCnt="0"/>
      <dgm:spPr/>
    </dgm:pt>
    <dgm:pt modelId="{92A5A302-E50D-4BA1-A4FC-7BADA065D5BA}" type="pres">
      <dgm:prSet presAssocID="{A8336A46-3891-4764-90E7-646E45F32945}" presName="node" presStyleLbl="node1" presStyleIdx="1" presStyleCnt="4" custScaleX="109113" custLinFactNeighborX="-4647">
        <dgm:presLayoutVars>
          <dgm:bulletEnabled val="1"/>
        </dgm:presLayoutVars>
      </dgm:prSet>
      <dgm:spPr/>
    </dgm:pt>
    <dgm:pt modelId="{D87FBAF2-60A7-49F2-B734-CC9E4B2E8F25}" type="pres">
      <dgm:prSet presAssocID="{72AEF654-32DF-4C39-8AD7-B93EC3C3FCDA}" presName="sibTrans" presStyleCnt="0"/>
      <dgm:spPr/>
    </dgm:pt>
    <dgm:pt modelId="{2CBA480A-44BE-4097-ABB9-E904D0940A03}" type="pres">
      <dgm:prSet presAssocID="{90C17589-2C0B-496E-AB92-2063B0A316BD}" presName="node" presStyleLbl="node1" presStyleIdx="2" presStyleCnt="4" custScaleX="140935" custLinFactNeighborY="-15394">
        <dgm:presLayoutVars>
          <dgm:bulletEnabled val="1"/>
        </dgm:presLayoutVars>
      </dgm:prSet>
      <dgm:spPr/>
    </dgm:pt>
    <dgm:pt modelId="{336CB272-D08A-473A-81A1-A948D94C148B}" type="pres">
      <dgm:prSet presAssocID="{0D9EB104-BE00-4AB5-A687-659BC274269C}" presName="sibTrans" presStyleCnt="0"/>
      <dgm:spPr/>
    </dgm:pt>
    <dgm:pt modelId="{D1F7FFAD-F7FA-4F3C-BF35-47BFD6C9C84A}" type="pres">
      <dgm:prSet presAssocID="{BDBEEE4A-2316-49FE-ACDB-EE5FB519FED1}" presName="node" presStyleLbl="node1" presStyleIdx="3" presStyleCnt="4" custScaleX="109113" custLinFactNeighborX="-4647" custLinFactNeighborY="-15394">
        <dgm:presLayoutVars>
          <dgm:bulletEnabled val="1"/>
        </dgm:presLayoutVars>
      </dgm:prSet>
      <dgm:spPr/>
    </dgm:pt>
  </dgm:ptLst>
  <dgm:cxnLst>
    <dgm:cxn modelId="{31C84607-0570-422F-A145-3B6572CFD6BD}" srcId="{E9739FCF-FC93-405C-9E3D-A4CBC7E50F60}" destId="{1751FDC4-ACA9-40CF-8758-0B1001BE0D80}" srcOrd="0" destOrd="0" parTransId="{73F219C9-D7EA-48AE-BC0E-EB3844492B4E}" sibTransId="{67B2533C-DA07-45F5-9C26-9BC9197BB76A}"/>
    <dgm:cxn modelId="{A8048D17-48D1-41D1-A86E-731ECF2438A7}" srcId="{E9739FCF-FC93-405C-9E3D-A4CBC7E50F60}" destId="{BDBEEE4A-2316-49FE-ACDB-EE5FB519FED1}" srcOrd="3" destOrd="0" parTransId="{FDB8EDBE-FEB5-4D03-AFC9-2681625D7685}" sibTransId="{752DA065-8A3B-4C5A-9659-9E23360627EA}"/>
    <dgm:cxn modelId="{32F7C75C-2289-4B17-B256-15BC07446BFB}" type="presOf" srcId="{BDBEEE4A-2316-49FE-ACDB-EE5FB519FED1}" destId="{D1F7FFAD-F7FA-4F3C-BF35-47BFD6C9C84A}" srcOrd="0" destOrd="0" presId="urn:microsoft.com/office/officeart/2005/8/layout/default"/>
    <dgm:cxn modelId="{331D6D5F-6810-4DD2-A235-CB44339631A0}" type="presOf" srcId="{A8336A46-3891-4764-90E7-646E45F32945}" destId="{92A5A302-E50D-4BA1-A4FC-7BADA065D5BA}" srcOrd="0" destOrd="0" presId="urn:microsoft.com/office/officeart/2005/8/layout/default"/>
    <dgm:cxn modelId="{F11DDB43-EF31-4F47-AE55-048EAA99E4D9}" type="presOf" srcId="{E9739FCF-FC93-405C-9E3D-A4CBC7E50F60}" destId="{425C1EF2-9CC6-4534-A468-DD74DC36D9CD}" srcOrd="0" destOrd="0" presId="urn:microsoft.com/office/officeart/2005/8/layout/default"/>
    <dgm:cxn modelId="{40D03567-0E0D-42E7-A1BD-14D643D4DB18}" type="presOf" srcId="{90C17589-2C0B-496E-AB92-2063B0A316BD}" destId="{2CBA480A-44BE-4097-ABB9-E904D0940A03}" srcOrd="0" destOrd="0" presId="urn:microsoft.com/office/officeart/2005/8/layout/default"/>
    <dgm:cxn modelId="{B4F01456-D932-4CF8-A947-70BD76B6C864}" type="presOf" srcId="{1751FDC4-ACA9-40CF-8758-0B1001BE0D80}" destId="{E0B00D51-8CD3-457F-A207-8A27EAAC930A}" srcOrd="0" destOrd="0" presId="urn:microsoft.com/office/officeart/2005/8/layout/default"/>
    <dgm:cxn modelId="{4A43C5B4-3E93-483C-888D-105C17C4243A}" srcId="{E9739FCF-FC93-405C-9E3D-A4CBC7E50F60}" destId="{A8336A46-3891-4764-90E7-646E45F32945}" srcOrd="1" destOrd="0" parTransId="{1C8B94B7-3CDC-44D9-A6C9-E07E1667E0B1}" sibTransId="{72AEF654-32DF-4C39-8AD7-B93EC3C3FCDA}"/>
    <dgm:cxn modelId="{56122ACB-AEAA-4BCB-BFFD-017C96BA4A2E}" srcId="{E9739FCF-FC93-405C-9E3D-A4CBC7E50F60}" destId="{90C17589-2C0B-496E-AB92-2063B0A316BD}" srcOrd="2" destOrd="0" parTransId="{CFB8A3E0-B666-4FA2-BA36-28063161AE1A}" sibTransId="{0D9EB104-BE00-4AB5-A687-659BC274269C}"/>
    <dgm:cxn modelId="{287D55F3-8482-4EE3-AC01-9652A9BA1C24}" type="presParOf" srcId="{425C1EF2-9CC6-4534-A468-DD74DC36D9CD}" destId="{E0B00D51-8CD3-457F-A207-8A27EAAC930A}" srcOrd="0" destOrd="0" presId="urn:microsoft.com/office/officeart/2005/8/layout/default"/>
    <dgm:cxn modelId="{D3E2F877-D9BC-4C41-828B-85D22C5B7DBC}" type="presParOf" srcId="{425C1EF2-9CC6-4534-A468-DD74DC36D9CD}" destId="{85E2BEC5-100E-4EBF-8C28-50B45BDFC303}" srcOrd="1" destOrd="0" presId="urn:microsoft.com/office/officeart/2005/8/layout/default"/>
    <dgm:cxn modelId="{DA3C23A3-CEBA-4458-8296-DD0FB3F72282}" type="presParOf" srcId="{425C1EF2-9CC6-4534-A468-DD74DC36D9CD}" destId="{92A5A302-E50D-4BA1-A4FC-7BADA065D5BA}" srcOrd="2" destOrd="0" presId="urn:microsoft.com/office/officeart/2005/8/layout/default"/>
    <dgm:cxn modelId="{9DCBFD37-FD92-4FC9-AC95-1DD50A6EACF4}" type="presParOf" srcId="{425C1EF2-9CC6-4534-A468-DD74DC36D9CD}" destId="{D87FBAF2-60A7-49F2-B734-CC9E4B2E8F25}" srcOrd="3" destOrd="0" presId="urn:microsoft.com/office/officeart/2005/8/layout/default"/>
    <dgm:cxn modelId="{5A961598-C55C-4ECF-B4C4-2139AA95EB72}" type="presParOf" srcId="{425C1EF2-9CC6-4534-A468-DD74DC36D9CD}" destId="{2CBA480A-44BE-4097-ABB9-E904D0940A03}" srcOrd="4" destOrd="0" presId="urn:microsoft.com/office/officeart/2005/8/layout/default"/>
    <dgm:cxn modelId="{FA0E1398-3976-428F-B0EE-ABDEFF6DF814}" type="presParOf" srcId="{425C1EF2-9CC6-4534-A468-DD74DC36D9CD}" destId="{336CB272-D08A-473A-81A1-A948D94C148B}" srcOrd="5" destOrd="0" presId="urn:microsoft.com/office/officeart/2005/8/layout/default"/>
    <dgm:cxn modelId="{D23F6EA2-CF23-4E81-A22C-90C49B0025F9}" type="presParOf" srcId="{425C1EF2-9CC6-4534-A468-DD74DC36D9CD}" destId="{D1F7FFAD-F7FA-4F3C-BF35-47BFD6C9C84A}"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BED309C8-FB94-400C-BF68-210278497E46}" type="doc">
      <dgm:prSet loTypeId="urn:microsoft.com/office/officeart/2005/8/layout/vList5" loCatId="list" qsTypeId="urn:microsoft.com/office/officeart/2005/8/quickstyle/simple1" qsCatId="simple" csTypeId="urn:microsoft.com/office/officeart/2005/8/colors/accent1_3" csCatId="accent1" phldr="1"/>
      <dgm:spPr/>
      <dgm:t>
        <a:bodyPr/>
        <a:lstStyle/>
        <a:p>
          <a:endParaRPr lang="en-AU"/>
        </a:p>
      </dgm:t>
    </dgm:pt>
    <dgm:pt modelId="{B9F5672D-2001-44D8-AF09-EDBF0B22993E}">
      <dgm:prSet custT="1"/>
      <dgm:spPr/>
      <dgm:t>
        <a:bodyPr/>
        <a:lstStyle/>
        <a:p>
          <a:r>
            <a:rPr lang="en-US" sz="2200" b="1" dirty="0"/>
            <a:t>Debt/Capital</a:t>
          </a:r>
          <a:endParaRPr lang="en-US" sz="2200" dirty="0"/>
        </a:p>
      </dgm:t>
    </dgm:pt>
    <dgm:pt modelId="{C0CB76F1-F795-4117-908B-91B7E7878A52}" type="parTrans" cxnId="{CEE2078C-0472-4118-8C44-B1C0E7E62AFC}">
      <dgm:prSet/>
      <dgm:spPr/>
      <dgm:t>
        <a:bodyPr/>
        <a:lstStyle/>
        <a:p>
          <a:endParaRPr lang="en-AU"/>
        </a:p>
      </dgm:t>
    </dgm:pt>
    <dgm:pt modelId="{EE9B5FA8-DDA2-4C4C-A2BE-7DA50F3CBBA8}" type="sibTrans" cxnId="{CEE2078C-0472-4118-8C44-B1C0E7E62AFC}">
      <dgm:prSet/>
      <dgm:spPr/>
      <dgm:t>
        <a:bodyPr/>
        <a:lstStyle/>
        <a:p>
          <a:endParaRPr lang="en-AU"/>
        </a:p>
      </dgm:t>
    </dgm:pt>
    <dgm:pt modelId="{22DA6137-E05A-461C-913E-391852478F8C}">
      <dgm:prSet custT="1"/>
      <dgm:spPr/>
      <dgm:t>
        <a:bodyPr/>
        <a:lstStyle/>
        <a:p>
          <a:r>
            <a:rPr lang="en-US" sz="2200" b="1" dirty="0"/>
            <a:t>Debt/EBITDA</a:t>
          </a:r>
          <a:endParaRPr lang="en-US" sz="2200" dirty="0"/>
        </a:p>
      </dgm:t>
    </dgm:pt>
    <dgm:pt modelId="{237080F7-F0DA-4D28-A6A9-1D3CA233CE04}" type="parTrans" cxnId="{A310B2A1-C4E3-485E-85AD-B2EFC4573BB8}">
      <dgm:prSet/>
      <dgm:spPr/>
      <dgm:t>
        <a:bodyPr/>
        <a:lstStyle/>
        <a:p>
          <a:endParaRPr lang="en-AU"/>
        </a:p>
      </dgm:t>
    </dgm:pt>
    <dgm:pt modelId="{BFC217DD-B458-4D2B-AE1D-D4145E462429}" type="sibTrans" cxnId="{A310B2A1-C4E3-485E-85AD-B2EFC4573BB8}">
      <dgm:prSet/>
      <dgm:spPr/>
      <dgm:t>
        <a:bodyPr/>
        <a:lstStyle/>
        <a:p>
          <a:endParaRPr lang="en-AU"/>
        </a:p>
      </dgm:t>
    </dgm:pt>
    <dgm:pt modelId="{537BEAD8-8FB8-4063-9C48-C34047B76C57}">
      <dgm:prSet custT="1"/>
      <dgm:spPr/>
      <dgm:t>
        <a:bodyPr/>
        <a:lstStyle/>
        <a:p>
          <a:r>
            <a:rPr lang="en-US" sz="2200" b="1" dirty="0"/>
            <a:t>FFO/Debt</a:t>
          </a:r>
          <a:endParaRPr lang="en-US" sz="2200" dirty="0"/>
        </a:p>
      </dgm:t>
    </dgm:pt>
    <dgm:pt modelId="{280EFD6E-3036-4375-BE17-792E3B6FB9D0}" type="parTrans" cxnId="{10A54B51-1F4E-4F0B-A604-25BCFB77DD28}">
      <dgm:prSet/>
      <dgm:spPr/>
      <dgm:t>
        <a:bodyPr/>
        <a:lstStyle/>
        <a:p>
          <a:endParaRPr lang="en-AU"/>
        </a:p>
      </dgm:t>
    </dgm:pt>
    <dgm:pt modelId="{B4AA91E3-67C0-4C23-A8C1-94CC3A6AECD3}" type="sibTrans" cxnId="{10A54B51-1F4E-4F0B-A604-25BCFB77DD28}">
      <dgm:prSet/>
      <dgm:spPr/>
      <dgm:t>
        <a:bodyPr/>
        <a:lstStyle/>
        <a:p>
          <a:endParaRPr lang="en-AU"/>
        </a:p>
      </dgm:t>
    </dgm:pt>
    <dgm:pt modelId="{A65C4689-0EAC-4D7B-BF46-3C48083D33B3}">
      <dgm:prSet custT="1"/>
      <dgm:spPr/>
      <dgm:t>
        <a:bodyPr/>
        <a:lstStyle/>
        <a:p>
          <a:r>
            <a:rPr lang="en-US" sz="2200" b="1" dirty="0"/>
            <a:t>FCF after Dividends/Debt</a:t>
          </a:r>
          <a:endParaRPr lang="en-US" sz="2200" dirty="0"/>
        </a:p>
      </dgm:t>
    </dgm:pt>
    <dgm:pt modelId="{FA8EF105-77E2-4F92-8C19-1BDECD0A3295}" type="parTrans" cxnId="{1D498633-754A-4872-A132-7BCD68815AAA}">
      <dgm:prSet/>
      <dgm:spPr/>
      <dgm:t>
        <a:bodyPr/>
        <a:lstStyle/>
        <a:p>
          <a:endParaRPr lang="en-AU"/>
        </a:p>
      </dgm:t>
    </dgm:pt>
    <dgm:pt modelId="{6CD6D7B5-3128-4E74-BE79-DB24FEFC9C65}" type="sibTrans" cxnId="{1D498633-754A-4872-A132-7BCD68815AAA}">
      <dgm:prSet/>
      <dgm:spPr/>
      <dgm:t>
        <a:bodyPr/>
        <a:lstStyle/>
        <a:p>
          <a:endParaRPr lang="en-AU"/>
        </a:p>
      </dgm:t>
    </dgm:pt>
    <dgm:pt modelId="{1E616B78-8CA6-48CB-81CE-96E2A5702DC4}">
      <dgm:prSet custT="1"/>
      <dgm:spPr/>
      <dgm:t>
        <a:bodyPr/>
        <a:lstStyle/>
        <a:p>
          <a:r>
            <a:rPr lang="en-US" sz="2000" dirty="0"/>
            <a:t>Capital is calculated as total debt plus shareholders equity. This ratio shows the percent of a company’s capital base that is financed with debt. A lower percentage of debt indicates lower credit risk.</a:t>
          </a:r>
        </a:p>
      </dgm:t>
    </dgm:pt>
    <dgm:pt modelId="{FF2BBE1B-94C8-40B4-BEBB-7ADF1F5F4722}" type="parTrans" cxnId="{8F459ECF-B2B5-485A-808A-57C88A9E12A1}">
      <dgm:prSet/>
      <dgm:spPr/>
      <dgm:t>
        <a:bodyPr/>
        <a:lstStyle/>
        <a:p>
          <a:endParaRPr lang="en-AU"/>
        </a:p>
      </dgm:t>
    </dgm:pt>
    <dgm:pt modelId="{77D69560-92A2-42B9-A2DF-36F38360FED1}" type="sibTrans" cxnId="{8F459ECF-B2B5-485A-808A-57C88A9E12A1}">
      <dgm:prSet/>
      <dgm:spPr/>
      <dgm:t>
        <a:bodyPr/>
        <a:lstStyle/>
        <a:p>
          <a:endParaRPr lang="en-AU"/>
        </a:p>
      </dgm:t>
    </dgm:pt>
    <dgm:pt modelId="{0EF511CB-CA2D-455D-BD7A-13910BF4721B}">
      <dgm:prSet custT="1"/>
      <dgm:spPr/>
      <dgm:t>
        <a:bodyPr/>
        <a:lstStyle/>
        <a:p>
          <a:r>
            <a:rPr lang="en-US" sz="2000" dirty="0"/>
            <a:t>A higher ratio indicates more leverage and thus higher credit risk.</a:t>
          </a:r>
        </a:p>
      </dgm:t>
    </dgm:pt>
    <dgm:pt modelId="{737A8B7A-1725-4BE0-AB82-AA6120CAB2F3}" type="parTrans" cxnId="{1295CDC2-53F1-499B-A0F3-3F1D644A7486}">
      <dgm:prSet/>
      <dgm:spPr/>
      <dgm:t>
        <a:bodyPr/>
        <a:lstStyle/>
        <a:p>
          <a:endParaRPr lang="en-AU"/>
        </a:p>
      </dgm:t>
    </dgm:pt>
    <dgm:pt modelId="{5F397EBD-3D9F-4B80-97C0-7ECD32B787F8}" type="sibTrans" cxnId="{1295CDC2-53F1-499B-A0F3-3F1D644A7486}">
      <dgm:prSet/>
      <dgm:spPr/>
      <dgm:t>
        <a:bodyPr/>
        <a:lstStyle/>
        <a:p>
          <a:endParaRPr lang="en-AU"/>
        </a:p>
      </dgm:t>
    </dgm:pt>
    <dgm:pt modelId="{E4F56DF4-C78A-4ED6-9EC7-6A96DBB03EAE}">
      <dgm:prSet custT="1"/>
      <dgm:spPr/>
      <dgm:t>
        <a:bodyPr/>
        <a:lstStyle/>
        <a:p>
          <a:r>
            <a:rPr lang="en-US" sz="2000" dirty="0"/>
            <a:t>A higher ratio indicates a greater ability to pay debt by funds from operations.</a:t>
          </a:r>
        </a:p>
      </dgm:t>
    </dgm:pt>
    <dgm:pt modelId="{BE49BE9E-2905-42E6-9052-D59C837B22E8}" type="parTrans" cxnId="{280D1AF0-3037-4493-A29E-DC0D8E54F39D}">
      <dgm:prSet/>
      <dgm:spPr/>
      <dgm:t>
        <a:bodyPr/>
        <a:lstStyle/>
        <a:p>
          <a:endParaRPr lang="en-AU"/>
        </a:p>
      </dgm:t>
    </dgm:pt>
    <dgm:pt modelId="{4D59AF30-2A62-4BD2-9623-39098A0FCA16}" type="sibTrans" cxnId="{280D1AF0-3037-4493-A29E-DC0D8E54F39D}">
      <dgm:prSet/>
      <dgm:spPr/>
      <dgm:t>
        <a:bodyPr/>
        <a:lstStyle/>
        <a:p>
          <a:endParaRPr lang="en-AU"/>
        </a:p>
      </dgm:t>
    </dgm:pt>
    <dgm:pt modelId="{411D8343-408C-4F76-B0EC-2775419FE760}">
      <dgm:prSet custT="1"/>
      <dgm:spPr/>
      <dgm:t>
        <a:bodyPr/>
        <a:lstStyle/>
        <a:p>
          <a:r>
            <a:rPr lang="en-US" sz="2000" dirty="0"/>
            <a:t>A higher ratio indicates that a greater amount of debt can be paid off from free cash flow after dividend payments.</a:t>
          </a:r>
        </a:p>
      </dgm:t>
    </dgm:pt>
    <dgm:pt modelId="{5D3B1EFA-CCB2-4F16-ACDC-0E5B16CF6FA4}" type="parTrans" cxnId="{FEBAE7C4-0B98-414E-85F8-3F4D9A36774D}">
      <dgm:prSet/>
      <dgm:spPr/>
      <dgm:t>
        <a:bodyPr/>
        <a:lstStyle/>
        <a:p>
          <a:endParaRPr lang="en-AU"/>
        </a:p>
      </dgm:t>
    </dgm:pt>
    <dgm:pt modelId="{1230AA1E-C166-4476-86E1-920DF3194B37}" type="sibTrans" cxnId="{FEBAE7C4-0B98-414E-85F8-3F4D9A36774D}">
      <dgm:prSet/>
      <dgm:spPr/>
      <dgm:t>
        <a:bodyPr/>
        <a:lstStyle/>
        <a:p>
          <a:endParaRPr lang="en-AU"/>
        </a:p>
      </dgm:t>
    </dgm:pt>
    <dgm:pt modelId="{B79E6D80-6700-462C-9DA1-997AD951E1BA}" type="pres">
      <dgm:prSet presAssocID="{BED309C8-FB94-400C-BF68-210278497E46}" presName="Name0" presStyleCnt="0">
        <dgm:presLayoutVars>
          <dgm:dir/>
          <dgm:animLvl val="lvl"/>
          <dgm:resizeHandles val="exact"/>
        </dgm:presLayoutVars>
      </dgm:prSet>
      <dgm:spPr/>
    </dgm:pt>
    <dgm:pt modelId="{5B2AB377-EFAB-427F-A8E0-A8E71DC117EA}" type="pres">
      <dgm:prSet presAssocID="{B9F5672D-2001-44D8-AF09-EDBF0B22993E}" presName="linNode" presStyleCnt="0"/>
      <dgm:spPr/>
    </dgm:pt>
    <dgm:pt modelId="{348A4C90-E0D5-4381-B11C-FEDC294F46DF}" type="pres">
      <dgm:prSet presAssocID="{B9F5672D-2001-44D8-AF09-EDBF0B22993E}" presName="parentText" presStyleLbl="node1" presStyleIdx="0" presStyleCnt="4" custScaleX="76532" custScaleY="110403" custLinFactNeighborX="-6600">
        <dgm:presLayoutVars>
          <dgm:chMax val="1"/>
          <dgm:bulletEnabled val="1"/>
        </dgm:presLayoutVars>
      </dgm:prSet>
      <dgm:spPr/>
    </dgm:pt>
    <dgm:pt modelId="{D1F54791-ADA4-4528-9E8F-3502BE2D0B81}" type="pres">
      <dgm:prSet presAssocID="{B9F5672D-2001-44D8-AF09-EDBF0B22993E}" presName="descendantText" presStyleLbl="alignAccFollowNode1" presStyleIdx="0" presStyleCnt="4" custScaleX="111682" custScaleY="140334" custLinFactNeighborY="6726">
        <dgm:presLayoutVars>
          <dgm:bulletEnabled val="1"/>
        </dgm:presLayoutVars>
      </dgm:prSet>
      <dgm:spPr/>
    </dgm:pt>
    <dgm:pt modelId="{08EC0520-2B23-45F9-BC54-F50EF0F91365}" type="pres">
      <dgm:prSet presAssocID="{EE9B5FA8-DDA2-4C4C-A2BE-7DA50F3CBBA8}" presName="sp" presStyleCnt="0"/>
      <dgm:spPr/>
    </dgm:pt>
    <dgm:pt modelId="{A08D9935-B03F-4909-A81E-B8FA265CB2B1}" type="pres">
      <dgm:prSet presAssocID="{22DA6137-E05A-461C-913E-391852478F8C}" presName="linNode" presStyleCnt="0"/>
      <dgm:spPr/>
    </dgm:pt>
    <dgm:pt modelId="{CC208810-1B22-4C7B-A351-EABF6C706FEE}" type="pres">
      <dgm:prSet presAssocID="{22DA6137-E05A-461C-913E-391852478F8C}" presName="parentText" presStyleLbl="node1" presStyleIdx="1" presStyleCnt="4" custScaleX="76532" custScaleY="68214" custLinFactNeighborX="-6600">
        <dgm:presLayoutVars>
          <dgm:chMax val="1"/>
          <dgm:bulletEnabled val="1"/>
        </dgm:presLayoutVars>
      </dgm:prSet>
      <dgm:spPr/>
    </dgm:pt>
    <dgm:pt modelId="{5A218A94-D0B0-49D3-89C8-977417BCFC9F}" type="pres">
      <dgm:prSet presAssocID="{22DA6137-E05A-461C-913E-391852478F8C}" presName="descendantText" presStyleLbl="alignAccFollowNode1" presStyleIdx="1" presStyleCnt="4" custScaleX="111682" custScaleY="70790" custLinFactNeighborY="5593">
        <dgm:presLayoutVars>
          <dgm:bulletEnabled val="1"/>
        </dgm:presLayoutVars>
      </dgm:prSet>
      <dgm:spPr/>
    </dgm:pt>
    <dgm:pt modelId="{1DAF8C12-F9CE-4639-AB9E-9F61D8319810}" type="pres">
      <dgm:prSet presAssocID="{BFC217DD-B458-4D2B-AE1D-D4145E462429}" presName="sp" presStyleCnt="0"/>
      <dgm:spPr/>
    </dgm:pt>
    <dgm:pt modelId="{5F92B779-DE32-4E57-AAFB-33D743443779}" type="pres">
      <dgm:prSet presAssocID="{537BEAD8-8FB8-4063-9C48-C34047B76C57}" presName="linNode" presStyleCnt="0"/>
      <dgm:spPr/>
    </dgm:pt>
    <dgm:pt modelId="{D37A6F9C-B3E1-4851-A9B4-29845CF5438F}" type="pres">
      <dgm:prSet presAssocID="{537BEAD8-8FB8-4063-9C48-C34047B76C57}" presName="parentText" presStyleLbl="node1" presStyleIdx="2" presStyleCnt="4" custScaleX="76532" custScaleY="74485" custLinFactNeighborX="-6600">
        <dgm:presLayoutVars>
          <dgm:chMax val="1"/>
          <dgm:bulletEnabled val="1"/>
        </dgm:presLayoutVars>
      </dgm:prSet>
      <dgm:spPr/>
    </dgm:pt>
    <dgm:pt modelId="{AC03EC25-62FD-4F3C-85D0-4AA853246281}" type="pres">
      <dgm:prSet presAssocID="{537BEAD8-8FB8-4063-9C48-C34047B76C57}" presName="descendantText" presStyleLbl="alignAccFollowNode1" presStyleIdx="2" presStyleCnt="4" custScaleX="111682" custScaleY="75371">
        <dgm:presLayoutVars>
          <dgm:bulletEnabled val="1"/>
        </dgm:presLayoutVars>
      </dgm:prSet>
      <dgm:spPr/>
    </dgm:pt>
    <dgm:pt modelId="{88917A25-86DC-448C-AED5-7790A9250D80}" type="pres">
      <dgm:prSet presAssocID="{B4AA91E3-67C0-4C23-A8C1-94CC3A6AECD3}" presName="sp" presStyleCnt="0"/>
      <dgm:spPr/>
    </dgm:pt>
    <dgm:pt modelId="{46029FCA-C8C5-4384-B2B6-12EB2D4F7BB8}" type="pres">
      <dgm:prSet presAssocID="{A65C4689-0EAC-4D7B-BF46-3C48083D33B3}" presName="linNode" presStyleCnt="0"/>
      <dgm:spPr/>
    </dgm:pt>
    <dgm:pt modelId="{A0A0AB56-EB25-466A-8F46-5F0A78C696BC}" type="pres">
      <dgm:prSet presAssocID="{A65C4689-0EAC-4D7B-BF46-3C48083D33B3}" presName="parentText" presStyleLbl="node1" presStyleIdx="3" presStyleCnt="4" custScaleX="76532" custLinFactNeighborX="-6600">
        <dgm:presLayoutVars>
          <dgm:chMax val="1"/>
          <dgm:bulletEnabled val="1"/>
        </dgm:presLayoutVars>
      </dgm:prSet>
      <dgm:spPr/>
    </dgm:pt>
    <dgm:pt modelId="{374E6EEF-5529-41E3-8C02-955F703B240D}" type="pres">
      <dgm:prSet presAssocID="{A65C4689-0EAC-4D7B-BF46-3C48083D33B3}" presName="descendantText" presStyleLbl="alignAccFollowNode1" presStyleIdx="3" presStyleCnt="4" custScaleX="111682">
        <dgm:presLayoutVars>
          <dgm:bulletEnabled val="1"/>
        </dgm:presLayoutVars>
      </dgm:prSet>
      <dgm:spPr/>
    </dgm:pt>
  </dgm:ptLst>
  <dgm:cxnLst>
    <dgm:cxn modelId="{AE947F07-FA80-4D79-86E1-CA5060DA0ACE}" type="presOf" srcId="{BED309C8-FB94-400C-BF68-210278497E46}" destId="{B79E6D80-6700-462C-9DA1-997AD951E1BA}" srcOrd="0" destOrd="0" presId="urn:microsoft.com/office/officeart/2005/8/layout/vList5"/>
    <dgm:cxn modelId="{79051B0C-E489-4C46-B4D5-219D9A76E90F}" type="presOf" srcId="{A65C4689-0EAC-4D7B-BF46-3C48083D33B3}" destId="{A0A0AB56-EB25-466A-8F46-5F0A78C696BC}" srcOrd="0" destOrd="0" presId="urn:microsoft.com/office/officeart/2005/8/layout/vList5"/>
    <dgm:cxn modelId="{74688B19-4F42-4C0A-A2F1-A0676832CD22}" type="presOf" srcId="{B9F5672D-2001-44D8-AF09-EDBF0B22993E}" destId="{348A4C90-E0D5-4381-B11C-FEDC294F46DF}" srcOrd="0" destOrd="0" presId="urn:microsoft.com/office/officeart/2005/8/layout/vList5"/>
    <dgm:cxn modelId="{1D498633-754A-4872-A132-7BCD68815AAA}" srcId="{BED309C8-FB94-400C-BF68-210278497E46}" destId="{A65C4689-0EAC-4D7B-BF46-3C48083D33B3}" srcOrd="3" destOrd="0" parTransId="{FA8EF105-77E2-4F92-8C19-1BDECD0A3295}" sibTransId="{6CD6D7B5-3128-4E74-BE79-DB24FEFC9C65}"/>
    <dgm:cxn modelId="{7454EF69-2114-4DFB-991D-5435ED17E641}" type="presOf" srcId="{E4F56DF4-C78A-4ED6-9EC7-6A96DBB03EAE}" destId="{AC03EC25-62FD-4F3C-85D0-4AA853246281}" srcOrd="0" destOrd="0" presId="urn:microsoft.com/office/officeart/2005/8/layout/vList5"/>
    <dgm:cxn modelId="{10A54B51-1F4E-4F0B-A604-25BCFB77DD28}" srcId="{BED309C8-FB94-400C-BF68-210278497E46}" destId="{537BEAD8-8FB8-4063-9C48-C34047B76C57}" srcOrd="2" destOrd="0" parTransId="{280EFD6E-3036-4375-BE17-792E3B6FB9D0}" sibTransId="{B4AA91E3-67C0-4C23-A8C1-94CC3A6AECD3}"/>
    <dgm:cxn modelId="{044CF674-02EB-4D4F-A93D-F39BDCF1FB5D}" type="presOf" srcId="{22DA6137-E05A-461C-913E-391852478F8C}" destId="{CC208810-1B22-4C7B-A351-EABF6C706FEE}" srcOrd="0" destOrd="0" presId="urn:microsoft.com/office/officeart/2005/8/layout/vList5"/>
    <dgm:cxn modelId="{8E1D8783-DECC-46CD-B0A8-3CB65D8C8F6C}" type="presOf" srcId="{0EF511CB-CA2D-455D-BD7A-13910BF4721B}" destId="{5A218A94-D0B0-49D3-89C8-977417BCFC9F}" srcOrd="0" destOrd="0" presId="urn:microsoft.com/office/officeart/2005/8/layout/vList5"/>
    <dgm:cxn modelId="{CEE2078C-0472-4118-8C44-B1C0E7E62AFC}" srcId="{BED309C8-FB94-400C-BF68-210278497E46}" destId="{B9F5672D-2001-44D8-AF09-EDBF0B22993E}" srcOrd="0" destOrd="0" parTransId="{C0CB76F1-F795-4117-908B-91B7E7878A52}" sibTransId="{EE9B5FA8-DDA2-4C4C-A2BE-7DA50F3CBBA8}"/>
    <dgm:cxn modelId="{A9552090-91A9-4FC6-9793-79E9008377CA}" type="presOf" srcId="{411D8343-408C-4F76-B0EC-2775419FE760}" destId="{374E6EEF-5529-41E3-8C02-955F703B240D}" srcOrd="0" destOrd="0" presId="urn:microsoft.com/office/officeart/2005/8/layout/vList5"/>
    <dgm:cxn modelId="{A310B2A1-C4E3-485E-85AD-B2EFC4573BB8}" srcId="{BED309C8-FB94-400C-BF68-210278497E46}" destId="{22DA6137-E05A-461C-913E-391852478F8C}" srcOrd="1" destOrd="0" parTransId="{237080F7-F0DA-4D28-A6A9-1D3CA233CE04}" sibTransId="{BFC217DD-B458-4D2B-AE1D-D4145E462429}"/>
    <dgm:cxn modelId="{A27F01BB-6A49-4FCD-AC3F-697EDB01EC39}" type="presOf" srcId="{537BEAD8-8FB8-4063-9C48-C34047B76C57}" destId="{D37A6F9C-B3E1-4851-A9B4-29845CF5438F}" srcOrd="0" destOrd="0" presId="urn:microsoft.com/office/officeart/2005/8/layout/vList5"/>
    <dgm:cxn modelId="{F2F4D3C1-1AB4-4174-B089-D4CD0194DA30}" type="presOf" srcId="{1E616B78-8CA6-48CB-81CE-96E2A5702DC4}" destId="{D1F54791-ADA4-4528-9E8F-3502BE2D0B81}" srcOrd="0" destOrd="0" presId="urn:microsoft.com/office/officeart/2005/8/layout/vList5"/>
    <dgm:cxn modelId="{1295CDC2-53F1-499B-A0F3-3F1D644A7486}" srcId="{22DA6137-E05A-461C-913E-391852478F8C}" destId="{0EF511CB-CA2D-455D-BD7A-13910BF4721B}" srcOrd="0" destOrd="0" parTransId="{737A8B7A-1725-4BE0-AB82-AA6120CAB2F3}" sibTransId="{5F397EBD-3D9F-4B80-97C0-7ECD32B787F8}"/>
    <dgm:cxn modelId="{FEBAE7C4-0B98-414E-85F8-3F4D9A36774D}" srcId="{A65C4689-0EAC-4D7B-BF46-3C48083D33B3}" destId="{411D8343-408C-4F76-B0EC-2775419FE760}" srcOrd="0" destOrd="0" parTransId="{5D3B1EFA-CCB2-4F16-ACDC-0E5B16CF6FA4}" sibTransId="{1230AA1E-C166-4476-86E1-920DF3194B37}"/>
    <dgm:cxn modelId="{8F459ECF-B2B5-485A-808A-57C88A9E12A1}" srcId="{B9F5672D-2001-44D8-AF09-EDBF0B22993E}" destId="{1E616B78-8CA6-48CB-81CE-96E2A5702DC4}" srcOrd="0" destOrd="0" parTransId="{FF2BBE1B-94C8-40B4-BEBB-7ADF1F5F4722}" sibTransId="{77D69560-92A2-42B9-A2DF-36F38360FED1}"/>
    <dgm:cxn modelId="{280D1AF0-3037-4493-A29E-DC0D8E54F39D}" srcId="{537BEAD8-8FB8-4063-9C48-C34047B76C57}" destId="{E4F56DF4-C78A-4ED6-9EC7-6A96DBB03EAE}" srcOrd="0" destOrd="0" parTransId="{BE49BE9E-2905-42E6-9052-D59C837B22E8}" sibTransId="{4D59AF30-2A62-4BD2-9623-39098A0FCA16}"/>
    <dgm:cxn modelId="{FF24F9CA-AC60-4D73-BF39-026E0F102DEC}" type="presParOf" srcId="{B79E6D80-6700-462C-9DA1-997AD951E1BA}" destId="{5B2AB377-EFAB-427F-A8E0-A8E71DC117EA}" srcOrd="0" destOrd="0" presId="urn:microsoft.com/office/officeart/2005/8/layout/vList5"/>
    <dgm:cxn modelId="{D49079DB-B4FE-4B6C-9293-5AFDA10F1878}" type="presParOf" srcId="{5B2AB377-EFAB-427F-A8E0-A8E71DC117EA}" destId="{348A4C90-E0D5-4381-B11C-FEDC294F46DF}" srcOrd="0" destOrd="0" presId="urn:microsoft.com/office/officeart/2005/8/layout/vList5"/>
    <dgm:cxn modelId="{90FD1545-CB98-4FB6-805E-75BC59040C7B}" type="presParOf" srcId="{5B2AB377-EFAB-427F-A8E0-A8E71DC117EA}" destId="{D1F54791-ADA4-4528-9E8F-3502BE2D0B81}" srcOrd="1" destOrd="0" presId="urn:microsoft.com/office/officeart/2005/8/layout/vList5"/>
    <dgm:cxn modelId="{544CF497-8113-4813-8800-6CD9BF8CFD94}" type="presParOf" srcId="{B79E6D80-6700-462C-9DA1-997AD951E1BA}" destId="{08EC0520-2B23-45F9-BC54-F50EF0F91365}" srcOrd="1" destOrd="0" presId="urn:microsoft.com/office/officeart/2005/8/layout/vList5"/>
    <dgm:cxn modelId="{8B73F96F-3F71-4D54-A94C-387BA4BA5CC2}" type="presParOf" srcId="{B79E6D80-6700-462C-9DA1-997AD951E1BA}" destId="{A08D9935-B03F-4909-A81E-B8FA265CB2B1}" srcOrd="2" destOrd="0" presId="urn:microsoft.com/office/officeart/2005/8/layout/vList5"/>
    <dgm:cxn modelId="{9F8230DC-0E35-40E0-AC3D-E12F6023E16E}" type="presParOf" srcId="{A08D9935-B03F-4909-A81E-B8FA265CB2B1}" destId="{CC208810-1B22-4C7B-A351-EABF6C706FEE}" srcOrd="0" destOrd="0" presId="urn:microsoft.com/office/officeart/2005/8/layout/vList5"/>
    <dgm:cxn modelId="{192B9EC7-ACA7-4EEB-AF92-14CDA00873F0}" type="presParOf" srcId="{A08D9935-B03F-4909-A81E-B8FA265CB2B1}" destId="{5A218A94-D0B0-49D3-89C8-977417BCFC9F}" srcOrd="1" destOrd="0" presId="urn:microsoft.com/office/officeart/2005/8/layout/vList5"/>
    <dgm:cxn modelId="{DE7757B7-EB35-443F-BF74-CDDFFBD60435}" type="presParOf" srcId="{B79E6D80-6700-462C-9DA1-997AD951E1BA}" destId="{1DAF8C12-F9CE-4639-AB9E-9F61D8319810}" srcOrd="3" destOrd="0" presId="urn:microsoft.com/office/officeart/2005/8/layout/vList5"/>
    <dgm:cxn modelId="{BBA0F0D3-6C1B-4E3F-B4DE-2E80C7FCBE2F}" type="presParOf" srcId="{B79E6D80-6700-462C-9DA1-997AD951E1BA}" destId="{5F92B779-DE32-4E57-AAFB-33D743443779}" srcOrd="4" destOrd="0" presId="urn:microsoft.com/office/officeart/2005/8/layout/vList5"/>
    <dgm:cxn modelId="{37F8E8C2-AC20-4D99-B75D-EBD9DA1ABBDD}" type="presParOf" srcId="{5F92B779-DE32-4E57-AAFB-33D743443779}" destId="{D37A6F9C-B3E1-4851-A9B4-29845CF5438F}" srcOrd="0" destOrd="0" presId="urn:microsoft.com/office/officeart/2005/8/layout/vList5"/>
    <dgm:cxn modelId="{C367F703-4833-47BC-AB9D-2D08C3F4BBEC}" type="presParOf" srcId="{5F92B779-DE32-4E57-AAFB-33D743443779}" destId="{AC03EC25-62FD-4F3C-85D0-4AA853246281}" srcOrd="1" destOrd="0" presId="urn:microsoft.com/office/officeart/2005/8/layout/vList5"/>
    <dgm:cxn modelId="{70D1FAA9-EF55-4581-8BE6-B7B3A1377841}" type="presParOf" srcId="{B79E6D80-6700-462C-9DA1-997AD951E1BA}" destId="{88917A25-86DC-448C-AED5-7790A9250D80}" srcOrd="5" destOrd="0" presId="urn:microsoft.com/office/officeart/2005/8/layout/vList5"/>
    <dgm:cxn modelId="{F8E68E95-11E0-4A9D-B7FC-BF06CA6ED92E}" type="presParOf" srcId="{B79E6D80-6700-462C-9DA1-997AD951E1BA}" destId="{46029FCA-C8C5-4384-B2B6-12EB2D4F7BB8}" srcOrd="6" destOrd="0" presId="urn:microsoft.com/office/officeart/2005/8/layout/vList5"/>
    <dgm:cxn modelId="{1D169D21-6912-4149-8F0D-4EE34386E6E5}" type="presParOf" srcId="{46029FCA-C8C5-4384-B2B6-12EB2D4F7BB8}" destId="{A0A0AB56-EB25-466A-8F46-5F0A78C696BC}" srcOrd="0" destOrd="0" presId="urn:microsoft.com/office/officeart/2005/8/layout/vList5"/>
    <dgm:cxn modelId="{02FEE135-002D-429C-B3DD-40D6804DC6DD}" type="presParOf" srcId="{46029FCA-C8C5-4384-B2B6-12EB2D4F7BB8}" destId="{374E6EEF-5529-41E3-8C02-955F703B240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571663F-1E80-4844-9A6E-68EF28B36207}" type="doc">
      <dgm:prSet loTypeId="urn:microsoft.com/office/officeart/2005/8/layout/lProcess2" loCatId="relationship" qsTypeId="urn:microsoft.com/office/officeart/2005/8/quickstyle/simple1" qsCatId="simple" csTypeId="urn:microsoft.com/office/officeart/2005/8/colors/accent3_1" csCatId="accent3" phldr="1"/>
      <dgm:spPr/>
      <dgm:t>
        <a:bodyPr/>
        <a:lstStyle/>
        <a:p>
          <a:endParaRPr lang="en-AU"/>
        </a:p>
      </dgm:t>
    </dgm:pt>
    <dgm:pt modelId="{FCF79B91-2831-4CCD-A7F5-B0ADFBDF0D33}">
      <dgm:prSet phldrT="[Text]" custT="1"/>
      <dgm:spPr/>
      <dgm:t>
        <a:bodyPr/>
        <a:lstStyle/>
        <a:p>
          <a:r>
            <a:rPr lang="en-US" sz="2400" b="1" dirty="0"/>
            <a:t>EBITDA/Interest expense</a:t>
          </a:r>
          <a:endParaRPr lang="en-AU" sz="2400" dirty="0"/>
        </a:p>
      </dgm:t>
    </dgm:pt>
    <dgm:pt modelId="{32132409-3DB0-4BCF-BA6B-324282A683FA}" type="parTrans" cxnId="{0D2E6DDD-38C6-4F24-9483-636FAA2154A6}">
      <dgm:prSet/>
      <dgm:spPr/>
      <dgm:t>
        <a:bodyPr/>
        <a:lstStyle/>
        <a:p>
          <a:endParaRPr lang="en-AU"/>
        </a:p>
      </dgm:t>
    </dgm:pt>
    <dgm:pt modelId="{5652C7A1-F490-4063-9F25-8EA135A3FED7}" type="sibTrans" cxnId="{0D2E6DDD-38C6-4F24-9483-636FAA2154A6}">
      <dgm:prSet/>
      <dgm:spPr/>
      <dgm:t>
        <a:bodyPr/>
        <a:lstStyle/>
        <a:p>
          <a:endParaRPr lang="en-AU"/>
        </a:p>
      </dgm:t>
    </dgm:pt>
    <dgm:pt modelId="{3B5B196B-ADD4-4051-8472-F4294F22AD3F}">
      <dgm:prSet custT="1"/>
      <dgm:spPr/>
      <dgm:t>
        <a:bodyPr/>
        <a:lstStyle/>
        <a:p>
          <a:r>
            <a:rPr lang="en-US" sz="2400" b="1" dirty="0"/>
            <a:t>EBIT/Interest expense</a:t>
          </a:r>
          <a:endParaRPr lang="en-US" sz="2400" dirty="0"/>
        </a:p>
      </dgm:t>
    </dgm:pt>
    <dgm:pt modelId="{F28BFA66-7FA3-4978-BC33-C9CAA786D099}" type="parTrans" cxnId="{5C4F0F85-05E5-49FF-B1AD-0F69C92E2934}">
      <dgm:prSet/>
      <dgm:spPr/>
      <dgm:t>
        <a:bodyPr/>
        <a:lstStyle/>
        <a:p>
          <a:endParaRPr lang="en-AU"/>
        </a:p>
      </dgm:t>
    </dgm:pt>
    <dgm:pt modelId="{A1BA0CE2-A720-49CE-A8F0-D8FADA790DFA}" type="sibTrans" cxnId="{5C4F0F85-05E5-49FF-B1AD-0F69C92E2934}">
      <dgm:prSet/>
      <dgm:spPr/>
      <dgm:t>
        <a:bodyPr/>
        <a:lstStyle/>
        <a:p>
          <a:endParaRPr lang="en-AU"/>
        </a:p>
      </dgm:t>
    </dgm:pt>
    <dgm:pt modelId="{F9FE02A9-E0DB-4266-B6FE-FC4EB373414D}">
      <dgm:prSet phldrT="[Text]" custT="1"/>
      <dgm:spPr/>
      <dgm:t>
        <a:bodyPr/>
        <a:lstStyle/>
        <a:p>
          <a:r>
            <a:rPr lang="en-US" sz="2000" dirty="0"/>
            <a:t>This measurement of interest coverage is a bit more liberal than the one that uses EBIT because it does not subtract out the impact of (non-cash) depreciation and amortization expense. A higher ratio indicates higher credit quality.</a:t>
          </a:r>
          <a:endParaRPr lang="en-AU" sz="2000" dirty="0"/>
        </a:p>
      </dgm:t>
    </dgm:pt>
    <dgm:pt modelId="{454CF904-96E0-4BA7-A8FE-646C765A9C70}" type="parTrans" cxnId="{0612A515-23D0-4668-9543-D9FE2C1FD07F}">
      <dgm:prSet/>
      <dgm:spPr/>
      <dgm:t>
        <a:bodyPr/>
        <a:lstStyle/>
        <a:p>
          <a:endParaRPr lang="en-AU"/>
        </a:p>
      </dgm:t>
    </dgm:pt>
    <dgm:pt modelId="{B29A21D9-9C82-47A4-AB21-CFF8E1E3E5A4}" type="sibTrans" cxnId="{0612A515-23D0-4668-9543-D9FE2C1FD07F}">
      <dgm:prSet/>
      <dgm:spPr/>
      <dgm:t>
        <a:bodyPr/>
        <a:lstStyle/>
        <a:p>
          <a:endParaRPr lang="en-AU"/>
        </a:p>
      </dgm:t>
    </dgm:pt>
    <dgm:pt modelId="{725BA65E-CCAC-4BCA-B6FA-2110FD4B9F1C}">
      <dgm:prSet custT="1"/>
      <dgm:spPr/>
      <dgm:t>
        <a:bodyPr/>
        <a:lstStyle/>
        <a:p>
          <a:r>
            <a:rPr lang="en-US" sz="2000" dirty="0"/>
            <a:t>Because EBIT does not include depreciation and amortization, it is considered a more conservative measure of interest coverage. This ratio is now used less frequently than EBITDA/interest expense.</a:t>
          </a:r>
        </a:p>
      </dgm:t>
    </dgm:pt>
    <dgm:pt modelId="{3557570C-04CF-4BE8-8DA8-3201E6251B4B}" type="parTrans" cxnId="{EC85BB4B-2DA3-40B2-9EF7-2BA2B31927BD}">
      <dgm:prSet/>
      <dgm:spPr/>
      <dgm:t>
        <a:bodyPr/>
        <a:lstStyle/>
        <a:p>
          <a:endParaRPr lang="en-AU"/>
        </a:p>
      </dgm:t>
    </dgm:pt>
    <dgm:pt modelId="{585415B9-AC5E-4ACA-8B25-0ECFA58C3B76}" type="sibTrans" cxnId="{EC85BB4B-2DA3-40B2-9EF7-2BA2B31927BD}">
      <dgm:prSet/>
      <dgm:spPr/>
      <dgm:t>
        <a:bodyPr/>
        <a:lstStyle/>
        <a:p>
          <a:endParaRPr lang="en-AU"/>
        </a:p>
      </dgm:t>
    </dgm:pt>
    <dgm:pt modelId="{2EA3F04A-45DE-45A4-9F4F-FF6F36654B64}" type="pres">
      <dgm:prSet presAssocID="{3571663F-1E80-4844-9A6E-68EF28B36207}" presName="theList" presStyleCnt="0">
        <dgm:presLayoutVars>
          <dgm:dir/>
          <dgm:animLvl val="lvl"/>
          <dgm:resizeHandles val="exact"/>
        </dgm:presLayoutVars>
      </dgm:prSet>
      <dgm:spPr/>
    </dgm:pt>
    <dgm:pt modelId="{FFC4BC98-9053-43DB-AEA6-E29C9D3BC81D}" type="pres">
      <dgm:prSet presAssocID="{FCF79B91-2831-4CCD-A7F5-B0ADFBDF0D33}" presName="compNode" presStyleCnt="0"/>
      <dgm:spPr/>
    </dgm:pt>
    <dgm:pt modelId="{8DB25351-378C-4CC7-9B2F-034452DDC1B3}" type="pres">
      <dgm:prSet presAssocID="{FCF79B91-2831-4CCD-A7F5-B0ADFBDF0D33}" presName="aNode" presStyleLbl="bgShp" presStyleIdx="0" presStyleCnt="2"/>
      <dgm:spPr/>
    </dgm:pt>
    <dgm:pt modelId="{C9D8BFD7-F816-458E-B553-0BB0D1EE3CC0}" type="pres">
      <dgm:prSet presAssocID="{FCF79B91-2831-4CCD-A7F5-B0ADFBDF0D33}" presName="textNode" presStyleLbl="bgShp" presStyleIdx="0" presStyleCnt="2"/>
      <dgm:spPr/>
    </dgm:pt>
    <dgm:pt modelId="{1CB776F5-D783-48D6-8F96-99CAEFC8E4D1}" type="pres">
      <dgm:prSet presAssocID="{FCF79B91-2831-4CCD-A7F5-B0ADFBDF0D33}" presName="compChildNode" presStyleCnt="0"/>
      <dgm:spPr/>
    </dgm:pt>
    <dgm:pt modelId="{A18C760B-2144-4940-8DFE-691DF0F4C6B1}" type="pres">
      <dgm:prSet presAssocID="{FCF79B91-2831-4CCD-A7F5-B0ADFBDF0D33}" presName="theInnerList" presStyleCnt="0"/>
      <dgm:spPr/>
    </dgm:pt>
    <dgm:pt modelId="{540E494C-AEFD-4034-9A82-427A263A4A30}" type="pres">
      <dgm:prSet presAssocID="{F9FE02A9-E0DB-4266-B6FE-FC4EB373414D}" presName="childNode" presStyleLbl="node1" presStyleIdx="0" presStyleCnt="2">
        <dgm:presLayoutVars>
          <dgm:bulletEnabled val="1"/>
        </dgm:presLayoutVars>
      </dgm:prSet>
      <dgm:spPr/>
    </dgm:pt>
    <dgm:pt modelId="{50F8551D-9F60-4167-8291-941AE3842756}" type="pres">
      <dgm:prSet presAssocID="{FCF79B91-2831-4CCD-A7F5-B0ADFBDF0D33}" presName="aSpace" presStyleCnt="0"/>
      <dgm:spPr/>
    </dgm:pt>
    <dgm:pt modelId="{77D6A922-9B13-414A-88A2-A3F1573EEBF1}" type="pres">
      <dgm:prSet presAssocID="{3B5B196B-ADD4-4051-8472-F4294F22AD3F}" presName="compNode" presStyleCnt="0"/>
      <dgm:spPr/>
    </dgm:pt>
    <dgm:pt modelId="{F66C2A4F-AF55-427E-8E14-7A34F96BD75C}" type="pres">
      <dgm:prSet presAssocID="{3B5B196B-ADD4-4051-8472-F4294F22AD3F}" presName="aNode" presStyleLbl="bgShp" presStyleIdx="1" presStyleCnt="2"/>
      <dgm:spPr/>
    </dgm:pt>
    <dgm:pt modelId="{36E1579F-44BB-41DB-97BD-AFE3B1AEAB46}" type="pres">
      <dgm:prSet presAssocID="{3B5B196B-ADD4-4051-8472-F4294F22AD3F}" presName="textNode" presStyleLbl="bgShp" presStyleIdx="1" presStyleCnt="2"/>
      <dgm:spPr/>
    </dgm:pt>
    <dgm:pt modelId="{E1164ECB-4167-49F5-BD8A-F1D3612A8CA7}" type="pres">
      <dgm:prSet presAssocID="{3B5B196B-ADD4-4051-8472-F4294F22AD3F}" presName="compChildNode" presStyleCnt="0"/>
      <dgm:spPr/>
    </dgm:pt>
    <dgm:pt modelId="{832CF232-F43C-4534-B812-44BA2F8B1ED0}" type="pres">
      <dgm:prSet presAssocID="{3B5B196B-ADD4-4051-8472-F4294F22AD3F}" presName="theInnerList" presStyleCnt="0"/>
      <dgm:spPr/>
    </dgm:pt>
    <dgm:pt modelId="{D8694E5B-40C2-4856-8A09-3D3FE6863A61}" type="pres">
      <dgm:prSet presAssocID="{725BA65E-CCAC-4BCA-B6FA-2110FD4B9F1C}" presName="childNode" presStyleLbl="node1" presStyleIdx="1" presStyleCnt="2" custScaleY="108498">
        <dgm:presLayoutVars>
          <dgm:bulletEnabled val="1"/>
        </dgm:presLayoutVars>
      </dgm:prSet>
      <dgm:spPr/>
    </dgm:pt>
  </dgm:ptLst>
  <dgm:cxnLst>
    <dgm:cxn modelId="{0612A515-23D0-4668-9543-D9FE2C1FD07F}" srcId="{FCF79B91-2831-4CCD-A7F5-B0ADFBDF0D33}" destId="{F9FE02A9-E0DB-4266-B6FE-FC4EB373414D}" srcOrd="0" destOrd="0" parTransId="{454CF904-96E0-4BA7-A8FE-646C765A9C70}" sibTransId="{B29A21D9-9C82-47A4-AB21-CFF8E1E3E5A4}"/>
    <dgm:cxn modelId="{72C03725-1539-4161-B32F-F7A58AF167CC}" type="presOf" srcId="{FCF79B91-2831-4CCD-A7F5-B0ADFBDF0D33}" destId="{C9D8BFD7-F816-458E-B553-0BB0D1EE3CC0}" srcOrd="1" destOrd="0" presId="urn:microsoft.com/office/officeart/2005/8/layout/lProcess2"/>
    <dgm:cxn modelId="{43C04C32-9660-47F5-95C4-435AD710A8AF}" type="presOf" srcId="{F9FE02A9-E0DB-4266-B6FE-FC4EB373414D}" destId="{540E494C-AEFD-4034-9A82-427A263A4A30}" srcOrd="0" destOrd="0" presId="urn:microsoft.com/office/officeart/2005/8/layout/lProcess2"/>
    <dgm:cxn modelId="{1756C33A-72D9-4CDA-8517-4E984631F6C4}" type="presOf" srcId="{3571663F-1E80-4844-9A6E-68EF28B36207}" destId="{2EA3F04A-45DE-45A4-9F4F-FF6F36654B64}" srcOrd="0" destOrd="0" presId="urn:microsoft.com/office/officeart/2005/8/layout/lProcess2"/>
    <dgm:cxn modelId="{76A18864-1C63-4E68-9663-0360E5890E4D}" type="presOf" srcId="{FCF79B91-2831-4CCD-A7F5-B0ADFBDF0D33}" destId="{8DB25351-378C-4CC7-9B2F-034452DDC1B3}" srcOrd="0" destOrd="0" presId="urn:microsoft.com/office/officeart/2005/8/layout/lProcess2"/>
    <dgm:cxn modelId="{EC85BB4B-2DA3-40B2-9EF7-2BA2B31927BD}" srcId="{3B5B196B-ADD4-4051-8472-F4294F22AD3F}" destId="{725BA65E-CCAC-4BCA-B6FA-2110FD4B9F1C}" srcOrd="0" destOrd="0" parTransId="{3557570C-04CF-4BE8-8DA8-3201E6251B4B}" sibTransId="{585415B9-AC5E-4ACA-8B25-0ECFA58C3B76}"/>
    <dgm:cxn modelId="{92DB057E-1A69-46D3-A40B-9017901E8048}" type="presOf" srcId="{3B5B196B-ADD4-4051-8472-F4294F22AD3F}" destId="{F66C2A4F-AF55-427E-8E14-7A34F96BD75C}" srcOrd="0" destOrd="0" presId="urn:microsoft.com/office/officeart/2005/8/layout/lProcess2"/>
    <dgm:cxn modelId="{5C4F0F85-05E5-49FF-B1AD-0F69C92E2934}" srcId="{3571663F-1E80-4844-9A6E-68EF28B36207}" destId="{3B5B196B-ADD4-4051-8472-F4294F22AD3F}" srcOrd="1" destOrd="0" parTransId="{F28BFA66-7FA3-4978-BC33-C9CAA786D099}" sibTransId="{A1BA0CE2-A720-49CE-A8F0-D8FADA790DFA}"/>
    <dgm:cxn modelId="{F036A9AD-2F7C-4E55-909C-F31FC53A16CA}" type="presOf" srcId="{3B5B196B-ADD4-4051-8472-F4294F22AD3F}" destId="{36E1579F-44BB-41DB-97BD-AFE3B1AEAB46}" srcOrd="1" destOrd="0" presId="urn:microsoft.com/office/officeart/2005/8/layout/lProcess2"/>
    <dgm:cxn modelId="{206F62BC-9D12-437F-909D-D4C829E46CB2}" type="presOf" srcId="{725BA65E-CCAC-4BCA-B6FA-2110FD4B9F1C}" destId="{D8694E5B-40C2-4856-8A09-3D3FE6863A61}" srcOrd="0" destOrd="0" presId="urn:microsoft.com/office/officeart/2005/8/layout/lProcess2"/>
    <dgm:cxn modelId="{0D2E6DDD-38C6-4F24-9483-636FAA2154A6}" srcId="{3571663F-1E80-4844-9A6E-68EF28B36207}" destId="{FCF79B91-2831-4CCD-A7F5-B0ADFBDF0D33}" srcOrd="0" destOrd="0" parTransId="{32132409-3DB0-4BCF-BA6B-324282A683FA}" sibTransId="{5652C7A1-F490-4063-9F25-8EA135A3FED7}"/>
    <dgm:cxn modelId="{B51AAB15-55F8-4DE8-9199-B9405FE2D671}" type="presParOf" srcId="{2EA3F04A-45DE-45A4-9F4F-FF6F36654B64}" destId="{FFC4BC98-9053-43DB-AEA6-E29C9D3BC81D}" srcOrd="0" destOrd="0" presId="urn:microsoft.com/office/officeart/2005/8/layout/lProcess2"/>
    <dgm:cxn modelId="{964B22DD-B29F-4D3B-BDAC-1B0D4D68B95A}" type="presParOf" srcId="{FFC4BC98-9053-43DB-AEA6-E29C9D3BC81D}" destId="{8DB25351-378C-4CC7-9B2F-034452DDC1B3}" srcOrd="0" destOrd="0" presId="urn:microsoft.com/office/officeart/2005/8/layout/lProcess2"/>
    <dgm:cxn modelId="{5382EC59-15F7-48E8-87FD-49E15C9CB6C5}" type="presParOf" srcId="{FFC4BC98-9053-43DB-AEA6-E29C9D3BC81D}" destId="{C9D8BFD7-F816-458E-B553-0BB0D1EE3CC0}" srcOrd="1" destOrd="0" presId="urn:microsoft.com/office/officeart/2005/8/layout/lProcess2"/>
    <dgm:cxn modelId="{AD93056E-27FC-4683-A46E-621A5E8C77BE}" type="presParOf" srcId="{FFC4BC98-9053-43DB-AEA6-E29C9D3BC81D}" destId="{1CB776F5-D783-48D6-8F96-99CAEFC8E4D1}" srcOrd="2" destOrd="0" presId="urn:microsoft.com/office/officeart/2005/8/layout/lProcess2"/>
    <dgm:cxn modelId="{E15FE0E2-D6C6-4BE5-84EF-E059DD7D7A79}" type="presParOf" srcId="{1CB776F5-D783-48D6-8F96-99CAEFC8E4D1}" destId="{A18C760B-2144-4940-8DFE-691DF0F4C6B1}" srcOrd="0" destOrd="0" presId="urn:microsoft.com/office/officeart/2005/8/layout/lProcess2"/>
    <dgm:cxn modelId="{CF2E3E1E-743A-4B85-ADC0-8360EC8E60EE}" type="presParOf" srcId="{A18C760B-2144-4940-8DFE-691DF0F4C6B1}" destId="{540E494C-AEFD-4034-9A82-427A263A4A30}" srcOrd="0" destOrd="0" presId="urn:microsoft.com/office/officeart/2005/8/layout/lProcess2"/>
    <dgm:cxn modelId="{DEE97D86-E153-4ABF-B36F-20E3EF1085EA}" type="presParOf" srcId="{2EA3F04A-45DE-45A4-9F4F-FF6F36654B64}" destId="{50F8551D-9F60-4167-8291-941AE3842756}" srcOrd="1" destOrd="0" presId="urn:microsoft.com/office/officeart/2005/8/layout/lProcess2"/>
    <dgm:cxn modelId="{926B987D-DF15-4676-A2EB-85478F749E73}" type="presParOf" srcId="{2EA3F04A-45DE-45A4-9F4F-FF6F36654B64}" destId="{77D6A922-9B13-414A-88A2-A3F1573EEBF1}" srcOrd="2" destOrd="0" presId="urn:microsoft.com/office/officeart/2005/8/layout/lProcess2"/>
    <dgm:cxn modelId="{75D6E242-3B58-453B-8E03-967254E6240E}" type="presParOf" srcId="{77D6A922-9B13-414A-88A2-A3F1573EEBF1}" destId="{F66C2A4F-AF55-427E-8E14-7A34F96BD75C}" srcOrd="0" destOrd="0" presId="urn:microsoft.com/office/officeart/2005/8/layout/lProcess2"/>
    <dgm:cxn modelId="{1B84DAA0-9A93-4D5A-93D5-CC05AD8518BA}" type="presParOf" srcId="{77D6A922-9B13-414A-88A2-A3F1573EEBF1}" destId="{36E1579F-44BB-41DB-97BD-AFE3B1AEAB46}" srcOrd="1" destOrd="0" presId="urn:microsoft.com/office/officeart/2005/8/layout/lProcess2"/>
    <dgm:cxn modelId="{15402772-C272-42BA-AA41-7D18B0E4E0BF}" type="presParOf" srcId="{77D6A922-9B13-414A-88A2-A3F1573EEBF1}" destId="{E1164ECB-4167-49F5-BD8A-F1D3612A8CA7}" srcOrd="2" destOrd="0" presId="urn:microsoft.com/office/officeart/2005/8/layout/lProcess2"/>
    <dgm:cxn modelId="{F6EF7086-305D-4CB5-A578-7C55B4EBE12B}" type="presParOf" srcId="{E1164ECB-4167-49F5-BD8A-F1D3612A8CA7}" destId="{832CF232-F43C-4534-B812-44BA2F8B1ED0}" srcOrd="0" destOrd="0" presId="urn:microsoft.com/office/officeart/2005/8/layout/lProcess2"/>
    <dgm:cxn modelId="{D3DA9D42-99F2-47C3-9AA9-C09A43C7F684}" type="presParOf" srcId="{832CF232-F43C-4534-B812-44BA2F8B1ED0}" destId="{D8694E5B-40C2-4856-8A09-3D3FE6863A61}"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04523A6-E5F7-40F9-9E45-FFE0BF0B596C}" type="doc">
      <dgm:prSet loTypeId="urn:microsoft.com/office/officeart/2008/layout/VerticalCurvedList" loCatId="list" qsTypeId="urn:microsoft.com/office/officeart/2005/8/quickstyle/simple1" qsCatId="simple" csTypeId="urn:microsoft.com/office/officeart/2005/8/colors/accent4_1" csCatId="accent4" phldr="1"/>
      <dgm:spPr/>
      <dgm:t>
        <a:bodyPr/>
        <a:lstStyle/>
        <a:p>
          <a:endParaRPr lang="en-AU"/>
        </a:p>
      </dgm:t>
    </dgm:pt>
    <dgm:pt modelId="{5ECEDD8E-4796-46E1-9BAA-88101FDCAA46}">
      <dgm:prSet phldrT="[Text]" custT="1"/>
      <dgm:spPr/>
      <dgm:t>
        <a:bodyPr/>
        <a:lstStyle/>
        <a:p>
          <a:pPr algn="l"/>
          <a:r>
            <a:rPr lang="en-US" sz="2000" dirty="0"/>
            <a:t>An assessment of the soundness of management’s strategy</a:t>
          </a:r>
          <a:endParaRPr lang="en-AU" sz="2000" dirty="0"/>
        </a:p>
      </dgm:t>
    </dgm:pt>
    <dgm:pt modelId="{EB89782E-A5A4-4696-B382-7FC543BA4702}" type="parTrans" cxnId="{4CA6BAF3-FFA8-4C20-B822-DF9B6B28CDD0}">
      <dgm:prSet/>
      <dgm:spPr/>
      <dgm:t>
        <a:bodyPr/>
        <a:lstStyle/>
        <a:p>
          <a:endParaRPr lang="en-AU"/>
        </a:p>
      </dgm:t>
    </dgm:pt>
    <dgm:pt modelId="{71C97A7B-3064-4640-AD0F-3CCC18950865}" type="sibTrans" cxnId="{4CA6BAF3-FFA8-4C20-B822-DF9B6B28CDD0}">
      <dgm:prSet/>
      <dgm:spPr/>
      <dgm:t>
        <a:bodyPr/>
        <a:lstStyle/>
        <a:p>
          <a:endParaRPr lang="en-AU"/>
        </a:p>
      </dgm:t>
    </dgm:pt>
    <dgm:pt modelId="{11062DA1-FFF6-49A4-9025-BFE6D06A4D6C}">
      <dgm:prSet custT="1"/>
      <dgm:spPr/>
      <dgm:t>
        <a:bodyPr/>
        <a:lstStyle/>
        <a:p>
          <a:pPr algn="l"/>
          <a:r>
            <a:rPr lang="en-US" sz="2000" dirty="0"/>
            <a:t>Management’s track record in executing past strategies, particularly if they led to bankruptcy or restructuring</a:t>
          </a:r>
        </a:p>
      </dgm:t>
    </dgm:pt>
    <dgm:pt modelId="{E69549B9-777E-4EEB-A67E-E1E7E4CEAF67}" type="parTrans" cxnId="{A07CB63A-B515-49B2-8DF1-4BB149A50E77}">
      <dgm:prSet/>
      <dgm:spPr/>
      <dgm:t>
        <a:bodyPr/>
        <a:lstStyle/>
        <a:p>
          <a:endParaRPr lang="en-AU"/>
        </a:p>
      </dgm:t>
    </dgm:pt>
    <dgm:pt modelId="{279BE3E5-DDFD-4208-8013-0A4982A300FD}" type="sibTrans" cxnId="{A07CB63A-B515-49B2-8DF1-4BB149A50E77}">
      <dgm:prSet/>
      <dgm:spPr/>
      <dgm:t>
        <a:bodyPr/>
        <a:lstStyle/>
        <a:p>
          <a:endParaRPr lang="en-AU"/>
        </a:p>
      </dgm:t>
    </dgm:pt>
    <dgm:pt modelId="{88E68787-30AB-4C0C-BD1E-7604EFAADA4B}">
      <dgm:prSet custT="1"/>
      <dgm:spPr/>
      <dgm:t>
        <a:bodyPr/>
        <a:lstStyle/>
        <a:p>
          <a:pPr algn="l"/>
          <a:r>
            <a:rPr lang="en-US" sz="2000" dirty="0"/>
            <a:t>Use of aggressive accounting policies and/or tax strategies</a:t>
          </a:r>
        </a:p>
      </dgm:t>
    </dgm:pt>
    <dgm:pt modelId="{611010D3-074B-46B4-9723-ACCCF1A2210B}" type="parTrans" cxnId="{14E82717-D1FC-4762-BC7A-F63C8E2C124C}">
      <dgm:prSet/>
      <dgm:spPr/>
      <dgm:t>
        <a:bodyPr/>
        <a:lstStyle/>
        <a:p>
          <a:endParaRPr lang="en-AU"/>
        </a:p>
      </dgm:t>
    </dgm:pt>
    <dgm:pt modelId="{4B538070-F031-4239-9355-9DD3A287F31E}" type="sibTrans" cxnId="{14E82717-D1FC-4762-BC7A-F63C8E2C124C}">
      <dgm:prSet/>
      <dgm:spPr/>
      <dgm:t>
        <a:bodyPr/>
        <a:lstStyle/>
        <a:p>
          <a:endParaRPr lang="en-AU"/>
        </a:p>
      </dgm:t>
    </dgm:pt>
    <dgm:pt modelId="{632EC242-21B7-4D20-BA55-846AC2554EC9}">
      <dgm:prSet custT="1"/>
      <dgm:spPr/>
      <dgm:t>
        <a:bodyPr/>
        <a:lstStyle/>
        <a:p>
          <a:pPr algn="l"/>
          <a:r>
            <a:rPr lang="en-US" sz="2000" dirty="0"/>
            <a:t>Any history of fraud or malfeasance</a:t>
          </a:r>
        </a:p>
      </dgm:t>
    </dgm:pt>
    <dgm:pt modelId="{268804D3-DB46-4583-9BB7-012658F0E6D5}" type="parTrans" cxnId="{8A112BC1-1279-4FB6-AC38-CD1A4A7F7D00}">
      <dgm:prSet/>
      <dgm:spPr/>
      <dgm:t>
        <a:bodyPr/>
        <a:lstStyle/>
        <a:p>
          <a:endParaRPr lang="en-AU"/>
        </a:p>
      </dgm:t>
    </dgm:pt>
    <dgm:pt modelId="{84F7ED38-4F19-441F-90C3-89832B2C25BC}" type="sibTrans" cxnId="{8A112BC1-1279-4FB6-AC38-CD1A4A7F7D00}">
      <dgm:prSet/>
      <dgm:spPr/>
      <dgm:t>
        <a:bodyPr/>
        <a:lstStyle/>
        <a:p>
          <a:endParaRPr lang="en-AU"/>
        </a:p>
      </dgm:t>
    </dgm:pt>
    <dgm:pt modelId="{60210A11-4C34-49F0-ACE7-481E04FCC344}">
      <dgm:prSet custT="1"/>
      <dgm:spPr/>
      <dgm:t>
        <a:bodyPr/>
        <a:lstStyle/>
        <a:p>
          <a:pPr algn="l"/>
          <a:r>
            <a:rPr lang="en-US" sz="2000" dirty="0"/>
            <a:t>Previous poor treatment of bondholders</a:t>
          </a:r>
        </a:p>
      </dgm:t>
    </dgm:pt>
    <dgm:pt modelId="{44326C67-AE84-49DF-96CF-6989817C2630}" type="parTrans" cxnId="{D3A72F45-01CA-4A72-B7AD-09CED1D8EAE8}">
      <dgm:prSet/>
      <dgm:spPr/>
      <dgm:t>
        <a:bodyPr/>
        <a:lstStyle/>
        <a:p>
          <a:endParaRPr lang="en-AU"/>
        </a:p>
      </dgm:t>
    </dgm:pt>
    <dgm:pt modelId="{68457A3B-1D65-4078-A0F0-B153DAB5FC09}" type="sibTrans" cxnId="{D3A72F45-01CA-4A72-B7AD-09CED1D8EAE8}">
      <dgm:prSet/>
      <dgm:spPr/>
      <dgm:t>
        <a:bodyPr/>
        <a:lstStyle/>
        <a:p>
          <a:endParaRPr lang="en-AU"/>
        </a:p>
      </dgm:t>
    </dgm:pt>
    <dgm:pt modelId="{021CFD12-F26B-49AD-A8F6-85B44FAFE586}" type="pres">
      <dgm:prSet presAssocID="{504523A6-E5F7-40F9-9E45-FFE0BF0B596C}" presName="Name0" presStyleCnt="0">
        <dgm:presLayoutVars>
          <dgm:chMax val="7"/>
          <dgm:chPref val="7"/>
          <dgm:dir/>
        </dgm:presLayoutVars>
      </dgm:prSet>
      <dgm:spPr/>
    </dgm:pt>
    <dgm:pt modelId="{2C69ADF3-4A60-4AE8-B1A9-F6637E7EA786}" type="pres">
      <dgm:prSet presAssocID="{504523A6-E5F7-40F9-9E45-FFE0BF0B596C}" presName="Name1" presStyleCnt="0"/>
      <dgm:spPr/>
    </dgm:pt>
    <dgm:pt modelId="{0D64EE4B-05F1-4569-98B7-6D724FA9859E}" type="pres">
      <dgm:prSet presAssocID="{504523A6-E5F7-40F9-9E45-FFE0BF0B596C}" presName="cycle" presStyleCnt="0"/>
      <dgm:spPr/>
    </dgm:pt>
    <dgm:pt modelId="{3049B813-28ED-4116-A623-7749C4D79CB9}" type="pres">
      <dgm:prSet presAssocID="{504523A6-E5F7-40F9-9E45-FFE0BF0B596C}" presName="srcNode" presStyleLbl="node1" presStyleIdx="0" presStyleCnt="5"/>
      <dgm:spPr/>
    </dgm:pt>
    <dgm:pt modelId="{688829D8-9F36-4B33-8CC1-EE71C1CC2E20}" type="pres">
      <dgm:prSet presAssocID="{504523A6-E5F7-40F9-9E45-FFE0BF0B596C}" presName="conn" presStyleLbl="parChTrans1D2" presStyleIdx="0" presStyleCnt="1"/>
      <dgm:spPr/>
    </dgm:pt>
    <dgm:pt modelId="{4F503919-7EFC-4A9A-AFD2-35440E65699E}" type="pres">
      <dgm:prSet presAssocID="{504523A6-E5F7-40F9-9E45-FFE0BF0B596C}" presName="extraNode" presStyleLbl="node1" presStyleIdx="0" presStyleCnt="5"/>
      <dgm:spPr/>
    </dgm:pt>
    <dgm:pt modelId="{2B7B0C64-330C-4F4C-A1D2-C44A32D02438}" type="pres">
      <dgm:prSet presAssocID="{504523A6-E5F7-40F9-9E45-FFE0BF0B596C}" presName="dstNode" presStyleLbl="node1" presStyleIdx="0" presStyleCnt="5"/>
      <dgm:spPr/>
    </dgm:pt>
    <dgm:pt modelId="{95754AAA-04EF-411A-A6A6-D7C70A3155DC}" type="pres">
      <dgm:prSet presAssocID="{5ECEDD8E-4796-46E1-9BAA-88101FDCAA46}" presName="text_1" presStyleLbl="node1" presStyleIdx="0" presStyleCnt="5">
        <dgm:presLayoutVars>
          <dgm:bulletEnabled val="1"/>
        </dgm:presLayoutVars>
      </dgm:prSet>
      <dgm:spPr/>
    </dgm:pt>
    <dgm:pt modelId="{81A625F7-C8B3-4CF0-AC01-57DB8D01D81F}" type="pres">
      <dgm:prSet presAssocID="{5ECEDD8E-4796-46E1-9BAA-88101FDCAA46}" presName="accent_1" presStyleCnt="0"/>
      <dgm:spPr/>
    </dgm:pt>
    <dgm:pt modelId="{4D45AF02-FC6D-4332-9060-E2BEAB915FF5}" type="pres">
      <dgm:prSet presAssocID="{5ECEDD8E-4796-46E1-9BAA-88101FDCAA46}" presName="accentRepeatNode" presStyleLbl="solidFgAcc1" presStyleIdx="0" presStyleCnt="5"/>
      <dgm:spPr/>
    </dgm:pt>
    <dgm:pt modelId="{5DE1CB1E-0ECF-4D17-8C36-754DB2575194}" type="pres">
      <dgm:prSet presAssocID="{11062DA1-FFF6-49A4-9025-BFE6D06A4D6C}" presName="text_2" presStyleLbl="node1" presStyleIdx="1" presStyleCnt="5" custScaleY="129959">
        <dgm:presLayoutVars>
          <dgm:bulletEnabled val="1"/>
        </dgm:presLayoutVars>
      </dgm:prSet>
      <dgm:spPr/>
    </dgm:pt>
    <dgm:pt modelId="{4C8EFD38-B7F2-4469-8851-527BA7F22917}" type="pres">
      <dgm:prSet presAssocID="{11062DA1-FFF6-49A4-9025-BFE6D06A4D6C}" presName="accent_2" presStyleCnt="0"/>
      <dgm:spPr/>
    </dgm:pt>
    <dgm:pt modelId="{8B45584D-57F3-47BE-B1D2-B325A8F9E0BD}" type="pres">
      <dgm:prSet presAssocID="{11062DA1-FFF6-49A4-9025-BFE6D06A4D6C}" presName="accentRepeatNode" presStyleLbl="solidFgAcc1" presStyleIdx="1" presStyleCnt="5"/>
      <dgm:spPr/>
    </dgm:pt>
    <dgm:pt modelId="{E468636A-1A27-4AAE-AD83-6DF824311275}" type="pres">
      <dgm:prSet presAssocID="{88E68787-30AB-4C0C-BD1E-7604EFAADA4B}" presName="text_3" presStyleLbl="node1" presStyleIdx="2" presStyleCnt="5">
        <dgm:presLayoutVars>
          <dgm:bulletEnabled val="1"/>
        </dgm:presLayoutVars>
      </dgm:prSet>
      <dgm:spPr/>
    </dgm:pt>
    <dgm:pt modelId="{A03F646A-82B3-421B-82D9-3CE8A889F989}" type="pres">
      <dgm:prSet presAssocID="{88E68787-30AB-4C0C-BD1E-7604EFAADA4B}" presName="accent_3" presStyleCnt="0"/>
      <dgm:spPr/>
    </dgm:pt>
    <dgm:pt modelId="{1BB965FC-7C0E-4593-9517-44C332055737}" type="pres">
      <dgm:prSet presAssocID="{88E68787-30AB-4C0C-BD1E-7604EFAADA4B}" presName="accentRepeatNode" presStyleLbl="solidFgAcc1" presStyleIdx="2" presStyleCnt="5"/>
      <dgm:spPr/>
    </dgm:pt>
    <dgm:pt modelId="{3BF435A6-7890-4139-9840-1B0DE99D141A}" type="pres">
      <dgm:prSet presAssocID="{632EC242-21B7-4D20-BA55-846AC2554EC9}" presName="text_4" presStyleLbl="node1" presStyleIdx="3" presStyleCnt="5">
        <dgm:presLayoutVars>
          <dgm:bulletEnabled val="1"/>
        </dgm:presLayoutVars>
      </dgm:prSet>
      <dgm:spPr/>
    </dgm:pt>
    <dgm:pt modelId="{C241838C-3791-4DEA-9DB6-E9343F8F6B44}" type="pres">
      <dgm:prSet presAssocID="{632EC242-21B7-4D20-BA55-846AC2554EC9}" presName="accent_4" presStyleCnt="0"/>
      <dgm:spPr/>
    </dgm:pt>
    <dgm:pt modelId="{A892B7D3-F9DE-47FF-937A-D43CA292274F}" type="pres">
      <dgm:prSet presAssocID="{632EC242-21B7-4D20-BA55-846AC2554EC9}" presName="accentRepeatNode" presStyleLbl="solidFgAcc1" presStyleIdx="3" presStyleCnt="5"/>
      <dgm:spPr/>
    </dgm:pt>
    <dgm:pt modelId="{A4BE1E04-7438-4F9E-B554-B6FDECF33E7F}" type="pres">
      <dgm:prSet presAssocID="{60210A11-4C34-49F0-ACE7-481E04FCC344}" presName="text_5" presStyleLbl="node1" presStyleIdx="4" presStyleCnt="5">
        <dgm:presLayoutVars>
          <dgm:bulletEnabled val="1"/>
        </dgm:presLayoutVars>
      </dgm:prSet>
      <dgm:spPr/>
    </dgm:pt>
    <dgm:pt modelId="{EF8526DE-B54B-48F6-B2FF-E9749F868790}" type="pres">
      <dgm:prSet presAssocID="{60210A11-4C34-49F0-ACE7-481E04FCC344}" presName="accent_5" presStyleCnt="0"/>
      <dgm:spPr/>
    </dgm:pt>
    <dgm:pt modelId="{77AA001A-BF74-4FBB-BA54-8EE367E754F2}" type="pres">
      <dgm:prSet presAssocID="{60210A11-4C34-49F0-ACE7-481E04FCC344}" presName="accentRepeatNode" presStyleLbl="solidFgAcc1" presStyleIdx="4" presStyleCnt="5"/>
      <dgm:spPr/>
    </dgm:pt>
  </dgm:ptLst>
  <dgm:cxnLst>
    <dgm:cxn modelId="{ADE78908-33D1-4C8B-A5BC-505DC813C593}" type="presOf" srcId="{632EC242-21B7-4D20-BA55-846AC2554EC9}" destId="{3BF435A6-7890-4139-9840-1B0DE99D141A}" srcOrd="0" destOrd="0" presId="urn:microsoft.com/office/officeart/2008/layout/VerticalCurvedList"/>
    <dgm:cxn modelId="{14E82717-D1FC-4762-BC7A-F63C8E2C124C}" srcId="{504523A6-E5F7-40F9-9E45-FFE0BF0B596C}" destId="{88E68787-30AB-4C0C-BD1E-7604EFAADA4B}" srcOrd="2" destOrd="0" parTransId="{611010D3-074B-46B4-9723-ACCCF1A2210B}" sibTransId="{4B538070-F031-4239-9355-9DD3A287F31E}"/>
    <dgm:cxn modelId="{A07CB63A-B515-49B2-8DF1-4BB149A50E77}" srcId="{504523A6-E5F7-40F9-9E45-FFE0BF0B596C}" destId="{11062DA1-FFF6-49A4-9025-BFE6D06A4D6C}" srcOrd="1" destOrd="0" parTransId="{E69549B9-777E-4EEB-A67E-E1E7E4CEAF67}" sibTransId="{279BE3E5-DDFD-4208-8013-0A4982A300FD}"/>
    <dgm:cxn modelId="{1AFCCD5F-B28A-4E09-8F5C-4F181CD1788E}" type="presOf" srcId="{88E68787-30AB-4C0C-BD1E-7604EFAADA4B}" destId="{E468636A-1A27-4AAE-AD83-6DF824311275}" srcOrd="0" destOrd="0" presId="urn:microsoft.com/office/officeart/2008/layout/VerticalCurvedList"/>
    <dgm:cxn modelId="{D3A72F45-01CA-4A72-B7AD-09CED1D8EAE8}" srcId="{504523A6-E5F7-40F9-9E45-FFE0BF0B596C}" destId="{60210A11-4C34-49F0-ACE7-481E04FCC344}" srcOrd="4" destOrd="0" parTransId="{44326C67-AE84-49DF-96CF-6989817C2630}" sibTransId="{68457A3B-1D65-4078-A0F0-B153DAB5FC09}"/>
    <dgm:cxn modelId="{9DE5806B-4C48-4E50-A435-B57C68B7DB54}" type="presOf" srcId="{71C97A7B-3064-4640-AD0F-3CCC18950865}" destId="{688829D8-9F36-4B33-8CC1-EE71C1CC2E20}" srcOrd="0" destOrd="0" presId="urn:microsoft.com/office/officeart/2008/layout/VerticalCurvedList"/>
    <dgm:cxn modelId="{12B1716C-B6B1-4CA3-99F3-EEE1596C0ADD}" type="presOf" srcId="{60210A11-4C34-49F0-ACE7-481E04FCC344}" destId="{A4BE1E04-7438-4F9E-B554-B6FDECF33E7F}" srcOrd="0" destOrd="0" presId="urn:microsoft.com/office/officeart/2008/layout/VerticalCurvedList"/>
    <dgm:cxn modelId="{D02F0A4D-3BBB-47F6-BD43-9B1429D7A24B}" type="presOf" srcId="{5ECEDD8E-4796-46E1-9BAA-88101FDCAA46}" destId="{95754AAA-04EF-411A-A6A6-D7C70A3155DC}" srcOrd="0" destOrd="0" presId="urn:microsoft.com/office/officeart/2008/layout/VerticalCurvedList"/>
    <dgm:cxn modelId="{C2286055-6288-4CCD-B2A7-2C949A4DA870}" type="presOf" srcId="{11062DA1-FFF6-49A4-9025-BFE6D06A4D6C}" destId="{5DE1CB1E-0ECF-4D17-8C36-754DB2575194}" srcOrd="0" destOrd="0" presId="urn:microsoft.com/office/officeart/2008/layout/VerticalCurvedList"/>
    <dgm:cxn modelId="{8A112BC1-1279-4FB6-AC38-CD1A4A7F7D00}" srcId="{504523A6-E5F7-40F9-9E45-FFE0BF0B596C}" destId="{632EC242-21B7-4D20-BA55-846AC2554EC9}" srcOrd="3" destOrd="0" parTransId="{268804D3-DB46-4583-9BB7-012658F0E6D5}" sibTransId="{84F7ED38-4F19-441F-90C3-89832B2C25BC}"/>
    <dgm:cxn modelId="{E68AB4E2-3C77-472B-9190-355B90CF670A}" type="presOf" srcId="{504523A6-E5F7-40F9-9E45-FFE0BF0B596C}" destId="{021CFD12-F26B-49AD-A8F6-85B44FAFE586}" srcOrd="0" destOrd="0" presId="urn:microsoft.com/office/officeart/2008/layout/VerticalCurvedList"/>
    <dgm:cxn modelId="{4CA6BAF3-FFA8-4C20-B822-DF9B6B28CDD0}" srcId="{504523A6-E5F7-40F9-9E45-FFE0BF0B596C}" destId="{5ECEDD8E-4796-46E1-9BAA-88101FDCAA46}" srcOrd="0" destOrd="0" parTransId="{EB89782E-A5A4-4696-B382-7FC543BA4702}" sibTransId="{71C97A7B-3064-4640-AD0F-3CCC18950865}"/>
    <dgm:cxn modelId="{AEB7323B-7DBF-49D6-8A4D-269FF917E069}" type="presParOf" srcId="{021CFD12-F26B-49AD-A8F6-85B44FAFE586}" destId="{2C69ADF3-4A60-4AE8-B1A9-F6637E7EA786}" srcOrd="0" destOrd="0" presId="urn:microsoft.com/office/officeart/2008/layout/VerticalCurvedList"/>
    <dgm:cxn modelId="{6C2E0864-C530-4BDF-8E03-B3437BC115CF}" type="presParOf" srcId="{2C69ADF3-4A60-4AE8-B1A9-F6637E7EA786}" destId="{0D64EE4B-05F1-4569-98B7-6D724FA9859E}" srcOrd="0" destOrd="0" presId="urn:microsoft.com/office/officeart/2008/layout/VerticalCurvedList"/>
    <dgm:cxn modelId="{D01AF193-6584-453A-8AE8-A6345BCB5EE4}" type="presParOf" srcId="{0D64EE4B-05F1-4569-98B7-6D724FA9859E}" destId="{3049B813-28ED-4116-A623-7749C4D79CB9}" srcOrd="0" destOrd="0" presId="urn:microsoft.com/office/officeart/2008/layout/VerticalCurvedList"/>
    <dgm:cxn modelId="{6DFD0CE3-0388-4F08-B759-8858C6E4B49E}" type="presParOf" srcId="{0D64EE4B-05F1-4569-98B7-6D724FA9859E}" destId="{688829D8-9F36-4B33-8CC1-EE71C1CC2E20}" srcOrd="1" destOrd="0" presId="urn:microsoft.com/office/officeart/2008/layout/VerticalCurvedList"/>
    <dgm:cxn modelId="{5E8A95CF-DD06-4798-9C74-4B169E4B9320}" type="presParOf" srcId="{0D64EE4B-05F1-4569-98B7-6D724FA9859E}" destId="{4F503919-7EFC-4A9A-AFD2-35440E65699E}" srcOrd="2" destOrd="0" presId="urn:microsoft.com/office/officeart/2008/layout/VerticalCurvedList"/>
    <dgm:cxn modelId="{0C2EBA79-CD45-413E-A56D-B58E52D96373}" type="presParOf" srcId="{0D64EE4B-05F1-4569-98B7-6D724FA9859E}" destId="{2B7B0C64-330C-4F4C-A1D2-C44A32D02438}" srcOrd="3" destOrd="0" presId="urn:microsoft.com/office/officeart/2008/layout/VerticalCurvedList"/>
    <dgm:cxn modelId="{56CB9ABE-69B5-412D-8AF8-57EAE722E4BF}" type="presParOf" srcId="{2C69ADF3-4A60-4AE8-B1A9-F6637E7EA786}" destId="{95754AAA-04EF-411A-A6A6-D7C70A3155DC}" srcOrd="1" destOrd="0" presId="urn:microsoft.com/office/officeart/2008/layout/VerticalCurvedList"/>
    <dgm:cxn modelId="{8EFAEA30-AF6B-492A-BB33-BCD6C8B6DD5C}" type="presParOf" srcId="{2C69ADF3-4A60-4AE8-B1A9-F6637E7EA786}" destId="{81A625F7-C8B3-4CF0-AC01-57DB8D01D81F}" srcOrd="2" destOrd="0" presId="urn:microsoft.com/office/officeart/2008/layout/VerticalCurvedList"/>
    <dgm:cxn modelId="{1188DA1D-ABE8-448A-A559-57677AF38597}" type="presParOf" srcId="{81A625F7-C8B3-4CF0-AC01-57DB8D01D81F}" destId="{4D45AF02-FC6D-4332-9060-E2BEAB915FF5}" srcOrd="0" destOrd="0" presId="urn:microsoft.com/office/officeart/2008/layout/VerticalCurvedList"/>
    <dgm:cxn modelId="{3F3F918D-E77D-4096-92FE-BCCA1BDFE657}" type="presParOf" srcId="{2C69ADF3-4A60-4AE8-B1A9-F6637E7EA786}" destId="{5DE1CB1E-0ECF-4D17-8C36-754DB2575194}" srcOrd="3" destOrd="0" presId="urn:microsoft.com/office/officeart/2008/layout/VerticalCurvedList"/>
    <dgm:cxn modelId="{486D5338-0229-40D2-89F8-C81680D96C2D}" type="presParOf" srcId="{2C69ADF3-4A60-4AE8-B1A9-F6637E7EA786}" destId="{4C8EFD38-B7F2-4469-8851-527BA7F22917}" srcOrd="4" destOrd="0" presId="urn:microsoft.com/office/officeart/2008/layout/VerticalCurvedList"/>
    <dgm:cxn modelId="{5EFE7B1A-E27F-42CE-91FE-8C4158CD11AA}" type="presParOf" srcId="{4C8EFD38-B7F2-4469-8851-527BA7F22917}" destId="{8B45584D-57F3-47BE-B1D2-B325A8F9E0BD}" srcOrd="0" destOrd="0" presId="urn:microsoft.com/office/officeart/2008/layout/VerticalCurvedList"/>
    <dgm:cxn modelId="{79B208DC-CE8D-4AB0-BEC6-091EBDEF76CE}" type="presParOf" srcId="{2C69ADF3-4A60-4AE8-B1A9-F6637E7EA786}" destId="{E468636A-1A27-4AAE-AD83-6DF824311275}" srcOrd="5" destOrd="0" presId="urn:microsoft.com/office/officeart/2008/layout/VerticalCurvedList"/>
    <dgm:cxn modelId="{E07495E6-333A-4771-90AF-7B026E6D07F8}" type="presParOf" srcId="{2C69ADF3-4A60-4AE8-B1A9-F6637E7EA786}" destId="{A03F646A-82B3-421B-82D9-3CE8A889F989}" srcOrd="6" destOrd="0" presId="urn:microsoft.com/office/officeart/2008/layout/VerticalCurvedList"/>
    <dgm:cxn modelId="{8DBD85D5-F825-44D4-9738-51235C361A36}" type="presParOf" srcId="{A03F646A-82B3-421B-82D9-3CE8A889F989}" destId="{1BB965FC-7C0E-4593-9517-44C332055737}" srcOrd="0" destOrd="0" presId="urn:microsoft.com/office/officeart/2008/layout/VerticalCurvedList"/>
    <dgm:cxn modelId="{B149C624-89BA-40A5-9832-2F6A34D2B905}" type="presParOf" srcId="{2C69ADF3-4A60-4AE8-B1A9-F6637E7EA786}" destId="{3BF435A6-7890-4139-9840-1B0DE99D141A}" srcOrd="7" destOrd="0" presId="urn:microsoft.com/office/officeart/2008/layout/VerticalCurvedList"/>
    <dgm:cxn modelId="{8A819123-03BE-446D-9D9E-D259D1911F38}" type="presParOf" srcId="{2C69ADF3-4A60-4AE8-B1A9-F6637E7EA786}" destId="{C241838C-3791-4DEA-9DB6-E9343F8F6B44}" srcOrd="8" destOrd="0" presId="urn:microsoft.com/office/officeart/2008/layout/VerticalCurvedList"/>
    <dgm:cxn modelId="{E1FA7E57-33C9-41DD-825F-2151B51CBC38}" type="presParOf" srcId="{C241838C-3791-4DEA-9DB6-E9343F8F6B44}" destId="{A892B7D3-F9DE-47FF-937A-D43CA292274F}" srcOrd="0" destOrd="0" presId="urn:microsoft.com/office/officeart/2008/layout/VerticalCurvedList"/>
    <dgm:cxn modelId="{109F24A6-B1A9-48F6-94B1-913882213416}" type="presParOf" srcId="{2C69ADF3-4A60-4AE8-B1A9-F6637E7EA786}" destId="{A4BE1E04-7438-4F9E-B554-B6FDECF33E7F}" srcOrd="9" destOrd="0" presId="urn:microsoft.com/office/officeart/2008/layout/VerticalCurvedList"/>
    <dgm:cxn modelId="{6220003C-CB10-4EFF-8501-099141E7680F}" type="presParOf" srcId="{2C69ADF3-4A60-4AE8-B1A9-F6637E7EA786}" destId="{EF8526DE-B54B-48F6-B2FF-E9749F868790}" srcOrd="10" destOrd="0" presId="urn:microsoft.com/office/officeart/2008/layout/VerticalCurvedList"/>
    <dgm:cxn modelId="{E89461C8-5C1A-4D65-B0E6-6835C7E079D2}" type="presParOf" srcId="{EF8526DE-B54B-48F6-B2FF-E9749F868790}" destId="{77AA001A-BF74-4FBB-BA54-8EE367E754F2}"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39CADCD-5C0D-40C1-8687-88786F41688B}" type="doc">
      <dgm:prSet loTypeId="urn:microsoft.com/office/officeart/2005/8/layout/radial4" loCatId="relationship" qsTypeId="urn:microsoft.com/office/officeart/2005/8/quickstyle/simple1" qsCatId="simple" csTypeId="urn:microsoft.com/office/officeart/2005/8/colors/accent2_2" csCatId="accent2" phldr="1"/>
      <dgm:spPr/>
      <dgm:t>
        <a:bodyPr/>
        <a:lstStyle/>
        <a:p>
          <a:endParaRPr lang="en-AU"/>
        </a:p>
      </dgm:t>
    </dgm:pt>
    <dgm:pt modelId="{892915EE-850D-4694-9B06-BF18B024746B}">
      <dgm:prSet phldrT="[Text]" custT="1"/>
      <dgm:spPr>
        <a:solidFill>
          <a:schemeClr val="accent2">
            <a:lumMod val="75000"/>
          </a:schemeClr>
        </a:solidFill>
      </dgm:spPr>
      <dgm:t>
        <a:bodyPr/>
        <a:lstStyle/>
        <a:p>
          <a:r>
            <a:rPr lang="en-US" sz="2000" b="1" dirty="0"/>
            <a:t>Spreads on bonds can be affected by these factors.</a:t>
          </a:r>
          <a:endParaRPr lang="en-AU" sz="2000" b="1" dirty="0"/>
        </a:p>
      </dgm:t>
    </dgm:pt>
    <dgm:pt modelId="{D0CD8EBF-2341-4E1A-8CB3-265D39945FB6}" type="parTrans" cxnId="{8F6EBDE1-4DCC-4579-9CB7-71F6097E6E3A}">
      <dgm:prSet/>
      <dgm:spPr/>
      <dgm:t>
        <a:bodyPr/>
        <a:lstStyle/>
        <a:p>
          <a:endParaRPr lang="en-AU"/>
        </a:p>
      </dgm:t>
    </dgm:pt>
    <dgm:pt modelId="{2E94ADE9-1171-4B7B-AD16-4FCE4EABECE2}" type="sibTrans" cxnId="{8F6EBDE1-4DCC-4579-9CB7-71F6097E6E3A}">
      <dgm:prSet/>
      <dgm:spPr/>
      <dgm:t>
        <a:bodyPr/>
        <a:lstStyle/>
        <a:p>
          <a:endParaRPr lang="en-AU"/>
        </a:p>
      </dgm:t>
    </dgm:pt>
    <dgm:pt modelId="{38E77CE5-06FC-457D-9066-E7CE4DAD2745}">
      <dgm:prSet custT="1"/>
      <dgm:spPr/>
      <dgm:t>
        <a:bodyPr/>
        <a:lstStyle/>
        <a:p>
          <a:r>
            <a:rPr lang="en-US" sz="2000" dirty="0"/>
            <a:t>Credit cycle</a:t>
          </a:r>
        </a:p>
      </dgm:t>
    </dgm:pt>
    <dgm:pt modelId="{4EAFDEC2-5CA3-42FE-A7C4-7F11CE48B80C}" type="parTrans" cxnId="{C6B8FE27-7762-41B5-A51F-DAC92EF1E0AD}">
      <dgm:prSet/>
      <dgm:spPr/>
      <dgm:t>
        <a:bodyPr/>
        <a:lstStyle/>
        <a:p>
          <a:endParaRPr lang="en-AU"/>
        </a:p>
      </dgm:t>
    </dgm:pt>
    <dgm:pt modelId="{D0B5F00B-4466-4DD1-BC3C-7A70AAA82026}" type="sibTrans" cxnId="{C6B8FE27-7762-41B5-A51F-DAC92EF1E0AD}">
      <dgm:prSet/>
      <dgm:spPr/>
      <dgm:t>
        <a:bodyPr/>
        <a:lstStyle/>
        <a:p>
          <a:endParaRPr lang="en-AU"/>
        </a:p>
      </dgm:t>
    </dgm:pt>
    <dgm:pt modelId="{246EACB1-0064-4AA4-B569-5C14F9017486}">
      <dgm:prSet custT="1"/>
      <dgm:spPr/>
      <dgm:t>
        <a:bodyPr/>
        <a:lstStyle/>
        <a:p>
          <a:r>
            <a:rPr lang="en-US" sz="2000" dirty="0"/>
            <a:t>Broader economic conditions</a:t>
          </a:r>
        </a:p>
      </dgm:t>
    </dgm:pt>
    <dgm:pt modelId="{1BC5A5E5-20A7-49C7-BB3A-9E7AB73EA473}" type="parTrans" cxnId="{27E0FD24-EAE1-4070-AAA7-F76D645DBA12}">
      <dgm:prSet/>
      <dgm:spPr/>
      <dgm:t>
        <a:bodyPr/>
        <a:lstStyle/>
        <a:p>
          <a:endParaRPr lang="en-AU"/>
        </a:p>
      </dgm:t>
    </dgm:pt>
    <dgm:pt modelId="{889A2C19-9BC2-4C35-B7CD-FBC485974693}" type="sibTrans" cxnId="{27E0FD24-EAE1-4070-AAA7-F76D645DBA12}">
      <dgm:prSet/>
      <dgm:spPr/>
      <dgm:t>
        <a:bodyPr/>
        <a:lstStyle/>
        <a:p>
          <a:endParaRPr lang="en-AU"/>
        </a:p>
      </dgm:t>
    </dgm:pt>
    <dgm:pt modelId="{D2631959-3659-48CD-8F23-612A44E849C2}">
      <dgm:prSet custT="1"/>
      <dgm:spPr/>
      <dgm:t>
        <a:bodyPr/>
        <a:lstStyle/>
        <a:p>
          <a:r>
            <a:rPr lang="en-US" sz="2000" dirty="0"/>
            <a:t>Financial market performance overall, including equities</a:t>
          </a:r>
        </a:p>
      </dgm:t>
    </dgm:pt>
    <dgm:pt modelId="{D1796BA0-C4F1-4F94-8B4E-22ACBA8EC813}" type="parTrans" cxnId="{803B1B9E-EF8B-4453-B33F-0BA5307F3F18}">
      <dgm:prSet/>
      <dgm:spPr/>
      <dgm:t>
        <a:bodyPr/>
        <a:lstStyle/>
        <a:p>
          <a:endParaRPr lang="en-AU"/>
        </a:p>
      </dgm:t>
    </dgm:pt>
    <dgm:pt modelId="{48050E6C-FE05-4707-B7D1-FF12EC0C7677}" type="sibTrans" cxnId="{803B1B9E-EF8B-4453-B33F-0BA5307F3F18}">
      <dgm:prSet/>
      <dgm:spPr/>
      <dgm:t>
        <a:bodyPr/>
        <a:lstStyle/>
        <a:p>
          <a:endParaRPr lang="en-AU"/>
        </a:p>
      </dgm:t>
    </dgm:pt>
    <dgm:pt modelId="{80E69373-53F6-406A-824A-86FE3A777C49}">
      <dgm:prSet custT="1"/>
      <dgm:spPr/>
      <dgm:t>
        <a:bodyPr/>
        <a:lstStyle/>
        <a:p>
          <a:r>
            <a:rPr lang="en-US" sz="2000" dirty="0"/>
            <a:t>Broker/dealers’ willingness to provide sufficient capital for market making</a:t>
          </a:r>
        </a:p>
      </dgm:t>
    </dgm:pt>
    <dgm:pt modelId="{66C2DC9B-0109-49CC-8811-95B63F770596}" type="parTrans" cxnId="{A2BEFFAE-D2ED-4868-BAA1-C476FACCF7E5}">
      <dgm:prSet/>
      <dgm:spPr/>
      <dgm:t>
        <a:bodyPr/>
        <a:lstStyle/>
        <a:p>
          <a:endParaRPr lang="en-AU"/>
        </a:p>
      </dgm:t>
    </dgm:pt>
    <dgm:pt modelId="{C469CD06-BF8E-4218-98DF-FCF40748FDF3}" type="sibTrans" cxnId="{A2BEFFAE-D2ED-4868-BAA1-C476FACCF7E5}">
      <dgm:prSet/>
      <dgm:spPr/>
      <dgm:t>
        <a:bodyPr/>
        <a:lstStyle/>
        <a:p>
          <a:endParaRPr lang="en-AU"/>
        </a:p>
      </dgm:t>
    </dgm:pt>
    <dgm:pt modelId="{292832B8-2280-4708-BD8E-3993BECFFA3C}">
      <dgm:prSet custT="1"/>
      <dgm:spPr/>
      <dgm:t>
        <a:bodyPr/>
        <a:lstStyle/>
        <a:p>
          <a:r>
            <a:rPr lang="en-US" sz="2000" dirty="0"/>
            <a:t>General market supply and demand</a:t>
          </a:r>
        </a:p>
      </dgm:t>
    </dgm:pt>
    <dgm:pt modelId="{FA6CEDBC-C6BC-4F73-8596-A3D46D8FE1E0}" type="parTrans" cxnId="{789261AC-E152-4362-900B-37B33A266D6A}">
      <dgm:prSet/>
      <dgm:spPr/>
      <dgm:t>
        <a:bodyPr/>
        <a:lstStyle/>
        <a:p>
          <a:endParaRPr lang="en-AU"/>
        </a:p>
      </dgm:t>
    </dgm:pt>
    <dgm:pt modelId="{61A1CC85-756B-4715-86EE-3DCFA389732F}" type="sibTrans" cxnId="{789261AC-E152-4362-900B-37B33A266D6A}">
      <dgm:prSet/>
      <dgm:spPr/>
      <dgm:t>
        <a:bodyPr/>
        <a:lstStyle/>
        <a:p>
          <a:endParaRPr lang="en-AU"/>
        </a:p>
      </dgm:t>
    </dgm:pt>
    <dgm:pt modelId="{3226B7BA-D83A-4898-B668-B0E9EAF0380E}" type="pres">
      <dgm:prSet presAssocID="{739CADCD-5C0D-40C1-8687-88786F41688B}" presName="cycle" presStyleCnt="0">
        <dgm:presLayoutVars>
          <dgm:chMax val="1"/>
          <dgm:dir/>
          <dgm:animLvl val="ctr"/>
          <dgm:resizeHandles val="exact"/>
        </dgm:presLayoutVars>
      </dgm:prSet>
      <dgm:spPr/>
    </dgm:pt>
    <dgm:pt modelId="{54AF541F-CEAF-41D5-8DD0-BB15DCD6D05F}" type="pres">
      <dgm:prSet presAssocID="{892915EE-850D-4694-9B06-BF18B024746B}" presName="centerShape" presStyleLbl="node0" presStyleIdx="0" presStyleCnt="1" custLinFactNeighborY="-1834"/>
      <dgm:spPr/>
    </dgm:pt>
    <dgm:pt modelId="{B8C7AC67-0327-4645-BB2F-CD046B9FA59B}" type="pres">
      <dgm:prSet presAssocID="{4EAFDEC2-5CA3-42FE-A7C4-7F11CE48B80C}" presName="parTrans" presStyleLbl="bgSibTrans2D1" presStyleIdx="0" presStyleCnt="5"/>
      <dgm:spPr/>
    </dgm:pt>
    <dgm:pt modelId="{3165E478-24D2-4AC2-9B99-2D7A5A515C15}" type="pres">
      <dgm:prSet presAssocID="{38E77CE5-06FC-457D-9066-E7CE4DAD2745}" presName="node" presStyleLbl="node1" presStyleIdx="0" presStyleCnt="5">
        <dgm:presLayoutVars>
          <dgm:bulletEnabled val="1"/>
        </dgm:presLayoutVars>
      </dgm:prSet>
      <dgm:spPr/>
    </dgm:pt>
    <dgm:pt modelId="{325AD5C0-E121-4AFC-BED3-270131FC7297}" type="pres">
      <dgm:prSet presAssocID="{1BC5A5E5-20A7-49C7-BB3A-9E7AB73EA473}" presName="parTrans" presStyleLbl="bgSibTrans2D1" presStyleIdx="1" presStyleCnt="5"/>
      <dgm:spPr/>
    </dgm:pt>
    <dgm:pt modelId="{B4545FB3-5223-4817-8570-6EAB7B9DE7F9}" type="pres">
      <dgm:prSet presAssocID="{246EACB1-0064-4AA4-B569-5C14F9017486}" presName="node" presStyleLbl="node1" presStyleIdx="1" presStyleCnt="5">
        <dgm:presLayoutVars>
          <dgm:bulletEnabled val="1"/>
        </dgm:presLayoutVars>
      </dgm:prSet>
      <dgm:spPr/>
    </dgm:pt>
    <dgm:pt modelId="{2F3FC801-4E57-4BB6-BCF9-6857A23AF296}" type="pres">
      <dgm:prSet presAssocID="{D1796BA0-C4F1-4F94-8B4E-22ACBA8EC813}" presName="parTrans" presStyleLbl="bgSibTrans2D1" presStyleIdx="2" presStyleCnt="5"/>
      <dgm:spPr/>
    </dgm:pt>
    <dgm:pt modelId="{F2B90654-F6DF-45A6-8BDE-81CF154C499B}" type="pres">
      <dgm:prSet presAssocID="{D2631959-3659-48CD-8F23-612A44E849C2}" presName="node" presStyleLbl="node1" presStyleIdx="2" presStyleCnt="5" custScaleX="110987">
        <dgm:presLayoutVars>
          <dgm:bulletEnabled val="1"/>
        </dgm:presLayoutVars>
      </dgm:prSet>
      <dgm:spPr/>
    </dgm:pt>
    <dgm:pt modelId="{D0919A53-D7FB-456A-9A03-4D2F13DE5312}" type="pres">
      <dgm:prSet presAssocID="{66C2DC9B-0109-49CC-8811-95B63F770596}" presName="parTrans" presStyleLbl="bgSibTrans2D1" presStyleIdx="3" presStyleCnt="5"/>
      <dgm:spPr/>
    </dgm:pt>
    <dgm:pt modelId="{7AFB4A60-6B3E-46C4-BD7F-46D4E9021ED0}" type="pres">
      <dgm:prSet presAssocID="{80E69373-53F6-406A-824A-86FE3A777C49}" presName="node" presStyleLbl="node1" presStyleIdx="3" presStyleCnt="5" custScaleX="121747" custRadScaleRad="103556" custRadScaleInc="5375">
        <dgm:presLayoutVars>
          <dgm:bulletEnabled val="1"/>
        </dgm:presLayoutVars>
      </dgm:prSet>
      <dgm:spPr/>
    </dgm:pt>
    <dgm:pt modelId="{9D03FE38-A14B-4C62-9B65-62B04B4F10EC}" type="pres">
      <dgm:prSet presAssocID="{FA6CEDBC-C6BC-4F73-8596-A3D46D8FE1E0}" presName="parTrans" presStyleLbl="bgSibTrans2D1" presStyleIdx="4" presStyleCnt="5"/>
      <dgm:spPr/>
    </dgm:pt>
    <dgm:pt modelId="{4FB3F341-3CFE-4EF2-9E50-4A6011A04149}" type="pres">
      <dgm:prSet presAssocID="{292832B8-2280-4708-BD8E-3993BECFFA3C}" presName="node" presStyleLbl="node1" presStyleIdx="4" presStyleCnt="5">
        <dgm:presLayoutVars>
          <dgm:bulletEnabled val="1"/>
        </dgm:presLayoutVars>
      </dgm:prSet>
      <dgm:spPr/>
    </dgm:pt>
  </dgm:ptLst>
  <dgm:cxnLst>
    <dgm:cxn modelId="{38AF6620-C567-4AE1-BB33-DA2621820322}" type="presOf" srcId="{38E77CE5-06FC-457D-9066-E7CE4DAD2745}" destId="{3165E478-24D2-4AC2-9B99-2D7A5A515C15}" srcOrd="0" destOrd="0" presId="urn:microsoft.com/office/officeart/2005/8/layout/radial4"/>
    <dgm:cxn modelId="{27E0FD24-EAE1-4070-AAA7-F76D645DBA12}" srcId="{892915EE-850D-4694-9B06-BF18B024746B}" destId="{246EACB1-0064-4AA4-B569-5C14F9017486}" srcOrd="1" destOrd="0" parTransId="{1BC5A5E5-20A7-49C7-BB3A-9E7AB73EA473}" sibTransId="{889A2C19-9BC2-4C35-B7CD-FBC485974693}"/>
    <dgm:cxn modelId="{C6B8FE27-7762-41B5-A51F-DAC92EF1E0AD}" srcId="{892915EE-850D-4694-9B06-BF18B024746B}" destId="{38E77CE5-06FC-457D-9066-E7CE4DAD2745}" srcOrd="0" destOrd="0" parTransId="{4EAFDEC2-5CA3-42FE-A7C4-7F11CE48B80C}" sibTransId="{D0B5F00B-4466-4DD1-BC3C-7A70AAA82026}"/>
    <dgm:cxn modelId="{28913E3C-FD55-4671-846D-6096D0AB4A79}" type="presOf" srcId="{246EACB1-0064-4AA4-B569-5C14F9017486}" destId="{B4545FB3-5223-4817-8570-6EAB7B9DE7F9}" srcOrd="0" destOrd="0" presId="urn:microsoft.com/office/officeart/2005/8/layout/radial4"/>
    <dgm:cxn modelId="{FBA60B4A-FF7D-409B-860D-A6CE19A97EA0}" type="presOf" srcId="{66C2DC9B-0109-49CC-8811-95B63F770596}" destId="{D0919A53-D7FB-456A-9A03-4D2F13DE5312}" srcOrd="0" destOrd="0" presId="urn:microsoft.com/office/officeart/2005/8/layout/radial4"/>
    <dgm:cxn modelId="{71F5E776-2C26-4B65-88E3-AB06B088A685}" type="presOf" srcId="{4EAFDEC2-5CA3-42FE-A7C4-7F11CE48B80C}" destId="{B8C7AC67-0327-4645-BB2F-CD046B9FA59B}" srcOrd="0" destOrd="0" presId="urn:microsoft.com/office/officeart/2005/8/layout/radial4"/>
    <dgm:cxn modelId="{5AD0AD7D-561E-46A0-A52A-E11C53F5ECD7}" type="presOf" srcId="{80E69373-53F6-406A-824A-86FE3A777C49}" destId="{7AFB4A60-6B3E-46C4-BD7F-46D4E9021ED0}" srcOrd="0" destOrd="0" presId="urn:microsoft.com/office/officeart/2005/8/layout/radial4"/>
    <dgm:cxn modelId="{1883267F-1B67-47B3-9F4F-00428109F5F9}" type="presOf" srcId="{892915EE-850D-4694-9B06-BF18B024746B}" destId="{54AF541F-CEAF-41D5-8DD0-BB15DCD6D05F}" srcOrd="0" destOrd="0" presId="urn:microsoft.com/office/officeart/2005/8/layout/radial4"/>
    <dgm:cxn modelId="{803B1B9E-EF8B-4453-B33F-0BA5307F3F18}" srcId="{892915EE-850D-4694-9B06-BF18B024746B}" destId="{D2631959-3659-48CD-8F23-612A44E849C2}" srcOrd="2" destOrd="0" parTransId="{D1796BA0-C4F1-4F94-8B4E-22ACBA8EC813}" sibTransId="{48050E6C-FE05-4707-B7D1-FF12EC0C7677}"/>
    <dgm:cxn modelId="{789261AC-E152-4362-900B-37B33A266D6A}" srcId="{892915EE-850D-4694-9B06-BF18B024746B}" destId="{292832B8-2280-4708-BD8E-3993BECFFA3C}" srcOrd="4" destOrd="0" parTransId="{FA6CEDBC-C6BC-4F73-8596-A3D46D8FE1E0}" sibTransId="{61A1CC85-756B-4715-86EE-3DCFA389732F}"/>
    <dgm:cxn modelId="{A2BEFFAE-D2ED-4868-BAA1-C476FACCF7E5}" srcId="{892915EE-850D-4694-9B06-BF18B024746B}" destId="{80E69373-53F6-406A-824A-86FE3A777C49}" srcOrd="3" destOrd="0" parTransId="{66C2DC9B-0109-49CC-8811-95B63F770596}" sibTransId="{C469CD06-BF8E-4218-98DF-FCF40748FDF3}"/>
    <dgm:cxn modelId="{238C7AB7-B55C-42CB-9BDA-918EB156A319}" type="presOf" srcId="{D1796BA0-C4F1-4F94-8B4E-22ACBA8EC813}" destId="{2F3FC801-4E57-4BB6-BCF9-6857A23AF296}" srcOrd="0" destOrd="0" presId="urn:microsoft.com/office/officeart/2005/8/layout/radial4"/>
    <dgm:cxn modelId="{22ACC1BE-A2A8-441D-B735-BEFC71BB0C46}" type="presOf" srcId="{1BC5A5E5-20A7-49C7-BB3A-9E7AB73EA473}" destId="{325AD5C0-E121-4AFC-BED3-270131FC7297}" srcOrd="0" destOrd="0" presId="urn:microsoft.com/office/officeart/2005/8/layout/radial4"/>
    <dgm:cxn modelId="{8F6EBDE1-4DCC-4579-9CB7-71F6097E6E3A}" srcId="{739CADCD-5C0D-40C1-8687-88786F41688B}" destId="{892915EE-850D-4694-9B06-BF18B024746B}" srcOrd="0" destOrd="0" parTransId="{D0CD8EBF-2341-4E1A-8CB3-265D39945FB6}" sibTransId="{2E94ADE9-1171-4B7B-AD16-4FCE4EABECE2}"/>
    <dgm:cxn modelId="{E3F427E5-0DEA-445D-93FC-4FAEDCBD73B1}" type="presOf" srcId="{292832B8-2280-4708-BD8E-3993BECFFA3C}" destId="{4FB3F341-3CFE-4EF2-9E50-4A6011A04149}" srcOrd="0" destOrd="0" presId="urn:microsoft.com/office/officeart/2005/8/layout/radial4"/>
    <dgm:cxn modelId="{1BD9FFEB-CB08-4E54-B4C0-6AED1C836E45}" type="presOf" srcId="{D2631959-3659-48CD-8F23-612A44E849C2}" destId="{F2B90654-F6DF-45A6-8BDE-81CF154C499B}" srcOrd="0" destOrd="0" presId="urn:microsoft.com/office/officeart/2005/8/layout/radial4"/>
    <dgm:cxn modelId="{0CD031F4-A193-4DAF-97C0-D2C07ED105B3}" type="presOf" srcId="{FA6CEDBC-C6BC-4F73-8596-A3D46D8FE1E0}" destId="{9D03FE38-A14B-4C62-9B65-62B04B4F10EC}" srcOrd="0" destOrd="0" presId="urn:microsoft.com/office/officeart/2005/8/layout/radial4"/>
    <dgm:cxn modelId="{EB2EE6F4-C4DF-42D0-ABB2-1F9452253183}" type="presOf" srcId="{739CADCD-5C0D-40C1-8687-88786F41688B}" destId="{3226B7BA-D83A-4898-B668-B0E9EAF0380E}" srcOrd="0" destOrd="0" presId="urn:microsoft.com/office/officeart/2005/8/layout/radial4"/>
    <dgm:cxn modelId="{1DBBF305-7A6E-44D9-9F64-1B29DECB284E}" type="presParOf" srcId="{3226B7BA-D83A-4898-B668-B0E9EAF0380E}" destId="{54AF541F-CEAF-41D5-8DD0-BB15DCD6D05F}" srcOrd="0" destOrd="0" presId="urn:microsoft.com/office/officeart/2005/8/layout/radial4"/>
    <dgm:cxn modelId="{E285C262-9B1A-43F1-B783-90FC4AA3D12B}" type="presParOf" srcId="{3226B7BA-D83A-4898-B668-B0E9EAF0380E}" destId="{B8C7AC67-0327-4645-BB2F-CD046B9FA59B}" srcOrd="1" destOrd="0" presId="urn:microsoft.com/office/officeart/2005/8/layout/radial4"/>
    <dgm:cxn modelId="{D17F2607-F3E4-4949-9B86-D86F4533C0EF}" type="presParOf" srcId="{3226B7BA-D83A-4898-B668-B0E9EAF0380E}" destId="{3165E478-24D2-4AC2-9B99-2D7A5A515C15}" srcOrd="2" destOrd="0" presId="urn:microsoft.com/office/officeart/2005/8/layout/radial4"/>
    <dgm:cxn modelId="{5EF59C89-3FFE-4B34-A55B-3687A993527B}" type="presParOf" srcId="{3226B7BA-D83A-4898-B668-B0E9EAF0380E}" destId="{325AD5C0-E121-4AFC-BED3-270131FC7297}" srcOrd="3" destOrd="0" presId="urn:microsoft.com/office/officeart/2005/8/layout/radial4"/>
    <dgm:cxn modelId="{5013882D-6E72-4BAB-87AA-459A08CFFFF6}" type="presParOf" srcId="{3226B7BA-D83A-4898-B668-B0E9EAF0380E}" destId="{B4545FB3-5223-4817-8570-6EAB7B9DE7F9}" srcOrd="4" destOrd="0" presId="urn:microsoft.com/office/officeart/2005/8/layout/radial4"/>
    <dgm:cxn modelId="{8444536D-C71A-4FE1-8577-2F30E3BDCCE9}" type="presParOf" srcId="{3226B7BA-D83A-4898-B668-B0E9EAF0380E}" destId="{2F3FC801-4E57-4BB6-BCF9-6857A23AF296}" srcOrd="5" destOrd="0" presId="urn:microsoft.com/office/officeart/2005/8/layout/radial4"/>
    <dgm:cxn modelId="{D7608F43-C6BE-4D0A-BB79-C90441A74C7D}" type="presParOf" srcId="{3226B7BA-D83A-4898-B668-B0E9EAF0380E}" destId="{F2B90654-F6DF-45A6-8BDE-81CF154C499B}" srcOrd="6" destOrd="0" presId="urn:microsoft.com/office/officeart/2005/8/layout/radial4"/>
    <dgm:cxn modelId="{FF128148-B2DC-446A-A827-8B212D8C3972}" type="presParOf" srcId="{3226B7BA-D83A-4898-B668-B0E9EAF0380E}" destId="{D0919A53-D7FB-456A-9A03-4D2F13DE5312}" srcOrd="7" destOrd="0" presId="urn:microsoft.com/office/officeart/2005/8/layout/radial4"/>
    <dgm:cxn modelId="{F987308E-0702-4383-AA82-195258F722EF}" type="presParOf" srcId="{3226B7BA-D83A-4898-B668-B0E9EAF0380E}" destId="{7AFB4A60-6B3E-46C4-BD7F-46D4E9021ED0}" srcOrd="8" destOrd="0" presId="urn:microsoft.com/office/officeart/2005/8/layout/radial4"/>
    <dgm:cxn modelId="{E40249ED-B1D8-4D70-B151-4066DD2D0A0A}" type="presParOf" srcId="{3226B7BA-D83A-4898-B668-B0E9EAF0380E}" destId="{9D03FE38-A14B-4C62-9B65-62B04B4F10EC}" srcOrd="9" destOrd="0" presId="urn:microsoft.com/office/officeart/2005/8/layout/radial4"/>
    <dgm:cxn modelId="{E27E02B6-6CA6-4039-B851-9174982C7540}" type="presParOf" srcId="{3226B7BA-D83A-4898-B668-B0E9EAF0380E}" destId="{4FB3F341-3CFE-4EF2-9E50-4A6011A04149}" srcOrd="10"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CDE5E3EF-2304-4512-A19F-744A76F2940C}" type="doc">
      <dgm:prSet loTypeId="urn:microsoft.com/office/officeart/2008/layout/VerticalCurvedList" loCatId="list" qsTypeId="urn:microsoft.com/office/officeart/2005/8/quickstyle/simple1" qsCatId="simple" csTypeId="urn:microsoft.com/office/officeart/2005/8/colors/colorful3" csCatId="colorful" phldr="1"/>
      <dgm:spPr/>
      <dgm:t>
        <a:bodyPr/>
        <a:lstStyle/>
        <a:p>
          <a:endParaRPr lang="en-AU"/>
        </a:p>
      </dgm:t>
    </dgm:pt>
    <dgm:pt modelId="{1DA04DC6-0685-4166-903C-9D2ACBCC2C33}">
      <dgm:prSet phldrT="[Text]" custT="1"/>
      <dgm:spPr/>
      <dgm:t>
        <a:bodyPr/>
        <a:lstStyle/>
        <a:p>
          <a:r>
            <a:rPr lang="en-US" sz="2200" dirty="0"/>
            <a:t>Modified duration (price sensitivity with respect to changes in interest rates) of the bond </a:t>
          </a:r>
          <a:endParaRPr lang="en-AU" sz="2200" dirty="0"/>
        </a:p>
      </dgm:t>
    </dgm:pt>
    <dgm:pt modelId="{C5BB849A-ED7E-488A-BB24-0EA90CD42226}" type="parTrans" cxnId="{34FDA9A6-2033-4D05-A879-EBBACFF0D2E6}">
      <dgm:prSet/>
      <dgm:spPr/>
      <dgm:t>
        <a:bodyPr/>
        <a:lstStyle/>
        <a:p>
          <a:endParaRPr lang="en-AU"/>
        </a:p>
      </dgm:t>
    </dgm:pt>
    <dgm:pt modelId="{5DA54EDE-EC17-4312-AC67-377EF09B4F85}" type="sibTrans" cxnId="{34FDA9A6-2033-4D05-A879-EBBACFF0D2E6}">
      <dgm:prSet/>
      <dgm:spPr/>
      <dgm:t>
        <a:bodyPr/>
        <a:lstStyle/>
        <a:p>
          <a:endParaRPr lang="en-AU"/>
        </a:p>
      </dgm:t>
    </dgm:pt>
    <dgm:pt modelId="{F04C880A-4AC8-487D-BB8A-49B1D64F4198}">
      <dgm:prSet custT="1"/>
      <dgm:spPr/>
      <dgm:t>
        <a:bodyPr/>
        <a:lstStyle/>
        <a:p>
          <a:r>
            <a:rPr lang="en-US" sz="2200" dirty="0"/>
            <a:t>Magnitude of the spread change</a:t>
          </a:r>
        </a:p>
      </dgm:t>
    </dgm:pt>
    <dgm:pt modelId="{ABADC5FB-C831-44D4-806A-2688C25DDE90}" type="parTrans" cxnId="{A8C9955A-27A0-4116-8363-39E1BB37FAF2}">
      <dgm:prSet/>
      <dgm:spPr/>
      <dgm:t>
        <a:bodyPr/>
        <a:lstStyle/>
        <a:p>
          <a:endParaRPr lang="en-AU"/>
        </a:p>
      </dgm:t>
    </dgm:pt>
    <dgm:pt modelId="{1F97D0FF-72AE-4D31-B629-C5F74CD8574C}" type="sibTrans" cxnId="{A8C9955A-27A0-4116-8363-39E1BB37FAF2}">
      <dgm:prSet/>
      <dgm:spPr/>
      <dgm:t>
        <a:bodyPr/>
        <a:lstStyle/>
        <a:p>
          <a:endParaRPr lang="en-AU"/>
        </a:p>
      </dgm:t>
    </dgm:pt>
    <dgm:pt modelId="{0F16D8D6-4F17-4BF5-962E-893C436BE3FD}" type="pres">
      <dgm:prSet presAssocID="{CDE5E3EF-2304-4512-A19F-744A76F2940C}" presName="Name0" presStyleCnt="0">
        <dgm:presLayoutVars>
          <dgm:chMax val="7"/>
          <dgm:chPref val="7"/>
          <dgm:dir/>
        </dgm:presLayoutVars>
      </dgm:prSet>
      <dgm:spPr/>
    </dgm:pt>
    <dgm:pt modelId="{09CC03E0-FF29-47B2-BA40-0CFD69B316A8}" type="pres">
      <dgm:prSet presAssocID="{CDE5E3EF-2304-4512-A19F-744A76F2940C}" presName="Name1" presStyleCnt="0"/>
      <dgm:spPr/>
    </dgm:pt>
    <dgm:pt modelId="{FD3B69AB-8BAE-4EE1-B366-D8E9790A4A56}" type="pres">
      <dgm:prSet presAssocID="{CDE5E3EF-2304-4512-A19F-744A76F2940C}" presName="cycle" presStyleCnt="0"/>
      <dgm:spPr/>
    </dgm:pt>
    <dgm:pt modelId="{7CD18D8F-5CEA-441D-BF58-175D51B7B7BC}" type="pres">
      <dgm:prSet presAssocID="{CDE5E3EF-2304-4512-A19F-744A76F2940C}" presName="srcNode" presStyleLbl="node1" presStyleIdx="0" presStyleCnt="2"/>
      <dgm:spPr/>
    </dgm:pt>
    <dgm:pt modelId="{56299AB5-156D-4DD5-B40C-19BC3459D927}" type="pres">
      <dgm:prSet presAssocID="{CDE5E3EF-2304-4512-A19F-744A76F2940C}" presName="conn" presStyleLbl="parChTrans1D2" presStyleIdx="0" presStyleCnt="1"/>
      <dgm:spPr/>
    </dgm:pt>
    <dgm:pt modelId="{E6F5D3C7-980D-4E27-B998-98E9F982FFC3}" type="pres">
      <dgm:prSet presAssocID="{CDE5E3EF-2304-4512-A19F-744A76F2940C}" presName="extraNode" presStyleLbl="node1" presStyleIdx="0" presStyleCnt="2"/>
      <dgm:spPr/>
    </dgm:pt>
    <dgm:pt modelId="{51A1F472-F0F9-460A-9202-C9505924C007}" type="pres">
      <dgm:prSet presAssocID="{CDE5E3EF-2304-4512-A19F-744A76F2940C}" presName="dstNode" presStyleLbl="node1" presStyleIdx="0" presStyleCnt="2"/>
      <dgm:spPr/>
    </dgm:pt>
    <dgm:pt modelId="{642B6B7A-63C8-47F7-AB6A-1665E39444C9}" type="pres">
      <dgm:prSet presAssocID="{1DA04DC6-0685-4166-903C-9D2ACBCC2C33}" presName="text_1" presStyleLbl="node1" presStyleIdx="0" presStyleCnt="2" custScaleY="136370">
        <dgm:presLayoutVars>
          <dgm:bulletEnabled val="1"/>
        </dgm:presLayoutVars>
      </dgm:prSet>
      <dgm:spPr/>
    </dgm:pt>
    <dgm:pt modelId="{E90C3FA5-4435-4556-B199-847636226A5F}" type="pres">
      <dgm:prSet presAssocID="{1DA04DC6-0685-4166-903C-9D2ACBCC2C33}" presName="accent_1" presStyleCnt="0"/>
      <dgm:spPr/>
    </dgm:pt>
    <dgm:pt modelId="{69F23B91-7FD0-467B-992A-EB73EEA8FF20}" type="pres">
      <dgm:prSet presAssocID="{1DA04DC6-0685-4166-903C-9D2ACBCC2C33}" presName="accentRepeatNode" presStyleLbl="solidFgAcc1" presStyleIdx="0" presStyleCnt="2"/>
      <dgm:spPr/>
    </dgm:pt>
    <dgm:pt modelId="{D5B12BBF-A784-4E50-931B-79363A279348}" type="pres">
      <dgm:prSet presAssocID="{F04C880A-4AC8-487D-BB8A-49B1D64F4198}" presName="text_2" presStyleLbl="node1" presStyleIdx="1" presStyleCnt="2" custScaleY="118206">
        <dgm:presLayoutVars>
          <dgm:bulletEnabled val="1"/>
        </dgm:presLayoutVars>
      </dgm:prSet>
      <dgm:spPr/>
    </dgm:pt>
    <dgm:pt modelId="{25988148-3463-4474-AAB9-80B54A14F9BF}" type="pres">
      <dgm:prSet presAssocID="{F04C880A-4AC8-487D-BB8A-49B1D64F4198}" presName="accent_2" presStyleCnt="0"/>
      <dgm:spPr/>
    </dgm:pt>
    <dgm:pt modelId="{BAEFD458-4EAB-44DA-A8E9-43C102724157}" type="pres">
      <dgm:prSet presAssocID="{F04C880A-4AC8-487D-BB8A-49B1D64F4198}" presName="accentRepeatNode" presStyleLbl="solidFgAcc1" presStyleIdx="1" presStyleCnt="2"/>
      <dgm:spPr/>
    </dgm:pt>
  </dgm:ptLst>
  <dgm:cxnLst>
    <dgm:cxn modelId="{A8C9955A-27A0-4116-8363-39E1BB37FAF2}" srcId="{CDE5E3EF-2304-4512-A19F-744A76F2940C}" destId="{F04C880A-4AC8-487D-BB8A-49B1D64F4198}" srcOrd="1" destOrd="0" parTransId="{ABADC5FB-C831-44D4-806A-2688C25DDE90}" sibTransId="{1F97D0FF-72AE-4D31-B629-C5F74CD8574C}"/>
    <dgm:cxn modelId="{D1D46C84-EC75-4664-AFFD-8C0D361E6671}" type="presOf" srcId="{F04C880A-4AC8-487D-BB8A-49B1D64F4198}" destId="{D5B12BBF-A784-4E50-931B-79363A279348}" srcOrd="0" destOrd="0" presId="urn:microsoft.com/office/officeart/2008/layout/VerticalCurvedList"/>
    <dgm:cxn modelId="{C8B2B8A2-E5D2-482F-85D7-D908FAA2A694}" type="presOf" srcId="{5DA54EDE-EC17-4312-AC67-377EF09B4F85}" destId="{56299AB5-156D-4DD5-B40C-19BC3459D927}" srcOrd="0" destOrd="0" presId="urn:microsoft.com/office/officeart/2008/layout/VerticalCurvedList"/>
    <dgm:cxn modelId="{34FDA9A6-2033-4D05-A879-EBBACFF0D2E6}" srcId="{CDE5E3EF-2304-4512-A19F-744A76F2940C}" destId="{1DA04DC6-0685-4166-903C-9D2ACBCC2C33}" srcOrd="0" destOrd="0" parTransId="{C5BB849A-ED7E-488A-BB24-0EA90CD42226}" sibTransId="{5DA54EDE-EC17-4312-AC67-377EF09B4F85}"/>
    <dgm:cxn modelId="{4E2B64B4-97D6-4900-B4F9-8BD95C54C17B}" type="presOf" srcId="{1DA04DC6-0685-4166-903C-9D2ACBCC2C33}" destId="{642B6B7A-63C8-47F7-AB6A-1665E39444C9}" srcOrd="0" destOrd="0" presId="urn:microsoft.com/office/officeart/2008/layout/VerticalCurvedList"/>
    <dgm:cxn modelId="{84FF9BD9-3C9C-499C-BB27-CCB24614D3C8}" type="presOf" srcId="{CDE5E3EF-2304-4512-A19F-744A76F2940C}" destId="{0F16D8D6-4F17-4BF5-962E-893C436BE3FD}" srcOrd="0" destOrd="0" presId="urn:microsoft.com/office/officeart/2008/layout/VerticalCurvedList"/>
    <dgm:cxn modelId="{601FBCFC-A447-4E34-8BED-360140922471}" type="presParOf" srcId="{0F16D8D6-4F17-4BF5-962E-893C436BE3FD}" destId="{09CC03E0-FF29-47B2-BA40-0CFD69B316A8}" srcOrd="0" destOrd="0" presId="urn:microsoft.com/office/officeart/2008/layout/VerticalCurvedList"/>
    <dgm:cxn modelId="{648BC880-5C14-471F-8F0D-A2AB41450855}" type="presParOf" srcId="{09CC03E0-FF29-47B2-BA40-0CFD69B316A8}" destId="{FD3B69AB-8BAE-4EE1-B366-D8E9790A4A56}" srcOrd="0" destOrd="0" presId="urn:microsoft.com/office/officeart/2008/layout/VerticalCurvedList"/>
    <dgm:cxn modelId="{E6F6CF42-A03F-47B1-A62F-F42B519E5D31}" type="presParOf" srcId="{FD3B69AB-8BAE-4EE1-B366-D8E9790A4A56}" destId="{7CD18D8F-5CEA-441D-BF58-175D51B7B7BC}" srcOrd="0" destOrd="0" presId="urn:microsoft.com/office/officeart/2008/layout/VerticalCurvedList"/>
    <dgm:cxn modelId="{7CF0C74B-DACE-4B35-9D3B-9AC5C622F9BA}" type="presParOf" srcId="{FD3B69AB-8BAE-4EE1-B366-D8E9790A4A56}" destId="{56299AB5-156D-4DD5-B40C-19BC3459D927}" srcOrd="1" destOrd="0" presId="urn:microsoft.com/office/officeart/2008/layout/VerticalCurvedList"/>
    <dgm:cxn modelId="{75EA9439-24AD-4529-B4F3-D57E34FD551E}" type="presParOf" srcId="{FD3B69AB-8BAE-4EE1-B366-D8E9790A4A56}" destId="{E6F5D3C7-980D-4E27-B998-98E9F982FFC3}" srcOrd="2" destOrd="0" presId="urn:microsoft.com/office/officeart/2008/layout/VerticalCurvedList"/>
    <dgm:cxn modelId="{1EA98770-8ED2-4E4F-BF67-1249EB8D90A1}" type="presParOf" srcId="{FD3B69AB-8BAE-4EE1-B366-D8E9790A4A56}" destId="{51A1F472-F0F9-460A-9202-C9505924C007}" srcOrd="3" destOrd="0" presId="urn:microsoft.com/office/officeart/2008/layout/VerticalCurvedList"/>
    <dgm:cxn modelId="{5131A21B-7FEF-4159-9863-A7743E6C70A7}" type="presParOf" srcId="{09CC03E0-FF29-47B2-BA40-0CFD69B316A8}" destId="{642B6B7A-63C8-47F7-AB6A-1665E39444C9}" srcOrd="1" destOrd="0" presId="urn:microsoft.com/office/officeart/2008/layout/VerticalCurvedList"/>
    <dgm:cxn modelId="{8969448E-1699-4573-8293-8E510A36DED8}" type="presParOf" srcId="{09CC03E0-FF29-47B2-BA40-0CFD69B316A8}" destId="{E90C3FA5-4435-4556-B199-847636226A5F}" srcOrd="2" destOrd="0" presId="urn:microsoft.com/office/officeart/2008/layout/VerticalCurvedList"/>
    <dgm:cxn modelId="{AFC1EC72-1111-4E2F-ADA3-10250954C225}" type="presParOf" srcId="{E90C3FA5-4435-4556-B199-847636226A5F}" destId="{69F23B91-7FD0-467B-992A-EB73EEA8FF20}" srcOrd="0" destOrd="0" presId="urn:microsoft.com/office/officeart/2008/layout/VerticalCurvedList"/>
    <dgm:cxn modelId="{B2992580-FF47-4F06-8C71-B7F2A288B628}" type="presParOf" srcId="{09CC03E0-FF29-47B2-BA40-0CFD69B316A8}" destId="{D5B12BBF-A784-4E50-931B-79363A279348}" srcOrd="3" destOrd="0" presId="urn:microsoft.com/office/officeart/2008/layout/VerticalCurvedList"/>
    <dgm:cxn modelId="{DCD2A9CD-05B4-4A94-A22B-5AF23F715825}" type="presParOf" srcId="{09CC03E0-FF29-47B2-BA40-0CFD69B316A8}" destId="{25988148-3463-4474-AAB9-80B54A14F9BF}" srcOrd="4" destOrd="0" presId="urn:microsoft.com/office/officeart/2008/layout/VerticalCurvedList"/>
    <dgm:cxn modelId="{C67F682B-FBFE-42BC-AD72-EF44FD6F27EB}" type="presParOf" srcId="{25988148-3463-4474-AAB9-80B54A14F9BF}" destId="{BAEFD458-4EAB-44DA-A8E9-43C102724157}"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04E394-2ED6-4ED3-B14E-384191C7B8EE}"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AU"/>
        </a:p>
      </dgm:t>
    </dgm:pt>
    <dgm:pt modelId="{FEAE6B3F-8C64-41C7-932C-AE7EE8807CCF}">
      <dgm:prSet phldrT="[Text]" custT="1"/>
      <dgm:spPr/>
      <dgm:t>
        <a:bodyPr/>
        <a:lstStyle/>
        <a:p>
          <a:r>
            <a:rPr lang="en-AU" sz="2200" b="1" dirty="0"/>
            <a:t>Credit Risk</a:t>
          </a:r>
        </a:p>
      </dgm:t>
    </dgm:pt>
    <dgm:pt modelId="{0008E074-56C5-4D8E-A038-B1E033D91DF0}" type="parTrans" cxnId="{32A8ABB1-F565-4D82-BA5D-88D5B9740843}">
      <dgm:prSet/>
      <dgm:spPr/>
      <dgm:t>
        <a:bodyPr/>
        <a:lstStyle/>
        <a:p>
          <a:endParaRPr lang="en-AU"/>
        </a:p>
      </dgm:t>
    </dgm:pt>
    <dgm:pt modelId="{2D05D115-4B76-404B-8314-EE36A5081D6F}" type="sibTrans" cxnId="{32A8ABB1-F565-4D82-BA5D-88D5B9740843}">
      <dgm:prSet/>
      <dgm:spPr/>
      <dgm:t>
        <a:bodyPr/>
        <a:lstStyle/>
        <a:p>
          <a:endParaRPr lang="en-AU"/>
        </a:p>
      </dgm:t>
    </dgm:pt>
    <dgm:pt modelId="{E75FA034-7F96-40DA-BB05-4E27746D68E1}">
      <dgm:prSet phldrT="[Text]" custT="1"/>
      <dgm:spPr/>
      <dgm:t>
        <a:bodyPr/>
        <a:lstStyle/>
        <a:p>
          <a:r>
            <a:rPr lang="en-US" sz="2000" dirty="0"/>
            <a:t>It is the risk of loss resulting from the borrower (issuer of debt) failing to make full and timely payments of interest and/or principal. </a:t>
          </a:r>
          <a:endParaRPr lang="en-AU" sz="2000" dirty="0"/>
        </a:p>
      </dgm:t>
    </dgm:pt>
    <dgm:pt modelId="{4B4F3165-0270-47B4-AC5F-D554209707DC}" type="parTrans" cxnId="{B46235A8-B670-45AB-85A4-E20738758003}">
      <dgm:prSet/>
      <dgm:spPr/>
      <dgm:t>
        <a:bodyPr/>
        <a:lstStyle/>
        <a:p>
          <a:endParaRPr lang="en-AU"/>
        </a:p>
      </dgm:t>
    </dgm:pt>
    <dgm:pt modelId="{7B3AA6D5-1CC4-4603-BDE1-D5C8B1BC3692}" type="sibTrans" cxnId="{B46235A8-B670-45AB-85A4-E20738758003}">
      <dgm:prSet/>
      <dgm:spPr/>
      <dgm:t>
        <a:bodyPr/>
        <a:lstStyle/>
        <a:p>
          <a:endParaRPr lang="en-AU"/>
        </a:p>
      </dgm:t>
    </dgm:pt>
    <dgm:pt modelId="{63273ACE-8502-4EB5-B75B-0FF06896DC35}">
      <dgm:prSet phldrT="[Text]" custT="1"/>
      <dgm:spPr/>
      <dgm:t>
        <a:bodyPr/>
        <a:lstStyle/>
        <a:p>
          <a:r>
            <a:rPr lang="en-AU" sz="2200" b="1" dirty="0"/>
            <a:t>Credit Risk Components:</a:t>
          </a:r>
        </a:p>
      </dgm:t>
    </dgm:pt>
    <dgm:pt modelId="{255E949D-6013-4E50-A037-15C42DED0B7F}" type="parTrans" cxnId="{BA054DED-1747-428B-BF8B-34EB61248181}">
      <dgm:prSet/>
      <dgm:spPr/>
      <dgm:t>
        <a:bodyPr/>
        <a:lstStyle/>
        <a:p>
          <a:endParaRPr lang="en-AU"/>
        </a:p>
      </dgm:t>
    </dgm:pt>
    <dgm:pt modelId="{6A71BDBE-CD62-4E01-912C-7CC12D41776D}" type="sibTrans" cxnId="{BA054DED-1747-428B-BF8B-34EB61248181}">
      <dgm:prSet/>
      <dgm:spPr/>
      <dgm:t>
        <a:bodyPr/>
        <a:lstStyle/>
        <a:p>
          <a:endParaRPr lang="en-AU"/>
        </a:p>
      </dgm:t>
    </dgm:pt>
    <dgm:pt modelId="{3EB7CFE0-F1CA-4A40-B188-992C76FD4E87}">
      <dgm:prSet phldrT="[Text]" custT="1"/>
      <dgm:spPr/>
      <dgm:t>
        <a:bodyPr/>
        <a:lstStyle/>
        <a:p>
          <a:pPr algn="ctr"/>
          <a:r>
            <a:rPr lang="en-US" sz="2000" b="1" dirty="0"/>
            <a:t>Default Risk</a:t>
          </a:r>
          <a:endParaRPr lang="en-AU" sz="2000" b="1" dirty="0"/>
        </a:p>
      </dgm:t>
    </dgm:pt>
    <dgm:pt modelId="{5BA1192F-248A-445B-9117-7076BB0ADFFF}" type="parTrans" cxnId="{0E6E967A-D30F-4D47-98C4-7BEE3110E1B6}">
      <dgm:prSet/>
      <dgm:spPr/>
      <dgm:t>
        <a:bodyPr/>
        <a:lstStyle/>
        <a:p>
          <a:endParaRPr lang="en-AU"/>
        </a:p>
      </dgm:t>
    </dgm:pt>
    <dgm:pt modelId="{F67A6E4A-43F5-4653-98D9-ABB544B3234D}" type="sibTrans" cxnId="{0E6E967A-D30F-4D47-98C4-7BEE3110E1B6}">
      <dgm:prSet/>
      <dgm:spPr/>
      <dgm:t>
        <a:bodyPr/>
        <a:lstStyle/>
        <a:p>
          <a:endParaRPr lang="en-AU"/>
        </a:p>
      </dgm:t>
    </dgm:pt>
    <dgm:pt modelId="{4152E2CB-9DC1-4ECE-949A-5536F28037DC}">
      <dgm:prSet phldrT="[Text]" custT="1"/>
      <dgm:spPr/>
      <dgm:t>
        <a:bodyPr/>
        <a:lstStyle/>
        <a:p>
          <a:pPr algn="ctr"/>
          <a:r>
            <a:rPr lang="en-US" sz="2000" b="1" dirty="0"/>
            <a:t>Loss Severity</a:t>
          </a:r>
          <a:endParaRPr lang="en-AU" sz="2000" b="1" dirty="0"/>
        </a:p>
      </dgm:t>
    </dgm:pt>
    <dgm:pt modelId="{682900F5-348B-4573-80F5-FEC42F4F4A0D}" type="parTrans" cxnId="{40F5A4A3-BDF4-4B3C-A0E8-71F9B83398B0}">
      <dgm:prSet/>
      <dgm:spPr/>
      <dgm:t>
        <a:bodyPr/>
        <a:lstStyle/>
        <a:p>
          <a:endParaRPr lang="en-AU"/>
        </a:p>
      </dgm:t>
    </dgm:pt>
    <dgm:pt modelId="{C61F3978-4D1E-4B61-B24F-685B292F08C9}" type="sibTrans" cxnId="{40F5A4A3-BDF4-4B3C-A0E8-71F9B83398B0}">
      <dgm:prSet/>
      <dgm:spPr/>
      <dgm:t>
        <a:bodyPr/>
        <a:lstStyle/>
        <a:p>
          <a:endParaRPr lang="en-AU"/>
        </a:p>
      </dgm:t>
    </dgm:pt>
    <dgm:pt modelId="{D3FCA881-B8F2-4D2F-AF15-24B9CCE85A8B}">
      <dgm:prSet phldrT="[Text]" custT="1"/>
      <dgm:spPr/>
      <dgm:t>
        <a:bodyPr/>
        <a:lstStyle/>
        <a:p>
          <a:pPr algn="l"/>
          <a:r>
            <a:rPr lang="en-US" sz="2000" dirty="0"/>
            <a:t>the probability that a borrower defaults</a:t>
          </a:r>
          <a:r>
            <a:rPr lang="en-US" sz="2000" dirty="0">
              <a:latin typeface="Arial"/>
              <a:cs typeface="Arial"/>
            </a:rPr>
            <a:t>—</a:t>
          </a:r>
          <a:r>
            <a:rPr lang="en-US" sz="2000" dirty="0"/>
            <a:t>that is, fails to meet its obligation to make full and timely payments of principal and interest, according to the terms of the debt security</a:t>
          </a:r>
          <a:endParaRPr lang="en-AU" sz="2000" dirty="0"/>
        </a:p>
      </dgm:t>
    </dgm:pt>
    <dgm:pt modelId="{F438F29F-158E-4A1F-8CDF-8F884D36BA73}" type="parTrans" cxnId="{9A1394CC-8D32-4CBA-90DE-7850DB539FF9}">
      <dgm:prSet/>
      <dgm:spPr/>
      <dgm:t>
        <a:bodyPr/>
        <a:lstStyle/>
        <a:p>
          <a:endParaRPr lang="en-AU"/>
        </a:p>
      </dgm:t>
    </dgm:pt>
    <dgm:pt modelId="{4492EB75-AF32-4BEC-8C7C-A62C1F106332}" type="sibTrans" cxnId="{9A1394CC-8D32-4CBA-90DE-7850DB539FF9}">
      <dgm:prSet/>
      <dgm:spPr/>
      <dgm:t>
        <a:bodyPr/>
        <a:lstStyle/>
        <a:p>
          <a:endParaRPr lang="en-AU"/>
        </a:p>
      </dgm:t>
    </dgm:pt>
    <dgm:pt modelId="{FA523174-A52F-443E-88C6-5E2BC7C3172A}">
      <dgm:prSet custScaleY="55473" custT="1" custLinFactNeighborY="11312"/>
      <dgm:spPr/>
      <dgm:t>
        <a:bodyPr/>
        <a:lstStyle/>
        <a:p>
          <a:pPr algn="l"/>
          <a:r>
            <a:rPr lang="en-US" sz="2000" dirty="0"/>
            <a:t>in the event of default, the portion of a bond’s value (including unpaid interest) an investor loses</a:t>
          </a:r>
          <a:endParaRPr lang="en-AU" sz="2000" dirty="0"/>
        </a:p>
      </dgm:t>
    </dgm:pt>
    <dgm:pt modelId="{88C115B9-5E47-4781-885B-ECBF927C8E42}" type="parTrans" cxnId="{33B45DDE-6A70-4605-BDD8-EB957FAACA79}">
      <dgm:prSet/>
      <dgm:spPr/>
      <dgm:t>
        <a:bodyPr/>
        <a:lstStyle/>
        <a:p>
          <a:endParaRPr lang="en-AU"/>
        </a:p>
      </dgm:t>
    </dgm:pt>
    <dgm:pt modelId="{2A0C5491-7D73-4FC2-846F-D1590B66F1EE}" type="sibTrans" cxnId="{33B45DDE-6A70-4605-BDD8-EB957FAACA79}">
      <dgm:prSet/>
      <dgm:spPr/>
      <dgm:t>
        <a:bodyPr/>
        <a:lstStyle/>
        <a:p>
          <a:endParaRPr lang="en-AU"/>
        </a:p>
      </dgm:t>
    </dgm:pt>
    <dgm:pt modelId="{9DB3AAD4-7CCE-4BB1-AA01-71AC08576A53}" type="pres">
      <dgm:prSet presAssocID="{1804E394-2ED6-4ED3-B14E-384191C7B8EE}" presName="Name0" presStyleCnt="0">
        <dgm:presLayoutVars>
          <dgm:dir/>
          <dgm:animLvl val="lvl"/>
          <dgm:resizeHandles val="exact"/>
        </dgm:presLayoutVars>
      </dgm:prSet>
      <dgm:spPr/>
    </dgm:pt>
    <dgm:pt modelId="{1BB665F7-3E22-47F8-A5ED-007DFB3FA8DF}" type="pres">
      <dgm:prSet presAssocID="{63273ACE-8502-4EB5-B75B-0FF06896DC35}" presName="boxAndChildren" presStyleCnt="0"/>
      <dgm:spPr/>
    </dgm:pt>
    <dgm:pt modelId="{A1B2EB30-EC80-48A1-A9D2-471DEE2E412A}" type="pres">
      <dgm:prSet presAssocID="{63273ACE-8502-4EB5-B75B-0FF06896DC35}" presName="parentTextBox" presStyleLbl="node1" presStyleIdx="0" presStyleCnt="2"/>
      <dgm:spPr/>
    </dgm:pt>
    <dgm:pt modelId="{E05DC9B3-C31D-4B04-B0A8-6F133D0A64FD}" type="pres">
      <dgm:prSet presAssocID="{63273ACE-8502-4EB5-B75B-0FF06896DC35}" presName="entireBox" presStyleLbl="node1" presStyleIdx="0" presStyleCnt="2" custScaleY="15594" custLinFactNeighborY="844"/>
      <dgm:spPr/>
    </dgm:pt>
    <dgm:pt modelId="{D7DB07C2-ABC3-493C-8A9F-423054711FA1}" type="pres">
      <dgm:prSet presAssocID="{63273ACE-8502-4EB5-B75B-0FF06896DC35}" presName="descendantBox" presStyleCnt="0"/>
      <dgm:spPr/>
    </dgm:pt>
    <dgm:pt modelId="{75FF768E-1BF9-4223-A2D3-E9EC7C9240E0}" type="pres">
      <dgm:prSet presAssocID="{3EB7CFE0-F1CA-4A40-B188-992C76FD4E87}" presName="childTextBox" presStyleLbl="fgAccFollowNode1" presStyleIdx="0" presStyleCnt="3" custScaleY="104086" custLinFactNeighborY="7235">
        <dgm:presLayoutVars>
          <dgm:bulletEnabled val="1"/>
        </dgm:presLayoutVars>
      </dgm:prSet>
      <dgm:spPr/>
    </dgm:pt>
    <dgm:pt modelId="{19AC92FB-81F1-4C91-B67E-D23308D92E0E}" type="pres">
      <dgm:prSet presAssocID="{4152E2CB-9DC1-4ECE-949A-5536F28037DC}" presName="childTextBox" presStyleLbl="fgAccFollowNode1" presStyleIdx="1" presStyleCnt="3" custScaleY="104086" custLinFactNeighborY="7235">
        <dgm:presLayoutVars>
          <dgm:bulletEnabled val="1"/>
        </dgm:presLayoutVars>
      </dgm:prSet>
      <dgm:spPr/>
    </dgm:pt>
    <dgm:pt modelId="{5D4C2A96-5AE8-4615-BEFD-A40958BC2C1D}" type="pres">
      <dgm:prSet presAssocID="{2D05D115-4B76-404B-8314-EE36A5081D6F}" presName="sp" presStyleCnt="0"/>
      <dgm:spPr/>
    </dgm:pt>
    <dgm:pt modelId="{B1B2F22B-F43B-4ED4-9892-79B3540DDA35}" type="pres">
      <dgm:prSet presAssocID="{FEAE6B3F-8C64-41C7-932C-AE7EE8807CCF}" presName="arrowAndChildren" presStyleCnt="0"/>
      <dgm:spPr/>
    </dgm:pt>
    <dgm:pt modelId="{3FD16A27-0FAF-43EB-82FA-974B26086F8A}" type="pres">
      <dgm:prSet presAssocID="{FEAE6B3F-8C64-41C7-932C-AE7EE8807CCF}" presName="parentTextArrow" presStyleLbl="node1" presStyleIdx="0" presStyleCnt="2"/>
      <dgm:spPr/>
    </dgm:pt>
    <dgm:pt modelId="{8ABA334B-20F6-4F8B-B83C-2D788726527B}" type="pres">
      <dgm:prSet presAssocID="{FEAE6B3F-8C64-41C7-932C-AE7EE8807CCF}" presName="arrow" presStyleLbl="node1" presStyleIdx="1" presStyleCnt="2" custScaleY="28371" custLinFactNeighborY="-74"/>
      <dgm:spPr/>
    </dgm:pt>
    <dgm:pt modelId="{1D872090-2039-4BCC-B441-68731BA5E9C5}" type="pres">
      <dgm:prSet presAssocID="{FEAE6B3F-8C64-41C7-932C-AE7EE8807CCF}" presName="descendantArrow" presStyleCnt="0"/>
      <dgm:spPr/>
    </dgm:pt>
    <dgm:pt modelId="{FE1FE774-E6A0-4B7C-AB27-D5B32308709A}" type="pres">
      <dgm:prSet presAssocID="{E75FA034-7F96-40DA-BB05-4E27746D68E1}" presName="childTextArrow" presStyleLbl="fgAccFollowNode1" presStyleIdx="2" presStyleCnt="3" custScaleY="25948">
        <dgm:presLayoutVars>
          <dgm:bulletEnabled val="1"/>
        </dgm:presLayoutVars>
      </dgm:prSet>
      <dgm:spPr/>
    </dgm:pt>
  </dgm:ptLst>
  <dgm:cxnLst>
    <dgm:cxn modelId="{462DD019-49C2-491D-A37D-8A3B97CD6C7C}" type="presOf" srcId="{E75FA034-7F96-40DA-BB05-4E27746D68E1}" destId="{FE1FE774-E6A0-4B7C-AB27-D5B32308709A}" srcOrd="0" destOrd="0" presId="urn:microsoft.com/office/officeart/2005/8/layout/process4"/>
    <dgm:cxn modelId="{4EA3AE23-F609-4C81-8949-825F8A9E7637}" type="presOf" srcId="{FA523174-A52F-443E-88C6-5E2BC7C3172A}" destId="{19AC92FB-81F1-4C91-B67E-D23308D92E0E}" srcOrd="0" destOrd="1" presId="urn:microsoft.com/office/officeart/2005/8/layout/process4"/>
    <dgm:cxn modelId="{6BE61B6C-55FC-4B24-8B8A-56595FF94757}" type="presOf" srcId="{63273ACE-8502-4EB5-B75B-0FF06896DC35}" destId="{E05DC9B3-C31D-4B04-B0A8-6F133D0A64FD}" srcOrd="1" destOrd="0" presId="urn:microsoft.com/office/officeart/2005/8/layout/process4"/>
    <dgm:cxn modelId="{067D1472-C2C9-435C-A4B8-F67A2C66213B}" type="presOf" srcId="{FEAE6B3F-8C64-41C7-932C-AE7EE8807CCF}" destId="{8ABA334B-20F6-4F8B-B83C-2D788726527B}" srcOrd="1" destOrd="0" presId="urn:microsoft.com/office/officeart/2005/8/layout/process4"/>
    <dgm:cxn modelId="{E7133D54-41CA-4406-A67F-0098BFCFC161}" type="presOf" srcId="{3EB7CFE0-F1CA-4A40-B188-992C76FD4E87}" destId="{75FF768E-1BF9-4223-A2D3-E9EC7C9240E0}" srcOrd="0" destOrd="0" presId="urn:microsoft.com/office/officeart/2005/8/layout/process4"/>
    <dgm:cxn modelId="{0E6E967A-D30F-4D47-98C4-7BEE3110E1B6}" srcId="{63273ACE-8502-4EB5-B75B-0FF06896DC35}" destId="{3EB7CFE0-F1CA-4A40-B188-992C76FD4E87}" srcOrd="0" destOrd="0" parTransId="{5BA1192F-248A-445B-9117-7076BB0ADFFF}" sibTransId="{F67A6E4A-43F5-4653-98D9-ABB544B3234D}"/>
    <dgm:cxn modelId="{EF31A45A-9E36-4211-9D06-0A93CCAEE7BC}" type="presOf" srcId="{63273ACE-8502-4EB5-B75B-0FF06896DC35}" destId="{A1B2EB30-EC80-48A1-A9D2-471DEE2E412A}" srcOrd="0" destOrd="0" presId="urn:microsoft.com/office/officeart/2005/8/layout/process4"/>
    <dgm:cxn modelId="{1ED2617C-746A-4372-8702-BE5991B113B7}" type="presOf" srcId="{FEAE6B3F-8C64-41C7-932C-AE7EE8807CCF}" destId="{3FD16A27-0FAF-43EB-82FA-974B26086F8A}" srcOrd="0" destOrd="0" presId="urn:microsoft.com/office/officeart/2005/8/layout/process4"/>
    <dgm:cxn modelId="{40F5A4A3-BDF4-4B3C-A0E8-71F9B83398B0}" srcId="{63273ACE-8502-4EB5-B75B-0FF06896DC35}" destId="{4152E2CB-9DC1-4ECE-949A-5536F28037DC}" srcOrd="1" destOrd="0" parTransId="{682900F5-348B-4573-80F5-FEC42F4F4A0D}" sibTransId="{C61F3978-4D1E-4B61-B24F-685B292F08C9}"/>
    <dgm:cxn modelId="{B46235A8-B670-45AB-85A4-E20738758003}" srcId="{FEAE6B3F-8C64-41C7-932C-AE7EE8807CCF}" destId="{E75FA034-7F96-40DA-BB05-4E27746D68E1}" srcOrd="0" destOrd="0" parTransId="{4B4F3165-0270-47B4-AC5F-D554209707DC}" sibTransId="{7B3AA6D5-1CC4-4603-BDE1-D5C8B1BC3692}"/>
    <dgm:cxn modelId="{40E1FCAC-7DC4-4259-B47F-7986E6D26108}" type="presOf" srcId="{1804E394-2ED6-4ED3-B14E-384191C7B8EE}" destId="{9DB3AAD4-7CCE-4BB1-AA01-71AC08576A53}" srcOrd="0" destOrd="0" presId="urn:microsoft.com/office/officeart/2005/8/layout/process4"/>
    <dgm:cxn modelId="{32A8ABB1-F565-4D82-BA5D-88D5B9740843}" srcId="{1804E394-2ED6-4ED3-B14E-384191C7B8EE}" destId="{FEAE6B3F-8C64-41C7-932C-AE7EE8807CCF}" srcOrd="0" destOrd="0" parTransId="{0008E074-56C5-4D8E-A038-B1E033D91DF0}" sibTransId="{2D05D115-4B76-404B-8314-EE36A5081D6F}"/>
    <dgm:cxn modelId="{9A1394CC-8D32-4CBA-90DE-7850DB539FF9}" srcId="{3EB7CFE0-F1CA-4A40-B188-992C76FD4E87}" destId="{D3FCA881-B8F2-4D2F-AF15-24B9CCE85A8B}" srcOrd="0" destOrd="0" parTransId="{F438F29F-158E-4A1F-8CDF-8F884D36BA73}" sibTransId="{4492EB75-AF32-4BEC-8C7C-A62C1F106332}"/>
    <dgm:cxn modelId="{17FC4FDA-C18D-4B4C-B851-160F92EEFC26}" type="presOf" srcId="{D3FCA881-B8F2-4D2F-AF15-24B9CCE85A8B}" destId="{75FF768E-1BF9-4223-A2D3-E9EC7C9240E0}" srcOrd="0" destOrd="1" presId="urn:microsoft.com/office/officeart/2005/8/layout/process4"/>
    <dgm:cxn modelId="{594FE6DC-84CD-4D79-A59A-7CD39CC9B8BE}" type="presOf" srcId="{4152E2CB-9DC1-4ECE-949A-5536F28037DC}" destId="{19AC92FB-81F1-4C91-B67E-D23308D92E0E}" srcOrd="0" destOrd="0" presId="urn:microsoft.com/office/officeart/2005/8/layout/process4"/>
    <dgm:cxn modelId="{33B45DDE-6A70-4605-BDD8-EB957FAACA79}" srcId="{4152E2CB-9DC1-4ECE-949A-5536F28037DC}" destId="{FA523174-A52F-443E-88C6-5E2BC7C3172A}" srcOrd="0" destOrd="0" parTransId="{88C115B9-5E47-4781-885B-ECBF927C8E42}" sibTransId="{2A0C5491-7D73-4FC2-846F-D1590B66F1EE}"/>
    <dgm:cxn modelId="{BA054DED-1747-428B-BF8B-34EB61248181}" srcId="{1804E394-2ED6-4ED3-B14E-384191C7B8EE}" destId="{63273ACE-8502-4EB5-B75B-0FF06896DC35}" srcOrd="1" destOrd="0" parTransId="{255E949D-6013-4E50-A037-15C42DED0B7F}" sibTransId="{6A71BDBE-CD62-4E01-912C-7CC12D41776D}"/>
    <dgm:cxn modelId="{93F17B8C-227A-493D-AFD7-596A78C5F299}" type="presParOf" srcId="{9DB3AAD4-7CCE-4BB1-AA01-71AC08576A53}" destId="{1BB665F7-3E22-47F8-A5ED-007DFB3FA8DF}" srcOrd="0" destOrd="0" presId="urn:microsoft.com/office/officeart/2005/8/layout/process4"/>
    <dgm:cxn modelId="{C4B286B7-63F9-4AF5-B5DA-336DA524145D}" type="presParOf" srcId="{1BB665F7-3E22-47F8-A5ED-007DFB3FA8DF}" destId="{A1B2EB30-EC80-48A1-A9D2-471DEE2E412A}" srcOrd="0" destOrd="0" presId="urn:microsoft.com/office/officeart/2005/8/layout/process4"/>
    <dgm:cxn modelId="{E923047D-FC7D-4B4F-B45D-113DAF5F4189}" type="presParOf" srcId="{1BB665F7-3E22-47F8-A5ED-007DFB3FA8DF}" destId="{E05DC9B3-C31D-4B04-B0A8-6F133D0A64FD}" srcOrd="1" destOrd="0" presId="urn:microsoft.com/office/officeart/2005/8/layout/process4"/>
    <dgm:cxn modelId="{8A277249-BE43-4A0E-8834-D0927F2BC2DE}" type="presParOf" srcId="{1BB665F7-3E22-47F8-A5ED-007DFB3FA8DF}" destId="{D7DB07C2-ABC3-493C-8A9F-423054711FA1}" srcOrd="2" destOrd="0" presId="urn:microsoft.com/office/officeart/2005/8/layout/process4"/>
    <dgm:cxn modelId="{C5F4E79B-C24F-4C67-9EA0-EC5809E38915}" type="presParOf" srcId="{D7DB07C2-ABC3-493C-8A9F-423054711FA1}" destId="{75FF768E-1BF9-4223-A2D3-E9EC7C9240E0}" srcOrd="0" destOrd="0" presId="urn:microsoft.com/office/officeart/2005/8/layout/process4"/>
    <dgm:cxn modelId="{1E7C30D6-60FE-46A4-92CD-229C903E589F}" type="presParOf" srcId="{D7DB07C2-ABC3-493C-8A9F-423054711FA1}" destId="{19AC92FB-81F1-4C91-B67E-D23308D92E0E}" srcOrd="1" destOrd="0" presId="urn:microsoft.com/office/officeart/2005/8/layout/process4"/>
    <dgm:cxn modelId="{BF1D938E-7D0C-4AC3-820B-1F70371ABC28}" type="presParOf" srcId="{9DB3AAD4-7CCE-4BB1-AA01-71AC08576A53}" destId="{5D4C2A96-5AE8-4615-BEFD-A40958BC2C1D}" srcOrd="1" destOrd="0" presId="urn:microsoft.com/office/officeart/2005/8/layout/process4"/>
    <dgm:cxn modelId="{75F47385-48D4-4F6A-8DBE-27F3AA6FDEB5}" type="presParOf" srcId="{9DB3AAD4-7CCE-4BB1-AA01-71AC08576A53}" destId="{B1B2F22B-F43B-4ED4-9892-79B3540DDA35}" srcOrd="2" destOrd="0" presId="urn:microsoft.com/office/officeart/2005/8/layout/process4"/>
    <dgm:cxn modelId="{4D4AA0F6-D2A9-4813-A28E-F40825D2C1A6}" type="presParOf" srcId="{B1B2F22B-F43B-4ED4-9892-79B3540DDA35}" destId="{3FD16A27-0FAF-43EB-82FA-974B26086F8A}" srcOrd="0" destOrd="0" presId="urn:microsoft.com/office/officeart/2005/8/layout/process4"/>
    <dgm:cxn modelId="{8F37C64F-48A8-45D1-99AA-3AF2F18D8D62}" type="presParOf" srcId="{B1B2F22B-F43B-4ED4-9892-79B3540DDA35}" destId="{8ABA334B-20F6-4F8B-B83C-2D788726527B}" srcOrd="1" destOrd="0" presId="urn:microsoft.com/office/officeart/2005/8/layout/process4"/>
    <dgm:cxn modelId="{903EBBA1-F1F6-4043-BF47-6D5DD77B80C4}" type="presParOf" srcId="{B1B2F22B-F43B-4ED4-9892-79B3540DDA35}" destId="{1D872090-2039-4BCC-B441-68731BA5E9C5}" srcOrd="2" destOrd="0" presId="urn:microsoft.com/office/officeart/2005/8/layout/process4"/>
    <dgm:cxn modelId="{83F35BDA-FC6A-466C-B111-6AD9F6100E39}" type="presParOf" srcId="{1D872090-2039-4BCC-B441-68731BA5E9C5}" destId="{FE1FE774-E6A0-4B7C-AB27-D5B32308709A}"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748B605B-33C0-4819-AF55-4891EC34F28C}"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AU"/>
        </a:p>
      </dgm:t>
    </dgm:pt>
    <dgm:pt modelId="{1832A773-222F-4291-9763-E08B1B37A842}">
      <dgm:prSet phldrT="[Text]" custT="1"/>
      <dgm:spPr/>
      <dgm:t>
        <a:bodyPr/>
        <a:lstStyle/>
        <a:p>
          <a:r>
            <a:rPr lang="en-US" sz="2000" dirty="0">
              <a:latin typeface="Times New Roman"/>
              <a:cs typeface="Times New Roman"/>
            </a:rPr>
            <a:t>•</a:t>
          </a:r>
          <a:r>
            <a:rPr lang="en-US" sz="2200" dirty="0">
              <a:latin typeface="Times New Roman"/>
              <a:cs typeface="Times New Roman"/>
            </a:rPr>
            <a:t> </a:t>
          </a:r>
          <a:r>
            <a:rPr lang="en-US" sz="2200" dirty="0"/>
            <a:t>Greater focus on issuer liquidity and cash flow</a:t>
          </a:r>
          <a:endParaRPr lang="en-AU" sz="2200" dirty="0"/>
        </a:p>
      </dgm:t>
    </dgm:pt>
    <dgm:pt modelId="{E255F22E-5A88-4555-89EE-4398B3FE65CE}" type="parTrans" cxnId="{4259D510-EB32-4EC9-871C-83C97E87BE2E}">
      <dgm:prSet/>
      <dgm:spPr/>
      <dgm:t>
        <a:bodyPr/>
        <a:lstStyle/>
        <a:p>
          <a:endParaRPr lang="en-AU" sz="2200"/>
        </a:p>
      </dgm:t>
    </dgm:pt>
    <dgm:pt modelId="{8C56E920-A5D4-40A1-B6DC-C08988257994}" type="sibTrans" cxnId="{4259D510-EB32-4EC9-871C-83C97E87BE2E}">
      <dgm:prSet/>
      <dgm:spPr/>
      <dgm:t>
        <a:bodyPr/>
        <a:lstStyle/>
        <a:p>
          <a:endParaRPr lang="en-AU" sz="2200"/>
        </a:p>
      </dgm:t>
    </dgm:pt>
    <dgm:pt modelId="{B11C5B79-BBF7-4412-97E0-EE24193594B1}">
      <dgm:prSet custT="1"/>
      <dgm:spPr/>
      <dgm:t>
        <a:bodyPr/>
        <a:lstStyle/>
        <a:p>
          <a:r>
            <a:rPr lang="en-US" sz="2200" dirty="0">
              <a:latin typeface="Times New Roman"/>
              <a:cs typeface="Times New Roman"/>
            </a:rPr>
            <a:t>• </a:t>
          </a:r>
          <a:r>
            <a:rPr lang="en-US" sz="2200" dirty="0"/>
            <a:t>Detailed financial projections</a:t>
          </a:r>
        </a:p>
      </dgm:t>
    </dgm:pt>
    <dgm:pt modelId="{3D1B0A2F-BC14-485E-9B25-6A83A517735F}" type="parTrans" cxnId="{8D15B1A5-EB61-40BE-B55E-C3F21766ECFC}">
      <dgm:prSet/>
      <dgm:spPr/>
      <dgm:t>
        <a:bodyPr/>
        <a:lstStyle/>
        <a:p>
          <a:endParaRPr lang="en-AU" sz="2200"/>
        </a:p>
      </dgm:t>
    </dgm:pt>
    <dgm:pt modelId="{19CBAF09-F699-4409-B7FF-B7AF80A2E078}" type="sibTrans" cxnId="{8D15B1A5-EB61-40BE-B55E-C3F21766ECFC}">
      <dgm:prSet/>
      <dgm:spPr/>
      <dgm:t>
        <a:bodyPr/>
        <a:lstStyle/>
        <a:p>
          <a:endParaRPr lang="en-AU" sz="2200"/>
        </a:p>
      </dgm:t>
    </dgm:pt>
    <dgm:pt modelId="{F51CC6D5-9A28-4A9E-9F99-C58128E9F718}">
      <dgm:prSet custT="1"/>
      <dgm:spPr/>
      <dgm:t>
        <a:bodyPr/>
        <a:lstStyle/>
        <a:p>
          <a:r>
            <a:rPr lang="en-US" sz="2200" dirty="0">
              <a:latin typeface="Times New Roman"/>
              <a:cs typeface="Times New Roman"/>
            </a:rPr>
            <a:t>• </a:t>
          </a:r>
          <a:r>
            <a:rPr lang="en-US" sz="2200" dirty="0"/>
            <a:t>Detailed understanding and analysis of the debt structure</a:t>
          </a:r>
        </a:p>
      </dgm:t>
    </dgm:pt>
    <dgm:pt modelId="{BDB97184-7893-4D6B-960E-91B6F470D9DA}" type="parTrans" cxnId="{DCCB0062-E41C-441C-B790-C1483BF61B10}">
      <dgm:prSet/>
      <dgm:spPr/>
      <dgm:t>
        <a:bodyPr/>
        <a:lstStyle/>
        <a:p>
          <a:endParaRPr lang="en-AU" sz="2200"/>
        </a:p>
      </dgm:t>
    </dgm:pt>
    <dgm:pt modelId="{5912C78A-0177-4B81-8F5F-EC2D65733855}" type="sibTrans" cxnId="{DCCB0062-E41C-441C-B790-C1483BF61B10}">
      <dgm:prSet/>
      <dgm:spPr/>
      <dgm:t>
        <a:bodyPr/>
        <a:lstStyle/>
        <a:p>
          <a:endParaRPr lang="en-AU" sz="2200"/>
        </a:p>
      </dgm:t>
    </dgm:pt>
    <dgm:pt modelId="{5E701409-BBCD-4BED-ADAD-B4EFC5C8DE2A}">
      <dgm:prSet custT="1"/>
      <dgm:spPr/>
      <dgm:t>
        <a:bodyPr/>
        <a:lstStyle/>
        <a:p>
          <a:r>
            <a:rPr lang="en-US" sz="2200" dirty="0">
              <a:latin typeface="Times New Roman"/>
              <a:cs typeface="Times New Roman"/>
            </a:rPr>
            <a:t>• </a:t>
          </a:r>
          <a:r>
            <a:rPr lang="en-US" sz="2200" dirty="0"/>
            <a:t>Understanding of an issuer’s corporate structure</a:t>
          </a:r>
        </a:p>
      </dgm:t>
    </dgm:pt>
    <dgm:pt modelId="{CFB8F817-15D2-4D9E-9108-0357EFBC1BD3}" type="parTrans" cxnId="{D61B85F1-D8D8-4E9C-9271-C9FC49E33E94}">
      <dgm:prSet/>
      <dgm:spPr/>
      <dgm:t>
        <a:bodyPr/>
        <a:lstStyle/>
        <a:p>
          <a:endParaRPr lang="en-AU" sz="2200"/>
        </a:p>
      </dgm:t>
    </dgm:pt>
    <dgm:pt modelId="{C0E208BB-4B14-4F9D-866A-8AC46E277770}" type="sibTrans" cxnId="{D61B85F1-D8D8-4E9C-9271-C9FC49E33E94}">
      <dgm:prSet/>
      <dgm:spPr/>
      <dgm:t>
        <a:bodyPr/>
        <a:lstStyle/>
        <a:p>
          <a:endParaRPr lang="en-AU" sz="2200"/>
        </a:p>
      </dgm:t>
    </dgm:pt>
    <dgm:pt modelId="{694BB2E7-4D88-4337-8AAF-0860533F3FDC}">
      <dgm:prSet custT="1"/>
      <dgm:spPr/>
      <dgm:t>
        <a:bodyPr/>
        <a:lstStyle/>
        <a:p>
          <a:r>
            <a:rPr lang="en-US" sz="2200" dirty="0">
              <a:latin typeface="Times New Roman"/>
              <a:cs typeface="Times New Roman"/>
            </a:rPr>
            <a:t>• </a:t>
          </a:r>
          <a:r>
            <a:rPr lang="en-US" sz="2200" dirty="0"/>
            <a:t>Covenants</a:t>
          </a:r>
        </a:p>
      </dgm:t>
    </dgm:pt>
    <dgm:pt modelId="{26800DB4-286B-4CB7-B8A5-508B7F47CECD}" type="parTrans" cxnId="{3EC479AF-9BDC-4ACD-A43E-5303A591689D}">
      <dgm:prSet/>
      <dgm:spPr/>
      <dgm:t>
        <a:bodyPr/>
        <a:lstStyle/>
        <a:p>
          <a:endParaRPr lang="en-AU" sz="2200"/>
        </a:p>
      </dgm:t>
    </dgm:pt>
    <dgm:pt modelId="{64E13295-46AE-4EBB-B70E-539F6BA5487B}" type="sibTrans" cxnId="{3EC479AF-9BDC-4ACD-A43E-5303A591689D}">
      <dgm:prSet/>
      <dgm:spPr/>
      <dgm:t>
        <a:bodyPr/>
        <a:lstStyle/>
        <a:p>
          <a:endParaRPr lang="en-AU" sz="2200"/>
        </a:p>
      </dgm:t>
    </dgm:pt>
    <dgm:pt modelId="{377EC4A6-DE34-4E6A-8806-DC754E63F16F}">
      <dgm:prSet custT="1"/>
      <dgm:spPr/>
      <dgm:t>
        <a:bodyPr/>
        <a:lstStyle/>
        <a:p>
          <a:r>
            <a:rPr lang="en-US" sz="2200" dirty="0">
              <a:latin typeface="Times New Roman"/>
              <a:cs typeface="Times New Roman"/>
            </a:rPr>
            <a:t>• </a:t>
          </a:r>
          <a:r>
            <a:rPr lang="en-US" sz="2200" dirty="0"/>
            <a:t>Equity-like approach to high-yield analysis</a:t>
          </a:r>
        </a:p>
      </dgm:t>
    </dgm:pt>
    <dgm:pt modelId="{9C75C393-78C9-4AE6-ACF0-E4877B132A0A}" type="parTrans" cxnId="{F88F8B77-7E99-4B24-BE42-59B0EB33EDAB}">
      <dgm:prSet/>
      <dgm:spPr/>
      <dgm:t>
        <a:bodyPr/>
        <a:lstStyle/>
        <a:p>
          <a:endParaRPr lang="en-AU" sz="2200"/>
        </a:p>
      </dgm:t>
    </dgm:pt>
    <dgm:pt modelId="{2BB662CB-AB75-4E8F-95C4-96AB7E8A3237}" type="sibTrans" cxnId="{F88F8B77-7E99-4B24-BE42-59B0EB33EDAB}">
      <dgm:prSet/>
      <dgm:spPr/>
      <dgm:t>
        <a:bodyPr/>
        <a:lstStyle/>
        <a:p>
          <a:endParaRPr lang="en-AU" sz="2200"/>
        </a:p>
      </dgm:t>
    </dgm:pt>
    <dgm:pt modelId="{ABF12485-427F-4402-BFBB-3966C1053F0D}" type="pres">
      <dgm:prSet presAssocID="{748B605B-33C0-4819-AF55-4891EC34F28C}" presName="vert0" presStyleCnt="0">
        <dgm:presLayoutVars>
          <dgm:dir/>
          <dgm:animOne val="branch"/>
          <dgm:animLvl val="lvl"/>
        </dgm:presLayoutVars>
      </dgm:prSet>
      <dgm:spPr/>
    </dgm:pt>
    <dgm:pt modelId="{3CA524B4-B45D-4479-B03C-DC57B9D3DFC5}" type="pres">
      <dgm:prSet presAssocID="{1832A773-222F-4291-9763-E08B1B37A842}" presName="thickLine" presStyleLbl="alignNode1" presStyleIdx="0" presStyleCnt="6"/>
      <dgm:spPr/>
    </dgm:pt>
    <dgm:pt modelId="{7C0D35A7-A7A5-47CC-85EF-0B75ABF5935A}" type="pres">
      <dgm:prSet presAssocID="{1832A773-222F-4291-9763-E08B1B37A842}" presName="horz1" presStyleCnt="0"/>
      <dgm:spPr/>
    </dgm:pt>
    <dgm:pt modelId="{3246F9EC-851A-43F5-9606-061D163BD176}" type="pres">
      <dgm:prSet presAssocID="{1832A773-222F-4291-9763-E08B1B37A842}" presName="tx1" presStyleLbl="revTx" presStyleIdx="0" presStyleCnt="6"/>
      <dgm:spPr/>
    </dgm:pt>
    <dgm:pt modelId="{A1785DF7-CA1A-412F-9FC0-AA9CD3D13DC0}" type="pres">
      <dgm:prSet presAssocID="{1832A773-222F-4291-9763-E08B1B37A842}" presName="vert1" presStyleCnt="0"/>
      <dgm:spPr/>
    </dgm:pt>
    <dgm:pt modelId="{EF736C9E-8ECC-48BD-BBD0-EA70536252F3}" type="pres">
      <dgm:prSet presAssocID="{B11C5B79-BBF7-4412-97E0-EE24193594B1}" presName="thickLine" presStyleLbl="alignNode1" presStyleIdx="1" presStyleCnt="6"/>
      <dgm:spPr/>
    </dgm:pt>
    <dgm:pt modelId="{2751DD57-0976-4EB4-965D-48F0CEE1F88F}" type="pres">
      <dgm:prSet presAssocID="{B11C5B79-BBF7-4412-97E0-EE24193594B1}" presName="horz1" presStyleCnt="0"/>
      <dgm:spPr/>
    </dgm:pt>
    <dgm:pt modelId="{99E9FD8C-7D4A-46FD-ABAE-A670B18C0EAA}" type="pres">
      <dgm:prSet presAssocID="{B11C5B79-BBF7-4412-97E0-EE24193594B1}" presName="tx1" presStyleLbl="revTx" presStyleIdx="1" presStyleCnt="6"/>
      <dgm:spPr/>
    </dgm:pt>
    <dgm:pt modelId="{9E7F0953-765A-4135-83F6-6A4FEFC4C471}" type="pres">
      <dgm:prSet presAssocID="{B11C5B79-BBF7-4412-97E0-EE24193594B1}" presName="vert1" presStyleCnt="0"/>
      <dgm:spPr/>
    </dgm:pt>
    <dgm:pt modelId="{5ED41DEB-4E55-4B9A-A945-161BB436678C}" type="pres">
      <dgm:prSet presAssocID="{F51CC6D5-9A28-4A9E-9F99-C58128E9F718}" presName="thickLine" presStyleLbl="alignNode1" presStyleIdx="2" presStyleCnt="6"/>
      <dgm:spPr/>
    </dgm:pt>
    <dgm:pt modelId="{532B987B-03F4-424C-8F36-93C697AE0689}" type="pres">
      <dgm:prSet presAssocID="{F51CC6D5-9A28-4A9E-9F99-C58128E9F718}" presName="horz1" presStyleCnt="0"/>
      <dgm:spPr/>
    </dgm:pt>
    <dgm:pt modelId="{CE3D133C-B5C8-4DBA-95B7-48D813E99892}" type="pres">
      <dgm:prSet presAssocID="{F51CC6D5-9A28-4A9E-9F99-C58128E9F718}" presName="tx1" presStyleLbl="revTx" presStyleIdx="2" presStyleCnt="6"/>
      <dgm:spPr/>
    </dgm:pt>
    <dgm:pt modelId="{8849F76D-8773-4215-B48C-28CB41D26142}" type="pres">
      <dgm:prSet presAssocID="{F51CC6D5-9A28-4A9E-9F99-C58128E9F718}" presName="vert1" presStyleCnt="0"/>
      <dgm:spPr/>
    </dgm:pt>
    <dgm:pt modelId="{702A0E8A-A993-4B55-91DB-07D7E210799E}" type="pres">
      <dgm:prSet presAssocID="{5E701409-BBCD-4BED-ADAD-B4EFC5C8DE2A}" presName="thickLine" presStyleLbl="alignNode1" presStyleIdx="3" presStyleCnt="6"/>
      <dgm:spPr/>
    </dgm:pt>
    <dgm:pt modelId="{7B52B0EE-B3A9-42D7-A4F7-9EFFBDD7CC78}" type="pres">
      <dgm:prSet presAssocID="{5E701409-BBCD-4BED-ADAD-B4EFC5C8DE2A}" presName="horz1" presStyleCnt="0"/>
      <dgm:spPr/>
    </dgm:pt>
    <dgm:pt modelId="{35C04508-51AD-4BBF-A922-38D0F023A61A}" type="pres">
      <dgm:prSet presAssocID="{5E701409-BBCD-4BED-ADAD-B4EFC5C8DE2A}" presName="tx1" presStyleLbl="revTx" presStyleIdx="3" presStyleCnt="6"/>
      <dgm:spPr/>
    </dgm:pt>
    <dgm:pt modelId="{33F3D130-2CE7-432F-AA15-9AE251D5833A}" type="pres">
      <dgm:prSet presAssocID="{5E701409-BBCD-4BED-ADAD-B4EFC5C8DE2A}" presName="vert1" presStyleCnt="0"/>
      <dgm:spPr/>
    </dgm:pt>
    <dgm:pt modelId="{A68B9E61-00BE-48DF-9BB6-E604C6345A24}" type="pres">
      <dgm:prSet presAssocID="{694BB2E7-4D88-4337-8AAF-0860533F3FDC}" presName="thickLine" presStyleLbl="alignNode1" presStyleIdx="4" presStyleCnt="6"/>
      <dgm:spPr/>
    </dgm:pt>
    <dgm:pt modelId="{94288B6D-44A2-42E9-AA9D-3E44DFAC7DC8}" type="pres">
      <dgm:prSet presAssocID="{694BB2E7-4D88-4337-8AAF-0860533F3FDC}" presName="horz1" presStyleCnt="0"/>
      <dgm:spPr/>
    </dgm:pt>
    <dgm:pt modelId="{76B19065-C227-42A8-B3C3-D0C4C6415A9B}" type="pres">
      <dgm:prSet presAssocID="{694BB2E7-4D88-4337-8AAF-0860533F3FDC}" presName="tx1" presStyleLbl="revTx" presStyleIdx="4" presStyleCnt="6"/>
      <dgm:spPr/>
    </dgm:pt>
    <dgm:pt modelId="{6A85CAEC-3F61-4334-9B4B-6BB36616996F}" type="pres">
      <dgm:prSet presAssocID="{694BB2E7-4D88-4337-8AAF-0860533F3FDC}" presName="vert1" presStyleCnt="0"/>
      <dgm:spPr/>
    </dgm:pt>
    <dgm:pt modelId="{C6D39C59-AFDF-4B8B-A952-7B2E92FB603C}" type="pres">
      <dgm:prSet presAssocID="{377EC4A6-DE34-4E6A-8806-DC754E63F16F}" presName="thickLine" presStyleLbl="alignNode1" presStyleIdx="5" presStyleCnt="6"/>
      <dgm:spPr/>
    </dgm:pt>
    <dgm:pt modelId="{FB099274-4600-444B-B878-524EACC66E45}" type="pres">
      <dgm:prSet presAssocID="{377EC4A6-DE34-4E6A-8806-DC754E63F16F}" presName="horz1" presStyleCnt="0"/>
      <dgm:spPr/>
    </dgm:pt>
    <dgm:pt modelId="{B514743D-E10E-4E7D-B38C-E32CF92DCEBD}" type="pres">
      <dgm:prSet presAssocID="{377EC4A6-DE34-4E6A-8806-DC754E63F16F}" presName="tx1" presStyleLbl="revTx" presStyleIdx="5" presStyleCnt="6"/>
      <dgm:spPr/>
    </dgm:pt>
    <dgm:pt modelId="{DE3828F9-1281-4053-B134-13C5A8A41BEB}" type="pres">
      <dgm:prSet presAssocID="{377EC4A6-DE34-4E6A-8806-DC754E63F16F}" presName="vert1" presStyleCnt="0"/>
      <dgm:spPr/>
    </dgm:pt>
  </dgm:ptLst>
  <dgm:cxnLst>
    <dgm:cxn modelId="{4259D510-EB32-4EC9-871C-83C97E87BE2E}" srcId="{748B605B-33C0-4819-AF55-4891EC34F28C}" destId="{1832A773-222F-4291-9763-E08B1B37A842}" srcOrd="0" destOrd="0" parTransId="{E255F22E-5A88-4555-89EE-4398B3FE65CE}" sibTransId="{8C56E920-A5D4-40A1-B6DC-C08988257994}"/>
    <dgm:cxn modelId="{B2C31934-745F-4D92-8E76-5D4F88A01E55}" type="presOf" srcId="{748B605B-33C0-4819-AF55-4891EC34F28C}" destId="{ABF12485-427F-4402-BFBB-3966C1053F0D}" srcOrd="0" destOrd="0" presId="urn:microsoft.com/office/officeart/2008/layout/LinedList"/>
    <dgm:cxn modelId="{DCCB0062-E41C-441C-B790-C1483BF61B10}" srcId="{748B605B-33C0-4819-AF55-4891EC34F28C}" destId="{F51CC6D5-9A28-4A9E-9F99-C58128E9F718}" srcOrd="2" destOrd="0" parTransId="{BDB97184-7893-4D6B-960E-91B6F470D9DA}" sibTransId="{5912C78A-0177-4B81-8F5F-EC2D65733855}"/>
    <dgm:cxn modelId="{6C71FC4A-8A9F-4737-90F7-45CF18C395FB}" type="presOf" srcId="{1832A773-222F-4291-9763-E08B1B37A842}" destId="{3246F9EC-851A-43F5-9606-061D163BD176}" srcOrd="0" destOrd="0" presId="urn:microsoft.com/office/officeart/2008/layout/LinedList"/>
    <dgm:cxn modelId="{F88F8B77-7E99-4B24-BE42-59B0EB33EDAB}" srcId="{748B605B-33C0-4819-AF55-4891EC34F28C}" destId="{377EC4A6-DE34-4E6A-8806-DC754E63F16F}" srcOrd="5" destOrd="0" parTransId="{9C75C393-78C9-4AE6-ACF0-E4877B132A0A}" sibTransId="{2BB662CB-AB75-4E8F-95C4-96AB7E8A3237}"/>
    <dgm:cxn modelId="{B98A0E7C-F2BF-4804-A13F-A607F42D0774}" type="presOf" srcId="{5E701409-BBCD-4BED-ADAD-B4EFC5C8DE2A}" destId="{35C04508-51AD-4BBF-A922-38D0F023A61A}" srcOrd="0" destOrd="0" presId="urn:microsoft.com/office/officeart/2008/layout/LinedList"/>
    <dgm:cxn modelId="{58147F90-5D41-4604-82CE-0240064F5512}" type="presOf" srcId="{F51CC6D5-9A28-4A9E-9F99-C58128E9F718}" destId="{CE3D133C-B5C8-4DBA-95B7-48D813E99892}" srcOrd="0" destOrd="0" presId="urn:microsoft.com/office/officeart/2008/layout/LinedList"/>
    <dgm:cxn modelId="{8D15B1A5-EB61-40BE-B55E-C3F21766ECFC}" srcId="{748B605B-33C0-4819-AF55-4891EC34F28C}" destId="{B11C5B79-BBF7-4412-97E0-EE24193594B1}" srcOrd="1" destOrd="0" parTransId="{3D1B0A2F-BC14-485E-9B25-6A83A517735F}" sibTransId="{19CBAF09-F699-4409-B7FF-B7AF80A2E078}"/>
    <dgm:cxn modelId="{3EC479AF-9BDC-4ACD-A43E-5303A591689D}" srcId="{748B605B-33C0-4819-AF55-4891EC34F28C}" destId="{694BB2E7-4D88-4337-8AAF-0860533F3FDC}" srcOrd="4" destOrd="0" parTransId="{26800DB4-286B-4CB7-B8A5-508B7F47CECD}" sibTransId="{64E13295-46AE-4EBB-B70E-539F6BA5487B}"/>
    <dgm:cxn modelId="{4BCD69CB-69C7-4AF9-9A9E-B2FDB96D2FAB}" type="presOf" srcId="{377EC4A6-DE34-4E6A-8806-DC754E63F16F}" destId="{B514743D-E10E-4E7D-B38C-E32CF92DCEBD}" srcOrd="0" destOrd="0" presId="urn:microsoft.com/office/officeart/2008/layout/LinedList"/>
    <dgm:cxn modelId="{5A4F55E9-8FA7-48BE-955F-F731505226F8}" type="presOf" srcId="{694BB2E7-4D88-4337-8AAF-0860533F3FDC}" destId="{76B19065-C227-42A8-B3C3-D0C4C6415A9B}" srcOrd="0" destOrd="0" presId="urn:microsoft.com/office/officeart/2008/layout/LinedList"/>
    <dgm:cxn modelId="{945572F0-C197-4416-A7D2-0F059A1E686B}" type="presOf" srcId="{B11C5B79-BBF7-4412-97E0-EE24193594B1}" destId="{99E9FD8C-7D4A-46FD-ABAE-A670B18C0EAA}" srcOrd="0" destOrd="0" presId="urn:microsoft.com/office/officeart/2008/layout/LinedList"/>
    <dgm:cxn modelId="{D61B85F1-D8D8-4E9C-9271-C9FC49E33E94}" srcId="{748B605B-33C0-4819-AF55-4891EC34F28C}" destId="{5E701409-BBCD-4BED-ADAD-B4EFC5C8DE2A}" srcOrd="3" destOrd="0" parTransId="{CFB8F817-15D2-4D9E-9108-0357EFBC1BD3}" sibTransId="{C0E208BB-4B14-4F9D-866A-8AC46E277770}"/>
    <dgm:cxn modelId="{D13679F8-831D-43B3-A93F-CB7C7B14B726}" type="presParOf" srcId="{ABF12485-427F-4402-BFBB-3966C1053F0D}" destId="{3CA524B4-B45D-4479-B03C-DC57B9D3DFC5}" srcOrd="0" destOrd="0" presId="urn:microsoft.com/office/officeart/2008/layout/LinedList"/>
    <dgm:cxn modelId="{3E252813-CD12-4702-949E-4C5C81494E93}" type="presParOf" srcId="{ABF12485-427F-4402-BFBB-3966C1053F0D}" destId="{7C0D35A7-A7A5-47CC-85EF-0B75ABF5935A}" srcOrd="1" destOrd="0" presId="urn:microsoft.com/office/officeart/2008/layout/LinedList"/>
    <dgm:cxn modelId="{7043B271-32A4-495C-8045-4E6F563218C8}" type="presParOf" srcId="{7C0D35A7-A7A5-47CC-85EF-0B75ABF5935A}" destId="{3246F9EC-851A-43F5-9606-061D163BD176}" srcOrd="0" destOrd="0" presId="urn:microsoft.com/office/officeart/2008/layout/LinedList"/>
    <dgm:cxn modelId="{FB1BC7A7-6153-4ECD-9A15-DC1FD4A916C3}" type="presParOf" srcId="{7C0D35A7-A7A5-47CC-85EF-0B75ABF5935A}" destId="{A1785DF7-CA1A-412F-9FC0-AA9CD3D13DC0}" srcOrd="1" destOrd="0" presId="urn:microsoft.com/office/officeart/2008/layout/LinedList"/>
    <dgm:cxn modelId="{68C0C381-D33F-4A44-BB21-64B13885B7B9}" type="presParOf" srcId="{ABF12485-427F-4402-BFBB-3966C1053F0D}" destId="{EF736C9E-8ECC-48BD-BBD0-EA70536252F3}" srcOrd="2" destOrd="0" presId="urn:microsoft.com/office/officeart/2008/layout/LinedList"/>
    <dgm:cxn modelId="{19A58C99-BBB0-47E6-9B14-B6C5B0C872B3}" type="presParOf" srcId="{ABF12485-427F-4402-BFBB-3966C1053F0D}" destId="{2751DD57-0976-4EB4-965D-48F0CEE1F88F}" srcOrd="3" destOrd="0" presId="urn:microsoft.com/office/officeart/2008/layout/LinedList"/>
    <dgm:cxn modelId="{1F3B6628-4503-47FF-B834-13DB97905226}" type="presParOf" srcId="{2751DD57-0976-4EB4-965D-48F0CEE1F88F}" destId="{99E9FD8C-7D4A-46FD-ABAE-A670B18C0EAA}" srcOrd="0" destOrd="0" presId="urn:microsoft.com/office/officeart/2008/layout/LinedList"/>
    <dgm:cxn modelId="{7067691D-801F-4A96-BFEC-177A5AFFAC39}" type="presParOf" srcId="{2751DD57-0976-4EB4-965D-48F0CEE1F88F}" destId="{9E7F0953-765A-4135-83F6-6A4FEFC4C471}" srcOrd="1" destOrd="0" presId="urn:microsoft.com/office/officeart/2008/layout/LinedList"/>
    <dgm:cxn modelId="{2C279610-9547-4B52-A956-B6A82A502926}" type="presParOf" srcId="{ABF12485-427F-4402-BFBB-3966C1053F0D}" destId="{5ED41DEB-4E55-4B9A-A945-161BB436678C}" srcOrd="4" destOrd="0" presId="urn:microsoft.com/office/officeart/2008/layout/LinedList"/>
    <dgm:cxn modelId="{2CEEDE40-5D4A-45E5-B45F-98EF71F8E2DB}" type="presParOf" srcId="{ABF12485-427F-4402-BFBB-3966C1053F0D}" destId="{532B987B-03F4-424C-8F36-93C697AE0689}" srcOrd="5" destOrd="0" presId="urn:microsoft.com/office/officeart/2008/layout/LinedList"/>
    <dgm:cxn modelId="{7E55A00E-2094-41D5-BE2E-E59E6095D0B5}" type="presParOf" srcId="{532B987B-03F4-424C-8F36-93C697AE0689}" destId="{CE3D133C-B5C8-4DBA-95B7-48D813E99892}" srcOrd="0" destOrd="0" presId="urn:microsoft.com/office/officeart/2008/layout/LinedList"/>
    <dgm:cxn modelId="{F985F50A-6341-46CE-ADE4-E4B602B5C3B9}" type="presParOf" srcId="{532B987B-03F4-424C-8F36-93C697AE0689}" destId="{8849F76D-8773-4215-B48C-28CB41D26142}" srcOrd="1" destOrd="0" presId="urn:microsoft.com/office/officeart/2008/layout/LinedList"/>
    <dgm:cxn modelId="{FAC3D0EB-64BB-47A3-A3C0-976047C9F5D7}" type="presParOf" srcId="{ABF12485-427F-4402-BFBB-3966C1053F0D}" destId="{702A0E8A-A993-4B55-91DB-07D7E210799E}" srcOrd="6" destOrd="0" presId="urn:microsoft.com/office/officeart/2008/layout/LinedList"/>
    <dgm:cxn modelId="{413B0E28-E42B-4861-973C-FF159A6BD9C8}" type="presParOf" srcId="{ABF12485-427F-4402-BFBB-3966C1053F0D}" destId="{7B52B0EE-B3A9-42D7-A4F7-9EFFBDD7CC78}" srcOrd="7" destOrd="0" presId="urn:microsoft.com/office/officeart/2008/layout/LinedList"/>
    <dgm:cxn modelId="{3B5C05B3-35CD-4758-BA03-A49F6E917842}" type="presParOf" srcId="{7B52B0EE-B3A9-42D7-A4F7-9EFFBDD7CC78}" destId="{35C04508-51AD-4BBF-A922-38D0F023A61A}" srcOrd="0" destOrd="0" presId="urn:microsoft.com/office/officeart/2008/layout/LinedList"/>
    <dgm:cxn modelId="{4E46E196-699E-4BCE-A7ED-4EEDE893770C}" type="presParOf" srcId="{7B52B0EE-B3A9-42D7-A4F7-9EFFBDD7CC78}" destId="{33F3D130-2CE7-432F-AA15-9AE251D5833A}" srcOrd="1" destOrd="0" presId="urn:microsoft.com/office/officeart/2008/layout/LinedList"/>
    <dgm:cxn modelId="{0E1D374F-70A2-42E1-8118-A8523F44287B}" type="presParOf" srcId="{ABF12485-427F-4402-BFBB-3966C1053F0D}" destId="{A68B9E61-00BE-48DF-9BB6-E604C6345A24}" srcOrd="8" destOrd="0" presId="urn:microsoft.com/office/officeart/2008/layout/LinedList"/>
    <dgm:cxn modelId="{A0B05553-C80B-4C40-B242-5D65242347BD}" type="presParOf" srcId="{ABF12485-427F-4402-BFBB-3966C1053F0D}" destId="{94288B6D-44A2-42E9-AA9D-3E44DFAC7DC8}" srcOrd="9" destOrd="0" presId="urn:microsoft.com/office/officeart/2008/layout/LinedList"/>
    <dgm:cxn modelId="{BDFD39A3-D1C5-4270-A588-F511A4EF2787}" type="presParOf" srcId="{94288B6D-44A2-42E9-AA9D-3E44DFAC7DC8}" destId="{76B19065-C227-42A8-B3C3-D0C4C6415A9B}" srcOrd="0" destOrd="0" presId="urn:microsoft.com/office/officeart/2008/layout/LinedList"/>
    <dgm:cxn modelId="{A10ABE63-80F5-48EB-A9AA-4DB082867317}" type="presParOf" srcId="{94288B6D-44A2-42E9-AA9D-3E44DFAC7DC8}" destId="{6A85CAEC-3F61-4334-9B4B-6BB36616996F}" srcOrd="1" destOrd="0" presId="urn:microsoft.com/office/officeart/2008/layout/LinedList"/>
    <dgm:cxn modelId="{A50AB2A1-22E8-45EC-85D4-8FCC227D1F66}" type="presParOf" srcId="{ABF12485-427F-4402-BFBB-3966C1053F0D}" destId="{C6D39C59-AFDF-4B8B-A952-7B2E92FB603C}" srcOrd="10" destOrd="0" presId="urn:microsoft.com/office/officeart/2008/layout/LinedList"/>
    <dgm:cxn modelId="{6E68FA96-ADB9-427D-8884-4C932B57BDC6}" type="presParOf" srcId="{ABF12485-427F-4402-BFBB-3966C1053F0D}" destId="{FB099274-4600-444B-B878-524EACC66E45}" srcOrd="11" destOrd="0" presId="urn:microsoft.com/office/officeart/2008/layout/LinedList"/>
    <dgm:cxn modelId="{C826CDED-6E39-4EF8-AB88-CE416E60D8B1}" type="presParOf" srcId="{FB099274-4600-444B-B878-524EACC66E45}" destId="{B514743D-E10E-4E7D-B38C-E32CF92DCEBD}" srcOrd="0" destOrd="0" presId="urn:microsoft.com/office/officeart/2008/layout/LinedList"/>
    <dgm:cxn modelId="{6175CC66-1AA3-4DD0-AC7F-7B5C8368EED6}" type="presParOf" srcId="{FB099274-4600-444B-B878-524EACC66E45}" destId="{DE3828F9-1281-4053-B134-13C5A8A41BE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36B04FED-257D-44E7-A0A2-5D73DBDD96AC}"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AU"/>
        </a:p>
      </dgm:t>
    </dgm:pt>
    <dgm:pt modelId="{8D0FAE46-19D3-4C8E-B07E-2EF9BA862211}">
      <dgm:prSet phldrT="[Text]" custT="1"/>
      <dgm:spPr/>
      <dgm:t>
        <a:bodyPr/>
        <a:lstStyle/>
        <a:p>
          <a:r>
            <a:rPr lang="en-US" sz="2200" dirty="0"/>
            <a:t>Institutional effectiveness and political risks</a:t>
          </a:r>
          <a:endParaRPr lang="en-AU" sz="2200" dirty="0"/>
        </a:p>
      </dgm:t>
    </dgm:pt>
    <dgm:pt modelId="{F1199F6E-70DF-4214-8070-48CE52913093}" type="parTrans" cxnId="{0CBE78A3-BD51-45F4-A15E-2C074E4C0126}">
      <dgm:prSet/>
      <dgm:spPr/>
      <dgm:t>
        <a:bodyPr/>
        <a:lstStyle/>
        <a:p>
          <a:endParaRPr lang="en-AU"/>
        </a:p>
      </dgm:t>
    </dgm:pt>
    <dgm:pt modelId="{38B57E82-78B1-4238-9B21-67749D859496}" type="sibTrans" cxnId="{0CBE78A3-BD51-45F4-A15E-2C074E4C0126}">
      <dgm:prSet/>
      <dgm:spPr/>
      <dgm:t>
        <a:bodyPr/>
        <a:lstStyle/>
        <a:p>
          <a:endParaRPr lang="en-AU"/>
        </a:p>
      </dgm:t>
    </dgm:pt>
    <dgm:pt modelId="{B88B0FF6-A96A-4244-8E41-7F88BC82AD2C}">
      <dgm:prSet custT="1"/>
      <dgm:spPr/>
      <dgm:t>
        <a:bodyPr/>
        <a:lstStyle/>
        <a:p>
          <a:r>
            <a:rPr lang="en-US" sz="2000" dirty="0"/>
            <a:t>Effectiveness, stability, and predictability of policymaking and institutions</a:t>
          </a:r>
        </a:p>
      </dgm:t>
    </dgm:pt>
    <dgm:pt modelId="{87435559-4D2C-498D-8839-AD6731996093}" type="parTrans" cxnId="{0F07D9BD-1F4B-45D2-A669-891478D66D86}">
      <dgm:prSet/>
      <dgm:spPr/>
      <dgm:t>
        <a:bodyPr/>
        <a:lstStyle/>
        <a:p>
          <a:endParaRPr lang="en-AU"/>
        </a:p>
      </dgm:t>
    </dgm:pt>
    <dgm:pt modelId="{5176C1D6-70C6-4621-B52E-AB1938D91E3D}" type="sibTrans" cxnId="{0F07D9BD-1F4B-45D2-A669-891478D66D86}">
      <dgm:prSet/>
      <dgm:spPr/>
      <dgm:t>
        <a:bodyPr/>
        <a:lstStyle/>
        <a:p>
          <a:endParaRPr lang="en-AU"/>
        </a:p>
      </dgm:t>
    </dgm:pt>
    <dgm:pt modelId="{313DF6EA-425A-46E2-93C0-FC6514A96B5F}">
      <dgm:prSet custT="1"/>
      <dgm:spPr/>
      <dgm:t>
        <a:bodyPr/>
        <a:lstStyle/>
        <a:p>
          <a:r>
            <a:rPr lang="en-US" sz="2000" dirty="0"/>
            <a:t>Perceived commitment to honor debts </a:t>
          </a:r>
        </a:p>
      </dgm:t>
    </dgm:pt>
    <dgm:pt modelId="{5E40386B-559C-4767-8796-0D5FD8B46ADE}" type="parTrans" cxnId="{A2890E74-688F-4A60-A742-D50D7F2111BA}">
      <dgm:prSet/>
      <dgm:spPr/>
      <dgm:t>
        <a:bodyPr/>
        <a:lstStyle/>
        <a:p>
          <a:endParaRPr lang="en-AU"/>
        </a:p>
      </dgm:t>
    </dgm:pt>
    <dgm:pt modelId="{6D3BDF86-E2CC-4E80-B4B6-FB87EEEBC713}" type="sibTrans" cxnId="{A2890E74-688F-4A60-A742-D50D7F2111BA}">
      <dgm:prSet/>
      <dgm:spPr/>
      <dgm:t>
        <a:bodyPr/>
        <a:lstStyle/>
        <a:p>
          <a:endParaRPr lang="en-AU"/>
        </a:p>
      </dgm:t>
    </dgm:pt>
    <dgm:pt modelId="{6DC2A585-CDF0-4949-B056-73E415A47302}">
      <dgm:prSet custT="1"/>
      <dgm:spPr/>
      <dgm:t>
        <a:bodyPr/>
        <a:lstStyle/>
        <a:p>
          <a:r>
            <a:rPr lang="en-US" sz="2200" dirty="0"/>
            <a:t>Economic structure and growth prospects</a:t>
          </a:r>
        </a:p>
      </dgm:t>
    </dgm:pt>
    <dgm:pt modelId="{84B56E77-3CB7-4BAF-9F98-80B92BCE726A}" type="parTrans" cxnId="{23450C8C-6B6F-444E-9DB9-E8C000CA03D8}">
      <dgm:prSet/>
      <dgm:spPr/>
      <dgm:t>
        <a:bodyPr/>
        <a:lstStyle/>
        <a:p>
          <a:endParaRPr lang="en-AU"/>
        </a:p>
      </dgm:t>
    </dgm:pt>
    <dgm:pt modelId="{5105550F-7556-482B-A874-EDD7EA11D092}" type="sibTrans" cxnId="{23450C8C-6B6F-444E-9DB9-E8C000CA03D8}">
      <dgm:prSet/>
      <dgm:spPr/>
      <dgm:t>
        <a:bodyPr/>
        <a:lstStyle/>
        <a:p>
          <a:endParaRPr lang="en-AU"/>
        </a:p>
      </dgm:t>
    </dgm:pt>
    <dgm:pt modelId="{8DC02FB0-ED58-4BC6-84F1-6CF3B97E8F2F}">
      <dgm:prSet custT="1"/>
      <dgm:spPr/>
      <dgm:t>
        <a:bodyPr/>
        <a:lstStyle/>
        <a:p>
          <a:r>
            <a:rPr lang="en-US" sz="2000" dirty="0"/>
            <a:t>Income per capita</a:t>
          </a:r>
        </a:p>
      </dgm:t>
    </dgm:pt>
    <dgm:pt modelId="{0E0BF366-5C14-4750-B3B8-3A15C4EEAADD}" type="parTrans" cxnId="{3239B5B6-0F67-40B3-8757-DE99552A7E2C}">
      <dgm:prSet/>
      <dgm:spPr/>
      <dgm:t>
        <a:bodyPr/>
        <a:lstStyle/>
        <a:p>
          <a:endParaRPr lang="en-AU"/>
        </a:p>
      </dgm:t>
    </dgm:pt>
    <dgm:pt modelId="{8A779EBE-D488-4964-96B8-BAED16A4CE30}" type="sibTrans" cxnId="{3239B5B6-0F67-40B3-8757-DE99552A7E2C}">
      <dgm:prSet/>
      <dgm:spPr/>
      <dgm:t>
        <a:bodyPr/>
        <a:lstStyle/>
        <a:p>
          <a:endParaRPr lang="en-AU"/>
        </a:p>
      </dgm:t>
    </dgm:pt>
    <dgm:pt modelId="{AF0EF1CF-8EB2-4538-9E3D-FA0B6FF7534A}">
      <dgm:prSet custT="1"/>
      <dgm:spPr/>
      <dgm:t>
        <a:bodyPr/>
        <a:lstStyle/>
        <a:p>
          <a:r>
            <a:rPr lang="en-US" sz="2000" dirty="0"/>
            <a:t>Trend growth prospects</a:t>
          </a:r>
        </a:p>
      </dgm:t>
    </dgm:pt>
    <dgm:pt modelId="{72C98EA0-803F-47EF-8B47-92C07A32EA56}" type="parTrans" cxnId="{E9D508C3-2A5A-4D40-8CBD-E0F1A8011BDA}">
      <dgm:prSet/>
      <dgm:spPr/>
      <dgm:t>
        <a:bodyPr/>
        <a:lstStyle/>
        <a:p>
          <a:endParaRPr lang="en-AU"/>
        </a:p>
      </dgm:t>
    </dgm:pt>
    <dgm:pt modelId="{D235C3D9-28A9-49A8-AD9C-BB4469A0960F}" type="sibTrans" cxnId="{E9D508C3-2A5A-4D40-8CBD-E0F1A8011BDA}">
      <dgm:prSet/>
      <dgm:spPr/>
      <dgm:t>
        <a:bodyPr/>
        <a:lstStyle/>
        <a:p>
          <a:endParaRPr lang="en-AU"/>
        </a:p>
      </dgm:t>
    </dgm:pt>
    <dgm:pt modelId="{FE0FE046-93E4-42BA-AA0C-9A6A9D869D20}">
      <dgm:prSet custT="1"/>
      <dgm:spPr/>
      <dgm:t>
        <a:bodyPr/>
        <a:lstStyle/>
        <a:p>
          <a:r>
            <a:rPr lang="en-US" sz="2000" dirty="0"/>
            <a:t>Sources and stability of growth</a:t>
          </a:r>
        </a:p>
      </dgm:t>
    </dgm:pt>
    <dgm:pt modelId="{AEDD380E-BDE5-438F-BA03-29346EE5B573}" type="parTrans" cxnId="{C9A6AC8C-671A-4917-8EE1-5853C1C63B74}">
      <dgm:prSet/>
      <dgm:spPr/>
      <dgm:t>
        <a:bodyPr/>
        <a:lstStyle/>
        <a:p>
          <a:endParaRPr lang="en-AU"/>
        </a:p>
      </dgm:t>
    </dgm:pt>
    <dgm:pt modelId="{2C2D37F4-F73F-4CCD-8490-F534EF0A87A7}" type="sibTrans" cxnId="{C9A6AC8C-671A-4917-8EE1-5853C1C63B74}">
      <dgm:prSet/>
      <dgm:spPr/>
      <dgm:t>
        <a:bodyPr/>
        <a:lstStyle/>
        <a:p>
          <a:endParaRPr lang="en-AU"/>
        </a:p>
      </dgm:t>
    </dgm:pt>
    <dgm:pt modelId="{0A7DBDC8-4133-4EB5-B511-DECDC111FD27}">
      <dgm:prSet custT="1"/>
      <dgm:spPr/>
      <dgm:t>
        <a:bodyPr/>
        <a:lstStyle/>
        <a:p>
          <a:r>
            <a:rPr lang="en-US" sz="2000" dirty="0"/>
            <a:t>Size of the public sector relative to private sector</a:t>
          </a:r>
        </a:p>
      </dgm:t>
    </dgm:pt>
    <dgm:pt modelId="{D5022964-FB6E-4670-8925-10349251EC31}" type="parTrans" cxnId="{225F98C4-1CC2-4E21-8890-49C2C333DA36}">
      <dgm:prSet/>
      <dgm:spPr/>
      <dgm:t>
        <a:bodyPr/>
        <a:lstStyle/>
        <a:p>
          <a:endParaRPr lang="en-AU"/>
        </a:p>
      </dgm:t>
    </dgm:pt>
    <dgm:pt modelId="{9A0CF35D-C668-4CBC-991C-78DDE4A429BE}" type="sibTrans" cxnId="{225F98C4-1CC2-4E21-8890-49C2C333DA36}">
      <dgm:prSet/>
      <dgm:spPr/>
      <dgm:t>
        <a:bodyPr/>
        <a:lstStyle/>
        <a:p>
          <a:endParaRPr lang="en-AU"/>
        </a:p>
      </dgm:t>
    </dgm:pt>
    <dgm:pt modelId="{E16B765F-A2DD-47B3-A4D4-C94281F4D55E}">
      <dgm:prSet custT="1"/>
      <dgm:spPr/>
      <dgm:t>
        <a:bodyPr/>
        <a:lstStyle/>
        <a:p>
          <a:r>
            <a:rPr lang="en-US" sz="2000" dirty="0"/>
            <a:t>Growth and age distribution of population</a:t>
          </a:r>
        </a:p>
      </dgm:t>
    </dgm:pt>
    <dgm:pt modelId="{905650FB-62F5-4014-B901-1065B4DEC140}" type="parTrans" cxnId="{527EB2FD-859A-4CE1-8C0F-98972A8DC7B1}">
      <dgm:prSet/>
      <dgm:spPr/>
      <dgm:t>
        <a:bodyPr/>
        <a:lstStyle/>
        <a:p>
          <a:endParaRPr lang="en-AU"/>
        </a:p>
      </dgm:t>
    </dgm:pt>
    <dgm:pt modelId="{AA6FBB89-AEC2-4421-8931-11E94514FCFA}" type="sibTrans" cxnId="{527EB2FD-859A-4CE1-8C0F-98972A8DC7B1}">
      <dgm:prSet/>
      <dgm:spPr/>
      <dgm:t>
        <a:bodyPr/>
        <a:lstStyle/>
        <a:p>
          <a:endParaRPr lang="en-AU"/>
        </a:p>
      </dgm:t>
    </dgm:pt>
    <dgm:pt modelId="{884BF764-CCF2-42D3-BAED-C4EE511B1773}" type="pres">
      <dgm:prSet presAssocID="{36B04FED-257D-44E7-A0A2-5D73DBDD96AC}" presName="Name0" presStyleCnt="0">
        <dgm:presLayoutVars>
          <dgm:dir/>
          <dgm:animLvl val="lvl"/>
          <dgm:resizeHandles val="exact"/>
        </dgm:presLayoutVars>
      </dgm:prSet>
      <dgm:spPr/>
    </dgm:pt>
    <dgm:pt modelId="{F37B1BD1-0602-4A0B-BB7C-3B86218A201F}" type="pres">
      <dgm:prSet presAssocID="{8D0FAE46-19D3-4C8E-B07E-2EF9BA862211}" presName="composite" presStyleCnt="0"/>
      <dgm:spPr/>
    </dgm:pt>
    <dgm:pt modelId="{6AD2C675-658E-4B45-9523-166938DE56D4}" type="pres">
      <dgm:prSet presAssocID="{8D0FAE46-19D3-4C8E-B07E-2EF9BA862211}" presName="parTx" presStyleLbl="alignNode1" presStyleIdx="0" presStyleCnt="2" custScaleY="81243">
        <dgm:presLayoutVars>
          <dgm:chMax val="0"/>
          <dgm:chPref val="0"/>
          <dgm:bulletEnabled val="1"/>
        </dgm:presLayoutVars>
      </dgm:prSet>
      <dgm:spPr/>
    </dgm:pt>
    <dgm:pt modelId="{772D4F97-6BBD-47DD-8E40-25697E3366F1}" type="pres">
      <dgm:prSet presAssocID="{8D0FAE46-19D3-4C8E-B07E-2EF9BA862211}" presName="desTx" presStyleLbl="alignAccFollowNode1" presStyleIdx="0" presStyleCnt="2">
        <dgm:presLayoutVars>
          <dgm:bulletEnabled val="1"/>
        </dgm:presLayoutVars>
      </dgm:prSet>
      <dgm:spPr/>
    </dgm:pt>
    <dgm:pt modelId="{64B51763-CF89-421F-BA42-CD8C6B37F359}" type="pres">
      <dgm:prSet presAssocID="{38B57E82-78B1-4238-9B21-67749D859496}" presName="space" presStyleCnt="0"/>
      <dgm:spPr/>
    </dgm:pt>
    <dgm:pt modelId="{3D75E5DB-4C9D-42A8-8414-9D71886A1353}" type="pres">
      <dgm:prSet presAssocID="{6DC2A585-CDF0-4949-B056-73E415A47302}" presName="composite" presStyleCnt="0"/>
      <dgm:spPr/>
    </dgm:pt>
    <dgm:pt modelId="{E2604152-144E-411E-87B5-4E596A73EF9E}" type="pres">
      <dgm:prSet presAssocID="{6DC2A585-CDF0-4949-B056-73E415A47302}" presName="parTx" presStyleLbl="alignNode1" presStyleIdx="1" presStyleCnt="2" custScaleY="81243">
        <dgm:presLayoutVars>
          <dgm:chMax val="0"/>
          <dgm:chPref val="0"/>
          <dgm:bulletEnabled val="1"/>
        </dgm:presLayoutVars>
      </dgm:prSet>
      <dgm:spPr/>
    </dgm:pt>
    <dgm:pt modelId="{43E48DC8-6B80-4D13-BAF0-F4B5AB95C961}" type="pres">
      <dgm:prSet presAssocID="{6DC2A585-CDF0-4949-B056-73E415A47302}" presName="desTx" presStyleLbl="alignAccFollowNode1" presStyleIdx="1" presStyleCnt="2">
        <dgm:presLayoutVars>
          <dgm:bulletEnabled val="1"/>
        </dgm:presLayoutVars>
      </dgm:prSet>
      <dgm:spPr/>
    </dgm:pt>
  </dgm:ptLst>
  <dgm:cxnLst>
    <dgm:cxn modelId="{3BCA1708-2E33-4EE8-BB5D-46D2F3FB062C}" type="presOf" srcId="{AF0EF1CF-8EB2-4538-9E3D-FA0B6FF7534A}" destId="{43E48DC8-6B80-4D13-BAF0-F4B5AB95C961}" srcOrd="0" destOrd="1" presId="urn:microsoft.com/office/officeart/2005/8/layout/hList1"/>
    <dgm:cxn modelId="{CC11D309-B711-488B-88FB-5F37589E55C1}" type="presOf" srcId="{6DC2A585-CDF0-4949-B056-73E415A47302}" destId="{E2604152-144E-411E-87B5-4E596A73EF9E}" srcOrd="0" destOrd="0" presId="urn:microsoft.com/office/officeart/2005/8/layout/hList1"/>
    <dgm:cxn modelId="{0284FA1D-1E81-4774-8C4D-D21190A3DCE9}" type="presOf" srcId="{8DC02FB0-ED58-4BC6-84F1-6CF3B97E8F2F}" destId="{43E48DC8-6B80-4D13-BAF0-F4B5AB95C961}" srcOrd="0" destOrd="0" presId="urn:microsoft.com/office/officeart/2005/8/layout/hList1"/>
    <dgm:cxn modelId="{36CDF224-D74A-415C-A095-242EBD4F1D03}" type="presOf" srcId="{E16B765F-A2DD-47B3-A4D4-C94281F4D55E}" destId="{43E48DC8-6B80-4D13-BAF0-F4B5AB95C961}" srcOrd="0" destOrd="4" presId="urn:microsoft.com/office/officeart/2005/8/layout/hList1"/>
    <dgm:cxn modelId="{5041753E-6290-4F27-A218-56BAD2F65BBF}" type="presOf" srcId="{8D0FAE46-19D3-4C8E-B07E-2EF9BA862211}" destId="{6AD2C675-658E-4B45-9523-166938DE56D4}" srcOrd="0" destOrd="0" presId="urn:microsoft.com/office/officeart/2005/8/layout/hList1"/>
    <dgm:cxn modelId="{69BF4B53-E625-4B18-8206-8461C93CFFE8}" type="presOf" srcId="{FE0FE046-93E4-42BA-AA0C-9A6A9D869D20}" destId="{43E48DC8-6B80-4D13-BAF0-F4B5AB95C961}" srcOrd="0" destOrd="2" presId="urn:microsoft.com/office/officeart/2005/8/layout/hList1"/>
    <dgm:cxn modelId="{A2890E74-688F-4A60-A742-D50D7F2111BA}" srcId="{8D0FAE46-19D3-4C8E-B07E-2EF9BA862211}" destId="{313DF6EA-425A-46E2-93C0-FC6514A96B5F}" srcOrd="1" destOrd="0" parTransId="{5E40386B-559C-4767-8796-0D5FD8B46ADE}" sibTransId="{6D3BDF86-E2CC-4E80-B4B6-FB87EEEBC713}"/>
    <dgm:cxn modelId="{23450C8C-6B6F-444E-9DB9-E8C000CA03D8}" srcId="{36B04FED-257D-44E7-A0A2-5D73DBDD96AC}" destId="{6DC2A585-CDF0-4949-B056-73E415A47302}" srcOrd="1" destOrd="0" parTransId="{84B56E77-3CB7-4BAF-9F98-80B92BCE726A}" sibTransId="{5105550F-7556-482B-A874-EDD7EA11D092}"/>
    <dgm:cxn modelId="{C9A6AC8C-671A-4917-8EE1-5853C1C63B74}" srcId="{6DC2A585-CDF0-4949-B056-73E415A47302}" destId="{FE0FE046-93E4-42BA-AA0C-9A6A9D869D20}" srcOrd="2" destOrd="0" parTransId="{AEDD380E-BDE5-438F-BA03-29346EE5B573}" sibTransId="{2C2D37F4-F73F-4CCD-8490-F534EF0A87A7}"/>
    <dgm:cxn modelId="{0C479F8E-ABC3-479D-978B-BA9A87133CD5}" type="presOf" srcId="{B88B0FF6-A96A-4244-8E41-7F88BC82AD2C}" destId="{772D4F97-6BBD-47DD-8E40-25697E3366F1}" srcOrd="0" destOrd="0" presId="urn:microsoft.com/office/officeart/2005/8/layout/hList1"/>
    <dgm:cxn modelId="{0CBE78A3-BD51-45F4-A15E-2C074E4C0126}" srcId="{36B04FED-257D-44E7-A0A2-5D73DBDD96AC}" destId="{8D0FAE46-19D3-4C8E-B07E-2EF9BA862211}" srcOrd="0" destOrd="0" parTransId="{F1199F6E-70DF-4214-8070-48CE52913093}" sibTransId="{38B57E82-78B1-4238-9B21-67749D859496}"/>
    <dgm:cxn modelId="{CF1FE2A6-FC67-49D5-BDBD-C047FE7776EC}" type="presOf" srcId="{0A7DBDC8-4133-4EB5-B511-DECDC111FD27}" destId="{43E48DC8-6B80-4D13-BAF0-F4B5AB95C961}" srcOrd="0" destOrd="3" presId="urn:microsoft.com/office/officeart/2005/8/layout/hList1"/>
    <dgm:cxn modelId="{8CEFD3A8-FA9B-4EBB-9C01-C241DB3E9DB4}" type="presOf" srcId="{313DF6EA-425A-46E2-93C0-FC6514A96B5F}" destId="{772D4F97-6BBD-47DD-8E40-25697E3366F1}" srcOrd="0" destOrd="1" presId="urn:microsoft.com/office/officeart/2005/8/layout/hList1"/>
    <dgm:cxn modelId="{3239B5B6-0F67-40B3-8757-DE99552A7E2C}" srcId="{6DC2A585-CDF0-4949-B056-73E415A47302}" destId="{8DC02FB0-ED58-4BC6-84F1-6CF3B97E8F2F}" srcOrd="0" destOrd="0" parTransId="{0E0BF366-5C14-4750-B3B8-3A15C4EEAADD}" sibTransId="{8A779EBE-D488-4964-96B8-BAED16A4CE30}"/>
    <dgm:cxn modelId="{0F07D9BD-1F4B-45D2-A669-891478D66D86}" srcId="{8D0FAE46-19D3-4C8E-B07E-2EF9BA862211}" destId="{B88B0FF6-A96A-4244-8E41-7F88BC82AD2C}" srcOrd="0" destOrd="0" parTransId="{87435559-4D2C-498D-8839-AD6731996093}" sibTransId="{5176C1D6-70C6-4621-B52E-AB1938D91E3D}"/>
    <dgm:cxn modelId="{E9D508C3-2A5A-4D40-8CBD-E0F1A8011BDA}" srcId="{6DC2A585-CDF0-4949-B056-73E415A47302}" destId="{AF0EF1CF-8EB2-4538-9E3D-FA0B6FF7534A}" srcOrd="1" destOrd="0" parTransId="{72C98EA0-803F-47EF-8B47-92C07A32EA56}" sibTransId="{D235C3D9-28A9-49A8-AD9C-BB4469A0960F}"/>
    <dgm:cxn modelId="{225F98C4-1CC2-4E21-8890-49C2C333DA36}" srcId="{6DC2A585-CDF0-4949-B056-73E415A47302}" destId="{0A7DBDC8-4133-4EB5-B511-DECDC111FD27}" srcOrd="3" destOrd="0" parTransId="{D5022964-FB6E-4670-8925-10349251EC31}" sibTransId="{9A0CF35D-C668-4CBC-991C-78DDE4A429BE}"/>
    <dgm:cxn modelId="{527EB2FD-859A-4CE1-8C0F-98972A8DC7B1}" srcId="{6DC2A585-CDF0-4949-B056-73E415A47302}" destId="{E16B765F-A2DD-47B3-A4D4-C94281F4D55E}" srcOrd="4" destOrd="0" parTransId="{905650FB-62F5-4014-B901-1065B4DEC140}" sibTransId="{AA6FBB89-AEC2-4421-8931-11E94514FCFA}"/>
    <dgm:cxn modelId="{4421B7FF-E65F-40E1-9C79-4FB4AB575B7B}" type="presOf" srcId="{36B04FED-257D-44E7-A0A2-5D73DBDD96AC}" destId="{884BF764-CCF2-42D3-BAED-C4EE511B1773}" srcOrd="0" destOrd="0" presId="urn:microsoft.com/office/officeart/2005/8/layout/hList1"/>
    <dgm:cxn modelId="{61BE354C-437C-45EA-A93B-CF1E89D5C994}" type="presParOf" srcId="{884BF764-CCF2-42D3-BAED-C4EE511B1773}" destId="{F37B1BD1-0602-4A0B-BB7C-3B86218A201F}" srcOrd="0" destOrd="0" presId="urn:microsoft.com/office/officeart/2005/8/layout/hList1"/>
    <dgm:cxn modelId="{491E2140-B5A5-4C9E-BE44-6488F83C0A99}" type="presParOf" srcId="{F37B1BD1-0602-4A0B-BB7C-3B86218A201F}" destId="{6AD2C675-658E-4B45-9523-166938DE56D4}" srcOrd="0" destOrd="0" presId="urn:microsoft.com/office/officeart/2005/8/layout/hList1"/>
    <dgm:cxn modelId="{522D921E-0508-45AF-8B8B-CDDB0E0E9CD0}" type="presParOf" srcId="{F37B1BD1-0602-4A0B-BB7C-3B86218A201F}" destId="{772D4F97-6BBD-47DD-8E40-25697E3366F1}" srcOrd="1" destOrd="0" presId="urn:microsoft.com/office/officeart/2005/8/layout/hList1"/>
    <dgm:cxn modelId="{DAC6DF5D-36C5-4439-B800-12EF77DAACDE}" type="presParOf" srcId="{884BF764-CCF2-42D3-BAED-C4EE511B1773}" destId="{64B51763-CF89-421F-BA42-CD8C6B37F359}" srcOrd="1" destOrd="0" presId="urn:microsoft.com/office/officeart/2005/8/layout/hList1"/>
    <dgm:cxn modelId="{61B159E5-852B-46D7-BFFC-BEC56183EDDE}" type="presParOf" srcId="{884BF764-CCF2-42D3-BAED-C4EE511B1773}" destId="{3D75E5DB-4C9D-42A8-8414-9D71886A1353}" srcOrd="2" destOrd="0" presId="urn:microsoft.com/office/officeart/2005/8/layout/hList1"/>
    <dgm:cxn modelId="{A1B31E43-F33D-4A22-9220-41BA89695850}" type="presParOf" srcId="{3D75E5DB-4C9D-42A8-8414-9D71886A1353}" destId="{E2604152-144E-411E-87B5-4E596A73EF9E}" srcOrd="0" destOrd="0" presId="urn:microsoft.com/office/officeart/2005/8/layout/hList1"/>
    <dgm:cxn modelId="{9A58802F-D24B-4968-A9EB-25DE1DDA37AF}" type="presParOf" srcId="{3D75E5DB-4C9D-42A8-8414-9D71886A1353}" destId="{43E48DC8-6B80-4D13-BAF0-F4B5AB95C96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84758569-E18A-47C6-B563-157F9A81184E}" type="doc">
      <dgm:prSet loTypeId="urn:microsoft.com/office/officeart/2005/8/layout/list1" loCatId="list" qsTypeId="urn:microsoft.com/office/officeart/2005/8/quickstyle/simple1" qsCatId="simple" csTypeId="urn:microsoft.com/office/officeart/2005/8/colors/accent2_3" csCatId="accent2" phldr="1"/>
      <dgm:spPr/>
      <dgm:t>
        <a:bodyPr/>
        <a:lstStyle/>
        <a:p>
          <a:endParaRPr lang="en-US"/>
        </a:p>
      </dgm:t>
    </dgm:pt>
    <dgm:pt modelId="{9650E301-2572-4876-AD74-35A23674B27A}">
      <dgm:prSet phldrT="[Text]" custT="1"/>
      <dgm:spPr>
        <a:solidFill>
          <a:schemeClr val="bg2"/>
        </a:solidFill>
      </dgm:spPr>
      <dgm:t>
        <a:bodyPr/>
        <a:lstStyle/>
        <a:p>
          <a:r>
            <a:rPr lang="en-US" sz="2000" b="0" dirty="0"/>
            <a:t>Credit risk and credit-related risks</a:t>
          </a:r>
          <a:endParaRPr lang="en-US" sz="2000" b="1" dirty="0"/>
        </a:p>
      </dgm:t>
    </dgm:pt>
    <dgm:pt modelId="{52A61D71-AA01-4047-9E3A-57AC828DEF6D}" type="parTrans" cxnId="{7D988956-9DAF-446C-BF9E-23CA7360C9EC}">
      <dgm:prSet/>
      <dgm:spPr/>
      <dgm:t>
        <a:bodyPr/>
        <a:lstStyle/>
        <a:p>
          <a:endParaRPr lang="en-US"/>
        </a:p>
      </dgm:t>
    </dgm:pt>
    <dgm:pt modelId="{D9C86E0A-7FE7-4EA6-A3F1-81B73BCBCAF2}" type="sibTrans" cxnId="{7D988956-9DAF-446C-BF9E-23CA7360C9EC}">
      <dgm:prSet/>
      <dgm:spPr/>
      <dgm:t>
        <a:bodyPr/>
        <a:lstStyle/>
        <a:p>
          <a:endParaRPr lang="en-US"/>
        </a:p>
      </dgm:t>
    </dgm:pt>
    <dgm:pt modelId="{16EE4D4D-C43B-4ECA-8AF1-3E661D22C593}">
      <dgm:prSet phldrT="[Text]" custT="1"/>
      <dgm:spPr>
        <a:solidFill>
          <a:schemeClr val="bg2"/>
        </a:solidFill>
      </dgm:spPr>
      <dgm:t>
        <a:bodyPr/>
        <a:lstStyle/>
        <a:p>
          <a:r>
            <a:rPr lang="en-US" sz="2000" b="0" dirty="0"/>
            <a:t>Default probability and loss severity </a:t>
          </a:r>
          <a:endParaRPr lang="en-US" sz="2000" b="1" dirty="0"/>
        </a:p>
      </dgm:t>
    </dgm:pt>
    <dgm:pt modelId="{1725B786-1359-4629-B034-2ED6F892DB7B}" type="parTrans" cxnId="{8F5F4B60-4113-46B6-AB37-46EC9EAFFE5C}">
      <dgm:prSet/>
      <dgm:spPr/>
      <dgm:t>
        <a:bodyPr/>
        <a:lstStyle/>
        <a:p>
          <a:endParaRPr lang="en-US"/>
        </a:p>
      </dgm:t>
    </dgm:pt>
    <dgm:pt modelId="{91CA8E83-D001-421B-B662-4651124A90C2}" type="sibTrans" cxnId="{8F5F4B60-4113-46B6-AB37-46EC9EAFFE5C}">
      <dgm:prSet/>
      <dgm:spPr/>
      <dgm:t>
        <a:bodyPr/>
        <a:lstStyle/>
        <a:p>
          <a:endParaRPr lang="en-US"/>
        </a:p>
      </dgm:t>
    </dgm:pt>
    <dgm:pt modelId="{0F6AAB9B-21F0-40ED-A920-E7C77C3D69DB}">
      <dgm:prSet custT="1"/>
      <dgm:spPr>
        <a:noFill/>
        <a:ln>
          <a:solidFill>
            <a:schemeClr val="bg2"/>
          </a:solidFill>
        </a:ln>
      </dgm:spPr>
      <dgm:t>
        <a:bodyPr/>
        <a:lstStyle/>
        <a:p>
          <a:r>
            <a:rPr lang="en-US" sz="2000" dirty="0"/>
            <a:t>The key components of credit risk are risk of default and loss severity in the event of default.</a:t>
          </a:r>
        </a:p>
      </dgm:t>
    </dgm:pt>
    <dgm:pt modelId="{5277F48D-6AFF-4FAA-BF46-DDB4CBA23C04}" type="parTrans" cxnId="{0E7683F7-8930-4235-B740-336330AB3320}">
      <dgm:prSet/>
      <dgm:spPr/>
      <dgm:t>
        <a:bodyPr/>
        <a:lstStyle/>
        <a:p>
          <a:endParaRPr lang="en-US"/>
        </a:p>
      </dgm:t>
    </dgm:pt>
    <dgm:pt modelId="{992D02C8-A3A2-4B74-9DED-7486B8238B63}" type="sibTrans" cxnId="{0E7683F7-8930-4235-B740-336330AB3320}">
      <dgm:prSet/>
      <dgm:spPr/>
      <dgm:t>
        <a:bodyPr/>
        <a:lstStyle/>
        <a:p>
          <a:endParaRPr lang="en-US"/>
        </a:p>
      </dgm:t>
    </dgm:pt>
    <dgm:pt modelId="{52002A39-6650-490B-95C1-965B3230CCD3}">
      <dgm:prSet custT="1"/>
      <dgm:spPr>
        <a:noFill/>
        <a:ln>
          <a:solidFill>
            <a:schemeClr val="bg2"/>
          </a:solidFill>
        </a:ln>
      </dgm:spPr>
      <dgm:t>
        <a:bodyPr/>
        <a:lstStyle/>
        <a:p>
          <a:r>
            <a:rPr lang="en-US" sz="2000" dirty="0"/>
            <a:t>Credit risk is the risk of loss resulting from the borrower failing to make full and timely payments of interest and/or principal.</a:t>
          </a:r>
          <a:endParaRPr lang="en-US" sz="2000" b="0" dirty="0"/>
        </a:p>
      </dgm:t>
    </dgm:pt>
    <dgm:pt modelId="{9C1B7C35-6248-4934-A241-A34FF310B557}" type="parTrans" cxnId="{8D07C65B-54FD-4F34-8B3E-8F82BF66AD4E}">
      <dgm:prSet/>
      <dgm:spPr/>
      <dgm:t>
        <a:bodyPr/>
        <a:lstStyle/>
        <a:p>
          <a:endParaRPr lang="en-US"/>
        </a:p>
      </dgm:t>
    </dgm:pt>
    <dgm:pt modelId="{A501D958-E74E-4E35-AEE7-D8EE6EFB3CBF}" type="sibTrans" cxnId="{8D07C65B-54FD-4F34-8B3E-8F82BF66AD4E}">
      <dgm:prSet/>
      <dgm:spPr/>
      <dgm:t>
        <a:bodyPr/>
        <a:lstStyle/>
        <a:p>
          <a:endParaRPr lang="en-US"/>
        </a:p>
      </dgm:t>
    </dgm:pt>
    <dgm:pt modelId="{FD46F469-615B-46BC-A715-4708D7DFB110}">
      <dgm:prSet custT="1"/>
      <dgm:spPr>
        <a:noFill/>
        <a:ln>
          <a:solidFill>
            <a:schemeClr val="bg2"/>
          </a:solidFill>
        </a:ln>
      </dgm:spPr>
      <dgm:t>
        <a:bodyPr/>
        <a:lstStyle/>
        <a:p>
          <a:r>
            <a:rPr lang="en-US" sz="2000" dirty="0"/>
            <a:t>Credit-related risks include downgrade risk (also called “credit migration risk”) and market liquidity risk.</a:t>
          </a:r>
          <a:endParaRPr lang="en-US" sz="2000" b="0" dirty="0"/>
        </a:p>
      </dgm:t>
    </dgm:pt>
    <dgm:pt modelId="{D35A1CA9-7CD0-4D5F-9753-71D99AD9437B}" type="parTrans" cxnId="{7315A62B-BCC2-4392-8E88-A2A9DCA3984C}">
      <dgm:prSet/>
      <dgm:spPr/>
      <dgm:t>
        <a:bodyPr/>
        <a:lstStyle/>
        <a:p>
          <a:endParaRPr lang="en-AU"/>
        </a:p>
      </dgm:t>
    </dgm:pt>
    <dgm:pt modelId="{3A5178F3-D63F-4BC3-93C4-51172CB25CBA}" type="sibTrans" cxnId="{7315A62B-BCC2-4392-8E88-A2A9DCA3984C}">
      <dgm:prSet/>
      <dgm:spPr/>
      <dgm:t>
        <a:bodyPr/>
        <a:lstStyle/>
        <a:p>
          <a:endParaRPr lang="en-AU"/>
        </a:p>
      </dgm:t>
    </dgm:pt>
    <dgm:pt modelId="{322703AD-DA45-47D8-901B-7501F8390E24}">
      <dgm:prSet custT="1"/>
      <dgm:spPr>
        <a:noFill/>
        <a:ln>
          <a:solidFill>
            <a:schemeClr val="bg2"/>
          </a:solidFill>
        </a:ln>
      </dgm:spPr>
      <dgm:t>
        <a:bodyPr/>
        <a:lstStyle/>
        <a:p>
          <a:r>
            <a:rPr lang="en-US" sz="2000" dirty="0"/>
            <a:t>The product of the two is expected loss.</a:t>
          </a:r>
        </a:p>
      </dgm:t>
    </dgm:pt>
    <dgm:pt modelId="{8B18F36A-83C4-415A-ABAC-793AB1101106}" type="parTrans" cxnId="{93EBAB97-8358-471B-ADB2-96A364E3767B}">
      <dgm:prSet/>
      <dgm:spPr/>
      <dgm:t>
        <a:bodyPr/>
        <a:lstStyle/>
        <a:p>
          <a:endParaRPr lang="en-AU"/>
        </a:p>
      </dgm:t>
    </dgm:pt>
    <dgm:pt modelId="{577CF185-5758-419E-8EBD-FEABB32D2FE1}" type="sibTrans" cxnId="{93EBAB97-8358-471B-ADB2-96A364E3767B}">
      <dgm:prSet/>
      <dgm:spPr/>
      <dgm:t>
        <a:bodyPr/>
        <a:lstStyle/>
        <a:p>
          <a:endParaRPr lang="en-AU"/>
        </a:p>
      </dgm:t>
    </dgm:pt>
    <dgm:pt modelId="{7CA3B9DD-3A0C-4858-A739-BBCB358DD648}">
      <dgm:prSet custT="1"/>
      <dgm:spPr>
        <a:noFill/>
        <a:ln>
          <a:solidFill>
            <a:schemeClr val="bg2"/>
          </a:solidFill>
        </a:ln>
      </dgm:spPr>
      <dgm:t>
        <a:bodyPr/>
        <a:lstStyle/>
        <a:p>
          <a:r>
            <a:rPr lang="en-US" sz="2000" dirty="0"/>
            <a:t>Loss severity = (1 – Recovery rate).</a:t>
          </a:r>
        </a:p>
      </dgm:t>
    </dgm:pt>
    <dgm:pt modelId="{95A3A708-4803-4D8E-A456-7E9CFC54E72C}" type="parTrans" cxnId="{4BB8D3BF-9A5B-4CEC-A86C-8719573F6030}">
      <dgm:prSet/>
      <dgm:spPr/>
      <dgm:t>
        <a:bodyPr/>
        <a:lstStyle/>
        <a:p>
          <a:endParaRPr lang="en-AU"/>
        </a:p>
      </dgm:t>
    </dgm:pt>
    <dgm:pt modelId="{E59FBD4A-B9E6-4AC8-A6B6-D1AD97F54D76}" type="sibTrans" cxnId="{4BB8D3BF-9A5B-4CEC-A86C-8719573F6030}">
      <dgm:prSet/>
      <dgm:spPr/>
      <dgm:t>
        <a:bodyPr/>
        <a:lstStyle/>
        <a:p>
          <a:endParaRPr lang="en-AU"/>
        </a:p>
      </dgm:t>
    </dgm:pt>
    <dgm:pt modelId="{857708D8-C171-4E79-9162-CC68307DEA04}" type="pres">
      <dgm:prSet presAssocID="{84758569-E18A-47C6-B563-157F9A81184E}" presName="linear" presStyleCnt="0">
        <dgm:presLayoutVars>
          <dgm:dir/>
          <dgm:animLvl val="lvl"/>
          <dgm:resizeHandles val="exact"/>
        </dgm:presLayoutVars>
      </dgm:prSet>
      <dgm:spPr/>
    </dgm:pt>
    <dgm:pt modelId="{07516B8E-3088-4CEA-9A52-2B0E458E0BFE}" type="pres">
      <dgm:prSet presAssocID="{9650E301-2572-4876-AD74-35A23674B27A}" presName="parentLin" presStyleCnt="0"/>
      <dgm:spPr/>
    </dgm:pt>
    <dgm:pt modelId="{BD5E4D2E-DE73-4281-83A2-EDAE9360E3FF}" type="pres">
      <dgm:prSet presAssocID="{9650E301-2572-4876-AD74-35A23674B27A}" presName="parentLeftMargin" presStyleLbl="node1" presStyleIdx="0" presStyleCnt="2"/>
      <dgm:spPr/>
    </dgm:pt>
    <dgm:pt modelId="{A89EFCD0-A9A8-40BF-8198-A336EE87BC3F}" type="pres">
      <dgm:prSet presAssocID="{9650E301-2572-4876-AD74-35A23674B27A}" presName="parentText" presStyleLbl="node1" presStyleIdx="0" presStyleCnt="2" custScaleX="122523" custScaleY="35856" custLinFactNeighborY="-42376">
        <dgm:presLayoutVars>
          <dgm:chMax val="0"/>
          <dgm:bulletEnabled val="1"/>
        </dgm:presLayoutVars>
      </dgm:prSet>
      <dgm:spPr/>
    </dgm:pt>
    <dgm:pt modelId="{8DEF7B26-66BA-4529-9081-46BC5BB9654F}" type="pres">
      <dgm:prSet presAssocID="{9650E301-2572-4876-AD74-35A23674B27A}" presName="negativeSpace" presStyleCnt="0"/>
      <dgm:spPr/>
    </dgm:pt>
    <dgm:pt modelId="{066F4DFF-D965-4EA7-9B67-5DEE464D85B3}" type="pres">
      <dgm:prSet presAssocID="{9650E301-2572-4876-AD74-35A23674B27A}" presName="childText" presStyleLbl="conFgAcc1" presStyleIdx="0" presStyleCnt="2" custScaleY="67757" custLinFactNeighborY="-34063">
        <dgm:presLayoutVars>
          <dgm:bulletEnabled val="1"/>
        </dgm:presLayoutVars>
      </dgm:prSet>
      <dgm:spPr/>
    </dgm:pt>
    <dgm:pt modelId="{74D0FCBC-7E03-4544-8162-4B95B02E9EC3}" type="pres">
      <dgm:prSet presAssocID="{D9C86E0A-7FE7-4EA6-A3F1-81B73BCBCAF2}" presName="spaceBetweenRectangles" presStyleCnt="0"/>
      <dgm:spPr/>
    </dgm:pt>
    <dgm:pt modelId="{65F06C17-B447-4374-9C45-01E447A59191}" type="pres">
      <dgm:prSet presAssocID="{16EE4D4D-C43B-4ECA-8AF1-3E661D22C593}" presName="parentLin" presStyleCnt="0"/>
      <dgm:spPr/>
    </dgm:pt>
    <dgm:pt modelId="{EC935531-C417-4887-A24C-F6020D1DF122}" type="pres">
      <dgm:prSet presAssocID="{16EE4D4D-C43B-4ECA-8AF1-3E661D22C593}" presName="parentLeftMargin" presStyleLbl="node1" presStyleIdx="0" presStyleCnt="2"/>
      <dgm:spPr/>
    </dgm:pt>
    <dgm:pt modelId="{CE9C66BC-5DF6-46FF-AF2A-8677240AF757}" type="pres">
      <dgm:prSet presAssocID="{16EE4D4D-C43B-4ECA-8AF1-3E661D22C593}" presName="parentText" presStyleLbl="node1" presStyleIdx="1" presStyleCnt="2" custScaleX="119949" custScaleY="40448" custLinFactNeighborY="-20606">
        <dgm:presLayoutVars>
          <dgm:chMax val="0"/>
          <dgm:bulletEnabled val="1"/>
        </dgm:presLayoutVars>
      </dgm:prSet>
      <dgm:spPr/>
    </dgm:pt>
    <dgm:pt modelId="{0998C722-09A1-46C7-BE1E-01217A4AC8BA}" type="pres">
      <dgm:prSet presAssocID="{16EE4D4D-C43B-4ECA-8AF1-3E661D22C593}" presName="negativeSpace" presStyleCnt="0"/>
      <dgm:spPr/>
    </dgm:pt>
    <dgm:pt modelId="{F292E843-89F7-4576-96D2-DF77D5B6F1DD}" type="pres">
      <dgm:prSet presAssocID="{16EE4D4D-C43B-4ECA-8AF1-3E661D22C593}" presName="childText" presStyleLbl="conFgAcc1" presStyleIdx="1" presStyleCnt="2" custScaleY="61895" custLinFactNeighborY="32267">
        <dgm:presLayoutVars>
          <dgm:bulletEnabled val="1"/>
        </dgm:presLayoutVars>
      </dgm:prSet>
      <dgm:spPr/>
    </dgm:pt>
  </dgm:ptLst>
  <dgm:cxnLst>
    <dgm:cxn modelId="{32B5E011-4498-4AE4-9BCA-818E64B4BD39}" type="presOf" srcId="{16EE4D4D-C43B-4ECA-8AF1-3E661D22C593}" destId="{EC935531-C417-4887-A24C-F6020D1DF122}" srcOrd="0" destOrd="0" presId="urn:microsoft.com/office/officeart/2005/8/layout/list1"/>
    <dgm:cxn modelId="{D706481F-8BA4-4E17-87FF-C523D24DBC43}" type="presOf" srcId="{84758569-E18A-47C6-B563-157F9A81184E}" destId="{857708D8-C171-4E79-9162-CC68307DEA04}" srcOrd="0" destOrd="0" presId="urn:microsoft.com/office/officeart/2005/8/layout/list1"/>
    <dgm:cxn modelId="{68EEC527-7766-48E6-BA3E-2B3937D41B0B}" type="presOf" srcId="{16EE4D4D-C43B-4ECA-8AF1-3E661D22C593}" destId="{CE9C66BC-5DF6-46FF-AF2A-8677240AF757}" srcOrd="1" destOrd="0" presId="urn:microsoft.com/office/officeart/2005/8/layout/list1"/>
    <dgm:cxn modelId="{9D63472A-95F4-4DDA-AF1E-6B1F812D0086}" type="presOf" srcId="{FD46F469-615B-46BC-A715-4708D7DFB110}" destId="{066F4DFF-D965-4EA7-9B67-5DEE464D85B3}" srcOrd="0" destOrd="1" presId="urn:microsoft.com/office/officeart/2005/8/layout/list1"/>
    <dgm:cxn modelId="{7315A62B-BCC2-4392-8E88-A2A9DCA3984C}" srcId="{9650E301-2572-4876-AD74-35A23674B27A}" destId="{FD46F469-615B-46BC-A715-4708D7DFB110}" srcOrd="1" destOrd="0" parTransId="{D35A1CA9-7CD0-4D5F-9753-71D99AD9437B}" sibTransId="{3A5178F3-D63F-4BC3-93C4-51172CB25CBA}"/>
    <dgm:cxn modelId="{27985E36-94BD-4C45-B550-662499D99C5F}" type="presOf" srcId="{322703AD-DA45-47D8-901B-7501F8390E24}" destId="{F292E843-89F7-4576-96D2-DF77D5B6F1DD}" srcOrd="0" destOrd="1" presId="urn:microsoft.com/office/officeart/2005/8/layout/list1"/>
    <dgm:cxn modelId="{8D07C65B-54FD-4F34-8B3E-8F82BF66AD4E}" srcId="{9650E301-2572-4876-AD74-35A23674B27A}" destId="{52002A39-6650-490B-95C1-965B3230CCD3}" srcOrd="0" destOrd="0" parTransId="{9C1B7C35-6248-4934-A241-A34FF310B557}" sibTransId="{A501D958-E74E-4E35-AEE7-D8EE6EFB3CBF}"/>
    <dgm:cxn modelId="{8F5F4B60-4113-46B6-AB37-46EC9EAFFE5C}" srcId="{84758569-E18A-47C6-B563-157F9A81184E}" destId="{16EE4D4D-C43B-4ECA-8AF1-3E661D22C593}" srcOrd="1" destOrd="0" parTransId="{1725B786-1359-4629-B034-2ED6F892DB7B}" sibTransId="{91CA8E83-D001-421B-B662-4651124A90C2}"/>
    <dgm:cxn modelId="{59028168-12EA-4A41-9FF5-F790CCBEE250}" type="presOf" srcId="{52002A39-6650-490B-95C1-965B3230CCD3}" destId="{066F4DFF-D965-4EA7-9B67-5DEE464D85B3}" srcOrd="0" destOrd="0" presId="urn:microsoft.com/office/officeart/2005/8/layout/list1"/>
    <dgm:cxn modelId="{FE9B9F6B-5C87-41FB-B7D5-03531B0DE179}" type="presOf" srcId="{0F6AAB9B-21F0-40ED-A920-E7C77C3D69DB}" destId="{F292E843-89F7-4576-96D2-DF77D5B6F1DD}" srcOrd="0" destOrd="0" presId="urn:microsoft.com/office/officeart/2005/8/layout/list1"/>
    <dgm:cxn modelId="{0CDA2352-7865-4ADB-8204-2C30FE3067D7}" type="presOf" srcId="{9650E301-2572-4876-AD74-35A23674B27A}" destId="{BD5E4D2E-DE73-4281-83A2-EDAE9360E3FF}" srcOrd="0" destOrd="0" presId="urn:microsoft.com/office/officeart/2005/8/layout/list1"/>
    <dgm:cxn modelId="{7D988956-9DAF-446C-BF9E-23CA7360C9EC}" srcId="{84758569-E18A-47C6-B563-157F9A81184E}" destId="{9650E301-2572-4876-AD74-35A23674B27A}" srcOrd="0" destOrd="0" parTransId="{52A61D71-AA01-4047-9E3A-57AC828DEF6D}" sibTransId="{D9C86E0A-7FE7-4EA6-A3F1-81B73BCBCAF2}"/>
    <dgm:cxn modelId="{55FE335A-4CD5-45D9-B1FB-C3A86CD34316}" type="presOf" srcId="{9650E301-2572-4876-AD74-35A23674B27A}" destId="{A89EFCD0-A9A8-40BF-8198-A336EE87BC3F}" srcOrd="1" destOrd="0" presId="urn:microsoft.com/office/officeart/2005/8/layout/list1"/>
    <dgm:cxn modelId="{93EBAB97-8358-471B-ADB2-96A364E3767B}" srcId="{16EE4D4D-C43B-4ECA-8AF1-3E661D22C593}" destId="{322703AD-DA45-47D8-901B-7501F8390E24}" srcOrd="1" destOrd="0" parTransId="{8B18F36A-83C4-415A-ABAC-793AB1101106}" sibTransId="{577CF185-5758-419E-8EBD-FEABB32D2FE1}"/>
    <dgm:cxn modelId="{1C70EAA4-61B9-4D85-A9EA-D3AF918D76DB}" type="presOf" srcId="{7CA3B9DD-3A0C-4858-A739-BBCB358DD648}" destId="{F292E843-89F7-4576-96D2-DF77D5B6F1DD}" srcOrd="0" destOrd="2" presId="urn:microsoft.com/office/officeart/2005/8/layout/list1"/>
    <dgm:cxn modelId="{4BB8D3BF-9A5B-4CEC-A86C-8719573F6030}" srcId="{16EE4D4D-C43B-4ECA-8AF1-3E661D22C593}" destId="{7CA3B9DD-3A0C-4858-A739-BBCB358DD648}" srcOrd="2" destOrd="0" parTransId="{95A3A708-4803-4D8E-A456-7E9CFC54E72C}" sibTransId="{E59FBD4A-B9E6-4AC8-A6B6-D1AD97F54D76}"/>
    <dgm:cxn modelId="{0E7683F7-8930-4235-B740-336330AB3320}" srcId="{16EE4D4D-C43B-4ECA-8AF1-3E661D22C593}" destId="{0F6AAB9B-21F0-40ED-A920-E7C77C3D69DB}" srcOrd="0" destOrd="0" parTransId="{5277F48D-6AFF-4FAA-BF46-DDB4CBA23C04}" sibTransId="{992D02C8-A3A2-4B74-9DED-7486B8238B63}"/>
    <dgm:cxn modelId="{7AAAC5B7-32D6-4076-B2F0-9E5579B9B350}" type="presParOf" srcId="{857708D8-C171-4E79-9162-CC68307DEA04}" destId="{07516B8E-3088-4CEA-9A52-2B0E458E0BFE}" srcOrd="0" destOrd="0" presId="urn:microsoft.com/office/officeart/2005/8/layout/list1"/>
    <dgm:cxn modelId="{11028D54-577E-4575-AB99-BF11B788A03D}" type="presParOf" srcId="{07516B8E-3088-4CEA-9A52-2B0E458E0BFE}" destId="{BD5E4D2E-DE73-4281-83A2-EDAE9360E3FF}" srcOrd="0" destOrd="0" presId="urn:microsoft.com/office/officeart/2005/8/layout/list1"/>
    <dgm:cxn modelId="{F2A0B18C-B981-4539-9A7A-F3390CD51950}" type="presParOf" srcId="{07516B8E-3088-4CEA-9A52-2B0E458E0BFE}" destId="{A89EFCD0-A9A8-40BF-8198-A336EE87BC3F}" srcOrd="1" destOrd="0" presId="urn:microsoft.com/office/officeart/2005/8/layout/list1"/>
    <dgm:cxn modelId="{8E9EAD16-655B-4219-B693-6933A55B2E09}" type="presParOf" srcId="{857708D8-C171-4E79-9162-CC68307DEA04}" destId="{8DEF7B26-66BA-4529-9081-46BC5BB9654F}" srcOrd="1" destOrd="0" presId="urn:microsoft.com/office/officeart/2005/8/layout/list1"/>
    <dgm:cxn modelId="{34276398-4BBA-444F-89CC-F0A48E6CB1EF}" type="presParOf" srcId="{857708D8-C171-4E79-9162-CC68307DEA04}" destId="{066F4DFF-D965-4EA7-9B67-5DEE464D85B3}" srcOrd="2" destOrd="0" presId="urn:microsoft.com/office/officeart/2005/8/layout/list1"/>
    <dgm:cxn modelId="{CAF53B02-BF18-4843-BFAC-AD56C91F7291}" type="presParOf" srcId="{857708D8-C171-4E79-9162-CC68307DEA04}" destId="{74D0FCBC-7E03-4544-8162-4B95B02E9EC3}" srcOrd="3" destOrd="0" presId="urn:microsoft.com/office/officeart/2005/8/layout/list1"/>
    <dgm:cxn modelId="{6D43A750-8B92-488A-ABB4-3D54682140AC}" type="presParOf" srcId="{857708D8-C171-4E79-9162-CC68307DEA04}" destId="{65F06C17-B447-4374-9C45-01E447A59191}" srcOrd="4" destOrd="0" presId="urn:microsoft.com/office/officeart/2005/8/layout/list1"/>
    <dgm:cxn modelId="{9FE6424B-692A-492D-B997-A1F49ED6D856}" type="presParOf" srcId="{65F06C17-B447-4374-9C45-01E447A59191}" destId="{EC935531-C417-4887-A24C-F6020D1DF122}" srcOrd="0" destOrd="0" presId="urn:microsoft.com/office/officeart/2005/8/layout/list1"/>
    <dgm:cxn modelId="{ADAAA095-0725-4674-AF02-CE70C58166C0}" type="presParOf" srcId="{65F06C17-B447-4374-9C45-01E447A59191}" destId="{CE9C66BC-5DF6-46FF-AF2A-8677240AF757}" srcOrd="1" destOrd="0" presId="urn:microsoft.com/office/officeart/2005/8/layout/list1"/>
    <dgm:cxn modelId="{7804B628-0EFA-4F7E-828F-D6F4BB5207AA}" type="presParOf" srcId="{857708D8-C171-4E79-9162-CC68307DEA04}" destId="{0998C722-09A1-46C7-BE1E-01217A4AC8BA}" srcOrd="5" destOrd="0" presId="urn:microsoft.com/office/officeart/2005/8/layout/list1"/>
    <dgm:cxn modelId="{44F0B4F6-ED7B-4BA5-8B84-DAF4E71862EC}" type="presParOf" srcId="{857708D8-C171-4E79-9162-CC68307DEA04}" destId="{F292E843-89F7-4576-96D2-DF77D5B6F1DD}"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84758569-E18A-47C6-B563-157F9A81184E}" type="doc">
      <dgm:prSet loTypeId="urn:microsoft.com/office/officeart/2005/8/layout/list1" loCatId="list" qsTypeId="urn:microsoft.com/office/officeart/2005/8/quickstyle/simple1" qsCatId="simple" csTypeId="urn:microsoft.com/office/officeart/2005/8/colors/accent2_3" csCatId="accent2" phldr="1"/>
      <dgm:spPr/>
      <dgm:t>
        <a:bodyPr/>
        <a:lstStyle/>
        <a:p>
          <a:endParaRPr lang="en-US"/>
        </a:p>
      </dgm:t>
    </dgm:pt>
    <dgm:pt modelId="{9650E301-2572-4876-AD74-35A23674B27A}">
      <dgm:prSet phldrT="[Text]" custT="1"/>
      <dgm:spPr>
        <a:solidFill>
          <a:schemeClr val="bg2"/>
        </a:solidFill>
      </dgm:spPr>
      <dgm:t>
        <a:bodyPr/>
        <a:lstStyle/>
        <a:p>
          <a:r>
            <a:rPr lang="en-US" sz="2000" b="0" dirty="0"/>
            <a:t>Seniority rankings of corporate debt and the potential violation of the priority of claims </a:t>
          </a:r>
          <a:endParaRPr lang="en-US" sz="2000" b="1" dirty="0"/>
        </a:p>
      </dgm:t>
    </dgm:pt>
    <dgm:pt modelId="{52A61D71-AA01-4047-9E3A-57AC828DEF6D}" type="parTrans" cxnId="{7D988956-9DAF-446C-BF9E-23CA7360C9EC}">
      <dgm:prSet/>
      <dgm:spPr/>
      <dgm:t>
        <a:bodyPr/>
        <a:lstStyle/>
        <a:p>
          <a:endParaRPr lang="en-US"/>
        </a:p>
      </dgm:t>
    </dgm:pt>
    <dgm:pt modelId="{D9C86E0A-7FE7-4EA6-A3F1-81B73BCBCAF2}" type="sibTrans" cxnId="{7D988956-9DAF-446C-BF9E-23CA7360C9EC}">
      <dgm:prSet/>
      <dgm:spPr/>
      <dgm:t>
        <a:bodyPr/>
        <a:lstStyle/>
        <a:p>
          <a:endParaRPr lang="en-US"/>
        </a:p>
      </dgm:t>
    </dgm:pt>
    <dgm:pt modelId="{52002A39-6650-490B-95C1-965B3230CCD3}">
      <dgm:prSet custT="1"/>
      <dgm:spPr>
        <a:noFill/>
        <a:ln>
          <a:solidFill>
            <a:schemeClr val="bg2"/>
          </a:solidFill>
        </a:ln>
      </dgm:spPr>
      <dgm:t>
        <a:bodyPr/>
        <a:lstStyle/>
        <a:p>
          <a:r>
            <a:rPr lang="en-US" sz="2000" dirty="0"/>
            <a:t>Debt ranks ahead of all types of equity with respect to priority of payment, and within the debt component of the capital structure, there can be varying levels of seniority.</a:t>
          </a:r>
          <a:endParaRPr lang="en-US" sz="2000" b="0" dirty="0"/>
        </a:p>
      </dgm:t>
    </dgm:pt>
    <dgm:pt modelId="{9C1B7C35-6248-4934-A241-A34FF310B557}" type="parTrans" cxnId="{8D07C65B-54FD-4F34-8B3E-8F82BF66AD4E}">
      <dgm:prSet/>
      <dgm:spPr/>
      <dgm:t>
        <a:bodyPr/>
        <a:lstStyle/>
        <a:p>
          <a:endParaRPr lang="en-US"/>
        </a:p>
      </dgm:t>
    </dgm:pt>
    <dgm:pt modelId="{A501D958-E74E-4E35-AEE7-D8EE6EFB3CBF}" type="sibTrans" cxnId="{8D07C65B-54FD-4F34-8B3E-8F82BF66AD4E}">
      <dgm:prSet/>
      <dgm:spPr/>
      <dgm:t>
        <a:bodyPr/>
        <a:lstStyle/>
        <a:p>
          <a:endParaRPr lang="en-US"/>
        </a:p>
      </dgm:t>
    </dgm:pt>
    <dgm:pt modelId="{16EE4D4D-C43B-4ECA-8AF1-3E661D22C593}">
      <dgm:prSet phldrT="[Text]" custT="1"/>
      <dgm:spPr>
        <a:solidFill>
          <a:schemeClr val="bg2"/>
        </a:solidFill>
      </dgm:spPr>
      <dgm:t>
        <a:bodyPr/>
        <a:lstStyle/>
        <a:p>
          <a:r>
            <a:rPr lang="en-US" sz="2000" b="0" dirty="0"/>
            <a:t>Corporate issuer credit ratings and issue credit ratings </a:t>
          </a:r>
          <a:endParaRPr lang="en-US" sz="2000" b="1" dirty="0"/>
        </a:p>
      </dgm:t>
    </dgm:pt>
    <dgm:pt modelId="{91CA8E83-D001-421B-B662-4651124A90C2}" type="sibTrans" cxnId="{8F5F4B60-4113-46B6-AB37-46EC9EAFFE5C}">
      <dgm:prSet/>
      <dgm:spPr/>
      <dgm:t>
        <a:bodyPr/>
        <a:lstStyle/>
        <a:p>
          <a:endParaRPr lang="en-US"/>
        </a:p>
      </dgm:t>
    </dgm:pt>
    <dgm:pt modelId="{1725B786-1359-4629-B034-2ED6F892DB7B}" type="parTrans" cxnId="{8F5F4B60-4113-46B6-AB37-46EC9EAFFE5C}">
      <dgm:prSet/>
      <dgm:spPr/>
      <dgm:t>
        <a:bodyPr/>
        <a:lstStyle/>
        <a:p>
          <a:endParaRPr lang="en-US"/>
        </a:p>
      </dgm:t>
    </dgm:pt>
    <dgm:pt modelId="{C9E96DD1-2F4B-46DA-992A-96A3BF4B6C42}">
      <dgm:prSet custT="1"/>
      <dgm:spPr>
        <a:noFill/>
        <a:ln>
          <a:solidFill>
            <a:schemeClr val="bg2"/>
          </a:solidFill>
        </a:ln>
      </dgm:spPr>
      <dgm:t>
        <a:bodyPr/>
        <a:lstStyle/>
        <a:p>
          <a:r>
            <a:rPr lang="en-US" sz="2000" dirty="0"/>
            <a:t>The ratings agencies rate both issuers and issues. Issuer ratings are meant to address an issuer’s overall creditworthiness. Ratings for issues incorporate such factors as their rankings in the capital structure.</a:t>
          </a:r>
          <a:endParaRPr lang="en-US" sz="2000" b="1" dirty="0"/>
        </a:p>
      </dgm:t>
    </dgm:pt>
    <dgm:pt modelId="{EE01E251-5A61-4DA2-B585-DA592076B75D}" type="parTrans" cxnId="{E499B34B-4DF0-48C4-BC06-DD785D2CA588}">
      <dgm:prSet/>
      <dgm:spPr/>
      <dgm:t>
        <a:bodyPr/>
        <a:lstStyle/>
        <a:p>
          <a:endParaRPr lang="en-AU"/>
        </a:p>
      </dgm:t>
    </dgm:pt>
    <dgm:pt modelId="{1A5672AB-3DC8-45AD-97C8-1F988D00FB53}" type="sibTrans" cxnId="{E499B34B-4DF0-48C4-BC06-DD785D2CA588}">
      <dgm:prSet/>
      <dgm:spPr/>
      <dgm:t>
        <a:bodyPr/>
        <a:lstStyle/>
        <a:p>
          <a:endParaRPr lang="en-AU"/>
        </a:p>
      </dgm:t>
    </dgm:pt>
    <dgm:pt modelId="{6A2633C8-3984-47C9-BF23-9C59E11E22B9}">
      <dgm:prSet custT="1"/>
      <dgm:spPr>
        <a:noFill/>
        <a:ln>
          <a:solidFill>
            <a:schemeClr val="bg2"/>
          </a:solidFill>
        </a:ln>
      </dgm:spPr>
      <dgm:t>
        <a:bodyPr/>
        <a:lstStyle/>
        <a:p>
          <a:r>
            <a:rPr lang="en-US" sz="2000" b="0" dirty="0"/>
            <a:t>A higher priority of claim implies a higher recovery rate</a:t>
          </a:r>
          <a:r>
            <a:rPr lang="en-US" sz="2000" b="0" dirty="0">
              <a:latin typeface="Arial"/>
              <a:cs typeface="Arial"/>
            </a:rPr>
            <a:t>—</a:t>
          </a:r>
          <a:r>
            <a:rPr lang="en-US" sz="2000" b="0" dirty="0"/>
            <a:t>lower loss severity</a:t>
          </a:r>
          <a:r>
            <a:rPr lang="en-US" sz="2000" b="0" dirty="0">
              <a:latin typeface="Arial"/>
              <a:cs typeface="Arial"/>
            </a:rPr>
            <a:t>—</a:t>
          </a:r>
          <a:r>
            <a:rPr lang="en-US" sz="2000" b="0" dirty="0"/>
            <a:t>in the event of default.</a:t>
          </a:r>
        </a:p>
      </dgm:t>
    </dgm:pt>
    <dgm:pt modelId="{05A44AE8-1123-4C82-A811-DC609F7D2C7B}" type="parTrans" cxnId="{4614AF3F-33D3-4EF1-B782-20997918BCCE}">
      <dgm:prSet/>
      <dgm:spPr/>
      <dgm:t>
        <a:bodyPr/>
        <a:lstStyle/>
        <a:p>
          <a:endParaRPr lang="en-AU"/>
        </a:p>
      </dgm:t>
    </dgm:pt>
    <dgm:pt modelId="{A0B51408-E0B2-4F48-9C28-B6EB561D78D3}" type="sibTrans" cxnId="{4614AF3F-33D3-4EF1-B782-20997918BCCE}">
      <dgm:prSet/>
      <dgm:spPr/>
      <dgm:t>
        <a:bodyPr/>
        <a:lstStyle/>
        <a:p>
          <a:endParaRPr lang="en-AU"/>
        </a:p>
      </dgm:t>
    </dgm:pt>
    <dgm:pt modelId="{28D357F1-C58E-4664-BD26-E6E6921C331E}">
      <dgm:prSet custT="1"/>
      <dgm:spPr>
        <a:noFill/>
        <a:ln>
          <a:solidFill>
            <a:schemeClr val="bg2"/>
          </a:solidFill>
        </a:ln>
      </dgm:spPr>
      <dgm:t>
        <a:bodyPr/>
        <a:lstStyle/>
        <a:p>
          <a:r>
            <a:rPr lang="en-US" sz="2000" b="0" dirty="0"/>
            <a:t>The priority of claims in bankruptcy can be violated due to some leeway accorded to bankruptcy judges, government involvement, or a desire on the part of the more senior creditors to settle with the more junior creditors and allow the issuer to emerge from bankruptcy as a going concern.</a:t>
          </a:r>
        </a:p>
      </dgm:t>
    </dgm:pt>
    <dgm:pt modelId="{5674E659-DBC7-41F3-AD2B-F4164DFB1584}" type="parTrans" cxnId="{1C58BCA4-6E41-469E-9764-6641CDD44659}">
      <dgm:prSet/>
      <dgm:spPr/>
      <dgm:t>
        <a:bodyPr/>
        <a:lstStyle/>
        <a:p>
          <a:endParaRPr lang="en-AU"/>
        </a:p>
      </dgm:t>
    </dgm:pt>
    <dgm:pt modelId="{07E86A78-A0B6-4F9E-8E02-7F2CD7A7DE37}" type="sibTrans" cxnId="{1C58BCA4-6E41-469E-9764-6641CDD44659}">
      <dgm:prSet/>
      <dgm:spPr/>
      <dgm:t>
        <a:bodyPr/>
        <a:lstStyle/>
        <a:p>
          <a:endParaRPr lang="en-AU"/>
        </a:p>
      </dgm:t>
    </dgm:pt>
    <dgm:pt modelId="{857708D8-C171-4E79-9162-CC68307DEA04}" type="pres">
      <dgm:prSet presAssocID="{84758569-E18A-47C6-B563-157F9A81184E}" presName="linear" presStyleCnt="0">
        <dgm:presLayoutVars>
          <dgm:dir/>
          <dgm:animLvl val="lvl"/>
          <dgm:resizeHandles val="exact"/>
        </dgm:presLayoutVars>
      </dgm:prSet>
      <dgm:spPr/>
    </dgm:pt>
    <dgm:pt modelId="{07516B8E-3088-4CEA-9A52-2B0E458E0BFE}" type="pres">
      <dgm:prSet presAssocID="{9650E301-2572-4876-AD74-35A23674B27A}" presName="parentLin" presStyleCnt="0"/>
      <dgm:spPr/>
    </dgm:pt>
    <dgm:pt modelId="{BD5E4D2E-DE73-4281-83A2-EDAE9360E3FF}" type="pres">
      <dgm:prSet presAssocID="{9650E301-2572-4876-AD74-35A23674B27A}" presName="parentLeftMargin" presStyleLbl="node1" presStyleIdx="0" presStyleCnt="2"/>
      <dgm:spPr/>
    </dgm:pt>
    <dgm:pt modelId="{A89EFCD0-A9A8-40BF-8198-A336EE87BC3F}" type="pres">
      <dgm:prSet presAssocID="{9650E301-2572-4876-AD74-35A23674B27A}" presName="parentText" presStyleLbl="node1" presStyleIdx="0" presStyleCnt="2" custScaleX="122523" custScaleY="337305" custLinFactNeighborX="8214" custLinFactNeighborY="12093">
        <dgm:presLayoutVars>
          <dgm:chMax val="0"/>
          <dgm:bulletEnabled val="1"/>
        </dgm:presLayoutVars>
      </dgm:prSet>
      <dgm:spPr/>
    </dgm:pt>
    <dgm:pt modelId="{8DEF7B26-66BA-4529-9081-46BC5BB9654F}" type="pres">
      <dgm:prSet presAssocID="{9650E301-2572-4876-AD74-35A23674B27A}" presName="negativeSpace" presStyleCnt="0"/>
      <dgm:spPr/>
    </dgm:pt>
    <dgm:pt modelId="{066F4DFF-D965-4EA7-9B67-5DEE464D85B3}" type="pres">
      <dgm:prSet presAssocID="{9650E301-2572-4876-AD74-35A23674B27A}" presName="childText" presStyleLbl="conFgAcc1" presStyleIdx="0" presStyleCnt="2" custLinFactNeighborY="-15027">
        <dgm:presLayoutVars>
          <dgm:bulletEnabled val="1"/>
        </dgm:presLayoutVars>
      </dgm:prSet>
      <dgm:spPr/>
    </dgm:pt>
    <dgm:pt modelId="{74D0FCBC-7E03-4544-8162-4B95B02E9EC3}" type="pres">
      <dgm:prSet presAssocID="{D9C86E0A-7FE7-4EA6-A3F1-81B73BCBCAF2}" presName="spaceBetweenRectangles" presStyleCnt="0"/>
      <dgm:spPr/>
    </dgm:pt>
    <dgm:pt modelId="{65F06C17-B447-4374-9C45-01E447A59191}" type="pres">
      <dgm:prSet presAssocID="{16EE4D4D-C43B-4ECA-8AF1-3E661D22C593}" presName="parentLin" presStyleCnt="0"/>
      <dgm:spPr/>
    </dgm:pt>
    <dgm:pt modelId="{EC935531-C417-4887-A24C-F6020D1DF122}" type="pres">
      <dgm:prSet presAssocID="{16EE4D4D-C43B-4ECA-8AF1-3E661D22C593}" presName="parentLeftMargin" presStyleLbl="node1" presStyleIdx="0" presStyleCnt="2"/>
      <dgm:spPr/>
    </dgm:pt>
    <dgm:pt modelId="{CE9C66BC-5DF6-46FF-AF2A-8677240AF757}" type="pres">
      <dgm:prSet presAssocID="{16EE4D4D-C43B-4ECA-8AF1-3E661D22C593}" presName="parentText" presStyleLbl="node1" presStyleIdx="1" presStyleCnt="2" custScaleX="119949" custScaleY="287819" custLinFactNeighborX="8214" custLinFactNeighborY="2924">
        <dgm:presLayoutVars>
          <dgm:chMax val="0"/>
          <dgm:bulletEnabled val="1"/>
        </dgm:presLayoutVars>
      </dgm:prSet>
      <dgm:spPr/>
    </dgm:pt>
    <dgm:pt modelId="{0998C722-09A1-46C7-BE1E-01217A4AC8BA}" type="pres">
      <dgm:prSet presAssocID="{16EE4D4D-C43B-4ECA-8AF1-3E661D22C593}" presName="negativeSpace" presStyleCnt="0"/>
      <dgm:spPr/>
    </dgm:pt>
    <dgm:pt modelId="{F292E843-89F7-4576-96D2-DF77D5B6F1DD}" type="pres">
      <dgm:prSet presAssocID="{16EE4D4D-C43B-4ECA-8AF1-3E661D22C593}" presName="childText" presStyleLbl="conFgAcc1" presStyleIdx="1" presStyleCnt="2" custScaleY="99189" custLinFactNeighborY="-20713">
        <dgm:presLayoutVars>
          <dgm:bulletEnabled val="1"/>
        </dgm:presLayoutVars>
      </dgm:prSet>
      <dgm:spPr/>
    </dgm:pt>
  </dgm:ptLst>
  <dgm:cxnLst>
    <dgm:cxn modelId="{5B966C16-B934-4593-BD37-1B4CD8D5FF77}" type="presOf" srcId="{52002A39-6650-490B-95C1-965B3230CCD3}" destId="{066F4DFF-D965-4EA7-9B67-5DEE464D85B3}" srcOrd="0" destOrd="0" presId="urn:microsoft.com/office/officeart/2005/8/layout/list1"/>
    <dgm:cxn modelId="{C7887C39-E80B-49DF-8FE8-272927C16278}" type="presOf" srcId="{9650E301-2572-4876-AD74-35A23674B27A}" destId="{A89EFCD0-A9A8-40BF-8198-A336EE87BC3F}" srcOrd="1" destOrd="0" presId="urn:microsoft.com/office/officeart/2005/8/layout/list1"/>
    <dgm:cxn modelId="{4614AF3F-33D3-4EF1-B782-20997918BCCE}" srcId="{9650E301-2572-4876-AD74-35A23674B27A}" destId="{6A2633C8-3984-47C9-BF23-9C59E11E22B9}" srcOrd="1" destOrd="0" parTransId="{05A44AE8-1123-4C82-A811-DC609F7D2C7B}" sibTransId="{A0B51408-E0B2-4F48-9C28-B6EB561D78D3}"/>
    <dgm:cxn modelId="{8D07C65B-54FD-4F34-8B3E-8F82BF66AD4E}" srcId="{9650E301-2572-4876-AD74-35A23674B27A}" destId="{52002A39-6650-490B-95C1-965B3230CCD3}" srcOrd="0" destOrd="0" parTransId="{9C1B7C35-6248-4934-A241-A34FF310B557}" sibTransId="{A501D958-E74E-4E35-AEE7-D8EE6EFB3CBF}"/>
    <dgm:cxn modelId="{8F5F4B60-4113-46B6-AB37-46EC9EAFFE5C}" srcId="{84758569-E18A-47C6-B563-157F9A81184E}" destId="{16EE4D4D-C43B-4ECA-8AF1-3E661D22C593}" srcOrd="1" destOrd="0" parTransId="{1725B786-1359-4629-B034-2ED6F892DB7B}" sibTransId="{91CA8E83-D001-421B-B662-4651124A90C2}"/>
    <dgm:cxn modelId="{9BD4E968-A592-4F7A-9FAC-9E844DDCCC7B}" type="presOf" srcId="{16EE4D4D-C43B-4ECA-8AF1-3E661D22C593}" destId="{EC935531-C417-4887-A24C-F6020D1DF122}" srcOrd="0" destOrd="0" presId="urn:microsoft.com/office/officeart/2005/8/layout/list1"/>
    <dgm:cxn modelId="{E499B34B-4DF0-48C4-BC06-DD785D2CA588}" srcId="{16EE4D4D-C43B-4ECA-8AF1-3E661D22C593}" destId="{C9E96DD1-2F4B-46DA-992A-96A3BF4B6C42}" srcOrd="0" destOrd="0" parTransId="{EE01E251-5A61-4DA2-B585-DA592076B75D}" sibTransId="{1A5672AB-3DC8-45AD-97C8-1F988D00FB53}"/>
    <dgm:cxn modelId="{71F34B4C-9A88-4C1B-ACB3-CCA4FE9449F2}" type="presOf" srcId="{28D357F1-C58E-4664-BD26-E6E6921C331E}" destId="{066F4DFF-D965-4EA7-9B67-5DEE464D85B3}" srcOrd="0" destOrd="2" presId="urn:microsoft.com/office/officeart/2005/8/layout/list1"/>
    <dgm:cxn modelId="{7D988956-9DAF-446C-BF9E-23CA7360C9EC}" srcId="{84758569-E18A-47C6-B563-157F9A81184E}" destId="{9650E301-2572-4876-AD74-35A23674B27A}" srcOrd="0" destOrd="0" parTransId="{52A61D71-AA01-4047-9E3A-57AC828DEF6D}" sibTransId="{D9C86E0A-7FE7-4EA6-A3F1-81B73BCBCAF2}"/>
    <dgm:cxn modelId="{DF62A79C-8A0D-46A3-AD35-E62B4CAA77B8}" type="presOf" srcId="{16EE4D4D-C43B-4ECA-8AF1-3E661D22C593}" destId="{CE9C66BC-5DF6-46FF-AF2A-8677240AF757}" srcOrd="1" destOrd="0" presId="urn:microsoft.com/office/officeart/2005/8/layout/list1"/>
    <dgm:cxn modelId="{432DFD9C-4779-4386-BBF2-90043703AF08}" type="presOf" srcId="{84758569-E18A-47C6-B563-157F9A81184E}" destId="{857708D8-C171-4E79-9162-CC68307DEA04}" srcOrd="0" destOrd="0" presId="urn:microsoft.com/office/officeart/2005/8/layout/list1"/>
    <dgm:cxn modelId="{1C58BCA4-6E41-469E-9764-6641CDD44659}" srcId="{9650E301-2572-4876-AD74-35A23674B27A}" destId="{28D357F1-C58E-4664-BD26-E6E6921C331E}" srcOrd="2" destOrd="0" parTransId="{5674E659-DBC7-41F3-AD2B-F4164DFB1584}" sibTransId="{07E86A78-A0B6-4F9E-8E02-7F2CD7A7DE37}"/>
    <dgm:cxn modelId="{30371BB7-9FD4-442C-9137-AC3EDF5537A6}" type="presOf" srcId="{9650E301-2572-4876-AD74-35A23674B27A}" destId="{BD5E4D2E-DE73-4281-83A2-EDAE9360E3FF}" srcOrd="0" destOrd="0" presId="urn:microsoft.com/office/officeart/2005/8/layout/list1"/>
    <dgm:cxn modelId="{C5D53EDD-6D42-4BAB-A4FB-D825089C389D}" type="presOf" srcId="{6A2633C8-3984-47C9-BF23-9C59E11E22B9}" destId="{066F4DFF-D965-4EA7-9B67-5DEE464D85B3}" srcOrd="0" destOrd="1" presId="urn:microsoft.com/office/officeart/2005/8/layout/list1"/>
    <dgm:cxn modelId="{7F7A90EF-261D-4185-A454-09A922D85782}" type="presOf" srcId="{C9E96DD1-2F4B-46DA-992A-96A3BF4B6C42}" destId="{F292E843-89F7-4576-96D2-DF77D5B6F1DD}" srcOrd="0" destOrd="0" presId="urn:microsoft.com/office/officeart/2005/8/layout/list1"/>
    <dgm:cxn modelId="{16C3297E-AB80-4D3A-AEBD-6127472528BB}" type="presParOf" srcId="{857708D8-C171-4E79-9162-CC68307DEA04}" destId="{07516B8E-3088-4CEA-9A52-2B0E458E0BFE}" srcOrd="0" destOrd="0" presId="urn:microsoft.com/office/officeart/2005/8/layout/list1"/>
    <dgm:cxn modelId="{CDE17460-AF2E-43E9-AB82-E85528053764}" type="presParOf" srcId="{07516B8E-3088-4CEA-9A52-2B0E458E0BFE}" destId="{BD5E4D2E-DE73-4281-83A2-EDAE9360E3FF}" srcOrd="0" destOrd="0" presId="urn:microsoft.com/office/officeart/2005/8/layout/list1"/>
    <dgm:cxn modelId="{990A9C8A-17FE-4D6A-9954-E5354B205707}" type="presParOf" srcId="{07516B8E-3088-4CEA-9A52-2B0E458E0BFE}" destId="{A89EFCD0-A9A8-40BF-8198-A336EE87BC3F}" srcOrd="1" destOrd="0" presId="urn:microsoft.com/office/officeart/2005/8/layout/list1"/>
    <dgm:cxn modelId="{6483189A-8908-4555-B6E4-11BA42408BCE}" type="presParOf" srcId="{857708D8-C171-4E79-9162-CC68307DEA04}" destId="{8DEF7B26-66BA-4529-9081-46BC5BB9654F}" srcOrd="1" destOrd="0" presId="urn:microsoft.com/office/officeart/2005/8/layout/list1"/>
    <dgm:cxn modelId="{3FB6DE5C-1262-4CBD-BCA1-51A19F6756EE}" type="presParOf" srcId="{857708D8-C171-4E79-9162-CC68307DEA04}" destId="{066F4DFF-D965-4EA7-9B67-5DEE464D85B3}" srcOrd="2" destOrd="0" presId="urn:microsoft.com/office/officeart/2005/8/layout/list1"/>
    <dgm:cxn modelId="{F7B40F8F-8B84-42B2-B7AE-279612977D07}" type="presParOf" srcId="{857708D8-C171-4E79-9162-CC68307DEA04}" destId="{74D0FCBC-7E03-4544-8162-4B95B02E9EC3}" srcOrd="3" destOrd="0" presId="urn:microsoft.com/office/officeart/2005/8/layout/list1"/>
    <dgm:cxn modelId="{9D28B36C-182E-405E-B3E9-9CF90308AEB3}" type="presParOf" srcId="{857708D8-C171-4E79-9162-CC68307DEA04}" destId="{65F06C17-B447-4374-9C45-01E447A59191}" srcOrd="4" destOrd="0" presId="urn:microsoft.com/office/officeart/2005/8/layout/list1"/>
    <dgm:cxn modelId="{63D53303-DBCC-422D-9540-0B53CBFC6B1B}" type="presParOf" srcId="{65F06C17-B447-4374-9C45-01E447A59191}" destId="{EC935531-C417-4887-A24C-F6020D1DF122}" srcOrd="0" destOrd="0" presId="urn:microsoft.com/office/officeart/2005/8/layout/list1"/>
    <dgm:cxn modelId="{A32729E9-546B-4861-BFA1-5B8AF0FFD27D}" type="presParOf" srcId="{65F06C17-B447-4374-9C45-01E447A59191}" destId="{CE9C66BC-5DF6-46FF-AF2A-8677240AF757}" srcOrd="1" destOrd="0" presId="urn:microsoft.com/office/officeart/2005/8/layout/list1"/>
    <dgm:cxn modelId="{EADD7A44-CCE1-4F7B-8887-4B32490E020B}" type="presParOf" srcId="{857708D8-C171-4E79-9162-CC68307DEA04}" destId="{0998C722-09A1-46C7-BE1E-01217A4AC8BA}" srcOrd="5" destOrd="0" presId="urn:microsoft.com/office/officeart/2005/8/layout/list1"/>
    <dgm:cxn modelId="{8771E682-9A23-4AFB-A1D1-0D63C9D92806}" type="presParOf" srcId="{857708D8-C171-4E79-9162-CC68307DEA04}" destId="{F292E843-89F7-4576-96D2-DF77D5B6F1DD}"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84758569-E18A-47C6-B563-157F9A81184E}" type="doc">
      <dgm:prSet loTypeId="urn:microsoft.com/office/officeart/2005/8/layout/list1" loCatId="list" qsTypeId="urn:microsoft.com/office/officeart/2005/8/quickstyle/simple1" qsCatId="simple" csTypeId="urn:microsoft.com/office/officeart/2005/8/colors/accent2_3" csCatId="accent2" phldr="1"/>
      <dgm:spPr/>
      <dgm:t>
        <a:bodyPr/>
        <a:lstStyle/>
        <a:p>
          <a:endParaRPr lang="en-US"/>
        </a:p>
      </dgm:t>
    </dgm:pt>
    <dgm:pt modelId="{9650E301-2572-4876-AD74-35A23674B27A}">
      <dgm:prSet phldrT="[Text]" custT="1"/>
      <dgm:spPr>
        <a:solidFill>
          <a:schemeClr val="bg2"/>
        </a:solidFill>
      </dgm:spPr>
      <dgm:t>
        <a:bodyPr/>
        <a:lstStyle/>
        <a:p>
          <a:r>
            <a:rPr lang="en-US" sz="2000" b="0" dirty="0"/>
            <a:t>Risks in relying on ratings from credit ratings agencies </a:t>
          </a:r>
          <a:endParaRPr lang="en-US" sz="2000" b="1" dirty="0"/>
        </a:p>
      </dgm:t>
    </dgm:pt>
    <dgm:pt modelId="{52A61D71-AA01-4047-9E3A-57AC828DEF6D}" type="parTrans" cxnId="{7D988956-9DAF-446C-BF9E-23CA7360C9EC}">
      <dgm:prSet/>
      <dgm:spPr/>
      <dgm:t>
        <a:bodyPr/>
        <a:lstStyle/>
        <a:p>
          <a:endParaRPr lang="en-US"/>
        </a:p>
      </dgm:t>
    </dgm:pt>
    <dgm:pt modelId="{D9C86E0A-7FE7-4EA6-A3F1-81B73BCBCAF2}" type="sibTrans" cxnId="{7D988956-9DAF-446C-BF9E-23CA7360C9EC}">
      <dgm:prSet/>
      <dgm:spPr/>
      <dgm:t>
        <a:bodyPr/>
        <a:lstStyle/>
        <a:p>
          <a:endParaRPr lang="en-US"/>
        </a:p>
      </dgm:t>
    </dgm:pt>
    <dgm:pt modelId="{52002A39-6650-490B-95C1-965B3230CCD3}">
      <dgm:prSet custT="1"/>
      <dgm:spPr>
        <a:noFill/>
        <a:ln>
          <a:solidFill>
            <a:schemeClr val="bg2"/>
          </a:solidFill>
        </a:ln>
      </dgm:spPr>
      <dgm:t>
        <a:bodyPr/>
        <a:lstStyle/>
        <a:p>
          <a:r>
            <a:rPr lang="en-US" sz="2000" b="0" dirty="0"/>
            <a:t>There are risks in relying too much on credit agency ratings: (i) Creditworthiness may change over time; (ii) valuations often adjust before ratings change; (iii) ratings do not necessary reflect the severity of loss given default; and (iv) credit ratings agencies may have difficulty forecasting certain credit-negative outcomes.</a:t>
          </a:r>
        </a:p>
      </dgm:t>
    </dgm:pt>
    <dgm:pt modelId="{9C1B7C35-6248-4934-A241-A34FF310B557}" type="parTrans" cxnId="{8D07C65B-54FD-4F34-8B3E-8F82BF66AD4E}">
      <dgm:prSet/>
      <dgm:spPr/>
      <dgm:t>
        <a:bodyPr/>
        <a:lstStyle/>
        <a:p>
          <a:endParaRPr lang="en-US"/>
        </a:p>
      </dgm:t>
    </dgm:pt>
    <dgm:pt modelId="{A501D958-E74E-4E35-AEE7-D8EE6EFB3CBF}" type="sibTrans" cxnId="{8D07C65B-54FD-4F34-8B3E-8F82BF66AD4E}">
      <dgm:prSet/>
      <dgm:spPr/>
      <dgm:t>
        <a:bodyPr/>
        <a:lstStyle/>
        <a:p>
          <a:endParaRPr lang="en-US"/>
        </a:p>
      </dgm:t>
    </dgm:pt>
    <dgm:pt modelId="{16EE4D4D-C43B-4ECA-8AF1-3E661D22C593}">
      <dgm:prSet phldrT="[Text]" custT="1"/>
      <dgm:spPr>
        <a:solidFill>
          <a:schemeClr val="bg2"/>
        </a:solidFill>
      </dgm:spPr>
      <dgm:t>
        <a:bodyPr/>
        <a:lstStyle/>
        <a:p>
          <a:r>
            <a:rPr lang="en-US" sz="2000" b="0" dirty="0"/>
            <a:t>The four Cs of traditional credit analysis</a:t>
          </a:r>
          <a:endParaRPr lang="en-US" sz="2000" b="1" dirty="0"/>
        </a:p>
      </dgm:t>
    </dgm:pt>
    <dgm:pt modelId="{91CA8E83-D001-421B-B662-4651124A90C2}" type="sibTrans" cxnId="{8F5F4B60-4113-46B6-AB37-46EC9EAFFE5C}">
      <dgm:prSet/>
      <dgm:spPr/>
      <dgm:t>
        <a:bodyPr/>
        <a:lstStyle/>
        <a:p>
          <a:endParaRPr lang="en-US"/>
        </a:p>
      </dgm:t>
    </dgm:pt>
    <dgm:pt modelId="{1725B786-1359-4629-B034-2ED6F892DB7B}" type="parTrans" cxnId="{8F5F4B60-4113-46B6-AB37-46EC9EAFFE5C}">
      <dgm:prSet/>
      <dgm:spPr/>
      <dgm:t>
        <a:bodyPr/>
        <a:lstStyle/>
        <a:p>
          <a:endParaRPr lang="en-US"/>
        </a:p>
      </dgm:t>
    </dgm:pt>
    <dgm:pt modelId="{C9E96DD1-2F4B-46DA-992A-96A3BF4B6C42}">
      <dgm:prSet custT="1"/>
      <dgm:spPr>
        <a:noFill/>
        <a:ln>
          <a:solidFill>
            <a:schemeClr val="bg2"/>
          </a:solidFill>
        </a:ln>
      </dgm:spPr>
      <dgm:t>
        <a:bodyPr/>
        <a:lstStyle/>
        <a:p>
          <a:r>
            <a:rPr lang="en-US" sz="2000" b="0" dirty="0"/>
            <a:t>The “4 Cs” of credit—capacity, collateral, covenants, and character—provide a useful framework for evaluating credit risk.</a:t>
          </a:r>
          <a:endParaRPr lang="en-US" sz="2000" b="1" dirty="0"/>
        </a:p>
      </dgm:t>
    </dgm:pt>
    <dgm:pt modelId="{EE01E251-5A61-4DA2-B585-DA592076B75D}" type="parTrans" cxnId="{E499B34B-4DF0-48C4-BC06-DD785D2CA588}">
      <dgm:prSet/>
      <dgm:spPr/>
      <dgm:t>
        <a:bodyPr/>
        <a:lstStyle/>
        <a:p>
          <a:endParaRPr lang="en-AU"/>
        </a:p>
      </dgm:t>
    </dgm:pt>
    <dgm:pt modelId="{1A5672AB-3DC8-45AD-97C8-1F988D00FB53}" type="sibTrans" cxnId="{E499B34B-4DF0-48C4-BC06-DD785D2CA588}">
      <dgm:prSet/>
      <dgm:spPr/>
      <dgm:t>
        <a:bodyPr/>
        <a:lstStyle/>
        <a:p>
          <a:endParaRPr lang="en-AU"/>
        </a:p>
      </dgm:t>
    </dgm:pt>
    <dgm:pt modelId="{857708D8-C171-4E79-9162-CC68307DEA04}" type="pres">
      <dgm:prSet presAssocID="{84758569-E18A-47C6-B563-157F9A81184E}" presName="linear" presStyleCnt="0">
        <dgm:presLayoutVars>
          <dgm:dir/>
          <dgm:animLvl val="lvl"/>
          <dgm:resizeHandles val="exact"/>
        </dgm:presLayoutVars>
      </dgm:prSet>
      <dgm:spPr/>
    </dgm:pt>
    <dgm:pt modelId="{07516B8E-3088-4CEA-9A52-2B0E458E0BFE}" type="pres">
      <dgm:prSet presAssocID="{9650E301-2572-4876-AD74-35A23674B27A}" presName="parentLin" presStyleCnt="0"/>
      <dgm:spPr/>
    </dgm:pt>
    <dgm:pt modelId="{BD5E4D2E-DE73-4281-83A2-EDAE9360E3FF}" type="pres">
      <dgm:prSet presAssocID="{9650E301-2572-4876-AD74-35A23674B27A}" presName="parentLeftMargin" presStyleLbl="node1" presStyleIdx="0" presStyleCnt="2"/>
      <dgm:spPr/>
    </dgm:pt>
    <dgm:pt modelId="{A89EFCD0-A9A8-40BF-8198-A336EE87BC3F}" type="pres">
      <dgm:prSet presAssocID="{9650E301-2572-4876-AD74-35A23674B27A}" presName="parentText" presStyleLbl="node1" presStyleIdx="0" presStyleCnt="2" custScaleX="122523" custScaleY="33279" custLinFactY="-335" custLinFactNeighborX="8214" custLinFactNeighborY="-100000">
        <dgm:presLayoutVars>
          <dgm:chMax val="0"/>
          <dgm:bulletEnabled val="1"/>
        </dgm:presLayoutVars>
      </dgm:prSet>
      <dgm:spPr/>
    </dgm:pt>
    <dgm:pt modelId="{8DEF7B26-66BA-4529-9081-46BC5BB9654F}" type="pres">
      <dgm:prSet presAssocID="{9650E301-2572-4876-AD74-35A23674B27A}" presName="negativeSpace" presStyleCnt="0"/>
      <dgm:spPr/>
    </dgm:pt>
    <dgm:pt modelId="{066F4DFF-D965-4EA7-9B67-5DEE464D85B3}" type="pres">
      <dgm:prSet presAssocID="{9650E301-2572-4876-AD74-35A23674B27A}" presName="childText" presStyleLbl="conFgAcc1" presStyleIdx="0" presStyleCnt="2" custScaleY="68102" custLinFactY="-324" custLinFactNeighborY="-100000">
        <dgm:presLayoutVars>
          <dgm:bulletEnabled val="1"/>
        </dgm:presLayoutVars>
      </dgm:prSet>
      <dgm:spPr/>
    </dgm:pt>
    <dgm:pt modelId="{74D0FCBC-7E03-4544-8162-4B95B02E9EC3}" type="pres">
      <dgm:prSet presAssocID="{D9C86E0A-7FE7-4EA6-A3F1-81B73BCBCAF2}" presName="spaceBetweenRectangles" presStyleCnt="0"/>
      <dgm:spPr/>
    </dgm:pt>
    <dgm:pt modelId="{65F06C17-B447-4374-9C45-01E447A59191}" type="pres">
      <dgm:prSet presAssocID="{16EE4D4D-C43B-4ECA-8AF1-3E661D22C593}" presName="parentLin" presStyleCnt="0"/>
      <dgm:spPr/>
    </dgm:pt>
    <dgm:pt modelId="{EC935531-C417-4887-A24C-F6020D1DF122}" type="pres">
      <dgm:prSet presAssocID="{16EE4D4D-C43B-4ECA-8AF1-3E661D22C593}" presName="parentLeftMargin" presStyleLbl="node1" presStyleIdx="0" presStyleCnt="2"/>
      <dgm:spPr/>
    </dgm:pt>
    <dgm:pt modelId="{CE9C66BC-5DF6-46FF-AF2A-8677240AF757}" type="pres">
      <dgm:prSet presAssocID="{16EE4D4D-C43B-4ECA-8AF1-3E661D22C593}" presName="parentText" presStyleLbl="node1" presStyleIdx="1" presStyleCnt="2" custScaleX="119949" custScaleY="38513" custLinFactNeighborX="8214" custLinFactNeighborY="-29046">
        <dgm:presLayoutVars>
          <dgm:chMax val="0"/>
          <dgm:bulletEnabled val="1"/>
        </dgm:presLayoutVars>
      </dgm:prSet>
      <dgm:spPr/>
    </dgm:pt>
    <dgm:pt modelId="{0998C722-09A1-46C7-BE1E-01217A4AC8BA}" type="pres">
      <dgm:prSet presAssocID="{16EE4D4D-C43B-4ECA-8AF1-3E661D22C593}" presName="negativeSpace" presStyleCnt="0"/>
      <dgm:spPr/>
    </dgm:pt>
    <dgm:pt modelId="{F292E843-89F7-4576-96D2-DF77D5B6F1DD}" type="pres">
      <dgm:prSet presAssocID="{16EE4D4D-C43B-4ECA-8AF1-3E661D22C593}" presName="childText" presStyleLbl="conFgAcc1" presStyleIdx="1" presStyleCnt="2" custScaleY="75451" custLinFactNeighborY="9593">
        <dgm:presLayoutVars>
          <dgm:bulletEnabled val="1"/>
        </dgm:presLayoutVars>
      </dgm:prSet>
      <dgm:spPr/>
    </dgm:pt>
  </dgm:ptLst>
  <dgm:cxnLst>
    <dgm:cxn modelId="{57A1D11D-C8B3-4311-873C-172E3170C1C1}" type="presOf" srcId="{84758569-E18A-47C6-B563-157F9A81184E}" destId="{857708D8-C171-4E79-9162-CC68307DEA04}" srcOrd="0" destOrd="0" presId="urn:microsoft.com/office/officeart/2005/8/layout/list1"/>
    <dgm:cxn modelId="{45C2802B-A15E-4D1A-A965-F28652C90BE4}" type="presOf" srcId="{16EE4D4D-C43B-4ECA-8AF1-3E661D22C593}" destId="{EC935531-C417-4887-A24C-F6020D1DF122}" srcOrd="0" destOrd="0" presId="urn:microsoft.com/office/officeart/2005/8/layout/list1"/>
    <dgm:cxn modelId="{8D07C65B-54FD-4F34-8B3E-8F82BF66AD4E}" srcId="{9650E301-2572-4876-AD74-35A23674B27A}" destId="{52002A39-6650-490B-95C1-965B3230CCD3}" srcOrd="0" destOrd="0" parTransId="{9C1B7C35-6248-4934-A241-A34FF310B557}" sibTransId="{A501D958-E74E-4E35-AEE7-D8EE6EFB3CBF}"/>
    <dgm:cxn modelId="{8F5F4B60-4113-46B6-AB37-46EC9EAFFE5C}" srcId="{84758569-E18A-47C6-B563-157F9A81184E}" destId="{16EE4D4D-C43B-4ECA-8AF1-3E661D22C593}" srcOrd="1" destOrd="0" parTransId="{1725B786-1359-4629-B034-2ED6F892DB7B}" sibTransId="{91CA8E83-D001-421B-B662-4651124A90C2}"/>
    <dgm:cxn modelId="{BBBC9A63-6E75-4EA7-B1B5-F1ADA9B70FF6}" type="presOf" srcId="{C9E96DD1-2F4B-46DA-992A-96A3BF4B6C42}" destId="{F292E843-89F7-4576-96D2-DF77D5B6F1DD}" srcOrd="0" destOrd="0" presId="urn:microsoft.com/office/officeart/2005/8/layout/list1"/>
    <dgm:cxn modelId="{E499B34B-4DF0-48C4-BC06-DD785D2CA588}" srcId="{16EE4D4D-C43B-4ECA-8AF1-3E661D22C593}" destId="{C9E96DD1-2F4B-46DA-992A-96A3BF4B6C42}" srcOrd="0" destOrd="0" parTransId="{EE01E251-5A61-4DA2-B585-DA592076B75D}" sibTransId="{1A5672AB-3DC8-45AD-97C8-1F988D00FB53}"/>
    <dgm:cxn modelId="{44F57374-9346-41E5-8227-BC578FC08E35}" type="presOf" srcId="{16EE4D4D-C43B-4ECA-8AF1-3E661D22C593}" destId="{CE9C66BC-5DF6-46FF-AF2A-8677240AF757}" srcOrd="1" destOrd="0" presId="urn:microsoft.com/office/officeart/2005/8/layout/list1"/>
    <dgm:cxn modelId="{6AF30755-0B5B-4A9A-80CC-DC54ACAA511E}" type="presOf" srcId="{52002A39-6650-490B-95C1-965B3230CCD3}" destId="{066F4DFF-D965-4EA7-9B67-5DEE464D85B3}" srcOrd="0" destOrd="0" presId="urn:microsoft.com/office/officeart/2005/8/layout/list1"/>
    <dgm:cxn modelId="{7D988956-9DAF-446C-BF9E-23CA7360C9EC}" srcId="{84758569-E18A-47C6-B563-157F9A81184E}" destId="{9650E301-2572-4876-AD74-35A23674B27A}" srcOrd="0" destOrd="0" parTransId="{52A61D71-AA01-4047-9E3A-57AC828DEF6D}" sibTransId="{D9C86E0A-7FE7-4EA6-A3F1-81B73BCBCAF2}"/>
    <dgm:cxn modelId="{6D7EF6C3-4BDA-45C1-BDA4-410875CAF05C}" type="presOf" srcId="{9650E301-2572-4876-AD74-35A23674B27A}" destId="{BD5E4D2E-DE73-4281-83A2-EDAE9360E3FF}" srcOrd="0" destOrd="0" presId="urn:microsoft.com/office/officeart/2005/8/layout/list1"/>
    <dgm:cxn modelId="{D065F8C5-4BD0-46F9-8A26-63E67AF4BC1C}" type="presOf" srcId="{9650E301-2572-4876-AD74-35A23674B27A}" destId="{A89EFCD0-A9A8-40BF-8198-A336EE87BC3F}" srcOrd="1" destOrd="0" presId="urn:microsoft.com/office/officeart/2005/8/layout/list1"/>
    <dgm:cxn modelId="{A8FAFBC0-F74F-4A62-A27B-7B5C2992EFB7}" type="presParOf" srcId="{857708D8-C171-4E79-9162-CC68307DEA04}" destId="{07516B8E-3088-4CEA-9A52-2B0E458E0BFE}" srcOrd="0" destOrd="0" presId="urn:microsoft.com/office/officeart/2005/8/layout/list1"/>
    <dgm:cxn modelId="{7005F935-7C99-4B9A-9916-5657CEAB18AC}" type="presParOf" srcId="{07516B8E-3088-4CEA-9A52-2B0E458E0BFE}" destId="{BD5E4D2E-DE73-4281-83A2-EDAE9360E3FF}" srcOrd="0" destOrd="0" presId="urn:microsoft.com/office/officeart/2005/8/layout/list1"/>
    <dgm:cxn modelId="{06E6FA80-5A3B-4BFE-8125-81711EC21851}" type="presParOf" srcId="{07516B8E-3088-4CEA-9A52-2B0E458E0BFE}" destId="{A89EFCD0-A9A8-40BF-8198-A336EE87BC3F}" srcOrd="1" destOrd="0" presId="urn:microsoft.com/office/officeart/2005/8/layout/list1"/>
    <dgm:cxn modelId="{0AE9D19B-5EE3-482E-AD6D-DC2041407259}" type="presParOf" srcId="{857708D8-C171-4E79-9162-CC68307DEA04}" destId="{8DEF7B26-66BA-4529-9081-46BC5BB9654F}" srcOrd="1" destOrd="0" presId="urn:microsoft.com/office/officeart/2005/8/layout/list1"/>
    <dgm:cxn modelId="{EF74B317-9FD6-4E72-91D6-9FE9A76EE0C7}" type="presParOf" srcId="{857708D8-C171-4E79-9162-CC68307DEA04}" destId="{066F4DFF-D965-4EA7-9B67-5DEE464D85B3}" srcOrd="2" destOrd="0" presId="urn:microsoft.com/office/officeart/2005/8/layout/list1"/>
    <dgm:cxn modelId="{241AB195-4E41-42EF-A0BB-8443BBBE3239}" type="presParOf" srcId="{857708D8-C171-4E79-9162-CC68307DEA04}" destId="{74D0FCBC-7E03-4544-8162-4B95B02E9EC3}" srcOrd="3" destOrd="0" presId="urn:microsoft.com/office/officeart/2005/8/layout/list1"/>
    <dgm:cxn modelId="{C8706208-61CF-4DE9-90C0-F2EAC2A6BA16}" type="presParOf" srcId="{857708D8-C171-4E79-9162-CC68307DEA04}" destId="{65F06C17-B447-4374-9C45-01E447A59191}" srcOrd="4" destOrd="0" presId="urn:microsoft.com/office/officeart/2005/8/layout/list1"/>
    <dgm:cxn modelId="{5D1608E3-108E-4881-B899-BD5E1F6BF851}" type="presParOf" srcId="{65F06C17-B447-4374-9C45-01E447A59191}" destId="{EC935531-C417-4887-A24C-F6020D1DF122}" srcOrd="0" destOrd="0" presId="urn:microsoft.com/office/officeart/2005/8/layout/list1"/>
    <dgm:cxn modelId="{7643650F-0C16-4776-BC19-F005E6720C32}" type="presParOf" srcId="{65F06C17-B447-4374-9C45-01E447A59191}" destId="{CE9C66BC-5DF6-46FF-AF2A-8677240AF757}" srcOrd="1" destOrd="0" presId="urn:microsoft.com/office/officeart/2005/8/layout/list1"/>
    <dgm:cxn modelId="{1D892127-D1C3-411D-8DE4-BCC2C43D2CCF}" type="presParOf" srcId="{857708D8-C171-4E79-9162-CC68307DEA04}" destId="{0998C722-09A1-46C7-BE1E-01217A4AC8BA}" srcOrd="5" destOrd="0" presId="urn:microsoft.com/office/officeart/2005/8/layout/list1"/>
    <dgm:cxn modelId="{3D1297F1-43C6-4FCD-878E-38A6A188F6FF}" type="presParOf" srcId="{857708D8-C171-4E79-9162-CC68307DEA04}" destId="{F292E843-89F7-4576-96D2-DF77D5B6F1DD}"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84758569-E18A-47C6-B563-157F9A81184E}" type="doc">
      <dgm:prSet loTypeId="urn:microsoft.com/office/officeart/2005/8/layout/list1" loCatId="list" qsTypeId="urn:microsoft.com/office/officeart/2005/8/quickstyle/simple1" qsCatId="simple" csTypeId="urn:microsoft.com/office/officeart/2005/8/colors/accent2_3" csCatId="accent2" phldr="1"/>
      <dgm:spPr/>
      <dgm:t>
        <a:bodyPr/>
        <a:lstStyle/>
        <a:p>
          <a:endParaRPr lang="en-US"/>
        </a:p>
      </dgm:t>
    </dgm:pt>
    <dgm:pt modelId="{9650E301-2572-4876-AD74-35A23674B27A}">
      <dgm:prSet phldrT="[Text]" custT="1"/>
      <dgm:spPr>
        <a:solidFill>
          <a:schemeClr val="bg2"/>
        </a:solidFill>
      </dgm:spPr>
      <dgm:t>
        <a:bodyPr/>
        <a:lstStyle/>
        <a:p>
          <a:r>
            <a:rPr lang="en-US" sz="2000" dirty="0"/>
            <a:t>Financial ratios used in credit analysis</a:t>
          </a:r>
          <a:endParaRPr lang="en-US" sz="2000" b="1" dirty="0"/>
        </a:p>
      </dgm:t>
    </dgm:pt>
    <dgm:pt modelId="{52A61D71-AA01-4047-9E3A-57AC828DEF6D}" type="parTrans" cxnId="{7D988956-9DAF-446C-BF9E-23CA7360C9EC}">
      <dgm:prSet/>
      <dgm:spPr/>
      <dgm:t>
        <a:bodyPr/>
        <a:lstStyle/>
        <a:p>
          <a:endParaRPr lang="en-US"/>
        </a:p>
      </dgm:t>
    </dgm:pt>
    <dgm:pt modelId="{D9C86E0A-7FE7-4EA6-A3F1-81B73BCBCAF2}" type="sibTrans" cxnId="{7D988956-9DAF-446C-BF9E-23CA7360C9EC}">
      <dgm:prSet/>
      <dgm:spPr/>
      <dgm:t>
        <a:bodyPr/>
        <a:lstStyle/>
        <a:p>
          <a:endParaRPr lang="en-US"/>
        </a:p>
      </dgm:t>
    </dgm:pt>
    <dgm:pt modelId="{52002A39-6650-490B-95C1-965B3230CCD3}">
      <dgm:prSet custT="1"/>
      <dgm:spPr>
        <a:noFill/>
        <a:ln>
          <a:solidFill>
            <a:schemeClr val="bg2"/>
          </a:solidFill>
        </a:ln>
      </dgm:spPr>
      <dgm:t>
        <a:bodyPr/>
        <a:lstStyle/>
        <a:p>
          <a:r>
            <a:rPr lang="en-US" sz="2000" dirty="0"/>
            <a:t>Credit measures are used to calculate an issuer’s creditworthiness, as well as to compare its credit quality with that of peer companies. Key credit ratios focus on leverage and interest coverage and use such measures as EBITDA, free cash flow, funds from operations, interest expense, and balance sheet debt.</a:t>
          </a:r>
          <a:endParaRPr lang="en-US" sz="2000" b="0" dirty="0"/>
        </a:p>
      </dgm:t>
    </dgm:pt>
    <dgm:pt modelId="{9C1B7C35-6248-4934-A241-A34FF310B557}" type="parTrans" cxnId="{8D07C65B-54FD-4F34-8B3E-8F82BF66AD4E}">
      <dgm:prSet/>
      <dgm:spPr/>
      <dgm:t>
        <a:bodyPr/>
        <a:lstStyle/>
        <a:p>
          <a:endParaRPr lang="en-US"/>
        </a:p>
      </dgm:t>
    </dgm:pt>
    <dgm:pt modelId="{A501D958-E74E-4E35-AEE7-D8EE6EFB3CBF}" type="sibTrans" cxnId="{8D07C65B-54FD-4F34-8B3E-8F82BF66AD4E}">
      <dgm:prSet/>
      <dgm:spPr/>
      <dgm:t>
        <a:bodyPr/>
        <a:lstStyle/>
        <a:p>
          <a:endParaRPr lang="en-US"/>
        </a:p>
      </dgm:t>
    </dgm:pt>
    <dgm:pt modelId="{16EE4D4D-C43B-4ECA-8AF1-3E661D22C593}">
      <dgm:prSet phldrT="[Text]" custT="1"/>
      <dgm:spPr>
        <a:solidFill>
          <a:schemeClr val="bg2"/>
        </a:solidFill>
      </dgm:spPr>
      <dgm:t>
        <a:bodyPr/>
        <a:lstStyle/>
        <a:p>
          <a:r>
            <a:rPr lang="en-US" sz="2000" dirty="0"/>
            <a:t>Level and volatility of yield spreads</a:t>
          </a:r>
          <a:endParaRPr lang="en-US" sz="2000" b="1" dirty="0"/>
        </a:p>
      </dgm:t>
    </dgm:pt>
    <dgm:pt modelId="{91CA8E83-D001-421B-B662-4651124A90C2}" type="sibTrans" cxnId="{8F5F4B60-4113-46B6-AB37-46EC9EAFFE5C}">
      <dgm:prSet/>
      <dgm:spPr/>
      <dgm:t>
        <a:bodyPr/>
        <a:lstStyle/>
        <a:p>
          <a:endParaRPr lang="en-US"/>
        </a:p>
      </dgm:t>
    </dgm:pt>
    <dgm:pt modelId="{1725B786-1359-4629-B034-2ED6F892DB7B}" type="parTrans" cxnId="{8F5F4B60-4113-46B6-AB37-46EC9EAFFE5C}">
      <dgm:prSet/>
      <dgm:spPr/>
      <dgm:t>
        <a:bodyPr/>
        <a:lstStyle/>
        <a:p>
          <a:endParaRPr lang="en-US"/>
        </a:p>
      </dgm:t>
    </dgm:pt>
    <dgm:pt modelId="{C9E96DD1-2F4B-46DA-992A-96A3BF4B6C42}">
      <dgm:prSet custT="1"/>
      <dgm:spPr>
        <a:noFill/>
        <a:ln>
          <a:solidFill>
            <a:schemeClr val="bg2"/>
          </a:solidFill>
        </a:ln>
      </dgm:spPr>
      <dgm:t>
        <a:bodyPr/>
        <a:lstStyle/>
        <a:p>
          <a:r>
            <a:rPr lang="en-US" sz="2000" b="0" dirty="0"/>
            <a:t>The yield on a credit-risky bond comprises the yield on a default risk–free bond with a comparable maturity plus a yield premium, or “spread,” that comprises a credit spread and a liquidity premium.</a:t>
          </a:r>
          <a:endParaRPr lang="en-US" sz="2000" b="1" dirty="0"/>
        </a:p>
      </dgm:t>
    </dgm:pt>
    <dgm:pt modelId="{EE01E251-5A61-4DA2-B585-DA592076B75D}" type="parTrans" cxnId="{E499B34B-4DF0-48C4-BC06-DD785D2CA588}">
      <dgm:prSet/>
      <dgm:spPr/>
      <dgm:t>
        <a:bodyPr/>
        <a:lstStyle/>
        <a:p>
          <a:endParaRPr lang="en-AU"/>
        </a:p>
      </dgm:t>
    </dgm:pt>
    <dgm:pt modelId="{1A5672AB-3DC8-45AD-97C8-1F988D00FB53}" type="sibTrans" cxnId="{E499B34B-4DF0-48C4-BC06-DD785D2CA588}">
      <dgm:prSet/>
      <dgm:spPr/>
      <dgm:t>
        <a:bodyPr/>
        <a:lstStyle/>
        <a:p>
          <a:endParaRPr lang="en-AU"/>
        </a:p>
      </dgm:t>
    </dgm:pt>
    <dgm:pt modelId="{24241758-36AF-428D-A37C-17FFDA0A3194}">
      <dgm:prSet custT="1"/>
      <dgm:spPr>
        <a:noFill/>
        <a:ln>
          <a:solidFill>
            <a:schemeClr val="bg2"/>
          </a:solidFill>
        </a:ln>
      </dgm:spPr>
      <dgm:t>
        <a:bodyPr/>
        <a:lstStyle/>
        <a:p>
          <a:r>
            <a:rPr lang="en-US" sz="2000" b="0" dirty="0"/>
            <a:t>The impact of spread changes on holding period returns for credit-risky bonds is a product of two primary factors: the basis point spread change and the sensitivity of price to yield as reflected by (end-of-period) modified duration and convexity.</a:t>
          </a:r>
        </a:p>
      </dgm:t>
    </dgm:pt>
    <dgm:pt modelId="{C8AC50E1-7585-4933-B5F8-48CB0596BE17}" type="parTrans" cxnId="{9CB5999C-0B9E-43E4-AA9D-D639EAE1517C}">
      <dgm:prSet/>
      <dgm:spPr/>
      <dgm:t>
        <a:bodyPr/>
        <a:lstStyle/>
        <a:p>
          <a:endParaRPr lang="en-AU"/>
        </a:p>
      </dgm:t>
    </dgm:pt>
    <dgm:pt modelId="{8D857DEB-EB34-4633-A643-392564A79CEC}" type="sibTrans" cxnId="{9CB5999C-0B9E-43E4-AA9D-D639EAE1517C}">
      <dgm:prSet/>
      <dgm:spPr/>
      <dgm:t>
        <a:bodyPr/>
        <a:lstStyle/>
        <a:p>
          <a:endParaRPr lang="en-AU"/>
        </a:p>
      </dgm:t>
    </dgm:pt>
    <dgm:pt modelId="{857708D8-C171-4E79-9162-CC68307DEA04}" type="pres">
      <dgm:prSet presAssocID="{84758569-E18A-47C6-B563-157F9A81184E}" presName="linear" presStyleCnt="0">
        <dgm:presLayoutVars>
          <dgm:dir/>
          <dgm:animLvl val="lvl"/>
          <dgm:resizeHandles val="exact"/>
        </dgm:presLayoutVars>
      </dgm:prSet>
      <dgm:spPr/>
    </dgm:pt>
    <dgm:pt modelId="{07516B8E-3088-4CEA-9A52-2B0E458E0BFE}" type="pres">
      <dgm:prSet presAssocID="{9650E301-2572-4876-AD74-35A23674B27A}" presName="parentLin" presStyleCnt="0"/>
      <dgm:spPr/>
    </dgm:pt>
    <dgm:pt modelId="{BD5E4D2E-DE73-4281-83A2-EDAE9360E3FF}" type="pres">
      <dgm:prSet presAssocID="{9650E301-2572-4876-AD74-35A23674B27A}" presName="parentLeftMargin" presStyleLbl="node1" presStyleIdx="0" presStyleCnt="2"/>
      <dgm:spPr/>
    </dgm:pt>
    <dgm:pt modelId="{A89EFCD0-A9A8-40BF-8198-A336EE87BC3F}" type="pres">
      <dgm:prSet presAssocID="{9650E301-2572-4876-AD74-35A23674B27A}" presName="parentText" presStyleLbl="node1" presStyleIdx="0" presStyleCnt="2" custScaleX="122523" custScaleY="243440" custLinFactNeighborX="8108" custLinFactNeighborY="-60144">
        <dgm:presLayoutVars>
          <dgm:chMax val="0"/>
          <dgm:bulletEnabled val="1"/>
        </dgm:presLayoutVars>
      </dgm:prSet>
      <dgm:spPr/>
    </dgm:pt>
    <dgm:pt modelId="{8DEF7B26-66BA-4529-9081-46BC5BB9654F}" type="pres">
      <dgm:prSet presAssocID="{9650E301-2572-4876-AD74-35A23674B27A}" presName="negativeSpace" presStyleCnt="0"/>
      <dgm:spPr/>
    </dgm:pt>
    <dgm:pt modelId="{066F4DFF-D965-4EA7-9B67-5DEE464D85B3}" type="pres">
      <dgm:prSet presAssocID="{9650E301-2572-4876-AD74-35A23674B27A}" presName="childText" presStyleLbl="conFgAcc1" presStyleIdx="0" presStyleCnt="2" custLinFactY="-1910" custLinFactNeighborY="-100000">
        <dgm:presLayoutVars>
          <dgm:bulletEnabled val="1"/>
        </dgm:presLayoutVars>
      </dgm:prSet>
      <dgm:spPr/>
    </dgm:pt>
    <dgm:pt modelId="{74D0FCBC-7E03-4544-8162-4B95B02E9EC3}" type="pres">
      <dgm:prSet presAssocID="{D9C86E0A-7FE7-4EA6-A3F1-81B73BCBCAF2}" presName="spaceBetweenRectangles" presStyleCnt="0"/>
      <dgm:spPr/>
    </dgm:pt>
    <dgm:pt modelId="{65F06C17-B447-4374-9C45-01E447A59191}" type="pres">
      <dgm:prSet presAssocID="{16EE4D4D-C43B-4ECA-8AF1-3E661D22C593}" presName="parentLin" presStyleCnt="0"/>
      <dgm:spPr/>
    </dgm:pt>
    <dgm:pt modelId="{EC935531-C417-4887-A24C-F6020D1DF122}" type="pres">
      <dgm:prSet presAssocID="{16EE4D4D-C43B-4ECA-8AF1-3E661D22C593}" presName="parentLeftMargin" presStyleLbl="node1" presStyleIdx="0" presStyleCnt="2"/>
      <dgm:spPr/>
    </dgm:pt>
    <dgm:pt modelId="{CE9C66BC-5DF6-46FF-AF2A-8677240AF757}" type="pres">
      <dgm:prSet presAssocID="{16EE4D4D-C43B-4ECA-8AF1-3E661D22C593}" presName="parentText" presStyleLbl="node1" presStyleIdx="1" presStyleCnt="2" custScaleX="119949" custScaleY="222735" custLinFactNeighborX="8108" custLinFactNeighborY="-44959">
        <dgm:presLayoutVars>
          <dgm:chMax val="0"/>
          <dgm:bulletEnabled val="1"/>
        </dgm:presLayoutVars>
      </dgm:prSet>
      <dgm:spPr/>
    </dgm:pt>
    <dgm:pt modelId="{0998C722-09A1-46C7-BE1E-01217A4AC8BA}" type="pres">
      <dgm:prSet presAssocID="{16EE4D4D-C43B-4ECA-8AF1-3E661D22C593}" presName="negativeSpace" presStyleCnt="0"/>
      <dgm:spPr/>
    </dgm:pt>
    <dgm:pt modelId="{F292E843-89F7-4576-96D2-DF77D5B6F1DD}" type="pres">
      <dgm:prSet presAssocID="{16EE4D4D-C43B-4ECA-8AF1-3E661D22C593}" presName="childText" presStyleLbl="conFgAcc1" presStyleIdx="1" presStyleCnt="2" custScaleY="95639" custLinFactY="-690" custLinFactNeighborY="-100000">
        <dgm:presLayoutVars>
          <dgm:bulletEnabled val="1"/>
        </dgm:presLayoutVars>
      </dgm:prSet>
      <dgm:spPr/>
    </dgm:pt>
  </dgm:ptLst>
  <dgm:cxnLst>
    <dgm:cxn modelId="{CBC49717-9799-471C-9869-28C6244BC2B3}" type="presOf" srcId="{52002A39-6650-490B-95C1-965B3230CCD3}" destId="{066F4DFF-D965-4EA7-9B67-5DEE464D85B3}" srcOrd="0" destOrd="0" presId="urn:microsoft.com/office/officeart/2005/8/layout/list1"/>
    <dgm:cxn modelId="{E6CF1F2F-59A0-4A1D-ABDF-2FAF8E024E50}" type="presOf" srcId="{24241758-36AF-428D-A37C-17FFDA0A3194}" destId="{F292E843-89F7-4576-96D2-DF77D5B6F1DD}" srcOrd="0" destOrd="1" presId="urn:microsoft.com/office/officeart/2005/8/layout/list1"/>
    <dgm:cxn modelId="{D3A7B53F-FE6D-47EC-A124-71B0F2489DD0}" type="presOf" srcId="{9650E301-2572-4876-AD74-35A23674B27A}" destId="{A89EFCD0-A9A8-40BF-8198-A336EE87BC3F}" srcOrd="1" destOrd="0" presId="urn:microsoft.com/office/officeart/2005/8/layout/list1"/>
    <dgm:cxn modelId="{8D07C65B-54FD-4F34-8B3E-8F82BF66AD4E}" srcId="{9650E301-2572-4876-AD74-35A23674B27A}" destId="{52002A39-6650-490B-95C1-965B3230CCD3}" srcOrd="0" destOrd="0" parTransId="{9C1B7C35-6248-4934-A241-A34FF310B557}" sibTransId="{A501D958-E74E-4E35-AEE7-D8EE6EFB3CBF}"/>
    <dgm:cxn modelId="{8F5F4B60-4113-46B6-AB37-46EC9EAFFE5C}" srcId="{84758569-E18A-47C6-B563-157F9A81184E}" destId="{16EE4D4D-C43B-4ECA-8AF1-3E661D22C593}" srcOrd="1" destOrd="0" parTransId="{1725B786-1359-4629-B034-2ED6F892DB7B}" sibTransId="{91CA8E83-D001-421B-B662-4651124A90C2}"/>
    <dgm:cxn modelId="{872C1043-10F2-40A1-AE76-34CD08735C20}" type="presOf" srcId="{16EE4D4D-C43B-4ECA-8AF1-3E661D22C593}" destId="{EC935531-C417-4887-A24C-F6020D1DF122}" srcOrd="0" destOrd="0" presId="urn:microsoft.com/office/officeart/2005/8/layout/list1"/>
    <dgm:cxn modelId="{402B4B64-A281-4447-B907-43E1985C6795}" type="presOf" srcId="{C9E96DD1-2F4B-46DA-992A-96A3BF4B6C42}" destId="{F292E843-89F7-4576-96D2-DF77D5B6F1DD}" srcOrd="0" destOrd="0" presId="urn:microsoft.com/office/officeart/2005/8/layout/list1"/>
    <dgm:cxn modelId="{E499B34B-4DF0-48C4-BC06-DD785D2CA588}" srcId="{16EE4D4D-C43B-4ECA-8AF1-3E661D22C593}" destId="{C9E96DD1-2F4B-46DA-992A-96A3BF4B6C42}" srcOrd="0" destOrd="0" parTransId="{EE01E251-5A61-4DA2-B585-DA592076B75D}" sibTransId="{1A5672AB-3DC8-45AD-97C8-1F988D00FB53}"/>
    <dgm:cxn modelId="{7D988956-9DAF-446C-BF9E-23CA7360C9EC}" srcId="{84758569-E18A-47C6-B563-157F9A81184E}" destId="{9650E301-2572-4876-AD74-35A23674B27A}" srcOrd="0" destOrd="0" parTransId="{52A61D71-AA01-4047-9E3A-57AC828DEF6D}" sibTransId="{D9C86E0A-7FE7-4EA6-A3F1-81B73BCBCAF2}"/>
    <dgm:cxn modelId="{2A98C298-876B-44AD-827B-25AECC863968}" type="presOf" srcId="{9650E301-2572-4876-AD74-35A23674B27A}" destId="{BD5E4D2E-DE73-4281-83A2-EDAE9360E3FF}" srcOrd="0" destOrd="0" presId="urn:microsoft.com/office/officeart/2005/8/layout/list1"/>
    <dgm:cxn modelId="{F3E8789C-8B09-49D4-8CBD-C97E38CC380B}" type="presOf" srcId="{16EE4D4D-C43B-4ECA-8AF1-3E661D22C593}" destId="{CE9C66BC-5DF6-46FF-AF2A-8677240AF757}" srcOrd="1" destOrd="0" presId="urn:microsoft.com/office/officeart/2005/8/layout/list1"/>
    <dgm:cxn modelId="{9CB5999C-0B9E-43E4-AA9D-D639EAE1517C}" srcId="{16EE4D4D-C43B-4ECA-8AF1-3E661D22C593}" destId="{24241758-36AF-428D-A37C-17FFDA0A3194}" srcOrd="1" destOrd="0" parTransId="{C8AC50E1-7585-4933-B5F8-48CB0596BE17}" sibTransId="{8D857DEB-EB34-4633-A643-392564A79CEC}"/>
    <dgm:cxn modelId="{D6B98EC9-FD56-477D-ABC4-E47722D852C1}" type="presOf" srcId="{84758569-E18A-47C6-B563-157F9A81184E}" destId="{857708D8-C171-4E79-9162-CC68307DEA04}" srcOrd="0" destOrd="0" presId="urn:microsoft.com/office/officeart/2005/8/layout/list1"/>
    <dgm:cxn modelId="{ED42CF17-FD83-430F-95E8-8E1425DA35FB}" type="presParOf" srcId="{857708D8-C171-4E79-9162-CC68307DEA04}" destId="{07516B8E-3088-4CEA-9A52-2B0E458E0BFE}" srcOrd="0" destOrd="0" presId="urn:microsoft.com/office/officeart/2005/8/layout/list1"/>
    <dgm:cxn modelId="{1D427077-E5DB-485C-A85B-3C6F7E79F12D}" type="presParOf" srcId="{07516B8E-3088-4CEA-9A52-2B0E458E0BFE}" destId="{BD5E4D2E-DE73-4281-83A2-EDAE9360E3FF}" srcOrd="0" destOrd="0" presId="urn:microsoft.com/office/officeart/2005/8/layout/list1"/>
    <dgm:cxn modelId="{81F259BC-BAE6-41DC-A5EF-2759C37BA960}" type="presParOf" srcId="{07516B8E-3088-4CEA-9A52-2B0E458E0BFE}" destId="{A89EFCD0-A9A8-40BF-8198-A336EE87BC3F}" srcOrd="1" destOrd="0" presId="urn:microsoft.com/office/officeart/2005/8/layout/list1"/>
    <dgm:cxn modelId="{9967DDC0-6BE6-4772-B953-BAB6469EE0C1}" type="presParOf" srcId="{857708D8-C171-4E79-9162-CC68307DEA04}" destId="{8DEF7B26-66BA-4529-9081-46BC5BB9654F}" srcOrd="1" destOrd="0" presId="urn:microsoft.com/office/officeart/2005/8/layout/list1"/>
    <dgm:cxn modelId="{BF867D92-4089-4B78-A521-9FA475D8AB72}" type="presParOf" srcId="{857708D8-C171-4E79-9162-CC68307DEA04}" destId="{066F4DFF-D965-4EA7-9B67-5DEE464D85B3}" srcOrd="2" destOrd="0" presId="urn:microsoft.com/office/officeart/2005/8/layout/list1"/>
    <dgm:cxn modelId="{BFBDFB00-10AE-4255-8AD3-1CBE3E7DD33F}" type="presParOf" srcId="{857708D8-C171-4E79-9162-CC68307DEA04}" destId="{74D0FCBC-7E03-4544-8162-4B95B02E9EC3}" srcOrd="3" destOrd="0" presId="urn:microsoft.com/office/officeart/2005/8/layout/list1"/>
    <dgm:cxn modelId="{11BCE73C-E21B-4952-B9B5-0071B0D7F20E}" type="presParOf" srcId="{857708D8-C171-4E79-9162-CC68307DEA04}" destId="{65F06C17-B447-4374-9C45-01E447A59191}" srcOrd="4" destOrd="0" presId="urn:microsoft.com/office/officeart/2005/8/layout/list1"/>
    <dgm:cxn modelId="{F0E48333-D457-4A5B-958F-62549DC6CCAA}" type="presParOf" srcId="{65F06C17-B447-4374-9C45-01E447A59191}" destId="{EC935531-C417-4887-A24C-F6020D1DF122}" srcOrd="0" destOrd="0" presId="urn:microsoft.com/office/officeart/2005/8/layout/list1"/>
    <dgm:cxn modelId="{FF69B3C1-712E-46D8-B353-1DDB41486A57}" type="presParOf" srcId="{65F06C17-B447-4374-9C45-01E447A59191}" destId="{CE9C66BC-5DF6-46FF-AF2A-8677240AF757}" srcOrd="1" destOrd="0" presId="urn:microsoft.com/office/officeart/2005/8/layout/list1"/>
    <dgm:cxn modelId="{0912517D-2B25-4F28-8B09-BE3AF37D5641}" type="presParOf" srcId="{857708D8-C171-4E79-9162-CC68307DEA04}" destId="{0998C722-09A1-46C7-BE1E-01217A4AC8BA}" srcOrd="5" destOrd="0" presId="urn:microsoft.com/office/officeart/2005/8/layout/list1"/>
    <dgm:cxn modelId="{D4A44989-791A-46EB-8E63-09AD054BD67C}" type="presParOf" srcId="{857708D8-C171-4E79-9162-CC68307DEA04}" destId="{F292E843-89F7-4576-96D2-DF77D5B6F1DD}"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84758569-E18A-47C6-B563-157F9A81184E}" type="doc">
      <dgm:prSet loTypeId="urn:microsoft.com/office/officeart/2005/8/layout/list1" loCatId="list" qsTypeId="urn:microsoft.com/office/officeart/2005/8/quickstyle/simple1" qsCatId="simple" csTypeId="urn:microsoft.com/office/officeart/2005/8/colors/accent2_3" csCatId="accent2" phldr="1"/>
      <dgm:spPr/>
      <dgm:t>
        <a:bodyPr/>
        <a:lstStyle/>
        <a:p>
          <a:endParaRPr lang="en-US"/>
        </a:p>
      </dgm:t>
    </dgm:pt>
    <dgm:pt modelId="{B8E2EE2A-9B32-4B6B-80DE-260C6F1F2D73}">
      <dgm:prSet phldrT="[Text]" custT="1"/>
      <dgm:spPr>
        <a:solidFill>
          <a:schemeClr val="bg2"/>
        </a:solidFill>
      </dgm:spPr>
      <dgm:t>
        <a:bodyPr/>
        <a:lstStyle/>
        <a:p>
          <a:r>
            <a:rPr lang="en-US" sz="2000" dirty="0"/>
            <a:t>Special considerations when evaluating the credit of high-yield, sovereign, and non-sovereign government debt issuers and issues</a:t>
          </a:r>
          <a:endParaRPr lang="en-US" sz="2000" b="1" dirty="0"/>
        </a:p>
      </dgm:t>
    </dgm:pt>
    <dgm:pt modelId="{97023A44-B3CA-4301-BAC4-814D40F9465A}" type="parTrans" cxnId="{4738D49F-518C-4FBC-B4B9-CFA0AC7C81DB}">
      <dgm:prSet/>
      <dgm:spPr/>
      <dgm:t>
        <a:bodyPr/>
        <a:lstStyle/>
        <a:p>
          <a:endParaRPr lang="en-AU"/>
        </a:p>
      </dgm:t>
    </dgm:pt>
    <dgm:pt modelId="{DA4A788A-D6BD-410E-9A93-52A903B2A6B2}" type="sibTrans" cxnId="{4738D49F-518C-4FBC-B4B9-CFA0AC7C81DB}">
      <dgm:prSet/>
      <dgm:spPr/>
      <dgm:t>
        <a:bodyPr/>
        <a:lstStyle/>
        <a:p>
          <a:endParaRPr lang="en-AU"/>
        </a:p>
      </dgm:t>
    </dgm:pt>
    <dgm:pt modelId="{576D6A5B-DD84-49FD-ABFC-F8B4751EB311}">
      <dgm:prSet phldrT="[Text]" custT="1"/>
      <dgm:spPr>
        <a:noFill/>
      </dgm:spPr>
      <dgm:t>
        <a:bodyPr/>
        <a:lstStyle/>
        <a:p>
          <a:r>
            <a:rPr lang="en-US" sz="2000" b="0" dirty="0"/>
            <a:t>The credit analysis of non-sovereign general obligation bonds has some similarities to sovereign analysis: debt burden per capita versus income per capita, tax burden, demographics, and economic diversity. For revenue bonds, a project analysis methodology is used.</a:t>
          </a:r>
        </a:p>
      </dgm:t>
    </dgm:pt>
    <dgm:pt modelId="{9CD34791-B177-40D7-8681-48C57A9C3689}" type="parTrans" cxnId="{795FF4CA-BE6E-4400-8F79-3A004278FEA0}">
      <dgm:prSet/>
      <dgm:spPr/>
      <dgm:t>
        <a:bodyPr/>
        <a:lstStyle/>
        <a:p>
          <a:endParaRPr lang="en-AU"/>
        </a:p>
      </dgm:t>
    </dgm:pt>
    <dgm:pt modelId="{1AFF9E0C-94EF-4C24-A32E-3D05A3E3C6D7}" type="sibTrans" cxnId="{795FF4CA-BE6E-4400-8F79-3A004278FEA0}">
      <dgm:prSet/>
      <dgm:spPr/>
      <dgm:t>
        <a:bodyPr/>
        <a:lstStyle/>
        <a:p>
          <a:endParaRPr lang="en-AU"/>
        </a:p>
      </dgm:t>
    </dgm:pt>
    <dgm:pt modelId="{9E71097B-1FB6-4BEB-B056-295E3EBF253D}">
      <dgm:prSet phldrT="[Text]" custT="1"/>
      <dgm:spPr>
        <a:noFill/>
      </dgm:spPr>
      <dgm:t>
        <a:bodyPr/>
        <a:lstStyle/>
        <a:p>
          <a:r>
            <a:rPr lang="en-US" sz="2000" b="0" dirty="0"/>
            <a:t>Covenants analysis is especially important for high-yield bonds. </a:t>
          </a:r>
        </a:p>
      </dgm:t>
    </dgm:pt>
    <dgm:pt modelId="{C78AEC7C-5C9F-4395-9BF7-87A8C6D4220C}" type="parTrans" cxnId="{31354765-1C42-400A-9CC9-33F1FC46F3DB}">
      <dgm:prSet/>
      <dgm:spPr/>
      <dgm:t>
        <a:bodyPr/>
        <a:lstStyle/>
        <a:p>
          <a:endParaRPr lang="en-AU"/>
        </a:p>
      </dgm:t>
    </dgm:pt>
    <dgm:pt modelId="{74E4098F-EF9C-4903-A897-26D86AAC0CF5}" type="sibTrans" cxnId="{31354765-1C42-400A-9CC9-33F1FC46F3DB}">
      <dgm:prSet/>
      <dgm:spPr/>
      <dgm:t>
        <a:bodyPr/>
        <a:lstStyle/>
        <a:p>
          <a:endParaRPr lang="en-AU"/>
        </a:p>
      </dgm:t>
    </dgm:pt>
    <dgm:pt modelId="{01A1A11F-488C-46C7-A967-727DD18851CD}">
      <dgm:prSet phldrT="[Text]" custT="1"/>
      <dgm:spPr>
        <a:noFill/>
      </dgm:spPr>
      <dgm:t>
        <a:bodyPr/>
        <a:lstStyle/>
        <a:p>
          <a:r>
            <a:rPr lang="en-US" sz="2000" b="0" dirty="0"/>
            <a:t>In assessing sovereign credit risk, a helpful framework is to focus on five broad areas: (1) institutional effectiveness and political risks; (2) economic structure and growth prospects; (3) external liquidity and international investment position; (4) fiscal performance, flexibility, and debt burden; and (5) monetary flexibility.</a:t>
          </a:r>
        </a:p>
      </dgm:t>
    </dgm:pt>
    <dgm:pt modelId="{DD3D4003-DDE4-4EAD-B10C-85E6EE7153B9}" type="parTrans" cxnId="{0891FA72-2C20-4B47-AAEA-AACB26A16B09}">
      <dgm:prSet/>
      <dgm:spPr/>
      <dgm:t>
        <a:bodyPr/>
        <a:lstStyle/>
        <a:p>
          <a:endParaRPr lang="en-AU"/>
        </a:p>
      </dgm:t>
    </dgm:pt>
    <dgm:pt modelId="{FD210F38-188A-4135-911C-A30B9BC28F79}" type="sibTrans" cxnId="{0891FA72-2C20-4B47-AAEA-AACB26A16B09}">
      <dgm:prSet/>
      <dgm:spPr/>
      <dgm:t>
        <a:bodyPr/>
        <a:lstStyle/>
        <a:p>
          <a:endParaRPr lang="en-AU"/>
        </a:p>
      </dgm:t>
    </dgm:pt>
    <dgm:pt modelId="{28930A59-462F-4C49-9D92-70A48A62E47E}">
      <dgm:prSet phldrT="[Text]" custT="1"/>
      <dgm:spPr>
        <a:noFill/>
      </dgm:spPr>
      <dgm:t>
        <a:bodyPr/>
        <a:lstStyle/>
        <a:p>
          <a:endParaRPr lang="en-US" sz="1300" b="0" dirty="0"/>
        </a:p>
      </dgm:t>
    </dgm:pt>
    <dgm:pt modelId="{49BEE1FE-E824-42C8-869B-D316E9CEBD35}" type="parTrans" cxnId="{223C0397-85DF-4313-A290-03C3C425BE33}">
      <dgm:prSet/>
      <dgm:spPr/>
      <dgm:t>
        <a:bodyPr/>
        <a:lstStyle/>
        <a:p>
          <a:endParaRPr lang="en-US"/>
        </a:p>
      </dgm:t>
    </dgm:pt>
    <dgm:pt modelId="{EDE1E5DC-C953-4638-95CE-12FF5EEB0DD3}" type="sibTrans" cxnId="{223C0397-85DF-4313-A290-03C3C425BE33}">
      <dgm:prSet/>
      <dgm:spPr/>
      <dgm:t>
        <a:bodyPr/>
        <a:lstStyle/>
        <a:p>
          <a:endParaRPr lang="en-US"/>
        </a:p>
      </dgm:t>
    </dgm:pt>
    <dgm:pt modelId="{EF82C0EC-E6A0-40D3-9936-B51C031009B3}">
      <dgm:prSet phldrT="[Text]" custT="1"/>
      <dgm:spPr>
        <a:noFill/>
      </dgm:spPr>
      <dgm:t>
        <a:bodyPr/>
        <a:lstStyle/>
        <a:p>
          <a:r>
            <a:rPr lang="en-US" sz="2000" b="0" dirty="0"/>
            <a:t>For high-yield bonds, with their greater risk of default, more emphasis should be placed on an issuer’s sources of liquidity, as well as on its debt structure and corporate structure.</a:t>
          </a:r>
        </a:p>
      </dgm:t>
    </dgm:pt>
    <dgm:pt modelId="{7B58A112-FF7F-44A7-9179-094326679D20}" type="sibTrans" cxnId="{C0D6F60A-6C88-45CC-966B-0FE19BEDCE76}">
      <dgm:prSet/>
      <dgm:spPr/>
      <dgm:t>
        <a:bodyPr/>
        <a:lstStyle/>
        <a:p>
          <a:endParaRPr lang="en-AU"/>
        </a:p>
      </dgm:t>
    </dgm:pt>
    <dgm:pt modelId="{68DEB933-9577-492C-AEDA-FC449CBC38E5}" type="parTrans" cxnId="{C0D6F60A-6C88-45CC-966B-0FE19BEDCE76}">
      <dgm:prSet/>
      <dgm:spPr/>
      <dgm:t>
        <a:bodyPr/>
        <a:lstStyle/>
        <a:p>
          <a:endParaRPr lang="en-AU"/>
        </a:p>
      </dgm:t>
    </dgm:pt>
    <dgm:pt modelId="{857708D8-C171-4E79-9162-CC68307DEA04}" type="pres">
      <dgm:prSet presAssocID="{84758569-E18A-47C6-B563-157F9A81184E}" presName="linear" presStyleCnt="0">
        <dgm:presLayoutVars>
          <dgm:dir/>
          <dgm:animLvl val="lvl"/>
          <dgm:resizeHandles val="exact"/>
        </dgm:presLayoutVars>
      </dgm:prSet>
      <dgm:spPr/>
    </dgm:pt>
    <dgm:pt modelId="{8AEF04CC-6052-43DD-A2CF-52B925572680}" type="pres">
      <dgm:prSet presAssocID="{B8E2EE2A-9B32-4B6B-80DE-260C6F1F2D73}" presName="parentLin" presStyleCnt="0"/>
      <dgm:spPr/>
    </dgm:pt>
    <dgm:pt modelId="{9C94809A-F3B5-4DD9-A94B-2C6911E615E3}" type="pres">
      <dgm:prSet presAssocID="{B8E2EE2A-9B32-4B6B-80DE-260C6F1F2D73}" presName="parentLeftMargin" presStyleLbl="node1" presStyleIdx="0" presStyleCnt="1"/>
      <dgm:spPr/>
    </dgm:pt>
    <dgm:pt modelId="{B88889BD-C43B-4EB6-84D8-D8C173CBE5AE}" type="pres">
      <dgm:prSet presAssocID="{B8E2EE2A-9B32-4B6B-80DE-260C6F1F2D73}" presName="parentText" presStyleLbl="node1" presStyleIdx="0" presStyleCnt="1" custScaleX="137451" custScaleY="116460" custLinFactNeighborX="-63500" custLinFactNeighborY="-12793">
        <dgm:presLayoutVars>
          <dgm:chMax val="0"/>
          <dgm:bulletEnabled val="1"/>
        </dgm:presLayoutVars>
      </dgm:prSet>
      <dgm:spPr/>
    </dgm:pt>
    <dgm:pt modelId="{2E8870C3-A892-46EA-841C-606A08E22CED}" type="pres">
      <dgm:prSet presAssocID="{B8E2EE2A-9B32-4B6B-80DE-260C6F1F2D73}" presName="negativeSpace" presStyleCnt="0"/>
      <dgm:spPr/>
    </dgm:pt>
    <dgm:pt modelId="{523B3D7F-7F80-4BF4-809C-B8F00E941871}" type="pres">
      <dgm:prSet presAssocID="{B8E2EE2A-9B32-4B6B-80DE-260C6F1F2D73}" presName="childText" presStyleLbl="conFgAcc1" presStyleIdx="0" presStyleCnt="1" custScaleX="98198" custScaleY="97739" custLinFactNeighborY="8865">
        <dgm:presLayoutVars>
          <dgm:bulletEnabled val="1"/>
        </dgm:presLayoutVars>
      </dgm:prSet>
      <dgm:spPr/>
    </dgm:pt>
  </dgm:ptLst>
  <dgm:cxnLst>
    <dgm:cxn modelId="{C0D6F60A-6C88-45CC-966B-0FE19BEDCE76}" srcId="{B8E2EE2A-9B32-4B6B-80DE-260C6F1F2D73}" destId="{EF82C0EC-E6A0-40D3-9936-B51C031009B3}" srcOrd="1" destOrd="0" parTransId="{68DEB933-9577-492C-AEDA-FC449CBC38E5}" sibTransId="{7B58A112-FF7F-44A7-9179-094326679D20}"/>
    <dgm:cxn modelId="{5A6AC631-7168-4E7C-9DD6-FAE803F09622}" type="presOf" srcId="{84758569-E18A-47C6-B563-157F9A81184E}" destId="{857708D8-C171-4E79-9162-CC68307DEA04}" srcOrd="0" destOrd="0" presId="urn:microsoft.com/office/officeart/2005/8/layout/list1"/>
    <dgm:cxn modelId="{62D93C40-A8BA-43C9-93F8-0583499409D6}" type="presOf" srcId="{B8E2EE2A-9B32-4B6B-80DE-260C6F1F2D73}" destId="{B88889BD-C43B-4EB6-84D8-D8C173CBE5AE}" srcOrd="1" destOrd="0" presId="urn:microsoft.com/office/officeart/2005/8/layout/list1"/>
    <dgm:cxn modelId="{90401143-10DC-4A30-878E-88331DF7D87C}" type="presOf" srcId="{576D6A5B-DD84-49FD-ABFC-F8B4751EB311}" destId="{523B3D7F-7F80-4BF4-809C-B8F00E941871}" srcOrd="0" destOrd="4" presId="urn:microsoft.com/office/officeart/2005/8/layout/list1"/>
    <dgm:cxn modelId="{31354765-1C42-400A-9CC9-33F1FC46F3DB}" srcId="{B8E2EE2A-9B32-4B6B-80DE-260C6F1F2D73}" destId="{9E71097B-1FB6-4BEB-B056-295E3EBF253D}" srcOrd="2" destOrd="0" parTransId="{C78AEC7C-5C9F-4395-9BF7-87A8C6D4220C}" sibTransId="{74E4098F-EF9C-4903-A897-26D86AAC0CF5}"/>
    <dgm:cxn modelId="{DC7B2C70-F344-4BF9-A244-7960922D6E0B}" type="presOf" srcId="{01A1A11F-488C-46C7-A967-727DD18851CD}" destId="{523B3D7F-7F80-4BF4-809C-B8F00E941871}" srcOrd="0" destOrd="3" presId="urn:microsoft.com/office/officeart/2005/8/layout/list1"/>
    <dgm:cxn modelId="{0891FA72-2C20-4B47-AAEA-AACB26A16B09}" srcId="{B8E2EE2A-9B32-4B6B-80DE-260C6F1F2D73}" destId="{01A1A11F-488C-46C7-A967-727DD18851CD}" srcOrd="3" destOrd="0" parTransId="{DD3D4003-DDE4-4EAD-B10C-85E6EE7153B9}" sibTransId="{FD210F38-188A-4135-911C-A30B9BC28F79}"/>
    <dgm:cxn modelId="{223C0397-85DF-4313-A290-03C3C425BE33}" srcId="{B8E2EE2A-9B32-4B6B-80DE-260C6F1F2D73}" destId="{28930A59-462F-4C49-9D92-70A48A62E47E}" srcOrd="0" destOrd="0" parTransId="{49BEE1FE-E824-42C8-869B-D316E9CEBD35}" sibTransId="{EDE1E5DC-C953-4638-95CE-12FF5EEB0DD3}"/>
    <dgm:cxn modelId="{4738D49F-518C-4FBC-B4B9-CFA0AC7C81DB}" srcId="{84758569-E18A-47C6-B563-157F9A81184E}" destId="{B8E2EE2A-9B32-4B6B-80DE-260C6F1F2D73}" srcOrd="0" destOrd="0" parTransId="{97023A44-B3CA-4301-BAC4-814D40F9465A}" sibTransId="{DA4A788A-D6BD-410E-9A93-52A903B2A6B2}"/>
    <dgm:cxn modelId="{71B4FAC1-74B8-4D24-A223-9B80FC81BBB8}" type="presOf" srcId="{B8E2EE2A-9B32-4B6B-80DE-260C6F1F2D73}" destId="{9C94809A-F3B5-4DD9-A94B-2C6911E615E3}" srcOrd="0" destOrd="0" presId="urn:microsoft.com/office/officeart/2005/8/layout/list1"/>
    <dgm:cxn modelId="{795FF4CA-BE6E-4400-8F79-3A004278FEA0}" srcId="{B8E2EE2A-9B32-4B6B-80DE-260C6F1F2D73}" destId="{576D6A5B-DD84-49FD-ABFC-F8B4751EB311}" srcOrd="4" destOrd="0" parTransId="{9CD34791-B177-40D7-8681-48C57A9C3689}" sibTransId="{1AFF9E0C-94EF-4C24-A32E-3D05A3E3C6D7}"/>
    <dgm:cxn modelId="{CBF9FBE0-F869-4AEF-8C4E-752B65E139BE}" type="presOf" srcId="{28930A59-462F-4C49-9D92-70A48A62E47E}" destId="{523B3D7F-7F80-4BF4-809C-B8F00E941871}" srcOrd="0" destOrd="0" presId="urn:microsoft.com/office/officeart/2005/8/layout/list1"/>
    <dgm:cxn modelId="{51842BE1-5EBC-4996-B764-61B3AD00A041}" type="presOf" srcId="{9E71097B-1FB6-4BEB-B056-295E3EBF253D}" destId="{523B3D7F-7F80-4BF4-809C-B8F00E941871}" srcOrd="0" destOrd="2" presId="urn:microsoft.com/office/officeart/2005/8/layout/list1"/>
    <dgm:cxn modelId="{6E88D7FD-08DD-48D3-978B-3AD9A278F8B0}" type="presOf" srcId="{EF82C0EC-E6A0-40D3-9936-B51C031009B3}" destId="{523B3D7F-7F80-4BF4-809C-B8F00E941871}" srcOrd="0" destOrd="1" presId="urn:microsoft.com/office/officeart/2005/8/layout/list1"/>
    <dgm:cxn modelId="{045D21B3-2891-4367-A639-A60FCD5F1491}" type="presParOf" srcId="{857708D8-C171-4E79-9162-CC68307DEA04}" destId="{8AEF04CC-6052-43DD-A2CF-52B925572680}" srcOrd="0" destOrd="0" presId="urn:microsoft.com/office/officeart/2005/8/layout/list1"/>
    <dgm:cxn modelId="{CBFC6928-2B92-4863-B549-1C0B18A045BC}" type="presParOf" srcId="{8AEF04CC-6052-43DD-A2CF-52B925572680}" destId="{9C94809A-F3B5-4DD9-A94B-2C6911E615E3}" srcOrd="0" destOrd="0" presId="urn:microsoft.com/office/officeart/2005/8/layout/list1"/>
    <dgm:cxn modelId="{4E4FFF49-F2DE-4511-9CF5-C87DF9B22883}" type="presParOf" srcId="{8AEF04CC-6052-43DD-A2CF-52B925572680}" destId="{B88889BD-C43B-4EB6-84D8-D8C173CBE5AE}" srcOrd="1" destOrd="0" presId="urn:microsoft.com/office/officeart/2005/8/layout/list1"/>
    <dgm:cxn modelId="{8E6A37EC-6CE4-4118-9BBD-CCAF380FE5C1}" type="presParOf" srcId="{857708D8-C171-4E79-9162-CC68307DEA04}" destId="{2E8870C3-A892-46EA-841C-606A08E22CED}" srcOrd="1" destOrd="0" presId="urn:microsoft.com/office/officeart/2005/8/layout/list1"/>
    <dgm:cxn modelId="{DDBE0B79-5378-4232-A553-632F96D29C96}" type="presParOf" srcId="{857708D8-C171-4E79-9162-CC68307DEA04}" destId="{523B3D7F-7F80-4BF4-809C-B8F00E941871}"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12DC37-F2C4-4C82-9B4E-7CCDFDC1531F}" type="doc">
      <dgm:prSet loTypeId="urn:microsoft.com/office/officeart/2005/8/layout/hList6" loCatId="list" qsTypeId="urn:microsoft.com/office/officeart/2005/8/quickstyle/simple1" qsCatId="simple" csTypeId="urn:microsoft.com/office/officeart/2005/8/colors/colorful1" csCatId="colorful" phldr="1"/>
      <dgm:spPr/>
      <dgm:t>
        <a:bodyPr/>
        <a:lstStyle/>
        <a:p>
          <a:endParaRPr lang="en-AU"/>
        </a:p>
      </dgm:t>
    </dgm:pt>
    <dgm:pt modelId="{B5B8031A-BD30-4CD6-8E3F-1674FA433DCF}">
      <dgm:prSet phldrT="[Text]" custT="1"/>
      <dgm:spPr/>
      <dgm:t>
        <a:bodyPr/>
        <a:lstStyle/>
        <a:p>
          <a:r>
            <a:rPr lang="en-US" sz="2200" b="1" dirty="0"/>
            <a:t>Spread risk</a:t>
          </a:r>
          <a:r>
            <a:rPr lang="en-US" sz="2200" b="0" dirty="0"/>
            <a:t>: The </a:t>
          </a:r>
          <a:r>
            <a:rPr lang="en-US" sz="2200" dirty="0"/>
            <a:t>risk of changing (widening) the credit spread on the bond over a certain benchmark. As a result, the spread may change</a:t>
          </a:r>
          <a:endParaRPr lang="en-AU" sz="2000" b="1" dirty="0"/>
        </a:p>
      </dgm:t>
    </dgm:pt>
    <dgm:pt modelId="{9A6DEDF8-F8AD-4F41-82AE-E5B9F37C1D31}" type="parTrans" cxnId="{B07D10C5-8B4D-4E68-8265-6524065AA1C6}">
      <dgm:prSet/>
      <dgm:spPr/>
      <dgm:t>
        <a:bodyPr/>
        <a:lstStyle/>
        <a:p>
          <a:endParaRPr lang="en-AU"/>
        </a:p>
      </dgm:t>
    </dgm:pt>
    <dgm:pt modelId="{4896E4D9-A9CB-477E-88B1-EDE590AF36C2}" type="sibTrans" cxnId="{B07D10C5-8B4D-4E68-8265-6524065AA1C6}">
      <dgm:prSet/>
      <dgm:spPr/>
      <dgm:t>
        <a:bodyPr/>
        <a:lstStyle/>
        <a:p>
          <a:endParaRPr lang="en-AU"/>
        </a:p>
      </dgm:t>
    </dgm:pt>
    <dgm:pt modelId="{C63DDCA2-A490-4B46-957E-8060F0CF16ED}">
      <dgm:prSet phldrT="[Text]" custT="1"/>
      <dgm:spPr/>
      <dgm:t>
        <a:bodyPr/>
        <a:lstStyle/>
        <a:p>
          <a:r>
            <a:rPr lang="en-US" sz="2200" b="1" dirty="0"/>
            <a:t>Downgrade risk</a:t>
          </a:r>
          <a:r>
            <a:rPr lang="en-US" sz="2200" b="0" dirty="0"/>
            <a:t>: The </a:t>
          </a:r>
          <a:r>
            <a:rPr lang="en-US" sz="2200" dirty="0"/>
            <a:t>risk that a bond issuer’s creditworthiness deteriorates</a:t>
          </a:r>
          <a:endParaRPr lang="en-AU" sz="2200" b="1" dirty="0"/>
        </a:p>
      </dgm:t>
    </dgm:pt>
    <dgm:pt modelId="{9314A5AA-E583-446E-9FD3-7ABAFDF80AEF}" type="parTrans" cxnId="{0C3AD27C-EA5C-4585-9CB7-559280A85E31}">
      <dgm:prSet/>
      <dgm:spPr/>
      <dgm:t>
        <a:bodyPr/>
        <a:lstStyle/>
        <a:p>
          <a:endParaRPr lang="en-AU"/>
        </a:p>
      </dgm:t>
    </dgm:pt>
    <dgm:pt modelId="{81DBC00E-5F49-4B45-854C-83679B3BEAB8}" type="sibTrans" cxnId="{0C3AD27C-EA5C-4585-9CB7-559280A85E31}">
      <dgm:prSet/>
      <dgm:spPr/>
      <dgm:t>
        <a:bodyPr/>
        <a:lstStyle/>
        <a:p>
          <a:endParaRPr lang="en-AU"/>
        </a:p>
      </dgm:t>
    </dgm:pt>
    <dgm:pt modelId="{414CE2DB-9221-4615-9A7A-FF3D2497AA74}">
      <dgm:prSet phldrT="[Text]" custT="1"/>
      <dgm:spPr/>
      <dgm:t>
        <a:bodyPr/>
        <a:lstStyle/>
        <a:p>
          <a:r>
            <a:rPr lang="en-US" sz="2200" b="1" dirty="0">
              <a:latin typeface="+mn-lt"/>
            </a:rPr>
            <a:t>Market liquidity risk</a:t>
          </a:r>
          <a:r>
            <a:rPr lang="en-US" sz="2200" b="0" dirty="0">
              <a:latin typeface="+mn-lt"/>
            </a:rPr>
            <a:t>: The </a:t>
          </a:r>
          <a:r>
            <a:rPr lang="en-US" sz="2200" dirty="0">
              <a:latin typeface="+mn-lt"/>
            </a:rPr>
            <a:t>risk that the price at which investors can actually transact</a:t>
          </a:r>
          <a:r>
            <a:rPr lang="en-US" sz="2200" dirty="0">
              <a:latin typeface="+mn-lt"/>
              <a:cs typeface="Arial"/>
            </a:rPr>
            <a:t>—</a:t>
          </a:r>
          <a:r>
            <a:rPr lang="en-US" sz="2200" dirty="0">
              <a:latin typeface="+mn-lt"/>
            </a:rPr>
            <a:t>buy or sell</a:t>
          </a:r>
          <a:r>
            <a:rPr lang="en-US" sz="2200" dirty="0">
              <a:latin typeface="+mn-lt"/>
              <a:cs typeface="Arial"/>
            </a:rPr>
            <a:t>—</a:t>
          </a:r>
          <a:r>
            <a:rPr lang="en-US" sz="2200" dirty="0">
              <a:latin typeface="+mn-lt"/>
            </a:rPr>
            <a:t>may differ from the price indicated in the market</a:t>
          </a:r>
          <a:endParaRPr lang="en-AU" sz="2200" b="1" dirty="0">
            <a:latin typeface="+mn-lt"/>
          </a:endParaRPr>
        </a:p>
      </dgm:t>
    </dgm:pt>
    <dgm:pt modelId="{584E9B5E-BB12-4FC1-9FD2-9E0CE78D5B2A}" type="parTrans" cxnId="{19D8594C-04A0-44B9-9F8D-393CC062D9F1}">
      <dgm:prSet/>
      <dgm:spPr/>
      <dgm:t>
        <a:bodyPr/>
        <a:lstStyle/>
        <a:p>
          <a:endParaRPr lang="en-AU"/>
        </a:p>
      </dgm:t>
    </dgm:pt>
    <dgm:pt modelId="{3F89EC4F-9B9D-46FD-A6D7-64F2FDA66B74}" type="sibTrans" cxnId="{19D8594C-04A0-44B9-9F8D-393CC062D9F1}">
      <dgm:prSet/>
      <dgm:spPr/>
      <dgm:t>
        <a:bodyPr/>
        <a:lstStyle/>
        <a:p>
          <a:endParaRPr lang="en-AU"/>
        </a:p>
      </dgm:t>
    </dgm:pt>
    <dgm:pt modelId="{ACC9DE4D-E666-4231-B37C-E7D197327717}" type="pres">
      <dgm:prSet presAssocID="{2012DC37-F2C4-4C82-9B4E-7CCDFDC1531F}" presName="Name0" presStyleCnt="0">
        <dgm:presLayoutVars>
          <dgm:dir/>
          <dgm:resizeHandles val="exact"/>
        </dgm:presLayoutVars>
      </dgm:prSet>
      <dgm:spPr/>
    </dgm:pt>
    <dgm:pt modelId="{4CBFD397-7324-45A4-ABEC-7204285F9404}" type="pres">
      <dgm:prSet presAssocID="{B5B8031A-BD30-4CD6-8E3F-1674FA433DCF}" presName="node" presStyleLbl="node1" presStyleIdx="0" presStyleCnt="3">
        <dgm:presLayoutVars>
          <dgm:bulletEnabled val="1"/>
        </dgm:presLayoutVars>
      </dgm:prSet>
      <dgm:spPr/>
    </dgm:pt>
    <dgm:pt modelId="{137DFE7A-5363-464E-A1FF-129A3312878C}" type="pres">
      <dgm:prSet presAssocID="{4896E4D9-A9CB-477E-88B1-EDE590AF36C2}" presName="sibTrans" presStyleCnt="0"/>
      <dgm:spPr/>
    </dgm:pt>
    <dgm:pt modelId="{36D13EAD-0C1A-4B21-825A-2B7828B9732A}" type="pres">
      <dgm:prSet presAssocID="{C63DDCA2-A490-4B46-957E-8060F0CF16ED}" presName="node" presStyleLbl="node1" presStyleIdx="1" presStyleCnt="3">
        <dgm:presLayoutVars>
          <dgm:bulletEnabled val="1"/>
        </dgm:presLayoutVars>
      </dgm:prSet>
      <dgm:spPr/>
    </dgm:pt>
    <dgm:pt modelId="{6B486483-33A0-4091-8B34-BE3A3E97D3D8}" type="pres">
      <dgm:prSet presAssocID="{81DBC00E-5F49-4B45-854C-83679B3BEAB8}" presName="sibTrans" presStyleCnt="0"/>
      <dgm:spPr/>
    </dgm:pt>
    <dgm:pt modelId="{CCA7CCC9-6F92-4A98-BF82-A13969E8C6CE}" type="pres">
      <dgm:prSet presAssocID="{414CE2DB-9221-4615-9A7A-FF3D2497AA74}" presName="node" presStyleLbl="node1" presStyleIdx="2" presStyleCnt="3">
        <dgm:presLayoutVars>
          <dgm:bulletEnabled val="1"/>
        </dgm:presLayoutVars>
      </dgm:prSet>
      <dgm:spPr/>
    </dgm:pt>
  </dgm:ptLst>
  <dgm:cxnLst>
    <dgm:cxn modelId="{20183D06-D304-496E-A265-C1E41B8F5F71}" type="presOf" srcId="{414CE2DB-9221-4615-9A7A-FF3D2497AA74}" destId="{CCA7CCC9-6F92-4A98-BF82-A13969E8C6CE}" srcOrd="0" destOrd="0" presId="urn:microsoft.com/office/officeart/2005/8/layout/hList6"/>
    <dgm:cxn modelId="{3A114E24-F1AD-4E22-B0E7-875E70D4CA56}" type="presOf" srcId="{B5B8031A-BD30-4CD6-8E3F-1674FA433DCF}" destId="{4CBFD397-7324-45A4-ABEC-7204285F9404}" srcOrd="0" destOrd="0" presId="urn:microsoft.com/office/officeart/2005/8/layout/hList6"/>
    <dgm:cxn modelId="{90281129-7972-430F-B746-885F3C8A07CC}" type="presOf" srcId="{C63DDCA2-A490-4B46-957E-8060F0CF16ED}" destId="{36D13EAD-0C1A-4B21-825A-2B7828B9732A}" srcOrd="0" destOrd="0" presId="urn:microsoft.com/office/officeart/2005/8/layout/hList6"/>
    <dgm:cxn modelId="{19D8594C-04A0-44B9-9F8D-393CC062D9F1}" srcId="{2012DC37-F2C4-4C82-9B4E-7CCDFDC1531F}" destId="{414CE2DB-9221-4615-9A7A-FF3D2497AA74}" srcOrd="2" destOrd="0" parTransId="{584E9B5E-BB12-4FC1-9FD2-9E0CE78D5B2A}" sibTransId="{3F89EC4F-9B9D-46FD-A6D7-64F2FDA66B74}"/>
    <dgm:cxn modelId="{38C9D27A-1ABD-46C3-A2AD-85A592A90627}" type="presOf" srcId="{2012DC37-F2C4-4C82-9B4E-7CCDFDC1531F}" destId="{ACC9DE4D-E666-4231-B37C-E7D197327717}" srcOrd="0" destOrd="0" presId="urn:microsoft.com/office/officeart/2005/8/layout/hList6"/>
    <dgm:cxn modelId="{0C3AD27C-EA5C-4585-9CB7-559280A85E31}" srcId="{2012DC37-F2C4-4C82-9B4E-7CCDFDC1531F}" destId="{C63DDCA2-A490-4B46-957E-8060F0CF16ED}" srcOrd="1" destOrd="0" parTransId="{9314A5AA-E583-446E-9FD3-7ABAFDF80AEF}" sibTransId="{81DBC00E-5F49-4B45-854C-83679B3BEAB8}"/>
    <dgm:cxn modelId="{B07D10C5-8B4D-4E68-8265-6524065AA1C6}" srcId="{2012DC37-F2C4-4C82-9B4E-7CCDFDC1531F}" destId="{B5B8031A-BD30-4CD6-8E3F-1674FA433DCF}" srcOrd="0" destOrd="0" parTransId="{9A6DEDF8-F8AD-4F41-82AE-E5B9F37C1D31}" sibTransId="{4896E4D9-A9CB-477E-88B1-EDE590AF36C2}"/>
    <dgm:cxn modelId="{9E6F53E3-E66B-417E-A83D-2399DF3E8625}" type="presParOf" srcId="{ACC9DE4D-E666-4231-B37C-E7D197327717}" destId="{4CBFD397-7324-45A4-ABEC-7204285F9404}" srcOrd="0" destOrd="0" presId="urn:microsoft.com/office/officeart/2005/8/layout/hList6"/>
    <dgm:cxn modelId="{7AAC0C57-F116-45E1-8A58-0CEC1073151A}" type="presParOf" srcId="{ACC9DE4D-E666-4231-B37C-E7D197327717}" destId="{137DFE7A-5363-464E-A1FF-129A3312878C}" srcOrd="1" destOrd="0" presId="urn:microsoft.com/office/officeart/2005/8/layout/hList6"/>
    <dgm:cxn modelId="{B58B8549-CD1F-46CB-A351-B23D6A2628A9}" type="presParOf" srcId="{ACC9DE4D-E666-4231-B37C-E7D197327717}" destId="{36D13EAD-0C1A-4B21-825A-2B7828B9732A}" srcOrd="2" destOrd="0" presId="urn:microsoft.com/office/officeart/2005/8/layout/hList6"/>
    <dgm:cxn modelId="{2C558726-ADCE-4C54-8815-2FFDC9797E9B}" type="presParOf" srcId="{ACC9DE4D-E666-4231-B37C-E7D197327717}" destId="{6B486483-33A0-4091-8B34-BE3A3E97D3D8}" srcOrd="3" destOrd="0" presId="urn:microsoft.com/office/officeart/2005/8/layout/hList6"/>
    <dgm:cxn modelId="{168424FF-0ADB-4A4C-AC42-7CA782BD0D22}" type="presParOf" srcId="{ACC9DE4D-E666-4231-B37C-E7D197327717}" destId="{CCA7CCC9-6F92-4A98-BF82-A13969E8C6CE}"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BE6F322-C4FD-4783-80B6-A7E852F1FDF7}" type="doc">
      <dgm:prSet loTypeId="urn:microsoft.com/office/officeart/2005/8/layout/orgChart1" loCatId="hierarchy" qsTypeId="urn:microsoft.com/office/officeart/2005/8/quickstyle/simple1" qsCatId="simple" csTypeId="urn:microsoft.com/office/officeart/2005/8/colors/accent2_3" csCatId="accent2" phldr="1"/>
      <dgm:spPr/>
      <dgm:t>
        <a:bodyPr/>
        <a:lstStyle/>
        <a:p>
          <a:endParaRPr lang="en-AU"/>
        </a:p>
      </dgm:t>
    </dgm:pt>
    <dgm:pt modelId="{E4528F7B-DC6C-4BBD-B34B-5193F4EAEDB8}">
      <dgm:prSet phldrT="[Text]" custT="1"/>
      <dgm:spPr/>
      <dgm:t>
        <a:bodyPr/>
        <a:lstStyle/>
        <a:p>
          <a:r>
            <a:rPr lang="en-US" sz="2200" dirty="0"/>
            <a:t>Broadly, there is </a:t>
          </a:r>
          <a:r>
            <a:rPr lang="en-US" sz="2200" b="1" dirty="0"/>
            <a:t>secured debt </a:t>
          </a:r>
          <a:r>
            <a:rPr lang="en-US" sz="2200" dirty="0"/>
            <a:t>and </a:t>
          </a:r>
          <a:r>
            <a:rPr lang="en-US" sz="2200" b="1" dirty="0"/>
            <a:t>unsecured debt</a:t>
          </a:r>
          <a:endParaRPr lang="en-AU" sz="2200" dirty="0"/>
        </a:p>
      </dgm:t>
    </dgm:pt>
    <dgm:pt modelId="{4005A434-3FCA-4633-AB26-98EFF7F8977D}" type="parTrans" cxnId="{4AFE4CA5-CCF9-43B1-866E-BFE86E732193}">
      <dgm:prSet/>
      <dgm:spPr/>
      <dgm:t>
        <a:bodyPr/>
        <a:lstStyle/>
        <a:p>
          <a:endParaRPr lang="en-AU"/>
        </a:p>
      </dgm:t>
    </dgm:pt>
    <dgm:pt modelId="{771FBDDE-8A75-40B2-8E18-DAADBD8B78BC}" type="sibTrans" cxnId="{4AFE4CA5-CCF9-43B1-866E-BFE86E732193}">
      <dgm:prSet/>
      <dgm:spPr/>
      <dgm:t>
        <a:bodyPr/>
        <a:lstStyle/>
        <a:p>
          <a:endParaRPr lang="en-AU"/>
        </a:p>
      </dgm:t>
    </dgm:pt>
    <dgm:pt modelId="{04A93814-9046-4D89-A4A5-7F4AF08B7AD8}">
      <dgm:prSet phldrT="[Text]" custT="1"/>
      <dgm:spPr/>
      <dgm:t>
        <a:bodyPr/>
        <a:lstStyle/>
        <a:p>
          <a:r>
            <a:rPr lang="en-US" sz="2000" b="1" dirty="0"/>
            <a:t>Secured debt </a:t>
          </a:r>
          <a:r>
            <a:rPr lang="en-US" sz="2000" dirty="0"/>
            <a:t>means the debtholder has a direct claim, a pledge from the issuer, on certain assets and their associated cash flows.</a:t>
          </a:r>
          <a:endParaRPr lang="en-AU" sz="2200" dirty="0"/>
        </a:p>
      </dgm:t>
    </dgm:pt>
    <dgm:pt modelId="{4E00230F-B373-4E2D-BCBC-8FC8AD2E282E}" type="parTrans" cxnId="{1A3C4D0C-9F0F-4052-B83D-A224D3DD2C31}">
      <dgm:prSet/>
      <dgm:spPr/>
      <dgm:t>
        <a:bodyPr/>
        <a:lstStyle/>
        <a:p>
          <a:endParaRPr lang="en-AU"/>
        </a:p>
      </dgm:t>
    </dgm:pt>
    <dgm:pt modelId="{6034F6C5-70BC-4D7E-A0E6-5B5489DF3BC1}" type="sibTrans" cxnId="{1A3C4D0C-9F0F-4052-B83D-A224D3DD2C31}">
      <dgm:prSet/>
      <dgm:spPr/>
      <dgm:t>
        <a:bodyPr/>
        <a:lstStyle/>
        <a:p>
          <a:endParaRPr lang="en-AU"/>
        </a:p>
      </dgm:t>
    </dgm:pt>
    <dgm:pt modelId="{58C42FCB-835B-4B2E-9CBD-D512D635F875}">
      <dgm:prSet phldrT="[Text]" custT="1"/>
      <dgm:spPr/>
      <dgm:t>
        <a:bodyPr/>
        <a:lstStyle/>
        <a:p>
          <a:r>
            <a:rPr lang="en-US" sz="2000" b="1" dirty="0"/>
            <a:t>Unsecured debt </a:t>
          </a:r>
          <a:r>
            <a:rPr lang="en-US" sz="2000" b="0" dirty="0"/>
            <a:t>means the debt</a:t>
          </a:r>
          <a:r>
            <a:rPr lang="en-US" sz="2000" dirty="0"/>
            <a:t>holder has only a general claim on an issuer’s assets and cash flow.</a:t>
          </a:r>
          <a:endParaRPr lang="en-AU" sz="2200" dirty="0"/>
        </a:p>
      </dgm:t>
    </dgm:pt>
    <dgm:pt modelId="{EFA010B4-77FF-4245-85CC-BFFEA1074C5C}" type="parTrans" cxnId="{489EAA88-7F48-4006-A38E-CCD029250950}">
      <dgm:prSet/>
      <dgm:spPr/>
      <dgm:t>
        <a:bodyPr/>
        <a:lstStyle/>
        <a:p>
          <a:endParaRPr lang="en-AU"/>
        </a:p>
      </dgm:t>
    </dgm:pt>
    <dgm:pt modelId="{C8E021E0-2298-42C6-810A-5B30125A6A87}" type="sibTrans" cxnId="{489EAA88-7F48-4006-A38E-CCD029250950}">
      <dgm:prSet/>
      <dgm:spPr/>
      <dgm:t>
        <a:bodyPr/>
        <a:lstStyle/>
        <a:p>
          <a:endParaRPr lang="en-AU"/>
        </a:p>
      </dgm:t>
    </dgm:pt>
    <dgm:pt modelId="{5640818C-C58D-489C-BB99-1AB75CA49BB5}" type="pres">
      <dgm:prSet presAssocID="{8BE6F322-C4FD-4783-80B6-A7E852F1FDF7}" presName="hierChild1" presStyleCnt="0">
        <dgm:presLayoutVars>
          <dgm:orgChart val="1"/>
          <dgm:chPref val="1"/>
          <dgm:dir/>
          <dgm:animOne val="branch"/>
          <dgm:animLvl val="lvl"/>
          <dgm:resizeHandles/>
        </dgm:presLayoutVars>
      </dgm:prSet>
      <dgm:spPr/>
    </dgm:pt>
    <dgm:pt modelId="{B9329DBC-4C43-49C7-9F72-AA295A13788D}" type="pres">
      <dgm:prSet presAssocID="{E4528F7B-DC6C-4BBD-B34B-5193F4EAEDB8}" presName="hierRoot1" presStyleCnt="0">
        <dgm:presLayoutVars>
          <dgm:hierBranch val="init"/>
        </dgm:presLayoutVars>
      </dgm:prSet>
      <dgm:spPr/>
    </dgm:pt>
    <dgm:pt modelId="{85835559-F899-4EFB-868C-8C6FDAC45EDF}" type="pres">
      <dgm:prSet presAssocID="{E4528F7B-DC6C-4BBD-B34B-5193F4EAEDB8}" presName="rootComposite1" presStyleCnt="0"/>
      <dgm:spPr/>
    </dgm:pt>
    <dgm:pt modelId="{877B2941-82EA-4DCE-9B68-0DE0C4CF88F7}" type="pres">
      <dgm:prSet presAssocID="{E4528F7B-DC6C-4BBD-B34B-5193F4EAEDB8}" presName="rootText1" presStyleLbl="node0" presStyleIdx="0" presStyleCnt="1" custScaleX="141994" custScaleY="60321">
        <dgm:presLayoutVars>
          <dgm:chPref val="3"/>
        </dgm:presLayoutVars>
      </dgm:prSet>
      <dgm:spPr/>
    </dgm:pt>
    <dgm:pt modelId="{AA04D5D7-7A4D-4D26-88B3-7D6D939F0B76}" type="pres">
      <dgm:prSet presAssocID="{E4528F7B-DC6C-4BBD-B34B-5193F4EAEDB8}" presName="rootConnector1" presStyleLbl="node1" presStyleIdx="0" presStyleCnt="0"/>
      <dgm:spPr/>
    </dgm:pt>
    <dgm:pt modelId="{C3BAFDD4-4C9E-4E85-A439-E0696826BB9E}" type="pres">
      <dgm:prSet presAssocID="{E4528F7B-DC6C-4BBD-B34B-5193F4EAEDB8}" presName="hierChild2" presStyleCnt="0"/>
      <dgm:spPr/>
    </dgm:pt>
    <dgm:pt modelId="{B42D3ACD-F869-4A8D-BD3E-24BD58D81AA8}" type="pres">
      <dgm:prSet presAssocID="{4E00230F-B373-4E2D-BCBC-8FC8AD2E282E}" presName="Name37" presStyleLbl="parChTrans1D2" presStyleIdx="0" presStyleCnt="2"/>
      <dgm:spPr/>
    </dgm:pt>
    <dgm:pt modelId="{19F6F642-CFE7-429E-BC8C-821EB7BC5FCD}" type="pres">
      <dgm:prSet presAssocID="{04A93814-9046-4D89-A4A5-7F4AF08B7AD8}" presName="hierRoot2" presStyleCnt="0">
        <dgm:presLayoutVars>
          <dgm:hierBranch val="init"/>
        </dgm:presLayoutVars>
      </dgm:prSet>
      <dgm:spPr/>
    </dgm:pt>
    <dgm:pt modelId="{25AA646A-D6CE-438C-897F-0944FE6C9F72}" type="pres">
      <dgm:prSet presAssocID="{04A93814-9046-4D89-A4A5-7F4AF08B7AD8}" presName="rootComposite" presStyleCnt="0"/>
      <dgm:spPr/>
    </dgm:pt>
    <dgm:pt modelId="{79EBDD89-EF68-4B9E-867F-0437BBFEEA82}" type="pres">
      <dgm:prSet presAssocID="{04A93814-9046-4D89-A4A5-7F4AF08B7AD8}" presName="rootText" presStyleLbl="node2" presStyleIdx="0" presStyleCnt="2" custScaleX="130734" custScaleY="128349" custLinFactNeighborX="-13219" custLinFactNeighborY="-7693">
        <dgm:presLayoutVars>
          <dgm:chPref val="3"/>
        </dgm:presLayoutVars>
      </dgm:prSet>
      <dgm:spPr/>
    </dgm:pt>
    <dgm:pt modelId="{0FBAC46F-4FAF-4B43-8441-4B2299685DE7}" type="pres">
      <dgm:prSet presAssocID="{04A93814-9046-4D89-A4A5-7F4AF08B7AD8}" presName="rootConnector" presStyleLbl="node2" presStyleIdx="0" presStyleCnt="2"/>
      <dgm:spPr/>
    </dgm:pt>
    <dgm:pt modelId="{AF3617DF-2D7C-43CA-93D6-E2D9AC121B2E}" type="pres">
      <dgm:prSet presAssocID="{04A93814-9046-4D89-A4A5-7F4AF08B7AD8}" presName="hierChild4" presStyleCnt="0"/>
      <dgm:spPr/>
    </dgm:pt>
    <dgm:pt modelId="{936280C7-AC9D-469A-BD2F-F8F8AA5CF4C8}" type="pres">
      <dgm:prSet presAssocID="{04A93814-9046-4D89-A4A5-7F4AF08B7AD8}" presName="hierChild5" presStyleCnt="0"/>
      <dgm:spPr/>
    </dgm:pt>
    <dgm:pt modelId="{34FB5BCB-77B5-4B3A-9A55-D30C1A3BD393}" type="pres">
      <dgm:prSet presAssocID="{EFA010B4-77FF-4245-85CC-BFFEA1074C5C}" presName="Name37" presStyleLbl="parChTrans1D2" presStyleIdx="1" presStyleCnt="2"/>
      <dgm:spPr/>
    </dgm:pt>
    <dgm:pt modelId="{B5BEB4D7-474B-4BE9-8F81-A69794E0547A}" type="pres">
      <dgm:prSet presAssocID="{58C42FCB-835B-4B2E-9CBD-D512D635F875}" presName="hierRoot2" presStyleCnt="0">
        <dgm:presLayoutVars>
          <dgm:hierBranch val="init"/>
        </dgm:presLayoutVars>
      </dgm:prSet>
      <dgm:spPr/>
    </dgm:pt>
    <dgm:pt modelId="{E237B3AE-6936-4E89-8BAE-2FB09B1FA56E}" type="pres">
      <dgm:prSet presAssocID="{58C42FCB-835B-4B2E-9CBD-D512D635F875}" presName="rootComposite" presStyleCnt="0"/>
      <dgm:spPr/>
    </dgm:pt>
    <dgm:pt modelId="{96EE5677-98D6-42FE-BFB7-F5E1E7246B9C}" type="pres">
      <dgm:prSet presAssocID="{58C42FCB-835B-4B2E-9CBD-D512D635F875}" presName="rootText" presStyleLbl="node2" presStyleIdx="1" presStyleCnt="2" custScaleX="118794" custScaleY="128297" custLinFactNeighborX="807" custLinFactNeighborY="-7693">
        <dgm:presLayoutVars>
          <dgm:chPref val="3"/>
        </dgm:presLayoutVars>
      </dgm:prSet>
      <dgm:spPr/>
    </dgm:pt>
    <dgm:pt modelId="{49EBDB7D-C311-4BA0-8331-1C41389794D4}" type="pres">
      <dgm:prSet presAssocID="{58C42FCB-835B-4B2E-9CBD-D512D635F875}" presName="rootConnector" presStyleLbl="node2" presStyleIdx="1" presStyleCnt="2"/>
      <dgm:spPr/>
    </dgm:pt>
    <dgm:pt modelId="{EC5D5A7E-FFFB-49CC-86C9-433BF318F2EB}" type="pres">
      <dgm:prSet presAssocID="{58C42FCB-835B-4B2E-9CBD-D512D635F875}" presName="hierChild4" presStyleCnt="0"/>
      <dgm:spPr/>
    </dgm:pt>
    <dgm:pt modelId="{0EF5E293-E1AE-4E18-BADD-1CBB72E7AD89}" type="pres">
      <dgm:prSet presAssocID="{58C42FCB-835B-4B2E-9CBD-D512D635F875}" presName="hierChild5" presStyleCnt="0"/>
      <dgm:spPr/>
    </dgm:pt>
    <dgm:pt modelId="{B26489D4-BD3E-404A-8FAD-89B8D7752A4A}" type="pres">
      <dgm:prSet presAssocID="{E4528F7B-DC6C-4BBD-B34B-5193F4EAEDB8}" presName="hierChild3" presStyleCnt="0"/>
      <dgm:spPr/>
    </dgm:pt>
  </dgm:ptLst>
  <dgm:cxnLst>
    <dgm:cxn modelId="{BFD21700-3AFA-4A3E-9E49-5CD3C5E19570}" type="presOf" srcId="{8BE6F322-C4FD-4783-80B6-A7E852F1FDF7}" destId="{5640818C-C58D-489C-BB99-1AB75CA49BB5}" srcOrd="0" destOrd="0" presId="urn:microsoft.com/office/officeart/2005/8/layout/orgChart1"/>
    <dgm:cxn modelId="{1A3C4D0C-9F0F-4052-B83D-A224D3DD2C31}" srcId="{E4528F7B-DC6C-4BBD-B34B-5193F4EAEDB8}" destId="{04A93814-9046-4D89-A4A5-7F4AF08B7AD8}" srcOrd="0" destOrd="0" parTransId="{4E00230F-B373-4E2D-BCBC-8FC8AD2E282E}" sibTransId="{6034F6C5-70BC-4D7E-A0E6-5B5489DF3BC1}"/>
    <dgm:cxn modelId="{961BCA10-8C88-46EB-8108-D74BA9D7A1DD}" type="presOf" srcId="{E4528F7B-DC6C-4BBD-B34B-5193F4EAEDB8}" destId="{877B2941-82EA-4DCE-9B68-0DE0C4CF88F7}" srcOrd="0" destOrd="0" presId="urn:microsoft.com/office/officeart/2005/8/layout/orgChart1"/>
    <dgm:cxn modelId="{078C661E-6E95-4208-B651-11236ADE941E}" type="presOf" srcId="{EFA010B4-77FF-4245-85CC-BFFEA1074C5C}" destId="{34FB5BCB-77B5-4B3A-9A55-D30C1A3BD393}" srcOrd="0" destOrd="0" presId="urn:microsoft.com/office/officeart/2005/8/layout/orgChart1"/>
    <dgm:cxn modelId="{26113226-358D-4403-A5A0-E21225642509}" type="presOf" srcId="{4E00230F-B373-4E2D-BCBC-8FC8AD2E282E}" destId="{B42D3ACD-F869-4A8D-BD3E-24BD58D81AA8}" srcOrd="0" destOrd="0" presId="urn:microsoft.com/office/officeart/2005/8/layout/orgChart1"/>
    <dgm:cxn modelId="{489EAA88-7F48-4006-A38E-CCD029250950}" srcId="{E4528F7B-DC6C-4BBD-B34B-5193F4EAEDB8}" destId="{58C42FCB-835B-4B2E-9CBD-D512D635F875}" srcOrd="1" destOrd="0" parTransId="{EFA010B4-77FF-4245-85CC-BFFEA1074C5C}" sibTransId="{C8E021E0-2298-42C6-810A-5B30125A6A87}"/>
    <dgm:cxn modelId="{4E52BE8A-B963-4CE2-976E-FF00DDDF636D}" type="presOf" srcId="{58C42FCB-835B-4B2E-9CBD-D512D635F875}" destId="{96EE5677-98D6-42FE-BFB7-F5E1E7246B9C}" srcOrd="0" destOrd="0" presId="urn:microsoft.com/office/officeart/2005/8/layout/orgChart1"/>
    <dgm:cxn modelId="{5200D18E-2604-41CD-89F9-2B0BD3EFF8EA}" type="presOf" srcId="{04A93814-9046-4D89-A4A5-7F4AF08B7AD8}" destId="{79EBDD89-EF68-4B9E-867F-0437BBFEEA82}" srcOrd="0" destOrd="0" presId="urn:microsoft.com/office/officeart/2005/8/layout/orgChart1"/>
    <dgm:cxn modelId="{B7219B99-1935-4182-9BFE-86C54CAFB363}" type="presOf" srcId="{E4528F7B-DC6C-4BBD-B34B-5193F4EAEDB8}" destId="{AA04D5D7-7A4D-4D26-88B3-7D6D939F0B76}" srcOrd="1" destOrd="0" presId="urn:microsoft.com/office/officeart/2005/8/layout/orgChart1"/>
    <dgm:cxn modelId="{4AFE4CA5-CCF9-43B1-866E-BFE86E732193}" srcId="{8BE6F322-C4FD-4783-80B6-A7E852F1FDF7}" destId="{E4528F7B-DC6C-4BBD-B34B-5193F4EAEDB8}" srcOrd="0" destOrd="0" parTransId="{4005A434-3FCA-4633-AB26-98EFF7F8977D}" sibTransId="{771FBDDE-8A75-40B2-8E18-DAADBD8B78BC}"/>
    <dgm:cxn modelId="{0E7E92CE-44E6-48DB-9F13-29C61FFD665B}" type="presOf" srcId="{04A93814-9046-4D89-A4A5-7F4AF08B7AD8}" destId="{0FBAC46F-4FAF-4B43-8441-4B2299685DE7}" srcOrd="1" destOrd="0" presId="urn:microsoft.com/office/officeart/2005/8/layout/orgChart1"/>
    <dgm:cxn modelId="{64ADD5DF-1BB4-4262-8AB3-AB50953CCF96}" type="presOf" srcId="{58C42FCB-835B-4B2E-9CBD-D512D635F875}" destId="{49EBDB7D-C311-4BA0-8331-1C41389794D4}" srcOrd="1" destOrd="0" presId="urn:microsoft.com/office/officeart/2005/8/layout/orgChart1"/>
    <dgm:cxn modelId="{1942BBF4-C223-4590-B624-325F0F74622D}" type="presParOf" srcId="{5640818C-C58D-489C-BB99-1AB75CA49BB5}" destId="{B9329DBC-4C43-49C7-9F72-AA295A13788D}" srcOrd="0" destOrd="0" presId="urn:microsoft.com/office/officeart/2005/8/layout/orgChart1"/>
    <dgm:cxn modelId="{10354DFF-3DDC-4E4B-B3F4-2E9FB550D588}" type="presParOf" srcId="{B9329DBC-4C43-49C7-9F72-AA295A13788D}" destId="{85835559-F899-4EFB-868C-8C6FDAC45EDF}" srcOrd="0" destOrd="0" presId="urn:microsoft.com/office/officeart/2005/8/layout/orgChart1"/>
    <dgm:cxn modelId="{FD45D9C4-8D87-48CE-A5B2-850C22381575}" type="presParOf" srcId="{85835559-F899-4EFB-868C-8C6FDAC45EDF}" destId="{877B2941-82EA-4DCE-9B68-0DE0C4CF88F7}" srcOrd="0" destOrd="0" presId="urn:microsoft.com/office/officeart/2005/8/layout/orgChart1"/>
    <dgm:cxn modelId="{EE5D7983-439A-4DEF-B682-4ECC1DB12F08}" type="presParOf" srcId="{85835559-F899-4EFB-868C-8C6FDAC45EDF}" destId="{AA04D5D7-7A4D-4D26-88B3-7D6D939F0B76}" srcOrd="1" destOrd="0" presId="urn:microsoft.com/office/officeart/2005/8/layout/orgChart1"/>
    <dgm:cxn modelId="{AE53C61E-4D3F-49D3-80B9-80AE4519D355}" type="presParOf" srcId="{B9329DBC-4C43-49C7-9F72-AA295A13788D}" destId="{C3BAFDD4-4C9E-4E85-A439-E0696826BB9E}" srcOrd="1" destOrd="0" presId="urn:microsoft.com/office/officeart/2005/8/layout/orgChart1"/>
    <dgm:cxn modelId="{EF30D1E5-3051-483E-891F-4FE9453E18C2}" type="presParOf" srcId="{C3BAFDD4-4C9E-4E85-A439-E0696826BB9E}" destId="{B42D3ACD-F869-4A8D-BD3E-24BD58D81AA8}" srcOrd="0" destOrd="0" presId="urn:microsoft.com/office/officeart/2005/8/layout/orgChart1"/>
    <dgm:cxn modelId="{C02E6855-1BD1-4F13-88C6-E1A59B279D82}" type="presParOf" srcId="{C3BAFDD4-4C9E-4E85-A439-E0696826BB9E}" destId="{19F6F642-CFE7-429E-BC8C-821EB7BC5FCD}" srcOrd="1" destOrd="0" presId="urn:microsoft.com/office/officeart/2005/8/layout/orgChart1"/>
    <dgm:cxn modelId="{C9CE2A72-1BEA-4C7B-BB6A-6762630B1021}" type="presParOf" srcId="{19F6F642-CFE7-429E-BC8C-821EB7BC5FCD}" destId="{25AA646A-D6CE-438C-897F-0944FE6C9F72}" srcOrd="0" destOrd="0" presId="urn:microsoft.com/office/officeart/2005/8/layout/orgChart1"/>
    <dgm:cxn modelId="{B3CDE556-BCD4-4BD3-94BA-21717FF46E64}" type="presParOf" srcId="{25AA646A-D6CE-438C-897F-0944FE6C9F72}" destId="{79EBDD89-EF68-4B9E-867F-0437BBFEEA82}" srcOrd="0" destOrd="0" presId="urn:microsoft.com/office/officeart/2005/8/layout/orgChart1"/>
    <dgm:cxn modelId="{4995F649-7D00-4087-B5A5-1C83A259CC0B}" type="presParOf" srcId="{25AA646A-D6CE-438C-897F-0944FE6C9F72}" destId="{0FBAC46F-4FAF-4B43-8441-4B2299685DE7}" srcOrd="1" destOrd="0" presId="urn:microsoft.com/office/officeart/2005/8/layout/orgChart1"/>
    <dgm:cxn modelId="{FDE8BF00-4CEE-465D-9C02-C18BEF08EF9F}" type="presParOf" srcId="{19F6F642-CFE7-429E-BC8C-821EB7BC5FCD}" destId="{AF3617DF-2D7C-43CA-93D6-E2D9AC121B2E}" srcOrd="1" destOrd="0" presId="urn:microsoft.com/office/officeart/2005/8/layout/orgChart1"/>
    <dgm:cxn modelId="{2351CD54-5377-46C7-B128-5D742B8BB0DA}" type="presParOf" srcId="{19F6F642-CFE7-429E-BC8C-821EB7BC5FCD}" destId="{936280C7-AC9D-469A-BD2F-F8F8AA5CF4C8}" srcOrd="2" destOrd="0" presId="urn:microsoft.com/office/officeart/2005/8/layout/orgChart1"/>
    <dgm:cxn modelId="{879553C1-267E-4F5A-83B9-1E3311C02FDF}" type="presParOf" srcId="{C3BAFDD4-4C9E-4E85-A439-E0696826BB9E}" destId="{34FB5BCB-77B5-4B3A-9A55-D30C1A3BD393}" srcOrd="2" destOrd="0" presId="urn:microsoft.com/office/officeart/2005/8/layout/orgChart1"/>
    <dgm:cxn modelId="{5E3C41CC-4EFD-401E-8535-44640035BC05}" type="presParOf" srcId="{C3BAFDD4-4C9E-4E85-A439-E0696826BB9E}" destId="{B5BEB4D7-474B-4BE9-8F81-A69794E0547A}" srcOrd="3" destOrd="0" presId="urn:microsoft.com/office/officeart/2005/8/layout/orgChart1"/>
    <dgm:cxn modelId="{7A7E90F1-1667-40F2-B30C-822E22A48CB1}" type="presParOf" srcId="{B5BEB4D7-474B-4BE9-8F81-A69794E0547A}" destId="{E237B3AE-6936-4E89-8BAE-2FB09B1FA56E}" srcOrd="0" destOrd="0" presId="urn:microsoft.com/office/officeart/2005/8/layout/orgChart1"/>
    <dgm:cxn modelId="{B03A5968-AB88-46C8-9328-7CAA813185CD}" type="presParOf" srcId="{E237B3AE-6936-4E89-8BAE-2FB09B1FA56E}" destId="{96EE5677-98D6-42FE-BFB7-F5E1E7246B9C}" srcOrd="0" destOrd="0" presId="urn:microsoft.com/office/officeart/2005/8/layout/orgChart1"/>
    <dgm:cxn modelId="{89E948A7-4CAA-4C56-A5F9-738A132CE69B}" type="presParOf" srcId="{E237B3AE-6936-4E89-8BAE-2FB09B1FA56E}" destId="{49EBDB7D-C311-4BA0-8331-1C41389794D4}" srcOrd="1" destOrd="0" presId="urn:microsoft.com/office/officeart/2005/8/layout/orgChart1"/>
    <dgm:cxn modelId="{E03153CA-7493-47D8-866F-BDEFA85249D1}" type="presParOf" srcId="{B5BEB4D7-474B-4BE9-8F81-A69794E0547A}" destId="{EC5D5A7E-FFFB-49CC-86C9-433BF318F2EB}" srcOrd="1" destOrd="0" presId="urn:microsoft.com/office/officeart/2005/8/layout/orgChart1"/>
    <dgm:cxn modelId="{C17DA3E4-24DE-4778-89B6-C5400376541F}" type="presParOf" srcId="{B5BEB4D7-474B-4BE9-8F81-A69794E0547A}" destId="{0EF5E293-E1AE-4E18-BADD-1CBB72E7AD89}" srcOrd="2" destOrd="0" presId="urn:microsoft.com/office/officeart/2005/8/layout/orgChart1"/>
    <dgm:cxn modelId="{859FA936-69FA-4353-9090-48C81283B367}" type="presParOf" srcId="{B9329DBC-4C43-49C7-9F72-AA295A13788D}" destId="{B26489D4-BD3E-404A-8FAD-89B8D7752A4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514AC6-7B93-41DA-BA91-B8C00BCFABE4}"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AU"/>
        </a:p>
      </dgm:t>
    </dgm:pt>
    <dgm:pt modelId="{34045936-CB3D-451A-A1CA-5BF1A70B332C}">
      <dgm:prSet phldrT="[Text]" custT="1"/>
      <dgm:spPr/>
      <dgm:t>
        <a:bodyPr/>
        <a:lstStyle/>
        <a:p>
          <a:r>
            <a:rPr lang="en-AU" sz="2000" dirty="0"/>
            <a:t>First Lien Loan</a:t>
          </a:r>
          <a:r>
            <a:rPr lang="en-AU" sz="2000" dirty="0">
              <a:latin typeface="Arial"/>
              <a:cs typeface="Arial"/>
            </a:rPr>
            <a:t>—</a:t>
          </a:r>
          <a:r>
            <a:rPr lang="en-AU" sz="2000" dirty="0"/>
            <a:t>Senior Secured</a:t>
          </a:r>
        </a:p>
      </dgm:t>
    </dgm:pt>
    <dgm:pt modelId="{BB885F29-4EA6-407C-B603-FA7F6A5BA9A5}" type="parTrans" cxnId="{0BCA328C-CAFC-47E0-9642-85F4F6B1A940}">
      <dgm:prSet/>
      <dgm:spPr/>
      <dgm:t>
        <a:bodyPr/>
        <a:lstStyle/>
        <a:p>
          <a:endParaRPr lang="en-AU"/>
        </a:p>
      </dgm:t>
    </dgm:pt>
    <dgm:pt modelId="{F6784974-0497-4137-B00E-19F0539122AC}" type="sibTrans" cxnId="{0BCA328C-CAFC-47E0-9642-85F4F6B1A940}">
      <dgm:prSet/>
      <dgm:spPr/>
      <dgm:t>
        <a:bodyPr/>
        <a:lstStyle/>
        <a:p>
          <a:endParaRPr lang="en-AU" dirty="0"/>
        </a:p>
      </dgm:t>
    </dgm:pt>
    <dgm:pt modelId="{E895D96C-58C4-4058-98A4-64B4D070EFC5}">
      <dgm:prSet phldrT="[Text]" custT="1"/>
      <dgm:spPr/>
      <dgm:t>
        <a:bodyPr/>
        <a:lstStyle/>
        <a:p>
          <a:r>
            <a:rPr lang="en-AU" sz="2000" dirty="0"/>
            <a:t>Second-Lien Loan</a:t>
          </a:r>
          <a:r>
            <a:rPr lang="en-AU" sz="2000" dirty="0">
              <a:latin typeface="Arial"/>
              <a:cs typeface="Arial"/>
            </a:rPr>
            <a:t>—</a:t>
          </a:r>
          <a:r>
            <a:rPr lang="en-AU" sz="2000" dirty="0"/>
            <a:t>Secured</a:t>
          </a:r>
        </a:p>
      </dgm:t>
    </dgm:pt>
    <dgm:pt modelId="{8821D7E2-4FC1-405A-923B-9083CBCFBFC0}" type="parTrans" cxnId="{DE2870F1-7732-4110-9591-DC0AF2016671}">
      <dgm:prSet/>
      <dgm:spPr/>
      <dgm:t>
        <a:bodyPr/>
        <a:lstStyle/>
        <a:p>
          <a:endParaRPr lang="en-AU"/>
        </a:p>
      </dgm:t>
    </dgm:pt>
    <dgm:pt modelId="{275A613E-7849-40A6-8BF9-2F10D5EB1BCD}" type="sibTrans" cxnId="{DE2870F1-7732-4110-9591-DC0AF2016671}">
      <dgm:prSet/>
      <dgm:spPr/>
      <dgm:t>
        <a:bodyPr/>
        <a:lstStyle/>
        <a:p>
          <a:endParaRPr lang="en-AU" dirty="0"/>
        </a:p>
      </dgm:t>
    </dgm:pt>
    <dgm:pt modelId="{7D04020D-0AFE-4753-B5B4-9DCDF3851257}">
      <dgm:prSet phldrT="[Text]"/>
      <dgm:spPr/>
      <dgm:t>
        <a:bodyPr/>
        <a:lstStyle/>
        <a:p>
          <a:r>
            <a:rPr lang="en-AU" dirty="0"/>
            <a:t>Senior Unsecured</a:t>
          </a:r>
        </a:p>
      </dgm:t>
    </dgm:pt>
    <dgm:pt modelId="{D9114C85-5B72-48EC-818A-E51CFD3ECCCF}" type="parTrans" cxnId="{C49744E6-CC07-48EB-B405-DF2C4E10D819}">
      <dgm:prSet/>
      <dgm:spPr/>
      <dgm:t>
        <a:bodyPr/>
        <a:lstStyle/>
        <a:p>
          <a:endParaRPr lang="en-AU"/>
        </a:p>
      </dgm:t>
    </dgm:pt>
    <dgm:pt modelId="{40140D39-9921-48D9-811B-3B66773A8EC8}" type="sibTrans" cxnId="{C49744E6-CC07-48EB-B405-DF2C4E10D819}">
      <dgm:prSet/>
      <dgm:spPr/>
      <dgm:t>
        <a:bodyPr/>
        <a:lstStyle/>
        <a:p>
          <a:endParaRPr lang="en-AU" dirty="0"/>
        </a:p>
      </dgm:t>
    </dgm:pt>
    <dgm:pt modelId="{2A19A5D6-1875-4C0E-A86C-9E03FDEDA24D}">
      <dgm:prSet phldrT="[Text]" custT="1"/>
      <dgm:spPr/>
      <dgm:t>
        <a:bodyPr/>
        <a:lstStyle/>
        <a:p>
          <a:r>
            <a:rPr lang="en-AU" sz="2000" dirty="0"/>
            <a:t>Junior Subordinated</a:t>
          </a:r>
        </a:p>
      </dgm:t>
    </dgm:pt>
    <dgm:pt modelId="{08161961-AD6C-49C8-897B-CD775E1FF0FA}" type="parTrans" cxnId="{DF03A523-539E-48F5-AF20-653959D6DD81}">
      <dgm:prSet/>
      <dgm:spPr/>
      <dgm:t>
        <a:bodyPr/>
        <a:lstStyle/>
        <a:p>
          <a:endParaRPr lang="en-AU"/>
        </a:p>
      </dgm:t>
    </dgm:pt>
    <dgm:pt modelId="{3F20E657-37C2-4104-9576-2568A5380296}" type="sibTrans" cxnId="{DF03A523-539E-48F5-AF20-653959D6DD81}">
      <dgm:prSet/>
      <dgm:spPr/>
      <dgm:t>
        <a:bodyPr/>
        <a:lstStyle/>
        <a:p>
          <a:endParaRPr lang="en-AU"/>
        </a:p>
      </dgm:t>
    </dgm:pt>
    <dgm:pt modelId="{8A88E03A-11B2-40BF-BCAE-F06AB541B14F}">
      <dgm:prSet phldrT="[Text]"/>
      <dgm:spPr/>
      <dgm:t>
        <a:bodyPr/>
        <a:lstStyle/>
        <a:p>
          <a:r>
            <a:rPr lang="en-AU" dirty="0"/>
            <a:t>Senior Subordinated</a:t>
          </a:r>
        </a:p>
      </dgm:t>
    </dgm:pt>
    <dgm:pt modelId="{BD357DA1-B392-4FA0-9D40-D7381F19BDF6}" type="parTrans" cxnId="{42A0B8D3-74D3-42BC-8B37-A0ACED49ED0C}">
      <dgm:prSet/>
      <dgm:spPr/>
      <dgm:t>
        <a:bodyPr/>
        <a:lstStyle/>
        <a:p>
          <a:endParaRPr lang="en-AU"/>
        </a:p>
      </dgm:t>
    </dgm:pt>
    <dgm:pt modelId="{94F053E7-A40B-49F3-9FBE-6127B642589B}" type="sibTrans" cxnId="{42A0B8D3-74D3-42BC-8B37-A0ACED49ED0C}">
      <dgm:prSet/>
      <dgm:spPr/>
      <dgm:t>
        <a:bodyPr/>
        <a:lstStyle/>
        <a:p>
          <a:endParaRPr lang="en-AU" dirty="0"/>
        </a:p>
      </dgm:t>
    </dgm:pt>
    <dgm:pt modelId="{0101F2AE-D2D4-4DC3-A5E6-47873FEDC3F6}">
      <dgm:prSet phldrT="[Text]"/>
      <dgm:spPr/>
      <dgm:t>
        <a:bodyPr/>
        <a:lstStyle/>
        <a:p>
          <a:r>
            <a:rPr lang="en-AU" dirty="0"/>
            <a:t>Subordinated</a:t>
          </a:r>
        </a:p>
      </dgm:t>
    </dgm:pt>
    <dgm:pt modelId="{950C41AA-BF6C-4013-BFC6-FE9FFFF3C771}" type="parTrans" cxnId="{202C1EE4-6149-4580-8778-6475EA031898}">
      <dgm:prSet/>
      <dgm:spPr/>
      <dgm:t>
        <a:bodyPr/>
        <a:lstStyle/>
        <a:p>
          <a:endParaRPr lang="en-AU"/>
        </a:p>
      </dgm:t>
    </dgm:pt>
    <dgm:pt modelId="{D754EB84-8B36-4E8C-B7B0-9CE124E047F5}" type="sibTrans" cxnId="{202C1EE4-6149-4580-8778-6475EA031898}">
      <dgm:prSet/>
      <dgm:spPr/>
      <dgm:t>
        <a:bodyPr/>
        <a:lstStyle/>
        <a:p>
          <a:endParaRPr lang="en-AU" dirty="0"/>
        </a:p>
      </dgm:t>
    </dgm:pt>
    <dgm:pt modelId="{A70C66EB-599E-498C-8060-9B714B2360D2}" type="pres">
      <dgm:prSet presAssocID="{2B514AC6-7B93-41DA-BA91-B8C00BCFABE4}" presName="linearFlow" presStyleCnt="0">
        <dgm:presLayoutVars>
          <dgm:resizeHandles val="exact"/>
        </dgm:presLayoutVars>
      </dgm:prSet>
      <dgm:spPr/>
    </dgm:pt>
    <dgm:pt modelId="{901FC05B-02F1-403D-9AB3-D62CE1F62091}" type="pres">
      <dgm:prSet presAssocID="{34045936-CB3D-451A-A1CA-5BF1A70B332C}" presName="node" presStyleLbl="node1" presStyleIdx="0" presStyleCnt="6" custScaleX="192562">
        <dgm:presLayoutVars>
          <dgm:bulletEnabled val="1"/>
        </dgm:presLayoutVars>
      </dgm:prSet>
      <dgm:spPr/>
    </dgm:pt>
    <dgm:pt modelId="{E1F53FB9-2F01-4E1D-9D81-53E42893E332}" type="pres">
      <dgm:prSet presAssocID="{F6784974-0497-4137-B00E-19F0539122AC}" presName="sibTrans" presStyleLbl="sibTrans2D1" presStyleIdx="0" presStyleCnt="5"/>
      <dgm:spPr/>
    </dgm:pt>
    <dgm:pt modelId="{3E3B3DE3-650B-4898-A977-3604FC60954E}" type="pres">
      <dgm:prSet presAssocID="{F6784974-0497-4137-B00E-19F0539122AC}" presName="connectorText" presStyleLbl="sibTrans2D1" presStyleIdx="0" presStyleCnt="5"/>
      <dgm:spPr/>
    </dgm:pt>
    <dgm:pt modelId="{0A6969A0-313C-49F1-89FD-48BDE8B4E382}" type="pres">
      <dgm:prSet presAssocID="{E895D96C-58C4-4058-98A4-64B4D070EFC5}" presName="node" presStyleLbl="node1" presStyleIdx="1" presStyleCnt="6" custScaleX="192562">
        <dgm:presLayoutVars>
          <dgm:bulletEnabled val="1"/>
        </dgm:presLayoutVars>
      </dgm:prSet>
      <dgm:spPr/>
    </dgm:pt>
    <dgm:pt modelId="{605DBA28-E541-4983-9C8C-59474D7BD723}" type="pres">
      <dgm:prSet presAssocID="{275A613E-7849-40A6-8BF9-2F10D5EB1BCD}" presName="sibTrans" presStyleLbl="sibTrans2D1" presStyleIdx="1" presStyleCnt="5"/>
      <dgm:spPr/>
    </dgm:pt>
    <dgm:pt modelId="{2399F7DE-CFE1-4E3E-AA08-57D19A663E73}" type="pres">
      <dgm:prSet presAssocID="{275A613E-7849-40A6-8BF9-2F10D5EB1BCD}" presName="connectorText" presStyleLbl="sibTrans2D1" presStyleIdx="1" presStyleCnt="5"/>
      <dgm:spPr/>
    </dgm:pt>
    <dgm:pt modelId="{9FF89A86-B72E-40BB-98C0-6C6F86428B1D}" type="pres">
      <dgm:prSet presAssocID="{7D04020D-0AFE-4753-B5B4-9DCDF3851257}" presName="node" presStyleLbl="node1" presStyleIdx="2" presStyleCnt="6" custScaleX="192562">
        <dgm:presLayoutVars>
          <dgm:bulletEnabled val="1"/>
        </dgm:presLayoutVars>
      </dgm:prSet>
      <dgm:spPr/>
    </dgm:pt>
    <dgm:pt modelId="{C41B3CDF-A830-4D43-AB6F-CFBB4476C96E}" type="pres">
      <dgm:prSet presAssocID="{40140D39-9921-48D9-811B-3B66773A8EC8}" presName="sibTrans" presStyleLbl="sibTrans2D1" presStyleIdx="2" presStyleCnt="5"/>
      <dgm:spPr/>
    </dgm:pt>
    <dgm:pt modelId="{13BDCC39-7A70-4F29-B318-9EA8BE36C12B}" type="pres">
      <dgm:prSet presAssocID="{40140D39-9921-48D9-811B-3B66773A8EC8}" presName="connectorText" presStyleLbl="sibTrans2D1" presStyleIdx="2" presStyleCnt="5"/>
      <dgm:spPr/>
    </dgm:pt>
    <dgm:pt modelId="{542D65BE-6899-48AE-BA77-1B59CC03C646}" type="pres">
      <dgm:prSet presAssocID="{8A88E03A-11B2-40BF-BCAE-F06AB541B14F}" presName="node" presStyleLbl="node1" presStyleIdx="3" presStyleCnt="6" custScaleX="192562">
        <dgm:presLayoutVars>
          <dgm:bulletEnabled val="1"/>
        </dgm:presLayoutVars>
      </dgm:prSet>
      <dgm:spPr/>
    </dgm:pt>
    <dgm:pt modelId="{3FF009E7-BFAA-4F06-8248-4BCD1544326F}" type="pres">
      <dgm:prSet presAssocID="{94F053E7-A40B-49F3-9FBE-6127B642589B}" presName="sibTrans" presStyleLbl="sibTrans2D1" presStyleIdx="3" presStyleCnt="5"/>
      <dgm:spPr/>
    </dgm:pt>
    <dgm:pt modelId="{0A003026-DDA0-40A3-A665-0425D2789C8E}" type="pres">
      <dgm:prSet presAssocID="{94F053E7-A40B-49F3-9FBE-6127B642589B}" presName="connectorText" presStyleLbl="sibTrans2D1" presStyleIdx="3" presStyleCnt="5"/>
      <dgm:spPr/>
    </dgm:pt>
    <dgm:pt modelId="{A4F6203E-615E-44FB-94EB-7C489FB930F6}" type="pres">
      <dgm:prSet presAssocID="{0101F2AE-D2D4-4DC3-A5E6-47873FEDC3F6}" presName="node" presStyleLbl="node1" presStyleIdx="4" presStyleCnt="6" custScaleX="192562">
        <dgm:presLayoutVars>
          <dgm:bulletEnabled val="1"/>
        </dgm:presLayoutVars>
      </dgm:prSet>
      <dgm:spPr/>
    </dgm:pt>
    <dgm:pt modelId="{6771B515-66A9-40EE-B39F-ADDD77A83D63}" type="pres">
      <dgm:prSet presAssocID="{D754EB84-8B36-4E8C-B7B0-9CE124E047F5}" presName="sibTrans" presStyleLbl="sibTrans2D1" presStyleIdx="4" presStyleCnt="5"/>
      <dgm:spPr/>
    </dgm:pt>
    <dgm:pt modelId="{BF06E702-7062-442E-8FEB-868F3AD6719C}" type="pres">
      <dgm:prSet presAssocID="{D754EB84-8B36-4E8C-B7B0-9CE124E047F5}" presName="connectorText" presStyleLbl="sibTrans2D1" presStyleIdx="4" presStyleCnt="5"/>
      <dgm:spPr/>
    </dgm:pt>
    <dgm:pt modelId="{9A37F777-DB7A-4C3A-966F-7B1A0C3FD1FD}" type="pres">
      <dgm:prSet presAssocID="{2A19A5D6-1875-4C0E-A86C-9E03FDEDA24D}" presName="node" presStyleLbl="node1" presStyleIdx="5" presStyleCnt="6" custScaleX="192562">
        <dgm:presLayoutVars>
          <dgm:bulletEnabled val="1"/>
        </dgm:presLayoutVars>
      </dgm:prSet>
      <dgm:spPr/>
    </dgm:pt>
  </dgm:ptLst>
  <dgm:cxnLst>
    <dgm:cxn modelId="{DF03A523-539E-48F5-AF20-653959D6DD81}" srcId="{2B514AC6-7B93-41DA-BA91-B8C00BCFABE4}" destId="{2A19A5D6-1875-4C0E-A86C-9E03FDEDA24D}" srcOrd="5" destOrd="0" parTransId="{08161961-AD6C-49C8-897B-CD775E1FF0FA}" sibTransId="{3F20E657-37C2-4104-9576-2568A5380296}"/>
    <dgm:cxn modelId="{525AC932-E94D-4F81-8827-E993FEFDB0A1}" type="presOf" srcId="{275A613E-7849-40A6-8BF9-2F10D5EB1BCD}" destId="{2399F7DE-CFE1-4E3E-AA08-57D19A663E73}" srcOrd="1" destOrd="0" presId="urn:microsoft.com/office/officeart/2005/8/layout/process2"/>
    <dgm:cxn modelId="{E2041136-FEF3-4D1F-9F51-5E1AF8360EF8}" type="presOf" srcId="{7D04020D-0AFE-4753-B5B4-9DCDF3851257}" destId="{9FF89A86-B72E-40BB-98C0-6C6F86428B1D}" srcOrd="0" destOrd="0" presId="urn:microsoft.com/office/officeart/2005/8/layout/process2"/>
    <dgm:cxn modelId="{B1A0353A-3FFF-430B-BBEC-84930E6EAD3D}" type="presOf" srcId="{D754EB84-8B36-4E8C-B7B0-9CE124E047F5}" destId="{6771B515-66A9-40EE-B39F-ADDD77A83D63}" srcOrd="0" destOrd="0" presId="urn:microsoft.com/office/officeart/2005/8/layout/process2"/>
    <dgm:cxn modelId="{222B714D-F6B7-42DA-8372-F2A7F67035F7}" type="presOf" srcId="{0101F2AE-D2D4-4DC3-A5E6-47873FEDC3F6}" destId="{A4F6203E-615E-44FB-94EB-7C489FB930F6}" srcOrd="0" destOrd="0" presId="urn:microsoft.com/office/officeart/2005/8/layout/process2"/>
    <dgm:cxn modelId="{7985184F-96A1-4EF9-A89D-8EAB8E2899A6}" type="presOf" srcId="{94F053E7-A40B-49F3-9FBE-6127B642589B}" destId="{3FF009E7-BFAA-4F06-8248-4BCD1544326F}" srcOrd="0" destOrd="0" presId="urn:microsoft.com/office/officeart/2005/8/layout/process2"/>
    <dgm:cxn modelId="{88CB868B-CA3C-4271-9F66-FBE41C1A394F}" type="presOf" srcId="{275A613E-7849-40A6-8BF9-2F10D5EB1BCD}" destId="{605DBA28-E541-4983-9C8C-59474D7BD723}" srcOrd="0" destOrd="0" presId="urn:microsoft.com/office/officeart/2005/8/layout/process2"/>
    <dgm:cxn modelId="{0BCA328C-CAFC-47E0-9642-85F4F6B1A940}" srcId="{2B514AC6-7B93-41DA-BA91-B8C00BCFABE4}" destId="{34045936-CB3D-451A-A1CA-5BF1A70B332C}" srcOrd="0" destOrd="0" parTransId="{BB885F29-4EA6-407C-B603-FA7F6A5BA9A5}" sibTransId="{F6784974-0497-4137-B00E-19F0539122AC}"/>
    <dgm:cxn modelId="{28ED989E-6BBA-4545-9150-CE63C6D134EA}" type="presOf" srcId="{8A88E03A-11B2-40BF-BCAE-F06AB541B14F}" destId="{542D65BE-6899-48AE-BA77-1B59CC03C646}" srcOrd="0" destOrd="0" presId="urn:microsoft.com/office/officeart/2005/8/layout/process2"/>
    <dgm:cxn modelId="{696CBAA8-EEC6-48B3-AA46-7E34C15CCDAB}" type="presOf" srcId="{40140D39-9921-48D9-811B-3B66773A8EC8}" destId="{C41B3CDF-A830-4D43-AB6F-CFBB4476C96E}" srcOrd="0" destOrd="0" presId="urn:microsoft.com/office/officeart/2005/8/layout/process2"/>
    <dgm:cxn modelId="{1E5EE8A8-EA77-43EF-8881-90CE34EC0E6D}" type="presOf" srcId="{E895D96C-58C4-4058-98A4-64B4D070EFC5}" destId="{0A6969A0-313C-49F1-89FD-48BDE8B4E382}" srcOrd="0" destOrd="0" presId="urn:microsoft.com/office/officeart/2005/8/layout/process2"/>
    <dgm:cxn modelId="{691D47B6-A787-4918-A292-AFCFEC90A296}" type="presOf" srcId="{D754EB84-8B36-4E8C-B7B0-9CE124E047F5}" destId="{BF06E702-7062-442E-8FEB-868F3AD6719C}" srcOrd="1" destOrd="0" presId="urn:microsoft.com/office/officeart/2005/8/layout/process2"/>
    <dgm:cxn modelId="{257191B7-A981-4F7D-8C05-4103CFB57039}" type="presOf" srcId="{2B514AC6-7B93-41DA-BA91-B8C00BCFABE4}" destId="{A70C66EB-599E-498C-8060-9B714B2360D2}" srcOrd="0" destOrd="0" presId="urn:microsoft.com/office/officeart/2005/8/layout/process2"/>
    <dgm:cxn modelId="{39FB23BB-6E5C-4E82-AD89-DD3036BD7BF6}" type="presOf" srcId="{F6784974-0497-4137-B00E-19F0539122AC}" destId="{E1F53FB9-2F01-4E1D-9D81-53E42893E332}" srcOrd="0" destOrd="0" presId="urn:microsoft.com/office/officeart/2005/8/layout/process2"/>
    <dgm:cxn modelId="{CDAC5BC5-59AE-4809-9FB7-629B7C132123}" type="presOf" srcId="{F6784974-0497-4137-B00E-19F0539122AC}" destId="{3E3B3DE3-650B-4898-A977-3604FC60954E}" srcOrd="1" destOrd="0" presId="urn:microsoft.com/office/officeart/2005/8/layout/process2"/>
    <dgm:cxn modelId="{801AD6C8-3DFE-413B-B5DD-CA17EB36279C}" type="presOf" srcId="{94F053E7-A40B-49F3-9FBE-6127B642589B}" destId="{0A003026-DDA0-40A3-A665-0425D2789C8E}" srcOrd="1" destOrd="0" presId="urn:microsoft.com/office/officeart/2005/8/layout/process2"/>
    <dgm:cxn modelId="{42A0B8D3-74D3-42BC-8B37-A0ACED49ED0C}" srcId="{2B514AC6-7B93-41DA-BA91-B8C00BCFABE4}" destId="{8A88E03A-11B2-40BF-BCAE-F06AB541B14F}" srcOrd="3" destOrd="0" parTransId="{BD357DA1-B392-4FA0-9D40-D7381F19BDF6}" sibTransId="{94F053E7-A40B-49F3-9FBE-6127B642589B}"/>
    <dgm:cxn modelId="{52C3DEDB-19E6-4E8B-BC55-08108386D059}" type="presOf" srcId="{34045936-CB3D-451A-A1CA-5BF1A70B332C}" destId="{901FC05B-02F1-403D-9AB3-D62CE1F62091}" srcOrd="0" destOrd="0" presId="urn:microsoft.com/office/officeart/2005/8/layout/process2"/>
    <dgm:cxn modelId="{202C1EE4-6149-4580-8778-6475EA031898}" srcId="{2B514AC6-7B93-41DA-BA91-B8C00BCFABE4}" destId="{0101F2AE-D2D4-4DC3-A5E6-47873FEDC3F6}" srcOrd="4" destOrd="0" parTransId="{950C41AA-BF6C-4013-BFC6-FE9FFFF3C771}" sibTransId="{D754EB84-8B36-4E8C-B7B0-9CE124E047F5}"/>
    <dgm:cxn modelId="{2F33E5E4-0E2E-440B-BF20-635CFC27DAB7}" type="presOf" srcId="{40140D39-9921-48D9-811B-3B66773A8EC8}" destId="{13BDCC39-7A70-4F29-B318-9EA8BE36C12B}" srcOrd="1" destOrd="0" presId="urn:microsoft.com/office/officeart/2005/8/layout/process2"/>
    <dgm:cxn modelId="{C49744E6-CC07-48EB-B405-DF2C4E10D819}" srcId="{2B514AC6-7B93-41DA-BA91-B8C00BCFABE4}" destId="{7D04020D-0AFE-4753-B5B4-9DCDF3851257}" srcOrd="2" destOrd="0" parTransId="{D9114C85-5B72-48EC-818A-E51CFD3ECCCF}" sibTransId="{40140D39-9921-48D9-811B-3B66773A8EC8}"/>
    <dgm:cxn modelId="{DE2870F1-7732-4110-9591-DC0AF2016671}" srcId="{2B514AC6-7B93-41DA-BA91-B8C00BCFABE4}" destId="{E895D96C-58C4-4058-98A4-64B4D070EFC5}" srcOrd="1" destOrd="0" parTransId="{8821D7E2-4FC1-405A-923B-9083CBCFBFC0}" sibTransId="{275A613E-7849-40A6-8BF9-2F10D5EB1BCD}"/>
    <dgm:cxn modelId="{1FC5FFFA-2D51-4069-82D5-1C19BFFDA3F3}" type="presOf" srcId="{2A19A5D6-1875-4C0E-A86C-9E03FDEDA24D}" destId="{9A37F777-DB7A-4C3A-966F-7B1A0C3FD1FD}" srcOrd="0" destOrd="0" presId="urn:microsoft.com/office/officeart/2005/8/layout/process2"/>
    <dgm:cxn modelId="{D7C31090-6BF2-4B42-B9A3-54810D438330}" type="presParOf" srcId="{A70C66EB-599E-498C-8060-9B714B2360D2}" destId="{901FC05B-02F1-403D-9AB3-D62CE1F62091}" srcOrd="0" destOrd="0" presId="urn:microsoft.com/office/officeart/2005/8/layout/process2"/>
    <dgm:cxn modelId="{7F9379D1-1027-4D25-A875-A8CE9E558C52}" type="presParOf" srcId="{A70C66EB-599E-498C-8060-9B714B2360D2}" destId="{E1F53FB9-2F01-4E1D-9D81-53E42893E332}" srcOrd="1" destOrd="0" presId="urn:microsoft.com/office/officeart/2005/8/layout/process2"/>
    <dgm:cxn modelId="{A3B401FB-08DD-41E9-83BE-F119681159C5}" type="presParOf" srcId="{E1F53FB9-2F01-4E1D-9D81-53E42893E332}" destId="{3E3B3DE3-650B-4898-A977-3604FC60954E}" srcOrd="0" destOrd="0" presId="urn:microsoft.com/office/officeart/2005/8/layout/process2"/>
    <dgm:cxn modelId="{DD03669C-6A1E-4F64-8807-C784D1CEFC42}" type="presParOf" srcId="{A70C66EB-599E-498C-8060-9B714B2360D2}" destId="{0A6969A0-313C-49F1-89FD-48BDE8B4E382}" srcOrd="2" destOrd="0" presId="urn:microsoft.com/office/officeart/2005/8/layout/process2"/>
    <dgm:cxn modelId="{BA36306D-1563-4EB4-9C11-C80393324DE0}" type="presParOf" srcId="{A70C66EB-599E-498C-8060-9B714B2360D2}" destId="{605DBA28-E541-4983-9C8C-59474D7BD723}" srcOrd="3" destOrd="0" presId="urn:microsoft.com/office/officeart/2005/8/layout/process2"/>
    <dgm:cxn modelId="{9F374CC7-C69F-4115-8102-FF2E49434595}" type="presParOf" srcId="{605DBA28-E541-4983-9C8C-59474D7BD723}" destId="{2399F7DE-CFE1-4E3E-AA08-57D19A663E73}" srcOrd="0" destOrd="0" presId="urn:microsoft.com/office/officeart/2005/8/layout/process2"/>
    <dgm:cxn modelId="{4E8A92E5-266C-4AD0-B1E0-D40CAB15B73E}" type="presParOf" srcId="{A70C66EB-599E-498C-8060-9B714B2360D2}" destId="{9FF89A86-B72E-40BB-98C0-6C6F86428B1D}" srcOrd="4" destOrd="0" presId="urn:microsoft.com/office/officeart/2005/8/layout/process2"/>
    <dgm:cxn modelId="{B729C9A6-73CD-4A09-881D-03BBF2C8F88B}" type="presParOf" srcId="{A70C66EB-599E-498C-8060-9B714B2360D2}" destId="{C41B3CDF-A830-4D43-AB6F-CFBB4476C96E}" srcOrd="5" destOrd="0" presId="urn:microsoft.com/office/officeart/2005/8/layout/process2"/>
    <dgm:cxn modelId="{6620C724-0205-4E9E-AE69-1E4F92DCED78}" type="presParOf" srcId="{C41B3CDF-A830-4D43-AB6F-CFBB4476C96E}" destId="{13BDCC39-7A70-4F29-B318-9EA8BE36C12B}" srcOrd="0" destOrd="0" presId="urn:microsoft.com/office/officeart/2005/8/layout/process2"/>
    <dgm:cxn modelId="{505F9FFD-E5B2-4D24-982B-545C7EB010CF}" type="presParOf" srcId="{A70C66EB-599E-498C-8060-9B714B2360D2}" destId="{542D65BE-6899-48AE-BA77-1B59CC03C646}" srcOrd="6" destOrd="0" presId="urn:microsoft.com/office/officeart/2005/8/layout/process2"/>
    <dgm:cxn modelId="{3573BA9B-9584-43EF-A53B-2CE4910BB6BF}" type="presParOf" srcId="{A70C66EB-599E-498C-8060-9B714B2360D2}" destId="{3FF009E7-BFAA-4F06-8248-4BCD1544326F}" srcOrd="7" destOrd="0" presId="urn:microsoft.com/office/officeart/2005/8/layout/process2"/>
    <dgm:cxn modelId="{59CE31EA-E289-47B8-AD22-350B295A6E11}" type="presParOf" srcId="{3FF009E7-BFAA-4F06-8248-4BCD1544326F}" destId="{0A003026-DDA0-40A3-A665-0425D2789C8E}" srcOrd="0" destOrd="0" presId="urn:microsoft.com/office/officeart/2005/8/layout/process2"/>
    <dgm:cxn modelId="{6556BAA7-4A45-46E6-9D0E-1C4C18CFEB5B}" type="presParOf" srcId="{A70C66EB-599E-498C-8060-9B714B2360D2}" destId="{A4F6203E-615E-44FB-94EB-7C489FB930F6}" srcOrd="8" destOrd="0" presId="urn:microsoft.com/office/officeart/2005/8/layout/process2"/>
    <dgm:cxn modelId="{B75B6DA7-745E-4105-A6FD-042A66972091}" type="presParOf" srcId="{A70C66EB-599E-498C-8060-9B714B2360D2}" destId="{6771B515-66A9-40EE-B39F-ADDD77A83D63}" srcOrd="9" destOrd="0" presId="urn:microsoft.com/office/officeart/2005/8/layout/process2"/>
    <dgm:cxn modelId="{8A8CD690-FA6D-46FD-8C67-335B6A225399}" type="presParOf" srcId="{6771B515-66A9-40EE-B39F-ADDD77A83D63}" destId="{BF06E702-7062-442E-8FEB-868F3AD6719C}" srcOrd="0" destOrd="0" presId="urn:microsoft.com/office/officeart/2005/8/layout/process2"/>
    <dgm:cxn modelId="{E87C8B9B-8D90-4186-84FB-8DC3BF76129B}" type="presParOf" srcId="{A70C66EB-599E-498C-8060-9B714B2360D2}" destId="{9A37F777-DB7A-4C3A-966F-7B1A0C3FD1FD}"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158BFBF-C7C3-4599-800C-15C043D43156}"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AU"/>
        </a:p>
      </dgm:t>
    </dgm:pt>
    <dgm:pt modelId="{68FB6FB3-D512-4406-9CEC-21BA7C9BF69B}">
      <dgm:prSet phldrT="[Text]" custT="1"/>
      <dgm:spPr/>
      <dgm:t>
        <a:bodyPr/>
        <a:lstStyle/>
        <a:p>
          <a:r>
            <a:rPr lang="en-US" sz="2000" dirty="0"/>
            <a:t>Recovery rates vary by seniority of ranking in a company’s capital structure, under the priority of claims treatment in bankruptcy.</a:t>
          </a:r>
          <a:endParaRPr lang="en-AU" sz="2000" dirty="0"/>
        </a:p>
      </dgm:t>
    </dgm:pt>
    <dgm:pt modelId="{0DCFD055-92F3-4B8F-9AA2-0C6D41DDCE5D}" type="parTrans" cxnId="{32019B7A-5987-41F4-A088-3F7EE79E0B7A}">
      <dgm:prSet/>
      <dgm:spPr/>
      <dgm:t>
        <a:bodyPr/>
        <a:lstStyle/>
        <a:p>
          <a:endParaRPr lang="en-AU"/>
        </a:p>
      </dgm:t>
    </dgm:pt>
    <dgm:pt modelId="{AC71F2B7-2FE2-432E-AC46-489A04CD04C0}" type="sibTrans" cxnId="{32019B7A-5987-41F4-A088-3F7EE79E0B7A}">
      <dgm:prSet/>
      <dgm:spPr/>
      <dgm:t>
        <a:bodyPr/>
        <a:lstStyle/>
        <a:p>
          <a:endParaRPr lang="en-AU" dirty="0"/>
        </a:p>
      </dgm:t>
    </dgm:pt>
    <dgm:pt modelId="{1DCC81FF-E3E2-42C2-9F41-B1B26018E994}">
      <dgm:prSet custT="1"/>
      <dgm:spPr/>
      <dgm:t>
        <a:bodyPr/>
        <a:lstStyle/>
        <a:p>
          <a:r>
            <a:rPr lang="en-US" sz="2000" dirty="0"/>
            <a:t>In theory, the priority of claims in bankruptcy</a:t>
          </a:r>
          <a:r>
            <a:rPr lang="en-US" sz="2000" dirty="0">
              <a:latin typeface="Arial"/>
              <a:cs typeface="Arial"/>
            </a:rPr>
            <a:t>—</a:t>
          </a:r>
          <a:r>
            <a:rPr lang="en-US" sz="2000" dirty="0"/>
            <a:t>the idea that the highest-ranked creditors get paid out first, followed by the next level, and so on</a:t>
          </a:r>
          <a:r>
            <a:rPr lang="en-US" sz="2000" dirty="0">
              <a:latin typeface="Arial"/>
              <a:cs typeface="Arial"/>
            </a:rPr>
            <a:t>—</a:t>
          </a:r>
          <a:r>
            <a:rPr lang="en-US" sz="2000" dirty="0"/>
            <a:t>is well established. In practice, there might be violations.</a:t>
          </a:r>
        </a:p>
      </dgm:t>
    </dgm:pt>
    <dgm:pt modelId="{6747C476-F7A0-4DD2-9149-92D63B3591EE}" type="parTrans" cxnId="{EA0E9DD0-C9F3-4E96-9509-D0CA8AF3A98C}">
      <dgm:prSet/>
      <dgm:spPr/>
      <dgm:t>
        <a:bodyPr/>
        <a:lstStyle/>
        <a:p>
          <a:endParaRPr lang="en-AU"/>
        </a:p>
      </dgm:t>
    </dgm:pt>
    <dgm:pt modelId="{99DA586D-E323-481E-BDF5-AF7851C5860D}" type="sibTrans" cxnId="{EA0E9DD0-C9F3-4E96-9509-D0CA8AF3A98C}">
      <dgm:prSet/>
      <dgm:spPr/>
      <dgm:t>
        <a:bodyPr/>
        <a:lstStyle/>
        <a:p>
          <a:endParaRPr lang="en-AU"/>
        </a:p>
      </dgm:t>
    </dgm:pt>
    <dgm:pt modelId="{7A72B9FF-1E5D-40F7-8E53-826B2482EBBC}" type="pres">
      <dgm:prSet presAssocID="{5158BFBF-C7C3-4599-800C-15C043D43156}" presName="outerComposite" presStyleCnt="0">
        <dgm:presLayoutVars>
          <dgm:chMax val="5"/>
          <dgm:dir/>
          <dgm:resizeHandles val="exact"/>
        </dgm:presLayoutVars>
      </dgm:prSet>
      <dgm:spPr/>
    </dgm:pt>
    <dgm:pt modelId="{0757B1C7-E636-49A3-9EF9-B7CB6AE4CCDA}" type="pres">
      <dgm:prSet presAssocID="{5158BFBF-C7C3-4599-800C-15C043D43156}" presName="dummyMaxCanvas" presStyleCnt="0">
        <dgm:presLayoutVars/>
      </dgm:prSet>
      <dgm:spPr/>
    </dgm:pt>
    <dgm:pt modelId="{BA9185C5-B1D5-4246-87E3-BCE21AC36C2D}" type="pres">
      <dgm:prSet presAssocID="{5158BFBF-C7C3-4599-800C-15C043D43156}" presName="TwoNodes_1" presStyleLbl="node1" presStyleIdx="0" presStyleCnt="2" custScaleY="84282">
        <dgm:presLayoutVars>
          <dgm:bulletEnabled val="1"/>
        </dgm:presLayoutVars>
      </dgm:prSet>
      <dgm:spPr/>
    </dgm:pt>
    <dgm:pt modelId="{799DCEA6-8021-40BA-983D-9A767ED81166}" type="pres">
      <dgm:prSet presAssocID="{5158BFBF-C7C3-4599-800C-15C043D43156}" presName="TwoNodes_2" presStyleLbl="node1" presStyleIdx="1" presStyleCnt="2" custScaleY="116161" custLinFactNeighborY="-6911">
        <dgm:presLayoutVars>
          <dgm:bulletEnabled val="1"/>
        </dgm:presLayoutVars>
      </dgm:prSet>
      <dgm:spPr/>
    </dgm:pt>
    <dgm:pt modelId="{D20DF770-41A7-4172-92D1-AB846A4B349D}" type="pres">
      <dgm:prSet presAssocID="{5158BFBF-C7C3-4599-800C-15C043D43156}" presName="TwoConn_1-2" presStyleLbl="fgAccFollowNode1" presStyleIdx="0" presStyleCnt="1" custLinFactNeighborY="-12539">
        <dgm:presLayoutVars>
          <dgm:bulletEnabled val="1"/>
        </dgm:presLayoutVars>
      </dgm:prSet>
      <dgm:spPr/>
    </dgm:pt>
    <dgm:pt modelId="{0FAAAEA2-C4D8-4A5F-85A5-2E52B9A1F9FB}" type="pres">
      <dgm:prSet presAssocID="{5158BFBF-C7C3-4599-800C-15C043D43156}" presName="TwoNodes_1_text" presStyleLbl="node1" presStyleIdx="1" presStyleCnt="2">
        <dgm:presLayoutVars>
          <dgm:bulletEnabled val="1"/>
        </dgm:presLayoutVars>
      </dgm:prSet>
      <dgm:spPr/>
    </dgm:pt>
    <dgm:pt modelId="{6E6003C5-7988-4075-B8E9-CD5FE9C72676}" type="pres">
      <dgm:prSet presAssocID="{5158BFBF-C7C3-4599-800C-15C043D43156}" presName="TwoNodes_2_text" presStyleLbl="node1" presStyleIdx="1" presStyleCnt="2">
        <dgm:presLayoutVars>
          <dgm:bulletEnabled val="1"/>
        </dgm:presLayoutVars>
      </dgm:prSet>
      <dgm:spPr/>
    </dgm:pt>
  </dgm:ptLst>
  <dgm:cxnLst>
    <dgm:cxn modelId="{A30ACA51-63B2-44E9-8703-9D973D528AE8}" type="presOf" srcId="{1DCC81FF-E3E2-42C2-9F41-B1B26018E994}" destId="{799DCEA6-8021-40BA-983D-9A767ED81166}" srcOrd="0" destOrd="0" presId="urn:microsoft.com/office/officeart/2005/8/layout/vProcess5"/>
    <dgm:cxn modelId="{32019B7A-5987-41F4-A088-3F7EE79E0B7A}" srcId="{5158BFBF-C7C3-4599-800C-15C043D43156}" destId="{68FB6FB3-D512-4406-9CEC-21BA7C9BF69B}" srcOrd="0" destOrd="0" parTransId="{0DCFD055-92F3-4B8F-9AA2-0C6D41DDCE5D}" sibTransId="{AC71F2B7-2FE2-432E-AC46-489A04CD04C0}"/>
    <dgm:cxn modelId="{E67645A4-C4C0-4ED1-8AD2-3B94327B829B}" type="presOf" srcId="{1DCC81FF-E3E2-42C2-9F41-B1B26018E994}" destId="{6E6003C5-7988-4075-B8E9-CD5FE9C72676}" srcOrd="1" destOrd="0" presId="urn:microsoft.com/office/officeart/2005/8/layout/vProcess5"/>
    <dgm:cxn modelId="{DCE175AD-5BE2-4210-AF2E-DC25EC6E7CDF}" type="presOf" srcId="{5158BFBF-C7C3-4599-800C-15C043D43156}" destId="{7A72B9FF-1E5D-40F7-8E53-826B2482EBBC}" srcOrd="0" destOrd="0" presId="urn:microsoft.com/office/officeart/2005/8/layout/vProcess5"/>
    <dgm:cxn modelId="{EA0E9DD0-C9F3-4E96-9509-D0CA8AF3A98C}" srcId="{5158BFBF-C7C3-4599-800C-15C043D43156}" destId="{1DCC81FF-E3E2-42C2-9F41-B1B26018E994}" srcOrd="1" destOrd="0" parTransId="{6747C476-F7A0-4DD2-9149-92D63B3591EE}" sibTransId="{99DA586D-E323-481E-BDF5-AF7851C5860D}"/>
    <dgm:cxn modelId="{B4413FD1-8C91-4EC4-A658-270B6E5544B3}" type="presOf" srcId="{AC71F2B7-2FE2-432E-AC46-489A04CD04C0}" destId="{D20DF770-41A7-4172-92D1-AB846A4B349D}" srcOrd="0" destOrd="0" presId="urn:microsoft.com/office/officeart/2005/8/layout/vProcess5"/>
    <dgm:cxn modelId="{D31CF1D4-7197-4D48-BD51-62773111DFCD}" type="presOf" srcId="{68FB6FB3-D512-4406-9CEC-21BA7C9BF69B}" destId="{BA9185C5-B1D5-4246-87E3-BCE21AC36C2D}" srcOrd="0" destOrd="0" presId="urn:microsoft.com/office/officeart/2005/8/layout/vProcess5"/>
    <dgm:cxn modelId="{34B011E7-47E1-4F52-8DC1-26E7E7EB37FE}" type="presOf" srcId="{68FB6FB3-D512-4406-9CEC-21BA7C9BF69B}" destId="{0FAAAEA2-C4D8-4A5F-85A5-2E52B9A1F9FB}" srcOrd="1" destOrd="0" presId="urn:microsoft.com/office/officeart/2005/8/layout/vProcess5"/>
    <dgm:cxn modelId="{B4289B1B-4E4A-42BC-8E29-A090F774CAC0}" type="presParOf" srcId="{7A72B9FF-1E5D-40F7-8E53-826B2482EBBC}" destId="{0757B1C7-E636-49A3-9EF9-B7CB6AE4CCDA}" srcOrd="0" destOrd="0" presId="urn:microsoft.com/office/officeart/2005/8/layout/vProcess5"/>
    <dgm:cxn modelId="{C7D30A35-38E1-4748-A90C-7CB3BEB56ABD}" type="presParOf" srcId="{7A72B9FF-1E5D-40F7-8E53-826B2482EBBC}" destId="{BA9185C5-B1D5-4246-87E3-BCE21AC36C2D}" srcOrd="1" destOrd="0" presId="urn:microsoft.com/office/officeart/2005/8/layout/vProcess5"/>
    <dgm:cxn modelId="{5789D9EF-C334-409F-B9FD-989A758F986B}" type="presParOf" srcId="{7A72B9FF-1E5D-40F7-8E53-826B2482EBBC}" destId="{799DCEA6-8021-40BA-983D-9A767ED81166}" srcOrd="2" destOrd="0" presId="urn:microsoft.com/office/officeart/2005/8/layout/vProcess5"/>
    <dgm:cxn modelId="{E7D555F7-ADE7-4022-B058-D54975EBACEE}" type="presParOf" srcId="{7A72B9FF-1E5D-40F7-8E53-826B2482EBBC}" destId="{D20DF770-41A7-4172-92D1-AB846A4B349D}" srcOrd="3" destOrd="0" presId="urn:microsoft.com/office/officeart/2005/8/layout/vProcess5"/>
    <dgm:cxn modelId="{FC38381D-BD40-4E32-8999-CEE8798CF7CA}" type="presParOf" srcId="{7A72B9FF-1E5D-40F7-8E53-826B2482EBBC}" destId="{0FAAAEA2-C4D8-4A5F-85A5-2E52B9A1F9FB}" srcOrd="4" destOrd="0" presId="urn:microsoft.com/office/officeart/2005/8/layout/vProcess5"/>
    <dgm:cxn modelId="{7A8A5C58-18DE-4BBC-81A2-05B189CF9D16}" type="presParOf" srcId="{7A72B9FF-1E5D-40F7-8E53-826B2482EBBC}" destId="{6E6003C5-7988-4075-B8E9-CD5FE9C72676}"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3F38AD3-9795-4D1A-8E24-02B88C331ABC}" type="doc">
      <dgm:prSet loTypeId="urn:microsoft.com/office/officeart/2005/8/layout/process1" loCatId="process" qsTypeId="urn:microsoft.com/office/officeart/2005/8/quickstyle/simple1" qsCatId="simple" csTypeId="urn:microsoft.com/office/officeart/2005/8/colors/colorful3" csCatId="colorful" phldr="1"/>
      <dgm:spPr/>
      <dgm:t>
        <a:bodyPr/>
        <a:lstStyle/>
        <a:p>
          <a:endParaRPr lang="en-AU"/>
        </a:p>
      </dgm:t>
    </dgm:pt>
    <dgm:pt modelId="{E092ABD7-8754-4558-A4D9-964DEEF7FF8D}">
      <dgm:prSet phldrT="[Text]" custT="1"/>
      <dgm:spPr/>
      <dgm:t>
        <a:bodyPr/>
        <a:lstStyle/>
        <a:p>
          <a:pPr algn="l"/>
          <a:r>
            <a:rPr lang="en-US" sz="2000" dirty="0"/>
            <a:t>There may be disputes over the value of various assets in the bankruptcy estate or the present value or timing of payouts.</a:t>
          </a:r>
          <a:endParaRPr lang="en-AU" dirty="0"/>
        </a:p>
      </dgm:t>
    </dgm:pt>
    <dgm:pt modelId="{F4BA28A9-6C3B-4346-8BBD-BCC107B764A2}" type="parTrans" cxnId="{FE73CAE7-64AA-4247-A27F-5042BE8D1634}">
      <dgm:prSet/>
      <dgm:spPr/>
      <dgm:t>
        <a:bodyPr/>
        <a:lstStyle/>
        <a:p>
          <a:endParaRPr lang="en-AU"/>
        </a:p>
      </dgm:t>
    </dgm:pt>
    <dgm:pt modelId="{A40A8E5A-EB0A-40ED-BE69-565C47F31383}" type="sibTrans" cxnId="{FE73CAE7-64AA-4247-A27F-5042BE8D1634}">
      <dgm:prSet/>
      <dgm:spPr/>
      <dgm:t>
        <a:bodyPr/>
        <a:lstStyle/>
        <a:p>
          <a:endParaRPr lang="en-AU" dirty="0"/>
        </a:p>
      </dgm:t>
    </dgm:pt>
    <dgm:pt modelId="{B01D5601-26BD-47B6-AD6C-06FF5BCB15FD}">
      <dgm:prSet phldrT="[Text]" custT="1"/>
      <dgm:spPr/>
      <dgm:t>
        <a:bodyPr/>
        <a:lstStyle/>
        <a:p>
          <a:pPr algn="l"/>
          <a:r>
            <a:rPr lang="en-US" sz="2000" dirty="0"/>
            <a:t>Thus, to avoid the time, expense, and uncertainty over disputed issues, the various claimants have an incentive to negotiate and compromise. </a:t>
          </a:r>
          <a:endParaRPr lang="en-AU" dirty="0"/>
        </a:p>
      </dgm:t>
    </dgm:pt>
    <dgm:pt modelId="{B2A33BC5-1F96-4FF2-AD5E-FF7C1F52CF27}" type="parTrans" cxnId="{8E250281-E718-45ED-8B9D-9344B5AA5F10}">
      <dgm:prSet/>
      <dgm:spPr/>
      <dgm:t>
        <a:bodyPr/>
        <a:lstStyle/>
        <a:p>
          <a:endParaRPr lang="en-AU"/>
        </a:p>
      </dgm:t>
    </dgm:pt>
    <dgm:pt modelId="{F83A3486-BB06-474F-9F33-ECAC72D0E516}" type="sibTrans" cxnId="{8E250281-E718-45ED-8B9D-9344B5AA5F10}">
      <dgm:prSet/>
      <dgm:spPr/>
      <dgm:t>
        <a:bodyPr/>
        <a:lstStyle/>
        <a:p>
          <a:endParaRPr lang="en-AU" dirty="0"/>
        </a:p>
      </dgm:t>
    </dgm:pt>
    <dgm:pt modelId="{2C11B531-20CA-4434-87E8-639FA99ACA58}">
      <dgm:prSet custT="1"/>
      <dgm:spPr/>
      <dgm:t>
        <a:bodyPr/>
        <a:lstStyle/>
        <a:p>
          <a:pPr algn="l"/>
          <a:r>
            <a:rPr lang="en-US" sz="2000" dirty="0"/>
            <a:t>This frequently leads to creditors with lower seniority and other claimants (e.g., even shareholders) receiving more consideration than they are legally entitled to receive.</a:t>
          </a:r>
          <a:endParaRPr lang="en-AU" dirty="0"/>
        </a:p>
      </dgm:t>
    </dgm:pt>
    <dgm:pt modelId="{9ECD7EF2-126D-41F5-A5DD-75B4AAE8701E}" type="parTrans" cxnId="{7D69A6FE-0940-4CE8-A56C-2C52B6028218}">
      <dgm:prSet/>
      <dgm:spPr/>
      <dgm:t>
        <a:bodyPr/>
        <a:lstStyle/>
        <a:p>
          <a:endParaRPr lang="en-AU"/>
        </a:p>
      </dgm:t>
    </dgm:pt>
    <dgm:pt modelId="{E6E0E2BA-BE38-43E1-B1C1-C363944A6AEA}" type="sibTrans" cxnId="{7D69A6FE-0940-4CE8-A56C-2C52B6028218}">
      <dgm:prSet/>
      <dgm:spPr/>
      <dgm:t>
        <a:bodyPr/>
        <a:lstStyle/>
        <a:p>
          <a:endParaRPr lang="en-AU"/>
        </a:p>
      </dgm:t>
    </dgm:pt>
    <dgm:pt modelId="{CD2D4541-8153-413B-83E1-14AEBBB3BE03}">
      <dgm:prSet phldrT="[Text]" custT="1"/>
      <dgm:spPr/>
      <dgm:t>
        <a:bodyPr/>
        <a:lstStyle/>
        <a:p>
          <a:pPr algn="l"/>
          <a:r>
            <a:rPr lang="en-US" sz="2000" dirty="0"/>
            <a:t>Resolution of these disputes takes time, and cases can drag on for months and years. </a:t>
          </a:r>
          <a:endParaRPr lang="en-AU" dirty="0"/>
        </a:p>
      </dgm:t>
    </dgm:pt>
    <dgm:pt modelId="{6C27817B-A1EA-4E6A-AE99-87455F9F8D45}" type="sibTrans" cxnId="{B9A73DF6-7ED1-4461-AEC3-241865A8A867}">
      <dgm:prSet/>
      <dgm:spPr/>
      <dgm:t>
        <a:bodyPr/>
        <a:lstStyle/>
        <a:p>
          <a:endParaRPr lang="en-AU" dirty="0"/>
        </a:p>
      </dgm:t>
    </dgm:pt>
    <dgm:pt modelId="{DC7E5F9A-FEF8-49EE-B0C6-4E526E11897D}" type="parTrans" cxnId="{B9A73DF6-7ED1-4461-AEC3-241865A8A867}">
      <dgm:prSet/>
      <dgm:spPr/>
      <dgm:t>
        <a:bodyPr/>
        <a:lstStyle/>
        <a:p>
          <a:endParaRPr lang="en-AU"/>
        </a:p>
      </dgm:t>
    </dgm:pt>
    <dgm:pt modelId="{6EA40B3F-B853-4FC1-97F2-556AA02BD2D2}" type="pres">
      <dgm:prSet presAssocID="{43F38AD3-9795-4D1A-8E24-02B88C331ABC}" presName="Name0" presStyleCnt="0">
        <dgm:presLayoutVars>
          <dgm:dir/>
          <dgm:resizeHandles val="exact"/>
        </dgm:presLayoutVars>
      </dgm:prSet>
      <dgm:spPr/>
    </dgm:pt>
    <dgm:pt modelId="{6B403769-DBA2-4FFC-B22F-6993CF648FBB}" type="pres">
      <dgm:prSet presAssocID="{E092ABD7-8754-4558-A4D9-964DEEF7FF8D}" presName="node" presStyleLbl="node1" presStyleIdx="0" presStyleCnt="4" custScaleX="153133">
        <dgm:presLayoutVars>
          <dgm:bulletEnabled val="1"/>
        </dgm:presLayoutVars>
      </dgm:prSet>
      <dgm:spPr/>
    </dgm:pt>
    <dgm:pt modelId="{463D0B4A-6247-4A89-821E-98FE1F0C0B64}" type="pres">
      <dgm:prSet presAssocID="{A40A8E5A-EB0A-40ED-BE69-565C47F31383}" presName="sibTrans" presStyleLbl="sibTrans2D1" presStyleIdx="0" presStyleCnt="3" custLinFactNeighborX="-3722"/>
      <dgm:spPr/>
    </dgm:pt>
    <dgm:pt modelId="{60848EF6-84D3-4839-93E2-4E771785447B}" type="pres">
      <dgm:prSet presAssocID="{A40A8E5A-EB0A-40ED-BE69-565C47F31383}" presName="connectorText" presStyleLbl="sibTrans2D1" presStyleIdx="0" presStyleCnt="3"/>
      <dgm:spPr/>
    </dgm:pt>
    <dgm:pt modelId="{4F10BE95-8452-41A3-B2BA-AFBB51FAD8E0}" type="pres">
      <dgm:prSet presAssocID="{CD2D4541-8153-413B-83E1-14AEBBB3BE03}" presName="node" presStyleLbl="node1" presStyleIdx="1" presStyleCnt="4" custScaleX="146517" custLinFactNeighborX="-13276">
        <dgm:presLayoutVars>
          <dgm:bulletEnabled val="1"/>
        </dgm:presLayoutVars>
      </dgm:prSet>
      <dgm:spPr/>
    </dgm:pt>
    <dgm:pt modelId="{9401F7A9-A698-4FA1-A379-D85B776AC051}" type="pres">
      <dgm:prSet presAssocID="{6C27817B-A1EA-4E6A-AE99-87455F9F8D45}" presName="sibTrans" presStyleLbl="sibTrans2D1" presStyleIdx="1" presStyleCnt="3" custLinFactNeighborX="-9668" custLinFactNeighborY="-37"/>
      <dgm:spPr/>
    </dgm:pt>
    <dgm:pt modelId="{A91E72BF-4254-4FF5-9708-C7BE8C0F5F6A}" type="pres">
      <dgm:prSet presAssocID="{6C27817B-A1EA-4E6A-AE99-87455F9F8D45}" presName="connectorText" presStyleLbl="sibTrans2D1" presStyleIdx="1" presStyleCnt="3"/>
      <dgm:spPr/>
    </dgm:pt>
    <dgm:pt modelId="{7CABC904-4256-4894-B22F-3675E95426C7}" type="pres">
      <dgm:prSet presAssocID="{B01D5601-26BD-47B6-AD6C-06FF5BCB15FD}" presName="node" presStyleLbl="node1" presStyleIdx="2" presStyleCnt="4" custScaleX="181446" custLinFactNeighborX="-28698">
        <dgm:presLayoutVars>
          <dgm:bulletEnabled val="1"/>
        </dgm:presLayoutVars>
      </dgm:prSet>
      <dgm:spPr/>
    </dgm:pt>
    <dgm:pt modelId="{6DB85FA0-40A8-40EC-B080-60A4CF52F0C2}" type="pres">
      <dgm:prSet presAssocID="{F83A3486-BB06-474F-9F33-ECAC72D0E516}" presName="sibTrans" presStyleLbl="sibTrans2D1" presStyleIdx="2" presStyleCnt="3" custScaleX="87655" custLinFactNeighborX="-32798"/>
      <dgm:spPr/>
    </dgm:pt>
    <dgm:pt modelId="{7291EB1E-25A5-4E98-82AB-A50DB7807E0A}" type="pres">
      <dgm:prSet presAssocID="{F83A3486-BB06-474F-9F33-ECAC72D0E516}" presName="connectorText" presStyleLbl="sibTrans2D1" presStyleIdx="2" presStyleCnt="3"/>
      <dgm:spPr/>
    </dgm:pt>
    <dgm:pt modelId="{0F40E6AA-F0BF-4D96-A6E7-86D3C9848ABF}" type="pres">
      <dgm:prSet presAssocID="{2C11B531-20CA-4434-87E8-639FA99ACA58}" presName="node" presStyleLbl="node1" presStyleIdx="3" presStyleCnt="4" custScaleX="195779" custLinFactNeighborX="-38318">
        <dgm:presLayoutVars>
          <dgm:bulletEnabled val="1"/>
        </dgm:presLayoutVars>
      </dgm:prSet>
      <dgm:spPr/>
    </dgm:pt>
  </dgm:ptLst>
  <dgm:cxnLst>
    <dgm:cxn modelId="{E0D4D832-E700-43D9-B11B-0E7E9CDD9692}" type="presOf" srcId="{2C11B531-20CA-4434-87E8-639FA99ACA58}" destId="{0F40E6AA-F0BF-4D96-A6E7-86D3C9848ABF}" srcOrd="0" destOrd="0" presId="urn:microsoft.com/office/officeart/2005/8/layout/process1"/>
    <dgm:cxn modelId="{4CF4F939-F515-48AB-BE2F-CE07BD2FFA71}" type="presOf" srcId="{E092ABD7-8754-4558-A4D9-964DEEF7FF8D}" destId="{6B403769-DBA2-4FFC-B22F-6993CF648FBB}" srcOrd="0" destOrd="0" presId="urn:microsoft.com/office/officeart/2005/8/layout/process1"/>
    <dgm:cxn modelId="{A76C0143-8363-4031-8ED9-DAED4A75EB37}" type="presOf" srcId="{F83A3486-BB06-474F-9F33-ECAC72D0E516}" destId="{7291EB1E-25A5-4E98-82AB-A50DB7807E0A}" srcOrd="1" destOrd="0" presId="urn:microsoft.com/office/officeart/2005/8/layout/process1"/>
    <dgm:cxn modelId="{550C7344-2688-4E73-A0CC-4490F284CFEC}" type="presOf" srcId="{F83A3486-BB06-474F-9F33-ECAC72D0E516}" destId="{6DB85FA0-40A8-40EC-B080-60A4CF52F0C2}" srcOrd="0" destOrd="0" presId="urn:microsoft.com/office/officeart/2005/8/layout/process1"/>
    <dgm:cxn modelId="{8E250281-E718-45ED-8B9D-9344B5AA5F10}" srcId="{43F38AD3-9795-4D1A-8E24-02B88C331ABC}" destId="{B01D5601-26BD-47B6-AD6C-06FF5BCB15FD}" srcOrd="2" destOrd="0" parTransId="{B2A33BC5-1F96-4FF2-AD5E-FF7C1F52CF27}" sibTransId="{F83A3486-BB06-474F-9F33-ECAC72D0E516}"/>
    <dgm:cxn modelId="{8588828F-DF35-480E-98B4-FF20C45F8529}" type="presOf" srcId="{A40A8E5A-EB0A-40ED-BE69-565C47F31383}" destId="{463D0B4A-6247-4A89-821E-98FE1F0C0B64}" srcOrd="0" destOrd="0" presId="urn:microsoft.com/office/officeart/2005/8/layout/process1"/>
    <dgm:cxn modelId="{5E5D7B92-DDE7-48F8-99C3-7D9434E275A3}" type="presOf" srcId="{B01D5601-26BD-47B6-AD6C-06FF5BCB15FD}" destId="{7CABC904-4256-4894-B22F-3675E95426C7}" srcOrd="0" destOrd="0" presId="urn:microsoft.com/office/officeart/2005/8/layout/process1"/>
    <dgm:cxn modelId="{4DB6FDB2-D064-45C5-A2E4-256D38C0A804}" type="presOf" srcId="{43F38AD3-9795-4D1A-8E24-02B88C331ABC}" destId="{6EA40B3F-B853-4FC1-97F2-556AA02BD2D2}" srcOrd="0" destOrd="0" presId="urn:microsoft.com/office/officeart/2005/8/layout/process1"/>
    <dgm:cxn modelId="{914A2DBF-CE53-47A2-9BC3-874ECBB062E6}" type="presOf" srcId="{A40A8E5A-EB0A-40ED-BE69-565C47F31383}" destId="{60848EF6-84D3-4839-93E2-4E771785447B}" srcOrd="1" destOrd="0" presId="urn:microsoft.com/office/officeart/2005/8/layout/process1"/>
    <dgm:cxn modelId="{E47819CC-0D6E-49AC-B6AF-0F66D3C59747}" type="presOf" srcId="{CD2D4541-8153-413B-83E1-14AEBBB3BE03}" destId="{4F10BE95-8452-41A3-B2BA-AFBB51FAD8E0}" srcOrd="0" destOrd="0" presId="urn:microsoft.com/office/officeart/2005/8/layout/process1"/>
    <dgm:cxn modelId="{57035FCC-AAE2-4182-9EE9-E6818007E84E}" type="presOf" srcId="{6C27817B-A1EA-4E6A-AE99-87455F9F8D45}" destId="{A91E72BF-4254-4FF5-9708-C7BE8C0F5F6A}" srcOrd="1" destOrd="0" presId="urn:microsoft.com/office/officeart/2005/8/layout/process1"/>
    <dgm:cxn modelId="{FE73CAE7-64AA-4247-A27F-5042BE8D1634}" srcId="{43F38AD3-9795-4D1A-8E24-02B88C331ABC}" destId="{E092ABD7-8754-4558-A4D9-964DEEF7FF8D}" srcOrd="0" destOrd="0" parTransId="{F4BA28A9-6C3B-4346-8BBD-BCC107B764A2}" sibTransId="{A40A8E5A-EB0A-40ED-BE69-565C47F31383}"/>
    <dgm:cxn modelId="{384195F3-4652-425B-A99C-B83B7B9E1030}" type="presOf" srcId="{6C27817B-A1EA-4E6A-AE99-87455F9F8D45}" destId="{9401F7A9-A698-4FA1-A379-D85B776AC051}" srcOrd="0" destOrd="0" presId="urn:microsoft.com/office/officeart/2005/8/layout/process1"/>
    <dgm:cxn modelId="{B9A73DF6-7ED1-4461-AEC3-241865A8A867}" srcId="{43F38AD3-9795-4D1A-8E24-02B88C331ABC}" destId="{CD2D4541-8153-413B-83E1-14AEBBB3BE03}" srcOrd="1" destOrd="0" parTransId="{DC7E5F9A-FEF8-49EE-B0C6-4E526E11897D}" sibTransId="{6C27817B-A1EA-4E6A-AE99-87455F9F8D45}"/>
    <dgm:cxn modelId="{7D69A6FE-0940-4CE8-A56C-2C52B6028218}" srcId="{43F38AD3-9795-4D1A-8E24-02B88C331ABC}" destId="{2C11B531-20CA-4434-87E8-639FA99ACA58}" srcOrd="3" destOrd="0" parTransId="{9ECD7EF2-126D-41F5-A5DD-75B4AAE8701E}" sibTransId="{E6E0E2BA-BE38-43E1-B1C1-C363944A6AEA}"/>
    <dgm:cxn modelId="{804E4625-BFD8-4D2A-AD9F-12511CBAE9C9}" type="presParOf" srcId="{6EA40B3F-B853-4FC1-97F2-556AA02BD2D2}" destId="{6B403769-DBA2-4FFC-B22F-6993CF648FBB}" srcOrd="0" destOrd="0" presId="urn:microsoft.com/office/officeart/2005/8/layout/process1"/>
    <dgm:cxn modelId="{6338389A-CD18-403C-BF5F-8290DEE29944}" type="presParOf" srcId="{6EA40B3F-B853-4FC1-97F2-556AA02BD2D2}" destId="{463D0B4A-6247-4A89-821E-98FE1F0C0B64}" srcOrd="1" destOrd="0" presId="urn:microsoft.com/office/officeart/2005/8/layout/process1"/>
    <dgm:cxn modelId="{46781302-EF0B-4DED-809B-1A69C44FC0B3}" type="presParOf" srcId="{463D0B4A-6247-4A89-821E-98FE1F0C0B64}" destId="{60848EF6-84D3-4839-93E2-4E771785447B}" srcOrd="0" destOrd="0" presId="urn:microsoft.com/office/officeart/2005/8/layout/process1"/>
    <dgm:cxn modelId="{8E7DD365-37F0-4CC0-A7A8-32B2669D93C6}" type="presParOf" srcId="{6EA40B3F-B853-4FC1-97F2-556AA02BD2D2}" destId="{4F10BE95-8452-41A3-B2BA-AFBB51FAD8E0}" srcOrd="2" destOrd="0" presId="urn:microsoft.com/office/officeart/2005/8/layout/process1"/>
    <dgm:cxn modelId="{257C5954-9037-4809-85F8-49FCC3FEFE84}" type="presParOf" srcId="{6EA40B3F-B853-4FC1-97F2-556AA02BD2D2}" destId="{9401F7A9-A698-4FA1-A379-D85B776AC051}" srcOrd="3" destOrd="0" presId="urn:microsoft.com/office/officeart/2005/8/layout/process1"/>
    <dgm:cxn modelId="{179E86C6-7E94-4CE4-8774-B67802B4191B}" type="presParOf" srcId="{9401F7A9-A698-4FA1-A379-D85B776AC051}" destId="{A91E72BF-4254-4FF5-9708-C7BE8C0F5F6A}" srcOrd="0" destOrd="0" presId="urn:microsoft.com/office/officeart/2005/8/layout/process1"/>
    <dgm:cxn modelId="{9E83C40A-EEA4-46CA-BE2A-6B1BA1860B81}" type="presParOf" srcId="{6EA40B3F-B853-4FC1-97F2-556AA02BD2D2}" destId="{7CABC904-4256-4894-B22F-3675E95426C7}" srcOrd="4" destOrd="0" presId="urn:microsoft.com/office/officeart/2005/8/layout/process1"/>
    <dgm:cxn modelId="{62175339-8B81-448E-BEEE-1ACF75386DFD}" type="presParOf" srcId="{6EA40B3F-B853-4FC1-97F2-556AA02BD2D2}" destId="{6DB85FA0-40A8-40EC-B080-60A4CF52F0C2}" srcOrd="5" destOrd="0" presId="urn:microsoft.com/office/officeart/2005/8/layout/process1"/>
    <dgm:cxn modelId="{4F5C80B9-A82D-4F51-B54F-63706FA63FCC}" type="presParOf" srcId="{6DB85FA0-40A8-40EC-B080-60A4CF52F0C2}" destId="{7291EB1E-25A5-4E98-82AB-A50DB7807E0A}" srcOrd="0" destOrd="0" presId="urn:microsoft.com/office/officeart/2005/8/layout/process1"/>
    <dgm:cxn modelId="{C44E9971-BA56-45A5-8AAB-4EA0C1F08ED5}" type="presParOf" srcId="{6EA40B3F-B853-4FC1-97F2-556AA02BD2D2}" destId="{0F40E6AA-F0BF-4D96-A6E7-86D3C9848ABF}"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C7F7B7D-1DD7-4102-9BD0-E5DB819A4EB9}" type="doc">
      <dgm:prSet loTypeId="urn:microsoft.com/office/officeart/2005/8/layout/vList5" loCatId="list" qsTypeId="urn:microsoft.com/office/officeart/2005/8/quickstyle/simple1" qsCatId="simple" csTypeId="urn:microsoft.com/office/officeart/2005/8/colors/accent2_2" csCatId="accent2" phldr="1"/>
      <dgm:spPr/>
      <dgm:t>
        <a:bodyPr/>
        <a:lstStyle/>
        <a:p>
          <a:endParaRPr lang="en-AU"/>
        </a:p>
      </dgm:t>
    </dgm:pt>
    <dgm:pt modelId="{68989161-B2CC-45AA-9ED3-2E1094FAF9E2}">
      <dgm:prSet phldrT="[Text]" custT="1"/>
      <dgm:spPr/>
      <dgm:t>
        <a:bodyPr/>
        <a:lstStyle/>
        <a:p>
          <a:r>
            <a:rPr lang="en-US" sz="2200" b="1" dirty="0"/>
            <a:t>Issuer credit ratings</a:t>
          </a:r>
          <a:endParaRPr lang="en-AU" sz="2200" b="1" dirty="0"/>
        </a:p>
      </dgm:t>
    </dgm:pt>
    <dgm:pt modelId="{2667F27D-5CCC-4FA2-B6E6-7F8C4DE1E0B3}" type="parTrans" cxnId="{7827EC4B-4D62-4803-BAE4-E4DE7B94CA7C}">
      <dgm:prSet/>
      <dgm:spPr/>
      <dgm:t>
        <a:bodyPr/>
        <a:lstStyle/>
        <a:p>
          <a:endParaRPr lang="en-AU"/>
        </a:p>
      </dgm:t>
    </dgm:pt>
    <dgm:pt modelId="{45D4EE89-FEF5-424A-A532-DACFEF50A4E9}" type="sibTrans" cxnId="{7827EC4B-4D62-4803-BAE4-E4DE7B94CA7C}">
      <dgm:prSet/>
      <dgm:spPr/>
      <dgm:t>
        <a:bodyPr/>
        <a:lstStyle/>
        <a:p>
          <a:endParaRPr lang="en-AU"/>
        </a:p>
      </dgm:t>
    </dgm:pt>
    <dgm:pt modelId="{F0A7033C-D229-4D26-BF4E-66DE85671F93}">
      <dgm:prSet custT="1"/>
      <dgm:spPr/>
      <dgm:t>
        <a:bodyPr/>
        <a:lstStyle/>
        <a:p>
          <a:r>
            <a:rPr lang="en-US" sz="2200" b="1" dirty="0"/>
            <a:t>Issue ratings</a:t>
          </a:r>
        </a:p>
      </dgm:t>
    </dgm:pt>
    <dgm:pt modelId="{F654DCFC-7E68-4EC5-8CF8-19286B5E8BBF}" type="parTrans" cxnId="{EAF30C31-DF02-4DC2-B9DB-72E5BA90FDC7}">
      <dgm:prSet/>
      <dgm:spPr/>
      <dgm:t>
        <a:bodyPr/>
        <a:lstStyle/>
        <a:p>
          <a:endParaRPr lang="en-AU"/>
        </a:p>
      </dgm:t>
    </dgm:pt>
    <dgm:pt modelId="{74651181-4BBA-47B9-86CB-A1AC39074BCE}" type="sibTrans" cxnId="{EAF30C31-DF02-4DC2-B9DB-72E5BA90FDC7}">
      <dgm:prSet/>
      <dgm:spPr/>
      <dgm:t>
        <a:bodyPr/>
        <a:lstStyle/>
        <a:p>
          <a:endParaRPr lang="en-AU"/>
        </a:p>
      </dgm:t>
    </dgm:pt>
    <dgm:pt modelId="{790B5E42-06F4-47B4-9430-59476B5ECD51}">
      <dgm:prSet phldrT="[Text]" custT="1"/>
      <dgm:spPr/>
      <dgm:t>
        <a:bodyPr/>
        <a:lstStyle/>
        <a:p>
          <a:r>
            <a:rPr lang="en-US" sz="2000" dirty="0"/>
            <a:t>address an obligor’s overall creditworthiness</a:t>
          </a:r>
          <a:r>
            <a:rPr lang="en-US" sz="2000" dirty="0">
              <a:latin typeface="Arial"/>
              <a:cs typeface="Arial"/>
            </a:rPr>
            <a:t>—</a:t>
          </a:r>
          <a:r>
            <a:rPr lang="en-US" sz="2000" dirty="0"/>
            <a:t>its ability and </a:t>
          </a:r>
          <a:r>
            <a:rPr lang="en-US" sz="2000" baseline="0" dirty="0"/>
            <a:t>willingness</a:t>
          </a:r>
          <a:r>
            <a:rPr lang="en-US" sz="2000" dirty="0"/>
            <a:t> to make timely payments of interest and principal on its debt.</a:t>
          </a:r>
          <a:endParaRPr lang="en-AU" sz="2000" dirty="0"/>
        </a:p>
      </dgm:t>
    </dgm:pt>
    <dgm:pt modelId="{DBA0EC62-67C5-46BC-B406-0CCDE23CD3DF}" type="parTrans" cxnId="{7BC01525-B75A-44AE-954C-300443C0755F}">
      <dgm:prSet/>
      <dgm:spPr/>
      <dgm:t>
        <a:bodyPr/>
        <a:lstStyle/>
        <a:p>
          <a:endParaRPr lang="en-AU"/>
        </a:p>
      </dgm:t>
    </dgm:pt>
    <dgm:pt modelId="{246DEBF2-4C22-4243-B629-224A5F0152AF}" type="sibTrans" cxnId="{7BC01525-B75A-44AE-954C-300443C0755F}">
      <dgm:prSet/>
      <dgm:spPr/>
      <dgm:t>
        <a:bodyPr/>
        <a:lstStyle/>
        <a:p>
          <a:endParaRPr lang="en-AU"/>
        </a:p>
      </dgm:t>
    </dgm:pt>
    <dgm:pt modelId="{4AA2D41A-52B5-455C-A7C1-00C2EA128CDC}">
      <dgm:prSet custT="1"/>
      <dgm:spPr/>
      <dgm:t>
        <a:bodyPr/>
        <a:lstStyle/>
        <a:p>
          <a:r>
            <a:rPr lang="en-US" sz="2000" dirty="0"/>
            <a:t>refer to specific financial obligations of an issuer and take into consideration such factors as ranking in the capital structure.</a:t>
          </a:r>
        </a:p>
      </dgm:t>
    </dgm:pt>
    <dgm:pt modelId="{30316347-FF35-44BF-9F1E-020FC66AAB9B}" type="parTrans" cxnId="{65BB3EDE-FB67-400D-A499-A0B13F7C5445}">
      <dgm:prSet/>
      <dgm:spPr/>
      <dgm:t>
        <a:bodyPr/>
        <a:lstStyle/>
        <a:p>
          <a:endParaRPr lang="en-AU"/>
        </a:p>
      </dgm:t>
    </dgm:pt>
    <dgm:pt modelId="{D6EAB5A3-6CE0-46F6-9C4F-AC450A41C054}" type="sibTrans" cxnId="{65BB3EDE-FB67-400D-A499-A0B13F7C5445}">
      <dgm:prSet/>
      <dgm:spPr/>
      <dgm:t>
        <a:bodyPr/>
        <a:lstStyle/>
        <a:p>
          <a:endParaRPr lang="en-AU"/>
        </a:p>
      </dgm:t>
    </dgm:pt>
    <dgm:pt modelId="{CEF35207-EE47-4B8A-A338-77CCFC15761B}" type="pres">
      <dgm:prSet presAssocID="{1C7F7B7D-1DD7-4102-9BD0-E5DB819A4EB9}" presName="Name0" presStyleCnt="0">
        <dgm:presLayoutVars>
          <dgm:dir/>
          <dgm:animLvl val="lvl"/>
          <dgm:resizeHandles val="exact"/>
        </dgm:presLayoutVars>
      </dgm:prSet>
      <dgm:spPr/>
    </dgm:pt>
    <dgm:pt modelId="{1B33F8B2-4688-443B-905F-D0DC4DCA8809}" type="pres">
      <dgm:prSet presAssocID="{68989161-B2CC-45AA-9ED3-2E1094FAF9E2}" presName="linNode" presStyleCnt="0"/>
      <dgm:spPr/>
    </dgm:pt>
    <dgm:pt modelId="{C431F991-F144-4F4B-AC84-C7D45AE31689}" type="pres">
      <dgm:prSet presAssocID="{68989161-B2CC-45AA-9ED3-2E1094FAF9E2}" presName="parentText" presStyleLbl="node1" presStyleIdx="0" presStyleCnt="2" custScaleX="57783" custScaleY="52893" custLinFactNeighborX="-5836" custLinFactNeighborY="-6178">
        <dgm:presLayoutVars>
          <dgm:chMax val="1"/>
          <dgm:bulletEnabled val="1"/>
        </dgm:presLayoutVars>
      </dgm:prSet>
      <dgm:spPr/>
    </dgm:pt>
    <dgm:pt modelId="{5C4F8AE8-9B76-49D9-B552-B1620F91EDC0}" type="pres">
      <dgm:prSet presAssocID="{68989161-B2CC-45AA-9ED3-2E1094FAF9E2}" presName="descendantText" presStyleLbl="alignAccFollowNode1" presStyleIdx="0" presStyleCnt="2" custScaleX="121772" custScaleY="55237">
        <dgm:presLayoutVars>
          <dgm:bulletEnabled val="1"/>
        </dgm:presLayoutVars>
      </dgm:prSet>
      <dgm:spPr/>
    </dgm:pt>
    <dgm:pt modelId="{D1FF2B47-2229-4D64-9B31-BCCAEA4A17E6}" type="pres">
      <dgm:prSet presAssocID="{45D4EE89-FEF5-424A-A532-DACFEF50A4E9}" presName="sp" presStyleCnt="0"/>
      <dgm:spPr/>
    </dgm:pt>
    <dgm:pt modelId="{F7F0A09C-736F-48E9-87A5-4850D4425CAD}" type="pres">
      <dgm:prSet presAssocID="{F0A7033C-D229-4D26-BF4E-66DE85671F93}" presName="linNode" presStyleCnt="0"/>
      <dgm:spPr/>
    </dgm:pt>
    <dgm:pt modelId="{0E21D5A5-46B9-47C4-862F-ADF7554AC559}" type="pres">
      <dgm:prSet presAssocID="{F0A7033C-D229-4D26-BF4E-66DE85671F93}" presName="parentText" presStyleLbl="node1" presStyleIdx="1" presStyleCnt="2" custScaleX="57783" custScaleY="52893" custLinFactNeighborX="-988" custLinFactNeighborY="-3557">
        <dgm:presLayoutVars>
          <dgm:chMax val="1"/>
          <dgm:bulletEnabled val="1"/>
        </dgm:presLayoutVars>
      </dgm:prSet>
      <dgm:spPr/>
    </dgm:pt>
    <dgm:pt modelId="{73861BDB-B5EF-4E3A-B0E5-69566B5BFC0B}" type="pres">
      <dgm:prSet presAssocID="{F0A7033C-D229-4D26-BF4E-66DE85671F93}" presName="descendantText" presStyleLbl="alignAccFollowNode1" presStyleIdx="1" presStyleCnt="2" custScaleX="121772" custScaleY="55312" custLinFactNeighborY="-3512">
        <dgm:presLayoutVars>
          <dgm:bulletEnabled val="1"/>
        </dgm:presLayoutVars>
      </dgm:prSet>
      <dgm:spPr/>
    </dgm:pt>
  </dgm:ptLst>
  <dgm:cxnLst>
    <dgm:cxn modelId="{F8964D1B-6B68-403C-91C3-1071D63AFAE7}" type="presOf" srcId="{790B5E42-06F4-47B4-9430-59476B5ECD51}" destId="{5C4F8AE8-9B76-49D9-B552-B1620F91EDC0}" srcOrd="0" destOrd="0" presId="urn:microsoft.com/office/officeart/2005/8/layout/vList5"/>
    <dgm:cxn modelId="{2897F223-0494-41EA-A1F0-DBBCF8B09796}" type="presOf" srcId="{4AA2D41A-52B5-455C-A7C1-00C2EA128CDC}" destId="{73861BDB-B5EF-4E3A-B0E5-69566B5BFC0B}" srcOrd="0" destOrd="0" presId="urn:microsoft.com/office/officeart/2005/8/layout/vList5"/>
    <dgm:cxn modelId="{7BC01525-B75A-44AE-954C-300443C0755F}" srcId="{68989161-B2CC-45AA-9ED3-2E1094FAF9E2}" destId="{790B5E42-06F4-47B4-9430-59476B5ECD51}" srcOrd="0" destOrd="0" parTransId="{DBA0EC62-67C5-46BC-B406-0CCDE23CD3DF}" sibTransId="{246DEBF2-4C22-4243-B629-224A5F0152AF}"/>
    <dgm:cxn modelId="{1C0A682C-2262-40D8-A136-3C33245C646E}" type="presOf" srcId="{1C7F7B7D-1DD7-4102-9BD0-E5DB819A4EB9}" destId="{CEF35207-EE47-4B8A-A338-77CCFC15761B}" srcOrd="0" destOrd="0" presId="urn:microsoft.com/office/officeart/2005/8/layout/vList5"/>
    <dgm:cxn modelId="{EAF30C31-DF02-4DC2-B9DB-72E5BA90FDC7}" srcId="{1C7F7B7D-1DD7-4102-9BD0-E5DB819A4EB9}" destId="{F0A7033C-D229-4D26-BF4E-66DE85671F93}" srcOrd="1" destOrd="0" parTransId="{F654DCFC-7E68-4EC5-8CF8-19286B5E8BBF}" sibTransId="{74651181-4BBA-47B9-86CB-A1AC39074BCE}"/>
    <dgm:cxn modelId="{7827EC4B-4D62-4803-BAE4-E4DE7B94CA7C}" srcId="{1C7F7B7D-1DD7-4102-9BD0-E5DB819A4EB9}" destId="{68989161-B2CC-45AA-9ED3-2E1094FAF9E2}" srcOrd="0" destOrd="0" parTransId="{2667F27D-5CCC-4FA2-B6E6-7F8C4DE1E0B3}" sibTransId="{45D4EE89-FEF5-424A-A532-DACFEF50A4E9}"/>
    <dgm:cxn modelId="{BF717A9E-C8BE-45D5-9778-C3D9042020FF}" type="presOf" srcId="{68989161-B2CC-45AA-9ED3-2E1094FAF9E2}" destId="{C431F991-F144-4F4B-AC84-C7D45AE31689}" srcOrd="0" destOrd="0" presId="urn:microsoft.com/office/officeart/2005/8/layout/vList5"/>
    <dgm:cxn modelId="{AC96B7C1-6CAD-4307-91C6-4C65EF3648F5}" type="presOf" srcId="{F0A7033C-D229-4D26-BF4E-66DE85671F93}" destId="{0E21D5A5-46B9-47C4-862F-ADF7554AC559}" srcOrd="0" destOrd="0" presId="urn:microsoft.com/office/officeart/2005/8/layout/vList5"/>
    <dgm:cxn modelId="{65BB3EDE-FB67-400D-A499-A0B13F7C5445}" srcId="{F0A7033C-D229-4D26-BF4E-66DE85671F93}" destId="{4AA2D41A-52B5-455C-A7C1-00C2EA128CDC}" srcOrd="0" destOrd="0" parTransId="{30316347-FF35-44BF-9F1E-020FC66AAB9B}" sibTransId="{D6EAB5A3-6CE0-46F6-9C4F-AC450A41C054}"/>
    <dgm:cxn modelId="{E3151443-7544-44CD-884F-A4BB5C8329E3}" type="presParOf" srcId="{CEF35207-EE47-4B8A-A338-77CCFC15761B}" destId="{1B33F8B2-4688-443B-905F-D0DC4DCA8809}" srcOrd="0" destOrd="0" presId="urn:microsoft.com/office/officeart/2005/8/layout/vList5"/>
    <dgm:cxn modelId="{237CDE2E-CFA1-4EBA-AB66-D8101DC7D138}" type="presParOf" srcId="{1B33F8B2-4688-443B-905F-D0DC4DCA8809}" destId="{C431F991-F144-4F4B-AC84-C7D45AE31689}" srcOrd="0" destOrd="0" presId="urn:microsoft.com/office/officeart/2005/8/layout/vList5"/>
    <dgm:cxn modelId="{21020644-4E33-4C55-AD7D-0ACF53E5F451}" type="presParOf" srcId="{1B33F8B2-4688-443B-905F-D0DC4DCA8809}" destId="{5C4F8AE8-9B76-49D9-B552-B1620F91EDC0}" srcOrd="1" destOrd="0" presId="urn:microsoft.com/office/officeart/2005/8/layout/vList5"/>
    <dgm:cxn modelId="{2E123DE8-6930-40F9-9662-99F54EA110E7}" type="presParOf" srcId="{CEF35207-EE47-4B8A-A338-77CCFC15761B}" destId="{D1FF2B47-2229-4D64-9B31-BCCAEA4A17E6}" srcOrd="1" destOrd="0" presId="urn:microsoft.com/office/officeart/2005/8/layout/vList5"/>
    <dgm:cxn modelId="{CAAF1A1A-445E-4700-955E-43E1FB2A695A}" type="presParOf" srcId="{CEF35207-EE47-4B8A-A338-77CCFC15761B}" destId="{F7F0A09C-736F-48E9-87A5-4850D4425CAD}" srcOrd="2" destOrd="0" presId="urn:microsoft.com/office/officeart/2005/8/layout/vList5"/>
    <dgm:cxn modelId="{DC44BFD8-8007-40C7-8782-A2BF684A2570}" type="presParOf" srcId="{F7F0A09C-736F-48E9-87A5-4850D4425CAD}" destId="{0E21D5A5-46B9-47C4-862F-ADF7554AC559}" srcOrd="0" destOrd="0" presId="urn:microsoft.com/office/officeart/2005/8/layout/vList5"/>
    <dgm:cxn modelId="{EF4FB927-CECF-4B4B-8C8B-038544B7129C}" type="presParOf" srcId="{F7F0A09C-736F-48E9-87A5-4850D4425CAD}" destId="{73861BDB-B5EF-4E3A-B0E5-69566B5BFC0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5B39AEC-0C09-4898-B0E5-727B3E9BD622}" type="doc">
      <dgm:prSet loTypeId="urn:microsoft.com/office/officeart/2005/8/layout/hChevron3" loCatId="process" qsTypeId="urn:microsoft.com/office/officeart/2005/8/quickstyle/simple1" qsCatId="simple" csTypeId="urn:microsoft.com/office/officeart/2005/8/colors/colorful3" csCatId="colorful" phldr="1"/>
      <dgm:spPr/>
      <dgm:t>
        <a:bodyPr/>
        <a:lstStyle/>
        <a:p>
          <a:endParaRPr lang="en-AU"/>
        </a:p>
      </dgm:t>
    </dgm:pt>
    <dgm:pt modelId="{C088973D-6A8C-492B-B3E2-3A1EA2677556}">
      <dgm:prSet custT="1"/>
      <dgm:spPr/>
      <dgm:t>
        <a:bodyPr/>
        <a:lstStyle/>
        <a:p>
          <a:r>
            <a:rPr lang="en-US" sz="2000" dirty="0"/>
            <a:t>For the rating agencies, the likelihood of default</a:t>
          </a:r>
          <a:r>
            <a:rPr lang="en-US" sz="2000" dirty="0">
              <a:latin typeface="Arial"/>
              <a:cs typeface="Arial"/>
            </a:rPr>
            <a:t>—</a:t>
          </a:r>
          <a:r>
            <a:rPr lang="en-US" sz="2000" dirty="0"/>
            <a:t>default risk</a:t>
          </a:r>
          <a:r>
            <a:rPr lang="en-US" sz="2000" dirty="0">
              <a:latin typeface="Arial"/>
              <a:cs typeface="Arial"/>
            </a:rPr>
            <a:t>—</a:t>
          </a:r>
          <a:r>
            <a:rPr lang="en-US" sz="2000" dirty="0"/>
            <a:t>is the primary factor in assigning their ratings.</a:t>
          </a:r>
        </a:p>
      </dgm:t>
    </dgm:pt>
    <dgm:pt modelId="{50355063-0D94-44FC-BBC0-968616809A41}" type="parTrans" cxnId="{D265C5AE-2E5B-46BF-B3D1-1AF046DD0C01}">
      <dgm:prSet/>
      <dgm:spPr/>
      <dgm:t>
        <a:bodyPr/>
        <a:lstStyle/>
        <a:p>
          <a:endParaRPr lang="en-AU"/>
        </a:p>
      </dgm:t>
    </dgm:pt>
    <dgm:pt modelId="{5B6A5626-4C35-4754-A1BA-51A4516864A3}" type="sibTrans" cxnId="{D265C5AE-2E5B-46BF-B3D1-1AF046DD0C01}">
      <dgm:prSet/>
      <dgm:spPr/>
      <dgm:t>
        <a:bodyPr/>
        <a:lstStyle/>
        <a:p>
          <a:endParaRPr lang="en-AU"/>
        </a:p>
      </dgm:t>
    </dgm:pt>
    <dgm:pt modelId="{80B69C54-6749-44CD-91BA-FDBB39833FE2}">
      <dgm:prSet custT="1"/>
      <dgm:spPr/>
      <dgm:t>
        <a:bodyPr/>
        <a:lstStyle/>
        <a:p>
          <a:r>
            <a:rPr lang="en-US" sz="2000" dirty="0"/>
            <a:t>The secondary factors include the priority of payment in the event of a default as well as the potential loss severity in the event of default.</a:t>
          </a:r>
        </a:p>
      </dgm:t>
    </dgm:pt>
    <dgm:pt modelId="{A5E562CD-389E-46CD-80A8-22ED97D52683}" type="parTrans" cxnId="{46635ABF-FEC6-4FA0-947F-B74291ED748E}">
      <dgm:prSet/>
      <dgm:spPr/>
      <dgm:t>
        <a:bodyPr/>
        <a:lstStyle/>
        <a:p>
          <a:endParaRPr lang="en-AU"/>
        </a:p>
      </dgm:t>
    </dgm:pt>
    <dgm:pt modelId="{9433A5A8-BD0F-4A5B-99FF-BD7A14C9E03A}" type="sibTrans" cxnId="{46635ABF-FEC6-4FA0-947F-B74291ED748E}">
      <dgm:prSet/>
      <dgm:spPr/>
      <dgm:t>
        <a:bodyPr/>
        <a:lstStyle/>
        <a:p>
          <a:endParaRPr lang="en-AU"/>
        </a:p>
      </dgm:t>
    </dgm:pt>
    <dgm:pt modelId="{3B057FE0-A56A-4476-AF05-04D7A593B721}" type="pres">
      <dgm:prSet presAssocID="{05B39AEC-0C09-4898-B0E5-727B3E9BD622}" presName="Name0" presStyleCnt="0">
        <dgm:presLayoutVars>
          <dgm:dir/>
          <dgm:resizeHandles val="exact"/>
        </dgm:presLayoutVars>
      </dgm:prSet>
      <dgm:spPr/>
    </dgm:pt>
    <dgm:pt modelId="{6C9125FC-71EE-4E94-933E-96FA75F325B4}" type="pres">
      <dgm:prSet presAssocID="{C088973D-6A8C-492B-B3E2-3A1EA2677556}" presName="parTxOnly" presStyleLbl="node1" presStyleIdx="0" presStyleCnt="2" custLinFactNeighborY="-49238">
        <dgm:presLayoutVars>
          <dgm:bulletEnabled val="1"/>
        </dgm:presLayoutVars>
      </dgm:prSet>
      <dgm:spPr/>
    </dgm:pt>
    <dgm:pt modelId="{D0C09805-3081-41CD-B4B4-D9771B36EA4D}" type="pres">
      <dgm:prSet presAssocID="{5B6A5626-4C35-4754-A1BA-51A4516864A3}" presName="parSpace" presStyleCnt="0"/>
      <dgm:spPr/>
    </dgm:pt>
    <dgm:pt modelId="{F3B39757-CBFE-4006-8E0D-A2ACBE86DE41}" type="pres">
      <dgm:prSet presAssocID="{80B69C54-6749-44CD-91BA-FDBB39833FE2}" presName="parTxOnly" presStyleLbl="node1" presStyleIdx="1" presStyleCnt="2" custLinFactNeighborY="-49238">
        <dgm:presLayoutVars>
          <dgm:bulletEnabled val="1"/>
        </dgm:presLayoutVars>
      </dgm:prSet>
      <dgm:spPr/>
    </dgm:pt>
  </dgm:ptLst>
  <dgm:cxnLst>
    <dgm:cxn modelId="{93213C73-5418-42E7-8A48-D2B09F575389}" type="presOf" srcId="{05B39AEC-0C09-4898-B0E5-727B3E9BD622}" destId="{3B057FE0-A56A-4476-AF05-04D7A593B721}" srcOrd="0" destOrd="0" presId="urn:microsoft.com/office/officeart/2005/8/layout/hChevron3"/>
    <dgm:cxn modelId="{77031BAD-B2FD-4E87-AD37-B7D259A9262D}" type="presOf" srcId="{80B69C54-6749-44CD-91BA-FDBB39833FE2}" destId="{F3B39757-CBFE-4006-8E0D-A2ACBE86DE41}" srcOrd="0" destOrd="0" presId="urn:microsoft.com/office/officeart/2005/8/layout/hChevron3"/>
    <dgm:cxn modelId="{D265C5AE-2E5B-46BF-B3D1-1AF046DD0C01}" srcId="{05B39AEC-0C09-4898-B0E5-727B3E9BD622}" destId="{C088973D-6A8C-492B-B3E2-3A1EA2677556}" srcOrd="0" destOrd="0" parTransId="{50355063-0D94-44FC-BBC0-968616809A41}" sibTransId="{5B6A5626-4C35-4754-A1BA-51A4516864A3}"/>
    <dgm:cxn modelId="{46635ABF-FEC6-4FA0-947F-B74291ED748E}" srcId="{05B39AEC-0C09-4898-B0E5-727B3E9BD622}" destId="{80B69C54-6749-44CD-91BA-FDBB39833FE2}" srcOrd="1" destOrd="0" parTransId="{A5E562CD-389E-46CD-80A8-22ED97D52683}" sibTransId="{9433A5A8-BD0F-4A5B-99FF-BD7A14C9E03A}"/>
    <dgm:cxn modelId="{3B482EED-3015-43C5-85BC-EF0CCE8D5093}" type="presOf" srcId="{C088973D-6A8C-492B-B3E2-3A1EA2677556}" destId="{6C9125FC-71EE-4E94-933E-96FA75F325B4}" srcOrd="0" destOrd="0" presId="urn:microsoft.com/office/officeart/2005/8/layout/hChevron3"/>
    <dgm:cxn modelId="{293FAAA0-7498-408B-982C-369265FCE636}" type="presParOf" srcId="{3B057FE0-A56A-4476-AF05-04D7A593B721}" destId="{6C9125FC-71EE-4E94-933E-96FA75F325B4}" srcOrd="0" destOrd="0" presId="urn:microsoft.com/office/officeart/2005/8/layout/hChevron3"/>
    <dgm:cxn modelId="{35AC5B5E-031A-4238-AE3B-1FF71B0576F2}" type="presParOf" srcId="{3B057FE0-A56A-4476-AF05-04D7A593B721}" destId="{D0C09805-3081-41CD-B4B4-D9771B36EA4D}" srcOrd="1" destOrd="0" presId="urn:microsoft.com/office/officeart/2005/8/layout/hChevron3"/>
    <dgm:cxn modelId="{4006625C-E897-4DDF-A582-F25D331750DF}" type="presParOf" srcId="{3B057FE0-A56A-4476-AF05-04D7A593B721}" destId="{F3B39757-CBFE-4006-8E0D-A2ACBE86DE41}" srcOrd="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F8612-2C1F-47A2-93F3-25D58A430F72}">
      <dsp:nvSpPr>
        <dsp:cNvPr id="0" name=""/>
        <dsp:cNvSpPr/>
      </dsp:nvSpPr>
      <dsp:spPr>
        <a:xfrm>
          <a:off x="-2611475" y="-402960"/>
          <a:ext cx="3117321" cy="3117321"/>
        </a:xfrm>
        <a:prstGeom prst="blockArc">
          <a:avLst>
            <a:gd name="adj1" fmla="val 18900000"/>
            <a:gd name="adj2" fmla="val 2700000"/>
            <a:gd name="adj3" fmla="val 693"/>
          </a:avLst>
        </a:prstGeom>
        <a:noFill/>
        <a:ln w="12700" cap="flat" cmpd="sng" algn="ctr">
          <a:solidFill>
            <a:schemeClr val="accent3">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 modelId="{13C9E071-F42E-4D32-A546-8B1BF68934E0}">
      <dsp:nvSpPr>
        <dsp:cNvPr id="0" name=""/>
        <dsp:cNvSpPr/>
      </dsp:nvSpPr>
      <dsp:spPr>
        <a:xfrm>
          <a:off x="409579" y="330206"/>
          <a:ext cx="7640114" cy="66032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4130" tIns="53340" rIns="53340" bIns="53340" numCol="1" spcCol="1270" anchor="ctr" anchorCtr="0">
          <a:noAutofit/>
        </a:bodyPr>
        <a:lstStyle/>
        <a:p>
          <a:pPr marL="0" lvl="0" indent="0" algn="l" defTabSz="933450">
            <a:lnSpc>
              <a:spcPct val="90000"/>
            </a:lnSpc>
            <a:spcBef>
              <a:spcPct val="0"/>
            </a:spcBef>
            <a:spcAft>
              <a:spcPct val="35000"/>
            </a:spcAft>
            <a:buNone/>
          </a:pPr>
          <a:r>
            <a:rPr lang="en-US" altLang="en-US" sz="2100" kern="1200" dirty="0"/>
            <a:t>How do fixed-income investors determine the riskiness of that debt? </a:t>
          </a:r>
          <a:endParaRPr lang="en-AU" sz="2100" kern="1200" dirty="0"/>
        </a:p>
      </dsp:txBody>
      <dsp:txXfrm>
        <a:off x="409579" y="330206"/>
        <a:ext cx="7640114" cy="660320"/>
      </dsp:txXfrm>
    </dsp:sp>
    <dsp:sp modelId="{C0FBF8A8-1CEE-4F20-88D4-63332B36B4B6}">
      <dsp:nvSpPr>
        <dsp:cNvPr id="0" name=""/>
        <dsp:cNvSpPr/>
      </dsp:nvSpPr>
      <dsp:spPr>
        <a:xfrm>
          <a:off x="72473" y="323260"/>
          <a:ext cx="674212" cy="674212"/>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39B3D6D1-6FD2-4230-BB05-6EEDB580EA45}">
      <dsp:nvSpPr>
        <dsp:cNvPr id="0" name=""/>
        <dsp:cNvSpPr/>
      </dsp:nvSpPr>
      <dsp:spPr>
        <a:xfrm>
          <a:off x="409579" y="1320872"/>
          <a:ext cx="7640114" cy="660320"/>
        </a:xfrm>
        <a:prstGeom prst="rect">
          <a:avLst/>
        </a:prstGeom>
        <a:solidFill>
          <a:schemeClr val="accent2">
            <a:hueOff val="1991252"/>
            <a:satOff val="-47442"/>
            <a:lumOff val="1353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4130" tIns="53340" rIns="53340" bIns="53340" numCol="1" spcCol="1270" anchor="ctr" anchorCtr="0">
          <a:noAutofit/>
        </a:bodyPr>
        <a:lstStyle/>
        <a:p>
          <a:pPr marL="0" lvl="0" indent="0" algn="l" defTabSz="933450">
            <a:lnSpc>
              <a:spcPct val="90000"/>
            </a:lnSpc>
            <a:spcBef>
              <a:spcPct val="0"/>
            </a:spcBef>
            <a:spcAft>
              <a:spcPct val="35000"/>
            </a:spcAft>
            <a:buNone/>
          </a:pPr>
          <a:r>
            <a:rPr lang="en-US" altLang="en-US" sz="2100" kern="1200" dirty="0"/>
            <a:t>How do they decide what they need to earn as compensation for that risk? </a:t>
          </a:r>
        </a:p>
      </dsp:txBody>
      <dsp:txXfrm>
        <a:off x="409579" y="1320872"/>
        <a:ext cx="7640114" cy="660320"/>
      </dsp:txXfrm>
    </dsp:sp>
    <dsp:sp modelId="{4325E38E-067F-4378-9007-3C4CF70F9317}">
      <dsp:nvSpPr>
        <dsp:cNvPr id="0" name=""/>
        <dsp:cNvSpPr/>
      </dsp:nvSpPr>
      <dsp:spPr>
        <a:xfrm>
          <a:off x="72473" y="1313926"/>
          <a:ext cx="674212" cy="674212"/>
        </a:xfrm>
        <a:prstGeom prst="ellipse">
          <a:avLst/>
        </a:prstGeom>
        <a:solidFill>
          <a:schemeClr val="lt1">
            <a:hueOff val="0"/>
            <a:satOff val="0"/>
            <a:lumOff val="0"/>
            <a:alphaOff val="0"/>
          </a:schemeClr>
        </a:solidFill>
        <a:ln w="12700" cap="flat" cmpd="sng" algn="ctr">
          <a:solidFill>
            <a:schemeClr val="accent2">
              <a:hueOff val="1991252"/>
              <a:satOff val="-47442"/>
              <a:lumOff val="13530"/>
              <a:alphaOff val="0"/>
            </a:schemeClr>
          </a:solidFill>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FC34E2-7C28-409B-9AFD-9EC456E3481E}">
      <dsp:nvSpPr>
        <dsp:cNvPr id="0" name=""/>
        <dsp:cNvSpPr/>
      </dsp:nvSpPr>
      <dsp:spPr>
        <a:xfrm>
          <a:off x="228612" y="0"/>
          <a:ext cx="2819400" cy="2819400"/>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E83BAD6D-4EC7-4F6D-BCD3-6D7DD3E0F811}">
      <dsp:nvSpPr>
        <dsp:cNvPr id="0" name=""/>
        <dsp:cNvSpPr/>
      </dsp:nvSpPr>
      <dsp:spPr>
        <a:xfrm>
          <a:off x="914407" y="274458"/>
          <a:ext cx="7010392" cy="50110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Credit ratings can change over time.</a:t>
          </a:r>
          <a:endParaRPr lang="en-AU" sz="2000" kern="1200" dirty="0"/>
        </a:p>
      </dsp:txBody>
      <dsp:txXfrm>
        <a:off x="938869" y="298920"/>
        <a:ext cx="6961468" cy="452180"/>
      </dsp:txXfrm>
    </dsp:sp>
    <dsp:sp modelId="{6C50D12D-434E-4087-B310-3A9586344FAB}">
      <dsp:nvSpPr>
        <dsp:cNvPr id="0" name=""/>
        <dsp:cNvSpPr/>
      </dsp:nvSpPr>
      <dsp:spPr>
        <a:xfrm>
          <a:off x="914407" y="838200"/>
          <a:ext cx="7010392" cy="50110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Credit ratings tend to lag the market’s pricing of credit risk.</a:t>
          </a:r>
        </a:p>
      </dsp:txBody>
      <dsp:txXfrm>
        <a:off x="938869" y="862662"/>
        <a:ext cx="6961468" cy="452180"/>
      </dsp:txXfrm>
    </dsp:sp>
    <dsp:sp modelId="{26F17726-F535-4A62-9ED7-D98FEF27F1C6}">
      <dsp:nvSpPr>
        <dsp:cNvPr id="0" name=""/>
        <dsp:cNvSpPr/>
      </dsp:nvSpPr>
      <dsp:spPr>
        <a:xfrm>
          <a:off x="914407" y="1401942"/>
          <a:ext cx="7010392" cy="50110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Rating agencies may make mistakes.</a:t>
          </a:r>
        </a:p>
      </dsp:txBody>
      <dsp:txXfrm>
        <a:off x="938869" y="1426404"/>
        <a:ext cx="6961468" cy="452180"/>
      </dsp:txXfrm>
    </dsp:sp>
    <dsp:sp modelId="{A66AE902-886F-45C8-A4C9-FD290DD60221}">
      <dsp:nvSpPr>
        <dsp:cNvPr id="0" name=""/>
        <dsp:cNvSpPr/>
      </dsp:nvSpPr>
      <dsp:spPr>
        <a:xfrm>
          <a:off x="914407" y="1965685"/>
          <a:ext cx="7010392" cy="50110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Some risks are difficult to capture in credit ratings.</a:t>
          </a:r>
        </a:p>
      </dsp:txBody>
      <dsp:txXfrm>
        <a:off x="938869" y="1990147"/>
        <a:ext cx="6961468" cy="45218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BE931E-1E88-4443-AFA4-FDB5364D50D0}">
      <dsp:nvSpPr>
        <dsp:cNvPr id="0" name=""/>
        <dsp:cNvSpPr/>
      </dsp:nvSpPr>
      <dsp:spPr>
        <a:xfrm>
          <a:off x="163617" y="273"/>
          <a:ext cx="2128547" cy="758428"/>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Capacity</a:t>
          </a:r>
          <a:endParaRPr lang="en-AU" sz="2000" kern="1200" dirty="0"/>
        </a:p>
      </dsp:txBody>
      <dsp:txXfrm>
        <a:off x="542831" y="273"/>
        <a:ext cx="1370119" cy="758428"/>
      </dsp:txXfrm>
    </dsp:sp>
    <dsp:sp modelId="{27A8B788-708D-4DAC-A412-5D18275AA041}">
      <dsp:nvSpPr>
        <dsp:cNvPr id="0" name=""/>
        <dsp:cNvSpPr/>
      </dsp:nvSpPr>
      <dsp:spPr>
        <a:xfrm>
          <a:off x="2045676" y="64740"/>
          <a:ext cx="6325106" cy="629495"/>
        </a:xfrm>
        <a:prstGeom prst="chevron">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l" defTabSz="889000">
            <a:lnSpc>
              <a:spcPct val="90000"/>
            </a:lnSpc>
            <a:spcBef>
              <a:spcPct val="0"/>
            </a:spcBef>
            <a:spcAft>
              <a:spcPct val="35000"/>
            </a:spcAft>
            <a:buNone/>
          </a:pPr>
          <a:r>
            <a:rPr lang="en-US" sz="2000" kern="1200" dirty="0"/>
            <a:t>refers to the ability of the borrower to make its debt payments on time.</a:t>
          </a:r>
          <a:endParaRPr lang="en-AU" sz="2000" kern="1200" dirty="0"/>
        </a:p>
      </dsp:txBody>
      <dsp:txXfrm>
        <a:off x="2360424" y="64740"/>
        <a:ext cx="5695611" cy="629495"/>
      </dsp:txXfrm>
    </dsp:sp>
    <dsp:sp modelId="{D81D236D-D46D-4139-A60D-62A0C3FE7EEE}">
      <dsp:nvSpPr>
        <dsp:cNvPr id="0" name=""/>
        <dsp:cNvSpPr/>
      </dsp:nvSpPr>
      <dsp:spPr>
        <a:xfrm>
          <a:off x="163617" y="864881"/>
          <a:ext cx="2128547" cy="758428"/>
        </a:xfrm>
        <a:prstGeom prst="chevron">
          <a:avLst/>
        </a:prstGeom>
        <a:solidFill>
          <a:schemeClr val="accent2">
            <a:hueOff val="663751"/>
            <a:satOff val="-15814"/>
            <a:lumOff val="451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Collateral</a:t>
          </a:r>
          <a:endParaRPr lang="en-US" sz="2000" kern="1200" dirty="0"/>
        </a:p>
      </dsp:txBody>
      <dsp:txXfrm>
        <a:off x="542831" y="864881"/>
        <a:ext cx="1370119" cy="758428"/>
      </dsp:txXfrm>
    </dsp:sp>
    <dsp:sp modelId="{EF9FCE1E-47EC-4DE2-BDED-C8199F7305D0}">
      <dsp:nvSpPr>
        <dsp:cNvPr id="0" name=""/>
        <dsp:cNvSpPr/>
      </dsp:nvSpPr>
      <dsp:spPr>
        <a:xfrm>
          <a:off x="2045676" y="929348"/>
          <a:ext cx="6325106" cy="629495"/>
        </a:xfrm>
        <a:prstGeom prst="chevron">
          <a:avLst/>
        </a:prstGeom>
        <a:solidFill>
          <a:schemeClr val="accent2">
            <a:tint val="40000"/>
            <a:alpha val="90000"/>
            <a:hueOff val="557036"/>
            <a:satOff val="-7660"/>
            <a:lumOff val="-92"/>
            <a:alphaOff val="0"/>
          </a:schemeClr>
        </a:solidFill>
        <a:ln w="12700" cap="flat" cmpd="sng" algn="ctr">
          <a:solidFill>
            <a:schemeClr val="accent2">
              <a:tint val="40000"/>
              <a:alpha val="90000"/>
              <a:hueOff val="557036"/>
              <a:satOff val="-7660"/>
              <a:lumOff val="-92"/>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l" defTabSz="889000">
            <a:lnSpc>
              <a:spcPct val="90000"/>
            </a:lnSpc>
            <a:spcBef>
              <a:spcPct val="0"/>
            </a:spcBef>
            <a:spcAft>
              <a:spcPct val="35000"/>
            </a:spcAft>
            <a:buNone/>
          </a:pPr>
          <a:r>
            <a:rPr lang="en-US" sz="2000" kern="1200" dirty="0"/>
            <a:t>refers to the quality and value of the assets supporting the issuer’s indebtedness.</a:t>
          </a:r>
        </a:p>
      </dsp:txBody>
      <dsp:txXfrm>
        <a:off x="2360424" y="929348"/>
        <a:ext cx="5695611" cy="629495"/>
      </dsp:txXfrm>
    </dsp:sp>
    <dsp:sp modelId="{EA5C7787-FA20-49F5-9EC7-CD82E3218AC1}">
      <dsp:nvSpPr>
        <dsp:cNvPr id="0" name=""/>
        <dsp:cNvSpPr/>
      </dsp:nvSpPr>
      <dsp:spPr>
        <a:xfrm>
          <a:off x="163617" y="1729489"/>
          <a:ext cx="2128547" cy="758428"/>
        </a:xfrm>
        <a:prstGeom prst="chevron">
          <a:avLst/>
        </a:prstGeom>
        <a:solidFill>
          <a:schemeClr val="accent2">
            <a:hueOff val="1327501"/>
            <a:satOff val="-31628"/>
            <a:lumOff val="902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Covenants</a:t>
          </a:r>
          <a:endParaRPr lang="en-US" sz="2000" kern="1200" dirty="0"/>
        </a:p>
      </dsp:txBody>
      <dsp:txXfrm>
        <a:off x="542831" y="1729489"/>
        <a:ext cx="1370119" cy="758428"/>
      </dsp:txXfrm>
    </dsp:sp>
    <dsp:sp modelId="{48E829DC-F0E9-4769-B010-1637B2B6F1DE}">
      <dsp:nvSpPr>
        <dsp:cNvPr id="0" name=""/>
        <dsp:cNvSpPr/>
      </dsp:nvSpPr>
      <dsp:spPr>
        <a:xfrm>
          <a:off x="2045676" y="1793956"/>
          <a:ext cx="6325106" cy="629495"/>
        </a:xfrm>
        <a:prstGeom prst="chevron">
          <a:avLst/>
        </a:prstGeom>
        <a:solidFill>
          <a:schemeClr val="accent2">
            <a:tint val="40000"/>
            <a:alpha val="90000"/>
            <a:hueOff val="1114072"/>
            <a:satOff val="-15319"/>
            <a:lumOff val="-185"/>
            <a:alphaOff val="0"/>
          </a:schemeClr>
        </a:solidFill>
        <a:ln w="12700" cap="flat" cmpd="sng" algn="ctr">
          <a:solidFill>
            <a:schemeClr val="accent2">
              <a:tint val="40000"/>
              <a:alpha val="90000"/>
              <a:hueOff val="1114072"/>
              <a:satOff val="-15319"/>
              <a:lumOff val="-185"/>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l" defTabSz="889000">
            <a:lnSpc>
              <a:spcPct val="90000"/>
            </a:lnSpc>
            <a:spcBef>
              <a:spcPct val="0"/>
            </a:spcBef>
            <a:spcAft>
              <a:spcPct val="35000"/>
            </a:spcAft>
            <a:buNone/>
          </a:pPr>
          <a:r>
            <a:rPr lang="en-US" sz="2000" kern="1200" dirty="0"/>
            <a:t>are the terms and conditions of lending agreements that the issuer must comply with.</a:t>
          </a:r>
        </a:p>
      </dsp:txBody>
      <dsp:txXfrm>
        <a:off x="2360424" y="1793956"/>
        <a:ext cx="5695611" cy="629495"/>
      </dsp:txXfrm>
    </dsp:sp>
    <dsp:sp modelId="{536C340B-2091-42DF-941F-4173B0301B18}">
      <dsp:nvSpPr>
        <dsp:cNvPr id="0" name=""/>
        <dsp:cNvSpPr/>
      </dsp:nvSpPr>
      <dsp:spPr>
        <a:xfrm>
          <a:off x="163617" y="2594098"/>
          <a:ext cx="2128547" cy="758428"/>
        </a:xfrm>
        <a:prstGeom prst="chevron">
          <a:avLst/>
        </a:prstGeom>
        <a:solidFill>
          <a:schemeClr val="accent2">
            <a:hueOff val="1991252"/>
            <a:satOff val="-47442"/>
            <a:lumOff val="1353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Character</a:t>
          </a:r>
          <a:endParaRPr lang="en-US" sz="2000" kern="1200" dirty="0"/>
        </a:p>
      </dsp:txBody>
      <dsp:txXfrm>
        <a:off x="542831" y="2594098"/>
        <a:ext cx="1370119" cy="758428"/>
      </dsp:txXfrm>
    </dsp:sp>
    <dsp:sp modelId="{C650B43E-A7D6-4D29-AD2E-30D2A40D1155}">
      <dsp:nvSpPr>
        <dsp:cNvPr id="0" name=""/>
        <dsp:cNvSpPr/>
      </dsp:nvSpPr>
      <dsp:spPr>
        <a:xfrm>
          <a:off x="2045676" y="2658564"/>
          <a:ext cx="6325106" cy="629495"/>
        </a:xfrm>
        <a:prstGeom prst="chevron">
          <a:avLst/>
        </a:prstGeom>
        <a:solidFill>
          <a:schemeClr val="accent2">
            <a:tint val="40000"/>
            <a:alpha val="90000"/>
            <a:hueOff val="1671107"/>
            <a:satOff val="-22979"/>
            <a:lumOff val="-277"/>
            <a:alphaOff val="0"/>
          </a:schemeClr>
        </a:solidFill>
        <a:ln w="12700" cap="flat" cmpd="sng" algn="ctr">
          <a:solidFill>
            <a:schemeClr val="accent2">
              <a:tint val="40000"/>
              <a:alpha val="90000"/>
              <a:hueOff val="1671107"/>
              <a:satOff val="-22979"/>
              <a:lumOff val="-277"/>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l" defTabSz="889000">
            <a:lnSpc>
              <a:spcPct val="90000"/>
            </a:lnSpc>
            <a:spcBef>
              <a:spcPct val="0"/>
            </a:spcBef>
            <a:spcAft>
              <a:spcPct val="35000"/>
            </a:spcAft>
            <a:buNone/>
          </a:pPr>
          <a:r>
            <a:rPr lang="en-US" sz="2000" kern="1200" dirty="0"/>
            <a:t>refers to the quality of management. </a:t>
          </a:r>
        </a:p>
      </dsp:txBody>
      <dsp:txXfrm>
        <a:off x="2360424" y="2658564"/>
        <a:ext cx="5695611" cy="62949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C3826E-204B-434D-B74D-F1C476F2B54C}">
      <dsp:nvSpPr>
        <dsp:cNvPr id="0" name=""/>
        <dsp:cNvSpPr/>
      </dsp:nvSpPr>
      <dsp:spPr>
        <a:xfrm>
          <a:off x="605789" y="0"/>
          <a:ext cx="6865620" cy="2895600"/>
        </a:xfrm>
        <a:prstGeom prst="rightArrow">
          <a:avLst/>
        </a:prstGeom>
        <a:solidFill>
          <a:schemeClr val="accent1">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0FCF9C-D18C-495C-B5EA-E5E2E82E2C75}">
      <dsp:nvSpPr>
        <dsp:cNvPr id="0" name=""/>
        <dsp:cNvSpPr/>
      </dsp:nvSpPr>
      <dsp:spPr>
        <a:xfrm>
          <a:off x="2839" y="868680"/>
          <a:ext cx="1153013" cy="1158240"/>
        </a:xfrm>
        <a:prstGeom prst="roundRect">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Threat of entry</a:t>
          </a:r>
          <a:endParaRPr lang="en-AU" sz="2000" kern="1200" dirty="0"/>
        </a:p>
      </dsp:txBody>
      <dsp:txXfrm>
        <a:off x="59124" y="924965"/>
        <a:ext cx="1040443" cy="1045670"/>
      </dsp:txXfrm>
    </dsp:sp>
    <dsp:sp modelId="{1DD86ABC-B666-4DAF-8855-EA8B26C9026E}">
      <dsp:nvSpPr>
        <dsp:cNvPr id="0" name=""/>
        <dsp:cNvSpPr/>
      </dsp:nvSpPr>
      <dsp:spPr>
        <a:xfrm>
          <a:off x="1259570" y="868680"/>
          <a:ext cx="1303701" cy="1158240"/>
        </a:xfrm>
        <a:prstGeom prst="roundRect">
          <a:avLst/>
        </a:prstGeom>
        <a:solidFill>
          <a:schemeClr val="accent1">
            <a:shade val="50000"/>
            <a:hueOff val="-310262"/>
            <a:satOff val="-30860"/>
            <a:lumOff val="21564"/>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Power of suppliers</a:t>
          </a:r>
          <a:endParaRPr lang="en-AU" sz="2000" kern="1200" dirty="0"/>
        </a:p>
      </dsp:txBody>
      <dsp:txXfrm>
        <a:off x="1316111" y="925221"/>
        <a:ext cx="1190619" cy="1045158"/>
      </dsp:txXfrm>
    </dsp:sp>
    <dsp:sp modelId="{507A7E86-54A9-4F14-BF9A-53DCC1E6844E}">
      <dsp:nvSpPr>
        <dsp:cNvPr id="0" name=""/>
        <dsp:cNvSpPr/>
      </dsp:nvSpPr>
      <dsp:spPr>
        <a:xfrm>
          <a:off x="2691673" y="868680"/>
          <a:ext cx="1592439" cy="1158240"/>
        </a:xfrm>
        <a:prstGeom prst="roundRect">
          <a:avLst/>
        </a:prstGeom>
        <a:solidFill>
          <a:srgbClr val="5AB686"/>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Power of buyers/ customers</a:t>
          </a:r>
          <a:endParaRPr lang="en-AU" sz="2000" kern="1200" dirty="0"/>
        </a:p>
      </dsp:txBody>
      <dsp:txXfrm>
        <a:off x="2748214" y="925221"/>
        <a:ext cx="1479357" cy="1045158"/>
      </dsp:txXfrm>
    </dsp:sp>
    <dsp:sp modelId="{991C3F7F-A58B-4927-B4FC-F61DD2459793}">
      <dsp:nvSpPr>
        <dsp:cNvPr id="0" name=""/>
        <dsp:cNvSpPr/>
      </dsp:nvSpPr>
      <dsp:spPr>
        <a:xfrm>
          <a:off x="4443764" y="868680"/>
          <a:ext cx="1490467" cy="1158240"/>
        </a:xfrm>
        <a:prstGeom prst="roundRect">
          <a:avLst/>
        </a:prstGeom>
        <a:solidFill>
          <a:srgbClr val="5AB686"/>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Threat of substitutes</a:t>
          </a:r>
          <a:endParaRPr lang="en-AU" sz="2000" kern="1200" dirty="0"/>
        </a:p>
      </dsp:txBody>
      <dsp:txXfrm>
        <a:off x="4500305" y="925221"/>
        <a:ext cx="1377385" cy="1045158"/>
      </dsp:txXfrm>
    </dsp:sp>
    <dsp:sp modelId="{C3BDC012-D6B9-49F9-BFA7-B0D89340729F}">
      <dsp:nvSpPr>
        <dsp:cNvPr id="0" name=""/>
        <dsp:cNvSpPr/>
      </dsp:nvSpPr>
      <dsp:spPr>
        <a:xfrm>
          <a:off x="6108172" y="868680"/>
          <a:ext cx="1664230" cy="1158240"/>
        </a:xfrm>
        <a:prstGeom prst="roundRect">
          <a:avLst/>
        </a:prstGeom>
        <a:solidFill>
          <a:schemeClr val="accent1">
            <a:shade val="50000"/>
            <a:hueOff val="-310262"/>
            <a:satOff val="-30860"/>
            <a:lumOff val="21564"/>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Rivalry among existing competitors</a:t>
          </a:r>
          <a:endParaRPr lang="en-AU" sz="2000" kern="1200" dirty="0"/>
        </a:p>
      </dsp:txBody>
      <dsp:txXfrm>
        <a:off x="6164713" y="925221"/>
        <a:ext cx="1551148" cy="104515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616A22-A3E9-4861-94CA-ECAD82050744}">
      <dsp:nvSpPr>
        <dsp:cNvPr id="0" name=""/>
        <dsp:cNvSpPr/>
      </dsp:nvSpPr>
      <dsp:spPr>
        <a:xfrm>
          <a:off x="3385" y="184574"/>
          <a:ext cx="1731857" cy="2450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55880" rIns="156464" bIns="55880" numCol="1" spcCol="1270" anchor="ctr" anchorCtr="0">
          <a:noAutofit/>
        </a:bodyPr>
        <a:lstStyle/>
        <a:p>
          <a:pPr marL="0" lvl="0" indent="0" algn="r" defTabSz="977900">
            <a:lnSpc>
              <a:spcPct val="90000"/>
            </a:lnSpc>
            <a:spcBef>
              <a:spcPct val="0"/>
            </a:spcBef>
            <a:spcAft>
              <a:spcPct val="35000"/>
            </a:spcAft>
            <a:buNone/>
          </a:pPr>
          <a:r>
            <a:rPr lang="en-US" sz="2200" kern="1200" dirty="0"/>
            <a:t>Key credit analysis measures can be split into the following three groups: </a:t>
          </a:r>
          <a:endParaRPr lang="en-AU" sz="2200" kern="1200" dirty="0"/>
        </a:p>
      </dsp:txBody>
      <dsp:txXfrm>
        <a:off x="3385" y="184574"/>
        <a:ext cx="1731857" cy="2450250"/>
      </dsp:txXfrm>
    </dsp:sp>
    <dsp:sp modelId="{DF54D249-9D6E-4B93-B8C8-1EFC3ED2A1FA}">
      <dsp:nvSpPr>
        <dsp:cNvPr id="0" name=""/>
        <dsp:cNvSpPr/>
      </dsp:nvSpPr>
      <dsp:spPr>
        <a:xfrm>
          <a:off x="1735242" y="184574"/>
          <a:ext cx="346371" cy="2450250"/>
        </a:xfrm>
        <a:prstGeom prst="leftBrace">
          <a:avLst>
            <a:gd name="adj1" fmla="val 35000"/>
            <a:gd name="adj2" fmla="val 50000"/>
          </a:avLst>
        </a:prstGeom>
        <a:noFill/>
        <a:ln w="12700" cap="flat" cmpd="sng" algn="ctr">
          <a:solidFill>
            <a:schemeClr val="accent3">
              <a:shade val="80000"/>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 modelId="{954D92DC-6F56-4611-91C2-46C517F33C9C}">
      <dsp:nvSpPr>
        <dsp:cNvPr id="0" name=""/>
        <dsp:cNvSpPr/>
      </dsp:nvSpPr>
      <dsp:spPr>
        <a:xfrm>
          <a:off x="2220162" y="685798"/>
          <a:ext cx="4710651" cy="1447803"/>
        </a:xfrm>
        <a:prstGeom prst="rect">
          <a:avLst/>
        </a:prstGeom>
        <a:solidFill>
          <a:schemeClr val="accent3">
            <a:shade val="80000"/>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Profitability and cash flow</a:t>
          </a:r>
        </a:p>
        <a:p>
          <a:pPr marL="228600" lvl="1" indent="-228600" algn="l" defTabSz="977900">
            <a:lnSpc>
              <a:spcPct val="90000"/>
            </a:lnSpc>
            <a:spcBef>
              <a:spcPct val="0"/>
            </a:spcBef>
            <a:spcAft>
              <a:spcPct val="15000"/>
            </a:spcAft>
            <a:buChar char="•"/>
          </a:pPr>
          <a:r>
            <a:rPr lang="en-US" sz="2200" kern="1200" dirty="0"/>
            <a:t>Leverage</a:t>
          </a:r>
        </a:p>
        <a:p>
          <a:pPr marL="228600" lvl="1" indent="-228600" algn="l" defTabSz="977900">
            <a:lnSpc>
              <a:spcPct val="90000"/>
            </a:lnSpc>
            <a:spcBef>
              <a:spcPct val="0"/>
            </a:spcBef>
            <a:spcAft>
              <a:spcPct val="15000"/>
            </a:spcAft>
            <a:buChar char="•"/>
          </a:pPr>
          <a:r>
            <a:rPr lang="en-US" sz="2200" kern="1200" dirty="0"/>
            <a:t>Coverage</a:t>
          </a:r>
        </a:p>
      </dsp:txBody>
      <dsp:txXfrm>
        <a:off x="2220162" y="685798"/>
        <a:ext cx="4710651" cy="144780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B00D51-8CD3-457F-A207-8A27EAAC930A}">
      <dsp:nvSpPr>
        <dsp:cNvPr id="0" name=""/>
        <dsp:cNvSpPr/>
      </dsp:nvSpPr>
      <dsp:spPr>
        <a:xfrm>
          <a:off x="2963" y="1875"/>
          <a:ext cx="4622071" cy="196774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ts val="0"/>
            </a:spcAft>
            <a:buNone/>
          </a:pPr>
          <a:r>
            <a:rPr lang="en-US" sz="2200" b="1" kern="1200" dirty="0"/>
            <a:t>Earnings before interest, taxes, depreciation, and amortization (EBITDA) </a:t>
          </a:r>
        </a:p>
        <a:p>
          <a:pPr marL="0" lvl="0" indent="0" algn="l" defTabSz="977900">
            <a:lnSpc>
              <a:spcPct val="90000"/>
            </a:lnSpc>
            <a:spcBef>
              <a:spcPct val="0"/>
            </a:spcBef>
            <a:spcAft>
              <a:spcPts val="0"/>
            </a:spcAft>
            <a:buNone/>
          </a:pPr>
          <a:r>
            <a:rPr lang="en-US" sz="2000" kern="1200" dirty="0"/>
            <a:t>is equal to operating income plus depreciation and amortization expense.</a:t>
          </a:r>
          <a:endParaRPr lang="en-AU" sz="2000" kern="1200" dirty="0"/>
        </a:p>
      </dsp:txBody>
      <dsp:txXfrm>
        <a:off x="2963" y="1875"/>
        <a:ext cx="4622071" cy="1967745"/>
      </dsp:txXfrm>
    </dsp:sp>
    <dsp:sp modelId="{92A5A302-E50D-4BA1-A4FC-7BADA065D5BA}">
      <dsp:nvSpPr>
        <dsp:cNvPr id="0" name=""/>
        <dsp:cNvSpPr/>
      </dsp:nvSpPr>
      <dsp:spPr>
        <a:xfrm>
          <a:off x="4800590" y="1875"/>
          <a:ext cx="3578444" cy="1967745"/>
        </a:xfrm>
        <a:prstGeom prst="rect">
          <a:avLst/>
        </a:prstGeom>
        <a:solidFill>
          <a:schemeClr val="accent2">
            <a:hueOff val="663751"/>
            <a:satOff val="-15814"/>
            <a:lumOff val="451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ts val="0"/>
            </a:spcAft>
            <a:buNone/>
          </a:pPr>
          <a:r>
            <a:rPr lang="en-US" sz="2200" b="1" kern="1200" dirty="0"/>
            <a:t>Funds from operations (FFO) </a:t>
          </a:r>
        </a:p>
        <a:p>
          <a:pPr marL="0" lvl="0" indent="0" algn="l" defTabSz="977900">
            <a:lnSpc>
              <a:spcPct val="90000"/>
            </a:lnSpc>
            <a:spcBef>
              <a:spcPct val="0"/>
            </a:spcBef>
            <a:spcAft>
              <a:spcPts val="0"/>
            </a:spcAft>
            <a:buNone/>
          </a:pPr>
          <a:r>
            <a:rPr lang="en-US" sz="2000" kern="1200" dirty="0"/>
            <a:t>is equal to net income from continuing operations plus depreciation, amortization, deferred income taxes, and other non-cash items.</a:t>
          </a:r>
        </a:p>
      </dsp:txBody>
      <dsp:txXfrm>
        <a:off x="4800590" y="1875"/>
        <a:ext cx="3578444" cy="1967745"/>
      </dsp:txXfrm>
    </dsp:sp>
    <dsp:sp modelId="{2CBA480A-44BE-4097-ABB9-E904D0940A03}">
      <dsp:nvSpPr>
        <dsp:cNvPr id="0" name=""/>
        <dsp:cNvSpPr/>
      </dsp:nvSpPr>
      <dsp:spPr>
        <a:xfrm>
          <a:off x="2963" y="1994664"/>
          <a:ext cx="4622071" cy="1967745"/>
        </a:xfrm>
        <a:prstGeom prst="rect">
          <a:avLst/>
        </a:prstGeom>
        <a:solidFill>
          <a:schemeClr val="accent2">
            <a:hueOff val="1327501"/>
            <a:satOff val="-31628"/>
            <a:lumOff val="902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ts val="0"/>
            </a:spcAft>
            <a:buNone/>
          </a:pPr>
          <a:r>
            <a:rPr lang="en-US" sz="2200" b="1" kern="1200" dirty="0"/>
            <a:t>Free cash flow before dividends (FCF before dividends) </a:t>
          </a:r>
        </a:p>
        <a:p>
          <a:pPr marL="0" lvl="0" indent="0" algn="l" defTabSz="977900">
            <a:lnSpc>
              <a:spcPct val="90000"/>
            </a:lnSpc>
            <a:spcBef>
              <a:spcPct val="0"/>
            </a:spcBef>
            <a:spcAft>
              <a:spcPts val="0"/>
            </a:spcAft>
            <a:buNone/>
          </a:pPr>
          <a:r>
            <a:rPr lang="en-US" sz="2000" kern="1200" dirty="0"/>
            <a:t>can be calculated as net income (excluding non-recurring items) plus depreciation and amortization minus increase in non-cash working capital minus capital expenditures.</a:t>
          </a:r>
        </a:p>
      </dsp:txBody>
      <dsp:txXfrm>
        <a:off x="2963" y="1994664"/>
        <a:ext cx="4622071" cy="1967745"/>
      </dsp:txXfrm>
    </dsp:sp>
    <dsp:sp modelId="{D1F7FFAD-F7FA-4F3C-BF35-47BFD6C9C84A}">
      <dsp:nvSpPr>
        <dsp:cNvPr id="0" name=""/>
        <dsp:cNvSpPr/>
      </dsp:nvSpPr>
      <dsp:spPr>
        <a:xfrm>
          <a:off x="4800590" y="1994664"/>
          <a:ext cx="3578444" cy="1967745"/>
        </a:xfrm>
        <a:prstGeom prst="rect">
          <a:avLst/>
        </a:prstGeom>
        <a:solidFill>
          <a:schemeClr val="accent2">
            <a:hueOff val="1991252"/>
            <a:satOff val="-47442"/>
            <a:lumOff val="1353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ts val="0"/>
            </a:spcAft>
            <a:buNone/>
          </a:pPr>
          <a:r>
            <a:rPr lang="en-US" sz="2200" b="1" kern="1200" dirty="0"/>
            <a:t>Free cash flow after dividends </a:t>
          </a:r>
        </a:p>
        <a:p>
          <a:pPr marL="0" lvl="0" indent="0" algn="l" defTabSz="977900">
            <a:lnSpc>
              <a:spcPct val="90000"/>
            </a:lnSpc>
            <a:spcBef>
              <a:spcPct val="0"/>
            </a:spcBef>
            <a:spcAft>
              <a:spcPts val="0"/>
            </a:spcAft>
            <a:buNone/>
          </a:pPr>
          <a:r>
            <a:rPr lang="en-US" sz="2200" b="1" kern="1200" dirty="0"/>
            <a:t>(FCF after dividends) </a:t>
          </a:r>
        </a:p>
        <a:p>
          <a:pPr marL="0" lvl="0" indent="0" algn="l" defTabSz="977900">
            <a:lnSpc>
              <a:spcPct val="90000"/>
            </a:lnSpc>
            <a:spcBef>
              <a:spcPct val="0"/>
            </a:spcBef>
            <a:spcAft>
              <a:spcPts val="0"/>
            </a:spcAft>
            <a:buNone/>
          </a:pPr>
          <a:r>
            <a:rPr lang="en-US" sz="2000" kern="1200" dirty="0"/>
            <a:t>is equal to free cash flow before dividends minus dividend payments.</a:t>
          </a:r>
        </a:p>
      </dsp:txBody>
      <dsp:txXfrm>
        <a:off x="4800590" y="1994664"/>
        <a:ext cx="3578444" cy="196774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F54791-ADA4-4528-9E8F-3502BE2D0B81}">
      <dsp:nvSpPr>
        <dsp:cNvPr id="0" name=""/>
        <dsp:cNvSpPr/>
      </dsp:nvSpPr>
      <dsp:spPr>
        <a:xfrm rot="5400000">
          <a:off x="4711467" y="-2275044"/>
          <a:ext cx="1355172" cy="6039719"/>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Capital is calculated as total debt plus shareholders equity. This ratio shows the percent of a company’s capital base that is financed with debt. A lower percentage of debt indicates lower credit risk.</a:t>
          </a:r>
        </a:p>
      </dsp:txBody>
      <dsp:txXfrm rot="-5400000">
        <a:off x="2369194" y="133383"/>
        <a:ext cx="5973565" cy="1222864"/>
      </dsp:txXfrm>
    </dsp:sp>
    <dsp:sp modelId="{348A4C90-E0D5-4381-B11C-FEDC294F46DF}">
      <dsp:nvSpPr>
        <dsp:cNvPr id="0" name=""/>
        <dsp:cNvSpPr/>
      </dsp:nvSpPr>
      <dsp:spPr>
        <a:xfrm>
          <a:off x="0" y="13529"/>
          <a:ext cx="2328086" cy="1332669"/>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dirty="0"/>
            <a:t>Debt/Capital</a:t>
          </a:r>
          <a:endParaRPr lang="en-US" sz="2200" kern="1200" dirty="0"/>
        </a:p>
      </dsp:txBody>
      <dsp:txXfrm>
        <a:off x="65056" y="78585"/>
        <a:ext cx="2197974" cy="1202557"/>
      </dsp:txXfrm>
    </dsp:sp>
    <dsp:sp modelId="{5A218A94-D0B0-49D3-89C8-977417BCFC9F}">
      <dsp:nvSpPr>
        <dsp:cNvPr id="0" name=""/>
        <dsp:cNvSpPr/>
      </dsp:nvSpPr>
      <dsp:spPr>
        <a:xfrm rot="5400000">
          <a:off x="5052480" y="-1139292"/>
          <a:ext cx="683602" cy="604562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A higher ratio indicates more leverage and thus higher credit risk.</a:t>
          </a:r>
        </a:p>
      </dsp:txBody>
      <dsp:txXfrm rot="-5400000">
        <a:off x="2371470" y="1575089"/>
        <a:ext cx="6012252" cy="616860"/>
      </dsp:txXfrm>
    </dsp:sp>
    <dsp:sp modelId="{CC208810-1B22-4C7B-A351-EABF6C706FEE}">
      <dsp:nvSpPr>
        <dsp:cNvPr id="0" name=""/>
        <dsp:cNvSpPr/>
      </dsp:nvSpPr>
      <dsp:spPr>
        <a:xfrm>
          <a:off x="0" y="1417804"/>
          <a:ext cx="2330362" cy="823407"/>
        </a:xfrm>
        <a:prstGeom prst="roundRect">
          <a:avLst/>
        </a:prstGeom>
        <a:solidFill>
          <a:schemeClr val="accent1">
            <a:shade val="80000"/>
            <a:hueOff val="-247944"/>
            <a:satOff val="-25000"/>
            <a:lumOff val="13205"/>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dirty="0"/>
            <a:t>Debt/EBITDA</a:t>
          </a:r>
          <a:endParaRPr lang="en-US" sz="2200" kern="1200" dirty="0"/>
        </a:p>
      </dsp:txBody>
      <dsp:txXfrm>
        <a:off x="40195" y="1457999"/>
        <a:ext cx="2249972" cy="743017"/>
      </dsp:txXfrm>
    </dsp:sp>
    <dsp:sp modelId="{AC03EC25-62FD-4F3C-85D0-4AA853246281}">
      <dsp:nvSpPr>
        <dsp:cNvPr id="0" name=""/>
        <dsp:cNvSpPr/>
      </dsp:nvSpPr>
      <dsp:spPr>
        <a:xfrm rot="5400000">
          <a:off x="5030361" y="-271692"/>
          <a:ext cx="727839" cy="604562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A higher ratio indicates a greater ability to pay debt by funds from operations.</a:t>
          </a:r>
        </a:p>
      </dsp:txBody>
      <dsp:txXfrm rot="-5400000">
        <a:off x="2371469" y="2422730"/>
        <a:ext cx="6010093" cy="656779"/>
      </dsp:txXfrm>
    </dsp:sp>
    <dsp:sp modelId="{D37A6F9C-B3E1-4851-A9B4-29845CF5438F}">
      <dsp:nvSpPr>
        <dsp:cNvPr id="0" name=""/>
        <dsp:cNvSpPr/>
      </dsp:nvSpPr>
      <dsp:spPr>
        <a:xfrm>
          <a:off x="0" y="2301567"/>
          <a:ext cx="2330362" cy="899104"/>
        </a:xfrm>
        <a:prstGeom prst="roundRect">
          <a:avLst/>
        </a:prstGeom>
        <a:solidFill>
          <a:schemeClr val="accent1">
            <a:shade val="80000"/>
            <a:hueOff val="-495887"/>
            <a:satOff val="-50001"/>
            <a:lumOff val="26409"/>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dirty="0"/>
            <a:t>FFO/Debt</a:t>
          </a:r>
          <a:endParaRPr lang="en-US" sz="2200" kern="1200" dirty="0"/>
        </a:p>
      </dsp:txBody>
      <dsp:txXfrm>
        <a:off x="43891" y="2345458"/>
        <a:ext cx="2242580" cy="811322"/>
      </dsp:txXfrm>
    </dsp:sp>
    <dsp:sp modelId="{374E6EEF-5529-41E3-8C02-955F703B240D}">
      <dsp:nvSpPr>
        <dsp:cNvPr id="0" name=""/>
        <dsp:cNvSpPr/>
      </dsp:nvSpPr>
      <dsp:spPr>
        <a:xfrm rot="5400000">
          <a:off x="4911443" y="841762"/>
          <a:ext cx="965676" cy="604562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A higher ratio indicates that a greater amount of debt can be paid off from free cash flow after dividend payments.</a:t>
          </a:r>
        </a:p>
      </dsp:txBody>
      <dsp:txXfrm rot="-5400000">
        <a:off x="2371470" y="3428875"/>
        <a:ext cx="5998483" cy="871396"/>
      </dsp:txXfrm>
    </dsp:sp>
    <dsp:sp modelId="{A0A0AB56-EB25-466A-8F46-5F0A78C696BC}">
      <dsp:nvSpPr>
        <dsp:cNvPr id="0" name=""/>
        <dsp:cNvSpPr/>
      </dsp:nvSpPr>
      <dsp:spPr>
        <a:xfrm>
          <a:off x="0" y="3261027"/>
          <a:ext cx="2330362" cy="1207095"/>
        </a:xfrm>
        <a:prstGeom prst="roundRect">
          <a:avLst/>
        </a:prstGeom>
        <a:solidFill>
          <a:schemeClr val="accent1">
            <a:shade val="80000"/>
            <a:hueOff val="-743831"/>
            <a:satOff val="-75001"/>
            <a:lumOff val="39614"/>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dirty="0"/>
            <a:t>FCF after Dividends/Debt</a:t>
          </a:r>
          <a:endParaRPr lang="en-US" sz="2200" kern="1200" dirty="0"/>
        </a:p>
      </dsp:txBody>
      <dsp:txXfrm>
        <a:off x="58926" y="3319953"/>
        <a:ext cx="2212510" cy="108924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B25351-378C-4CC7-9B2F-034452DDC1B3}">
      <dsp:nvSpPr>
        <dsp:cNvPr id="0" name=""/>
        <dsp:cNvSpPr/>
      </dsp:nvSpPr>
      <dsp:spPr>
        <a:xfrm>
          <a:off x="4042" y="0"/>
          <a:ext cx="3888730" cy="4191000"/>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EBITDA/Interest expense</a:t>
          </a:r>
          <a:endParaRPr lang="en-AU" sz="2400" kern="1200" dirty="0"/>
        </a:p>
      </dsp:txBody>
      <dsp:txXfrm>
        <a:off x="4042" y="0"/>
        <a:ext cx="3888730" cy="1257300"/>
      </dsp:txXfrm>
    </dsp:sp>
    <dsp:sp modelId="{540E494C-AEFD-4034-9A82-427A263A4A30}">
      <dsp:nvSpPr>
        <dsp:cNvPr id="0" name=""/>
        <dsp:cNvSpPr/>
      </dsp:nvSpPr>
      <dsp:spPr>
        <a:xfrm>
          <a:off x="392915" y="1257300"/>
          <a:ext cx="3110984" cy="2724150"/>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This measurement of interest coverage is a bit more liberal than the one that uses EBIT because it does not subtract out the impact of (non-cash) depreciation and amortization expense. A higher ratio indicates higher credit quality.</a:t>
          </a:r>
          <a:endParaRPr lang="en-AU" sz="2000" kern="1200" dirty="0"/>
        </a:p>
      </dsp:txBody>
      <dsp:txXfrm>
        <a:off x="472703" y="1337088"/>
        <a:ext cx="2951408" cy="2564574"/>
      </dsp:txXfrm>
    </dsp:sp>
    <dsp:sp modelId="{F66C2A4F-AF55-427E-8E14-7A34F96BD75C}">
      <dsp:nvSpPr>
        <dsp:cNvPr id="0" name=""/>
        <dsp:cNvSpPr/>
      </dsp:nvSpPr>
      <dsp:spPr>
        <a:xfrm>
          <a:off x="4184427" y="0"/>
          <a:ext cx="3888730" cy="4191000"/>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EBIT/Interest expense</a:t>
          </a:r>
          <a:endParaRPr lang="en-US" sz="2400" kern="1200" dirty="0"/>
        </a:p>
      </dsp:txBody>
      <dsp:txXfrm>
        <a:off x="4184427" y="0"/>
        <a:ext cx="3888730" cy="1257300"/>
      </dsp:txXfrm>
    </dsp:sp>
    <dsp:sp modelId="{D8694E5B-40C2-4856-8A09-3D3FE6863A61}">
      <dsp:nvSpPr>
        <dsp:cNvPr id="0" name=""/>
        <dsp:cNvSpPr/>
      </dsp:nvSpPr>
      <dsp:spPr>
        <a:xfrm>
          <a:off x="4573300" y="1258449"/>
          <a:ext cx="3110984" cy="2721851"/>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Because EBIT does not include depreciation and amortization, it is considered a more conservative measure of interest coverage. This ratio is now used less frequently than EBITDA/interest expense.</a:t>
          </a:r>
        </a:p>
      </dsp:txBody>
      <dsp:txXfrm>
        <a:off x="4653020" y="1338169"/>
        <a:ext cx="2951544" cy="256241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8829D8-9F36-4B33-8CC1-EE71C1CC2E20}">
      <dsp:nvSpPr>
        <dsp:cNvPr id="0" name=""/>
        <dsp:cNvSpPr/>
      </dsp:nvSpPr>
      <dsp:spPr>
        <a:xfrm>
          <a:off x="-4594335" y="-704407"/>
          <a:ext cx="5472816" cy="5472816"/>
        </a:xfrm>
        <a:prstGeom prst="blockArc">
          <a:avLst>
            <a:gd name="adj1" fmla="val 18900000"/>
            <a:gd name="adj2" fmla="val 2700000"/>
            <a:gd name="adj3" fmla="val 395"/>
          </a:avLst>
        </a:prstGeom>
        <a:noFill/>
        <a:ln w="12700" cap="flat" cmpd="sng" algn="ctr">
          <a:solidFill>
            <a:schemeClr val="accent4">
              <a:shade val="60000"/>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 modelId="{95754AAA-04EF-411A-A6A6-D7C70A3155DC}">
      <dsp:nvSpPr>
        <dsp:cNvPr id="0" name=""/>
        <dsp:cNvSpPr/>
      </dsp:nvSpPr>
      <dsp:spPr>
        <a:xfrm>
          <a:off x="384538" y="253918"/>
          <a:ext cx="7960204" cy="508162"/>
        </a:xfrm>
        <a:prstGeom prst="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An assessment of the soundness of management’s strategy</a:t>
          </a:r>
          <a:endParaRPr lang="en-AU" sz="2000" kern="1200" dirty="0"/>
        </a:p>
      </dsp:txBody>
      <dsp:txXfrm>
        <a:off x="384538" y="253918"/>
        <a:ext cx="7960204" cy="508162"/>
      </dsp:txXfrm>
    </dsp:sp>
    <dsp:sp modelId="{4D45AF02-FC6D-4332-9060-E2BEAB915FF5}">
      <dsp:nvSpPr>
        <dsp:cNvPr id="0" name=""/>
        <dsp:cNvSpPr/>
      </dsp:nvSpPr>
      <dsp:spPr>
        <a:xfrm>
          <a:off x="66936" y="190398"/>
          <a:ext cx="635203" cy="635203"/>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5DE1CB1E-0ECF-4D17-8C36-754DB2575194}">
      <dsp:nvSpPr>
        <dsp:cNvPr id="0" name=""/>
        <dsp:cNvSpPr/>
      </dsp:nvSpPr>
      <dsp:spPr>
        <a:xfrm>
          <a:off x="748672" y="939798"/>
          <a:ext cx="7596069" cy="660402"/>
        </a:xfrm>
        <a:prstGeom prst="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Management’s track record in executing past strategies, particularly if they led to bankruptcy or restructuring</a:t>
          </a:r>
        </a:p>
      </dsp:txBody>
      <dsp:txXfrm>
        <a:off x="748672" y="939798"/>
        <a:ext cx="7596069" cy="660402"/>
      </dsp:txXfrm>
    </dsp:sp>
    <dsp:sp modelId="{8B45584D-57F3-47BE-B1D2-B325A8F9E0BD}">
      <dsp:nvSpPr>
        <dsp:cNvPr id="0" name=""/>
        <dsp:cNvSpPr/>
      </dsp:nvSpPr>
      <dsp:spPr>
        <a:xfrm>
          <a:off x="431071" y="952398"/>
          <a:ext cx="635203" cy="635203"/>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E468636A-1A27-4AAE-AD83-6DF824311275}">
      <dsp:nvSpPr>
        <dsp:cNvPr id="0" name=""/>
        <dsp:cNvSpPr/>
      </dsp:nvSpPr>
      <dsp:spPr>
        <a:xfrm>
          <a:off x="860432" y="1777918"/>
          <a:ext cx="7484309" cy="508162"/>
        </a:xfrm>
        <a:prstGeom prst="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Use of aggressive accounting policies and/or tax strategies</a:t>
          </a:r>
        </a:p>
      </dsp:txBody>
      <dsp:txXfrm>
        <a:off x="860432" y="1777918"/>
        <a:ext cx="7484309" cy="508162"/>
      </dsp:txXfrm>
    </dsp:sp>
    <dsp:sp modelId="{1BB965FC-7C0E-4593-9517-44C332055737}">
      <dsp:nvSpPr>
        <dsp:cNvPr id="0" name=""/>
        <dsp:cNvSpPr/>
      </dsp:nvSpPr>
      <dsp:spPr>
        <a:xfrm>
          <a:off x="542831" y="1714398"/>
          <a:ext cx="635203" cy="635203"/>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3BF435A6-7890-4139-9840-1B0DE99D141A}">
      <dsp:nvSpPr>
        <dsp:cNvPr id="0" name=""/>
        <dsp:cNvSpPr/>
      </dsp:nvSpPr>
      <dsp:spPr>
        <a:xfrm>
          <a:off x="748672" y="2539918"/>
          <a:ext cx="7596069" cy="508162"/>
        </a:xfrm>
        <a:prstGeom prst="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Any history of fraud or malfeasance</a:t>
          </a:r>
        </a:p>
      </dsp:txBody>
      <dsp:txXfrm>
        <a:off x="748672" y="2539918"/>
        <a:ext cx="7596069" cy="508162"/>
      </dsp:txXfrm>
    </dsp:sp>
    <dsp:sp modelId="{A892B7D3-F9DE-47FF-937A-D43CA292274F}">
      <dsp:nvSpPr>
        <dsp:cNvPr id="0" name=""/>
        <dsp:cNvSpPr/>
      </dsp:nvSpPr>
      <dsp:spPr>
        <a:xfrm>
          <a:off x="431071" y="2476398"/>
          <a:ext cx="635203" cy="635203"/>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A4BE1E04-7438-4F9E-B554-B6FDECF33E7F}">
      <dsp:nvSpPr>
        <dsp:cNvPr id="0" name=""/>
        <dsp:cNvSpPr/>
      </dsp:nvSpPr>
      <dsp:spPr>
        <a:xfrm>
          <a:off x="384538" y="3301918"/>
          <a:ext cx="7960204" cy="508162"/>
        </a:xfrm>
        <a:prstGeom prst="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Previous poor treatment of bondholders</a:t>
          </a:r>
        </a:p>
      </dsp:txBody>
      <dsp:txXfrm>
        <a:off x="384538" y="3301918"/>
        <a:ext cx="7960204" cy="508162"/>
      </dsp:txXfrm>
    </dsp:sp>
    <dsp:sp modelId="{77AA001A-BF74-4FBB-BA54-8EE367E754F2}">
      <dsp:nvSpPr>
        <dsp:cNvPr id="0" name=""/>
        <dsp:cNvSpPr/>
      </dsp:nvSpPr>
      <dsp:spPr>
        <a:xfrm>
          <a:off x="66936" y="3238398"/>
          <a:ext cx="635203" cy="635203"/>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AF541F-CEAF-41D5-8DD0-BB15DCD6D05F}">
      <dsp:nvSpPr>
        <dsp:cNvPr id="0" name=""/>
        <dsp:cNvSpPr/>
      </dsp:nvSpPr>
      <dsp:spPr>
        <a:xfrm>
          <a:off x="3104982" y="2717812"/>
          <a:ext cx="2095835" cy="2095835"/>
        </a:xfrm>
        <a:prstGeom prst="ellipse">
          <a:avLst/>
        </a:prstGeom>
        <a:solidFill>
          <a:schemeClr val="accent2">
            <a:lumMod val="7500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Spreads on bonds can be affected by these factors.</a:t>
          </a:r>
          <a:endParaRPr lang="en-AU" sz="2000" b="1" kern="1200" dirty="0"/>
        </a:p>
      </dsp:txBody>
      <dsp:txXfrm>
        <a:off x="3411910" y="3024740"/>
        <a:ext cx="1481979" cy="1481979"/>
      </dsp:txXfrm>
    </dsp:sp>
    <dsp:sp modelId="{B8C7AC67-0327-4645-BB2F-CD046B9FA59B}">
      <dsp:nvSpPr>
        <dsp:cNvPr id="0" name=""/>
        <dsp:cNvSpPr/>
      </dsp:nvSpPr>
      <dsp:spPr>
        <a:xfrm rot="10673960">
          <a:off x="1070841" y="3544844"/>
          <a:ext cx="1923610" cy="597313"/>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165E478-24D2-4AC2-9B99-2D7A5A515C15}">
      <dsp:nvSpPr>
        <dsp:cNvPr id="0" name=""/>
        <dsp:cNvSpPr/>
      </dsp:nvSpPr>
      <dsp:spPr>
        <a:xfrm>
          <a:off x="75965" y="3082338"/>
          <a:ext cx="1991043" cy="159283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Credit cycle</a:t>
          </a:r>
        </a:p>
      </dsp:txBody>
      <dsp:txXfrm>
        <a:off x="122618" y="3128991"/>
        <a:ext cx="1897737" cy="1499529"/>
      </dsp:txXfrm>
    </dsp:sp>
    <dsp:sp modelId="{325AD5C0-E121-4AFC-BED3-270131FC7297}">
      <dsp:nvSpPr>
        <dsp:cNvPr id="0" name=""/>
        <dsp:cNvSpPr/>
      </dsp:nvSpPr>
      <dsp:spPr>
        <a:xfrm rot="13408484">
          <a:off x="1720657" y="2036657"/>
          <a:ext cx="1847131" cy="597313"/>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4545FB3-5223-4817-8570-6EAB7B9DE7F9}">
      <dsp:nvSpPr>
        <dsp:cNvPr id="0" name=""/>
        <dsp:cNvSpPr/>
      </dsp:nvSpPr>
      <dsp:spPr>
        <a:xfrm>
          <a:off x="978490" y="903450"/>
          <a:ext cx="1991043" cy="159283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Broader economic conditions</a:t>
          </a:r>
        </a:p>
      </dsp:txBody>
      <dsp:txXfrm>
        <a:off x="1025143" y="950103"/>
        <a:ext cx="1897737" cy="1499529"/>
      </dsp:txXfrm>
    </dsp:sp>
    <dsp:sp modelId="{2F3FC801-4E57-4BB6-BCF9-6857A23AF296}">
      <dsp:nvSpPr>
        <dsp:cNvPr id="0" name=""/>
        <dsp:cNvSpPr/>
      </dsp:nvSpPr>
      <dsp:spPr>
        <a:xfrm rot="16200000">
          <a:off x="3245478" y="1406108"/>
          <a:ext cx="1814842" cy="597313"/>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2B90654-F6DF-45A6-8BDE-81CF154C499B}">
      <dsp:nvSpPr>
        <dsp:cNvPr id="0" name=""/>
        <dsp:cNvSpPr/>
      </dsp:nvSpPr>
      <dsp:spPr>
        <a:xfrm>
          <a:off x="3048000" y="926"/>
          <a:ext cx="2209799" cy="159283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Financial market performance overall, including equities</a:t>
          </a:r>
        </a:p>
      </dsp:txBody>
      <dsp:txXfrm>
        <a:off x="3094653" y="47579"/>
        <a:ext cx="2116493" cy="1499529"/>
      </dsp:txXfrm>
    </dsp:sp>
    <dsp:sp modelId="{D0919A53-D7FB-456A-9A03-4D2F13DE5312}">
      <dsp:nvSpPr>
        <dsp:cNvPr id="0" name=""/>
        <dsp:cNvSpPr/>
      </dsp:nvSpPr>
      <dsp:spPr>
        <a:xfrm rot="19107244">
          <a:off x="4776569" y="2048940"/>
          <a:ext cx="1953302" cy="597313"/>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AFB4A60-6B3E-46C4-BD7F-46D4E9021ED0}">
      <dsp:nvSpPr>
        <dsp:cNvPr id="0" name=""/>
        <dsp:cNvSpPr/>
      </dsp:nvSpPr>
      <dsp:spPr>
        <a:xfrm>
          <a:off x="5272152" y="903444"/>
          <a:ext cx="2424036" cy="159283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Broker/dealers’ willingness to provide sufficient capital for market making</a:t>
          </a:r>
        </a:p>
      </dsp:txBody>
      <dsp:txXfrm>
        <a:off x="5318805" y="950097"/>
        <a:ext cx="2330730" cy="1499529"/>
      </dsp:txXfrm>
    </dsp:sp>
    <dsp:sp modelId="{9D03FE38-A14B-4C62-9B65-62B04B4F10EC}">
      <dsp:nvSpPr>
        <dsp:cNvPr id="0" name=""/>
        <dsp:cNvSpPr/>
      </dsp:nvSpPr>
      <dsp:spPr>
        <a:xfrm rot="126040">
          <a:off x="5311348" y="3544844"/>
          <a:ext cx="1923610" cy="597313"/>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FB3F341-3CFE-4EF2-9E50-4A6011A04149}">
      <dsp:nvSpPr>
        <dsp:cNvPr id="0" name=""/>
        <dsp:cNvSpPr/>
      </dsp:nvSpPr>
      <dsp:spPr>
        <a:xfrm>
          <a:off x="6238790" y="3082338"/>
          <a:ext cx="1991043" cy="159283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General market supply and demand</a:t>
          </a:r>
        </a:p>
      </dsp:txBody>
      <dsp:txXfrm>
        <a:off x="6285443" y="3128991"/>
        <a:ext cx="1897737" cy="149952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299AB5-156D-4DD5-B40C-19BC3459D927}">
      <dsp:nvSpPr>
        <dsp:cNvPr id="0" name=""/>
        <dsp:cNvSpPr/>
      </dsp:nvSpPr>
      <dsp:spPr>
        <a:xfrm>
          <a:off x="-1884414" y="-293740"/>
          <a:ext cx="2263881" cy="2263881"/>
        </a:xfrm>
        <a:prstGeom prst="blockArc">
          <a:avLst>
            <a:gd name="adj1" fmla="val 18900000"/>
            <a:gd name="adj2" fmla="val 2700000"/>
            <a:gd name="adj3" fmla="val 954"/>
          </a:avLst>
        </a:prstGeom>
        <a:noFill/>
        <a:ln w="12700" cap="flat" cmpd="sng" algn="ctr">
          <a:solidFill>
            <a:schemeClr val="accent4">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 modelId="{642B6B7A-63C8-47F7-AB6A-1665E39444C9}">
      <dsp:nvSpPr>
        <dsp:cNvPr id="0" name=""/>
        <dsp:cNvSpPr/>
      </dsp:nvSpPr>
      <dsp:spPr>
        <a:xfrm>
          <a:off x="308164" y="152400"/>
          <a:ext cx="7607792" cy="65309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0138"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t>Modified duration (price sensitivity with respect to changes in interest rates) of the bond </a:t>
          </a:r>
          <a:endParaRPr lang="en-AU" sz="2200" kern="1200" dirty="0"/>
        </a:p>
      </dsp:txBody>
      <dsp:txXfrm>
        <a:off x="308164" y="152400"/>
        <a:ext cx="7607792" cy="653094"/>
      </dsp:txXfrm>
    </dsp:sp>
    <dsp:sp modelId="{69F23B91-7FD0-467B-992A-EB73EEA8FF20}">
      <dsp:nvSpPr>
        <dsp:cNvPr id="0" name=""/>
        <dsp:cNvSpPr/>
      </dsp:nvSpPr>
      <dsp:spPr>
        <a:xfrm>
          <a:off x="8843" y="179626"/>
          <a:ext cx="598642" cy="598642"/>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D5B12BBF-A784-4E50-931B-79363A279348}">
      <dsp:nvSpPr>
        <dsp:cNvPr id="0" name=""/>
        <dsp:cNvSpPr/>
      </dsp:nvSpPr>
      <dsp:spPr>
        <a:xfrm>
          <a:off x="308164" y="914400"/>
          <a:ext cx="7607792" cy="566105"/>
        </a:xfrm>
        <a:prstGeom prst="rect">
          <a:avLst/>
        </a:prstGeom>
        <a:solidFill>
          <a:schemeClr val="accent3">
            <a:hueOff val="3202404"/>
            <a:satOff val="39228"/>
            <a:lumOff val="-29217"/>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0138"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t>Magnitude of the spread change</a:t>
          </a:r>
        </a:p>
      </dsp:txBody>
      <dsp:txXfrm>
        <a:off x="308164" y="914400"/>
        <a:ext cx="7607792" cy="566105"/>
      </dsp:txXfrm>
    </dsp:sp>
    <dsp:sp modelId="{BAEFD458-4EAB-44DA-A8E9-43C102724157}">
      <dsp:nvSpPr>
        <dsp:cNvPr id="0" name=""/>
        <dsp:cNvSpPr/>
      </dsp:nvSpPr>
      <dsp:spPr>
        <a:xfrm>
          <a:off x="8843" y="898131"/>
          <a:ext cx="598642" cy="598642"/>
        </a:xfrm>
        <a:prstGeom prst="ellipse">
          <a:avLst/>
        </a:prstGeom>
        <a:solidFill>
          <a:schemeClr val="lt1">
            <a:hueOff val="0"/>
            <a:satOff val="0"/>
            <a:lumOff val="0"/>
            <a:alphaOff val="0"/>
          </a:schemeClr>
        </a:solidFill>
        <a:ln w="12700" cap="flat" cmpd="sng" algn="ctr">
          <a:solidFill>
            <a:schemeClr val="accent3">
              <a:hueOff val="3202404"/>
              <a:satOff val="39228"/>
              <a:lumOff val="-29217"/>
              <a:alphaOff val="0"/>
            </a:schemeClr>
          </a:solidFill>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5DC9B3-C31D-4B04-B0A8-6F133D0A64FD}">
      <dsp:nvSpPr>
        <dsp:cNvPr id="0" name=""/>
        <dsp:cNvSpPr/>
      </dsp:nvSpPr>
      <dsp:spPr>
        <a:xfrm>
          <a:off x="0" y="2145931"/>
          <a:ext cx="8229600" cy="76765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AU" sz="2200" b="1" kern="1200" dirty="0"/>
            <a:t>Credit Risk Components:</a:t>
          </a:r>
        </a:p>
      </dsp:txBody>
      <dsp:txXfrm>
        <a:off x="0" y="2145931"/>
        <a:ext cx="8229600" cy="414536"/>
      </dsp:txXfrm>
    </dsp:sp>
    <dsp:sp modelId="{75FF768E-1BF9-4223-A2D3-E9EC7C9240E0}">
      <dsp:nvSpPr>
        <dsp:cNvPr id="0" name=""/>
        <dsp:cNvSpPr/>
      </dsp:nvSpPr>
      <dsp:spPr>
        <a:xfrm>
          <a:off x="0" y="2570590"/>
          <a:ext cx="4114799" cy="235700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t" anchorCtr="0">
          <a:noAutofit/>
        </a:bodyPr>
        <a:lstStyle/>
        <a:p>
          <a:pPr marL="0" lvl="0" indent="0" algn="ctr" defTabSz="889000">
            <a:lnSpc>
              <a:spcPct val="90000"/>
            </a:lnSpc>
            <a:spcBef>
              <a:spcPct val="0"/>
            </a:spcBef>
            <a:spcAft>
              <a:spcPct val="35000"/>
            </a:spcAft>
            <a:buNone/>
          </a:pPr>
          <a:r>
            <a:rPr lang="en-US" sz="2000" b="1" kern="1200" dirty="0"/>
            <a:t>Default Risk</a:t>
          </a:r>
          <a:endParaRPr lang="en-AU" sz="2000" b="1" kern="1200" dirty="0"/>
        </a:p>
        <a:p>
          <a:pPr marL="228600" lvl="1" indent="-228600" algn="l" defTabSz="889000">
            <a:lnSpc>
              <a:spcPct val="90000"/>
            </a:lnSpc>
            <a:spcBef>
              <a:spcPct val="0"/>
            </a:spcBef>
            <a:spcAft>
              <a:spcPct val="15000"/>
            </a:spcAft>
            <a:buChar char="•"/>
          </a:pPr>
          <a:r>
            <a:rPr lang="en-US" sz="2000" kern="1200" dirty="0"/>
            <a:t>the probability that a borrower defaults</a:t>
          </a:r>
          <a:r>
            <a:rPr lang="en-US" sz="2000" kern="1200" dirty="0">
              <a:latin typeface="Arial"/>
              <a:cs typeface="Arial"/>
            </a:rPr>
            <a:t>—</a:t>
          </a:r>
          <a:r>
            <a:rPr lang="en-US" sz="2000" kern="1200" dirty="0"/>
            <a:t>that is, fails to meet its obligation to make full and timely payments of principal and interest, according to the terms of the debt security</a:t>
          </a:r>
          <a:endParaRPr lang="en-AU" sz="2000" kern="1200" dirty="0"/>
        </a:p>
      </dsp:txBody>
      <dsp:txXfrm>
        <a:off x="0" y="2570590"/>
        <a:ext cx="4114799" cy="2357009"/>
      </dsp:txXfrm>
    </dsp:sp>
    <dsp:sp modelId="{19AC92FB-81F1-4C91-B67E-D23308D92E0E}">
      <dsp:nvSpPr>
        <dsp:cNvPr id="0" name=""/>
        <dsp:cNvSpPr/>
      </dsp:nvSpPr>
      <dsp:spPr>
        <a:xfrm>
          <a:off x="4114800" y="2570590"/>
          <a:ext cx="4114799" cy="2357009"/>
        </a:xfrm>
        <a:prstGeom prst="rect">
          <a:avLst/>
        </a:prstGeom>
        <a:solidFill>
          <a:schemeClr val="accent3">
            <a:tint val="40000"/>
            <a:alpha val="90000"/>
            <a:hueOff val="1055440"/>
            <a:satOff val="-12339"/>
            <a:lumOff val="-2343"/>
            <a:alphaOff val="0"/>
          </a:schemeClr>
        </a:solidFill>
        <a:ln w="12700" cap="flat" cmpd="sng" algn="ctr">
          <a:solidFill>
            <a:schemeClr val="accent3">
              <a:tint val="40000"/>
              <a:alpha val="90000"/>
              <a:hueOff val="1055440"/>
              <a:satOff val="-12339"/>
              <a:lumOff val="-2343"/>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t" anchorCtr="0">
          <a:noAutofit/>
        </a:bodyPr>
        <a:lstStyle/>
        <a:p>
          <a:pPr marL="0" lvl="0" indent="0" algn="ctr" defTabSz="889000">
            <a:lnSpc>
              <a:spcPct val="90000"/>
            </a:lnSpc>
            <a:spcBef>
              <a:spcPct val="0"/>
            </a:spcBef>
            <a:spcAft>
              <a:spcPct val="35000"/>
            </a:spcAft>
            <a:buNone/>
          </a:pPr>
          <a:r>
            <a:rPr lang="en-US" sz="2000" b="1" kern="1200" dirty="0"/>
            <a:t>Loss Severity</a:t>
          </a:r>
          <a:endParaRPr lang="en-AU" sz="2000" b="1" kern="1200" dirty="0"/>
        </a:p>
        <a:p>
          <a:pPr marL="228600" lvl="1" indent="-228600" algn="l" defTabSz="889000">
            <a:lnSpc>
              <a:spcPct val="90000"/>
            </a:lnSpc>
            <a:spcBef>
              <a:spcPct val="0"/>
            </a:spcBef>
            <a:spcAft>
              <a:spcPct val="15000"/>
            </a:spcAft>
            <a:buChar char="•"/>
          </a:pPr>
          <a:r>
            <a:rPr lang="en-US" sz="2000" kern="1200" dirty="0"/>
            <a:t>in the event of default, the portion of a bond’s value (including unpaid interest) an investor loses</a:t>
          </a:r>
          <a:endParaRPr lang="en-AU" sz="2000" kern="1200" dirty="0"/>
        </a:p>
      </dsp:txBody>
      <dsp:txXfrm>
        <a:off x="4114800" y="2570590"/>
        <a:ext cx="4114799" cy="2357009"/>
      </dsp:txXfrm>
    </dsp:sp>
    <dsp:sp modelId="{8ABA334B-20F6-4F8B-B83C-2D788726527B}">
      <dsp:nvSpPr>
        <dsp:cNvPr id="0" name=""/>
        <dsp:cNvSpPr/>
      </dsp:nvSpPr>
      <dsp:spPr>
        <a:xfrm rot="10800000">
          <a:off x="0" y="24583"/>
          <a:ext cx="8229600" cy="2148038"/>
        </a:xfrm>
        <a:prstGeom prst="upArrowCallout">
          <a:avLst/>
        </a:prstGeom>
        <a:solidFill>
          <a:schemeClr val="accent3">
            <a:hueOff val="3202404"/>
            <a:satOff val="39228"/>
            <a:lumOff val="-29217"/>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AU" sz="2200" b="1" kern="1200" dirty="0"/>
            <a:t>Credit Risk</a:t>
          </a:r>
        </a:p>
      </dsp:txBody>
      <dsp:txXfrm rot="-10800000">
        <a:off x="0" y="24583"/>
        <a:ext cx="8229600" cy="753961"/>
      </dsp:txXfrm>
    </dsp:sp>
    <dsp:sp modelId="{FE1FE774-E6A0-4B7C-AB27-D5B32308709A}">
      <dsp:nvSpPr>
        <dsp:cNvPr id="0" name=""/>
        <dsp:cNvSpPr/>
      </dsp:nvSpPr>
      <dsp:spPr>
        <a:xfrm>
          <a:off x="0" y="814285"/>
          <a:ext cx="8229600" cy="587411"/>
        </a:xfrm>
        <a:prstGeom prst="rect">
          <a:avLst/>
        </a:prstGeom>
        <a:solidFill>
          <a:schemeClr val="accent3">
            <a:tint val="40000"/>
            <a:alpha val="90000"/>
            <a:hueOff val="2110879"/>
            <a:satOff val="-24678"/>
            <a:lumOff val="-4687"/>
            <a:alphaOff val="0"/>
          </a:schemeClr>
        </a:solidFill>
        <a:ln w="12700" cap="flat" cmpd="sng" algn="ctr">
          <a:solidFill>
            <a:schemeClr val="accent3">
              <a:tint val="40000"/>
              <a:alpha val="90000"/>
              <a:hueOff val="2110879"/>
              <a:satOff val="-24678"/>
              <a:lumOff val="-4687"/>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t>It is the risk of loss resulting from the borrower (issuer of debt) failing to make full and timely payments of interest and/or principal. </a:t>
          </a:r>
          <a:endParaRPr lang="en-AU" sz="2000" kern="1200" dirty="0"/>
        </a:p>
      </dsp:txBody>
      <dsp:txXfrm>
        <a:off x="0" y="814285"/>
        <a:ext cx="8229600" cy="587411"/>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A524B4-B45D-4479-B03C-DC57B9D3DFC5}">
      <dsp:nvSpPr>
        <dsp:cNvPr id="0" name=""/>
        <dsp:cNvSpPr/>
      </dsp:nvSpPr>
      <dsp:spPr>
        <a:xfrm>
          <a:off x="0" y="1711"/>
          <a:ext cx="7924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3246F9EC-851A-43F5-9606-061D163BD176}">
      <dsp:nvSpPr>
        <dsp:cNvPr id="0" name=""/>
        <dsp:cNvSpPr/>
      </dsp:nvSpPr>
      <dsp:spPr>
        <a:xfrm>
          <a:off x="0" y="1711"/>
          <a:ext cx="7924800" cy="583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Times New Roman"/>
              <a:cs typeface="Times New Roman"/>
            </a:rPr>
            <a:t>•</a:t>
          </a:r>
          <a:r>
            <a:rPr lang="en-US" sz="2200" kern="1200" dirty="0">
              <a:latin typeface="Times New Roman"/>
              <a:cs typeface="Times New Roman"/>
            </a:rPr>
            <a:t> </a:t>
          </a:r>
          <a:r>
            <a:rPr lang="en-US" sz="2200" kern="1200" dirty="0"/>
            <a:t>Greater focus on issuer liquidity and cash flow</a:t>
          </a:r>
          <a:endParaRPr lang="en-AU" sz="2200" kern="1200" dirty="0"/>
        </a:p>
      </dsp:txBody>
      <dsp:txXfrm>
        <a:off x="0" y="1711"/>
        <a:ext cx="7924800" cy="583629"/>
      </dsp:txXfrm>
    </dsp:sp>
    <dsp:sp modelId="{EF736C9E-8ECC-48BD-BBD0-EA70536252F3}">
      <dsp:nvSpPr>
        <dsp:cNvPr id="0" name=""/>
        <dsp:cNvSpPr/>
      </dsp:nvSpPr>
      <dsp:spPr>
        <a:xfrm>
          <a:off x="0" y="585341"/>
          <a:ext cx="7924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99E9FD8C-7D4A-46FD-ABAE-A670B18C0EAA}">
      <dsp:nvSpPr>
        <dsp:cNvPr id="0" name=""/>
        <dsp:cNvSpPr/>
      </dsp:nvSpPr>
      <dsp:spPr>
        <a:xfrm>
          <a:off x="0" y="585341"/>
          <a:ext cx="7924800" cy="583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latin typeface="Times New Roman"/>
              <a:cs typeface="Times New Roman"/>
            </a:rPr>
            <a:t>• </a:t>
          </a:r>
          <a:r>
            <a:rPr lang="en-US" sz="2200" kern="1200" dirty="0"/>
            <a:t>Detailed financial projections</a:t>
          </a:r>
        </a:p>
      </dsp:txBody>
      <dsp:txXfrm>
        <a:off x="0" y="585341"/>
        <a:ext cx="7924800" cy="583629"/>
      </dsp:txXfrm>
    </dsp:sp>
    <dsp:sp modelId="{5ED41DEB-4E55-4B9A-A945-161BB436678C}">
      <dsp:nvSpPr>
        <dsp:cNvPr id="0" name=""/>
        <dsp:cNvSpPr/>
      </dsp:nvSpPr>
      <dsp:spPr>
        <a:xfrm>
          <a:off x="0" y="1168970"/>
          <a:ext cx="7924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CE3D133C-B5C8-4DBA-95B7-48D813E99892}">
      <dsp:nvSpPr>
        <dsp:cNvPr id="0" name=""/>
        <dsp:cNvSpPr/>
      </dsp:nvSpPr>
      <dsp:spPr>
        <a:xfrm>
          <a:off x="0" y="1168970"/>
          <a:ext cx="7924800" cy="583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latin typeface="Times New Roman"/>
              <a:cs typeface="Times New Roman"/>
            </a:rPr>
            <a:t>• </a:t>
          </a:r>
          <a:r>
            <a:rPr lang="en-US" sz="2200" kern="1200" dirty="0"/>
            <a:t>Detailed understanding and analysis of the debt structure</a:t>
          </a:r>
        </a:p>
      </dsp:txBody>
      <dsp:txXfrm>
        <a:off x="0" y="1168970"/>
        <a:ext cx="7924800" cy="583629"/>
      </dsp:txXfrm>
    </dsp:sp>
    <dsp:sp modelId="{702A0E8A-A993-4B55-91DB-07D7E210799E}">
      <dsp:nvSpPr>
        <dsp:cNvPr id="0" name=""/>
        <dsp:cNvSpPr/>
      </dsp:nvSpPr>
      <dsp:spPr>
        <a:xfrm>
          <a:off x="0" y="1752600"/>
          <a:ext cx="7924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35C04508-51AD-4BBF-A922-38D0F023A61A}">
      <dsp:nvSpPr>
        <dsp:cNvPr id="0" name=""/>
        <dsp:cNvSpPr/>
      </dsp:nvSpPr>
      <dsp:spPr>
        <a:xfrm>
          <a:off x="0" y="1752599"/>
          <a:ext cx="7924800" cy="583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latin typeface="Times New Roman"/>
              <a:cs typeface="Times New Roman"/>
            </a:rPr>
            <a:t>• </a:t>
          </a:r>
          <a:r>
            <a:rPr lang="en-US" sz="2200" kern="1200" dirty="0"/>
            <a:t>Understanding of an issuer’s corporate structure</a:t>
          </a:r>
        </a:p>
      </dsp:txBody>
      <dsp:txXfrm>
        <a:off x="0" y="1752599"/>
        <a:ext cx="7924800" cy="583629"/>
      </dsp:txXfrm>
    </dsp:sp>
    <dsp:sp modelId="{A68B9E61-00BE-48DF-9BB6-E604C6345A24}">
      <dsp:nvSpPr>
        <dsp:cNvPr id="0" name=""/>
        <dsp:cNvSpPr/>
      </dsp:nvSpPr>
      <dsp:spPr>
        <a:xfrm>
          <a:off x="0" y="2336229"/>
          <a:ext cx="7924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76B19065-C227-42A8-B3C3-D0C4C6415A9B}">
      <dsp:nvSpPr>
        <dsp:cNvPr id="0" name=""/>
        <dsp:cNvSpPr/>
      </dsp:nvSpPr>
      <dsp:spPr>
        <a:xfrm>
          <a:off x="0" y="2336229"/>
          <a:ext cx="7924800" cy="583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latin typeface="Times New Roman"/>
              <a:cs typeface="Times New Roman"/>
            </a:rPr>
            <a:t>• </a:t>
          </a:r>
          <a:r>
            <a:rPr lang="en-US" sz="2200" kern="1200" dirty="0"/>
            <a:t>Covenants</a:t>
          </a:r>
        </a:p>
      </dsp:txBody>
      <dsp:txXfrm>
        <a:off x="0" y="2336229"/>
        <a:ext cx="7924800" cy="583629"/>
      </dsp:txXfrm>
    </dsp:sp>
    <dsp:sp modelId="{C6D39C59-AFDF-4B8B-A952-7B2E92FB603C}">
      <dsp:nvSpPr>
        <dsp:cNvPr id="0" name=""/>
        <dsp:cNvSpPr/>
      </dsp:nvSpPr>
      <dsp:spPr>
        <a:xfrm>
          <a:off x="0" y="2919858"/>
          <a:ext cx="7924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B514743D-E10E-4E7D-B38C-E32CF92DCEBD}">
      <dsp:nvSpPr>
        <dsp:cNvPr id="0" name=""/>
        <dsp:cNvSpPr/>
      </dsp:nvSpPr>
      <dsp:spPr>
        <a:xfrm>
          <a:off x="0" y="2919858"/>
          <a:ext cx="7924800" cy="583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latin typeface="Times New Roman"/>
              <a:cs typeface="Times New Roman"/>
            </a:rPr>
            <a:t>• </a:t>
          </a:r>
          <a:r>
            <a:rPr lang="en-US" sz="2200" kern="1200" dirty="0"/>
            <a:t>Equity-like approach to high-yield analysis</a:t>
          </a:r>
        </a:p>
      </dsp:txBody>
      <dsp:txXfrm>
        <a:off x="0" y="2919858"/>
        <a:ext cx="7924800" cy="58362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D2C675-658E-4B45-9523-166938DE56D4}">
      <dsp:nvSpPr>
        <dsp:cNvPr id="0" name=""/>
        <dsp:cNvSpPr/>
      </dsp:nvSpPr>
      <dsp:spPr>
        <a:xfrm>
          <a:off x="39" y="268497"/>
          <a:ext cx="3774355" cy="80958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t>Institutional effectiveness and political risks</a:t>
          </a:r>
          <a:endParaRPr lang="en-AU" sz="2200" kern="1200" dirty="0"/>
        </a:p>
      </dsp:txBody>
      <dsp:txXfrm>
        <a:off x="39" y="268497"/>
        <a:ext cx="3774355" cy="809581"/>
      </dsp:txXfrm>
    </dsp:sp>
    <dsp:sp modelId="{772D4F97-6BBD-47DD-8E40-25697E3366F1}">
      <dsp:nvSpPr>
        <dsp:cNvPr id="0" name=""/>
        <dsp:cNvSpPr/>
      </dsp:nvSpPr>
      <dsp:spPr>
        <a:xfrm>
          <a:off x="39" y="984622"/>
          <a:ext cx="3774355" cy="281088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Effectiveness, stability, and predictability of policymaking and institutions</a:t>
          </a:r>
        </a:p>
        <a:p>
          <a:pPr marL="228600" lvl="1" indent="-228600" algn="l" defTabSz="889000">
            <a:lnSpc>
              <a:spcPct val="90000"/>
            </a:lnSpc>
            <a:spcBef>
              <a:spcPct val="0"/>
            </a:spcBef>
            <a:spcAft>
              <a:spcPct val="15000"/>
            </a:spcAft>
            <a:buChar char="•"/>
          </a:pPr>
          <a:r>
            <a:rPr lang="en-US" sz="2000" kern="1200" dirty="0"/>
            <a:t>Perceived commitment to honor debts </a:t>
          </a:r>
        </a:p>
      </dsp:txBody>
      <dsp:txXfrm>
        <a:off x="39" y="984622"/>
        <a:ext cx="3774355" cy="2810880"/>
      </dsp:txXfrm>
    </dsp:sp>
    <dsp:sp modelId="{E2604152-144E-411E-87B5-4E596A73EF9E}">
      <dsp:nvSpPr>
        <dsp:cNvPr id="0" name=""/>
        <dsp:cNvSpPr/>
      </dsp:nvSpPr>
      <dsp:spPr>
        <a:xfrm>
          <a:off x="4302804" y="268497"/>
          <a:ext cx="3774355" cy="809581"/>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t>Economic structure and growth prospects</a:t>
          </a:r>
        </a:p>
      </dsp:txBody>
      <dsp:txXfrm>
        <a:off x="4302804" y="268497"/>
        <a:ext cx="3774355" cy="809581"/>
      </dsp:txXfrm>
    </dsp:sp>
    <dsp:sp modelId="{43E48DC8-6B80-4D13-BAF0-F4B5AB95C961}">
      <dsp:nvSpPr>
        <dsp:cNvPr id="0" name=""/>
        <dsp:cNvSpPr/>
      </dsp:nvSpPr>
      <dsp:spPr>
        <a:xfrm>
          <a:off x="4302804" y="984622"/>
          <a:ext cx="3774355" cy="281088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Income per capita</a:t>
          </a:r>
        </a:p>
        <a:p>
          <a:pPr marL="228600" lvl="1" indent="-228600" algn="l" defTabSz="889000">
            <a:lnSpc>
              <a:spcPct val="90000"/>
            </a:lnSpc>
            <a:spcBef>
              <a:spcPct val="0"/>
            </a:spcBef>
            <a:spcAft>
              <a:spcPct val="15000"/>
            </a:spcAft>
            <a:buChar char="•"/>
          </a:pPr>
          <a:r>
            <a:rPr lang="en-US" sz="2000" kern="1200" dirty="0"/>
            <a:t>Trend growth prospects</a:t>
          </a:r>
        </a:p>
        <a:p>
          <a:pPr marL="228600" lvl="1" indent="-228600" algn="l" defTabSz="889000">
            <a:lnSpc>
              <a:spcPct val="90000"/>
            </a:lnSpc>
            <a:spcBef>
              <a:spcPct val="0"/>
            </a:spcBef>
            <a:spcAft>
              <a:spcPct val="15000"/>
            </a:spcAft>
            <a:buChar char="•"/>
          </a:pPr>
          <a:r>
            <a:rPr lang="en-US" sz="2000" kern="1200" dirty="0"/>
            <a:t>Sources and stability of growth</a:t>
          </a:r>
        </a:p>
        <a:p>
          <a:pPr marL="228600" lvl="1" indent="-228600" algn="l" defTabSz="889000">
            <a:lnSpc>
              <a:spcPct val="90000"/>
            </a:lnSpc>
            <a:spcBef>
              <a:spcPct val="0"/>
            </a:spcBef>
            <a:spcAft>
              <a:spcPct val="15000"/>
            </a:spcAft>
            <a:buChar char="•"/>
          </a:pPr>
          <a:r>
            <a:rPr lang="en-US" sz="2000" kern="1200" dirty="0"/>
            <a:t>Size of the public sector relative to private sector</a:t>
          </a:r>
        </a:p>
        <a:p>
          <a:pPr marL="228600" lvl="1" indent="-228600" algn="l" defTabSz="889000">
            <a:lnSpc>
              <a:spcPct val="90000"/>
            </a:lnSpc>
            <a:spcBef>
              <a:spcPct val="0"/>
            </a:spcBef>
            <a:spcAft>
              <a:spcPct val="15000"/>
            </a:spcAft>
            <a:buChar char="•"/>
          </a:pPr>
          <a:r>
            <a:rPr lang="en-US" sz="2000" kern="1200" dirty="0"/>
            <a:t>Growth and age distribution of population</a:t>
          </a:r>
        </a:p>
      </dsp:txBody>
      <dsp:txXfrm>
        <a:off x="4302804" y="984622"/>
        <a:ext cx="3774355" cy="281088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6F4DFF-D965-4EA7-9B67-5DEE464D85B3}">
      <dsp:nvSpPr>
        <dsp:cNvPr id="0" name=""/>
        <dsp:cNvSpPr/>
      </dsp:nvSpPr>
      <dsp:spPr>
        <a:xfrm>
          <a:off x="0" y="415676"/>
          <a:ext cx="8458200" cy="1946523"/>
        </a:xfrm>
        <a:prstGeom prst="rect">
          <a:avLst/>
        </a:prstGeom>
        <a:noFill/>
        <a:ln w="12700" cap="flat" cmpd="sng" algn="ctr">
          <a:solidFill>
            <a:schemeClr val="bg2"/>
          </a:solidFill>
          <a:miter lim="800000"/>
        </a:ln>
        <a:effectLst/>
      </dsp:spPr>
      <dsp:style>
        <a:lnRef idx="2">
          <a:scrgbClr r="0" g="0" b="0"/>
        </a:lnRef>
        <a:fillRef idx="1">
          <a:scrgbClr r="0" g="0" b="0"/>
        </a:fillRef>
        <a:effectRef idx="0">
          <a:scrgbClr r="0" g="0" b="0"/>
        </a:effectRef>
        <a:fontRef idx="minor"/>
      </dsp:style>
      <dsp:txBody>
        <a:bodyPr spcFirstLastPara="0" vert="horz" wrap="square" lIns="656450" tIns="333248" rIns="65645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Credit risk is the risk of loss resulting from the borrower failing to make full and timely payments of interest and/or principal.</a:t>
          </a:r>
          <a:endParaRPr lang="en-US" sz="2000" b="0" kern="1200" dirty="0"/>
        </a:p>
        <a:p>
          <a:pPr marL="228600" lvl="1" indent="-228600" algn="l" defTabSz="889000">
            <a:lnSpc>
              <a:spcPct val="90000"/>
            </a:lnSpc>
            <a:spcBef>
              <a:spcPct val="0"/>
            </a:spcBef>
            <a:spcAft>
              <a:spcPct val="15000"/>
            </a:spcAft>
            <a:buChar char="•"/>
          </a:pPr>
          <a:r>
            <a:rPr lang="en-US" sz="2000" kern="1200" dirty="0"/>
            <a:t>Credit-related risks include downgrade risk (also called “credit migration risk”) and market liquidity risk.</a:t>
          </a:r>
          <a:endParaRPr lang="en-US" sz="2000" b="0" kern="1200" dirty="0"/>
        </a:p>
      </dsp:txBody>
      <dsp:txXfrm>
        <a:off x="0" y="415676"/>
        <a:ext cx="8458200" cy="1946523"/>
      </dsp:txXfrm>
    </dsp:sp>
    <dsp:sp modelId="{A89EFCD0-A9A8-40BF-8198-A336EE87BC3F}">
      <dsp:nvSpPr>
        <dsp:cNvPr id="0" name=""/>
        <dsp:cNvSpPr/>
      </dsp:nvSpPr>
      <dsp:spPr>
        <a:xfrm>
          <a:off x="422910" y="16"/>
          <a:ext cx="7254268" cy="677420"/>
        </a:xfrm>
        <a:prstGeom prst="roundRect">
          <a:avLst/>
        </a:prstGeom>
        <a:solidFill>
          <a:schemeClr val="bg2"/>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marL="0" lvl="0" indent="0" algn="l" defTabSz="889000">
            <a:lnSpc>
              <a:spcPct val="90000"/>
            </a:lnSpc>
            <a:spcBef>
              <a:spcPct val="0"/>
            </a:spcBef>
            <a:spcAft>
              <a:spcPct val="35000"/>
            </a:spcAft>
            <a:buNone/>
          </a:pPr>
          <a:r>
            <a:rPr lang="en-US" sz="2000" b="0" kern="1200" dirty="0"/>
            <a:t>Credit risk and credit-related risks</a:t>
          </a:r>
          <a:endParaRPr lang="en-US" sz="2000" b="1" kern="1200" dirty="0"/>
        </a:p>
      </dsp:txBody>
      <dsp:txXfrm>
        <a:off x="455979" y="33085"/>
        <a:ext cx="7188130" cy="611282"/>
      </dsp:txXfrm>
    </dsp:sp>
    <dsp:sp modelId="{F292E843-89F7-4576-96D2-DF77D5B6F1DD}">
      <dsp:nvSpPr>
        <dsp:cNvPr id="0" name=""/>
        <dsp:cNvSpPr/>
      </dsp:nvSpPr>
      <dsp:spPr>
        <a:xfrm>
          <a:off x="0" y="2949864"/>
          <a:ext cx="8458200" cy="1622144"/>
        </a:xfrm>
        <a:prstGeom prst="rect">
          <a:avLst/>
        </a:prstGeom>
        <a:noFill/>
        <a:ln w="12700" cap="flat" cmpd="sng" algn="ctr">
          <a:solidFill>
            <a:schemeClr val="bg2"/>
          </a:solidFill>
          <a:miter lim="800000"/>
        </a:ln>
        <a:effectLst/>
      </dsp:spPr>
      <dsp:style>
        <a:lnRef idx="2">
          <a:scrgbClr r="0" g="0" b="0"/>
        </a:lnRef>
        <a:fillRef idx="1">
          <a:scrgbClr r="0" g="0" b="0"/>
        </a:fillRef>
        <a:effectRef idx="0">
          <a:scrgbClr r="0" g="0" b="0"/>
        </a:effectRef>
        <a:fontRef idx="minor"/>
      </dsp:style>
      <dsp:txBody>
        <a:bodyPr spcFirstLastPara="0" vert="horz" wrap="square" lIns="656450" tIns="333248" rIns="65645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The key components of credit risk are risk of default and loss severity in the event of default.</a:t>
          </a:r>
        </a:p>
        <a:p>
          <a:pPr marL="228600" lvl="1" indent="-228600" algn="l" defTabSz="889000">
            <a:lnSpc>
              <a:spcPct val="90000"/>
            </a:lnSpc>
            <a:spcBef>
              <a:spcPct val="0"/>
            </a:spcBef>
            <a:spcAft>
              <a:spcPct val="15000"/>
            </a:spcAft>
            <a:buChar char="•"/>
          </a:pPr>
          <a:r>
            <a:rPr lang="en-US" sz="2000" kern="1200" dirty="0"/>
            <a:t>The product of the two is expected loss.</a:t>
          </a:r>
        </a:p>
        <a:p>
          <a:pPr marL="228600" lvl="1" indent="-228600" algn="l" defTabSz="889000">
            <a:lnSpc>
              <a:spcPct val="90000"/>
            </a:lnSpc>
            <a:spcBef>
              <a:spcPct val="0"/>
            </a:spcBef>
            <a:spcAft>
              <a:spcPct val="15000"/>
            </a:spcAft>
            <a:buChar char="•"/>
          </a:pPr>
          <a:r>
            <a:rPr lang="en-US" sz="2000" kern="1200" dirty="0"/>
            <a:t>Loss severity = (1 – Recovery rate).</a:t>
          </a:r>
        </a:p>
      </dsp:txBody>
      <dsp:txXfrm>
        <a:off x="0" y="2949864"/>
        <a:ext cx="8458200" cy="1622144"/>
      </dsp:txXfrm>
    </dsp:sp>
    <dsp:sp modelId="{CE9C66BC-5DF6-46FF-AF2A-8677240AF757}">
      <dsp:nvSpPr>
        <dsp:cNvPr id="0" name=""/>
        <dsp:cNvSpPr/>
      </dsp:nvSpPr>
      <dsp:spPr>
        <a:xfrm>
          <a:off x="422910" y="2436216"/>
          <a:ext cx="7101868" cy="764175"/>
        </a:xfrm>
        <a:prstGeom prst="roundRect">
          <a:avLst/>
        </a:prstGeom>
        <a:solidFill>
          <a:schemeClr val="bg2"/>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marL="0" lvl="0" indent="0" algn="l" defTabSz="889000">
            <a:lnSpc>
              <a:spcPct val="90000"/>
            </a:lnSpc>
            <a:spcBef>
              <a:spcPct val="0"/>
            </a:spcBef>
            <a:spcAft>
              <a:spcPct val="35000"/>
            </a:spcAft>
            <a:buNone/>
          </a:pPr>
          <a:r>
            <a:rPr lang="en-US" sz="2000" b="0" kern="1200" dirty="0"/>
            <a:t>Default probability and loss severity </a:t>
          </a:r>
          <a:endParaRPr lang="en-US" sz="2000" b="1" kern="1200" dirty="0"/>
        </a:p>
      </dsp:txBody>
      <dsp:txXfrm>
        <a:off x="460214" y="2473520"/>
        <a:ext cx="7027260" cy="689567"/>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6F4DFF-D965-4EA7-9B67-5DEE464D85B3}">
      <dsp:nvSpPr>
        <dsp:cNvPr id="0" name=""/>
        <dsp:cNvSpPr/>
      </dsp:nvSpPr>
      <dsp:spPr>
        <a:xfrm>
          <a:off x="0" y="597277"/>
          <a:ext cx="8610600" cy="3087000"/>
        </a:xfrm>
        <a:prstGeom prst="rect">
          <a:avLst/>
        </a:prstGeom>
        <a:noFill/>
        <a:ln w="12700" cap="flat" cmpd="sng" algn="ctr">
          <a:solidFill>
            <a:schemeClr val="bg2"/>
          </a:solidFill>
          <a:miter lim="800000"/>
        </a:ln>
        <a:effectLst/>
      </dsp:spPr>
      <dsp:style>
        <a:lnRef idx="2">
          <a:scrgbClr r="0" g="0" b="0"/>
        </a:lnRef>
        <a:fillRef idx="1">
          <a:scrgbClr r="0" g="0" b="0"/>
        </a:fillRef>
        <a:effectRef idx="0">
          <a:scrgbClr r="0" g="0" b="0"/>
        </a:effectRef>
        <a:fontRef idx="minor"/>
      </dsp:style>
      <dsp:txBody>
        <a:bodyPr spcFirstLastPara="0" vert="horz" wrap="square" lIns="668278" tIns="145796" rIns="668278"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Debt ranks ahead of all types of equity with respect to priority of payment, and within the debt component of the capital structure, there can be varying levels of seniority.</a:t>
          </a:r>
          <a:endParaRPr lang="en-US" sz="2000" b="0" kern="1200" dirty="0"/>
        </a:p>
        <a:p>
          <a:pPr marL="228600" lvl="1" indent="-228600" algn="l" defTabSz="889000">
            <a:lnSpc>
              <a:spcPct val="90000"/>
            </a:lnSpc>
            <a:spcBef>
              <a:spcPct val="0"/>
            </a:spcBef>
            <a:spcAft>
              <a:spcPct val="15000"/>
            </a:spcAft>
            <a:buChar char="•"/>
          </a:pPr>
          <a:r>
            <a:rPr lang="en-US" sz="2000" b="0" kern="1200" dirty="0"/>
            <a:t>A higher priority of claim implies a higher recovery rate</a:t>
          </a:r>
          <a:r>
            <a:rPr lang="en-US" sz="2000" b="0" kern="1200" dirty="0">
              <a:latin typeface="Arial"/>
              <a:cs typeface="Arial"/>
            </a:rPr>
            <a:t>—</a:t>
          </a:r>
          <a:r>
            <a:rPr lang="en-US" sz="2000" b="0" kern="1200" dirty="0"/>
            <a:t>lower loss severity</a:t>
          </a:r>
          <a:r>
            <a:rPr lang="en-US" sz="2000" b="0" kern="1200" dirty="0">
              <a:latin typeface="Arial"/>
              <a:cs typeface="Arial"/>
            </a:rPr>
            <a:t>—</a:t>
          </a:r>
          <a:r>
            <a:rPr lang="en-US" sz="2000" b="0" kern="1200" dirty="0"/>
            <a:t>in the event of default.</a:t>
          </a:r>
        </a:p>
        <a:p>
          <a:pPr marL="228600" lvl="1" indent="-228600" algn="l" defTabSz="889000">
            <a:lnSpc>
              <a:spcPct val="90000"/>
            </a:lnSpc>
            <a:spcBef>
              <a:spcPct val="0"/>
            </a:spcBef>
            <a:spcAft>
              <a:spcPct val="15000"/>
            </a:spcAft>
            <a:buChar char="•"/>
          </a:pPr>
          <a:r>
            <a:rPr lang="en-US" sz="2000" b="0" kern="1200" dirty="0"/>
            <a:t>The priority of claims in bankruptcy can be violated due to some leeway accorded to bankruptcy judges, government involvement, or a desire on the part of the more senior creditors to settle with the more junior creditors and allow the issuer to emerge from bankruptcy as a going concern.</a:t>
          </a:r>
        </a:p>
      </dsp:txBody>
      <dsp:txXfrm>
        <a:off x="0" y="597277"/>
        <a:ext cx="8610600" cy="3087000"/>
      </dsp:txXfrm>
    </dsp:sp>
    <dsp:sp modelId="{A89EFCD0-A9A8-40BF-8198-A336EE87BC3F}">
      <dsp:nvSpPr>
        <dsp:cNvPr id="0" name=""/>
        <dsp:cNvSpPr/>
      </dsp:nvSpPr>
      <dsp:spPr>
        <a:xfrm>
          <a:off x="465438" y="34260"/>
          <a:ext cx="7377763" cy="697007"/>
        </a:xfrm>
        <a:prstGeom prst="roundRect">
          <a:avLst/>
        </a:prstGeom>
        <a:solidFill>
          <a:schemeClr val="bg2"/>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822" tIns="0" rIns="227822" bIns="0" numCol="1" spcCol="1270" anchor="ctr" anchorCtr="0">
          <a:noAutofit/>
        </a:bodyPr>
        <a:lstStyle/>
        <a:p>
          <a:pPr marL="0" lvl="0" indent="0" algn="l" defTabSz="889000">
            <a:lnSpc>
              <a:spcPct val="90000"/>
            </a:lnSpc>
            <a:spcBef>
              <a:spcPct val="0"/>
            </a:spcBef>
            <a:spcAft>
              <a:spcPct val="35000"/>
            </a:spcAft>
            <a:buNone/>
          </a:pPr>
          <a:r>
            <a:rPr lang="en-US" sz="2000" b="0" kern="1200" dirty="0"/>
            <a:t>Seniority rankings of corporate debt and the potential violation of the priority of claims </a:t>
          </a:r>
          <a:endParaRPr lang="en-US" sz="2000" b="1" kern="1200" dirty="0"/>
        </a:p>
      </dsp:txBody>
      <dsp:txXfrm>
        <a:off x="499463" y="68285"/>
        <a:ext cx="7309713" cy="628957"/>
      </dsp:txXfrm>
    </dsp:sp>
    <dsp:sp modelId="{F292E843-89F7-4576-96D2-DF77D5B6F1DD}">
      <dsp:nvSpPr>
        <dsp:cNvPr id="0" name=""/>
        <dsp:cNvSpPr/>
      </dsp:nvSpPr>
      <dsp:spPr>
        <a:xfrm>
          <a:off x="0" y="4197786"/>
          <a:ext cx="8610600" cy="1334141"/>
        </a:xfrm>
        <a:prstGeom prst="rect">
          <a:avLst/>
        </a:prstGeom>
        <a:noFill/>
        <a:ln w="12700" cap="flat" cmpd="sng" algn="ctr">
          <a:solidFill>
            <a:schemeClr val="bg2"/>
          </a:solidFill>
          <a:miter lim="800000"/>
        </a:ln>
        <a:effectLst/>
      </dsp:spPr>
      <dsp:style>
        <a:lnRef idx="2">
          <a:scrgbClr r="0" g="0" b="0"/>
        </a:lnRef>
        <a:fillRef idx="1">
          <a:scrgbClr r="0" g="0" b="0"/>
        </a:fillRef>
        <a:effectRef idx="0">
          <a:scrgbClr r="0" g="0" b="0"/>
        </a:effectRef>
        <a:fontRef idx="minor"/>
      </dsp:style>
      <dsp:txBody>
        <a:bodyPr spcFirstLastPara="0" vert="horz" wrap="square" lIns="668278" tIns="145796" rIns="668278"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The ratings agencies rate both issuers and issues. Issuer ratings are meant to address an issuer’s overall creditworthiness. Ratings for issues incorporate such factors as their rankings in the capital structure.</a:t>
          </a:r>
          <a:endParaRPr lang="en-US" sz="2000" b="1" kern="1200" dirty="0"/>
        </a:p>
      </dsp:txBody>
      <dsp:txXfrm>
        <a:off x="0" y="4197786"/>
        <a:ext cx="8610600" cy="1334141"/>
      </dsp:txXfrm>
    </dsp:sp>
    <dsp:sp modelId="{CE9C66BC-5DF6-46FF-AF2A-8677240AF757}">
      <dsp:nvSpPr>
        <dsp:cNvPr id="0" name=""/>
        <dsp:cNvSpPr/>
      </dsp:nvSpPr>
      <dsp:spPr>
        <a:xfrm>
          <a:off x="465893" y="3733800"/>
          <a:ext cx="7229830" cy="594749"/>
        </a:xfrm>
        <a:prstGeom prst="roundRect">
          <a:avLst/>
        </a:prstGeom>
        <a:solidFill>
          <a:schemeClr val="bg2"/>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822" tIns="0" rIns="227822" bIns="0" numCol="1" spcCol="1270" anchor="ctr" anchorCtr="0">
          <a:noAutofit/>
        </a:bodyPr>
        <a:lstStyle/>
        <a:p>
          <a:pPr marL="0" lvl="0" indent="0" algn="l" defTabSz="889000">
            <a:lnSpc>
              <a:spcPct val="90000"/>
            </a:lnSpc>
            <a:spcBef>
              <a:spcPct val="0"/>
            </a:spcBef>
            <a:spcAft>
              <a:spcPct val="35000"/>
            </a:spcAft>
            <a:buNone/>
          </a:pPr>
          <a:r>
            <a:rPr lang="en-US" sz="2000" b="0" kern="1200" dirty="0"/>
            <a:t>Corporate issuer credit ratings and issue credit ratings </a:t>
          </a:r>
          <a:endParaRPr lang="en-US" sz="2000" b="1" kern="1200" dirty="0"/>
        </a:p>
      </dsp:txBody>
      <dsp:txXfrm>
        <a:off x="494926" y="3762833"/>
        <a:ext cx="7171764" cy="536683"/>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6F4DFF-D965-4EA7-9B67-5DEE464D85B3}">
      <dsp:nvSpPr>
        <dsp:cNvPr id="0" name=""/>
        <dsp:cNvSpPr/>
      </dsp:nvSpPr>
      <dsp:spPr>
        <a:xfrm>
          <a:off x="0" y="268471"/>
          <a:ext cx="8458200" cy="2093727"/>
        </a:xfrm>
        <a:prstGeom prst="rect">
          <a:avLst/>
        </a:prstGeom>
        <a:noFill/>
        <a:ln w="12700" cap="flat" cmpd="sng" algn="ctr">
          <a:solidFill>
            <a:schemeClr val="bg2"/>
          </a:solidFill>
          <a:miter lim="800000"/>
        </a:ln>
        <a:effectLst/>
      </dsp:spPr>
      <dsp:style>
        <a:lnRef idx="2">
          <a:scrgbClr r="0" g="0" b="0"/>
        </a:lnRef>
        <a:fillRef idx="1">
          <a:scrgbClr r="0" g="0" b="0"/>
        </a:fillRef>
        <a:effectRef idx="0">
          <a:scrgbClr r="0" g="0" b="0"/>
        </a:effectRef>
        <a:fontRef idx="minor"/>
      </dsp:style>
      <dsp:txBody>
        <a:bodyPr spcFirstLastPara="0" vert="horz" wrap="square" lIns="656450" tIns="395732" rIns="656450" bIns="142240" numCol="1" spcCol="1270" anchor="t" anchorCtr="0">
          <a:noAutofit/>
        </a:bodyPr>
        <a:lstStyle/>
        <a:p>
          <a:pPr marL="228600" lvl="1" indent="-228600" algn="l" defTabSz="889000">
            <a:lnSpc>
              <a:spcPct val="90000"/>
            </a:lnSpc>
            <a:spcBef>
              <a:spcPct val="0"/>
            </a:spcBef>
            <a:spcAft>
              <a:spcPct val="15000"/>
            </a:spcAft>
            <a:buChar char="•"/>
          </a:pPr>
          <a:r>
            <a:rPr lang="en-US" sz="2000" b="0" kern="1200" dirty="0"/>
            <a:t>There are risks in relying too much on credit agency ratings: (i) Creditworthiness may change over time; (ii) valuations often adjust before ratings change; (iii) ratings do not necessary reflect the severity of loss given default; and (iv) credit ratings agencies may have difficulty forecasting certain credit-negative outcomes.</a:t>
          </a:r>
        </a:p>
      </dsp:txBody>
      <dsp:txXfrm>
        <a:off x="0" y="268471"/>
        <a:ext cx="8458200" cy="2093727"/>
      </dsp:txXfrm>
    </dsp:sp>
    <dsp:sp modelId="{A89EFCD0-A9A8-40BF-8198-A336EE87BC3F}">
      <dsp:nvSpPr>
        <dsp:cNvPr id="0" name=""/>
        <dsp:cNvSpPr/>
      </dsp:nvSpPr>
      <dsp:spPr>
        <a:xfrm>
          <a:off x="457647" y="0"/>
          <a:ext cx="7254268" cy="628733"/>
        </a:xfrm>
        <a:prstGeom prst="roundRect">
          <a:avLst/>
        </a:prstGeom>
        <a:solidFill>
          <a:schemeClr val="bg2"/>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marL="0" lvl="0" indent="0" algn="l" defTabSz="889000">
            <a:lnSpc>
              <a:spcPct val="90000"/>
            </a:lnSpc>
            <a:spcBef>
              <a:spcPct val="0"/>
            </a:spcBef>
            <a:spcAft>
              <a:spcPct val="35000"/>
            </a:spcAft>
            <a:buNone/>
          </a:pPr>
          <a:r>
            <a:rPr lang="en-US" sz="2000" b="0" kern="1200" dirty="0"/>
            <a:t>Risks in relying on ratings from credit ratings agencies </a:t>
          </a:r>
          <a:endParaRPr lang="en-US" sz="2000" b="1" kern="1200" dirty="0"/>
        </a:p>
      </dsp:txBody>
      <dsp:txXfrm>
        <a:off x="488339" y="30692"/>
        <a:ext cx="7192884" cy="567349"/>
      </dsp:txXfrm>
    </dsp:sp>
    <dsp:sp modelId="{F292E843-89F7-4576-96D2-DF77D5B6F1DD}">
      <dsp:nvSpPr>
        <dsp:cNvPr id="0" name=""/>
        <dsp:cNvSpPr/>
      </dsp:nvSpPr>
      <dsp:spPr>
        <a:xfrm>
          <a:off x="0" y="2936958"/>
          <a:ext cx="8458200" cy="1711228"/>
        </a:xfrm>
        <a:prstGeom prst="rect">
          <a:avLst/>
        </a:prstGeom>
        <a:noFill/>
        <a:ln w="12700" cap="flat" cmpd="sng" algn="ctr">
          <a:solidFill>
            <a:schemeClr val="bg2"/>
          </a:solidFill>
          <a:miter lim="800000"/>
        </a:ln>
        <a:effectLst/>
      </dsp:spPr>
      <dsp:style>
        <a:lnRef idx="2">
          <a:scrgbClr r="0" g="0" b="0"/>
        </a:lnRef>
        <a:fillRef idx="1">
          <a:scrgbClr r="0" g="0" b="0"/>
        </a:fillRef>
        <a:effectRef idx="0">
          <a:scrgbClr r="0" g="0" b="0"/>
        </a:effectRef>
        <a:fontRef idx="minor"/>
      </dsp:style>
      <dsp:txBody>
        <a:bodyPr spcFirstLastPara="0" vert="horz" wrap="square" lIns="656450" tIns="395732" rIns="656450" bIns="142240" numCol="1" spcCol="1270" anchor="t" anchorCtr="0">
          <a:noAutofit/>
        </a:bodyPr>
        <a:lstStyle/>
        <a:p>
          <a:pPr marL="228600" lvl="1" indent="-228600" algn="l" defTabSz="889000">
            <a:lnSpc>
              <a:spcPct val="90000"/>
            </a:lnSpc>
            <a:spcBef>
              <a:spcPct val="0"/>
            </a:spcBef>
            <a:spcAft>
              <a:spcPct val="15000"/>
            </a:spcAft>
            <a:buChar char="•"/>
          </a:pPr>
          <a:r>
            <a:rPr lang="en-US" sz="2000" b="0" kern="1200" dirty="0"/>
            <a:t>The “4 Cs” of credit—capacity, collateral, covenants, and character—provide a useful framework for evaluating credit risk.</a:t>
          </a:r>
          <a:endParaRPr lang="en-US" sz="2000" b="1" kern="1200" dirty="0"/>
        </a:p>
      </dsp:txBody>
      <dsp:txXfrm>
        <a:off x="0" y="2936958"/>
        <a:ext cx="8458200" cy="1711228"/>
      </dsp:txXfrm>
    </dsp:sp>
    <dsp:sp modelId="{CE9C66BC-5DF6-46FF-AF2A-8677240AF757}">
      <dsp:nvSpPr>
        <dsp:cNvPr id="0" name=""/>
        <dsp:cNvSpPr/>
      </dsp:nvSpPr>
      <dsp:spPr>
        <a:xfrm>
          <a:off x="457647" y="2514600"/>
          <a:ext cx="7101868" cy="727618"/>
        </a:xfrm>
        <a:prstGeom prst="roundRect">
          <a:avLst/>
        </a:prstGeom>
        <a:solidFill>
          <a:schemeClr val="bg2"/>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marL="0" lvl="0" indent="0" algn="l" defTabSz="889000">
            <a:lnSpc>
              <a:spcPct val="90000"/>
            </a:lnSpc>
            <a:spcBef>
              <a:spcPct val="0"/>
            </a:spcBef>
            <a:spcAft>
              <a:spcPct val="35000"/>
            </a:spcAft>
            <a:buNone/>
          </a:pPr>
          <a:r>
            <a:rPr lang="en-US" sz="2000" b="0" kern="1200" dirty="0"/>
            <a:t>The four Cs of traditional credit analysis</a:t>
          </a:r>
          <a:endParaRPr lang="en-US" sz="2000" b="1" kern="1200" dirty="0"/>
        </a:p>
      </dsp:txBody>
      <dsp:txXfrm>
        <a:off x="493166" y="2550119"/>
        <a:ext cx="7030830" cy="65658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6F4DFF-D965-4EA7-9B67-5DEE464D85B3}">
      <dsp:nvSpPr>
        <dsp:cNvPr id="0" name=""/>
        <dsp:cNvSpPr/>
      </dsp:nvSpPr>
      <dsp:spPr>
        <a:xfrm>
          <a:off x="0" y="342114"/>
          <a:ext cx="8458200" cy="1894448"/>
        </a:xfrm>
        <a:prstGeom prst="rect">
          <a:avLst/>
        </a:prstGeom>
        <a:noFill/>
        <a:ln w="12700" cap="flat" cmpd="sng" algn="ctr">
          <a:solidFill>
            <a:schemeClr val="bg2"/>
          </a:solidFill>
          <a:miter lim="800000"/>
        </a:ln>
        <a:effectLst/>
      </dsp:spPr>
      <dsp:style>
        <a:lnRef idx="2">
          <a:scrgbClr r="0" g="0" b="0"/>
        </a:lnRef>
        <a:fillRef idx="1">
          <a:scrgbClr r="0" g="0" b="0"/>
        </a:fillRef>
        <a:effectRef idx="0">
          <a:scrgbClr r="0" g="0" b="0"/>
        </a:effectRef>
        <a:fontRef idx="minor"/>
      </dsp:style>
      <dsp:txBody>
        <a:bodyPr spcFirstLastPara="0" vert="horz" wrap="square" lIns="656450" tIns="145796" rIns="65645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Credit measures are used to calculate an issuer’s creditworthiness, as well as to compare its credit quality with that of peer companies. Key credit ratios focus on leverage and interest coverage and use such measures as EBITDA, free cash flow, funds from operations, interest expense, and balance sheet debt.</a:t>
          </a:r>
          <a:endParaRPr lang="en-US" sz="2000" b="0" kern="1200" dirty="0"/>
        </a:p>
      </dsp:txBody>
      <dsp:txXfrm>
        <a:off x="0" y="342114"/>
        <a:ext cx="8458200" cy="1894448"/>
      </dsp:txXfrm>
    </dsp:sp>
    <dsp:sp modelId="{A89EFCD0-A9A8-40BF-8198-A336EE87BC3F}">
      <dsp:nvSpPr>
        <dsp:cNvPr id="0" name=""/>
        <dsp:cNvSpPr/>
      </dsp:nvSpPr>
      <dsp:spPr>
        <a:xfrm>
          <a:off x="457199" y="0"/>
          <a:ext cx="7254268" cy="502553"/>
        </a:xfrm>
        <a:prstGeom prst="roundRect">
          <a:avLst/>
        </a:prstGeom>
        <a:solidFill>
          <a:schemeClr val="bg2"/>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marL="0" lvl="0" indent="0" algn="l" defTabSz="889000">
            <a:lnSpc>
              <a:spcPct val="90000"/>
            </a:lnSpc>
            <a:spcBef>
              <a:spcPct val="0"/>
            </a:spcBef>
            <a:spcAft>
              <a:spcPct val="35000"/>
            </a:spcAft>
            <a:buNone/>
          </a:pPr>
          <a:r>
            <a:rPr lang="en-US" sz="2000" kern="1200" dirty="0"/>
            <a:t>Financial ratios used in credit analysis</a:t>
          </a:r>
          <a:endParaRPr lang="en-US" sz="2000" b="1" kern="1200" dirty="0"/>
        </a:p>
      </dsp:txBody>
      <dsp:txXfrm>
        <a:off x="481732" y="24533"/>
        <a:ext cx="7205202" cy="453487"/>
      </dsp:txXfrm>
    </dsp:sp>
    <dsp:sp modelId="{F292E843-89F7-4576-96D2-DF77D5B6F1DD}">
      <dsp:nvSpPr>
        <dsp:cNvPr id="0" name=""/>
        <dsp:cNvSpPr/>
      </dsp:nvSpPr>
      <dsp:spPr>
        <a:xfrm>
          <a:off x="0" y="2582797"/>
          <a:ext cx="8458200" cy="2612407"/>
        </a:xfrm>
        <a:prstGeom prst="rect">
          <a:avLst/>
        </a:prstGeom>
        <a:noFill/>
        <a:ln w="12700" cap="flat" cmpd="sng" algn="ctr">
          <a:solidFill>
            <a:schemeClr val="bg2"/>
          </a:solidFill>
          <a:miter lim="800000"/>
        </a:ln>
        <a:effectLst/>
      </dsp:spPr>
      <dsp:style>
        <a:lnRef idx="2">
          <a:scrgbClr r="0" g="0" b="0"/>
        </a:lnRef>
        <a:fillRef idx="1">
          <a:scrgbClr r="0" g="0" b="0"/>
        </a:fillRef>
        <a:effectRef idx="0">
          <a:scrgbClr r="0" g="0" b="0"/>
        </a:effectRef>
        <a:fontRef idx="minor"/>
      </dsp:style>
      <dsp:txBody>
        <a:bodyPr spcFirstLastPara="0" vert="horz" wrap="square" lIns="656450" tIns="145796" rIns="656450" bIns="142240" numCol="1" spcCol="1270" anchor="t" anchorCtr="0">
          <a:noAutofit/>
        </a:bodyPr>
        <a:lstStyle/>
        <a:p>
          <a:pPr marL="228600" lvl="1" indent="-228600" algn="l" defTabSz="889000">
            <a:lnSpc>
              <a:spcPct val="90000"/>
            </a:lnSpc>
            <a:spcBef>
              <a:spcPct val="0"/>
            </a:spcBef>
            <a:spcAft>
              <a:spcPct val="15000"/>
            </a:spcAft>
            <a:buChar char="•"/>
          </a:pPr>
          <a:r>
            <a:rPr lang="en-US" sz="2000" b="0" kern="1200" dirty="0"/>
            <a:t>The yield on a credit-risky bond comprises the yield on a default risk–free bond with a comparable maturity plus a yield premium, or “spread,” that comprises a credit spread and a liquidity premium.</a:t>
          </a:r>
          <a:endParaRPr lang="en-US" sz="2000" b="1" kern="1200" dirty="0"/>
        </a:p>
        <a:p>
          <a:pPr marL="228600" lvl="1" indent="-228600" algn="l" defTabSz="889000">
            <a:lnSpc>
              <a:spcPct val="90000"/>
            </a:lnSpc>
            <a:spcBef>
              <a:spcPct val="0"/>
            </a:spcBef>
            <a:spcAft>
              <a:spcPct val="15000"/>
            </a:spcAft>
            <a:buChar char="•"/>
          </a:pPr>
          <a:r>
            <a:rPr lang="en-US" sz="2000" b="0" kern="1200" dirty="0"/>
            <a:t>The impact of spread changes on holding period returns for credit-risky bonds is a product of two primary factors: the basis point spread change and the sensitivity of price to yield as reflected by (end-of-period) modified duration and convexity.</a:t>
          </a:r>
        </a:p>
      </dsp:txBody>
      <dsp:txXfrm>
        <a:off x="0" y="2582797"/>
        <a:ext cx="8458200" cy="2612407"/>
      </dsp:txXfrm>
    </dsp:sp>
    <dsp:sp modelId="{CE9C66BC-5DF6-46FF-AF2A-8677240AF757}">
      <dsp:nvSpPr>
        <dsp:cNvPr id="0" name=""/>
        <dsp:cNvSpPr/>
      </dsp:nvSpPr>
      <dsp:spPr>
        <a:xfrm>
          <a:off x="457199" y="2255460"/>
          <a:ext cx="7101868" cy="459810"/>
        </a:xfrm>
        <a:prstGeom prst="roundRect">
          <a:avLst/>
        </a:prstGeom>
        <a:solidFill>
          <a:schemeClr val="bg2"/>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marL="0" lvl="0" indent="0" algn="l" defTabSz="889000">
            <a:lnSpc>
              <a:spcPct val="90000"/>
            </a:lnSpc>
            <a:spcBef>
              <a:spcPct val="0"/>
            </a:spcBef>
            <a:spcAft>
              <a:spcPct val="35000"/>
            </a:spcAft>
            <a:buNone/>
          </a:pPr>
          <a:r>
            <a:rPr lang="en-US" sz="2000" kern="1200" dirty="0"/>
            <a:t>Level and volatility of yield spreads</a:t>
          </a:r>
          <a:endParaRPr lang="en-US" sz="2000" b="1" kern="1200" dirty="0"/>
        </a:p>
      </dsp:txBody>
      <dsp:txXfrm>
        <a:off x="479645" y="2277906"/>
        <a:ext cx="7056976" cy="414918"/>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3B3D7F-7F80-4BF4-809C-B8F00E941871}">
      <dsp:nvSpPr>
        <dsp:cNvPr id="0" name=""/>
        <dsp:cNvSpPr/>
      </dsp:nvSpPr>
      <dsp:spPr>
        <a:xfrm>
          <a:off x="0" y="353306"/>
          <a:ext cx="8305783" cy="5209293"/>
        </a:xfrm>
        <a:prstGeom prst="rect">
          <a:avLst/>
        </a:prstGeom>
        <a:noFill/>
        <a:ln w="12700" cap="flat" cmpd="sng" algn="ctr">
          <a:solidFill>
            <a:schemeClr val="accent2">
              <a:shade val="8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656450" tIns="312420" rIns="656450" bIns="92456" numCol="1" spcCol="1270" anchor="t" anchorCtr="0">
          <a:noAutofit/>
        </a:bodyPr>
        <a:lstStyle/>
        <a:p>
          <a:pPr marL="114300" lvl="1" indent="-114300" algn="l" defTabSz="577850">
            <a:lnSpc>
              <a:spcPct val="90000"/>
            </a:lnSpc>
            <a:spcBef>
              <a:spcPct val="0"/>
            </a:spcBef>
            <a:spcAft>
              <a:spcPct val="15000"/>
            </a:spcAft>
            <a:buChar char="•"/>
          </a:pPr>
          <a:endParaRPr lang="en-US" sz="1300" b="0" kern="1200" dirty="0"/>
        </a:p>
        <a:p>
          <a:pPr marL="228600" lvl="1" indent="-228600" algn="l" defTabSz="889000">
            <a:lnSpc>
              <a:spcPct val="90000"/>
            </a:lnSpc>
            <a:spcBef>
              <a:spcPct val="0"/>
            </a:spcBef>
            <a:spcAft>
              <a:spcPct val="15000"/>
            </a:spcAft>
            <a:buChar char="•"/>
          </a:pPr>
          <a:r>
            <a:rPr lang="en-US" sz="2000" b="0" kern="1200" dirty="0"/>
            <a:t>For high-yield bonds, with their greater risk of default, more emphasis should be placed on an issuer’s sources of liquidity, as well as on its debt structure and corporate structure.</a:t>
          </a:r>
        </a:p>
        <a:p>
          <a:pPr marL="228600" lvl="1" indent="-228600" algn="l" defTabSz="889000">
            <a:lnSpc>
              <a:spcPct val="90000"/>
            </a:lnSpc>
            <a:spcBef>
              <a:spcPct val="0"/>
            </a:spcBef>
            <a:spcAft>
              <a:spcPct val="15000"/>
            </a:spcAft>
            <a:buChar char="•"/>
          </a:pPr>
          <a:r>
            <a:rPr lang="en-US" sz="2000" b="0" kern="1200" dirty="0"/>
            <a:t>Covenants analysis is especially important for high-yield bonds. </a:t>
          </a:r>
        </a:p>
        <a:p>
          <a:pPr marL="228600" lvl="1" indent="-228600" algn="l" defTabSz="889000">
            <a:lnSpc>
              <a:spcPct val="90000"/>
            </a:lnSpc>
            <a:spcBef>
              <a:spcPct val="0"/>
            </a:spcBef>
            <a:spcAft>
              <a:spcPct val="15000"/>
            </a:spcAft>
            <a:buChar char="•"/>
          </a:pPr>
          <a:r>
            <a:rPr lang="en-US" sz="2000" b="0" kern="1200" dirty="0"/>
            <a:t>In assessing sovereign credit risk, a helpful framework is to focus on five broad areas: (1) institutional effectiveness and political risks; (2) economic structure and growth prospects; (3) external liquidity and international investment position; (4) fiscal performance, flexibility, and debt burden; and (5) monetary flexibility.</a:t>
          </a:r>
        </a:p>
        <a:p>
          <a:pPr marL="228600" lvl="1" indent="-228600" algn="l" defTabSz="889000">
            <a:lnSpc>
              <a:spcPct val="90000"/>
            </a:lnSpc>
            <a:spcBef>
              <a:spcPct val="0"/>
            </a:spcBef>
            <a:spcAft>
              <a:spcPct val="15000"/>
            </a:spcAft>
            <a:buChar char="•"/>
          </a:pPr>
          <a:r>
            <a:rPr lang="en-US" sz="2000" b="0" kern="1200" dirty="0"/>
            <a:t>The credit analysis of non-sovereign general obligation bonds has some similarities to sovereign analysis: debt burden per capita versus income per capita, tax burden, demographics, and economic diversity. For revenue bonds, a project analysis methodology is used.</a:t>
          </a:r>
        </a:p>
      </dsp:txBody>
      <dsp:txXfrm>
        <a:off x="0" y="353306"/>
        <a:ext cx="8305783" cy="5209293"/>
      </dsp:txXfrm>
    </dsp:sp>
    <dsp:sp modelId="{B88889BD-C43B-4EB6-84D8-D8C173CBE5AE}">
      <dsp:nvSpPr>
        <dsp:cNvPr id="0" name=""/>
        <dsp:cNvSpPr/>
      </dsp:nvSpPr>
      <dsp:spPr>
        <a:xfrm>
          <a:off x="152402" y="0"/>
          <a:ext cx="8034800" cy="618821"/>
        </a:xfrm>
        <a:prstGeom prst="roundRect">
          <a:avLst/>
        </a:prstGeom>
        <a:solidFill>
          <a:schemeClr val="bg2"/>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marL="0" lvl="0" indent="0" algn="l" defTabSz="889000">
            <a:lnSpc>
              <a:spcPct val="90000"/>
            </a:lnSpc>
            <a:spcBef>
              <a:spcPct val="0"/>
            </a:spcBef>
            <a:spcAft>
              <a:spcPct val="35000"/>
            </a:spcAft>
            <a:buNone/>
          </a:pPr>
          <a:r>
            <a:rPr lang="en-US" sz="2000" kern="1200" dirty="0"/>
            <a:t>Special considerations when evaluating the credit of high-yield, sovereign, and non-sovereign government debt issuers and issues</a:t>
          </a:r>
          <a:endParaRPr lang="en-US" sz="2000" b="1" kern="1200" dirty="0"/>
        </a:p>
      </dsp:txBody>
      <dsp:txXfrm>
        <a:off x="182610" y="30208"/>
        <a:ext cx="7974384" cy="5584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BFD397-7324-45A4-ABEC-7204285F9404}">
      <dsp:nvSpPr>
        <dsp:cNvPr id="0" name=""/>
        <dsp:cNvSpPr/>
      </dsp:nvSpPr>
      <dsp:spPr>
        <a:xfrm rot="16200000">
          <a:off x="-740122" y="741164"/>
          <a:ext cx="4191000" cy="2708671"/>
        </a:xfrm>
        <a:prstGeom prst="flowChartManualOperation">
          <a:avLst/>
        </a:prstGeom>
        <a:solidFill>
          <a:schemeClr val="accent2">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0" tIns="0" rIns="139700" bIns="0" numCol="1" spcCol="1270" anchor="ctr" anchorCtr="0">
          <a:noAutofit/>
        </a:bodyPr>
        <a:lstStyle/>
        <a:p>
          <a:pPr marL="0" lvl="0" indent="0" algn="ctr" defTabSz="977900">
            <a:lnSpc>
              <a:spcPct val="90000"/>
            </a:lnSpc>
            <a:spcBef>
              <a:spcPct val="0"/>
            </a:spcBef>
            <a:spcAft>
              <a:spcPct val="35000"/>
            </a:spcAft>
            <a:buNone/>
          </a:pPr>
          <a:r>
            <a:rPr lang="en-US" sz="2200" b="1" kern="1200" dirty="0"/>
            <a:t>Spread risk</a:t>
          </a:r>
          <a:r>
            <a:rPr lang="en-US" sz="2200" b="0" kern="1200" dirty="0"/>
            <a:t>: The </a:t>
          </a:r>
          <a:r>
            <a:rPr lang="en-US" sz="2200" kern="1200" dirty="0"/>
            <a:t>risk of changing (widening) the credit spread on the bond over a certain benchmark. As a result, the spread may change</a:t>
          </a:r>
          <a:endParaRPr lang="en-AU" sz="2000" b="1" kern="1200" dirty="0"/>
        </a:p>
      </dsp:txBody>
      <dsp:txXfrm rot="5400000">
        <a:off x="1043" y="838199"/>
        <a:ext cx="2708671" cy="2514600"/>
      </dsp:txXfrm>
    </dsp:sp>
    <dsp:sp modelId="{36D13EAD-0C1A-4B21-825A-2B7828B9732A}">
      <dsp:nvSpPr>
        <dsp:cNvPr id="0" name=""/>
        <dsp:cNvSpPr/>
      </dsp:nvSpPr>
      <dsp:spPr>
        <a:xfrm rot="16200000">
          <a:off x="2171700" y="741164"/>
          <a:ext cx="4191000" cy="2708671"/>
        </a:xfrm>
        <a:prstGeom prst="flowChartManualOperation">
          <a:avLst/>
        </a:prstGeom>
        <a:solidFill>
          <a:schemeClr val="accent3">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0" tIns="0" rIns="139700" bIns="0" numCol="1" spcCol="1270" anchor="ctr" anchorCtr="0">
          <a:noAutofit/>
        </a:bodyPr>
        <a:lstStyle/>
        <a:p>
          <a:pPr marL="0" lvl="0" indent="0" algn="ctr" defTabSz="977900">
            <a:lnSpc>
              <a:spcPct val="90000"/>
            </a:lnSpc>
            <a:spcBef>
              <a:spcPct val="0"/>
            </a:spcBef>
            <a:spcAft>
              <a:spcPct val="35000"/>
            </a:spcAft>
            <a:buNone/>
          </a:pPr>
          <a:r>
            <a:rPr lang="en-US" sz="2200" b="1" kern="1200" dirty="0"/>
            <a:t>Downgrade risk</a:t>
          </a:r>
          <a:r>
            <a:rPr lang="en-US" sz="2200" b="0" kern="1200" dirty="0"/>
            <a:t>: The </a:t>
          </a:r>
          <a:r>
            <a:rPr lang="en-US" sz="2200" kern="1200" dirty="0"/>
            <a:t>risk that a bond issuer’s creditworthiness deteriorates</a:t>
          </a:r>
          <a:endParaRPr lang="en-AU" sz="2200" b="1" kern="1200" dirty="0"/>
        </a:p>
      </dsp:txBody>
      <dsp:txXfrm rot="5400000">
        <a:off x="2912865" y="838199"/>
        <a:ext cx="2708671" cy="2514600"/>
      </dsp:txXfrm>
    </dsp:sp>
    <dsp:sp modelId="{CCA7CCC9-6F92-4A98-BF82-A13969E8C6CE}">
      <dsp:nvSpPr>
        <dsp:cNvPr id="0" name=""/>
        <dsp:cNvSpPr/>
      </dsp:nvSpPr>
      <dsp:spPr>
        <a:xfrm rot="16200000">
          <a:off x="5083522" y="741164"/>
          <a:ext cx="4191000" cy="2708671"/>
        </a:xfrm>
        <a:prstGeom prst="flowChartManualOperation">
          <a:avLst/>
        </a:prstGeom>
        <a:solidFill>
          <a:schemeClr val="accent4">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0" tIns="0" rIns="139700" bIns="0"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mn-lt"/>
            </a:rPr>
            <a:t>Market liquidity risk</a:t>
          </a:r>
          <a:r>
            <a:rPr lang="en-US" sz="2200" b="0" kern="1200" dirty="0">
              <a:latin typeface="+mn-lt"/>
            </a:rPr>
            <a:t>: The </a:t>
          </a:r>
          <a:r>
            <a:rPr lang="en-US" sz="2200" kern="1200" dirty="0">
              <a:latin typeface="+mn-lt"/>
            </a:rPr>
            <a:t>risk that the price at which investors can actually transact</a:t>
          </a:r>
          <a:r>
            <a:rPr lang="en-US" sz="2200" kern="1200" dirty="0">
              <a:latin typeface="+mn-lt"/>
              <a:cs typeface="Arial"/>
            </a:rPr>
            <a:t>—</a:t>
          </a:r>
          <a:r>
            <a:rPr lang="en-US" sz="2200" kern="1200" dirty="0">
              <a:latin typeface="+mn-lt"/>
            </a:rPr>
            <a:t>buy or sell</a:t>
          </a:r>
          <a:r>
            <a:rPr lang="en-US" sz="2200" kern="1200" dirty="0">
              <a:latin typeface="+mn-lt"/>
              <a:cs typeface="Arial"/>
            </a:rPr>
            <a:t>—</a:t>
          </a:r>
          <a:r>
            <a:rPr lang="en-US" sz="2200" kern="1200" dirty="0">
              <a:latin typeface="+mn-lt"/>
            </a:rPr>
            <a:t>may differ from the price indicated in the market</a:t>
          </a:r>
          <a:endParaRPr lang="en-AU" sz="2200" b="1" kern="1200" dirty="0">
            <a:latin typeface="+mn-lt"/>
          </a:endParaRPr>
        </a:p>
      </dsp:txBody>
      <dsp:txXfrm rot="5400000">
        <a:off x="5824687" y="838199"/>
        <a:ext cx="2708671" cy="25146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FB5BCB-77B5-4B3A-9A55-D30C1A3BD393}">
      <dsp:nvSpPr>
        <dsp:cNvPr id="0" name=""/>
        <dsp:cNvSpPr/>
      </dsp:nvSpPr>
      <dsp:spPr>
        <a:xfrm>
          <a:off x="4191000" y="777350"/>
          <a:ext cx="1975037" cy="441855"/>
        </a:xfrm>
        <a:custGeom>
          <a:avLst/>
          <a:gdLst/>
          <a:ahLst/>
          <a:cxnLst/>
          <a:rect l="0" t="0" r="0" b="0"/>
          <a:pathLst>
            <a:path>
              <a:moveTo>
                <a:pt x="0" y="0"/>
              </a:moveTo>
              <a:lnTo>
                <a:pt x="0" y="171386"/>
              </a:lnTo>
              <a:lnTo>
                <a:pt x="1975037" y="171386"/>
              </a:lnTo>
              <a:lnTo>
                <a:pt x="1975037" y="441855"/>
              </a:lnTo>
            </a:path>
          </a:pathLst>
        </a:custGeom>
        <a:noFill/>
        <a:ln w="12700" cap="flat" cmpd="sng" algn="ctr">
          <a:solidFill>
            <a:schemeClr val="accent2">
              <a:tint val="99000"/>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 modelId="{B42D3ACD-F869-4A8D-BD3E-24BD58D81AA8}">
      <dsp:nvSpPr>
        <dsp:cNvPr id="0" name=""/>
        <dsp:cNvSpPr/>
      </dsp:nvSpPr>
      <dsp:spPr>
        <a:xfrm>
          <a:off x="2050023" y="777350"/>
          <a:ext cx="2140976" cy="441855"/>
        </a:xfrm>
        <a:custGeom>
          <a:avLst/>
          <a:gdLst/>
          <a:ahLst/>
          <a:cxnLst/>
          <a:rect l="0" t="0" r="0" b="0"/>
          <a:pathLst>
            <a:path>
              <a:moveTo>
                <a:pt x="2140976" y="0"/>
              </a:moveTo>
              <a:lnTo>
                <a:pt x="2140976" y="171386"/>
              </a:lnTo>
              <a:lnTo>
                <a:pt x="0" y="171386"/>
              </a:lnTo>
              <a:lnTo>
                <a:pt x="0" y="441855"/>
              </a:lnTo>
            </a:path>
          </a:pathLst>
        </a:custGeom>
        <a:noFill/>
        <a:ln w="12700" cap="flat" cmpd="sng" algn="ctr">
          <a:solidFill>
            <a:schemeClr val="accent2">
              <a:tint val="99000"/>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 modelId="{877B2941-82EA-4DCE-9B68-0DE0C4CF88F7}">
      <dsp:nvSpPr>
        <dsp:cNvPr id="0" name=""/>
        <dsp:cNvSpPr/>
      </dsp:nvSpPr>
      <dsp:spPr>
        <a:xfrm>
          <a:off x="2362195" y="449"/>
          <a:ext cx="3657608" cy="776901"/>
        </a:xfrm>
        <a:prstGeom prst="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Broadly, there is </a:t>
          </a:r>
          <a:r>
            <a:rPr lang="en-US" sz="2200" b="1" kern="1200" dirty="0"/>
            <a:t>secured debt </a:t>
          </a:r>
          <a:r>
            <a:rPr lang="en-US" sz="2200" kern="1200" dirty="0"/>
            <a:t>and </a:t>
          </a:r>
          <a:r>
            <a:rPr lang="en-US" sz="2200" b="1" kern="1200" dirty="0"/>
            <a:t>unsecured debt</a:t>
          </a:r>
          <a:endParaRPr lang="en-AU" sz="2200" kern="1200" dirty="0"/>
        </a:p>
      </dsp:txBody>
      <dsp:txXfrm>
        <a:off x="2362195" y="449"/>
        <a:ext cx="3657608" cy="776901"/>
      </dsp:txXfrm>
    </dsp:sp>
    <dsp:sp modelId="{79EBDD89-EF68-4B9E-867F-0437BBFEEA82}">
      <dsp:nvSpPr>
        <dsp:cNvPr id="0" name=""/>
        <dsp:cNvSpPr/>
      </dsp:nvSpPr>
      <dsp:spPr>
        <a:xfrm>
          <a:off x="366242" y="1219205"/>
          <a:ext cx="3367563" cy="1653064"/>
        </a:xfrm>
        <a:prstGeom prst="rect">
          <a:avLst/>
        </a:prstGeom>
        <a:solidFill>
          <a:schemeClr val="accent2">
            <a:tint val="99000"/>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Secured debt </a:t>
          </a:r>
          <a:r>
            <a:rPr lang="en-US" sz="2000" kern="1200" dirty="0"/>
            <a:t>means the debtholder has a direct claim, a pledge from the issuer, on certain assets and their associated cash flows.</a:t>
          </a:r>
          <a:endParaRPr lang="en-AU" sz="2200" kern="1200" dirty="0"/>
        </a:p>
      </dsp:txBody>
      <dsp:txXfrm>
        <a:off x="366242" y="1219205"/>
        <a:ext cx="3367563" cy="1653064"/>
      </dsp:txXfrm>
    </dsp:sp>
    <dsp:sp modelId="{96EE5677-98D6-42FE-BFB7-F5E1E7246B9C}">
      <dsp:nvSpPr>
        <dsp:cNvPr id="0" name=""/>
        <dsp:cNvSpPr/>
      </dsp:nvSpPr>
      <dsp:spPr>
        <a:xfrm>
          <a:off x="4636036" y="1219205"/>
          <a:ext cx="3060001" cy="1652394"/>
        </a:xfrm>
        <a:prstGeom prst="rect">
          <a:avLst/>
        </a:prstGeom>
        <a:solidFill>
          <a:schemeClr val="accent2">
            <a:tint val="99000"/>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Unsecured debt </a:t>
          </a:r>
          <a:r>
            <a:rPr lang="en-US" sz="2000" b="0" kern="1200" dirty="0"/>
            <a:t>means the debt</a:t>
          </a:r>
          <a:r>
            <a:rPr lang="en-US" sz="2000" kern="1200" dirty="0"/>
            <a:t>holder has only a general claim on an issuer’s assets and cash flow.</a:t>
          </a:r>
          <a:endParaRPr lang="en-AU" sz="2200" kern="1200" dirty="0"/>
        </a:p>
      </dsp:txBody>
      <dsp:txXfrm>
        <a:off x="4636036" y="1219205"/>
        <a:ext cx="3060001" cy="16523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1FC05B-02F1-403D-9AB3-D62CE1F62091}">
      <dsp:nvSpPr>
        <dsp:cNvPr id="0" name=""/>
        <dsp:cNvSpPr/>
      </dsp:nvSpPr>
      <dsp:spPr>
        <a:xfrm>
          <a:off x="2051047" y="4179"/>
          <a:ext cx="4273554" cy="5548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kern="1200" dirty="0"/>
            <a:t>First Lien Loan</a:t>
          </a:r>
          <a:r>
            <a:rPr lang="en-AU" sz="2000" kern="1200" dirty="0">
              <a:latin typeface="Arial"/>
              <a:cs typeface="Arial"/>
            </a:rPr>
            <a:t>—</a:t>
          </a:r>
          <a:r>
            <a:rPr lang="en-AU" sz="2000" kern="1200" dirty="0"/>
            <a:t>Senior Secured</a:t>
          </a:r>
        </a:p>
      </dsp:txBody>
      <dsp:txXfrm>
        <a:off x="2067297" y="20429"/>
        <a:ext cx="4241054" cy="522328"/>
      </dsp:txXfrm>
    </dsp:sp>
    <dsp:sp modelId="{E1F53FB9-2F01-4E1D-9D81-53E42893E332}">
      <dsp:nvSpPr>
        <dsp:cNvPr id="0" name=""/>
        <dsp:cNvSpPr/>
      </dsp:nvSpPr>
      <dsp:spPr>
        <a:xfrm rot="5400000">
          <a:off x="4083794" y="572878"/>
          <a:ext cx="208060" cy="2496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AU" sz="1100" kern="1200" dirty="0"/>
        </a:p>
      </dsp:txBody>
      <dsp:txXfrm rot="-5400000">
        <a:off x="4112922" y="593684"/>
        <a:ext cx="149804" cy="145642"/>
      </dsp:txXfrm>
    </dsp:sp>
    <dsp:sp modelId="{0A6969A0-313C-49F1-89FD-48BDE8B4E382}">
      <dsp:nvSpPr>
        <dsp:cNvPr id="0" name=""/>
        <dsp:cNvSpPr/>
      </dsp:nvSpPr>
      <dsp:spPr>
        <a:xfrm>
          <a:off x="2051047" y="836421"/>
          <a:ext cx="4273554" cy="5548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kern="1200" dirty="0"/>
            <a:t>Second-Lien Loan</a:t>
          </a:r>
          <a:r>
            <a:rPr lang="en-AU" sz="2000" kern="1200" dirty="0">
              <a:latin typeface="Arial"/>
              <a:cs typeface="Arial"/>
            </a:rPr>
            <a:t>—</a:t>
          </a:r>
          <a:r>
            <a:rPr lang="en-AU" sz="2000" kern="1200" dirty="0"/>
            <a:t>Secured</a:t>
          </a:r>
        </a:p>
      </dsp:txBody>
      <dsp:txXfrm>
        <a:off x="2067297" y="852671"/>
        <a:ext cx="4241054" cy="522328"/>
      </dsp:txXfrm>
    </dsp:sp>
    <dsp:sp modelId="{605DBA28-E541-4983-9C8C-59474D7BD723}">
      <dsp:nvSpPr>
        <dsp:cNvPr id="0" name=""/>
        <dsp:cNvSpPr/>
      </dsp:nvSpPr>
      <dsp:spPr>
        <a:xfrm rot="5400000">
          <a:off x="4083794" y="1405121"/>
          <a:ext cx="208060" cy="2496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AU" sz="1100" kern="1200" dirty="0"/>
        </a:p>
      </dsp:txBody>
      <dsp:txXfrm rot="-5400000">
        <a:off x="4112922" y="1425927"/>
        <a:ext cx="149804" cy="145642"/>
      </dsp:txXfrm>
    </dsp:sp>
    <dsp:sp modelId="{9FF89A86-B72E-40BB-98C0-6C6F86428B1D}">
      <dsp:nvSpPr>
        <dsp:cNvPr id="0" name=""/>
        <dsp:cNvSpPr/>
      </dsp:nvSpPr>
      <dsp:spPr>
        <a:xfrm>
          <a:off x="2051047" y="1668664"/>
          <a:ext cx="4273554" cy="5548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kern="1200" dirty="0"/>
            <a:t>Senior Unsecured</a:t>
          </a:r>
        </a:p>
      </dsp:txBody>
      <dsp:txXfrm>
        <a:off x="2067297" y="1684914"/>
        <a:ext cx="4241054" cy="522328"/>
      </dsp:txXfrm>
    </dsp:sp>
    <dsp:sp modelId="{C41B3CDF-A830-4D43-AB6F-CFBB4476C96E}">
      <dsp:nvSpPr>
        <dsp:cNvPr id="0" name=""/>
        <dsp:cNvSpPr/>
      </dsp:nvSpPr>
      <dsp:spPr>
        <a:xfrm rot="5400000">
          <a:off x="4083794" y="2237363"/>
          <a:ext cx="208060" cy="2496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AU" sz="1100" kern="1200" dirty="0"/>
        </a:p>
      </dsp:txBody>
      <dsp:txXfrm rot="-5400000">
        <a:off x="4112922" y="2258169"/>
        <a:ext cx="149804" cy="145642"/>
      </dsp:txXfrm>
    </dsp:sp>
    <dsp:sp modelId="{542D65BE-6899-48AE-BA77-1B59CC03C646}">
      <dsp:nvSpPr>
        <dsp:cNvPr id="0" name=""/>
        <dsp:cNvSpPr/>
      </dsp:nvSpPr>
      <dsp:spPr>
        <a:xfrm>
          <a:off x="2051047" y="2500907"/>
          <a:ext cx="4273554" cy="5548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kern="1200" dirty="0"/>
            <a:t>Senior Subordinated</a:t>
          </a:r>
        </a:p>
      </dsp:txBody>
      <dsp:txXfrm>
        <a:off x="2067297" y="2517157"/>
        <a:ext cx="4241054" cy="522328"/>
      </dsp:txXfrm>
    </dsp:sp>
    <dsp:sp modelId="{3FF009E7-BFAA-4F06-8248-4BCD1544326F}">
      <dsp:nvSpPr>
        <dsp:cNvPr id="0" name=""/>
        <dsp:cNvSpPr/>
      </dsp:nvSpPr>
      <dsp:spPr>
        <a:xfrm rot="5400000">
          <a:off x="4083794" y="3069606"/>
          <a:ext cx="208060" cy="2496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AU" sz="1100" kern="1200" dirty="0"/>
        </a:p>
      </dsp:txBody>
      <dsp:txXfrm rot="-5400000">
        <a:off x="4112922" y="3090412"/>
        <a:ext cx="149804" cy="145642"/>
      </dsp:txXfrm>
    </dsp:sp>
    <dsp:sp modelId="{A4F6203E-615E-44FB-94EB-7C489FB930F6}">
      <dsp:nvSpPr>
        <dsp:cNvPr id="0" name=""/>
        <dsp:cNvSpPr/>
      </dsp:nvSpPr>
      <dsp:spPr>
        <a:xfrm>
          <a:off x="2051047" y="3333149"/>
          <a:ext cx="4273554" cy="5548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kern="1200" dirty="0"/>
            <a:t>Subordinated</a:t>
          </a:r>
        </a:p>
      </dsp:txBody>
      <dsp:txXfrm>
        <a:off x="2067297" y="3349399"/>
        <a:ext cx="4241054" cy="522328"/>
      </dsp:txXfrm>
    </dsp:sp>
    <dsp:sp modelId="{6771B515-66A9-40EE-B39F-ADDD77A83D63}">
      <dsp:nvSpPr>
        <dsp:cNvPr id="0" name=""/>
        <dsp:cNvSpPr/>
      </dsp:nvSpPr>
      <dsp:spPr>
        <a:xfrm rot="5400000">
          <a:off x="4083794" y="3901848"/>
          <a:ext cx="208060" cy="2496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AU" sz="1100" kern="1200" dirty="0"/>
        </a:p>
      </dsp:txBody>
      <dsp:txXfrm rot="-5400000">
        <a:off x="4112922" y="3922654"/>
        <a:ext cx="149804" cy="145642"/>
      </dsp:txXfrm>
    </dsp:sp>
    <dsp:sp modelId="{9A37F777-DB7A-4C3A-966F-7B1A0C3FD1FD}">
      <dsp:nvSpPr>
        <dsp:cNvPr id="0" name=""/>
        <dsp:cNvSpPr/>
      </dsp:nvSpPr>
      <dsp:spPr>
        <a:xfrm>
          <a:off x="2051047" y="4165392"/>
          <a:ext cx="4273554" cy="5548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kern="1200" dirty="0"/>
            <a:t>Junior Subordinated</a:t>
          </a:r>
        </a:p>
      </dsp:txBody>
      <dsp:txXfrm>
        <a:off x="2067297" y="4181642"/>
        <a:ext cx="4241054" cy="52232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9185C5-B1D5-4246-87E3-BCE21AC36C2D}">
      <dsp:nvSpPr>
        <dsp:cNvPr id="0" name=""/>
        <dsp:cNvSpPr/>
      </dsp:nvSpPr>
      <dsp:spPr>
        <a:xfrm>
          <a:off x="0" y="57615"/>
          <a:ext cx="6930390" cy="127161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Recovery rates vary by seniority of ranking in a company’s capital structure, under the priority of claims treatment in bankruptcy.</a:t>
          </a:r>
          <a:endParaRPr lang="en-AU" sz="2000" kern="1200" dirty="0"/>
        </a:p>
      </dsp:txBody>
      <dsp:txXfrm>
        <a:off x="37244" y="94859"/>
        <a:ext cx="5384861" cy="1197125"/>
      </dsp:txXfrm>
    </dsp:sp>
    <dsp:sp modelId="{799DCEA6-8021-40BA-983D-9A767ED81166}">
      <dsp:nvSpPr>
        <dsp:cNvPr id="0" name=""/>
        <dsp:cNvSpPr/>
      </dsp:nvSpPr>
      <dsp:spPr>
        <a:xfrm>
          <a:off x="1223009" y="1556896"/>
          <a:ext cx="6930390" cy="1752590"/>
        </a:xfrm>
        <a:prstGeom prst="roundRect">
          <a:avLst>
            <a:gd name="adj" fmla="val 10000"/>
          </a:avLst>
        </a:prstGeom>
        <a:solidFill>
          <a:schemeClr val="accent2">
            <a:hueOff val="1991252"/>
            <a:satOff val="-47442"/>
            <a:lumOff val="1353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 theory, the priority of claims in bankruptcy</a:t>
          </a:r>
          <a:r>
            <a:rPr lang="en-US" sz="2000" kern="1200" dirty="0">
              <a:latin typeface="Arial"/>
              <a:cs typeface="Arial"/>
            </a:rPr>
            <a:t>—</a:t>
          </a:r>
          <a:r>
            <a:rPr lang="en-US" sz="2000" kern="1200" dirty="0"/>
            <a:t>the idea that the highest-ranked creditors get paid out first, followed by the next level, and so on</a:t>
          </a:r>
          <a:r>
            <a:rPr lang="en-US" sz="2000" kern="1200" dirty="0">
              <a:latin typeface="Arial"/>
              <a:cs typeface="Arial"/>
            </a:rPr>
            <a:t>—</a:t>
          </a:r>
          <a:r>
            <a:rPr lang="en-US" sz="2000" kern="1200" dirty="0"/>
            <a:t>is well established. In practice, there might be violations.</a:t>
          </a:r>
        </a:p>
      </dsp:txBody>
      <dsp:txXfrm>
        <a:off x="1274341" y="1608228"/>
        <a:ext cx="4624022" cy="1649926"/>
      </dsp:txXfrm>
    </dsp:sp>
    <dsp:sp modelId="{D20DF770-41A7-4172-92D1-AB846A4B349D}">
      <dsp:nvSpPr>
        <dsp:cNvPr id="0" name=""/>
        <dsp:cNvSpPr/>
      </dsp:nvSpPr>
      <dsp:spPr>
        <a:xfrm>
          <a:off x="5949696" y="1002126"/>
          <a:ext cx="980694" cy="980694"/>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AU" sz="3600" kern="1200" dirty="0"/>
        </a:p>
      </dsp:txBody>
      <dsp:txXfrm>
        <a:off x="6170352" y="1002126"/>
        <a:ext cx="539382" cy="7379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403769-DBA2-4FFC-B22F-6993CF648FBB}">
      <dsp:nvSpPr>
        <dsp:cNvPr id="0" name=""/>
        <dsp:cNvSpPr/>
      </dsp:nvSpPr>
      <dsp:spPr>
        <a:xfrm>
          <a:off x="4232" y="58101"/>
          <a:ext cx="1638402" cy="369379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There may be disputes over the value of various assets in the bankruptcy estate or the present value or timing of payouts.</a:t>
          </a:r>
          <a:endParaRPr lang="en-AU" kern="1200" dirty="0"/>
        </a:p>
      </dsp:txBody>
      <dsp:txXfrm>
        <a:off x="52219" y="106088"/>
        <a:ext cx="1542428" cy="3597823"/>
      </dsp:txXfrm>
    </dsp:sp>
    <dsp:sp modelId="{463D0B4A-6247-4A89-821E-98FE1F0C0B64}">
      <dsp:nvSpPr>
        <dsp:cNvPr id="0" name=""/>
        <dsp:cNvSpPr/>
      </dsp:nvSpPr>
      <dsp:spPr>
        <a:xfrm>
          <a:off x="1728101" y="1772329"/>
          <a:ext cx="196710" cy="26534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AU" sz="1200" kern="1200" dirty="0"/>
        </a:p>
      </dsp:txBody>
      <dsp:txXfrm>
        <a:off x="1728101" y="1825397"/>
        <a:ext cx="137697" cy="159204"/>
      </dsp:txXfrm>
    </dsp:sp>
    <dsp:sp modelId="{4F10BE95-8452-41A3-B2BA-AFBB51FAD8E0}">
      <dsp:nvSpPr>
        <dsp:cNvPr id="0" name=""/>
        <dsp:cNvSpPr/>
      </dsp:nvSpPr>
      <dsp:spPr>
        <a:xfrm>
          <a:off x="2013786" y="58101"/>
          <a:ext cx="1567616" cy="3693797"/>
        </a:xfrm>
        <a:prstGeom prst="roundRect">
          <a:avLst>
            <a:gd name="adj" fmla="val 10000"/>
          </a:avLst>
        </a:prstGeom>
        <a:solidFill>
          <a:schemeClr val="accent3">
            <a:hueOff val="1067468"/>
            <a:satOff val="13076"/>
            <a:lumOff val="-9739"/>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Resolution of these disputes takes time, and cases can drag on for months and years. </a:t>
          </a:r>
          <a:endParaRPr lang="en-AU" kern="1200" dirty="0"/>
        </a:p>
      </dsp:txBody>
      <dsp:txXfrm>
        <a:off x="2059700" y="104015"/>
        <a:ext cx="1475788" cy="3601969"/>
      </dsp:txXfrm>
    </dsp:sp>
    <dsp:sp modelId="{9401F7A9-A698-4FA1-A379-D85B776AC051}">
      <dsp:nvSpPr>
        <dsp:cNvPr id="0" name=""/>
        <dsp:cNvSpPr/>
      </dsp:nvSpPr>
      <dsp:spPr>
        <a:xfrm>
          <a:off x="3649909" y="1772231"/>
          <a:ext cx="182675" cy="265340"/>
        </a:xfrm>
        <a:prstGeom prst="rightArrow">
          <a:avLst>
            <a:gd name="adj1" fmla="val 60000"/>
            <a:gd name="adj2" fmla="val 50000"/>
          </a:avLst>
        </a:prstGeom>
        <a:solidFill>
          <a:schemeClr val="accent3">
            <a:hueOff val="1601202"/>
            <a:satOff val="19614"/>
            <a:lumOff val="-1460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AU" sz="1200" kern="1200" dirty="0"/>
        </a:p>
      </dsp:txBody>
      <dsp:txXfrm>
        <a:off x="3649909" y="1825299"/>
        <a:ext cx="127873" cy="159204"/>
      </dsp:txXfrm>
    </dsp:sp>
    <dsp:sp modelId="{7CABC904-4256-4894-B22F-3675E95426C7}">
      <dsp:nvSpPr>
        <dsp:cNvPr id="0" name=""/>
        <dsp:cNvSpPr/>
      </dsp:nvSpPr>
      <dsp:spPr>
        <a:xfrm>
          <a:off x="3926072" y="58101"/>
          <a:ext cx="1941329" cy="3693797"/>
        </a:xfrm>
        <a:prstGeom prst="roundRect">
          <a:avLst>
            <a:gd name="adj" fmla="val 10000"/>
          </a:avLst>
        </a:prstGeom>
        <a:solidFill>
          <a:schemeClr val="accent3">
            <a:hueOff val="2134936"/>
            <a:satOff val="26152"/>
            <a:lumOff val="-19478"/>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Thus, to avoid the time, expense, and uncertainty over disputed issues, the various claimants have an incentive to negotiate and compromise. </a:t>
          </a:r>
          <a:endParaRPr lang="en-AU" kern="1200" dirty="0"/>
        </a:p>
      </dsp:txBody>
      <dsp:txXfrm>
        <a:off x="3982932" y="114961"/>
        <a:ext cx="1827609" cy="3580077"/>
      </dsp:txXfrm>
    </dsp:sp>
    <dsp:sp modelId="{6DB85FA0-40A8-40EC-B080-60A4CF52F0C2}">
      <dsp:nvSpPr>
        <dsp:cNvPr id="0" name=""/>
        <dsp:cNvSpPr/>
      </dsp:nvSpPr>
      <dsp:spPr>
        <a:xfrm>
          <a:off x="5908887" y="1772329"/>
          <a:ext cx="177001" cy="265340"/>
        </a:xfrm>
        <a:prstGeom prst="rightArrow">
          <a:avLst>
            <a:gd name="adj1" fmla="val 60000"/>
            <a:gd name="adj2" fmla="val 50000"/>
          </a:avLst>
        </a:prstGeom>
        <a:solidFill>
          <a:schemeClr val="accent3">
            <a:hueOff val="3202404"/>
            <a:satOff val="39228"/>
            <a:lumOff val="-2921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AU" sz="1200" kern="1200" dirty="0"/>
        </a:p>
      </dsp:txBody>
      <dsp:txXfrm>
        <a:off x="5908887" y="1825397"/>
        <a:ext cx="123901" cy="159204"/>
      </dsp:txXfrm>
    </dsp:sp>
    <dsp:sp modelId="{0F40E6AA-F0BF-4D96-A6E7-86D3C9848ABF}">
      <dsp:nvSpPr>
        <dsp:cNvPr id="0" name=""/>
        <dsp:cNvSpPr/>
      </dsp:nvSpPr>
      <dsp:spPr>
        <a:xfrm>
          <a:off x="6248401" y="58101"/>
          <a:ext cx="2094681" cy="3693797"/>
        </a:xfrm>
        <a:prstGeom prst="roundRect">
          <a:avLst>
            <a:gd name="adj" fmla="val 10000"/>
          </a:avLst>
        </a:prstGeom>
        <a:solidFill>
          <a:schemeClr val="accent3">
            <a:hueOff val="3202404"/>
            <a:satOff val="39228"/>
            <a:lumOff val="-29217"/>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This frequently leads to creditors with lower seniority and other claimants (e.g., even shareholders) receiving more consideration than they are legally entitled to receive.</a:t>
          </a:r>
          <a:endParaRPr lang="en-AU" kern="1200" dirty="0"/>
        </a:p>
      </dsp:txBody>
      <dsp:txXfrm>
        <a:off x="6309752" y="119452"/>
        <a:ext cx="1971979" cy="357109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4F8AE8-9B76-49D9-B552-B1620F91EDC0}">
      <dsp:nvSpPr>
        <dsp:cNvPr id="0" name=""/>
        <dsp:cNvSpPr/>
      </dsp:nvSpPr>
      <dsp:spPr>
        <a:xfrm rot="5400000">
          <a:off x="4729929" y="-2791195"/>
          <a:ext cx="941908" cy="6710591"/>
        </a:xfrm>
        <a:prstGeom prst="round2Same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address an obligor’s overall creditworthiness</a:t>
          </a:r>
          <a:r>
            <a:rPr lang="en-US" sz="2000" kern="1200" dirty="0">
              <a:latin typeface="Arial"/>
              <a:cs typeface="Arial"/>
            </a:rPr>
            <a:t>—</a:t>
          </a:r>
          <a:r>
            <a:rPr lang="en-US" sz="2000" kern="1200" dirty="0"/>
            <a:t>its ability and </a:t>
          </a:r>
          <a:r>
            <a:rPr lang="en-US" sz="2000" kern="1200" baseline="0" dirty="0"/>
            <a:t>willingness</a:t>
          </a:r>
          <a:r>
            <a:rPr lang="en-US" sz="2000" kern="1200" dirty="0"/>
            <a:t> to make timely payments of interest and principal on its debt.</a:t>
          </a:r>
          <a:endParaRPr lang="en-AU" sz="2000" kern="1200" dirty="0"/>
        </a:p>
      </dsp:txBody>
      <dsp:txXfrm rot="-5400000">
        <a:off x="1845588" y="139126"/>
        <a:ext cx="6664611" cy="849948"/>
      </dsp:txXfrm>
    </dsp:sp>
    <dsp:sp modelId="{C431F991-F144-4F4B-AC84-C7D45AE31689}">
      <dsp:nvSpPr>
        <dsp:cNvPr id="0" name=""/>
        <dsp:cNvSpPr/>
      </dsp:nvSpPr>
      <dsp:spPr>
        <a:xfrm>
          <a:off x="0" y="0"/>
          <a:ext cx="1791166" cy="112742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dirty="0"/>
            <a:t>Issuer credit ratings</a:t>
          </a:r>
          <a:endParaRPr lang="en-AU" sz="2200" b="1" kern="1200" dirty="0"/>
        </a:p>
      </dsp:txBody>
      <dsp:txXfrm>
        <a:off x="55036" y="55036"/>
        <a:ext cx="1681094" cy="1017350"/>
      </dsp:txXfrm>
    </dsp:sp>
    <dsp:sp modelId="{73861BDB-B5EF-4E3A-B0E5-69566B5BFC0B}">
      <dsp:nvSpPr>
        <dsp:cNvPr id="0" name=""/>
        <dsp:cNvSpPr/>
      </dsp:nvSpPr>
      <dsp:spPr>
        <a:xfrm rot="5400000">
          <a:off x="4729289" y="-1617083"/>
          <a:ext cx="943187" cy="6710591"/>
        </a:xfrm>
        <a:prstGeom prst="round2Same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refer to specific financial obligations of an issuer and take into consideration such factors as ranking in the capital structure.</a:t>
          </a:r>
        </a:p>
      </dsp:txBody>
      <dsp:txXfrm rot="-5400000">
        <a:off x="1845588" y="1312661"/>
        <a:ext cx="6664548" cy="851101"/>
      </dsp:txXfrm>
    </dsp:sp>
    <dsp:sp modelId="{0E21D5A5-46B9-47C4-862F-ADF7554AC559}">
      <dsp:nvSpPr>
        <dsp:cNvPr id="0" name=""/>
        <dsp:cNvSpPr/>
      </dsp:nvSpPr>
      <dsp:spPr>
        <a:xfrm>
          <a:off x="0" y="1158569"/>
          <a:ext cx="1791166" cy="112742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dirty="0"/>
            <a:t>Issue ratings</a:t>
          </a:r>
        </a:p>
      </dsp:txBody>
      <dsp:txXfrm>
        <a:off x="55036" y="1213605"/>
        <a:ext cx="1681094" cy="101735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125FC-71EE-4E94-933E-96FA75F325B4}">
      <dsp:nvSpPr>
        <dsp:cNvPr id="0" name=""/>
        <dsp:cNvSpPr/>
      </dsp:nvSpPr>
      <dsp:spPr>
        <a:xfrm>
          <a:off x="6488" y="203193"/>
          <a:ext cx="4607123" cy="1842849"/>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t>For the rating agencies, the likelihood of default</a:t>
          </a:r>
          <a:r>
            <a:rPr lang="en-US" sz="2000" kern="1200" dirty="0">
              <a:latin typeface="Arial"/>
              <a:cs typeface="Arial"/>
            </a:rPr>
            <a:t>—</a:t>
          </a:r>
          <a:r>
            <a:rPr lang="en-US" sz="2000" kern="1200" dirty="0"/>
            <a:t>default risk</a:t>
          </a:r>
          <a:r>
            <a:rPr lang="en-US" sz="2000" kern="1200" dirty="0">
              <a:latin typeface="Arial"/>
              <a:cs typeface="Arial"/>
            </a:rPr>
            <a:t>—</a:t>
          </a:r>
          <a:r>
            <a:rPr lang="en-US" sz="2000" kern="1200" dirty="0"/>
            <a:t>is the primary factor in assigning their ratings.</a:t>
          </a:r>
        </a:p>
      </dsp:txBody>
      <dsp:txXfrm>
        <a:off x="6488" y="203193"/>
        <a:ext cx="4146411" cy="1842849"/>
      </dsp:txXfrm>
    </dsp:sp>
    <dsp:sp modelId="{F3B39757-CBFE-4006-8E0D-A2ACBE86DE41}">
      <dsp:nvSpPr>
        <dsp:cNvPr id="0" name=""/>
        <dsp:cNvSpPr/>
      </dsp:nvSpPr>
      <dsp:spPr>
        <a:xfrm>
          <a:off x="3692187" y="203193"/>
          <a:ext cx="4607123" cy="1842849"/>
        </a:xfrm>
        <a:prstGeom prst="chevron">
          <a:avLst/>
        </a:prstGeom>
        <a:solidFill>
          <a:schemeClr val="accent3">
            <a:hueOff val="3202404"/>
            <a:satOff val="39228"/>
            <a:lumOff val="-29217"/>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t>The secondary factors include the priority of payment in the event of a default as well as the potential loss severity in the event of default.</a:t>
          </a:r>
        </a:p>
      </dsp:txBody>
      <dsp:txXfrm>
        <a:off x="4613612" y="203193"/>
        <a:ext cx="2764274" cy="1842849"/>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3.xml><?xml version="1.0" encoding="utf-8"?>
<dgm:layoutDef xmlns:dgm="http://schemas.openxmlformats.org/drawingml/2006/diagram" xmlns:a="http://schemas.openxmlformats.org/drawingml/2006/main" uniqueId="urn:diagrams.loki3.com/BracketList+Icon">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8.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1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DAEF2A-A3C2-4396-A632-62C6518C59D9}" type="datetimeFigureOut">
              <a:rPr lang="en-US"/>
              <a:t>9/29/2019</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B285DE7-15BC-4997-887D-47D87A7F3D59}" type="slidenum">
              <a:rPr/>
              <a:t>‹#›</a:t>
            </a:fld>
            <a:endParaRPr dirty="0"/>
          </a:p>
        </p:txBody>
      </p:sp>
    </p:spTree>
    <p:extLst>
      <p:ext uri="{BB962C8B-B14F-4D97-AF65-F5344CB8AC3E}">
        <p14:creationId xmlns:p14="http://schemas.microsoft.com/office/powerpoint/2010/main" val="13091773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C834A8-1C2E-429D-8B31-19C6635C9DA5}" type="datetimeFigureOut">
              <a:rPr lang="en-US"/>
              <a:t>9/29/2019</a:t>
            </a:fld>
            <a:endParaRPr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4F8672-8174-4157-9CD7-BC591DEEF2E8}" type="slidenum">
              <a:rPr/>
              <a:t>‹#›</a:t>
            </a:fld>
            <a:endParaRPr dirty="0"/>
          </a:p>
        </p:txBody>
      </p:sp>
    </p:spTree>
    <p:extLst>
      <p:ext uri="{BB962C8B-B14F-4D97-AF65-F5344CB8AC3E}">
        <p14:creationId xmlns:p14="http://schemas.microsoft.com/office/powerpoint/2010/main" val="4148190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A4F8672-8174-4157-9CD7-BC591DEEF2E8}" type="slidenum">
              <a:rPr lang="en-AU" smtClean="0"/>
              <a:t>1</a:t>
            </a:fld>
            <a:endParaRPr lang="en-AU" dirty="0"/>
          </a:p>
        </p:txBody>
      </p:sp>
    </p:spTree>
    <p:extLst>
      <p:ext uri="{BB962C8B-B14F-4D97-AF65-F5344CB8AC3E}">
        <p14:creationId xmlns:p14="http://schemas.microsoft.com/office/powerpoint/2010/main" val="3348327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4. Rating agencies, credit ratings, and their role in the debt market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Distinguish between corporate issuer credit ratings and issue credit ratings and describe the rating agency practice of “notching.”</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 </a:t>
            </a:r>
          </a:p>
          <a:p>
            <a:pPr marL="182880" lvl="1" indent="-180000">
              <a:spcBef>
                <a:spcPts val="600"/>
              </a:spcBef>
              <a:spcAft>
                <a:spcPts val="600"/>
              </a:spcAft>
              <a:buFont typeface="Arial" pitchFamily="34" charset="0"/>
              <a:buChar char="•"/>
            </a:pPr>
            <a:r>
              <a:rPr lang="en-US" sz="1200" dirty="0"/>
              <a:t>In support of their ratings, the rating agencies provide extensive written commentary and financial analysis on the obligors they rate, as well as summary industry statistics.</a:t>
            </a:r>
          </a:p>
          <a:p>
            <a:pPr marL="182880" lvl="1" indent="-180000">
              <a:spcBef>
                <a:spcPts val="600"/>
              </a:spcBef>
              <a:spcAft>
                <a:spcPts val="600"/>
              </a:spcAft>
              <a:buFont typeface="Arial" pitchFamily="34" charset="0"/>
              <a:buChar char="•"/>
            </a:pPr>
            <a:r>
              <a:rPr lang="en-US" sz="1200" dirty="0"/>
              <a:t>The issuer credit rating usually applies to its senior unsecured debt.</a:t>
            </a:r>
          </a:p>
          <a:p>
            <a:pPr marL="182880" lvl="1" indent="-180000">
              <a:spcBef>
                <a:spcPts val="600"/>
              </a:spcBef>
              <a:spcAft>
                <a:spcPts val="600"/>
              </a:spcAft>
              <a:buFont typeface="Arial" pitchFamily="34" charset="0"/>
              <a:buChar char="•"/>
            </a:pPr>
            <a:r>
              <a:rPr lang="en-US" sz="1200" dirty="0"/>
              <a:t>Although cross-default provisions—whereby events of default such as non-payment of interest on one bond trigger default on all outstanding debt—implies the same default probability for all issues, specific issues may be assigned different credit ratings.</a:t>
            </a:r>
          </a:p>
        </p:txBody>
      </p:sp>
      <p:sp>
        <p:nvSpPr>
          <p:cNvPr id="4" name="Slide Number Placeholder 3"/>
          <p:cNvSpPr>
            <a:spLocks noGrp="1"/>
          </p:cNvSpPr>
          <p:nvPr>
            <p:ph type="sldNum" sz="quarter" idx="10"/>
          </p:nvPr>
        </p:nvSpPr>
        <p:spPr/>
        <p:txBody>
          <a:bodyPr/>
          <a:lstStyle/>
          <a:p>
            <a:fld id="{9A4F8672-8174-4157-9CD7-BC591DEEF2E8}" type="slidenum">
              <a:rPr lang="en-AU" smtClean="0"/>
              <a:t>14</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4. Rating agencies, credit ratings, and their role in the debt market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Distinguish between corporate issuer credit ratings and issue credit ratings and describe the rating agency practice of “notching.”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Notes:</a:t>
            </a:r>
          </a:p>
          <a:p>
            <a:pPr marL="182880" lvl="1" indent="-180000">
              <a:spcBef>
                <a:spcPts val="600"/>
              </a:spcBef>
              <a:spcAft>
                <a:spcPts val="600"/>
              </a:spcAft>
              <a:buFont typeface="Arial" pitchFamily="34" charset="0"/>
              <a:buChar char="•"/>
            </a:pPr>
            <a:r>
              <a:rPr lang="en-US" sz="1200" dirty="0"/>
              <a:t>As a general rule, the higher the senior unsecured rating, the smaller the notching adjustment will be. The reason behind this is that the higher the rating, the lower the perceived risk of default, so the need to “notch” the rating to capture the potential difference in loss severity is greatly reduced. </a:t>
            </a:r>
          </a:p>
          <a:p>
            <a:pPr marL="182880" lvl="1" indent="-180000">
              <a:spcBef>
                <a:spcPts val="600"/>
              </a:spcBef>
              <a:spcAft>
                <a:spcPts val="600"/>
              </a:spcAft>
              <a:buFont typeface="Arial" pitchFamily="34" charset="0"/>
              <a:buChar char="•"/>
            </a:pPr>
            <a:r>
              <a:rPr lang="en-US" sz="1200" dirty="0"/>
              <a:t>For lower-rated credits, however, the risk of default is greater and thus the potential difference in loss from a lower (or higher) priority ranking is a bigger consideration in assessing an issue’s credit riskiness.</a:t>
            </a:r>
          </a:p>
        </p:txBody>
      </p:sp>
      <p:sp>
        <p:nvSpPr>
          <p:cNvPr id="4" name="Slide Number Placeholder 3"/>
          <p:cNvSpPr>
            <a:spLocks noGrp="1"/>
          </p:cNvSpPr>
          <p:nvPr>
            <p:ph type="sldNum" sz="quarter" idx="10"/>
          </p:nvPr>
        </p:nvSpPr>
        <p:spPr/>
        <p:txBody>
          <a:bodyPr/>
          <a:lstStyle/>
          <a:p>
            <a:fld id="{9A4F8672-8174-4157-9CD7-BC591DEEF2E8}" type="slidenum">
              <a:rPr lang="en-AU" smtClean="0"/>
              <a:t>16</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4. Rating agencies, credit ratings, and their role in the debt market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Explain risks in relying on ratings from credit rating agencies.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182880" lvl="1" indent="-180000">
              <a:spcBef>
                <a:spcPts val="600"/>
              </a:spcBef>
              <a:spcAft>
                <a:spcPts val="600"/>
              </a:spcAft>
              <a:buFont typeface="Arial" pitchFamily="34" charset="0"/>
              <a:buChar char="•"/>
            </a:pPr>
            <a:r>
              <a:rPr lang="en-US" sz="1200" dirty="0"/>
              <a:t>Over a long time period (e.g., many years), credit ratings can migrate—move up or down—significantly from what they were at the time of bond issuance. Therefore, bond investors should not assume an issuer’s credit rating will remain the same from the time of purchase through the entire holding period.</a:t>
            </a:r>
          </a:p>
          <a:p>
            <a:pPr marL="182880" lvl="1" indent="-180000">
              <a:spcBef>
                <a:spcPts val="600"/>
              </a:spcBef>
              <a:spcAft>
                <a:spcPts val="600"/>
              </a:spcAft>
              <a:buFont typeface="Arial" pitchFamily="34" charset="0"/>
              <a:buChar char="•"/>
            </a:pPr>
            <a:r>
              <a:rPr lang="en-US" sz="1200" dirty="0"/>
              <a:t>Bond prices and credit spreads frequently move more quickly because of changes in perceived creditworthiness than rating agencies change their ratings (or even outlooks) up or down.</a:t>
            </a:r>
          </a:p>
          <a:p>
            <a:pPr marL="182880" lvl="1" indent="-180000">
              <a:spcBef>
                <a:spcPts val="600"/>
              </a:spcBef>
              <a:spcAft>
                <a:spcPts val="600"/>
              </a:spcAft>
              <a:buFont typeface="Arial" pitchFamily="34" charset="0"/>
              <a:buChar char="•"/>
            </a:pPr>
            <a:r>
              <a:rPr lang="en-US" sz="1200" dirty="0"/>
              <a:t>An example of difficult-to-capture risk is litigation risk, such as that that can affect tobacco companies, or environmental and business risks faced by chemical companies and utility power plants.</a:t>
            </a:r>
          </a:p>
          <a:p>
            <a:pPr marL="182880" lvl="1" indent="-180000">
              <a:spcBef>
                <a:spcPts val="600"/>
              </a:spcBef>
              <a:spcAft>
                <a:spcPts val="600"/>
              </a:spcAft>
              <a:buFont typeface="Arial" pitchFamily="34" charset="0"/>
              <a:buChar char="•"/>
            </a:pPr>
            <a:endParaRPr lang="en-US" sz="2400" dirty="0"/>
          </a:p>
        </p:txBody>
      </p:sp>
      <p:sp>
        <p:nvSpPr>
          <p:cNvPr id="4" name="Slide Number Placeholder 3"/>
          <p:cNvSpPr>
            <a:spLocks noGrp="1"/>
          </p:cNvSpPr>
          <p:nvPr>
            <p:ph type="sldNum" sz="quarter" idx="10"/>
          </p:nvPr>
        </p:nvSpPr>
        <p:spPr/>
        <p:txBody>
          <a:bodyPr/>
          <a:lstStyle/>
          <a:p>
            <a:fld id="{9A4F8672-8174-4157-9CD7-BC591DEEF2E8}" type="slidenum">
              <a:rPr lang="en-AU" smtClean="0"/>
              <a:t>17</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5. Traditional credit analysis: Corporate debt securities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Explain the four Cs (Capacity, Collateral, Covenants, and Character) of traditional credit analysis.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182880" lvl="1" indent="-180000">
              <a:spcBef>
                <a:spcPts val="600"/>
              </a:spcBef>
              <a:spcAft>
                <a:spcPts val="600"/>
              </a:spcAft>
              <a:buFont typeface="Arial" pitchFamily="34" charset="0"/>
              <a:buChar char="•"/>
            </a:pPr>
            <a:r>
              <a:rPr lang="en-US" sz="1200" dirty="0"/>
              <a:t>The main focus in credit analysis is to understand a company’s ability to generate cash flow over the term of its debt obligations. In so doing, analysts must assess both the credit quality of the company and the fundamentals of the industry in which the company operates. </a:t>
            </a:r>
          </a:p>
          <a:p>
            <a:pPr marL="182880" lvl="1" indent="-180000">
              <a:spcBef>
                <a:spcPts val="600"/>
              </a:spcBef>
              <a:spcAft>
                <a:spcPts val="600"/>
              </a:spcAft>
              <a:buFont typeface="Arial" pitchFamily="34" charset="0"/>
              <a:buChar char="•"/>
            </a:pPr>
            <a:r>
              <a:rPr lang="en-US" sz="1200" dirty="0"/>
              <a:t>Traditional credit analysis considers the sources, predictability, and sustainability of cash generated by a company to service its debt obligations.</a:t>
            </a:r>
          </a:p>
        </p:txBody>
      </p:sp>
      <p:sp>
        <p:nvSpPr>
          <p:cNvPr id="4" name="Slide Number Placeholder 3"/>
          <p:cNvSpPr>
            <a:spLocks noGrp="1"/>
          </p:cNvSpPr>
          <p:nvPr>
            <p:ph type="sldNum" sz="quarter" idx="10"/>
          </p:nvPr>
        </p:nvSpPr>
        <p:spPr/>
        <p:txBody>
          <a:bodyPr/>
          <a:lstStyle/>
          <a:p>
            <a:fld id="{9A4F8672-8174-4157-9CD7-BC591DEEF2E8}" type="slidenum">
              <a:rPr lang="en-AU" smtClean="0"/>
              <a:t>20</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5. Traditional credit analysis: corporate debt securities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Explain the four Cs (Capacity, Collateral, Covenants, and Character) of traditional credit analysis.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182880" lvl="1" indent="-180000">
              <a:spcBef>
                <a:spcPts val="600"/>
              </a:spcBef>
              <a:spcAft>
                <a:spcPts val="600"/>
              </a:spcAft>
              <a:buFont typeface="Arial" pitchFamily="34" charset="0"/>
              <a:buChar char="•"/>
            </a:pPr>
            <a:r>
              <a:rPr lang="en-US" sz="1200" dirty="0"/>
              <a:t>The threat of entry depends on the extent of barriers to entry and the expected response from incumbents to new entrants.</a:t>
            </a:r>
          </a:p>
          <a:p>
            <a:pPr marL="182880" lvl="1" indent="-180000">
              <a:spcBef>
                <a:spcPts val="600"/>
              </a:spcBef>
              <a:spcAft>
                <a:spcPts val="600"/>
              </a:spcAft>
              <a:buFont typeface="Arial" pitchFamily="34" charset="0"/>
              <a:buChar char="•"/>
            </a:pPr>
            <a:r>
              <a:rPr lang="en-US" sz="1200" dirty="0"/>
              <a:t>An industry that relies on just a few suppliers tends to be less profitable and to have greater credit risk than an industry that has multiple suppliers.</a:t>
            </a:r>
          </a:p>
          <a:p>
            <a:pPr marL="182880" lvl="1" indent="-180000">
              <a:spcBef>
                <a:spcPts val="600"/>
              </a:spcBef>
              <a:spcAft>
                <a:spcPts val="600"/>
              </a:spcAft>
              <a:buFont typeface="Arial" pitchFamily="34" charset="0"/>
              <a:buChar char="•"/>
            </a:pPr>
            <a:r>
              <a:rPr lang="en-US" sz="1200" dirty="0"/>
              <a:t>Industries that rely heavily on just a few main customers have greater credit risk because the negotiating power lies with the buyers.</a:t>
            </a:r>
          </a:p>
          <a:p>
            <a:pPr marL="182880" lvl="1" indent="-180000">
              <a:spcBef>
                <a:spcPts val="600"/>
              </a:spcBef>
              <a:spcAft>
                <a:spcPts val="600"/>
              </a:spcAft>
              <a:buFont typeface="Arial" pitchFamily="34" charset="0"/>
              <a:buChar char="•"/>
            </a:pPr>
            <a:r>
              <a:rPr lang="en-US" sz="1200" dirty="0"/>
              <a:t>Industries (and companies) that offer products and services that provide great value to their customers, and for which there are not good or cost-competitive substitutes, typically have strong pricing power, generate substantial cash flows, and represent less credit risk than other industries or companies.</a:t>
            </a:r>
          </a:p>
          <a:p>
            <a:pPr marL="182880" lvl="1" indent="-180000">
              <a:spcBef>
                <a:spcPts val="600"/>
              </a:spcBef>
              <a:spcAft>
                <a:spcPts val="600"/>
              </a:spcAft>
              <a:buFont typeface="Arial" pitchFamily="34" charset="0"/>
              <a:buChar char="•"/>
            </a:pPr>
            <a:r>
              <a:rPr lang="en-US" sz="1200" dirty="0"/>
              <a:t>Industries with strong rivalry—because of numerous competitors, slow industry growth, or high barriers to exit—tend to have less cash.</a:t>
            </a:r>
          </a:p>
        </p:txBody>
      </p:sp>
      <p:sp>
        <p:nvSpPr>
          <p:cNvPr id="4" name="Slide Number Placeholder 3"/>
          <p:cNvSpPr>
            <a:spLocks noGrp="1"/>
          </p:cNvSpPr>
          <p:nvPr>
            <p:ph type="sldNum" sz="quarter" idx="10"/>
          </p:nvPr>
        </p:nvSpPr>
        <p:spPr/>
        <p:txBody>
          <a:bodyPr/>
          <a:lstStyle/>
          <a:p>
            <a:fld id="{9A4F8672-8174-4157-9CD7-BC591DEEF2E8}" type="slidenum">
              <a:rPr lang="en-AU" smtClean="0"/>
              <a:t>21</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5. </a:t>
            </a:r>
            <a:r>
              <a:rPr lang="en-AU" dirty="0"/>
              <a:t>Traditional credit analysis: Corporate debt securities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a:t>
            </a:r>
            <a:r>
              <a:rPr lang="en-US" sz="1200" dirty="0"/>
              <a:t>Explain </a:t>
            </a:r>
            <a:r>
              <a:rPr lang="en-US" dirty="0"/>
              <a:t>the four Cs (Capacity, Collateral, Covenants, and Character) of traditional credit analysis.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Notes:</a:t>
            </a:r>
          </a:p>
          <a:p>
            <a:pPr marL="182880" lvl="1" indent="-180000">
              <a:spcBef>
                <a:spcPts val="600"/>
              </a:spcBef>
              <a:spcAft>
                <a:spcPts val="600"/>
              </a:spcAft>
              <a:buFont typeface="Arial" pitchFamily="34" charset="0"/>
              <a:buChar char="•"/>
            </a:pPr>
            <a:r>
              <a:rPr lang="en-US" sz="2400" dirty="0"/>
              <a:t>Industries that are cyclical—that is, have greater sensitivity to broader economic performance—have more volatile revenues, margins, and cash flows and thus are inherently riskier than non-cyclical industries.</a:t>
            </a:r>
          </a:p>
          <a:p>
            <a:pPr marL="182880" lvl="1" indent="-180000">
              <a:spcBef>
                <a:spcPts val="600"/>
              </a:spcBef>
              <a:spcAft>
                <a:spcPts val="600"/>
              </a:spcAft>
              <a:buFont typeface="Arial" pitchFamily="34" charset="0"/>
              <a:buChar char="•"/>
            </a:pPr>
            <a:r>
              <a:rPr lang="en-US" sz="2400" dirty="0"/>
              <a:t>Industries that have little or no growth tend to consolidate via mergers and acquisitions. </a:t>
            </a:r>
            <a:r>
              <a:rPr lang="en-US" sz="2400"/>
              <a:t>Depending on </a:t>
            </a:r>
            <a:r>
              <a:rPr lang="en-US" sz="2400" dirty="0"/>
              <a:t>how these are financed (e.g., using stock or debt) and the economic benefits (or lack thereof) of the merger, they may or may not be favorable to corporate bond investors.</a:t>
            </a:r>
          </a:p>
          <a:p>
            <a:pPr marL="182880" lvl="1" indent="-180000">
              <a:spcBef>
                <a:spcPts val="600"/>
              </a:spcBef>
              <a:spcAft>
                <a:spcPts val="600"/>
              </a:spcAft>
              <a:buFont typeface="Arial" pitchFamily="34" charset="0"/>
              <a:buChar char="•"/>
            </a:pPr>
            <a:r>
              <a:rPr lang="en-US" sz="2400" dirty="0"/>
              <a:t>Analysts can get an understanding of an industry’s fundamentals and performance by researching statistics that are published by and available from a number of different sources, including the rating agencies, investment banks, industry publications, and frequently, government agencies.</a:t>
            </a:r>
          </a:p>
        </p:txBody>
      </p:sp>
      <p:sp>
        <p:nvSpPr>
          <p:cNvPr id="4" name="Slide Number Placeholder 3"/>
          <p:cNvSpPr>
            <a:spLocks noGrp="1"/>
          </p:cNvSpPr>
          <p:nvPr>
            <p:ph type="sldNum" sz="quarter" idx="10"/>
          </p:nvPr>
        </p:nvSpPr>
        <p:spPr/>
        <p:txBody>
          <a:bodyPr/>
          <a:lstStyle/>
          <a:p>
            <a:fld id="{9A4F8672-8174-4157-9CD7-BC591DEEF2E8}" type="slidenum">
              <a:rPr lang="en-AU" smtClean="0"/>
              <a:t>22</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5. Traditional credit analysis: Corporate debt securities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Explain the four Cs (Capacity, Collateral, Covenants, and Character) of traditional credit analysis.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182880" lvl="1" indent="-180000">
              <a:spcBef>
                <a:spcPts val="600"/>
              </a:spcBef>
              <a:spcAft>
                <a:spcPts val="600"/>
              </a:spcAft>
              <a:buFont typeface="Arial" pitchFamily="34" charset="0"/>
              <a:buChar char="•"/>
            </a:pPr>
            <a:r>
              <a:rPr lang="en-US" sz="1200" dirty="0"/>
              <a:t>Analysis of a company’s competitive position within the industry includes answering the following questions: What is its market share? How has it changed over time: Is it increasing, decreasing, or holding steady? Is it well above (or below) its peers? How does it compare with respect to cost structure? How might it change its competitive position? What sort of financing might that require?</a:t>
            </a:r>
          </a:p>
          <a:p>
            <a:pPr marL="182880" lvl="1" indent="-180000">
              <a:spcBef>
                <a:spcPts val="600"/>
              </a:spcBef>
              <a:spcAft>
                <a:spcPts val="600"/>
              </a:spcAft>
              <a:buFont typeface="Arial" pitchFamily="34" charset="0"/>
              <a:buChar char="•"/>
            </a:pPr>
            <a:r>
              <a:rPr lang="en-US" sz="1200" dirty="0"/>
              <a:t>Analysis</a:t>
            </a:r>
            <a:r>
              <a:rPr lang="en-US" sz="1200" baseline="0" dirty="0"/>
              <a:t> of a company’s track record includes answering the following questions: </a:t>
            </a:r>
            <a:r>
              <a:rPr lang="en-US" sz="1200" dirty="0"/>
              <a:t>How has the company performed over time? What are the trends in revenues, profit margins, and cash flow? Capital expenditures represent what percent of revenues? What are the trends on the balance sheet—use of debt versus equity? Was this track record developed under the current management team? If not, when did the current management team take over?</a:t>
            </a:r>
          </a:p>
          <a:p>
            <a:pPr marL="182880" lvl="1" indent="-180000">
              <a:spcBef>
                <a:spcPts val="600"/>
              </a:spcBef>
              <a:spcAft>
                <a:spcPts val="600"/>
              </a:spcAft>
              <a:buFont typeface="Arial" pitchFamily="34" charset="0"/>
              <a:buChar char="•"/>
            </a:pPr>
            <a:r>
              <a:rPr lang="en-US" sz="1200" dirty="0"/>
              <a:t>Analysis</a:t>
            </a:r>
            <a:r>
              <a:rPr lang="en-US" sz="1200" baseline="0" dirty="0"/>
              <a:t> of management’s strategy includes answering the following questions: </a:t>
            </a:r>
            <a:r>
              <a:rPr lang="en-US" sz="1200" dirty="0"/>
              <a:t>What is management’s strategy for the company—to compete and to grow? Does it make sense, and is it plausible? How risky is it, and how differentiated is it from its industry peers? Is it venturing into unrelated businesses? Does the analyst have confidence in management’s ability to execute? What is management’s track record, both at this company and at previous ones? Does management plan to manage the balance sheet prudently, in a manner that doesn’t adversely affect bondholders?</a:t>
            </a:r>
          </a:p>
        </p:txBody>
      </p:sp>
      <p:sp>
        <p:nvSpPr>
          <p:cNvPr id="4" name="Slide Number Placeholder 3"/>
          <p:cNvSpPr>
            <a:spLocks noGrp="1"/>
          </p:cNvSpPr>
          <p:nvPr>
            <p:ph type="sldNum" sz="quarter" idx="10"/>
          </p:nvPr>
        </p:nvSpPr>
        <p:spPr/>
        <p:txBody>
          <a:bodyPr/>
          <a:lstStyle/>
          <a:p>
            <a:fld id="{9A4F8672-8174-4157-9CD7-BC591DEEF2E8}" type="slidenum">
              <a:rPr lang="en-AU" smtClean="0"/>
              <a:t>23</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5. Traditional credit analysis: Corporate debt securities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Calculate and interpret financial ratios used in credit analysis.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182880" lvl="1" indent="-180000">
              <a:spcBef>
                <a:spcPts val="600"/>
              </a:spcBef>
              <a:spcAft>
                <a:spcPts val="600"/>
              </a:spcAft>
              <a:buFont typeface="Arial" pitchFamily="34" charset="0"/>
              <a:buChar char="•"/>
            </a:pPr>
            <a:r>
              <a:rPr lang="en-US" sz="1200" dirty="0"/>
              <a:t>It is from profitability and cash flow generation that companies can service their debt. Credit analysts typically look at operating profit margins and operating income to get a sense of a company’s underlying profitability and see how it varies over time.</a:t>
            </a:r>
          </a:p>
          <a:p>
            <a:pPr marL="182880" lvl="1" indent="-180000">
              <a:spcBef>
                <a:spcPts val="600"/>
              </a:spcBef>
              <a:spcAft>
                <a:spcPts val="600"/>
              </a:spcAft>
              <a:buFont typeface="Arial" pitchFamily="34" charset="0"/>
              <a:buChar char="•"/>
            </a:pPr>
            <a:r>
              <a:rPr lang="en-US" sz="1200" dirty="0"/>
              <a:t>The leverage ratios represent a measure of financial risk.</a:t>
            </a:r>
          </a:p>
          <a:p>
            <a:pPr marL="182880" lvl="1" indent="-180000">
              <a:spcBef>
                <a:spcPts val="600"/>
              </a:spcBef>
              <a:spcAft>
                <a:spcPts val="600"/>
              </a:spcAft>
              <a:buFont typeface="Arial" pitchFamily="34" charset="0"/>
              <a:buChar char="•"/>
            </a:pPr>
            <a:r>
              <a:rPr lang="en-US" sz="1200" dirty="0"/>
              <a:t>Coverage ratios measure an issuer’s ability to meet—to “cover”—its interest payments.</a:t>
            </a:r>
          </a:p>
        </p:txBody>
      </p:sp>
      <p:sp>
        <p:nvSpPr>
          <p:cNvPr id="4" name="Slide Number Placeholder 3"/>
          <p:cNvSpPr>
            <a:spLocks noGrp="1"/>
          </p:cNvSpPr>
          <p:nvPr>
            <p:ph type="sldNum" sz="quarter" idx="10"/>
          </p:nvPr>
        </p:nvSpPr>
        <p:spPr/>
        <p:txBody>
          <a:bodyPr/>
          <a:lstStyle/>
          <a:p>
            <a:fld id="{9A4F8672-8174-4157-9CD7-BC591DEEF2E8}" type="slidenum">
              <a:rPr lang="en-AU" smtClean="0"/>
              <a:t>24</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5. Traditional credit analysis: Corporate debt securities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Calculate and interpret financial ratios used in credit analysis.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182880" lvl="1" indent="-180000">
              <a:spcBef>
                <a:spcPts val="600"/>
              </a:spcBef>
              <a:spcAft>
                <a:spcPts val="600"/>
              </a:spcAft>
              <a:buFont typeface="Arial" pitchFamily="34" charset="0"/>
              <a:buChar char="•"/>
            </a:pPr>
            <a:r>
              <a:rPr lang="en-US" sz="1200" dirty="0"/>
              <a:t>EBITDA is a somewhat crude measure of cash flow because it excludes certain cash-related expenses of running a business, such as capital expenditures and changes in (non-cash) working capital.</a:t>
            </a:r>
          </a:p>
          <a:p>
            <a:pPr marL="182880" lvl="1" indent="-180000">
              <a:spcBef>
                <a:spcPts val="600"/>
              </a:spcBef>
              <a:spcAft>
                <a:spcPts val="600"/>
              </a:spcAft>
              <a:buFont typeface="Arial" pitchFamily="34" charset="0"/>
              <a:buChar char="•"/>
            </a:pPr>
            <a:r>
              <a:rPr lang="en-US" sz="1200" dirty="0"/>
              <a:t>FCF measures excess cash flow generated by the company (excluding non-recurring items) before payments to shareholders or that could be used to pay down debt or pay dividends. Companies that have negative free cash flow before payments to shareholders will be consuming cash they have or will need to rely on additional financing—from banks, bond investors, or equity investors. This obviously represents higher credit risk.</a:t>
            </a:r>
          </a:p>
        </p:txBody>
      </p:sp>
      <p:sp>
        <p:nvSpPr>
          <p:cNvPr id="4" name="Slide Number Placeholder 3"/>
          <p:cNvSpPr>
            <a:spLocks noGrp="1"/>
          </p:cNvSpPr>
          <p:nvPr>
            <p:ph type="sldNum" sz="quarter" idx="10"/>
          </p:nvPr>
        </p:nvSpPr>
        <p:spPr/>
        <p:txBody>
          <a:bodyPr/>
          <a:lstStyle/>
          <a:p>
            <a:fld id="{9A4F8672-8174-4157-9CD7-BC591DEEF2E8}" type="slidenum">
              <a:rPr lang="en-AU" smtClean="0"/>
              <a:t>25</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5. Traditional credit analysis: Corporate debt securities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Calculate and interpret financial ratios used in credit analysis.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Evaluate the credit quality of a corporate bond issuer and a bond of that issuer, given key financial ratios of the issuer and the industry.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182880" lvl="1" indent="-180000">
              <a:spcBef>
                <a:spcPts val="600"/>
              </a:spcBef>
              <a:spcAft>
                <a:spcPts val="600"/>
              </a:spcAft>
              <a:buFont typeface="Arial" pitchFamily="34" charset="0"/>
              <a:buChar char="•"/>
            </a:pPr>
            <a:r>
              <a:rPr lang="en-US" sz="1200" dirty="0"/>
              <a:t>The debt/capital ratio is generally used for investment-grade corporate issuers. Where goodwill or other intangible assets are significant (and subject to obsolescence, depletion, or impairment), it is often informative to also compute the debt/capital ratio after assuming a write-down of the after-tax value of such assets.</a:t>
            </a:r>
          </a:p>
          <a:p>
            <a:pPr marL="182880" lvl="1" indent="-180000">
              <a:spcBef>
                <a:spcPts val="600"/>
              </a:spcBef>
              <a:spcAft>
                <a:spcPts val="600"/>
              </a:spcAft>
              <a:buFont typeface="Arial" pitchFamily="34" charset="0"/>
              <a:buChar char="•"/>
            </a:pPr>
            <a:r>
              <a:rPr lang="en-US" sz="1200" dirty="0"/>
              <a:t>The debt/EBITDA ratio can be very volatile for companies with high cash flow variability, such as those in cyclical industries and with high operating leverage (fixed costs).</a:t>
            </a:r>
          </a:p>
        </p:txBody>
      </p:sp>
      <p:sp>
        <p:nvSpPr>
          <p:cNvPr id="4" name="Slide Number Placeholder 3"/>
          <p:cNvSpPr>
            <a:spLocks noGrp="1"/>
          </p:cNvSpPr>
          <p:nvPr>
            <p:ph type="sldNum" sz="quarter" idx="10"/>
          </p:nvPr>
        </p:nvSpPr>
        <p:spPr/>
        <p:txBody>
          <a:bodyPr/>
          <a:lstStyle/>
          <a:p>
            <a:fld id="{9A4F8672-8174-4157-9CD7-BC591DEEF2E8}" type="slidenum">
              <a:rPr lang="en-AU" smtClean="0"/>
              <a:t>26</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1. Introduction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AU" smtClean="0"/>
              <a:t>4</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5. </a:t>
            </a:r>
            <a:r>
              <a:rPr lang="en-AU" dirty="0"/>
              <a:t>Traditional credit analysis: Corporate debt securities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Calculate and interpret financial ratios used in credit analysis.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Evaluate the credit quality of a corporate bond issuer and a bond of that issuer, given key financial ratios of the issuer and the industry.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AU" smtClean="0"/>
              <a:t>27</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5. </a:t>
            </a:r>
            <a:r>
              <a:rPr lang="en-AU" dirty="0"/>
              <a:t>Traditional credit analysis: corporate debt securities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Calculate and interpret financial ratios used in credit analysis.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Evaluate the credit quality of a corporate bond issuer and a bond of that issuer, given key financial ratios of the issuer and the industry.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Cash holdings provide the greatest assurance of having sufficient liquidity to make promised payments.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big US automakers used to have enormous negative working capital, despite having high levels of cash on the balance sheet. This proved disastrous when the financial crisis hit in 2008 and the economy contracted sharply. Auto sales— and thus revenues—fell, the auto companies cut production, and working capital consumed billions of dollars in cash as accounts payable came due when the companies most needed liquidity.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Committed but untapped lines of credit provide contingent liquidity in the event that the company is unable to tap other, potentially cheaper, financing in the public debt markets.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Analysts will compare the sources of liquidity with the amount of debt coming due as well as with committed capital expenditures to ensure that companies can repay their debt and still invest in the business if the capital markets are somehow not available.</a:t>
            </a:r>
          </a:p>
        </p:txBody>
      </p:sp>
      <p:sp>
        <p:nvSpPr>
          <p:cNvPr id="4" name="Slide Number Placeholder 3"/>
          <p:cNvSpPr>
            <a:spLocks noGrp="1"/>
          </p:cNvSpPr>
          <p:nvPr>
            <p:ph type="sldNum" sz="quarter" idx="10"/>
          </p:nvPr>
        </p:nvSpPr>
        <p:spPr/>
        <p:txBody>
          <a:bodyPr/>
          <a:lstStyle/>
          <a:p>
            <a:fld id="{9A4F8672-8174-4157-9CD7-BC591DEEF2E8}" type="slidenum">
              <a:rPr lang="en-AU" smtClean="0"/>
              <a:t>28</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5. Traditional credit analysis: Corporate debt securities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Explain the four Cs (Capacity, Collateral, Covenants, and Character) of traditional credit analysis.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182880" lvl="1" indent="-180000">
              <a:spcBef>
                <a:spcPts val="600"/>
              </a:spcBef>
              <a:spcAft>
                <a:spcPts val="600"/>
              </a:spcAft>
              <a:buFont typeface="Arial" pitchFamily="34" charset="0"/>
              <a:buChar char="•"/>
            </a:pPr>
            <a:r>
              <a:rPr lang="en-US" sz="1200" dirty="0"/>
              <a:t>Analysts do think about the value and quality of a company’s assets; however, these are difficult to observe directly. Factors to consider include the nature and amount of intangible assets on the balance sheet.</a:t>
            </a:r>
          </a:p>
          <a:p>
            <a:pPr marL="182880" lvl="1" indent="-180000">
              <a:spcBef>
                <a:spcPts val="600"/>
              </a:spcBef>
              <a:spcAft>
                <a:spcPts val="600"/>
              </a:spcAft>
              <a:buFont typeface="Arial" pitchFamily="34" charset="0"/>
              <a:buChar char="•"/>
            </a:pPr>
            <a:r>
              <a:rPr lang="en-US" sz="1200" dirty="0"/>
              <a:t>Covenants are an important but underappreciated part of credit analysis. Strong covenants protect bond investors from the possibility of management taking actions that would hurt an issuer’s creditworthiness.</a:t>
            </a:r>
          </a:p>
        </p:txBody>
      </p:sp>
      <p:sp>
        <p:nvSpPr>
          <p:cNvPr id="4" name="Slide Number Placeholder 3"/>
          <p:cNvSpPr>
            <a:spLocks noGrp="1"/>
          </p:cNvSpPr>
          <p:nvPr>
            <p:ph type="sldNum" sz="quarter" idx="10"/>
          </p:nvPr>
        </p:nvSpPr>
        <p:spPr/>
        <p:txBody>
          <a:bodyPr/>
          <a:lstStyle/>
          <a:p>
            <a:fld id="{9A4F8672-8174-4157-9CD7-BC591DEEF2E8}" type="slidenum">
              <a:rPr lang="en-AU" smtClean="0"/>
              <a:t>29</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5. Traditional credit analysis: Corporate debt securities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Explain the four Cs (Capacity, Collateral, Covenants, and Character) of traditional credit analysis.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182880" lvl="1" indent="-180000">
              <a:spcBef>
                <a:spcPts val="600"/>
              </a:spcBef>
              <a:spcAft>
                <a:spcPts val="600"/>
              </a:spcAft>
              <a:buFont typeface="Arial" pitchFamily="34" charset="0"/>
              <a:buChar char="•"/>
            </a:pPr>
            <a:r>
              <a:rPr lang="en-US" sz="1200" dirty="0"/>
              <a:t>A company run by executives whose prior positions/ventures resulted in significant distress might still be able to borrow in the debt markets, but it would likely have to borrow on a secured basis and/or pay a higher rate of interest.</a:t>
            </a:r>
          </a:p>
          <a:p>
            <a:pPr marL="182880" lvl="1" indent="-180000">
              <a:spcBef>
                <a:spcPts val="600"/>
              </a:spcBef>
              <a:spcAft>
                <a:spcPts val="600"/>
              </a:spcAft>
              <a:buFont typeface="Arial" pitchFamily="34" charset="0"/>
              <a:buChar char="•"/>
            </a:pPr>
            <a:r>
              <a:rPr lang="en-US" sz="1200" dirty="0"/>
              <a:t>Examples of aggressive accounting</a:t>
            </a:r>
            <a:r>
              <a:rPr lang="en-US" sz="1200" baseline="0" dirty="0"/>
              <a:t> </a:t>
            </a:r>
            <a:r>
              <a:rPr lang="en-US" sz="1200" dirty="0"/>
              <a:t>might include using a significant amount of off-balance-sheet financing, capitalizing versus immediately expensing items, recognizing revenue prematurely, and/or frequently changing auditors.</a:t>
            </a:r>
          </a:p>
          <a:p>
            <a:pPr marL="182880" lvl="1" indent="-180000">
              <a:spcBef>
                <a:spcPts val="600"/>
              </a:spcBef>
              <a:spcAft>
                <a:spcPts val="600"/>
              </a:spcAft>
              <a:buFont typeface="Arial" pitchFamily="34" charset="0"/>
              <a:buChar char="•"/>
            </a:pPr>
            <a:r>
              <a:rPr lang="en-US" sz="1200" dirty="0"/>
              <a:t>Examples of poor treatment of bondholders may include such actions as a debt-financed acquisition, a large special dividend to shareholders, or a major debt-financed stock buyback program.</a:t>
            </a:r>
          </a:p>
        </p:txBody>
      </p:sp>
      <p:sp>
        <p:nvSpPr>
          <p:cNvPr id="4" name="Slide Number Placeholder 3"/>
          <p:cNvSpPr>
            <a:spLocks noGrp="1"/>
          </p:cNvSpPr>
          <p:nvPr>
            <p:ph type="sldNum" sz="quarter" idx="10"/>
          </p:nvPr>
        </p:nvSpPr>
        <p:spPr/>
        <p:txBody>
          <a:bodyPr/>
          <a:lstStyle/>
          <a:p>
            <a:fld id="{9A4F8672-8174-4157-9CD7-BC591DEEF2E8}" type="slidenum">
              <a:rPr lang="en-AU" smtClean="0"/>
              <a:t>30</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6. Credit risk vs. return: Yields and spreads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Describe factors that influence the level and volatility of yield spreads.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182880" lvl="1" indent="-180000">
              <a:spcBef>
                <a:spcPts val="600"/>
              </a:spcBef>
              <a:spcAft>
                <a:spcPts val="600"/>
              </a:spcAft>
              <a:buFont typeface="Arial" pitchFamily="34" charset="0"/>
              <a:buChar char="•"/>
            </a:pPr>
            <a:r>
              <a:rPr lang="en-US" sz="1200" dirty="0"/>
              <a:t>The market’s willingness to bear risk will affect each of these components. In general, however, it is not possible to directly observe the market’s assessment of the components separately—analysts can only observe the total yield spread/yield.</a:t>
            </a:r>
          </a:p>
        </p:txBody>
      </p:sp>
      <p:sp>
        <p:nvSpPr>
          <p:cNvPr id="4" name="Slide Number Placeholder 3"/>
          <p:cNvSpPr>
            <a:spLocks noGrp="1"/>
          </p:cNvSpPr>
          <p:nvPr>
            <p:ph type="sldNum" sz="quarter" idx="10"/>
          </p:nvPr>
        </p:nvSpPr>
        <p:spPr/>
        <p:txBody>
          <a:bodyPr/>
          <a:lstStyle/>
          <a:p>
            <a:fld id="{9A4F8672-8174-4157-9CD7-BC591DEEF2E8}" type="slidenum">
              <a:rPr lang="en-AU" smtClean="0"/>
              <a:t>32</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6. Credit risk vs. return: Yields and spreads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Describe factors that influence the level and volatility of yield spreads.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182880" lvl="1" indent="-180000">
              <a:spcBef>
                <a:spcPts val="600"/>
              </a:spcBef>
              <a:spcAft>
                <a:spcPts val="600"/>
              </a:spcAft>
              <a:buFont typeface="Arial" pitchFamily="34" charset="0"/>
              <a:buChar char="•"/>
            </a:pPr>
            <a:r>
              <a:rPr lang="en-US" sz="1200" dirty="0"/>
              <a:t>As the credit cycle improves, credit spreads will narrow.</a:t>
            </a:r>
          </a:p>
          <a:p>
            <a:pPr marL="182880" lvl="1" indent="-180000">
              <a:spcBef>
                <a:spcPts val="600"/>
              </a:spcBef>
              <a:spcAft>
                <a:spcPts val="600"/>
              </a:spcAft>
              <a:buFont typeface="Arial" pitchFamily="34" charset="0"/>
              <a:buChar char="•"/>
            </a:pPr>
            <a:r>
              <a:rPr lang="en-US" sz="1200" dirty="0"/>
              <a:t>Weakening economic conditions will push investors to desire a greater risk premium and drive overall credit spreads wider.</a:t>
            </a:r>
          </a:p>
          <a:p>
            <a:pPr marL="182880" lvl="1" indent="-180000">
              <a:spcBef>
                <a:spcPts val="600"/>
              </a:spcBef>
              <a:spcAft>
                <a:spcPts val="600"/>
              </a:spcAft>
              <a:buFont typeface="Arial" pitchFamily="34" charset="0"/>
              <a:buChar char="•"/>
            </a:pPr>
            <a:r>
              <a:rPr lang="en-US" sz="1200" dirty="0"/>
              <a:t>In weak financial markets, credit spreads will widen, whereas in strong markets, credit spreads will narrow.</a:t>
            </a:r>
          </a:p>
          <a:p>
            <a:pPr marL="182880" lvl="1" indent="-180000">
              <a:spcBef>
                <a:spcPts val="600"/>
              </a:spcBef>
              <a:spcAft>
                <a:spcPts val="600"/>
              </a:spcAft>
              <a:buFont typeface="Arial" pitchFamily="34" charset="0"/>
              <a:buChar char="•"/>
            </a:pPr>
            <a:r>
              <a:rPr lang="en-US" sz="1200" dirty="0"/>
              <a:t>In periods of heavy new issue supply, credit spreads will widen if there is insufficient demand.</a:t>
            </a:r>
          </a:p>
        </p:txBody>
      </p:sp>
      <p:sp>
        <p:nvSpPr>
          <p:cNvPr id="4" name="Slide Number Placeholder 3"/>
          <p:cNvSpPr>
            <a:spLocks noGrp="1"/>
          </p:cNvSpPr>
          <p:nvPr>
            <p:ph type="sldNum" sz="quarter" idx="10"/>
          </p:nvPr>
        </p:nvSpPr>
        <p:spPr/>
        <p:txBody>
          <a:bodyPr/>
          <a:lstStyle/>
          <a:p>
            <a:fld id="{9A4F8672-8174-4157-9CD7-BC591DEEF2E8}" type="slidenum">
              <a:rPr lang="en-AU" smtClean="0"/>
              <a:t>33</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6. Credit risk vs. return: Yields and spreads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Describe factors that influence the level and volatility of yield spreads.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182880" lvl="1" indent="-180000">
              <a:spcBef>
                <a:spcPts val="600"/>
              </a:spcBef>
              <a:spcAft>
                <a:spcPts val="600"/>
              </a:spcAft>
              <a:buFont typeface="Arial" pitchFamily="34" charset="0"/>
              <a:buChar char="•"/>
            </a:pPr>
            <a:r>
              <a:rPr lang="en-US" sz="1200" kern="1200" dirty="0">
                <a:solidFill>
                  <a:schemeClr val="tx1"/>
                </a:solidFill>
                <a:effectLst/>
                <a:latin typeface="+mn-lt"/>
                <a:ea typeface="+mn-ea"/>
                <a:cs typeface="+mn-cs"/>
              </a:rPr>
              <a:t>Because default risk is very low, most investors in investment-grade debt focus on spread risk—that is, the effect on prices and return from changes in </a:t>
            </a:r>
            <a:r>
              <a:rPr lang="en-US" sz="1200" kern="1200">
                <a:solidFill>
                  <a:schemeClr val="tx1"/>
                </a:solidFill>
                <a:effectLst/>
                <a:latin typeface="+mn-lt"/>
                <a:ea typeface="+mn-ea"/>
                <a:cs typeface="+mn-cs"/>
              </a:rPr>
              <a:t>spreads.</a:t>
            </a:r>
          </a:p>
          <a:p>
            <a:pPr marL="182880" lvl="1" indent="-180000">
              <a:spcBef>
                <a:spcPts val="600"/>
              </a:spcBef>
              <a:spcAft>
                <a:spcPts val="600"/>
              </a:spcAft>
              <a:buFont typeface="Arial" pitchFamily="34" charset="0"/>
              <a:buChar char="•"/>
            </a:pPr>
            <a:r>
              <a:rPr lang="en-US" sz="1200"/>
              <a:t>The </a:t>
            </a:r>
            <a:r>
              <a:rPr lang="en-US" sz="1200" dirty="0"/>
              <a:t>negative sign in this equation reflects the fact that because bond prices and yields move in opposite directions, narrower spreads have a positive impact on bond prices and thus returns, whereas wider spreads have a negative impact on bond returns.</a:t>
            </a:r>
          </a:p>
        </p:txBody>
      </p:sp>
      <p:sp>
        <p:nvSpPr>
          <p:cNvPr id="4" name="Slide Number Placeholder 3"/>
          <p:cNvSpPr>
            <a:spLocks noGrp="1"/>
          </p:cNvSpPr>
          <p:nvPr>
            <p:ph type="sldNum" sz="quarter" idx="10"/>
          </p:nvPr>
        </p:nvSpPr>
        <p:spPr/>
        <p:txBody>
          <a:bodyPr/>
          <a:lstStyle/>
          <a:p>
            <a:fld id="{9A4F8672-8174-4157-9CD7-BC591DEEF2E8}" type="slidenum">
              <a:rPr lang="en-AU" smtClean="0"/>
              <a:t>34</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7. Special considerations on high-yield, sovereign, and non-sovereign credit analysis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Explain special considerations when evaluating the credit of high-yield, sovereign, and non-sovereign government debt issuers and issues.</a:t>
            </a:r>
          </a:p>
          <a:p>
            <a:pPr marL="182880" lvl="1" indent="-180000">
              <a:spcBef>
                <a:spcPts val="600"/>
              </a:spcBef>
              <a:spcAft>
                <a:spcPts val="600"/>
              </a:spcAft>
              <a:buFont typeface="Arial" pitchFamily="34" charset="0"/>
              <a:buChar char="•"/>
            </a:pPr>
            <a:endParaRPr lang="en-US" sz="1200" dirty="0"/>
          </a:p>
          <a:p>
            <a:pPr marL="182880" lvl="1" indent="-180000">
              <a:spcBef>
                <a:spcPts val="600"/>
              </a:spcBef>
              <a:spcAft>
                <a:spcPts val="600"/>
              </a:spcAft>
              <a:buFont typeface="Arial" pitchFamily="34" charset="0"/>
              <a:buChar char="•"/>
            </a:pPr>
            <a:r>
              <a:rPr lang="en-US" sz="1200" dirty="0"/>
              <a:t>Companies with weak balance sheets and/or business profiles have a lower margin for error and greater risk of default relative to higher-quality investment-grade names. And the higher risk of default means more attention must be paid to recovery analysis (or loss severity, in the event of default).</a:t>
            </a:r>
          </a:p>
          <a:p>
            <a:pPr marL="182880" lvl="1" indent="-180000">
              <a:spcBef>
                <a:spcPts val="600"/>
              </a:spcBef>
              <a:spcAft>
                <a:spcPts val="600"/>
              </a:spcAft>
              <a:buFont typeface="Arial" pitchFamily="34" charset="0"/>
              <a:buChar char="•"/>
            </a:pPr>
            <a:r>
              <a:rPr lang="en-US" sz="1200" dirty="0"/>
              <a:t>Key covenants for high-yield issuers may include the following: </a:t>
            </a:r>
          </a:p>
          <a:p>
            <a:pPr marL="640080" lvl="2" indent="-180000">
              <a:spcBef>
                <a:spcPts val="600"/>
              </a:spcBef>
              <a:spcAft>
                <a:spcPts val="600"/>
              </a:spcAft>
              <a:buFont typeface="Arial" pitchFamily="34" charset="0"/>
              <a:buChar char="•"/>
            </a:pPr>
            <a:r>
              <a:rPr lang="en-US" sz="1200" dirty="0"/>
              <a:t>Change of control put </a:t>
            </a:r>
          </a:p>
          <a:p>
            <a:pPr marL="640080" lvl="2" indent="-180000">
              <a:spcBef>
                <a:spcPts val="600"/>
              </a:spcBef>
              <a:spcAft>
                <a:spcPts val="600"/>
              </a:spcAft>
              <a:buFont typeface="Arial" pitchFamily="34" charset="0"/>
              <a:buChar char="•"/>
            </a:pPr>
            <a:r>
              <a:rPr lang="en-US" sz="1200" dirty="0"/>
              <a:t>Restricted payments </a:t>
            </a:r>
          </a:p>
          <a:p>
            <a:pPr marL="640080" lvl="2" indent="-180000">
              <a:spcBef>
                <a:spcPts val="600"/>
              </a:spcBef>
              <a:spcAft>
                <a:spcPts val="600"/>
              </a:spcAft>
              <a:buFont typeface="Arial" pitchFamily="34" charset="0"/>
              <a:buChar char="•"/>
            </a:pPr>
            <a:r>
              <a:rPr lang="en-US" sz="1200" dirty="0"/>
              <a:t>Limitations on liens and additional indebtedness </a:t>
            </a:r>
          </a:p>
          <a:p>
            <a:pPr marL="640080" lvl="2" indent="-180000">
              <a:spcBef>
                <a:spcPts val="600"/>
              </a:spcBef>
              <a:spcAft>
                <a:spcPts val="600"/>
              </a:spcAft>
              <a:buFont typeface="Arial" pitchFamily="34" charset="0"/>
              <a:buChar char="•"/>
            </a:pPr>
            <a:r>
              <a:rPr lang="en-US" sz="1200" dirty="0"/>
              <a:t>Restricted versus unrestricted subsidiaries</a:t>
            </a:r>
          </a:p>
        </p:txBody>
      </p:sp>
      <p:sp>
        <p:nvSpPr>
          <p:cNvPr id="4" name="Slide Number Placeholder 3"/>
          <p:cNvSpPr>
            <a:spLocks noGrp="1"/>
          </p:cNvSpPr>
          <p:nvPr>
            <p:ph type="sldNum" sz="quarter" idx="10"/>
          </p:nvPr>
        </p:nvSpPr>
        <p:spPr/>
        <p:txBody>
          <a:bodyPr/>
          <a:lstStyle/>
          <a:p>
            <a:fld id="{9A4F8672-8174-4157-9CD7-BC591DEEF2E8}" type="slidenum">
              <a:rPr lang="en-AU" smtClean="0"/>
              <a:t>36</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7. Special considerations on high-yield, sovereign, and non-sovereign credit analysis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Explain special considerations when evaluating the credit of high-yield, sovereign, and non-sovereign government debt issuers and issues.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182880" lvl="1" indent="-180000">
              <a:spcBef>
                <a:spcPts val="600"/>
              </a:spcBef>
              <a:spcAft>
                <a:spcPts val="600"/>
              </a:spcAft>
              <a:buFont typeface="Arial" pitchFamily="34" charset="0"/>
              <a:buChar char="•"/>
            </a:pPr>
            <a:r>
              <a:rPr lang="en-US" sz="1200" dirty="0"/>
              <a:t>The</a:t>
            </a:r>
            <a:r>
              <a:rPr lang="en-US" sz="1200" baseline="0" dirty="0"/>
              <a:t> category “e</a:t>
            </a:r>
            <a:r>
              <a:rPr lang="en-US" sz="1200" dirty="0"/>
              <a:t>ffectiveness, stability, and predictability of policymaking and institutions” may include the following:</a:t>
            </a:r>
          </a:p>
          <a:p>
            <a:pPr marL="640080" lvl="2" indent="-180000">
              <a:spcBef>
                <a:spcPts val="600"/>
              </a:spcBef>
              <a:spcAft>
                <a:spcPts val="600"/>
              </a:spcAft>
              <a:buFont typeface="Arial" pitchFamily="34" charset="0"/>
              <a:buChar char="•"/>
            </a:pPr>
            <a:r>
              <a:rPr lang="en-US" sz="1200" dirty="0"/>
              <a:t>Successful management of past political, economic, and/or financial crises</a:t>
            </a:r>
          </a:p>
          <a:p>
            <a:pPr marL="640080" lvl="2" indent="-180000">
              <a:spcBef>
                <a:spcPts val="600"/>
              </a:spcBef>
              <a:spcAft>
                <a:spcPts val="600"/>
              </a:spcAft>
              <a:buFont typeface="Arial" pitchFamily="34" charset="0"/>
              <a:buChar char="•"/>
            </a:pPr>
            <a:r>
              <a:rPr lang="en-US" sz="1200" dirty="0"/>
              <a:t>Ability and willingness to implement reforms to address fiscal challenges</a:t>
            </a:r>
          </a:p>
          <a:p>
            <a:pPr marL="640080" lvl="2" indent="-180000">
              <a:spcBef>
                <a:spcPts val="600"/>
              </a:spcBef>
              <a:spcAft>
                <a:spcPts val="600"/>
              </a:spcAft>
              <a:buFont typeface="Arial" pitchFamily="34" charset="0"/>
              <a:buChar char="•"/>
            </a:pPr>
            <a:r>
              <a:rPr lang="en-US" sz="1200" dirty="0"/>
              <a:t>Predictable policy framework</a:t>
            </a:r>
          </a:p>
          <a:p>
            <a:pPr marL="640080" lvl="2" indent="-180000">
              <a:spcBef>
                <a:spcPts val="600"/>
              </a:spcBef>
              <a:spcAft>
                <a:spcPts val="600"/>
              </a:spcAft>
              <a:buFont typeface="Arial" pitchFamily="34" charset="0"/>
              <a:buChar char="•"/>
            </a:pPr>
            <a:r>
              <a:rPr lang="en-US" sz="1200" dirty="0"/>
              <a:t>Absence of challenges to political institutions</a:t>
            </a:r>
          </a:p>
          <a:p>
            <a:pPr marL="640080" lvl="2" indent="-180000">
              <a:spcBef>
                <a:spcPts val="600"/>
              </a:spcBef>
              <a:spcAft>
                <a:spcPts val="600"/>
              </a:spcAft>
              <a:buFont typeface="Arial" pitchFamily="34" charset="0"/>
              <a:buChar char="•"/>
            </a:pPr>
            <a:r>
              <a:rPr lang="en-US" sz="1200" dirty="0"/>
              <a:t>Checks and balances in the system</a:t>
            </a:r>
          </a:p>
          <a:p>
            <a:pPr marL="640080" lvl="2" indent="-180000">
              <a:spcBef>
                <a:spcPts val="600"/>
              </a:spcBef>
              <a:spcAft>
                <a:spcPts val="600"/>
              </a:spcAft>
              <a:buFont typeface="Arial" pitchFamily="34" charset="0"/>
              <a:buChar char="•"/>
            </a:pPr>
            <a:r>
              <a:rPr lang="en-US" sz="1200" dirty="0"/>
              <a:t>Absence of corruption</a:t>
            </a:r>
          </a:p>
          <a:p>
            <a:pPr marL="640080" lvl="2" indent="-180000">
              <a:spcBef>
                <a:spcPts val="600"/>
              </a:spcBef>
              <a:spcAft>
                <a:spcPts val="600"/>
              </a:spcAft>
              <a:buFont typeface="Arial" pitchFamily="34" charset="0"/>
              <a:buChar char="•"/>
            </a:pPr>
            <a:r>
              <a:rPr lang="en-US" sz="1200" dirty="0"/>
              <a:t>Unbiased law enforcement and respect for rule of law and property rights</a:t>
            </a:r>
          </a:p>
          <a:p>
            <a:pPr marL="640080" lvl="2" indent="-180000">
              <a:spcBef>
                <a:spcPts val="600"/>
              </a:spcBef>
              <a:spcAft>
                <a:spcPts val="600"/>
              </a:spcAft>
              <a:buFont typeface="Arial" pitchFamily="34" charset="0"/>
              <a:buChar char="•"/>
            </a:pPr>
            <a:r>
              <a:rPr lang="en-US" sz="1200" dirty="0"/>
              <a:t>Independent/unfettered media and sources of economic data</a:t>
            </a:r>
          </a:p>
        </p:txBody>
      </p:sp>
      <p:sp>
        <p:nvSpPr>
          <p:cNvPr id="4" name="Slide Number Placeholder 3"/>
          <p:cNvSpPr>
            <a:spLocks noGrp="1"/>
          </p:cNvSpPr>
          <p:nvPr>
            <p:ph type="sldNum" sz="quarter" idx="10"/>
          </p:nvPr>
        </p:nvSpPr>
        <p:spPr/>
        <p:txBody>
          <a:bodyPr/>
          <a:lstStyle/>
          <a:p>
            <a:fld id="{9A4F8672-8174-4157-9CD7-BC591DEEF2E8}" type="slidenum">
              <a:rPr lang="en-AU" smtClean="0"/>
              <a:t>37</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7. Special considerations on high-yield, sovereign, and non-sovereign credit analysis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Explain special considerations when evaluating the credit of high-yield, sovereign, and non-sovereign government debt issuers and issues.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182880" lvl="1" indent="-180000">
              <a:spcBef>
                <a:spcPts val="600"/>
              </a:spcBef>
              <a:spcAft>
                <a:spcPts val="600"/>
              </a:spcAft>
              <a:buFont typeface="Arial" pitchFamily="34" charset="0"/>
              <a:buChar char="•"/>
            </a:pPr>
            <a:r>
              <a:rPr lang="en-US" sz="1200" dirty="0"/>
              <a:t>The “fiscal performance, flexibility, and debt burden” category includes the following: </a:t>
            </a:r>
          </a:p>
          <a:p>
            <a:pPr marL="640080" lvl="2" indent="-180000">
              <a:spcBef>
                <a:spcPts val="600"/>
              </a:spcBef>
              <a:spcAft>
                <a:spcPts val="600"/>
              </a:spcAft>
              <a:buFont typeface="Arial" pitchFamily="34" charset="0"/>
              <a:buChar char="•"/>
            </a:pPr>
            <a:r>
              <a:rPr lang="en-US" sz="1200" dirty="0"/>
              <a:t>Trend change in general government debt as a percent of GDP</a:t>
            </a:r>
          </a:p>
          <a:p>
            <a:pPr marL="640080" lvl="2" indent="-180000">
              <a:spcBef>
                <a:spcPts val="600"/>
              </a:spcBef>
              <a:spcAft>
                <a:spcPts val="600"/>
              </a:spcAft>
              <a:buFont typeface="Arial" pitchFamily="34" charset="0"/>
              <a:buChar char="•"/>
            </a:pPr>
            <a:r>
              <a:rPr lang="en-US" sz="1200" dirty="0"/>
              <a:t>Perceived willingness and ability to increase revenue or cut expenditure to ensure debt service</a:t>
            </a:r>
          </a:p>
          <a:p>
            <a:pPr marL="640080" lvl="2" indent="-180000">
              <a:spcBef>
                <a:spcPts val="600"/>
              </a:spcBef>
              <a:spcAft>
                <a:spcPts val="600"/>
              </a:spcAft>
              <a:buFont typeface="Arial" pitchFamily="34" charset="0"/>
              <a:buChar char="•"/>
            </a:pPr>
            <a:r>
              <a:rPr lang="en-US" sz="1200" dirty="0"/>
              <a:t>General government interest expense as a percent of revenue</a:t>
            </a:r>
          </a:p>
          <a:p>
            <a:pPr marL="640080" lvl="2" indent="-180000">
              <a:spcBef>
                <a:spcPts val="600"/>
              </a:spcBef>
              <a:spcAft>
                <a:spcPts val="600"/>
              </a:spcAft>
              <a:buFont typeface="Arial" pitchFamily="34" charset="0"/>
              <a:buChar char="•"/>
            </a:pPr>
            <a:r>
              <a:rPr lang="en-US" sz="1200" dirty="0"/>
              <a:t>Net general government debt as a percent of GDP</a:t>
            </a:r>
          </a:p>
          <a:p>
            <a:pPr marL="640080" lvl="2" indent="-180000">
              <a:spcBef>
                <a:spcPts val="600"/>
              </a:spcBef>
              <a:spcAft>
                <a:spcPts val="600"/>
              </a:spcAft>
              <a:buFont typeface="Arial" pitchFamily="34" charset="0"/>
              <a:buChar char="•"/>
            </a:pPr>
            <a:r>
              <a:rPr lang="en-US" sz="1200" dirty="0"/>
              <a:t>Contingent liabilities arising from the financial sector, public enterprises, and guarantees</a:t>
            </a:r>
          </a:p>
          <a:p>
            <a:pPr marL="182880" lvl="1" indent="-180000">
              <a:spcBef>
                <a:spcPts val="600"/>
              </a:spcBef>
              <a:spcAft>
                <a:spcPts val="600"/>
              </a:spcAft>
              <a:buFont typeface="Arial" pitchFamily="34" charset="0"/>
              <a:buChar char="•"/>
            </a:pPr>
            <a:r>
              <a:rPr lang="en-US" sz="1200" dirty="0"/>
              <a:t>The “credibility of monetary policy: category includes the following: </a:t>
            </a:r>
          </a:p>
          <a:p>
            <a:pPr marL="640080" lvl="2" indent="-180000">
              <a:spcBef>
                <a:spcPts val="600"/>
              </a:spcBef>
              <a:spcAft>
                <a:spcPts val="600"/>
              </a:spcAft>
              <a:buFont typeface="Arial" pitchFamily="34" charset="0"/>
              <a:buChar char="•"/>
            </a:pPr>
            <a:r>
              <a:rPr lang="en-US" sz="1200" dirty="0"/>
              <a:t>Operationally independent central bank</a:t>
            </a:r>
          </a:p>
          <a:p>
            <a:pPr marL="640080" lvl="2" indent="-180000">
              <a:spcBef>
                <a:spcPts val="600"/>
              </a:spcBef>
              <a:spcAft>
                <a:spcPts val="600"/>
              </a:spcAft>
              <a:buFont typeface="Arial" pitchFamily="34" charset="0"/>
              <a:buChar char="•"/>
            </a:pPr>
            <a:r>
              <a:rPr lang="en-US" sz="1200" dirty="0"/>
              <a:t>Clear central bank mandate/objectives</a:t>
            </a:r>
          </a:p>
          <a:p>
            <a:pPr marL="640080" lvl="2" indent="-180000">
              <a:spcBef>
                <a:spcPts val="600"/>
              </a:spcBef>
              <a:spcAft>
                <a:spcPts val="600"/>
              </a:spcAft>
              <a:buFont typeface="Arial" pitchFamily="34" charset="0"/>
              <a:buChar char="•"/>
            </a:pPr>
            <a:r>
              <a:rPr lang="en-US" sz="1200" dirty="0"/>
              <a:t>Track record of low and stable inflation</a:t>
            </a:r>
          </a:p>
          <a:p>
            <a:pPr marL="640080" lvl="2" indent="-180000">
              <a:spcBef>
                <a:spcPts val="600"/>
              </a:spcBef>
              <a:spcAft>
                <a:spcPts val="600"/>
              </a:spcAft>
              <a:buFont typeface="Arial" pitchFamily="34" charset="0"/>
              <a:buChar char="•"/>
            </a:pPr>
            <a:r>
              <a:rPr lang="en-US" sz="1200" dirty="0"/>
              <a:t>Central government’s ability to issue substantial long-term, fixed-rate debt in domestic currency</a:t>
            </a:r>
          </a:p>
          <a:p>
            <a:pPr marL="182880" lvl="1" indent="-180000">
              <a:spcBef>
                <a:spcPts val="600"/>
              </a:spcBef>
              <a:spcAft>
                <a:spcPts val="600"/>
              </a:spcAft>
              <a:buFont typeface="Arial" pitchFamily="34" charset="0"/>
              <a:buChar char="•"/>
            </a:pPr>
            <a:r>
              <a:rPr lang="en-US" sz="1200" dirty="0"/>
              <a:t>The “effectiveness of monetary policy transmission via domestic capital markets” category includes</a:t>
            </a:r>
            <a:r>
              <a:rPr lang="en-US" sz="1200" baseline="0" dirty="0"/>
              <a:t> the following</a:t>
            </a:r>
            <a:r>
              <a:rPr lang="en-US" sz="1200" dirty="0"/>
              <a:t>: </a:t>
            </a:r>
          </a:p>
          <a:p>
            <a:pPr marL="640080" lvl="2" indent="-180000">
              <a:spcBef>
                <a:spcPts val="600"/>
              </a:spcBef>
              <a:spcAft>
                <a:spcPts val="600"/>
              </a:spcAft>
              <a:buFont typeface="Arial" pitchFamily="34" charset="0"/>
              <a:buChar char="•"/>
            </a:pPr>
            <a:r>
              <a:rPr lang="en-US" sz="1200" dirty="0"/>
              <a:t>Well-developed banking system</a:t>
            </a:r>
          </a:p>
          <a:p>
            <a:pPr marL="640080" lvl="2" indent="-180000">
              <a:spcBef>
                <a:spcPts val="600"/>
              </a:spcBef>
              <a:spcAft>
                <a:spcPts val="600"/>
              </a:spcAft>
              <a:buFont typeface="Arial" pitchFamily="34" charset="0"/>
              <a:buChar char="•"/>
            </a:pPr>
            <a:r>
              <a:rPr lang="en-US" sz="1200" dirty="0"/>
              <a:t>Active money market and corporate bond market</a:t>
            </a:r>
          </a:p>
          <a:p>
            <a:pPr marL="640080" lvl="2" indent="-180000">
              <a:spcBef>
                <a:spcPts val="600"/>
              </a:spcBef>
              <a:spcAft>
                <a:spcPts val="600"/>
              </a:spcAft>
              <a:buFont typeface="Arial" pitchFamily="34" charset="0"/>
              <a:buChar char="•"/>
            </a:pPr>
            <a:r>
              <a:rPr lang="en-US" sz="1200" dirty="0"/>
              <a:t>Greater reliance on market-based policy tools and limited reliance on blunt, administrative policy tools</a:t>
            </a:r>
          </a:p>
          <a:p>
            <a:pPr marL="182880" lvl="1" indent="-180000">
              <a:spcBef>
                <a:spcPts val="600"/>
              </a:spcBef>
              <a:spcAft>
                <a:spcPts val="600"/>
              </a:spcAft>
              <a:buFont typeface="Arial" pitchFamily="34" charset="0"/>
              <a:buChar char="•"/>
            </a:pPr>
            <a:r>
              <a:rPr lang="en-US" sz="1200" dirty="0"/>
              <a:t>Credit rating agencies often distinguish between domestic and foreign bonds, with domestic bond ratings as much as two notches higher.</a:t>
            </a:r>
          </a:p>
          <a:p>
            <a:pPr marL="182880" lvl="1" indent="-180000">
              <a:spcBef>
                <a:spcPts val="600"/>
              </a:spcBef>
              <a:spcAft>
                <a:spcPts val="600"/>
              </a:spcAft>
              <a:buFont typeface="Arial" pitchFamily="34" charset="0"/>
              <a:buChar char="•"/>
            </a:pPr>
            <a:endParaRPr lang="en-US" sz="2400" dirty="0"/>
          </a:p>
        </p:txBody>
      </p:sp>
      <p:sp>
        <p:nvSpPr>
          <p:cNvPr id="4" name="Slide Number Placeholder 3"/>
          <p:cNvSpPr>
            <a:spLocks noGrp="1"/>
          </p:cNvSpPr>
          <p:nvPr>
            <p:ph type="sldNum" sz="quarter" idx="10"/>
          </p:nvPr>
        </p:nvSpPr>
        <p:spPr/>
        <p:txBody>
          <a:bodyPr/>
          <a:lstStyle/>
          <a:p>
            <a:fld id="{9A4F8672-8174-4157-9CD7-BC591DEEF2E8}" type="slidenum">
              <a:rPr lang="en-AU" smtClean="0"/>
              <a:t>38</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2. </a:t>
            </a:r>
            <a:r>
              <a:rPr lang="en-AU" dirty="0"/>
              <a:t>Credit risk</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rtl="0"/>
            <a:r>
              <a:rPr lang="en-US" sz="1200" b="0" i="0" kern="1200" dirty="0">
                <a:solidFill>
                  <a:schemeClr val="tx1"/>
                </a:solidFill>
                <a:effectLst/>
                <a:latin typeface="+mn-lt"/>
                <a:ea typeface="+mn-ea"/>
                <a:cs typeface="+mn-cs"/>
              </a:rPr>
              <a:t>LOS: Describe credit risk and credit-related risks affecting corporate bonds.</a:t>
            </a:r>
            <a:r>
              <a:rPr lang="en-US" sz="1200" b="0" i="0" kern="1200" baseline="0" dirty="0">
                <a:solidFill>
                  <a:schemeClr val="tx1"/>
                </a:solidFill>
                <a:effectLst/>
                <a:latin typeface="+mn-lt"/>
                <a:ea typeface="+mn-ea"/>
                <a:cs typeface="+mn-cs"/>
              </a:rPr>
              <a:t> </a:t>
            </a:r>
          </a:p>
          <a:p>
            <a:pPr rtl="0"/>
            <a:r>
              <a:rPr lang="en-US" sz="1200" b="0" i="0" kern="1200" baseline="0" dirty="0">
                <a:solidFill>
                  <a:schemeClr val="tx1"/>
                </a:solidFill>
                <a:effectLst/>
                <a:latin typeface="+mn-lt"/>
                <a:ea typeface="+mn-ea"/>
                <a:cs typeface="+mn-cs"/>
              </a:rPr>
              <a:t>LOS: </a:t>
            </a:r>
            <a:r>
              <a:rPr lang="en-US" sz="1200" b="0" i="0" kern="1200" dirty="0">
                <a:solidFill>
                  <a:schemeClr val="tx1"/>
                </a:solidFill>
                <a:effectLst/>
                <a:latin typeface="+mn-lt"/>
                <a:ea typeface="+mn-ea"/>
                <a:cs typeface="+mn-cs"/>
              </a:rPr>
              <a:t>Describe default probability and loss severity as components of credit risk.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Default risk is also known as default probability; loss severity is</a:t>
            </a:r>
            <a:r>
              <a:rPr lang="en-US" sz="1200" baseline="0" dirty="0"/>
              <a:t> </a:t>
            </a:r>
            <a:r>
              <a:rPr lang="en-US" sz="1200" dirty="0"/>
              <a:t>also known as loss given default.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Because default risk (default probability) is quite low for most high-quality debt issuers, bond investors tend to focus primarily on assessing this probability and devote less effort to assessing the potential loss severity arising from default. However, as an issuer’s default risk rises, investors will focus more on what the recovery rate might be in the event of default.</a:t>
            </a:r>
          </a:p>
        </p:txBody>
      </p:sp>
      <p:sp>
        <p:nvSpPr>
          <p:cNvPr id="4" name="Slide Number Placeholder 3"/>
          <p:cNvSpPr>
            <a:spLocks noGrp="1"/>
          </p:cNvSpPr>
          <p:nvPr>
            <p:ph type="sldNum" sz="quarter" idx="10"/>
          </p:nvPr>
        </p:nvSpPr>
        <p:spPr/>
        <p:txBody>
          <a:bodyPr/>
          <a:lstStyle/>
          <a:p>
            <a:fld id="{9A4F8672-8174-4157-9CD7-BC591DEEF2E8}" type="slidenum">
              <a:rPr lang="en-AU" smtClean="0"/>
              <a:t>5</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7. Special considerations on high-yield, sovereign, and non-sovereign credit analysis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Explain special considerations when evaluating the credit of high-yield, sovereign, and non-sovereign government debt issuers and issues.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182880" lvl="1" indent="-180000">
              <a:spcBef>
                <a:spcPts val="600"/>
              </a:spcBef>
              <a:spcAft>
                <a:spcPts val="600"/>
              </a:spcAft>
              <a:buFont typeface="Arial" pitchFamily="34" charset="0"/>
              <a:buChar char="•"/>
            </a:pPr>
            <a:r>
              <a:rPr lang="en-US" sz="1200" dirty="0"/>
              <a:t>In the credit analysis of non-sovereign bonds, it should be noted that some municipalities must balance their operating budgets (i.e., exclusive of long-term capital projects) annually. Also, non-sovereign governments are unable to use monetary policy the way many sovereigns can.</a:t>
            </a:r>
          </a:p>
          <a:p>
            <a:pPr marL="182880" lvl="1" indent="-180000">
              <a:spcBef>
                <a:spcPts val="600"/>
              </a:spcBef>
              <a:spcAft>
                <a:spcPts val="600"/>
              </a:spcAft>
              <a:buFont typeface="Arial" pitchFamily="34" charset="0"/>
              <a:buChar char="•"/>
            </a:pPr>
            <a:r>
              <a:rPr lang="en-US" sz="1200" dirty="0"/>
              <a:t>Disclosure by non-sovereign governments varies widely, with some of the smaller issuers providing limited financial information. Reporting requirements are inconsistent, so the financial reports may not be available for six months or more after the closing of a reporting period.</a:t>
            </a:r>
          </a:p>
          <a:p>
            <a:pPr marL="182880" lvl="1" indent="-180000">
              <a:spcBef>
                <a:spcPts val="600"/>
              </a:spcBef>
              <a:spcAft>
                <a:spcPts val="600"/>
              </a:spcAft>
              <a:buFont typeface="Arial" pitchFamily="34" charset="0"/>
              <a:buChar char="•"/>
            </a:pPr>
            <a:r>
              <a:rPr lang="en-US" sz="1200" dirty="0"/>
              <a:t>The project analysis focuses on the need and projected utilization of the project, as well as on the economic base supporting the project.</a:t>
            </a:r>
          </a:p>
        </p:txBody>
      </p:sp>
      <p:sp>
        <p:nvSpPr>
          <p:cNvPr id="4" name="Slide Number Placeholder 3"/>
          <p:cNvSpPr>
            <a:spLocks noGrp="1"/>
          </p:cNvSpPr>
          <p:nvPr>
            <p:ph type="sldNum" sz="quarter" idx="10"/>
          </p:nvPr>
        </p:nvSpPr>
        <p:spPr/>
        <p:txBody>
          <a:bodyPr/>
          <a:lstStyle/>
          <a:p>
            <a:fld id="{9A4F8672-8174-4157-9CD7-BC591DEEF2E8}" type="slidenum">
              <a:rPr lang="en-AU" smtClean="0"/>
              <a:t>39</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0" dirty="0"/>
              <a:t>LOS: Describe credit risk and credit-related risks affecting corporate bonds.</a:t>
            </a:r>
          </a:p>
          <a:p>
            <a:pPr lvl="0"/>
            <a:r>
              <a:rPr lang="en-US" sz="1200" dirty="0"/>
              <a:t>LOS: </a:t>
            </a:r>
            <a:r>
              <a:rPr lang="en-US" sz="1200" b="0" dirty="0"/>
              <a:t>Describe default probability and loss severity as components of credit risk.</a:t>
            </a:r>
          </a:p>
          <a:p>
            <a:pPr lvl="0"/>
            <a:endParaRPr lang="en-US" sz="1400" b="0" dirty="0"/>
          </a:p>
          <a:p>
            <a:pPr lvl="0"/>
            <a:endParaRPr lang="en-US" sz="1400" b="0" dirty="0"/>
          </a:p>
        </p:txBody>
      </p:sp>
      <p:sp>
        <p:nvSpPr>
          <p:cNvPr id="4" name="Slide Number Placeholder 3"/>
          <p:cNvSpPr>
            <a:spLocks noGrp="1"/>
          </p:cNvSpPr>
          <p:nvPr>
            <p:ph type="sldNum" sz="quarter" idx="10"/>
          </p:nvPr>
        </p:nvSpPr>
        <p:spPr/>
        <p:txBody>
          <a:bodyPr/>
          <a:lstStyle/>
          <a:p>
            <a:fld id="{9A4F8672-8174-4157-9CD7-BC591DEEF2E8}" type="slidenum">
              <a:rPr lang="en-AU" smtClean="0"/>
              <a:t>40</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dirty="0"/>
              <a:t>LOS: </a:t>
            </a:r>
            <a:r>
              <a:rPr lang="en-US" sz="1200" b="0" dirty="0"/>
              <a:t>Describe seniority rankings of corporate debt and explain the potential violation of the priority of claims in a bankruptcy proceeding.</a:t>
            </a:r>
          </a:p>
          <a:p>
            <a:pPr lvl="0"/>
            <a:r>
              <a:rPr lang="en-US" sz="1200" b="0" dirty="0"/>
              <a:t>LOS: Distinguish between corporate issuer credit ratings and issue credit ratings and describe the rating agency practice of “notching.”</a:t>
            </a:r>
          </a:p>
          <a:p>
            <a:pPr lvl="0"/>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AU" smtClean="0"/>
              <a:t>41</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dirty="0"/>
              <a:t>LOS: E</a:t>
            </a:r>
            <a:r>
              <a:rPr lang="en-US" sz="1200" b="0" dirty="0"/>
              <a:t>xplain risks in relying on ratings from credit rating agencies.</a:t>
            </a:r>
          </a:p>
          <a:p>
            <a:pPr lvl="0"/>
            <a:r>
              <a:rPr lang="en-US" sz="1200" b="0" dirty="0"/>
              <a:t>LOS: E</a:t>
            </a:r>
            <a:r>
              <a:rPr lang="en-US" sz="1200" dirty="0"/>
              <a:t>xplain the four Cs (Capacity, Collateral, Covenants, and Character) of traditional credit analysis.</a:t>
            </a:r>
          </a:p>
          <a:p>
            <a:pPr lvl="0"/>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AU" smtClean="0"/>
              <a:t>42</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dirty="0"/>
              <a:t>LOS: Calculate and interpret financial ratios used in credit analysis.</a:t>
            </a:r>
            <a:endParaRPr lang="en-US" sz="1200" b="0" dirty="0"/>
          </a:p>
          <a:p>
            <a:pPr lvl="0"/>
            <a:r>
              <a:rPr lang="en-US" sz="1200" b="0" dirty="0"/>
              <a:t>LOS: E</a:t>
            </a:r>
            <a:r>
              <a:rPr lang="en-US" sz="1200" dirty="0"/>
              <a:t>valuate the credit quality of a corporate bond issuer and a bond of that issuer, given key financial ratios of the issuer and the industry.</a:t>
            </a:r>
          </a:p>
          <a:p>
            <a:pPr lvl="0"/>
            <a:r>
              <a:rPr lang="en-US" sz="1200" b="0" dirty="0"/>
              <a:t>LOS: D</a:t>
            </a:r>
            <a:r>
              <a:rPr lang="en-US" sz="1200" dirty="0"/>
              <a:t>escribe factors that influence the level and volatility of yield spreads.</a:t>
            </a:r>
          </a:p>
        </p:txBody>
      </p:sp>
      <p:sp>
        <p:nvSpPr>
          <p:cNvPr id="4" name="Slide Number Placeholder 3"/>
          <p:cNvSpPr>
            <a:spLocks noGrp="1"/>
          </p:cNvSpPr>
          <p:nvPr>
            <p:ph type="sldNum" sz="quarter" idx="10"/>
          </p:nvPr>
        </p:nvSpPr>
        <p:spPr/>
        <p:txBody>
          <a:bodyPr/>
          <a:lstStyle/>
          <a:p>
            <a:fld id="{9A4F8672-8174-4157-9CD7-BC591DEEF2E8}" type="slidenum">
              <a:rPr lang="en-AU" smtClean="0"/>
              <a:t>43</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LOS: Explain special considerations when evaluating the credit of high-yield, sovereign, and non-sovereign government debt issuers and issues.</a:t>
            </a:r>
          </a:p>
          <a:p>
            <a:pPr lvl="0"/>
            <a:endParaRPr lang="en-US" sz="1200" b="0" dirty="0"/>
          </a:p>
        </p:txBody>
      </p:sp>
      <p:sp>
        <p:nvSpPr>
          <p:cNvPr id="4" name="Slide Number Placeholder 3"/>
          <p:cNvSpPr>
            <a:spLocks noGrp="1"/>
          </p:cNvSpPr>
          <p:nvPr>
            <p:ph type="sldNum" sz="quarter" idx="10"/>
          </p:nvPr>
        </p:nvSpPr>
        <p:spPr/>
        <p:txBody>
          <a:bodyPr/>
          <a:lstStyle/>
          <a:p>
            <a:fld id="{9A4F8672-8174-4157-9CD7-BC591DEEF2E8}" type="slidenum">
              <a:rPr lang="en-AU" smtClean="0"/>
              <a:t>44</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2. </a:t>
            </a:r>
            <a:r>
              <a:rPr lang="en-AU" dirty="0"/>
              <a:t>Credit risk</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Describe default probability and loss severity as components of credit risk.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The recovery rate is the percentage of the principal amount recovered in the event of default.</a:t>
            </a:r>
          </a:p>
        </p:txBody>
      </p:sp>
      <p:sp>
        <p:nvSpPr>
          <p:cNvPr id="4" name="Slide Number Placeholder 3"/>
          <p:cNvSpPr>
            <a:spLocks noGrp="1"/>
          </p:cNvSpPr>
          <p:nvPr>
            <p:ph type="sldNum" sz="quarter" idx="10"/>
          </p:nvPr>
        </p:nvSpPr>
        <p:spPr/>
        <p:txBody>
          <a:bodyPr/>
          <a:lstStyle/>
          <a:p>
            <a:fld id="{9A4F8672-8174-4157-9CD7-BC591DEEF2E8}" type="slidenum">
              <a:rPr lang="en-AU" smtClean="0"/>
              <a:t>6</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2. </a:t>
            </a:r>
            <a:r>
              <a:rPr lang="en-AU" dirty="0"/>
              <a:t>Credit risk</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a:t>
            </a:r>
            <a:r>
              <a:rPr lang="en-US" sz="1200" b="0" i="0" kern="1200" dirty="0">
                <a:solidFill>
                  <a:schemeClr val="tx1"/>
                </a:solidFill>
                <a:effectLst/>
                <a:latin typeface="+mn-lt"/>
                <a:ea typeface="+mn-ea"/>
                <a:cs typeface="+mn-cs"/>
              </a:rPr>
              <a:t>Describe credit risk and credit-related risks affecting corporate bonds</a:t>
            </a:r>
            <a:r>
              <a:rPr lang="en-US"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a:t>Downgrade risk (i.e., credit migration risk)</a:t>
            </a:r>
            <a:r>
              <a:rPr lang="en-US" sz="1200" baseline="0" dirty="0"/>
              <a:t> results from the action of credit rating agencies and may </a:t>
            </a:r>
            <a:r>
              <a:rPr lang="en-US" sz="1200" dirty="0"/>
              <a:t>lead investors to believe the risk of default is higher, thus causing the yield spreads on the issuer’s bonds to widen and the price of its bonds to fall.</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a:t>The</a:t>
            </a:r>
            <a:r>
              <a:rPr lang="en-US" sz="1200" baseline="0" dirty="0"/>
              <a:t> s</a:t>
            </a:r>
            <a:r>
              <a:rPr lang="en-US" sz="1200" dirty="0"/>
              <a:t>pread or yield premium on corporate bonds includes a market liquidity component in addition to a credit risk component</a:t>
            </a:r>
            <a:r>
              <a:rPr lang="en-US" sz="1200" baseline="0" dirty="0"/>
              <a:t> to compensate investors for the risk that there may not be sufficient market liquidity for them to buy or sell bonds in the quantity they desire.</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a:t>Market liquidity is directly related to the size of the issue and quality of the issuer.</a:t>
            </a:r>
            <a:endParaRPr lang="en-US" sz="1200" dirty="0"/>
          </a:p>
        </p:txBody>
      </p:sp>
      <p:sp>
        <p:nvSpPr>
          <p:cNvPr id="4" name="Slide Number Placeholder 3"/>
          <p:cNvSpPr>
            <a:spLocks noGrp="1"/>
          </p:cNvSpPr>
          <p:nvPr>
            <p:ph type="sldNum" sz="quarter" idx="10"/>
          </p:nvPr>
        </p:nvSpPr>
        <p:spPr/>
        <p:txBody>
          <a:bodyPr/>
          <a:lstStyle/>
          <a:p>
            <a:fld id="{9A4F8672-8174-4157-9CD7-BC591DEEF2E8}" type="slidenum">
              <a:rPr lang="en-AU" smtClean="0"/>
              <a:t>7</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3. </a:t>
            </a:r>
            <a:r>
              <a:rPr lang="en-AU" dirty="0"/>
              <a:t>Capital structure, seniority ranking, and recovery rates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Describe seniority rankings of corporate debt and explain the potential violation of the priority of claims in a bankruptcy proceeding.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en-US" sz="1200" dirty="0"/>
              <a:t>The composition and distribution across operating units of a company’s debt and equity—including bank debt, bonds of all seniority rankings, preferred stock, and common equity—is referred to as its capital structure.</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en-US" sz="1200" dirty="0"/>
              <a:t>Unsecured bonds are often referred to as debentures.</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en-US" sz="1200" dirty="0"/>
              <a:t>In the event of default, unsecured debtholders’ claims rank below (i.e., get paid after) those of secured creditors under what’s known as the priority of claims.</a:t>
            </a:r>
          </a:p>
        </p:txBody>
      </p:sp>
      <p:sp>
        <p:nvSpPr>
          <p:cNvPr id="4" name="Slide Number Placeholder 3"/>
          <p:cNvSpPr>
            <a:spLocks noGrp="1"/>
          </p:cNvSpPr>
          <p:nvPr>
            <p:ph type="sldNum" sz="quarter" idx="10"/>
          </p:nvPr>
        </p:nvSpPr>
        <p:spPr/>
        <p:txBody>
          <a:bodyPr/>
          <a:lstStyle/>
          <a:p>
            <a:fld id="{9A4F8672-8174-4157-9CD7-BC591DEEF2E8}" type="slidenum">
              <a:rPr lang="en-AU" smtClean="0"/>
              <a:t>9</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3. </a:t>
            </a:r>
            <a:r>
              <a:rPr lang="en-AU" dirty="0"/>
              <a:t>Capital structure, seniority ranking, and recovery rates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Describe seniority rankings of corporate debt and explain the potential violation of the priority of claims in a bankruptcy proceeding.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en-US" sz="1200" dirty="0"/>
              <a:t>Within each category of debt, there are finer gradations of types and rankings.</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en-US" sz="1200" dirty="0"/>
              <a:t>There are many reasons why companies issue—and investors buy—debt with different seniority rankings. Issuers are interested in optimizing their cost of capital—finding the right mix of the various types of both debt and equity—for their industry and type of business.</a:t>
            </a:r>
          </a:p>
        </p:txBody>
      </p:sp>
      <p:sp>
        <p:nvSpPr>
          <p:cNvPr id="4" name="Slide Number Placeholder 3"/>
          <p:cNvSpPr>
            <a:spLocks noGrp="1"/>
          </p:cNvSpPr>
          <p:nvPr>
            <p:ph type="sldNum" sz="quarter" idx="10"/>
          </p:nvPr>
        </p:nvSpPr>
        <p:spPr/>
        <p:txBody>
          <a:bodyPr/>
          <a:lstStyle/>
          <a:p>
            <a:fld id="{9A4F8672-8174-4157-9CD7-BC591DEEF2E8}" type="slidenum">
              <a:rPr lang="en-AU" smtClean="0"/>
              <a:t>10</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3. </a:t>
            </a:r>
            <a:r>
              <a:rPr lang="en-AU" dirty="0"/>
              <a:t>Capital structure, seniority ranking, and recovery rates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Describe seniority rankings of corporate debt and explain the potential violation of the priority of claims in a bankruptcy proceeding.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en-US" sz="1200" dirty="0"/>
              <a:t>Recovery rates can vary widely by industry.</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en-US" sz="1200" dirty="0"/>
              <a:t>Recovery rates can also vary depending on when they occur in a credit cycle.</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en-US" sz="1200" dirty="0"/>
              <a:t>Recovery rates are averages;</a:t>
            </a:r>
            <a:r>
              <a:rPr lang="en-US" altLang="en-US" sz="1200" baseline="0" dirty="0"/>
              <a:t> there can be wide variability from case to case</a:t>
            </a:r>
            <a:r>
              <a:rPr lang="en-US" altLang="en-US" sz="1200" dirty="0"/>
              <a:t>.</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en-US" sz="1200" dirty="0"/>
              <a:t>In principle, in the event of bankruptcy or liquidation: </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en-US" sz="1200" dirty="0"/>
              <a:t>Creditors with a secured claim have the right to the value of that specific property before any other claim. If the value of the pledged property is less than the amount of the claim, then the difference becomes a senior unsecured claim. </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en-US" sz="1200" dirty="0"/>
              <a:t>Unsecured creditors have a right to be paid in full before holders of equity interests (common and preferred shareholders) receive value on their interests.</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en-US" sz="1200" dirty="0"/>
              <a:t>Senior unsecured creditors take priority over all subordinated creditors. A creditor is senior unsecured unless expressly subordinated. </a:t>
            </a:r>
          </a:p>
        </p:txBody>
      </p:sp>
      <p:sp>
        <p:nvSpPr>
          <p:cNvPr id="4" name="Slide Number Placeholder 3"/>
          <p:cNvSpPr>
            <a:spLocks noGrp="1"/>
          </p:cNvSpPr>
          <p:nvPr>
            <p:ph type="sldNum" sz="quarter" idx="10"/>
          </p:nvPr>
        </p:nvSpPr>
        <p:spPr/>
        <p:txBody>
          <a:bodyPr/>
          <a:lstStyle/>
          <a:p>
            <a:fld id="{9A4F8672-8174-4157-9CD7-BC591DEEF2E8}" type="slidenum">
              <a:rPr lang="en-AU" smtClean="0"/>
              <a:t>11</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3. </a:t>
            </a:r>
            <a:r>
              <a:rPr lang="en-AU" dirty="0"/>
              <a:t>Capital structure, seniority ranking, and recovery rates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Describe seniority rankings of corporate debt and explain the potential violation of the priority of claims in a bankruptcy proceeding.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en-US" sz="1200" dirty="0"/>
              <a:t>Bankruptcy and bankruptcy laws are very complex and can vary greatly by country, so it is difficult to generalize about how creditors will fare. Senior unsecured creditors take priority over all subordinated creditors. A creditor is senior unsecured unless expressly subordinated. </a:t>
            </a:r>
          </a:p>
        </p:txBody>
      </p:sp>
      <p:sp>
        <p:nvSpPr>
          <p:cNvPr id="4" name="Slide Number Placeholder 3"/>
          <p:cNvSpPr>
            <a:spLocks noGrp="1"/>
          </p:cNvSpPr>
          <p:nvPr>
            <p:ph type="sldNum" sz="quarter" idx="10"/>
          </p:nvPr>
        </p:nvSpPr>
        <p:spPr/>
        <p:txBody>
          <a:bodyPr/>
          <a:lstStyle/>
          <a:p>
            <a:fld id="{9A4F8672-8174-4157-9CD7-BC591DEEF2E8}" type="slidenum">
              <a:rPr lang="en-AU" smtClean="0"/>
              <a:t>12</a:t>
            </a:fld>
            <a:endParaRPr lang="en-AU" dirty="0"/>
          </a:p>
        </p:txBody>
      </p:sp>
    </p:spTree>
    <p:extLst>
      <p:ext uri="{BB962C8B-B14F-4D97-AF65-F5344CB8AC3E}">
        <p14:creationId xmlns:p14="http://schemas.microsoft.com/office/powerpoint/2010/main" val="28514119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9.jpg"/><Relationship Id="rId4" Type="http://schemas.openxmlformats.org/officeDocument/2006/relationships/image" Target="../media/image8.jp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12.jpg"/><Relationship Id="rId4" Type="http://schemas.openxmlformats.org/officeDocument/2006/relationships/image" Target="../media/image11.jp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15.jpg"/><Relationship Id="rId4" Type="http://schemas.openxmlformats.org/officeDocument/2006/relationships/image" Target="../media/image1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jpe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8.jpe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544551" y="5440681"/>
            <a:ext cx="5358384" cy="283464"/>
          </a:xfrm>
          <a:prstGeom prst="rect">
            <a:avLst/>
          </a:prstGeom>
          <a:solidFill>
            <a:srgbClr val="78BE2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381000" y="152400"/>
            <a:ext cx="6705600" cy="1576039"/>
          </a:xfrm>
        </p:spPr>
        <p:txBody>
          <a:bodyPr/>
          <a:lstStyle/>
          <a:p>
            <a:r>
              <a:rPr lang="en-US"/>
              <a:t>Click to edit Master title style</a:t>
            </a:r>
            <a:endParaRPr/>
          </a:p>
        </p:txBody>
      </p:sp>
      <p:sp>
        <p:nvSpPr>
          <p:cNvPr id="3" name="Subtitle 2"/>
          <p:cNvSpPr>
            <a:spLocks noGrp="1"/>
          </p:cNvSpPr>
          <p:nvPr>
            <p:ph type="subTitle" idx="1" hasCustomPrompt="1"/>
          </p:nvPr>
        </p:nvSpPr>
        <p:spPr>
          <a:xfrm>
            <a:off x="381000" y="1784196"/>
            <a:ext cx="6705600" cy="1490472"/>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 </a:t>
            </a:r>
            <a:br>
              <a:rPr/>
            </a:br>
            <a:r>
              <a:t>Presenter’s title, </a:t>
            </a:r>
            <a:br>
              <a:rPr/>
            </a:br>
            <a:r>
              <a:t>dd Month yyyy</a:t>
            </a:r>
          </a:p>
        </p:txBody>
      </p:sp>
      <p:sp>
        <p:nvSpPr>
          <p:cNvPr id="8" name="Rectangle 7"/>
          <p:cNvSpPr/>
          <p:nvPr/>
        </p:nvSpPr>
        <p:spPr>
          <a:xfrm>
            <a:off x="0" y="4595768"/>
            <a:ext cx="9144000" cy="283464"/>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981200" y="4879232"/>
            <a:ext cx="5358384" cy="283464"/>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0" y="5162696"/>
            <a:ext cx="9144000" cy="2834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0" y="5724145"/>
            <a:ext cx="9144000" cy="283464"/>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4210666" y="6007609"/>
            <a:ext cx="4933334" cy="2834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0" y="6291073"/>
            <a:ext cx="9144000" cy="283464"/>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6" name="Rectangle 15"/>
          <p:cNvSpPr/>
          <p:nvPr/>
        </p:nvSpPr>
        <p:spPr>
          <a:xfrm>
            <a:off x="3048000" y="6574536"/>
            <a:ext cx="5358384" cy="283464"/>
          </a:xfrm>
          <a:prstGeom prst="rect">
            <a:avLst/>
          </a:prstGeom>
          <a:solidFill>
            <a:srgbClr val="003DA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3512462"/>
            <a:ext cx="3086100" cy="665798"/>
          </a:xfrm>
          <a:prstGeom prst="rect">
            <a:avLst/>
          </a:prstGeom>
        </p:spPr>
      </p:pic>
    </p:spTree>
    <p:extLst>
      <p:ext uri="{BB962C8B-B14F-4D97-AF65-F5344CB8AC3E}">
        <p14:creationId xmlns:p14="http://schemas.microsoft.com/office/powerpoint/2010/main" val="1096845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Text with Pictur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75904" cy="1143000"/>
          </a:xfrm>
        </p:spPr>
        <p:txBody>
          <a:bodyPr anchor="b">
            <a:normAutofit/>
          </a:bodyPr>
          <a:lstStyle>
            <a:lvl1pPr algn="l">
              <a:defRPr sz="2800" b="0"/>
            </a:lvl1pPr>
          </a:lstStyle>
          <a:p>
            <a:r>
              <a:rPr lang="en-US"/>
              <a:t>Click to edit Master title style</a:t>
            </a:r>
            <a:endParaRPr/>
          </a:p>
        </p:txBody>
      </p:sp>
      <p:sp>
        <p:nvSpPr>
          <p:cNvPr id="3" name="Picture Placeholder 2"/>
          <p:cNvSpPr>
            <a:spLocks noGrp="1"/>
          </p:cNvSpPr>
          <p:nvPr>
            <p:ph type="pic" idx="1"/>
          </p:nvPr>
        </p:nvSpPr>
        <p:spPr>
          <a:xfrm>
            <a:off x="4572000" y="1447800"/>
            <a:ext cx="4191000" cy="4724400"/>
          </a:xfrm>
          <a:solidFill>
            <a:schemeClr val="bg1">
              <a:lumMod val="95000"/>
            </a:schemeClr>
          </a:solidFill>
        </p:spPr>
        <p:txBody>
          <a:bodyPr>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81000" y="1447800"/>
            <a:ext cx="4191000" cy="4724399"/>
          </a:xfrm>
        </p:spPr>
        <p:txBody>
          <a:bodyPr rIns="182880">
            <a:normAutofit/>
          </a:bodyPr>
          <a:lstStyle>
            <a:lvl1pPr marL="182880" indent="-173736">
              <a:buFont typeface="Arial" pitchFamily="34" charset="0"/>
              <a:buChar char="•"/>
              <a:defRPr sz="1800"/>
            </a:lvl1pPr>
            <a:lvl2pPr marL="384048" indent="-171450">
              <a:buFont typeface="Arial" pitchFamily="34" charset="0"/>
              <a:buChar char="-"/>
              <a:defRPr sz="1800"/>
            </a:lvl2pPr>
            <a:lvl3pPr marL="585216" indent="-171450">
              <a:buFont typeface="Arial" pitchFamily="34" charset="0"/>
              <a:buChar char="-"/>
              <a:defRPr sz="1800"/>
            </a:lvl3pPr>
            <a:lvl4pPr marL="786384" indent="-171450">
              <a:buFont typeface="Arial" pitchFamily="34" charset="0"/>
              <a:buChar char="-"/>
              <a:defRPr sz="1800"/>
            </a:lvl4pPr>
            <a:lvl5pPr marL="987552" indent="-171450">
              <a:buFont typeface="Arial" pitchFamily="34" charset="0"/>
              <a:buChar char="-"/>
              <a:defRPr sz="1800"/>
            </a:lvl5pPr>
            <a:lvl6pPr marL="1188720" indent="-171450">
              <a:buFont typeface="Arial" pitchFamily="34" charset="0"/>
              <a:buChar char="-"/>
              <a:defRPr sz="1800"/>
            </a:lvl6pPr>
            <a:lvl7pPr marL="1389888" indent="-171450">
              <a:buFont typeface="Arial" pitchFamily="34" charset="0"/>
              <a:buChar char="-"/>
              <a:defRPr sz="1800"/>
            </a:lvl7pPr>
            <a:lvl8pPr marL="1591056" indent="-171450">
              <a:buFont typeface="Arial" pitchFamily="34" charset="0"/>
              <a:buChar char="-"/>
              <a:defRPr sz="1800"/>
            </a:lvl8pPr>
            <a:lvl9pPr marL="1792224" indent="-171450">
              <a:buFont typeface="Arial" pitchFamily="34" charset="0"/>
              <a:buChar cha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4E4A4924-7CC3-4BF6-9C5C-A8E770D15754}" type="slidenum">
              <a:rPr/>
              <a:t>‹#›</a:t>
            </a:fld>
            <a:endParaRPr dirty="0"/>
          </a:p>
        </p:txBody>
      </p:sp>
      <p:sp>
        <p:nvSpPr>
          <p:cNvPr id="10" name="Rounded Rectangle 9"/>
          <p:cNvSpPr/>
          <p:nvPr/>
        </p:nvSpPr>
        <p:spPr>
          <a:xfrm>
            <a:off x="9372600" y="114300"/>
            <a:ext cx="1219200" cy="3086100"/>
          </a:xfrm>
          <a:prstGeom prst="roundRect">
            <a:avLst>
              <a:gd name="adj" fmla="val 888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sz="1400" dirty="0"/>
              <a:t>Click the icon</a:t>
            </a:r>
            <a:r>
              <a:rPr sz="1400" baseline="0" dirty="0"/>
              <a:t> to add an image. The photo will be cropped to fit the placeholder.</a:t>
            </a:r>
            <a:endParaRPr sz="1400" dirty="0"/>
          </a:p>
        </p:txBody>
      </p:sp>
    </p:spTree>
    <p:extLst>
      <p:ext uri="{BB962C8B-B14F-4D97-AF65-F5344CB8AC3E}">
        <p14:creationId xmlns:p14="http://schemas.microsoft.com/office/powerpoint/2010/main" val="914240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3892914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133600" cy="5791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0"/>
            <a:ext cx="60960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342379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1" name="Rectangle 10"/>
          <p:cNvSpPr/>
          <p:nvPr/>
        </p:nvSpPr>
        <p:spPr>
          <a:xfrm>
            <a:off x="544551" y="5440681"/>
            <a:ext cx="5358384" cy="283464"/>
          </a:xfrm>
          <a:prstGeom prst="rect">
            <a:avLst/>
          </a:prstGeom>
          <a:solidFill>
            <a:srgbClr val="78BE2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381000" y="152400"/>
            <a:ext cx="6705600" cy="1576039"/>
          </a:xfrm>
        </p:spPr>
        <p:txBody>
          <a:bodyPr/>
          <a:lstStyle>
            <a:lvl1pPr>
              <a:defRPr>
                <a:solidFill>
                  <a:schemeClr val="tx1"/>
                </a:solidFill>
              </a:defRPr>
            </a:lvl1pPr>
          </a:lstStyle>
          <a:p>
            <a:r>
              <a:t>Click to edit Master title style</a:t>
            </a:r>
          </a:p>
        </p:txBody>
      </p:sp>
      <p:sp>
        <p:nvSpPr>
          <p:cNvPr id="3" name="Subtitle 2"/>
          <p:cNvSpPr>
            <a:spLocks noGrp="1"/>
          </p:cNvSpPr>
          <p:nvPr>
            <p:ph type="subTitle" idx="1" hasCustomPrompt="1"/>
          </p:nvPr>
        </p:nvSpPr>
        <p:spPr>
          <a:xfrm>
            <a:off x="381000" y="1784196"/>
            <a:ext cx="6705600" cy="1492404"/>
          </a:xfrm>
        </p:spPr>
        <p:txBody>
          <a:bodyPr/>
          <a:lstStyle>
            <a:lvl1pPr marL="0" indent="0" algn="l">
              <a:spcBef>
                <a:spcPts val="0"/>
              </a:spcBef>
              <a:buNone/>
              <a:defRPr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a:t>
            </a:r>
            <a:br>
              <a:rPr/>
            </a:br>
            <a:r>
              <a:t>Presenter’s title, </a:t>
            </a:r>
            <a:br>
              <a:rPr/>
            </a:br>
            <a:r>
              <a:t>dd Month yyyy</a:t>
            </a:r>
          </a:p>
        </p:txBody>
      </p:sp>
      <p:sp>
        <p:nvSpPr>
          <p:cNvPr id="8" name="Rectangle 7"/>
          <p:cNvSpPr/>
          <p:nvPr/>
        </p:nvSpPr>
        <p:spPr>
          <a:xfrm>
            <a:off x="0" y="4595768"/>
            <a:ext cx="9144000" cy="283464"/>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981200" y="4879232"/>
            <a:ext cx="5358384" cy="283464"/>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0" y="5162696"/>
            <a:ext cx="9144000" cy="2834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0" y="5724145"/>
            <a:ext cx="9144000" cy="283464"/>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4210666" y="6007609"/>
            <a:ext cx="4933334" cy="2834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0" y="6291073"/>
            <a:ext cx="9144000" cy="283464"/>
          </a:xfrm>
          <a:prstGeom prst="rect">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6" name="Rectangle 15"/>
          <p:cNvSpPr/>
          <p:nvPr/>
        </p:nvSpPr>
        <p:spPr>
          <a:xfrm>
            <a:off x="3048000" y="6574536"/>
            <a:ext cx="5358384" cy="283464"/>
          </a:xfrm>
          <a:prstGeom prst="rect">
            <a:avLst/>
          </a:prstGeom>
          <a:solidFill>
            <a:srgbClr val="003DA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5"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58028" y="3512462"/>
            <a:ext cx="3090672" cy="666211"/>
          </a:xfrm>
          <a:prstGeom prst="rect">
            <a:avLst/>
          </a:prstGeom>
        </p:spPr>
      </p:pic>
    </p:spTree>
    <p:extLst>
      <p:ext uri="{BB962C8B-B14F-4D97-AF65-F5344CB8AC3E}">
        <p14:creationId xmlns:p14="http://schemas.microsoft.com/office/powerpoint/2010/main" val="849294114"/>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ix1">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14712"/>
            <a:ext cx="9144000" cy="3443288"/>
          </a:xfrm>
          <a:prstGeom prst="rect">
            <a:avLst/>
          </a:prstGeom>
        </p:spPr>
      </p:pic>
      <p:sp>
        <p:nvSpPr>
          <p:cNvPr id="2" name="Title 1"/>
          <p:cNvSpPr>
            <a:spLocks noGrp="1"/>
          </p:cNvSpPr>
          <p:nvPr>
            <p:ph type="ctrTitle"/>
          </p:nvPr>
        </p:nvSpPr>
        <p:spPr>
          <a:xfrm>
            <a:off x="381000" y="152400"/>
            <a:ext cx="6705600" cy="1576039"/>
          </a:xfrm>
        </p:spPr>
        <p:txBody>
          <a:bodyPr/>
          <a:lstStyle/>
          <a:p>
            <a:r>
              <a:t>Click to edit Master title style</a:t>
            </a:r>
          </a:p>
        </p:txBody>
      </p:sp>
      <p:sp>
        <p:nvSpPr>
          <p:cNvPr id="3" name="Subtitle 2"/>
          <p:cNvSpPr>
            <a:spLocks noGrp="1"/>
          </p:cNvSpPr>
          <p:nvPr>
            <p:ph type="subTitle" idx="1" hasCustomPrompt="1"/>
          </p:nvPr>
        </p:nvSpPr>
        <p:spPr>
          <a:xfrm>
            <a:off x="381000" y="1784195"/>
            <a:ext cx="4724400" cy="1417320"/>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a:t>
            </a:r>
            <a:br>
              <a:rPr/>
            </a:br>
            <a:r>
              <a:t>Presenter’s title,</a:t>
            </a:r>
            <a:br>
              <a:rPr/>
            </a:br>
            <a:r>
              <a:t>dd Month yyyy</a:t>
            </a:r>
          </a:p>
        </p:txBody>
      </p:sp>
      <p:pic>
        <p:nvPicPr>
          <p:cNvPr id="18" name="logo"/>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562600" y="2314416"/>
            <a:ext cx="3086100" cy="665798"/>
          </a:xfrm>
          <a:prstGeom prst="rect">
            <a:avLst/>
          </a:prstGeom>
        </p:spPr>
      </p:pic>
    </p:spTree>
    <p:extLst>
      <p:ext uri="{BB962C8B-B14F-4D97-AF65-F5344CB8AC3E}">
        <p14:creationId xmlns:p14="http://schemas.microsoft.com/office/powerpoint/2010/main" val="645659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ix2">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6705600" cy="1576039"/>
          </a:xfrm>
        </p:spPr>
        <p:txBody>
          <a:bodyPr/>
          <a:lstStyle/>
          <a:p>
            <a:r>
              <a:t>Click to edit Master title style</a:t>
            </a:r>
          </a:p>
        </p:txBody>
      </p:sp>
      <p:sp>
        <p:nvSpPr>
          <p:cNvPr id="3" name="Subtitle 2"/>
          <p:cNvSpPr>
            <a:spLocks noGrp="1"/>
          </p:cNvSpPr>
          <p:nvPr>
            <p:ph type="subTitle" idx="1" hasCustomPrompt="1"/>
          </p:nvPr>
        </p:nvSpPr>
        <p:spPr>
          <a:xfrm>
            <a:off x="381000" y="1784195"/>
            <a:ext cx="4724400" cy="1417320"/>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a:t>
            </a:r>
            <a:br>
              <a:rPr/>
            </a:br>
            <a:r>
              <a:t>Presenter’s title,</a:t>
            </a:r>
            <a:br>
              <a:rPr/>
            </a:br>
            <a:r>
              <a:t>dd Month yyyy</a:t>
            </a:r>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2314416"/>
            <a:ext cx="3086100" cy="66579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14712"/>
            <a:ext cx="9144000" cy="3443288"/>
          </a:xfrm>
          <a:prstGeom prst="rect">
            <a:avLst/>
          </a:prstGeom>
        </p:spPr>
      </p:pic>
    </p:spTree>
    <p:extLst>
      <p:ext uri="{BB962C8B-B14F-4D97-AF65-F5344CB8AC3E}">
        <p14:creationId xmlns:p14="http://schemas.microsoft.com/office/powerpoint/2010/main" val="1796908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ix3">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6705600" cy="1576039"/>
          </a:xfrm>
        </p:spPr>
        <p:txBody>
          <a:bodyPr/>
          <a:lstStyle/>
          <a:p>
            <a:r>
              <a:t>Click to edit Master title style</a:t>
            </a:r>
          </a:p>
        </p:txBody>
      </p:sp>
      <p:sp>
        <p:nvSpPr>
          <p:cNvPr id="3" name="Subtitle 2"/>
          <p:cNvSpPr>
            <a:spLocks noGrp="1"/>
          </p:cNvSpPr>
          <p:nvPr>
            <p:ph type="subTitle" idx="1" hasCustomPrompt="1"/>
          </p:nvPr>
        </p:nvSpPr>
        <p:spPr>
          <a:xfrm>
            <a:off x="381000" y="1784195"/>
            <a:ext cx="4724400" cy="1417320"/>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a:t>
            </a:r>
            <a:br>
              <a:rPr/>
            </a:br>
            <a:r>
              <a:t>Presenter’s title,</a:t>
            </a:r>
            <a:br>
              <a:rPr/>
            </a:br>
            <a:r>
              <a:t>dd Month yyyy</a:t>
            </a:r>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2314416"/>
            <a:ext cx="3086100" cy="66579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14712"/>
            <a:ext cx="9144000" cy="3443288"/>
          </a:xfrm>
          <a:prstGeom prst="rect">
            <a:avLst/>
          </a:prstGeom>
        </p:spPr>
      </p:pic>
    </p:spTree>
    <p:extLst>
      <p:ext uri="{BB962C8B-B14F-4D97-AF65-F5344CB8AC3E}">
        <p14:creationId xmlns:p14="http://schemas.microsoft.com/office/powerpoint/2010/main" val="7052356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with 3 Pix (v1)">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6705600" cy="1576039"/>
          </a:xfrm>
        </p:spPr>
        <p:txBody>
          <a:bodyPr/>
          <a:lstStyle/>
          <a:p>
            <a:r>
              <a:t>Click to edit Master title style</a:t>
            </a:r>
          </a:p>
        </p:txBody>
      </p:sp>
      <p:sp>
        <p:nvSpPr>
          <p:cNvPr id="3" name="Subtitle 2"/>
          <p:cNvSpPr>
            <a:spLocks noGrp="1"/>
          </p:cNvSpPr>
          <p:nvPr>
            <p:ph type="subTitle" idx="1" hasCustomPrompt="1"/>
          </p:nvPr>
        </p:nvSpPr>
        <p:spPr>
          <a:xfrm>
            <a:off x="381000" y="1784195"/>
            <a:ext cx="4724400" cy="1416205"/>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a:t>
            </a:r>
            <a:br>
              <a:rPr/>
            </a:br>
            <a:r>
              <a:t>Presenter’s title,</a:t>
            </a:r>
            <a:br>
              <a:rPr/>
            </a:br>
            <a:r>
              <a:t>dd Month yyyy</a:t>
            </a:r>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2314416"/>
            <a:ext cx="3086100" cy="66579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29000"/>
            <a:ext cx="9144000" cy="1143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715000"/>
            <a:ext cx="7736682" cy="11430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58200" y="4572000"/>
            <a:ext cx="6765129" cy="1143000"/>
          </a:xfrm>
          <a:prstGeom prst="rect">
            <a:avLst/>
          </a:prstGeom>
        </p:spPr>
      </p:pic>
    </p:spTree>
    <p:extLst>
      <p:ext uri="{BB962C8B-B14F-4D97-AF65-F5344CB8AC3E}">
        <p14:creationId xmlns:p14="http://schemas.microsoft.com/office/powerpoint/2010/main" val="42187270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with 3 Pix (v2)">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6705600" cy="1576039"/>
          </a:xfrm>
        </p:spPr>
        <p:txBody>
          <a:bodyPr/>
          <a:lstStyle/>
          <a:p>
            <a:r>
              <a:t>Click to edit Master title style</a:t>
            </a:r>
          </a:p>
        </p:txBody>
      </p:sp>
      <p:sp>
        <p:nvSpPr>
          <p:cNvPr id="3" name="Subtitle 2"/>
          <p:cNvSpPr>
            <a:spLocks noGrp="1"/>
          </p:cNvSpPr>
          <p:nvPr>
            <p:ph type="subTitle" idx="1" hasCustomPrompt="1"/>
          </p:nvPr>
        </p:nvSpPr>
        <p:spPr>
          <a:xfrm>
            <a:off x="381000" y="1784195"/>
            <a:ext cx="4724400" cy="1416205"/>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a:t>
            </a:r>
            <a:br>
              <a:rPr/>
            </a:br>
            <a:r>
              <a:t>Presenter’s title,</a:t>
            </a:r>
            <a:br>
              <a:rPr/>
            </a:br>
            <a:r>
              <a:t>dd Month yyyy</a:t>
            </a:r>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2314416"/>
            <a:ext cx="3086100" cy="66579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5064" y="4572000"/>
            <a:ext cx="6765130" cy="1143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429000"/>
            <a:ext cx="9144000" cy="11430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715000"/>
            <a:ext cx="7736682" cy="1143000"/>
          </a:xfrm>
          <a:prstGeom prst="rect">
            <a:avLst/>
          </a:prstGeom>
        </p:spPr>
      </p:pic>
    </p:spTree>
    <p:extLst>
      <p:ext uri="{BB962C8B-B14F-4D97-AF65-F5344CB8AC3E}">
        <p14:creationId xmlns:p14="http://schemas.microsoft.com/office/powerpoint/2010/main" val="31783966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with 3 Pix (v3)">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6705600" cy="1576039"/>
          </a:xfrm>
        </p:spPr>
        <p:txBody>
          <a:bodyPr/>
          <a:lstStyle/>
          <a:p>
            <a:r>
              <a:t>Click to edit Master title style</a:t>
            </a:r>
          </a:p>
        </p:txBody>
      </p:sp>
      <p:sp>
        <p:nvSpPr>
          <p:cNvPr id="3" name="Subtitle 2"/>
          <p:cNvSpPr>
            <a:spLocks noGrp="1"/>
          </p:cNvSpPr>
          <p:nvPr>
            <p:ph type="subTitle" idx="1" hasCustomPrompt="1"/>
          </p:nvPr>
        </p:nvSpPr>
        <p:spPr>
          <a:xfrm>
            <a:off x="381000" y="1784195"/>
            <a:ext cx="4724400" cy="1416205"/>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a:t>
            </a:r>
            <a:br>
              <a:rPr/>
            </a:br>
            <a:r>
              <a:t>Presenter’s title,</a:t>
            </a:r>
            <a:br>
              <a:rPr/>
            </a:br>
            <a:r>
              <a:t>dd Month yyyy</a:t>
            </a:r>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2314416"/>
            <a:ext cx="3086100" cy="66579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5064" y="4572000"/>
            <a:ext cx="6765130" cy="1143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429000"/>
            <a:ext cx="9144000" cy="11430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715000"/>
            <a:ext cx="7736682" cy="1143000"/>
          </a:xfrm>
          <a:prstGeom prst="rect">
            <a:avLst/>
          </a:prstGeom>
        </p:spPr>
      </p:pic>
    </p:spTree>
    <p:extLst>
      <p:ext uri="{BB962C8B-B14F-4D97-AF65-F5344CB8AC3E}">
        <p14:creationId xmlns:p14="http://schemas.microsoft.com/office/powerpoint/2010/main" val="2352493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9" name="Text Placeholder 8"/>
          <p:cNvSpPr>
            <a:spLocks noGrp="1"/>
          </p:cNvSpPr>
          <p:nvPr>
            <p:ph type="body" sz="quarter" idx="13" hasCustomPrompt="1"/>
          </p:nvPr>
        </p:nvSpPr>
        <p:spPr>
          <a:xfrm>
            <a:off x="381000" y="1447800"/>
            <a:ext cx="8382000" cy="685800"/>
          </a:xfrm>
        </p:spPr>
        <p:txBody>
          <a:bodyPr/>
          <a:lstStyle>
            <a:lvl1pPr marL="0" indent="0">
              <a:spcBef>
                <a:spcPts val="0"/>
              </a:spcBef>
              <a:buFont typeface="Arial" pitchFamily="34" charset="0"/>
              <a:buNone/>
              <a:defRPr b="1"/>
            </a:lvl1pPr>
            <a:lvl2pPr marL="0" indent="0">
              <a:spcBef>
                <a:spcPts val="0"/>
              </a:spcBef>
              <a:buFont typeface="Arial" pitchFamily="34" charset="0"/>
              <a:buNone/>
              <a:defRPr b="1"/>
            </a:lvl2pPr>
            <a:lvl3pPr marL="0" indent="0">
              <a:spcBef>
                <a:spcPts val="0"/>
              </a:spcBef>
              <a:buFont typeface="Arial" pitchFamily="34" charset="0"/>
              <a:buNone/>
              <a:defRPr b="1"/>
            </a:lvl3pPr>
            <a:lvl4pPr marL="0" indent="0">
              <a:spcBef>
                <a:spcPts val="0"/>
              </a:spcBef>
              <a:buFont typeface="Arial" pitchFamily="34" charset="0"/>
              <a:buNone/>
              <a:defRPr b="1"/>
            </a:lvl4pPr>
            <a:lvl5pPr marL="0" indent="0">
              <a:spcBef>
                <a:spcPts val="0"/>
              </a:spcBef>
              <a:buFont typeface="Arial" pitchFamily="34" charset="0"/>
              <a:buNone/>
              <a:defRPr b="1"/>
            </a:lvl5pPr>
            <a:lvl6pPr marL="0" indent="0">
              <a:spcBef>
                <a:spcPts val="0"/>
              </a:spcBef>
              <a:buNone/>
              <a:defRPr b="1"/>
            </a:lvl6pPr>
            <a:lvl7pPr marL="0" indent="0">
              <a:spcBef>
                <a:spcPts val="0"/>
              </a:spcBef>
              <a:buNone/>
              <a:defRPr b="1"/>
            </a:lvl7pPr>
            <a:lvl8pPr marL="0" indent="0">
              <a:spcBef>
                <a:spcPts val="0"/>
              </a:spcBef>
              <a:buNone/>
              <a:defRPr b="1"/>
            </a:lvl8pPr>
            <a:lvl9pPr marL="0" indent="0">
              <a:spcBef>
                <a:spcPts val="0"/>
              </a:spcBef>
              <a:buNone/>
              <a:defRPr b="1"/>
            </a:lvl9pPr>
          </a:lstStyle>
          <a:p>
            <a:pPr lvl="0"/>
            <a:r>
              <a:t>Click to add subtitle</a:t>
            </a:r>
          </a:p>
        </p:txBody>
      </p:sp>
      <p:sp>
        <p:nvSpPr>
          <p:cNvPr id="3" name="Content Placeholder 2"/>
          <p:cNvSpPr>
            <a:spLocks noGrp="1"/>
          </p:cNvSpPr>
          <p:nvPr>
            <p:ph idx="1"/>
          </p:nvPr>
        </p:nvSpPr>
        <p:spPr>
          <a:xfrm>
            <a:off x="381000" y="2243138"/>
            <a:ext cx="8375904" cy="39290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35525290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Divider Green">
    <p:bg>
      <p:bgPr>
        <a:solidFill>
          <a:schemeClr val="accent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1" y="2838091"/>
            <a:ext cx="6969368" cy="1352909"/>
          </a:xfrm>
        </p:spPr>
        <p:txBody>
          <a:bodyPr anchor="t">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endParaRPr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E4A4924-7CC3-4BF6-9C5C-A8E770D15754}" type="slidenum">
              <a:rPr/>
              <a:pPr/>
              <a:t>‹#›</a:t>
            </a:fld>
            <a:endParaRPr dirty="0"/>
          </a:p>
        </p:txBody>
      </p:sp>
      <p:sp>
        <p:nvSpPr>
          <p:cNvPr id="2" name="Title 1"/>
          <p:cNvSpPr>
            <a:spLocks noGrp="1"/>
          </p:cNvSpPr>
          <p:nvPr>
            <p:ph type="title"/>
          </p:nvPr>
        </p:nvSpPr>
        <p:spPr>
          <a:xfrm>
            <a:off x="381000" y="914400"/>
            <a:ext cx="6969369" cy="1524000"/>
          </a:xfrm>
        </p:spPr>
        <p:txBody>
          <a:bodyPr anchor="b">
            <a:normAutofit/>
          </a:bodyPr>
          <a:lstStyle>
            <a:lvl1pPr algn="l">
              <a:defRPr sz="2800" b="1" cap="all" baseline="0">
                <a:solidFill>
                  <a:schemeClr val="tx1"/>
                </a:solidFill>
              </a:defRPr>
            </a:lvl1pPr>
          </a:lstStyle>
          <a:p>
            <a:r>
              <a:t>Click to edit Master title style</a:t>
            </a:r>
          </a:p>
        </p:txBody>
      </p:sp>
      <p:pic>
        <p:nvPicPr>
          <p:cNvPr id="9"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1988801044"/>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secHead" preserve="1">
  <p:cSld name="Divider Gray">
    <p:bg>
      <p:bgRef idx="1001">
        <a:schemeClr val="bg2"/>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1" y="2838091"/>
            <a:ext cx="6969368" cy="1352909"/>
          </a:xfrm>
        </p:spPr>
        <p:txBody>
          <a:bodyPr anchor="t">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endParaRPr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E4A4924-7CC3-4BF6-9C5C-A8E770D15754}" type="slidenum">
              <a:rPr/>
              <a:pPr/>
              <a:t>‹#›</a:t>
            </a:fld>
            <a:endParaRPr dirty="0"/>
          </a:p>
        </p:txBody>
      </p:sp>
      <p:sp>
        <p:nvSpPr>
          <p:cNvPr id="2" name="Title 1"/>
          <p:cNvSpPr>
            <a:spLocks noGrp="1"/>
          </p:cNvSpPr>
          <p:nvPr>
            <p:ph type="title"/>
          </p:nvPr>
        </p:nvSpPr>
        <p:spPr>
          <a:xfrm>
            <a:off x="381000" y="914400"/>
            <a:ext cx="6969369" cy="1524000"/>
          </a:xfrm>
        </p:spPr>
        <p:txBody>
          <a:bodyPr anchor="b">
            <a:normAutofit/>
          </a:bodyPr>
          <a:lstStyle>
            <a:lvl1pPr algn="l">
              <a:defRPr sz="2800" b="1" cap="all" baseline="0">
                <a:solidFill>
                  <a:schemeClr val="tx1"/>
                </a:solidFill>
              </a:defRPr>
            </a:lvl1pPr>
          </a:lstStyle>
          <a:p>
            <a:r>
              <a:t>Click to edit Master title style</a:t>
            </a:r>
          </a:p>
        </p:txBody>
      </p:sp>
      <p:pic>
        <p:nvPicPr>
          <p:cNvPr id="9"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1661732649"/>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secHead" preserve="1">
  <p:cSld name="Divider Stripes">
    <p:spTree>
      <p:nvGrpSpPr>
        <p:cNvPr id="1" name=""/>
        <p:cNvGrpSpPr/>
        <p:nvPr/>
      </p:nvGrpSpPr>
      <p:grpSpPr>
        <a:xfrm>
          <a:off x="0" y="0"/>
          <a:ext cx="0" cy="0"/>
          <a:chOff x="0" y="0"/>
          <a:chExt cx="0" cy="0"/>
        </a:xfrm>
      </p:grpSpPr>
      <p:sp>
        <p:nvSpPr>
          <p:cNvPr id="9" name="Rectangle 8"/>
          <p:cNvSpPr/>
          <p:nvPr/>
        </p:nvSpPr>
        <p:spPr>
          <a:xfrm>
            <a:off x="0" y="848985"/>
            <a:ext cx="9144000" cy="1709928"/>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0" y="2558913"/>
            <a:ext cx="9144000" cy="1709928"/>
          </a:xfrm>
          <a:prstGeom prst="rect">
            <a:avLst/>
          </a:prstGeom>
          <a:solidFill>
            <a:srgbClr val="78BE2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Rectangle 10"/>
          <p:cNvSpPr/>
          <p:nvPr/>
        </p:nvSpPr>
        <p:spPr>
          <a:xfrm>
            <a:off x="-1" y="4268841"/>
            <a:ext cx="7350369" cy="1709928"/>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0" y="5978770"/>
            <a:ext cx="9144000" cy="879230"/>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5181600" y="0"/>
            <a:ext cx="3962400" cy="848985"/>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3" name="Text Placeholder 2"/>
          <p:cNvSpPr>
            <a:spLocks noGrp="1"/>
          </p:cNvSpPr>
          <p:nvPr>
            <p:ph type="body" idx="1"/>
          </p:nvPr>
        </p:nvSpPr>
        <p:spPr>
          <a:xfrm>
            <a:off x="381001" y="2838091"/>
            <a:ext cx="6969368" cy="1352909"/>
          </a:xfrm>
        </p:spPr>
        <p:txBody>
          <a:bodyPr anchor="t">
            <a:normAutofit/>
          </a:bodyPr>
          <a:lstStyle>
            <a:lvl1pPr marL="0" indent="0">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bwMode="white"/>
        <p:txBody>
          <a:bodyPr/>
          <a:lstStyle/>
          <a:p>
            <a:endParaRPr dirty="0"/>
          </a:p>
        </p:txBody>
      </p:sp>
      <p:sp>
        <p:nvSpPr>
          <p:cNvPr id="5" name="Footer Placeholder 4"/>
          <p:cNvSpPr>
            <a:spLocks noGrp="1"/>
          </p:cNvSpPr>
          <p:nvPr>
            <p:ph type="ftr" sz="quarter" idx="11"/>
          </p:nvPr>
        </p:nvSpPr>
        <p:spPr bwMode="white"/>
        <p:txBody>
          <a:bodyPr/>
          <a:lstStyle/>
          <a:p>
            <a:endParaRPr dirty="0"/>
          </a:p>
        </p:txBody>
      </p:sp>
      <p:sp>
        <p:nvSpPr>
          <p:cNvPr id="6" name="Slide Number Placeholder 5"/>
          <p:cNvSpPr>
            <a:spLocks noGrp="1"/>
          </p:cNvSpPr>
          <p:nvPr>
            <p:ph type="sldNum" sz="quarter" idx="12"/>
          </p:nvPr>
        </p:nvSpPr>
        <p:spPr bwMode="white"/>
        <p:txBody>
          <a:bodyPr/>
          <a:lstStyle/>
          <a:p>
            <a:fld id="{4E4A4924-7CC3-4BF6-9C5C-A8E770D15754}" type="slidenum">
              <a:rPr/>
              <a:t>‹#›</a:t>
            </a:fld>
            <a:endParaRPr dirty="0"/>
          </a:p>
        </p:txBody>
      </p:sp>
      <p:sp>
        <p:nvSpPr>
          <p:cNvPr id="2" name="Title 1"/>
          <p:cNvSpPr>
            <a:spLocks noGrp="1"/>
          </p:cNvSpPr>
          <p:nvPr>
            <p:ph type="title"/>
          </p:nvPr>
        </p:nvSpPr>
        <p:spPr>
          <a:xfrm>
            <a:off x="381000" y="914400"/>
            <a:ext cx="6969369" cy="1524000"/>
          </a:xfrm>
        </p:spPr>
        <p:txBody>
          <a:bodyPr anchor="b">
            <a:normAutofit/>
          </a:bodyPr>
          <a:lstStyle>
            <a:lvl1pPr algn="l">
              <a:defRPr sz="2800" b="1" cap="all" baseline="0">
                <a:solidFill>
                  <a:schemeClr val="bg1"/>
                </a:solidFill>
              </a:defRPr>
            </a:lvl1pPr>
          </a:lstStyle>
          <a:p>
            <a:r>
              <a:t>Click to edit Master title style</a:t>
            </a:r>
          </a:p>
        </p:txBody>
      </p:sp>
      <p:pic>
        <p:nvPicPr>
          <p:cNvPr id="14"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818" y="6567477"/>
            <a:ext cx="786384" cy="102428"/>
          </a:xfrm>
          <a:prstGeom prst="rect">
            <a:avLst/>
          </a:prstGeom>
        </p:spPr>
      </p:pic>
    </p:spTree>
    <p:extLst>
      <p:ext uri="{BB962C8B-B14F-4D97-AF65-F5344CB8AC3E}">
        <p14:creationId xmlns:p14="http://schemas.microsoft.com/office/powerpoint/2010/main" val="2804079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OC Gree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52400"/>
            <a:ext cx="8375904" cy="1143000"/>
          </a:xfrm>
        </p:spPr>
        <p:txBody>
          <a:bodyPr/>
          <a:lstStyle>
            <a:lvl1pPr>
              <a:defRPr>
                <a:solidFill>
                  <a:schemeClr val="tx1"/>
                </a:solidFill>
              </a:defRPr>
            </a:lvl1pPr>
          </a:lstStyle>
          <a:p>
            <a:r>
              <a:t>Click to add title: Table of Contents, Agenda, etc</a:t>
            </a:r>
          </a:p>
        </p:txBody>
      </p:sp>
      <p:sp>
        <p:nvSpPr>
          <p:cNvPr id="3" name="Date Placeholder 2"/>
          <p:cNvSpPr>
            <a:spLocks noGrp="1"/>
          </p:cNvSpPr>
          <p:nvPr>
            <p:ph type="dt" sz="half" idx="10"/>
          </p:nvPr>
        </p:nvSpPr>
        <p:spPr/>
        <p:txBody>
          <a:bodyPr/>
          <a:lstStyle>
            <a:lvl1pPr>
              <a:defRPr>
                <a:solidFill>
                  <a:schemeClr val="tx1"/>
                </a:solidFill>
              </a:defRPr>
            </a:lvl1pPr>
          </a:lstStyle>
          <a:p>
            <a:endParaRPr dirty="0"/>
          </a:p>
        </p:txBody>
      </p:sp>
      <p:sp>
        <p:nvSpPr>
          <p:cNvPr id="4" name="Footer Placeholder 3"/>
          <p:cNvSpPr>
            <a:spLocks noGrp="1"/>
          </p:cNvSpPr>
          <p:nvPr>
            <p:ph type="ftr" sz="quarter" idx="11"/>
          </p:nvPr>
        </p:nvSpPr>
        <p:spPr/>
        <p:txBody>
          <a:bodyPr/>
          <a:lstStyle>
            <a:lvl1pPr>
              <a:defRPr>
                <a:solidFill>
                  <a:schemeClr val="tx1"/>
                </a:solidFill>
              </a:defRPr>
            </a:lvl1pPr>
          </a:lstStyle>
          <a:p>
            <a:endParaRPr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4E4A4924-7CC3-4BF6-9C5C-A8E770D15754}" type="slidenum">
              <a:rPr/>
              <a:pPr/>
              <a:t>‹#›</a:t>
            </a:fld>
            <a:endParaRPr dirty="0"/>
          </a:p>
        </p:txBody>
      </p:sp>
      <p:sp>
        <p:nvSpPr>
          <p:cNvPr id="7" name="Text Placeholder 6"/>
          <p:cNvSpPr>
            <a:spLocks noGrp="1"/>
          </p:cNvSpPr>
          <p:nvPr>
            <p:ph type="body" sz="quarter" idx="13" hasCustomPrompt="1"/>
          </p:nvPr>
        </p:nvSpPr>
        <p:spPr>
          <a:xfrm>
            <a:off x="381000" y="152280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a:xfrm>
            <a:off x="813762" y="1522809"/>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a:xfrm>
            <a:off x="381000" y="190863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a:xfrm>
            <a:off x="813762" y="1908639"/>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a:xfrm>
            <a:off x="381000" y="229514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a:xfrm>
            <a:off x="813762" y="2295144"/>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a:xfrm>
            <a:off x="381000" y="267919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a:xfrm>
            <a:off x="813762" y="2679192"/>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2" name="Text Placeholder 6"/>
          <p:cNvSpPr>
            <a:spLocks noGrp="1"/>
          </p:cNvSpPr>
          <p:nvPr>
            <p:ph type="body" sz="quarter" idx="21" hasCustomPrompt="1"/>
          </p:nvPr>
        </p:nvSpPr>
        <p:spPr>
          <a:xfrm>
            <a:off x="381000" y="306324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a:xfrm>
            <a:off x="813762" y="3063240"/>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4" name="Text Placeholder 6"/>
          <p:cNvSpPr>
            <a:spLocks noGrp="1"/>
          </p:cNvSpPr>
          <p:nvPr>
            <p:ph type="body" sz="quarter" idx="23" hasCustomPrompt="1"/>
          </p:nvPr>
        </p:nvSpPr>
        <p:spPr>
          <a:xfrm>
            <a:off x="381000" y="3447288"/>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5" name="Text Placeholder 6"/>
          <p:cNvSpPr>
            <a:spLocks noGrp="1"/>
          </p:cNvSpPr>
          <p:nvPr>
            <p:ph type="body" sz="quarter" idx="24" hasCustomPrompt="1"/>
          </p:nvPr>
        </p:nvSpPr>
        <p:spPr>
          <a:xfrm>
            <a:off x="813762" y="3447288"/>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6" name="Text Placeholder 6"/>
          <p:cNvSpPr>
            <a:spLocks noGrp="1"/>
          </p:cNvSpPr>
          <p:nvPr>
            <p:ph type="body" sz="quarter" idx="25" hasCustomPrompt="1"/>
          </p:nvPr>
        </p:nvSpPr>
        <p:spPr>
          <a:xfrm>
            <a:off x="381000" y="3831336"/>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7" name="Text Placeholder 6"/>
          <p:cNvSpPr>
            <a:spLocks noGrp="1"/>
          </p:cNvSpPr>
          <p:nvPr>
            <p:ph type="body" sz="quarter" idx="26" hasCustomPrompt="1"/>
          </p:nvPr>
        </p:nvSpPr>
        <p:spPr>
          <a:xfrm>
            <a:off x="813762" y="3831336"/>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8" name="Text Placeholder 6"/>
          <p:cNvSpPr>
            <a:spLocks noGrp="1"/>
          </p:cNvSpPr>
          <p:nvPr>
            <p:ph type="body" sz="quarter" idx="27" hasCustomPrompt="1"/>
          </p:nvPr>
        </p:nvSpPr>
        <p:spPr>
          <a:xfrm>
            <a:off x="381000" y="421538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9" name="Text Placeholder 6"/>
          <p:cNvSpPr>
            <a:spLocks noGrp="1"/>
          </p:cNvSpPr>
          <p:nvPr>
            <p:ph type="body" sz="quarter" idx="28" hasCustomPrompt="1"/>
          </p:nvPr>
        </p:nvSpPr>
        <p:spPr>
          <a:xfrm>
            <a:off x="813762" y="4215384"/>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0" name="Text Placeholder 6"/>
          <p:cNvSpPr>
            <a:spLocks noGrp="1"/>
          </p:cNvSpPr>
          <p:nvPr>
            <p:ph type="body" sz="quarter" idx="29" hasCustomPrompt="1"/>
          </p:nvPr>
        </p:nvSpPr>
        <p:spPr>
          <a:xfrm>
            <a:off x="381000" y="459943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1" name="Text Placeholder 6"/>
          <p:cNvSpPr>
            <a:spLocks noGrp="1"/>
          </p:cNvSpPr>
          <p:nvPr>
            <p:ph type="body" sz="quarter" idx="30" hasCustomPrompt="1"/>
          </p:nvPr>
        </p:nvSpPr>
        <p:spPr>
          <a:xfrm>
            <a:off x="813762" y="4599432"/>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2" name="Text Placeholder 6"/>
          <p:cNvSpPr>
            <a:spLocks noGrp="1"/>
          </p:cNvSpPr>
          <p:nvPr>
            <p:ph type="body" sz="quarter" idx="31" hasCustomPrompt="1"/>
          </p:nvPr>
        </p:nvSpPr>
        <p:spPr>
          <a:xfrm>
            <a:off x="381000" y="498348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3" name="Text Placeholder 6"/>
          <p:cNvSpPr>
            <a:spLocks noGrp="1"/>
          </p:cNvSpPr>
          <p:nvPr>
            <p:ph type="body" sz="quarter" idx="32" hasCustomPrompt="1"/>
          </p:nvPr>
        </p:nvSpPr>
        <p:spPr>
          <a:xfrm>
            <a:off x="813762" y="4983480"/>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34"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1917410866"/>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OC Gra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52400"/>
            <a:ext cx="8375904" cy="1143000"/>
          </a:xfrm>
        </p:spPr>
        <p:txBody>
          <a:bodyPr/>
          <a:lstStyle>
            <a:lvl1pPr>
              <a:defRPr>
                <a:solidFill>
                  <a:schemeClr val="tx1"/>
                </a:solidFill>
              </a:defRPr>
            </a:lvl1pPr>
          </a:lstStyle>
          <a:p>
            <a:r>
              <a:t>Click to add title: Table of Contents, Agenda, etc</a:t>
            </a:r>
          </a:p>
        </p:txBody>
      </p:sp>
      <p:sp>
        <p:nvSpPr>
          <p:cNvPr id="3" name="Date Placeholder 2"/>
          <p:cNvSpPr>
            <a:spLocks noGrp="1"/>
          </p:cNvSpPr>
          <p:nvPr>
            <p:ph type="dt" sz="half" idx="10"/>
          </p:nvPr>
        </p:nvSpPr>
        <p:spPr/>
        <p:txBody>
          <a:bodyPr/>
          <a:lstStyle>
            <a:lvl1pPr>
              <a:defRPr>
                <a:solidFill>
                  <a:schemeClr val="tx1"/>
                </a:solidFill>
              </a:defRPr>
            </a:lvl1pPr>
          </a:lstStyle>
          <a:p>
            <a:endParaRPr dirty="0"/>
          </a:p>
        </p:txBody>
      </p:sp>
      <p:sp>
        <p:nvSpPr>
          <p:cNvPr id="4" name="Footer Placeholder 3"/>
          <p:cNvSpPr>
            <a:spLocks noGrp="1"/>
          </p:cNvSpPr>
          <p:nvPr>
            <p:ph type="ftr" sz="quarter" idx="11"/>
          </p:nvPr>
        </p:nvSpPr>
        <p:spPr/>
        <p:txBody>
          <a:bodyPr/>
          <a:lstStyle>
            <a:lvl1pPr>
              <a:defRPr>
                <a:solidFill>
                  <a:schemeClr val="tx1"/>
                </a:solidFill>
              </a:defRPr>
            </a:lvl1pPr>
          </a:lstStyle>
          <a:p>
            <a:endParaRPr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4E4A4924-7CC3-4BF6-9C5C-A8E770D15754}" type="slidenum">
              <a:rPr/>
              <a:pPr/>
              <a:t>‹#›</a:t>
            </a:fld>
            <a:endParaRPr dirty="0"/>
          </a:p>
        </p:txBody>
      </p:sp>
      <p:sp>
        <p:nvSpPr>
          <p:cNvPr id="7" name="Text Placeholder 6"/>
          <p:cNvSpPr>
            <a:spLocks noGrp="1"/>
          </p:cNvSpPr>
          <p:nvPr>
            <p:ph type="body" sz="quarter" idx="13" hasCustomPrompt="1"/>
          </p:nvPr>
        </p:nvSpPr>
        <p:spPr>
          <a:xfrm>
            <a:off x="381000" y="152280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a:xfrm>
            <a:off x="813762" y="1522809"/>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a:xfrm>
            <a:off x="381000" y="190863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a:xfrm>
            <a:off x="813762" y="1908639"/>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a:xfrm>
            <a:off x="381000" y="229514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a:xfrm>
            <a:off x="813762" y="2295144"/>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a:xfrm>
            <a:off x="381000" y="267919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a:xfrm>
            <a:off x="813762" y="2679192"/>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2" name="Text Placeholder 6"/>
          <p:cNvSpPr>
            <a:spLocks noGrp="1"/>
          </p:cNvSpPr>
          <p:nvPr>
            <p:ph type="body" sz="quarter" idx="21" hasCustomPrompt="1"/>
          </p:nvPr>
        </p:nvSpPr>
        <p:spPr>
          <a:xfrm>
            <a:off x="381000" y="306324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a:xfrm>
            <a:off x="813762" y="3063240"/>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4" name="Text Placeholder 6"/>
          <p:cNvSpPr>
            <a:spLocks noGrp="1"/>
          </p:cNvSpPr>
          <p:nvPr>
            <p:ph type="body" sz="quarter" idx="23" hasCustomPrompt="1"/>
          </p:nvPr>
        </p:nvSpPr>
        <p:spPr>
          <a:xfrm>
            <a:off x="381000" y="3447288"/>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5" name="Text Placeholder 6"/>
          <p:cNvSpPr>
            <a:spLocks noGrp="1"/>
          </p:cNvSpPr>
          <p:nvPr>
            <p:ph type="body" sz="quarter" idx="24" hasCustomPrompt="1"/>
          </p:nvPr>
        </p:nvSpPr>
        <p:spPr>
          <a:xfrm>
            <a:off x="813762" y="3447288"/>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6" name="Text Placeholder 6"/>
          <p:cNvSpPr>
            <a:spLocks noGrp="1"/>
          </p:cNvSpPr>
          <p:nvPr>
            <p:ph type="body" sz="quarter" idx="25" hasCustomPrompt="1"/>
          </p:nvPr>
        </p:nvSpPr>
        <p:spPr>
          <a:xfrm>
            <a:off x="381000" y="3831336"/>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7" name="Text Placeholder 6"/>
          <p:cNvSpPr>
            <a:spLocks noGrp="1"/>
          </p:cNvSpPr>
          <p:nvPr>
            <p:ph type="body" sz="quarter" idx="26" hasCustomPrompt="1"/>
          </p:nvPr>
        </p:nvSpPr>
        <p:spPr>
          <a:xfrm>
            <a:off x="813762" y="3831336"/>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8" name="Text Placeholder 6"/>
          <p:cNvSpPr>
            <a:spLocks noGrp="1"/>
          </p:cNvSpPr>
          <p:nvPr>
            <p:ph type="body" sz="quarter" idx="27" hasCustomPrompt="1"/>
          </p:nvPr>
        </p:nvSpPr>
        <p:spPr>
          <a:xfrm>
            <a:off x="381000" y="421538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9" name="Text Placeholder 6"/>
          <p:cNvSpPr>
            <a:spLocks noGrp="1"/>
          </p:cNvSpPr>
          <p:nvPr>
            <p:ph type="body" sz="quarter" idx="28" hasCustomPrompt="1"/>
          </p:nvPr>
        </p:nvSpPr>
        <p:spPr>
          <a:xfrm>
            <a:off x="813762" y="4215384"/>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0" name="Text Placeholder 6"/>
          <p:cNvSpPr>
            <a:spLocks noGrp="1"/>
          </p:cNvSpPr>
          <p:nvPr>
            <p:ph type="body" sz="quarter" idx="29" hasCustomPrompt="1"/>
          </p:nvPr>
        </p:nvSpPr>
        <p:spPr>
          <a:xfrm>
            <a:off x="381000" y="459943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1" name="Text Placeholder 6"/>
          <p:cNvSpPr>
            <a:spLocks noGrp="1"/>
          </p:cNvSpPr>
          <p:nvPr>
            <p:ph type="body" sz="quarter" idx="30" hasCustomPrompt="1"/>
          </p:nvPr>
        </p:nvSpPr>
        <p:spPr>
          <a:xfrm>
            <a:off x="813762" y="4599432"/>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2" name="Text Placeholder 6"/>
          <p:cNvSpPr>
            <a:spLocks noGrp="1"/>
          </p:cNvSpPr>
          <p:nvPr>
            <p:ph type="body" sz="quarter" idx="31" hasCustomPrompt="1"/>
          </p:nvPr>
        </p:nvSpPr>
        <p:spPr>
          <a:xfrm>
            <a:off x="381000" y="498348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3" name="Text Placeholder 6"/>
          <p:cNvSpPr>
            <a:spLocks noGrp="1"/>
          </p:cNvSpPr>
          <p:nvPr>
            <p:ph type="body" sz="quarter" idx="32" hasCustomPrompt="1"/>
          </p:nvPr>
        </p:nvSpPr>
        <p:spPr>
          <a:xfrm>
            <a:off x="813762" y="4983480"/>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34"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3961086053"/>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C with Picture">
    <p:bg bwMode="auto">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6" name="Picture 5"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Title 1"/>
          <p:cNvSpPr>
            <a:spLocks noGrp="1"/>
          </p:cNvSpPr>
          <p:nvPr>
            <p:ph type="title" hasCustomPrompt="1"/>
          </p:nvPr>
        </p:nvSpPr>
        <p:spPr bwMode="white">
          <a:xfrm>
            <a:off x="381000" y="152400"/>
            <a:ext cx="8375904" cy="1143000"/>
          </a:xfrm>
        </p:spPr>
        <p:txBody>
          <a:bodyPr/>
          <a:lstStyle>
            <a:lvl1pPr>
              <a:defRPr>
                <a:solidFill>
                  <a:schemeClr val="tx1"/>
                </a:solidFill>
              </a:defRPr>
            </a:lvl1pPr>
          </a:lstStyle>
          <a:p>
            <a:r>
              <a:t>Click to add title: Table of Contents, Agenda, etc</a:t>
            </a:r>
          </a:p>
        </p:txBody>
      </p:sp>
      <p:sp>
        <p:nvSpPr>
          <p:cNvPr id="3" name="Date Placeholder 2"/>
          <p:cNvSpPr>
            <a:spLocks noGrp="1"/>
          </p:cNvSpPr>
          <p:nvPr>
            <p:ph type="dt" sz="half" idx="10"/>
          </p:nvPr>
        </p:nvSpPr>
        <p:spPr bwMode="white"/>
        <p:txBody>
          <a:bodyPr/>
          <a:lstStyle>
            <a:lvl1pPr>
              <a:defRPr>
                <a:solidFill>
                  <a:schemeClr val="tx1"/>
                </a:solidFill>
              </a:defRPr>
            </a:lvl1pPr>
          </a:lstStyle>
          <a:p>
            <a:endParaRPr dirty="0"/>
          </a:p>
        </p:txBody>
      </p:sp>
      <p:sp>
        <p:nvSpPr>
          <p:cNvPr id="4" name="Footer Placeholder 3"/>
          <p:cNvSpPr>
            <a:spLocks noGrp="1"/>
          </p:cNvSpPr>
          <p:nvPr>
            <p:ph type="ftr" sz="quarter" idx="11"/>
          </p:nvPr>
        </p:nvSpPr>
        <p:spPr bwMode="white"/>
        <p:txBody>
          <a:bodyPr/>
          <a:lstStyle>
            <a:lvl1pPr>
              <a:defRPr>
                <a:solidFill>
                  <a:schemeClr val="tx1"/>
                </a:solidFill>
              </a:defRPr>
            </a:lvl1pPr>
          </a:lstStyle>
          <a:p>
            <a:endParaRPr dirty="0"/>
          </a:p>
        </p:txBody>
      </p:sp>
      <p:sp>
        <p:nvSpPr>
          <p:cNvPr id="5" name="Slide Number Placeholder 4"/>
          <p:cNvSpPr>
            <a:spLocks noGrp="1"/>
          </p:cNvSpPr>
          <p:nvPr>
            <p:ph type="sldNum" sz="quarter" idx="12"/>
          </p:nvPr>
        </p:nvSpPr>
        <p:spPr bwMode="white"/>
        <p:txBody>
          <a:bodyPr/>
          <a:lstStyle>
            <a:lvl1pPr>
              <a:defRPr>
                <a:solidFill>
                  <a:schemeClr val="tx1"/>
                </a:solidFill>
              </a:defRPr>
            </a:lvl1pPr>
          </a:lstStyle>
          <a:p>
            <a:fld id="{4E4A4924-7CC3-4BF6-9C5C-A8E770D15754}" type="slidenum">
              <a:rPr/>
              <a:pPr/>
              <a:t>‹#›</a:t>
            </a:fld>
            <a:endParaRPr dirty="0"/>
          </a:p>
        </p:txBody>
      </p:sp>
      <p:sp>
        <p:nvSpPr>
          <p:cNvPr id="7" name="Text Placeholder 6"/>
          <p:cNvSpPr>
            <a:spLocks noGrp="1"/>
          </p:cNvSpPr>
          <p:nvPr>
            <p:ph type="body" sz="quarter" idx="13" hasCustomPrompt="1"/>
          </p:nvPr>
        </p:nvSpPr>
        <p:spPr bwMode="white">
          <a:xfrm>
            <a:off x="381000" y="152280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bwMode="white">
          <a:xfrm>
            <a:off x="813762" y="1522809"/>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bwMode="white">
          <a:xfrm>
            <a:off x="381000" y="190863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bwMode="white">
          <a:xfrm>
            <a:off x="813762" y="1908639"/>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bwMode="white">
          <a:xfrm>
            <a:off x="381000" y="229514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bwMode="white">
          <a:xfrm>
            <a:off x="813762" y="2295144"/>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bwMode="white">
          <a:xfrm>
            <a:off x="381000" y="267919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bwMode="white">
          <a:xfrm>
            <a:off x="813762" y="2679192"/>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2" name="Text Placeholder 6"/>
          <p:cNvSpPr>
            <a:spLocks noGrp="1"/>
          </p:cNvSpPr>
          <p:nvPr>
            <p:ph type="body" sz="quarter" idx="21" hasCustomPrompt="1"/>
          </p:nvPr>
        </p:nvSpPr>
        <p:spPr bwMode="white">
          <a:xfrm>
            <a:off x="381000" y="306324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bwMode="white">
          <a:xfrm>
            <a:off x="813762" y="3063240"/>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4" name="Text Placeholder 6"/>
          <p:cNvSpPr>
            <a:spLocks noGrp="1"/>
          </p:cNvSpPr>
          <p:nvPr>
            <p:ph type="body" sz="quarter" idx="23" hasCustomPrompt="1"/>
          </p:nvPr>
        </p:nvSpPr>
        <p:spPr bwMode="white">
          <a:xfrm>
            <a:off x="381000" y="3447288"/>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5" name="Text Placeholder 6"/>
          <p:cNvSpPr>
            <a:spLocks noGrp="1"/>
          </p:cNvSpPr>
          <p:nvPr>
            <p:ph type="body" sz="quarter" idx="24" hasCustomPrompt="1"/>
          </p:nvPr>
        </p:nvSpPr>
        <p:spPr bwMode="white">
          <a:xfrm>
            <a:off x="813762" y="3447288"/>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6" name="Text Placeholder 6"/>
          <p:cNvSpPr>
            <a:spLocks noGrp="1"/>
          </p:cNvSpPr>
          <p:nvPr>
            <p:ph type="body" sz="quarter" idx="25" hasCustomPrompt="1"/>
          </p:nvPr>
        </p:nvSpPr>
        <p:spPr bwMode="white">
          <a:xfrm>
            <a:off x="381000" y="3831336"/>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7" name="Text Placeholder 6"/>
          <p:cNvSpPr>
            <a:spLocks noGrp="1"/>
          </p:cNvSpPr>
          <p:nvPr>
            <p:ph type="body" sz="quarter" idx="26" hasCustomPrompt="1"/>
          </p:nvPr>
        </p:nvSpPr>
        <p:spPr bwMode="white">
          <a:xfrm>
            <a:off x="813762" y="3831336"/>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8" name="Text Placeholder 6"/>
          <p:cNvSpPr>
            <a:spLocks noGrp="1"/>
          </p:cNvSpPr>
          <p:nvPr>
            <p:ph type="body" sz="quarter" idx="27" hasCustomPrompt="1"/>
          </p:nvPr>
        </p:nvSpPr>
        <p:spPr bwMode="white">
          <a:xfrm>
            <a:off x="381000" y="421538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9" name="Text Placeholder 6"/>
          <p:cNvSpPr>
            <a:spLocks noGrp="1"/>
          </p:cNvSpPr>
          <p:nvPr>
            <p:ph type="body" sz="quarter" idx="28" hasCustomPrompt="1"/>
          </p:nvPr>
        </p:nvSpPr>
        <p:spPr bwMode="white">
          <a:xfrm>
            <a:off x="813762" y="4215384"/>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0" name="Text Placeholder 6"/>
          <p:cNvSpPr>
            <a:spLocks noGrp="1"/>
          </p:cNvSpPr>
          <p:nvPr>
            <p:ph type="body" sz="quarter" idx="29" hasCustomPrompt="1"/>
          </p:nvPr>
        </p:nvSpPr>
        <p:spPr bwMode="white">
          <a:xfrm>
            <a:off x="381000" y="459943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1" name="Text Placeholder 6"/>
          <p:cNvSpPr>
            <a:spLocks noGrp="1"/>
          </p:cNvSpPr>
          <p:nvPr>
            <p:ph type="body" sz="quarter" idx="30" hasCustomPrompt="1"/>
          </p:nvPr>
        </p:nvSpPr>
        <p:spPr bwMode="white">
          <a:xfrm>
            <a:off x="813762" y="4599432"/>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2" name="Text Placeholder 6"/>
          <p:cNvSpPr>
            <a:spLocks noGrp="1"/>
          </p:cNvSpPr>
          <p:nvPr>
            <p:ph type="body" sz="quarter" idx="31" hasCustomPrompt="1"/>
          </p:nvPr>
        </p:nvSpPr>
        <p:spPr bwMode="white">
          <a:xfrm>
            <a:off x="381000" y="498348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3" name="Text Placeholder 6"/>
          <p:cNvSpPr>
            <a:spLocks noGrp="1"/>
          </p:cNvSpPr>
          <p:nvPr>
            <p:ph type="body" sz="quarter" idx="32" hasCustomPrompt="1"/>
          </p:nvPr>
        </p:nvSpPr>
        <p:spPr bwMode="white">
          <a:xfrm>
            <a:off x="813762" y="4983480"/>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35" name="slu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818" y="6567477"/>
            <a:ext cx="786384" cy="102428"/>
          </a:xfrm>
          <a:prstGeom prst="rect">
            <a:avLst/>
          </a:prstGeom>
        </p:spPr>
      </p:pic>
    </p:spTree>
    <p:extLst>
      <p:ext uri="{BB962C8B-B14F-4D97-AF65-F5344CB8AC3E}">
        <p14:creationId xmlns:p14="http://schemas.microsoft.com/office/powerpoint/2010/main" val="3978245118"/>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2-Column TOC Blu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bg1"/>
                </a:solidFill>
              </a:defRPr>
            </a:lvl1pPr>
          </a:lstStyle>
          <a:p>
            <a:r>
              <a:t>Click to add title: Table of Contents, Agenda, etc</a:t>
            </a:r>
          </a:p>
        </p:txBody>
      </p:sp>
      <p:sp>
        <p:nvSpPr>
          <p:cNvPr id="3" name="Content Placeholder 2"/>
          <p:cNvSpPr>
            <a:spLocks noGrp="1"/>
          </p:cNvSpPr>
          <p:nvPr>
            <p:ph idx="1" hasCustomPrompt="1"/>
          </p:nvPr>
        </p:nvSpPr>
        <p:spPr>
          <a:xfrm>
            <a:off x="381000" y="1447800"/>
            <a:ext cx="4191000" cy="4724399"/>
          </a:xfrm>
        </p:spPr>
        <p:txBody>
          <a:bodyPr/>
          <a:lstStyle>
            <a:lvl1pPr marL="0" indent="0">
              <a:buNone/>
              <a:tabLst>
                <a:tab pos="402336" algn="l"/>
              </a:tabLst>
              <a:defRPr baseline="0">
                <a:solidFill>
                  <a:schemeClr val="bg1"/>
                </a:solidFill>
              </a:defRPr>
            </a:lvl1pPr>
            <a:lvl2pPr marL="0" indent="0">
              <a:buNone/>
              <a:tabLst>
                <a:tab pos="402336" algn="l"/>
              </a:tabLst>
              <a:defRPr>
                <a:solidFill>
                  <a:schemeClr val="bg1"/>
                </a:solidFill>
              </a:defRPr>
            </a:lvl2pPr>
            <a:lvl3pPr marL="0" indent="0">
              <a:buNone/>
              <a:tabLst>
                <a:tab pos="402336" algn="l"/>
              </a:tabLst>
              <a:defRPr>
                <a:solidFill>
                  <a:schemeClr val="bg1"/>
                </a:solidFill>
              </a:defRPr>
            </a:lvl3pPr>
            <a:lvl4pPr marL="0" indent="0">
              <a:buNone/>
              <a:tabLst>
                <a:tab pos="402336" algn="l"/>
              </a:tabLst>
              <a:defRPr>
                <a:solidFill>
                  <a:schemeClr val="bg1"/>
                </a:solidFill>
              </a:defRPr>
            </a:lvl4pPr>
            <a:lvl5pPr marL="0" indent="0">
              <a:buNone/>
              <a:tabLst>
                <a:tab pos="402336" algn="l"/>
              </a:tabLst>
              <a:defRPr>
                <a:solidFill>
                  <a:schemeClr val="bg1"/>
                </a:solidFill>
              </a:defRPr>
            </a:lvl5pPr>
            <a:lvl6pPr marL="0" indent="0">
              <a:buNone/>
              <a:tabLst>
                <a:tab pos="402336" algn="l"/>
              </a:tabLst>
              <a:defRPr>
                <a:solidFill>
                  <a:schemeClr val="bg1"/>
                </a:solidFill>
              </a:defRPr>
            </a:lvl6pPr>
            <a:lvl7pPr marL="0" indent="0">
              <a:buNone/>
              <a:tabLst>
                <a:tab pos="402336" algn="l"/>
              </a:tabLst>
              <a:defRPr>
                <a:solidFill>
                  <a:schemeClr val="bg1"/>
                </a:solidFill>
              </a:defRPr>
            </a:lvl7pPr>
            <a:lvl8pPr marL="0" indent="0">
              <a:buNone/>
              <a:tabLst>
                <a:tab pos="402336" algn="l"/>
              </a:tabLst>
              <a:defRPr>
                <a:solidFill>
                  <a:schemeClr val="bg1"/>
                </a:solidFill>
              </a:defRPr>
            </a:lvl8pPr>
            <a:lvl9pPr marL="0" indent="0">
              <a:buNone/>
              <a:tabLst>
                <a:tab pos="402336" algn="l"/>
              </a:tabLst>
              <a:defRPr>
                <a:solidFill>
                  <a:schemeClr val="bg1"/>
                </a:solidFill>
              </a:defRPr>
            </a:lvl9pPr>
          </a:lstStyle>
          <a:p>
            <a:pPr lvl="0"/>
            <a:r>
              <a:t>Type number, then press TAB key and add agenda item; press Enter to add another item</a:t>
            </a: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
        <p:nvSpPr>
          <p:cNvPr id="7" name="Content Placeholder 2"/>
          <p:cNvSpPr>
            <a:spLocks noGrp="1"/>
          </p:cNvSpPr>
          <p:nvPr>
            <p:ph idx="13" hasCustomPrompt="1"/>
          </p:nvPr>
        </p:nvSpPr>
        <p:spPr>
          <a:xfrm>
            <a:off x="4565904" y="1447800"/>
            <a:ext cx="4191000" cy="4724399"/>
          </a:xfrm>
        </p:spPr>
        <p:txBody>
          <a:bodyPr/>
          <a:lstStyle>
            <a:lvl1pPr marL="0" indent="0">
              <a:buNone/>
              <a:tabLst>
                <a:tab pos="402336" algn="l"/>
              </a:tabLst>
              <a:defRPr baseline="0">
                <a:solidFill>
                  <a:schemeClr val="bg1"/>
                </a:solidFill>
              </a:defRPr>
            </a:lvl1pPr>
            <a:lvl2pPr marL="0" indent="0">
              <a:buNone/>
              <a:tabLst>
                <a:tab pos="402336" algn="l"/>
              </a:tabLst>
              <a:defRPr>
                <a:solidFill>
                  <a:schemeClr val="bg1"/>
                </a:solidFill>
              </a:defRPr>
            </a:lvl2pPr>
            <a:lvl3pPr marL="0" indent="0">
              <a:buNone/>
              <a:tabLst>
                <a:tab pos="402336" algn="l"/>
              </a:tabLst>
              <a:defRPr>
                <a:solidFill>
                  <a:schemeClr val="bg1"/>
                </a:solidFill>
              </a:defRPr>
            </a:lvl3pPr>
            <a:lvl4pPr marL="0" indent="0">
              <a:buNone/>
              <a:tabLst>
                <a:tab pos="402336" algn="l"/>
              </a:tabLst>
              <a:defRPr>
                <a:solidFill>
                  <a:schemeClr val="bg1"/>
                </a:solidFill>
              </a:defRPr>
            </a:lvl4pPr>
            <a:lvl5pPr marL="0" indent="0">
              <a:buNone/>
              <a:tabLst>
                <a:tab pos="402336" algn="l"/>
              </a:tabLst>
              <a:defRPr>
                <a:solidFill>
                  <a:schemeClr val="bg1"/>
                </a:solidFill>
              </a:defRPr>
            </a:lvl5pPr>
            <a:lvl6pPr marL="0" indent="0">
              <a:buNone/>
              <a:tabLst>
                <a:tab pos="402336" algn="l"/>
              </a:tabLst>
              <a:defRPr>
                <a:solidFill>
                  <a:schemeClr val="bg1"/>
                </a:solidFill>
              </a:defRPr>
            </a:lvl6pPr>
            <a:lvl7pPr marL="0" indent="0">
              <a:buNone/>
              <a:tabLst>
                <a:tab pos="402336" algn="l"/>
              </a:tabLst>
              <a:defRPr>
                <a:solidFill>
                  <a:schemeClr val="bg1"/>
                </a:solidFill>
              </a:defRPr>
            </a:lvl7pPr>
            <a:lvl8pPr marL="0" indent="0">
              <a:buNone/>
              <a:tabLst>
                <a:tab pos="402336" algn="l"/>
              </a:tabLst>
              <a:defRPr>
                <a:solidFill>
                  <a:schemeClr val="bg1"/>
                </a:solidFill>
              </a:defRPr>
            </a:lvl8pPr>
            <a:lvl9pPr marL="0" indent="0">
              <a:buNone/>
              <a:tabLst>
                <a:tab pos="402336" algn="l"/>
              </a:tabLst>
              <a:defRPr>
                <a:solidFill>
                  <a:schemeClr val="bg1"/>
                </a:solidFill>
              </a:defRPr>
            </a:lvl9pPr>
          </a:lstStyle>
          <a:p>
            <a:pPr lvl="0"/>
            <a:r>
              <a:t>Type number, then press TAB key and add agenda item; press Enter to add another item</a:t>
            </a:r>
          </a:p>
        </p:txBody>
      </p:sp>
    </p:spTree>
    <p:extLst>
      <p:ext uri="{BB962C8B-B14F-4D97-AF65-F5344CB8AC3E}">
        <p14:creationId xmlns:p14="http://schemas.microsoft.com/office/powerpoint/2010/main" val="3120018826"/>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2-Column TOC Gree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1"/>
                </a:solidFill>
              </a:defRPr>
            </a:lvl1pPr>
          </a:lstStyle>
          <a:p>
            <a:r>
              <a:t>Click to add title: Table of Contents, Agenda, etc</a:t>
            </a:r>
          </a:p>
        </p:txBody>
      </p:sp>
      <p:sp>
        <p:nvSpPr>
          <p:cNvPr id="3" name="Content Placeholder 2"/>
          <p:cNvSpPr>
            <a:spLocks noGrp="1"/>
          </p:cNvSpPr>
          <p:nvPr>
            <p:ph idx="1" hasCustomPrompt="1"/>
          </p:nvPr>
        </p:nvSpPr>
        <p:spPr>
          <a:xfrm>
            <a:off x="381000" y="1447800"/>
            <a:ext cx="4191000" cy="4724399"/>
          </a:xfrm>
        </p:spPr>
        <p:txBody>
          <a:bodyPr/>
          <a:lstStyle>
            <a:lvl1pPr marL="0" indent="0">
              <a:buNone/>
              <a:tabLst>
                <a:tab pos="402336" algn="l"/>
              </a:tabLst>
              <a:defRPr baseline="0">
                <a:solidFill>
                  <a:schemeClr val="tx1"/>
                </a:solidFill>
              </a:defRPr>
            </a:lvl1pPr>
            <a:lvl2pPr marL="0" indent="0">
              <a:buNone/>
              <a:tabLst>
                <a:tab pos="402336" algn="l"/>
              </a:tabLst>
              <a:defRPr>
                <a:solidFill>
                  <a:schemeClr val="bg1"/>
                </a:solidFill>
              </a:defRPr>
            </a:lvl2pPr>
            <a:lvl3pPr marL="0" indent="0">
              <a:buNone/>
              <a:tabLst>
                <a:tab pos="402336" algn="l"/>
              </a:tabLst>
              <a:defRPr>
                <a:solidFill>
                  <a:schemeClr val="bg1"/>
                </a:solidFill>
              </a:defRPr>
            </a:lvl3pPr>
            <a:lvl4pPr marL="0" indent="0">
              <a:buNone/>
              <a:tabLst>
                <a:tab pos="402336" algn="l"/>
              </a:tabLst>
              <a:defRPr>
                <a:solidFill>
                  <a:schemeClr val="bg1"/>
                </a:solidFill>
              </a:defRPr>
            </a:lvl4pPr>
            <a:lvl5pPr marL="0" indent="0">
              <a:buNone/>
              <a:tabLst>
                <a:tab pos="402336" algn="l"/>
              </a:tabLst>
              <a:defRPr>
                <a:solidFill>
                  <a:schemeClr val="bg1"/>
                </a:solidFill>
              </a:defRPr>
            </a:lvl5pPr>
            <a:lvl6pPr marL="0" indent="0">
              <a:buNone/>
              <a:tabLst>
                <a:tab pos="402336" algn="l"/>
              </a:tabLst>
              <a:defRPr>
                <a:solidFill>
                  <a:schemeClr val="bg1"/>
                </a:solidFill>
              </a:defRPr>
            </a:lvl6pPr>
            <a:lvl7pPr marL="0" indent="0">
              <a:buNone/>
              <a:tabLst>
                <a:tab pos="402336" algn="l"/>
              </a:tabLst>
              <a:defRPr>
                <a:solidFill>
                  <a:schemeClr val="bg1"/>
                </a:solidFill>
              </a:defRPr>
            </a:lvl7pPr>
            <a:lvl8pPr marL="0" indent="0">
              <a:buNone/>
              <a:tabLst>
                <a:tab pos="402336" algn="l"/>
              </a:tabLst>
              <a:defRPr>
                <a:solidFill>
                  <a:schemeClr val="bg1"/>
                </a:solidFill>
              </a:defRPr>
            </a:lvl8pPr>
            <a:lvl9pPr marL="0" indent="0">
              <a:buNone/>
              <a:tabLst>
                <a:tab pos="402336" algn="l"/>
              </a:tabLst>
              <a:defRPr>
                <a:solidFill>
                  <a:schemeClr val="bg1"/>
                </a:solidFill>
              </a:defRPr>
            </a:lvl9pPr>
          </a:lstStyle>
          <a:p>
            <a:pPr lvl="0"/>
            <a:r>
              <a:t>Type number, then press TAB key and add agenda item; press Enter to add another item</a:t>
            </a:r>
          </a:p>
        </p:txBody>
      </p:sp>
      <p:sp>
        <p:nvSpPr>
          <p:cNvPr id="4" name="Date Placeholder 3"/>
          <p:cNvSpPr>
            <a:spLocks noGrp="1"/>
          </p:cNvSpPr>
          <p:nvPr>
            <p:ph type="dt" sz="half" idx="10"/>
          </p:nvPr>
        </p:nvSpPr>
        <p:spPr/>
        <p:txBody>
          <a:bodyPr/>
          <a:lstStyle>
            <a:lvl1pPr>
              <a:defRPr>
                <a:solidFill>
                  <a:schemeClr val="tx1"/>
                </a:solidFill>
              </a:defRPr>
            </a:lvl1pPr>
          </a:lstStyle>
          <a:p>
            <a:endParaRPr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E4A4924-7CC3-4BF6-9C5C-A8E770D15754}" type="slidenum">
              <a:rPr/>
              <a:pPr/>
              <a:t>‹#›</a:t>
            </a:fld>
            <a:endParaRPr dirty="0"/>
          </a:p>
        </p:txBody>
      </p:sp>
      <p:sp>
        <p:nvSpPr>
          <p:cNvPr id="7" name="Content Placeholder 2"/>
          <p:cNvSpPr>
            <a:spLocks noGrp="1"/>
          </p:cNvSpPr>
          <p:nvPr>
            <p:ph idx="13" hasCustomPrompt="1"/>
          </p:nvPr>
        </p:nvSpPr>
        <p:spPr>
          <a:xfrm>
            <a:off x="4565904" y="1447800"/>
            <a:ext cx="4191000" cy="4724399"/>
          </a:xfrm>
        </p:spPr>
        <p:txBody>
          <a:bodyPr/>
          <a:lstStyle>
            <a:lvl1pPr marL="0" indent="0">
              <a:buNone/>
              <a:tabLst>
                <a:tab pos="402336" algn="l"/>
              </a:tabLst>
              <a:defRPr baseline="0">
                <a:solidFill>
                  <a:schemeClr val="tx1"/>
                </a:solidFill>
              </a:defRPr>
            </a:lvl1pPr>
            <a:lvl2pPr marL="0" indent="0">
              <a:buNone/>
              <a:tabLst>
                <a:tab pos="402336" algn="l"/>
              </a:tabLst>
              <a:defRPr>
                <a:solidFill>
                  <a:schemeClr val="bg1"/>
                </a:solidFill>
              </a:defRPr>
            </a:lvl2pPr>
            <a:lvl3pPr marL="0" indent="0">
              <a:buNone/>
              <a:tabLst>
                <a:tab pos="402336" algn="l"/>
              </a:tabLst>
              <a:defRPr>
                <a:solidFill>
                  <a:schemeClr val="bg1"/>
                </a:solidFill>
              </a:defRPr>
            </a:lvl3pPr>
            <a:lvl4pPr marL="0" indent="0">
              <a:buNone/>
              <a:tabLst>
                <a:tab pos="402336" algn="l"/>
              </a:tabLst>
              <a:defRPr>
                <a:solidFill>
                  <a:schemeClr val="bg1"/>
                </a:solidFill>
              </a:defRPr>
            </a:lvl4pPr>
            <a:lvl5pPr marL="0" indent="0">
              <a:buNone/>
              <a:tabLst>
                <a:tab pos="402336" algn="l"/>
              </a:tabLst>
              <a:defRPr>
                <a:solidFill>
                  <a:schemeClr val="bg1"/>
                </a:solidFill>
              </a:defRPr>
            </a:lvl5pPr>
            <a:lvl6pPr marL="0" indent="0">
              <a:buNone/>
              <a:tabLst>
                <a:tab pos="402336" algn="l"/>
              </a:tabLst>
              <a:defRPr>
                <a:solidFill>
                  <a:schemeClr val="bg1"/>
                </a:solidFill>
              </a:defRPr>
            </a:lvl6pPr>
            <a:lvl7pPr marL="0" indent="0">
              <a:buNone/>
              <a:tabLst>
                <a:tab pos="402336" algn="l"/>
              </a:tabLst>
              <a:defRPr>
                <a:solidFill>
                  <a:schemeClr val="bg1"/>
                </a:solidFill>
              </a:defRPr>
            </a:lvl7pPr>
            <a:lvl8pPr marL="0" indent="0">
              <a:buNone/>
              <a:tabLst>
                <a:tab pos="402336" algn="l"/>
              </a:tabLst>
              <a:defRPr>
                <a:solidFill>
                  <a:schemeClr val="bg1"/>
                </a:solidFill>
              </a:defRPr>
            </a:lvl8pPr>
            <a:lvl9pPr marL="0" indent="0">
              <a:buNone/>
              <a:tabLst>
                <a:tab pos="402336" algn="l"/>
              </a:tabLst>
              <a:defRPr>
                <a:solidFill>
                  <a:schemeClr val="bg1"/>
                </a:solidFill>
              </a:defRPr>
            </a:lvl9pPr>
          </a:lstStyle>
          <a:p>
            <a:pPr lvl="0"/>
            <a:r>
              <a:t>Type number, then press TAB key and add agenda item; press Enter to add another item</a:t>
            </a:r>
          </a:p>
        </p:txBody>
      </p:sp>
    </p:spTree>
    <p:extLst>
      <p:ext uri="{BB962C8B-B14F-4D97-AF65-F5344CB8AC3E}">
        <p14:creationId xmlns:p14="http://schemas.microsoft.com/office/powerpoint/2010/main" val="353038001"/>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2-Column TOC Gra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1"/>
                </a:solidFill>
              </a:defRPr>
            </a:lvl1pPr>
          </a:lstStyle>
          <a:p>
            <a:r>
              <a:t>Click to add title: Table of Contents, Agenda, etc</a:t>
            </a:r>
          </a:p>
        </p:txBody>
      </p:sp>
      <p:sp>
        <p:nvSpPr>
          <p:cNvPr id="3" name="Content Placeholder 2"/>
          <p:cNvSpPr>
            <a:spLocks noGrp="1"/>
          </p:cNvSpPr>
          <p:nvPr>
            <p:ph idx="1" hasCustomPrompt="1"/>
          </p:nvPr>
        </p:nvSpPr>
        <p:spPr>
          <a:xfrm>
            <a:off x="381000" y="1447800"/>
            <a:ext cx="4191000" cy="4724399"/>
          </a:xfrm>
        </p:spPr>
        <p:txBody>
          <a:bodyPr/>
          <a:lstStyle>
            <a:lvl1pPr marL="0" indent="0">
              <a:buNone/>
              <a:tabLst>
                <a:tab pos="402336" algn="l"/>
              </a:tabLst>
              <a:defRPr baseline="0">
                <a:solidFill>
                  <a:schemeClr val="tx1"/>
                </a:solidFill>
              </a:defRPr>
            </a:lvl1pPr>
            <a:lvl2pPr marL="0" indent="0">
              <a:buNone/>
              <a:tabLst>
                <a:tab pos="402336" algn="l"/>
              </a:tabLst>
              <a:defRPr>
                <a:solidFill>
                  <a:schemeClr val="bg1"/>
                </a:solidFill>
              </a:defRPr>
            </a:lvl2pPr>
            <a:lvl3pPr marL="0" indent="0">
              <a:buNone/>
              <a:tabLst>
                <a:tab pos="402336" algn="l"/>
              </a:tabLst>
              <a:defRPr>
                <a:solidFill>
                  <a:schemeClr val="bg1"/>
                </a:solidFill>
              </a:defRPr>
            </a:lvl3pPr>
            <a:lvl4pPr marL="0" indent="0">
              <a:buNone/>
              <a:tabLst>
                <a:tab pos="402336" algn="l"/>
              </a:tabLst>
              <a:defRPr>
                <a:solidFill>
                  <a:schemeClr val="bg1"/>
                </a:solidFill>
              </a:defRPr>
            </a:lvl4pPr>
            <a:lvl5pPr marL="0" indent="0">
              <a:buNone/>
              <a:tabLst>
                <a:tab pos="402336" algn="l"/>
              </a:tabLst>
              <a:defRPr>
                <a:solidFill>
                  <a:schemeClr val="bg1"/>
                </a:solidFill>
              </a:defRPr>
            </a:lvl5pPr>
            <a:lvl6pPr marL="0" indent="0">
              <a:buNone/>
              <a:tabLst>
                <a:tab pos="402336" algn="l"/>
              </a:tabLst>
              <a:defRPr>
                <a:solidFill>
                  <a:schemeClr val="bg1"/>
                </a:solidFill>
              </a:defRPr>
            </a:lvl6pPr>
            <a:lvl7pPr marL="0" indent="0">
              <a:buNone/>
              <a:tabLst>
                <a:tab pos="402336" algn="l"/>
              </a:tabLst>
              <a:defRPr>
                <a:solidFill>
                  <a:schemeClr val="bg1"/>
                </a:solidFill>
              </a:defRPr>
            </a:lvl7pPr>
            <a:lvl8pPr marL="0" indent="0">
              <a:buNone/>
              <a:tabLst>
                <a:tab pos="402336" algn="l"/>
              </a:tabLst>
              <a:defRPr>
                <a:solidFill>
                  <a:schemeClr val="bg1"/>
                </a:solidFill>
              </a:defRPr>
            </a:lvl8pPr>
            <a:lvl9pPr marL="0" indent="0">
              <a:buNone/>
              <a:tabLst>
                <a:tab pos="402336" algn="l"/>
              </a:tabLst>
              <a:defRPr>
                <a:solidFill>
                  <a:schemeClr val="bg1"/>
                </a:solidFill>
              </a:defRPr>
            </a:lvl9pPr>
          </a:lstStyle>
          <a:p>
            <a:pPr lvl="0"/>
            <a:r>
              <a:t>Type number, then press TAB key and add agenda item; press Enter to add another item</a:t>
            </a:r>
          </a:p>
        </p:txBody>
      </p:sp>
      <p:sp>
        <p:nvSpPr>
          <p:cNvPr id="4" name="Date Placeholder 3"/>
          <p:cNvSpPr>
            <a:spLocks noGrp="1"/>
          </p:cNvSpPr>
          <p:nvPr>
            <p:ph type="dt" sz="half" idx="10"/>
          </p:nvPr>
        </p:nvSpPr>
        <p:spPr/>
        <p:txBody>
          <a:bodyPr/>
          <a:lstStyle>
            <a:lvl1pPr>
              <a:defRPr>
                <a:solidFill>
                  <a:schemeClr val="tx1"/>
                </a:solidFill>
              </a:defRPr>
            </a:lvl1pPr>
          </a:lstStyle>
          <a:p>
            <a:endParaRPr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E4A4924-7CC3-4BF6-9C5C-A8E770D15754}" type="slidenum">
              <a:rPr/>
              <a:pPr/>
              <a:t>‹#›</a:t>
            </a:fld>
            <a:endParaRPr dirty="0"/>
          </a:p>
        </p:txBody>
      </p:sp>
      <p:sp>
        <p:nvSpPr>
          <p:cNvPr id="7" name="Content Placeholder 2"/>
          <p:cNvSpPr>
            <a:spLocks noGrp="1"/>
          </p:cNvSpPr>
          <p:nvPr>
            <p:ph idx="13" hasCustomPrompt="1"/>
          </p:nvPr>
        </p:nvSpPr>
        <p:spPr>
          <a:xfrm>
            <a:off x="4565904" y="1447800"/>
            <a:ext cx="4191000" cy="4724399"/>
          </a:xfrm>
        </p:spPr>
        <p:txBody>
          <a:bodyPr/>
          <a:lstStyle>
            <a:lvl1pPr marL="0" indent="0">
              <a:buNone/>
              <a:tabLst>
                <a:tab pos="402336" algn="l"/>
              </a:tabLst>
              <a:defRPr baseline="0">
                <a:solidFill>
                  <a:schemeClr val="tx1"/>
                </a:solidFill>
              </a:defRPr>
            </a:lvl1pPr>
            <a:lvl2pPr marL="0" indent="0">
              <a:buNone/>
              <a:tabLst>
                <a:tab pos="402336" algn="l"/>
              </a:tabLst>
              <a:defRPr>
                <a:solidFill>
                  <a:schemeClr val="bg1"/>
                </a:solidFill>
              </a:defRPr>
            </a:lvl2pPr>
            <a:lvl3pPr marL="0" indent="0">
              <a:buNone/>
              <a:tabLst>
                <a:tab pos="402336" algn="l"/>
              </a:tabLst>
              <a:defRPr>
                <a:solidFill>
                  <a:schemeClr val="bg1"/>
                </a:solidFill>
              </a:defRPr>
            </a:lvl3pPr>
            <a:lvl4pPr marL="0" indent="0">
              <a:buNone/>
              <a:tabLst>
                <a:tab pos="402336" algn="l"/>
              </a:tabLst>
              <a:defRPr>
                <a:solidFill>
                  <a:schemeClr val="bg1"/>
                </a:solidFill>
              </a:defRPr>
            </a:lvl4pPr>
            <a:lvl5pPr marL="0" indent="0">
              <a:buNone/>
              <a:tabLst>
                <a:tab pos="402336" algn="l"/>
              </a:tabLst>
              <a:defRPr>
                <a:solidFill>
                  <a:schemeClr val="bg1"/>
                </a:solidFill>
              </a:defRPr>
            </a:lvl5pPr>
            <a:lvl6pPr marL="0" indent="0">
              <a:buNone/>
              <a:tabLst>
                <a:tab pos="402336" algn="l"/>
              </a:tabLst>
              <a:defRPr>
                <a:solidFill>
                  <a:schemeClr val="bg1"/>
                </a:solidFill>
              </a:defRPr>
            </a:lvl6pPr>
            <a:lvl7pPr marL="0" indent="0">
              <a:buNone/>
              <a:tabLst>
                <a:tab pos="402336" algn="l"/>
              </a:tabLst>
              <a:defRPr>
                <a:solidFill>
                  <a:schemeClr val="bg1"/>
                </a:solidFill>
              </a:defRPr>
            </a:lvl7pPr>
            <a:lvl8pPr marL="0" indent="0">
              <a:buNone/>
              <a:tabLst>
                <a:tab pos="402336" algn="l"/>
              </a:tabLst>
              <a:defRPr>
                <a:solidFill>
                  <a:schemeClr val="bg1"/>
                </a:solidFill>
              </a:defRPr>
            </a:lvl8pPr>
            <a:lvl9pPr marL="0" indent="0">
              <a:buNone/>
              <a:tabLst>
                <a:tab pos="402336" algn="l"/>
              </a:tabLst>
              <a:defRPr>
                <a:solidFill>
                  <a:schemeClr val="bg1"/>
                </a:solidFill>
              </a:defRPr>
            </a:lvl9pPr>
          </a:lstStyle>
          <a:p>
            <a:pPr lvl="0"/>
            <a:r>
              <a:t>Type number, then press TAB key and add agenda item; press Enter to add another item</a:t>
            </a:r>
          </a:p>
        </p:txBody>
      </p:sp>
    </p:spTree>
    <p:extLst>
      <p:ext uri="{BB962C8B-B14F-4D97-AF65-F5344CB8AC3E}">
        <p14:creationId xmlns:p14="http://schemas.microsoft.com/office/powerpoint/2010/main" val="3058651205"/>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2-Column TOC Pix1">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BEBA8EAE-BF5A-486C-A8C5-ECC9F3942E4B}">
                <a14:imgProps xmlns:a14="http://schemas.microsoft.com/office/drawing/2010/main">
                  <a14:imgLayer r:embed="rId3">
                    <a14:imgEffect>
                      <a14:brightnessContrast bright="-16000" contrast="22000"/>
                    </a14:imgEffect>
                  </a14:imgLayer>
                </a14:imgProps>
              </a:ext>
              <a:ext uri="{28A0092B-C50C-407E-A947-70E740481C1C}">
                <a14:useLocalDpi xmlns:a14="http://schemas.microsoft.com/office/drawing/2010/main" val="0"/>
              </a:ext>
            </a:extLst>
          </a:blip>
          <a:stretch>
            <a:fillRect/>
          </a:stretch>
        </p:blipFill>
        <p:spPr bwMode="auto">
          <a:xfrm>
            <a:off x="0" y="0"/>
            <a:ext cx="9144000" cy="6858000"/>
          </a:xfrm>
          <a:prstGeom prst="rect">
            <a:avLst/>
          </a:prstGeom>
        </p:spPr>
      </p:pic>
      <p:sp>
        <p:nvSpPr>
          <p:cNvPr id="2" name="Title 1"/>
          <p:cNvSpPr>
            <a:spLocks noGrp="1"/>
          </p:cNvSpPr>
          <p:nvPr>
            <p:ph type="title" hasCustomPrompt="1"/>
          </p:nvPr>
        </p:nvSpPr>
        <p:spPr bwMode="white">
          <a:xfrm>
            <a:off x="381000" y="152400"/>
            <a:ext cx="8375904" cy="1143000"/>
          </a:xfrm>
        </p:spPr>
        <p:txBody>
          <a:bodyPr/>
          <a:lstStyle>
            <a:lvl1pPr>
              <a:defRPr>
                <a:solidFill>
                  <a:schemeClr val="tx1"/>
                </a:solidFill>
              </a:defRPr>
            </a:lvl1pPr>
          </a:lstStyle>
          <a:p>
            <a:r>
              <a:t>Click to add title: Table of Contents, Agenda, etc</a:t>
            </a:r>
          </a:p>
        </p:txBody>
      </p:sp>
      <p:sp>
        <p:nvSpPr>
          <p:cNvPr id="3" name="Date Placeholder 2"/>
          <p:cNvSpPr>
            <a:spLocks noGrp="1"/>
          </p:cNvSpPr>
          <p:nvPr>
            <p:ph type="dt" sz="half" idx="10"/>
          </p:nvPr>
        </p:nvSpPr>
        <p:spPr bwMode="white"/>
        <p:txBody>
          <a:bodyPr/>
          <a:lstStyle>
            <a:lvl1pPr>
              <a:defRPr>
                <a:solidFill>
                  <a:schemeClr val="tx1"/>
                </a:solidFill>
              </a:defRPr>
            </a:lvl1pPr>
          </a:lstStyle>
          <a:p>
            <a:endParaRPr dirty="0"/>
          </a:p>
        </p:txBody>
      </p:sp>
      <p:sp>
        <p:nvSpPr>
          <p:cNvPr id="4" name="Footer Placeholder 3"/>
          <p:cNvSpPr>
            <a:spLocks noGrp="1"/>
          </p:cNvSpPr>
          <p:nvPr>
            <p:ph type="ftr" sz="quarter" idx="11"/>
          </p:nvPr>
        </p:nvSpPr>
        <p:spPr bwMode="white"/>
        <p:txBody>
          <a:bodyPr/>
          <a:lstStyle>
            <a:lvl1pPr>
              <a:defRPr>
                <a:solidFill>
                  <a:schemeClr val="tx1"/>
                </a:solidFill>
              </a:defRPr>
            </a:lvl1pPr>
          </a:lstStyle>
          <a:p>
            <a:endParaRPr dirty="0"/>
          </a:p>
        </p:txBody>
      </p:sp>
      <p:sp>
        <p:nvSpPr>
          <p:cNvPr id="5" name="Slide Number Placeholder 4"/>
          <p:cNvSpPr>
            <a:spLocks noGrp="1"/>
          </p:cNvSpPr>
          <p:nvPr>
            <p:ph type="sldNum" sz="quarter" idx="12"/>
          </p:nvPr>
        </p:nvSpPr>
        <p:spPr bwMode="white"/>
        <p:txBody>
          <a:bodyPr/>
          <a:lstStyle>
            <a:lvl1pPr>
              <a:defRPr>
                <a:solidFill>
                  <a:schemeClr val="tx1"/>
                </a:solidFill>
              </a:defRPr>
            </a:lvl1pPr>
          </a:lstStyle>
          <a:p>
            <a:fld id="{4E4A4924-7CC3-4BF6-9C5C-A8E770D15754}" type="slidenum">
              <a:rPr/>
              <a:pPr/>
              <a:t>‹#›</a:t>
            </a:fld>
            <a:endParaRPr dirty="0"/>
          </a:p>
        </p:txBody>
      </p:sp>
      <p:sp>
        <p:nvSpPr>
          <p:cNvPr id="7" name="Text Placeholder 6"/>
          <p:cNvSpPr>
            <a:spLocks noGrp="1"/>
          </p:cNvSpPr>
          <p:nvPr>
            <p:ph type="body" sz="quarter" idx="13" hasCustomPrompt="1"/>
          </p:nvPr>
        </p:nvSpPr>
        <p:spPr bwMode="white">
          <a:xfrm>
            <a:off x="381000" y="152280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bwMode="white">
          <a:xfrm>
            <a:off x="813762" y="152280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bwMode="white">
          <a:xfrm>
            <a:off x="381000" y="190863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bwMode="white">
          <a:xfrm>
            <a:off x="813762" y="190863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bwMode="white">
          <a:xfrm>
            <a:off x="381000" y="229514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bwMode="white">
          <a:xfrm>
            <a:off x="813762" y="2295144"/>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bwMode="white">
          <a:xfrm>
            <a:off x="381000" y="267919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bwMode="white">
          <a:xfrm>
            <a:off x="813762" y="2679192"/>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2" name="Text Placeholder 6"/>
          <p:cNvSpPr>
            <a:spLocks noGrp="1"/>
          </p:cNvSpPr>
          <p:nvPr>
            <p:ph type="body" sz="quarter" idx="21" hasCustomPrompt="1"/>
          </p:nvPr>
        </p:nvSpPr>
        <p:spPr bwMode="white">
          <a:xfrm>
            <a:off x="381000" y="306324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bwMode="white">
          <a:xfrm>
            <a:off x="813762" y="3063240"/>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8" name="Text Placeholder 6"/>
          <p:cNvSpPr>
            <a:spLocks noGrp="1"/>
          </p:cNvSpPr>
          <p:nvPr>
            <p:ph type="body" sz="quarter" idx="23" hasCustomPrompt="1"/>
          </p:nvPr>
        </p:nvSpPr>
        <p:spPr bwMode="white">
          <a:xfrm>
            <a:off x="4648200" y="152280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9" name="Text Placeholder 6"/>
          <p:cNvSpPr>
            <a:spLocks noGrp="1"/>
          </p:cNvSpPr>
          <p:nvPr>
            <p:ph type="body" sz="quarter" idx="24" hasCustomPrompt="1"/>
          </p:nvPr>
        </p:nvSpPr>
        <p:spPr bwMode="white">
          <a:xfrm>
            <a:off x="5080962" y="152280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0" name="Text Placeholder 6"/>
          <p:cNvSpPr>
            <a:spLocks noGrp="1"/>
          </p:cNvSpPr>
          <p:nvPr>
            <p:ph type="body" sz="quarter" idx="25" hasCustomPrompt="1"/>
          </p:nvPr>
        </p:nvSpPr>
        <p:spPr bwMode="white">
          <a:xfrm>
            <a:off x="4648200" y="190863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1" name="Text Placeholder 6"/>
          <p:cNvSpPr>
            <a:spLocks noGrp="1"/>
          </p:cNvSpPr>
          <p:nvPr>
            <p:ph type="body" sz="quarter" idx="26" hasCustomPrompt="1"/>
          </p:nvPr>
        </p:nvSpPr>
        <p:spPr bwMode="white">
          <a:xfrm>
            <a:off x="5080962" y="190863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2" name="Text Placeholder 6"/>
          <p:cNvSpPr>
            <a:spLocks noGrp="1"/>
          </p:cNvSpPr>
          <p:nvPr>
            <p:ph type="body" sz="quarter" idx="27" hasCustomPrompt="1"/>
          </p:nvPr>
        </p:nvSpPr>
        <p:spPr bwMode="white">
          <a:xfrm>
            <a:off x="4648200" y="229514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3" name="Text Placeholder 6"/>
          <p:cNvSpPr>
            <a:spLocks noGrp="1"/>
          </p:cNvSpPr>
          <p:nvPr>
            <p:ph type="body" sz="quarter" idx="28" hasCustomPrompt="1"/>
          </p:nvPr>
        </p:nvSpPr>
        <p:spPr bwMode="white">
          <a:xfrm>
            <a:off x="5080962" y="2295144"/>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4" name="Text Placeholder 6"/>
          <p:cNvSpPr>
            <a:spLocks noGrp="1"/>
          </p:cNvSpPr>
          <p:nvPr>
            <p:ph type="body" sz="quarter" idx="29" hasCustomPrompt="1"/>
          </p:nvPr>
        </p:nvSpPr>
        <p:spPr bwMode="white">
          <a:xfrm>
            <a:off x="4648200" y="267919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5" name="Text Placeholder 6"/>
          <p:cNvSpPr>
            <a:spLocks noGrp="1"/>
          </p:cNvSpPr>
          <p:nvPr>
            <p:ph type="body" sz="quarter" idx="30" hasCustomPrompt="1"/>
          </p:nvPr>
        </p:nvSpPr>
        <p:spPr bwMode="white">
          <a:xfrm>
            <a:off x="5080962" y="2679192"/>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6" name="Text Placeholder 6"/>
          <p:cNvSpPr>
            <a:spLocks noGrp="1"/>
          </p:cNvSpPr>
          <p:nvPr>
            <p:ph type="body" sz="quarter" idx="31" hasCustomPrompt="1"/>
          </p:nvPr>
        </p:nvSpPr>
        <p:spPr bwMode="white">
          <a:xfrm>
            <a:off x="4648200" y="306324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7" name="Text Placeholder 6"/>
          <p:cNvSpPr>
            <a:spLocks noGrp="1"/>
          </p:cNvSpPr>
          <p:nvPr>
            <p:ph type="body" sz="quarter" idx="32" hasCustomPrompt="1"/>
          </p:nvPr>
        </p:nvSpPr>
        <p:spPr bwMode="white">
          <a:xfrm>
            <a:off x="5080962" y="3063240"/>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29" name="slu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818" y="6567477"/>
            <a:ext cx="786384" cy="102428"/>
          </a:xfrm>
          <a:prstGeom prst="rect">
            <a:avLst/>
          </a:prstGeom>
        </p:spPr>
      </p:pic>
    </p:spTree>
    <p:extLst>
      <p:ext uri="{BB962C8B-B14F-4D97-AF65-F5344CB8AC3E}">
        <p14:creationId xmlns:p14="http://schemas.microsoft.com/office/powerpoint/2010/main" val="239080431"/>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12593206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2-Column TOC Pix2">
    <p:bg>
      <p:bgRef idx="1001">
        <a:schemeClr val="bg1"/>
      </p:bgRef>
    </p:bg>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BEBA8EAE-BF5A-486C-A8C5-ECC9F3942E4B}">
                <a14:imgProps xmlns:a14="http://schemas.microsoft.com/office/drawing/2010/main">
                  <a14:imgLayer r:embed="rId3">
                    <a14:imgEffect>
                      <a14:brightnessContrast bright="-24000" contrast="38000"/>
                    </a14:imgEffect>
                  </a14:imgLayer>
                </a14:imgProps>
              </a:ext>
              <a:ext uri="{28A0092B-C50C-407E-A947-70E740481C1C}">
                <a14:useLocalDpi xmlns:a14="http://schemas.microsoft.com/office/drawing/2010/main" val="0"/>
              </a:ext>
            </a:extLst>
          </a:blip>
          <a:stretch>
            <a:fillRect/>
          </a:stretch>
        </p:blipFill>
        <p:spPr bwMode="auto">
          <a:xfrm>
            <a:off x="0" y="0"/>
            <a:ext cx="9144000" cy="6858000"/>
          </a:xfrm>
          <a:prstGeom prst="rect">
            <a:avLst/>
          </a:prstGeom>
        </p:spPr>
      </p:pic>
      <p:sp>
        <p:nvSpPr>
          <p:cNvPr id="2" name="Title 1"/>
          <p:cNvSpPr>
            <a:spLocks noGrp="1"/>
          </p:cNvSpPr>
          <p:nvPr>
            <p:ph type="title" hasCustomPrompt="1"/>
          </p:nvPr>
        </p:nvSpPr>
        <p:spPr bwMode="white">
          <a:xfrm>
            <a:off x="381000" y="152400"/>
            <a:ext cx="8375904" cy="1143000"/>
          </a:xfrm>
        </p:spPr>
        <p:txBody>
          <a:bodyPr/>
          <a:lstStyle>
            <a:lvl1pPr>
              <a:defRPr>
                <a:solidFill>
                  <a:schemeClr val="bg1"/>
                </a:solidFill>
              </a:defRPr>
            </a:lvl1pPr>
          </a:lstStyle>
          <a:p>
            <a:r>
              <a:t>Click to add title: Table of Contents, Agenda, etc</a:t>
            </a:r>
          </a:p>
        </p:txBody>
      </p:sp>
      <p:sp>
        <p:nvSpPr>
          <p:cNvPr id="3" name="Date Placeholder 2"/>
          <p:cNvSpPr>
            <a:spLocks noGrp="1"/>
          </p:cNvSpPr>
          <p:nvPr>
            <p:ph type="dt" sz="half" idx="10"/>
          </p:nvPr>
        </p:nvSpPr>
        <p:spPr bwMode="white"/>
        <p:txBody>
          <a:bodyPr/>
          <a:lstStyle>
            <a:lvl1pPr>
              <a:defRPr>
                <a:solidFill>
                  <a:schemeClr val="bg1"/>
                </a:solidFill>
              </a:defRPr>
            </a:lvl1pPr>
          </a:lstStyle>
          <a:p>
            <a:endParaRPr dirty="0"/>
          </a:p>
        </p:txBody>
      </p:sp>
      <p:sp>
        <p:nvSpPr>
          <p:cNvPr id="4" name="Footer Placeholder 3"/>
          <p:cNvSpPr>
            <a:spLocks noGrp="1"/>
          </p:cNvSpPr>
          <p:nvPr>
            <p:ph type="ftr" sz="quarter" idx="11"/>
          </p:nvPr>
        </p:nvSpPr>
        <p:spPr bwMode="white"/>
        <p:txBody>
          <a:bodyPr/>
          <a:lstStyle>
            <a:lvl1pPr>
              <a:defRPr>
                <a:solidFill>
                  <a:schemeClr val="bg1"/>
                </a:solidFill>
              </a:defRPr>
            </a:lvl1pPr>
          </a:lstStyle>
          <a:p>
            <a:endParaRPr dirty="0"/>
          </a:p>
        </p:txBody>
      </p:sp>
      <p:sp>
        <p:nvSpPr>
          <p:cNvPr id="5" name="Slide Number Placeholder 4"/>
          <p:cNvSpPr>
            <a:spLocks noGrp="1"/>
          </p:cNvSpPr>
          <p:nvPr>
            <p:ph type="sldNum" sz="quarter" idx="12"/>
          </p:nvPr>
        </p:nvSpPr>
        <p:spPr bwMode="white"/>
        <p:txBody>
          <a:bodyPr/>
          <a:lstStyle>
            <a:lvl1pPr>
              <a:defRPr>
                <a:solidFill>
                  <a:schemeClr val="bg1"/>
                </a:solidFill>
              </a:defRPr>
            </a:lvl1pPr>
          </a:lstStyle>
          <a:p>
            <a:fld id="{4E4A4924-7CC3-4BF6-9C5C-A8E770D15754}" type="slidenum">
              <a:rPr/>
              <a:pPr/>
              <a:t>‹#›</a:t>
            </a:fld>
            <a:endParaRPr dirty="0"/>
          </a:p>
        </p:txBody>
      </p:sp>
      <p:sp>
        <p:nvSpPr>
          <p:cNvPr id="7" name="Text Placeholder 6"/>
          <p:cNvSpPr>
            <a:spLocks noGrp="1"/>
          </p:cNvSpPr>
          <p:nvPr>
            <p:ph type="body" sz="quarter" idx="13" hasCustomPrompt="1"/>
          </p:nvPr>
        </p:nvSpPr>
        <p:spPr bwMode="white">
          <a:xfrm>
            <a:off x="381000" y="152280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bwMode="white">
          <a:xfrm>
            <a:off x="813762" y="1522809"/>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bwMode="white">
          <a:xfrm>
            <a:off x="381000" y="190863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bwMode="white">
          <a:xfrm>
            <a:off x="813762" y="1908639"/>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bwMode="white">
          <a:xfrm>
            <a:off x="381000" y="2295144"/>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bwMode="white">
          <a:xfrm>
            <a:off x="813762" y="2295144"/>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bwMode="white">
          <a:xfrm>
            <a:off x="381000" y="2679192"/>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bwMode="white">
          <a:xfrm>
            <a:off x="813762" y="2679192"/>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2" name="Text Placeholder 6"/>
          <p:cNvSpPr>
            <a:spLocks noGrp="1"/>
          </p:cNvSpPr>
          <p:nvPr>
            <p:ph type="body" sz="quarter" idx="21" hasCustomPrompt="1"/>
          </p:nvPr>
        </p:nvSpPr>
        <p:spPr bwMode="white">
          <a:xfrm>
            <a:off x="381000" y="3063240"/>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bwMode="white">
          <a:xfrm>
            <a:off x="813762" y="3063240"/>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8" name="Text Placeholder 6"/>
          <p:cNvSpPr>
            <a:spLocks noGrp="1"/>
          </p:cNvSpPr>
          <p:nvPr>
            <p:ph type="body" sz="quarter" idx="23" hasCustomPrompt="1"/>
          </p:nvPr>
        </p:nvSpPr>
        <p:spPr bwMode="white">
          <a:xfrm>
            <a:off x="4648200" y="152280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9" name="Text Placeholder 6"/>
          <p:cNvSpPr>
            <a:spLocks noGrp="1"/>
          </p:cNvSpPr>
          <p:nvPr>
            <p:ph type="body" sz="quarter" idx="24" hasCustomPrompt="1"/>
          </p:nvPr>
        </p:nvSpPr>
        <p:spPr bwMode="white">
          <a:xfrm>
            <a:off x="5080962" y="1522809"/>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0" name="Text Placeholder 6"/>
          <p:cNvSpPr>
            <a:spLocks noGrp="1"/>
          </p:cNvSpPr>
          <p:nvPr>
            <p:ph type="body" sz="quarter" idx="25" hasCustomPrompt="1"/>
          </p:nvPr>
        </p:nvSpPr>
        <p:spPr bwMode="white">
          <a:xfrm>
            <a:off x="4648200" y="190863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1" name="Text Placeholder 6"/>
          <p:cNvSpPr>
            <a:spLocks noGrp="1"/>
          </p:cNvSpPr>
          <p:nvPr>
            <p:ph type="body" sz="quarter" idx="26" hasCustomPrompt="1"/>
          </p:nvPr>
        </p:nvSpPr>
        <p:spPr bwMode="white">
          <a:xfrm>
            <a:off x="5080962" y="1908639"/>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2" name="Text Placeholder 6"/>
          <p:cNvSpPr>
            <a:spLocks noGrp="1"/>
          </p:cNvSpPr>
          <p:nvPr>
            <p:ph type="body" sz="quarter" idx="27" hasCustomPrompt="1"/>
          </p:nvPr>
        </p:nvSpPr>
        <p:spPr bwMode="white">
          <a:xfrm>
            <a:off x="4648200" y="2295144"/>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3" name="Text Placeholder 6"/>
          <p:cNvSpPr>
            <a:spLocks noGrp="1"/>
          </p:cNvSpPr>
          <p:nvPr>
            <p:ph type="body" sz="quarter" idx="28" hasCustomPrompt="1"/>
          </p:nvPr>
        </p:nvSpPr>
        <p:spPr bwMode="white">
          <a:xfrm>
            <a:off x="5080962" y="2295144"/>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4" name="Text Placeholder 6"/>
          <p:cNvSpPr>
            <a:spLocks noGrp="1"/>
          </p:cNvSpPr>
          <p:nvPr>
            <p:ph type="body" sz="quarter" idx="29" hasCustomPrompt="1"/>
          </p:nvPr>
        </p:nvSpPr>
        <p:spPr bwMode="white">
          <a:xfrm>
            <a:off x="4648200" y="2679192"/>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5" name="Text Placeholder 6"/>
          <p:cNvSpPr>
            <a:spLocks noGrp="1"/>
          </p:cNvSpPr>
          <p:nvPr>
            <p:ph type="body" sz="quarter" idx="30" hasCustomPrompt="1"/>
          </p:nvPr>
        </p:nvSpPr>
        <p:spPr bwMode="white">
          <a:xfrm>
            <a:off x="5080962" y="2679192"/>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6" name="Text Placeholder 6"/>
          <p:cNvSpPr>
            <a:spLocks noGrp="1"/>
          </p:cNvSpPr>
          <p:nvPr>
            <p:ph type="body" sz="quarter" idx="31" hasCustomPrompt="1"/>
          </p:nvPr>
        </p:nvSpPr>
        <p:spPr bwMode="white">
          <a:xfrm>
            <a:off x="4648200" y="3063240"/>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7" name="Text Placeholder 6"/>
          <p:cNvSpPr>
            <a:spLocks noGrp="1"/>
          </p:cNvSpPr>
          <p:nvPr>
            <p:ph type="body" sz="quarter" idx="32" hasCustomPrompt="1"/>
          </p:nvPr>
        </p:nvSpPr>
        <p:spPr bwMode="white">
          <a:xfrm>
            <a:off x="5080962" y="3063240"/>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30" name="slu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818" y="6567477"/>
            <a:ext cx="786384" cy="102428"/>
          </a:xfrm>
          <a:prstGeom prst="rect">
            <a:avLst/>
          </a:prstGeom>
        </p:spPr>
      </p:pic>
    </p:spTree>
    <p:extLst>
      <p:ext uri="{BB962C8B-B14F-4D97-AF65-F5344CB8AC3E}">
        <p14:creationId xmlns:p14="http://schemas.microsoft.com/office/powerpoint/2010/main" val="4047174768"/>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2-Column TOC Pix3">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p:spPr>
      </p:pic>
      <p:sp>
        <p:nvSpPr>
          <p:cNvPr id="2" name="Title 1"/>
          <p:cNvSpPr>
            <a:spLocks noGrp="1"/>
          </p:cNvSpPr>
          <p:nvPr>
            <p:ph type="title" hasCustomPrompt="1"/>
          </p:nvPr>
        </p:nvSpPr>
        <p:spPr bwMode="white">
          <a:xfrm>
            <a:off x="381000" y="152400"/>
            <a:ext cx="8375904" cy="1143000"/>
          </a:xfrm>
        </p:spPr>
        <p:txBody>
          <a:bodyPr/>
          <a:lstStyle>
            <a:lvl1pPr>
              <a:defRPr>
                <a:solidFill>
                  <a:schemeClr val="tx1"/>
                </a:solidFill>
              </a:defRPr>
            </a:lvl1pPr>
          </a:lstStyle>
          <a:p>
            <a:r>
              <a:t>Click to add title: Table of Contents, Agenda, etc</a:t>
            </a:r>
          </a:p>
        </p:txBody>
      </p:sp>
      <p:sp>
        <p:nvSpPr>
          <p:cNvPr id="3" name="Date Placeholder 2"/>
          <p:cNvSpPr>
            <a:spLocks noGrp="1"/>
          </p:cNvSpPr>
          <p:nvPr>
            <p:ph type="dt" sz="half" idx="10"/>
          </p:nvPr>
        </p:nvSpPr>
        <p:spPr bwMode="white"/>
        <p:txBody>
          <a:bodyPr/>
          <a:lstStyle>
            <a:lvl1pPr>
              <a:defRPr>
                <a:solidFill>
                  <a:schemeClr val="tx1"/>
                </a:solidFill>
              </a:defRPr>
            </a:lvl1pPr>
          </a:lstStyle>
          <a:p>
            <a:endParaRPr dirty="0"/>
          </a:p>
        </p:txBody>
      </p:sp>
      <p:sp>
        <p:nvSpPr>
          <p:cNvPr id="4" name="Footer Placeholder 3"/>
          <p:cNvSpPr>
            <a:spLocks noGrp="1"/>
          </p:cNvSpPr>
          <p:nvPr>
            <p:ph type="ftr" sz="quarter" idx="11"/>
          </p:nvPr>
        </p:nvSpPr>
        <p:spPr bwMode="white"/>
        <p:txBody>
          <a:bodyPr/>
          <a:lstStyle>
            <a:lvl1pPr>
              <a:defRPr>
                <a:solidFill>
                  <a:schemeClr val="tx1"/>
                </a:solidFill>
              </a:defRPr>
            </a:lvl1pPr>
          </a:lstStyle>
          <a:p>
            <a:endParaRPr dirty="0"/>
          </a:p>
        </p:txBody>
      </p:sp>
      <p:sp>
        <p:nvSpPr>
          <p:cNvPr id="5" name="Slide Number Placeholder 4"/>
          <p:cNvSpPr>
            <a:spLocks noGrp="1"/>
          </p:cNvSpPr>
          <p:nvPr>
            <p:ph type="sldNum" sz="quarter" idx="12"/>
          </p:nvPr>
        </p:nvSpPr>
        <p:spPr bwMode="white"/>
        <p:txBody>
          <a:bodyPr/>
          <a:lstStyle>
            <a:lvl1pPr>
              <a:defRPr>
                <a:solidFill>
                  <a:schemeClr val="tx1"/>
                </a:solidFill>
              </a:defRPr>
            </a:lvl1pPr>
          </a:lstStyle>
          <a:p>
            <a:fld id="{4E4A4924-7CC3-4BF6-9C5C-A8E770D15754}" type="slidenum">
              <a:rPr/>
              <a:pPr/>
              <a:t>‹#›</a:t>
            </a:fld>
            <a:endParaRPr dirty="0"/>
          </a:p>
        </p:txBody>
      </p:sp>
      <p:sp>
        <p:nvSpPr>
          <p:cNvPr id="7" name="Text Placeholder 6"/>
          <p:cNvSpPr>
            <a:spLocks noGrp="1"/>
          </p:cNvSpPr>
          <p:nvPr>
            <p:ph type="body" sz="quarter" idx="13" hasCustomPrompt="1"/>
          </p:nvPr>
        </p:nvSpPr>
        <p:spPr bwMode="white">
          <a:xfrm>
            <a:off x="381000" y="152280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bwMode="white">
          <a:xfrm>
            <a:off x="813762" y="152280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bwMode="white">
          <a:xfrm>
            <a:off x="381000" y="190863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bwMode="white">
          <a:xfrm>
            <a:off x="813762" y="190863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bwMode="white">
          <a:xfrm>
            <a:off x="381000" y="229514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bwMode="white">
          <a:xfrm>
            <a:off x="813762" y="2295144"/>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bwMode="white">
          <a:xfrm>
            <a:off x="381000" y="267919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bwMode="white">
          <a:xfrm>
            <a:off x="813762" y="2679192"/>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2" name="Text Placeholder 6"/>
          <p:cNvSpPr>
            <a:spLocks noGrp="1"/>
          </p:cNvSpPr>
          <p:nvPr>
            <p:ph type="body" sz="quarter" idx="21" hasCustomPrompt="1"/>
          </p:nvPr>
        </p:nvSpPr>
        <p:spPr bwMode="white">
          <a:xfrm>
            <a:off x="381000" y="306324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bwMode="white">
          <a:xfrm>
            <a:off x="813762" y="3063240"/>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9" name="Text Placeholder 6"/>
          <p:cNvSpPr>
            <a:spLocks noGrp="1"/>
          </p:cNvSpPr>
          <p:nvPr>
            <p:ph type="body" sz="quarter" idx="33" hasCustomPrompt="1"/>
          </p:nvPr>
        </p:nvSpPr>
        <p:spPr bwMode="white">
          <a:xfrm>
            <a:off x="381000" y="3447288"/>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0" name="Text Placeholder 6"/>
          <p:cNvSpPr>
            <a:spLocks noGrp="1"/>
          </p:cNvSpPr>
          <p:nvPr>
            <p:ph type="body" sz="quarter" idx="34" hasCustomPrompt="1"/>
          </p:nvPr>
        </p:nvSpPr>
        <p:spPr bwMode="white">
          <a:xfrm>
            <a:off x="813762" y="3447288"/>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8" name="Text Placeholder 6"/>
          <p:cNvSpPr>
            <a:spLocks noGrp="1"/>
          </p:cNvSpPr>
          <p:nvPr>
            <p:ph type="body" sz="quarter" idx="23" hasCustomPrompt="1"/>
          </p:nvPr>
        </p:nvSpPr>
        <p:spPr bwMode="white">
          <a:xfrm>
            <a:off x="4648200" y="152280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9" name="Text Placeholder 6"/>
          <p:cNvSpPr>
            <a:spLocks noGrp="1"/>
          </p:cNvSpPr>
          <p:nvPr>
            <p:ph type="body" sz="quarter" idx="24" hasCustomPrompt="1"/>
          </p:nvPr>
        </p:nvSpPr>
        <p:spPr bwMode="white">
          <a:xfrm>
            <a:off x="5080962" y="152280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0" name="Text Placeholder 6"/>
          <p:cNvSpPr>
            <a:spLocks noGrp="1"/>
          </p:cNvSpPr>
          <p:nvPr>
            <p:ph type="body" sz="quarter" idx="25" hasCustomPrompt="1"/>
          </p:nvPr>
        </p:nvSpPr>
        <p:spPr bwMode="white">
          <a:xfrm>
            <a:off x="4648200" y="190863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1" name="Text Placeholder 6"/>
          <p:cNvSpPr>
            <a:spLocks noGrp="1"/>
          </p:cNvSpPr>
          <p:nvPr>
            <p:ph type="body" sz="quarter" idx="26" hasCustomPrompt="1"/>
          </p:nvPr>
        </p:nvSpPr>
        <p:spPr bwMode="white">
          <a:xfrm>
            <a:off x="5080962" y="190863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2" name="Text Placeholder 6"/>
          <p:cNvSpPr>
            <a:spLocks noGrp="1"/>
          </p:cNvSpPr>
          <p:nvPr>
            <p:ph type="body" sz="quarter" idx="27" hasCustomPrompt="1"/>
          </p:nvPr>
        </p:nvSpPr>
        <p:spPr bwMode="white">
          <a:xfrm>
            <a:off x="4648200" y="229514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3" name="Text Placeholder 6"/>
          <p:cNvSpPr>
            <a:spLocks noGrp="1"/>
          </p:cNvSpPr>
          <p:nvPr>
            <p:ph type="body" sz="quarter" idx="28" hasCustomPrompt="1"/>
          </p:nvPr>
        </p:nvSpPr>
        <p:spPr bwMode="white">
          <a:xfrm>
            <a:off x="5080962" y="2295144"/>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4" name="Text Placeholder 6"/>
          <p:cNvSpPr>
            <a:spLocks noGrp="1"/>
          </p:cNvSpPr>
          <p:nvPr>
            <p:ph type="body" sz="quarter" idx="29" hasCustomPrompt="1"/>
          </p:nvPr>
        </p:nvSpPr>
        <p:spPr bwMode="white">
          <a:xfrm>
            <a:off x="4648200" y="267919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5" name="Text Placeholder 6"/>
          <p:cNvSpPr>
            <a:spLocks noGrp="1"/>
          </p:cNvSpPr>
          <p:nvPr>
            <p:ph type="body" sz="quarter" idx="30" hasCustomPrompt="1"/>
          </p:nvPr>
        </p:nvSpPr>
        <p:spPr bwMode="white">
          <a:xfrm>
            <a:off x="5080962" y="2679192"/>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6" name="Text Placeholder 6"/>
          <p:cNvSpPr>
            <a:spLocks noGrp="1"/>
          </p:cNvSpPr>
          <p:nvPr>
            <p:ph type="body" sz="quarter" idx="31" hasCustomPrompt="1"/>
          </p:nvPr>
        </p:nvSpPr>
        <p:spPr bwMode="white">
          <a:xfrm>
            <a:off x="4648200" y="306324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7" name="Text Placeholder 6"/>
          <p:cNvSpPr>
            <a:spLocks noGrp="1"/>
          </p:cNvSpPr>
          <p:nvPr>
            <p:ph type="body" sz="quarter" idx="32" hasCustomPrompt="1"/>
          </p:nvPr>
        </p:nvSpPr>
        <p:spPr bwMode="white">
          <a:xfrm>
            <a:off x="5080962" y="3063240"/>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1" name="Text Placeholder 6"/>
          <p:cNvSpPr>
            <a:spLocks noGrp="1"/>
          </p:cNvSpPr>
          <p:nvPr>
            <p:ph type="body" sz="quarter" idx="35" hasCustomPrompt="1"/>
          </p:nvPr>
        </p:nvSpPr>
        <p:spPr bwMode="white">
          <a:xfrm>
            <a:off x="4648200" y="3447288"/>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2" name="Text Placeholder 6"/>
          <p:cNvSpPr>
            <a:spLocks noGrp="1"/>
          </p:cNvSpPr>
          <p:nvPr>
            <p:ph type="body" sz="quarter" idx="36" hasCustomPrompt="1"/>
          </p:nvPr>
        </p:nvSpPr>
        <p:spPr bwMode="white">
          <a:xfrm>
            <a:off x="5080962" y="3447288"/>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34" name="slu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818" y="6567477"/>
            <a:ext cx="786384" cy="102428"/>
          </a:xfrm>
          <a:prstGeom prst="rect">
            <a:avLst/>
          </a:prstGeom>
        </p:spPr>
      </p:pic>
    </p:spTree>
    <p:extLst>
      <p:ext uri="{BB962C8B-B14F-4D97-AF65-F5344CB8AC3E}">
        <p14:creationId xmlns:p14="http://schemas.microsoft.com/office/powerpoint/2010/main" val="3271635717"/>
      </p:ext>
    </p:extLst>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Title and Conten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9" name="Text Placeholder 8"/>
          <p:cNvSpPr>
            <a:spLocks noGrp="1"/>
          </p:cNvSpPr>
          <p:nvPr>
            <p:ph type="body" sz="quarter" idx="13" hasCustomPrompt="1"/>
          </p:nvPr>
        </p:nvSpPr>
        <p:spPr>
          <a:xfrm>
            <a:off x="381000" y="1447800"/>
            <a:ext cx="8382000" cy="685800"/>
          </a:xfrm>
        </p:spPr>
        <p:txBody>
          <a:bodyPr/>
          <a:lstStyle>
            <a:lvl1pPr marL="0" indent="0">
              <a:spcBef>
                <a:spcPts val="0"/>
              </a:spcBef>
              <a:buFont typeface="Arial" pitchFamily="34" charset="0"/>
              <a:buNone/>
              <a:defRPr b="1"/>
            </a:lvl1pPr>
            <a:lvl2pPr marL="0" indent="0">
              <a:spcBef>
                <a:spcPts val="0"/>
              </a:spcBef>
              <a:buFont typeface="Arial" pitchFamily="34" charset="0"/>
              <a:buNone/>
              <a:defRPr b="1"/>
            </a:lvl2pPr>
            <a:lvl3pPr marL="0" indent="0">
              <a:spcBef>
                <a:spcPts val="0"/>
              </a:spcBef>
              <a:buFont typeface="Arial" pitchFamily="34" charset="0"/>
              <a:buNone/>
              <a:defRPr b="1"/>
            </a:lvl3pPr>
            <a:lvl4pPr marL="0" indent="0">
              <a:spcBef>
                <a:spcPts val="0"/>
              </a:spcBef>
              <a:buFont typeface="Arial" pitchFamily="34" charset="0"/>
              <a:buNone/>
              <a:defRPr b="1"/>
            </a:lvl4pPr>
            <a:lvl5pPr marL="0" indent="0">
              <a:spcBef>
                <a:spcPts val="0"/>
              </a:spcBef>
              <a:buFont typeface="Arial" pitchFamily="34" charset="0"/>
              <a:buNone/>
              <a:defRPr b="1"/>
            </a:lvl5pPr>
            <a:lvl6pPr marL="0" indent="0">
              <a:spcBef>
                <a:spcPts val="0"/>
              </a:spcBef>
              <a:buNone/>
              <a:defRPr b="1"/>
            </a:lvl6pPr>
            <a:lvl7pPr marL="0" indent="0">
              <a:spcBef>
                <a:spcPts val="0"/>
              </a:spcBef>
              <a:buNone/>
              <a:defRPr b="1"/>
            </a:lvl7pPr>
            <a:lvl8pPr marL="0" indent="0">
              <a:spcBef>
                <a:spcPts val="0"/>
              </a:spcBef>
              <a:buNone/>
              <a:defRPr b="1"/>
            </a:lvl8pPr>
            <a:lvl9pPr marL="0" indent="0">
              <a:spcBef>
                <a:spcPts val="0"/>
              </a:spcBef>
              <a:buNone/>
              <a:defRPr b="1"/>
            </a:lvl9pPr>
          </a:lstStyle>
          <a:p>
            <a:pPr lvl="0"/>
            <a:r>
              <a:t>Click to add subtitle</a:t>
            </a:r>
          </a:p>
        </p:txBody>
      </p:sp>
      <p:sp>
        <p:nvSpPr>
          <p:cNvPr id="3" name="Content Placeholder 2"/>
          <p:cNvSpPr>
            <a:spLocks noGrp="1"/>
          </p:cNvSpPr>
          <p:nvPr>
            <p:ph idx="1"/>
          </p:nvPr>
        </p:nvSpPr>
        <p:spPr>
          <a:xfrm>
            <a:off x="381000" y="2243138"/>
            <a:ext cx="8375904" cy="39290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3227253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OC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52400"/>
            <a:ext cx="8375904" cy="1143000"/>
          </a:xfrm>
        </p:spPr>
        <p:txBody>
          <a:bodyPr/>
          <a:lstStyle>
            <a:lvl1pPr>
              <a:defRPr>
                <a:solidFill>
                  <a:schemeClr val="bg1"/>
                </a:solidFill>
              </a:defRPr>
            </a:lvl1pPr>
          </a:lstStyle>
          <a:p>
            <a:r>
              <a:t>Click to add title: Table of Contents, Agenda, etc</a:t>
            </a:r>
          </a:p>
        </p:txBody>
      </p:sp>
      <p:sp>
        <p:nvSpPr>
          <p:cNvPr id="3" name="Date Placeholder 2"/>
          <p:cNvSpPr>
            <a:spLocks noGrp="1"/>
          </p:cNvSpPr>
          <p:nvPr>
            <p:ph type="dt" sz="half" idx="10"/>
          </p:nvPr>
        </p:nvSpPr>
        <p:spPr bwMode="black"/>
        <p:txBody>
          <a:bodyPr/>
          <a:lstStyle/>
          <a:p>
            <a:endParaRPr dirty="0"/>
          </a:p>
        </p:txBody>
      </p:sp>
      <p:sp>
        <p:nvSpPr>
          <p:cNvPr id="4" name="Footer Placeholder 3"/>
          <p:cNvSpPr>
            <a:spLocks noGrp="1"/>
          </p:cNvSpPr>
          <p:nvPr>
            <p:ph type="ftr" sz="quarter" idx="11"/>
          </p:nvPr>
        </p:nvSpPr>
        <p:spPr bwMode="black"/>
        <p:txBody>
          <a:bodyPr/>
          <a:lstStyle/>
          <a:p>
            <a:endParaRPr dirty="0"/>
          </a:p>
        </p:txBody>
      </p:sp>
      <p:sp>
        <p:nvSpPr>
          <p:cNvPr id="5" name="Slide Number Placeholder 4"/>
          <p:cNvSpPr>
            <a:spLocks noGrp="1"/>
          </p:cNvSpPr>
          <p:nvPr>
            <p:ph type="sldNum" sz="quarter" idx="12"/>
          </p:nvPr>
        </p:nvSpPr>
        <p:spPr bwMode="black"/>
        <p:txBody>
          <a:bodyPr/>
          <a:lstStyle/>
          <a:p>
            <a:fld id="{4E4A4924-7CC3-4BF6-9C5C-A8E770D15754}" type="slidenum">
              <a:rPr/>
              <a:pPr/>
              <a:t>‹#›</a:t>
            </a:fld>
            <a:endParaRPr dirty="0"/>
          </a:p>
        </p:txBody>
      </p:sp>
      <p:sp>
        <p:nvSpPr>
          <p:cNvPr id="7" name="Text Placeholder 6"/>
          <p:cNvSpPr>
            <a:spLocks noGrp="1"/>
          </p:cNvSpPr>
          <p:nvPr>
            <p:ph type="body" sz="quarter" idx="13" hasCustomPrompt="1"/>
          </p:nvPr>
        </p:nvSpPr>
        <p:spPr>
          <a:xfrm>
            <a:off x="381000" y="152280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a:xfrm>
            <a:off x="813762" y="1522809"/>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a:xfrm>
            <a:off x="381000" y="190863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a:xfrm>
            <a:off x="813762" y="1908639"/>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a:xfrm>
            <a:off x="381000" y="2295144"/>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a:xfrm>
            <a:off x="813762" y="2295144"/>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a:xfrm>
            <a:off x="381000" y="2679192"/>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a:xfrm>
            <a:off x="813762" y="2679192"/>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2" name="Text Placeholder 6"/>
          <p:cNvSpPr>
            <a:spLocks noGrp="1"/>
          </p:cNvSpPr>
          <p:nvPr>
            <p:ph type="body" sz="quarter" idx="21" hasCustomPrompt="1"/>
          </p:nvPr>
        </p:nvSpPr>
        <p:spPr>
          <a:xfrm>
            <a:off x="381000" y="3063240"/>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a:xfrm>
            <a:off x="813762" y="3063240"/>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4" name="Text Placeholder 6"/>
          <p:cNvSpPr>
            <a:spLocks noGrp="1"/>
          </p:cNvSpPr>
          <p:nvPr>
            <p:ph type="body" sz="quarter" idx="23" hasCustomPrompt="1"/>
          </p:nvPr>
        </p:nvSpPr>
        <p:spPr>
          <a:xfrm>
            <a:off x="381000" y="3447288"/>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5" name="Text Placeholder 6"/>
          <p:cNvSpPr>
            <a:spLocks noGrp="1"/>
          </p:cNvSpPr>
          <p:nvPr>
            <p:ph type="body" sz="quarter" idx="24" hasCustomPrompt="1"/>
          </p:nvPr>
        </p:nvSpPr>
        <p:spPr>
          <a:xfrm>
            <a:off x="813762" y="3447288"/>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6" name="Text Placeholder 6"/>
          <p:cNvSpPr>
            <a:spLocks noGrp="1"/>
          </p:cNvSpPr>
          <p:nvPr>
            <p:ph type="body" sz="quarter" idx="25" hasCustomPrompt="1"/>
          </p:nvPr>
        </p:nvSpPr>
        <p:spPr>
          <a:xfrm>
            <a:off x="381000" y="3831336"/>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7" name="Text Placeholder 6"/>
          <p:cNvSpPr>
            <a:spLocks noGrp="1"/>
          </p:cNvSpPr>
          <p:nvPr>
            <p:ph type="body" sz="quarter" idx="26" hasCustomPrompt="1"/>
          </p:nvPr>
        </p:nvSpPr>
        <p:spPr>
          <a:xfrm>
            <a:off x="813762" y="3831336"/>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8" name="Text Placeholder 6"/>
          <p:cNvSpPr>
            <a:spLocks noGrp="1"/>
          </p:cNvSpPr>
          <p:nvPr>
            <p:ph type="body" sz="quarter" idx="27" hasCustomPrompt="1"/>
          </p:nvPr>
        </p:nvSpPr>
        <p:spPr>
          <a:xfrm>
            <a:off x="381000" y="4215384"/>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9" name="Text Placeholder 6"/>
          <p:cNvSpPr>
            <a:spLocks noGrp="1"/>
          </p:cNvSpPr>
          <p:nvPr>
            <p:ph type="body" sz="quarter" idx="28" hasCustomPrompt="1"/>
          </p:nvPr>
        </p:nvSpPr>
        <p:spPr>
          <a:xfrm>
            <a:off x="813762" y="4215384"/>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0" name="Text Placeholder 6"/>
          <p:cNvSpPr>
            <a:spLocks noGrp="1"/>
          </p:cNvSpPr>
          <p:nvPr>
            <p:ph type="body" sz="quarter" idx="29" hasCustomPrompt="1"/>
          </p:nvPr>
        </p:nvSpPr>
        <p:spPr>
          <a:xfrm>
            <a:off x="381000" y="4599432"/>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1" name="Text Placeholder 6"/>
          <p:cNvSpPr>
            <a:spLocks noGrp="1"/>
          </p:cNvSpPr>
          <p:nvPr>
            <p:ph type="body" sz="quarter" idx="30" hasCustomPrompt="1"/>
          </p:nvPr>
        </p:nvSpPr>
        <p:spPr>
          <a:xfrm>
            <a:off x="813762" y="4599432"/>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2" name="Text Placeholder 6"/>
          <p:cNvSpPr>
            <a:spLocks noGrp="1"/>
          </p:cNvSpPr>
          <p:nvPr>
            <p:ph type="body" sz="quarter" idx="31" hasCustomPrompt="1"/>
          </p:nvPr>
        </p:nvSpPr>
        <p:spPr>
          <a:xfrm>
            <a:off x="381000" y="4983480"/>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3" name="Text Placeholder 6"/>
          <p:cNvSpPr>
            <a:spLocks noGrp="1"/>
          </p:cNvSpPr>
          <p:nvPr>
            <p:ph type="body" sz="quarter" idx="32" hasCustomPrompt="1"/>
          </p:nvPr>
        </p:nvSpPr>
        <p:spPr>
          <a:xfrm>
            <a:off x="813762" y="4983480"/>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34"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3126261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Divider Blue">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1" y="2838091"/>
            <a:ext cx="6969368" cy="1352909"/>
          </a:xfrm>
        </p:spPr>
        <p:txBody>
          <a:bodyPr anchor="t">
            <a:normAutofit/>
          </a:bodyPr>
          <a:lstStyle>
            <a:lvl1pPr marL="0" indent="0">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bwMode="black"/>
        <p:txBody>
          <a:bodyPr/>
          <a:lstStyle/>
          <a:p>
            <a:endParaRPr dirty="0"/>
          </a:p>
        </p:txBody>
      </p:sp>
      <p:sp>
        <p:nvSpPr>
          <p:cNvPr id="5" name="Footer Placeholder 4"/>
          <p:cNvSpPr>
            <a:spLocks noGrp="1"/>
          </p:cNvSpPr>
          <p:nvPr>
            <p:ph type="ftr" sz="quarter" idx="11"/>
          </p:nvPr>
        </p:nvSpPr>
        <p:spPr bwMode="black"/>
        <p:txBody>
          <a:bodyPr/>
          <a:lstStyle/>
          <a:p>
            <a:endParaRPr dirty="0"/>
          </a:p>
        </p:txBody>
      </p:sp>
      <p:sp>
        <p:nvSpPr>
          <p:cNvPr id="6" name="Slide Number Placeholder 5"/>
          <p:cNvSpPr>
            <a:spLocks noGrp="1"/>
          </p:cNvSpPr>
          <p:nvPr>
            <p:ph type="sldNum" sz="quarter" idx="12"/>
          </p:nvPr>
        </p:nvSpPr>
        <p:spPr bwMode="black"/>
        <p:txBody>
          <a:bodyPr/>
          <a:lstStyle/>
          <a:p>
            <a:fld id="{4E4A4924-7CC3-4BF6-9C5C-A8E770D15754}" type="slidenum">
              <a:rPr/>
              <a:t>‹#›</a:t>
            </a:fld>
            <a:endParaRPr dirty="0"/>
          </a:p>
        </p:txBody>
      </p:sp>
      <p:sp>
        <p:nvSpPr>
          <p:cNvPr id="2" name="Title 1"/>
          <p:cNvSpPr>
            <a:spLocks noGrp="1"/>
          </p:cNvSpPr>
          <p:nvPr>
            <p:ph type="title"/>
          </p:nvPr>
        </p:nvSpPr>
        <p:spPr>
          <a:xfrm>
            <a:off x="381000" y="914400"/>
            <a:ext cx="6969369" cy="1524000"/>
          </a:xfrm>
        </p:spPr>
        <p:txBody>
          <a:bodyPr anchor="b">
            <a:normAutofit/>
          </a:bodyPr>
          <a:lstStyle>
            <a:lvl1pPr algn="l">
              <a:defRPr sz="2800" b="1" cap="all" baseline="0">
                <a:solidFill>
                  <a:schemeClr val="bg1"/>
                </a:solidFill>
              </a:defRPr>
            </a:lvl1pPr>
          </a:lstStyle>
          <a:p>
            <a:r>
              <a:rPr lang="en-US"/>
              <a:t>Click to edit Master title style</a:t>
            </a:r>
            <a:endParaRPr/>
          </a:p>
        </p:txBody>
      </p:sp>
      <p:pic>
        <p:nvPicPr>
          <p:cNvPr id="9"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3776520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381000" y="1447800"/>
            <a:ext cx="4191000" cy="4724399"/>
          </a:xfrm>
        </p:spPr>
        <p:txBody>
          <a:bodyPr rIns="182880">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572000" y="1447800"/>
            <a:ext cx="4191000" cy="4724400"/>
          </a:xfrm>
        </p:spPr>
        <p:txBody>
          <a:bodyPr rIns="182880">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2053238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1513972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2845067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ideo with Captio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4E4A4924-7CC3-4BF6-9C5C-A8E770D15754}" type="slidenum">
              <a:rPr/>
              <a:t>‹#›</a:t>
            </a:fld>
            <a:endParaRPr dirty="0"/>
          </a:p>
        </p:txBody>
      </p:sp>
      <p:sp>
        <p:nvSpPr>
          <p:cNvPr id="9" name="Media Placeholder 8"/>
          <p:cNvSpPr>
            <a:spLocks noGrp="1"/>
          </p:cNvSpPr>
          <p:nvPr>
            <p:ph type="media" sz="quarter" idx="13" hasCustomPrompt="1"/>
          </p:nvPr>
        </p:nvSpPr>
        <p:spPr>
          <a:xfrm>
            <a:off x="379476" y="155448"/>
            <a:ext cx="8385048" cy="4645152"/>
          </a:xfrm>
          <a:solidFill>
            <a:schemeClr val="bg1">
              <a:lumMod val="95000"/>
            </a:schemeClr>
          </a:solidFill>
        </p:spPr>
        <p:txBody>
          <a:bodyPr lIns="91440" tIns="457200" anchor="t" anchorCtr="0"/>
          <a:lstStyle>
            <a:lvl1pPr marL="9144" indent="0" algn="ctr">
              <a:buNone/>
              <a:defRPr baseline="0"/>
            </a:lvl1pPr>
          </a:lstStyle>
          <a:p>
            <a:r>
              <a:rPr dirty="0"/>
              <a:t>Click icon to insert video</a:t>
            </a:r>
          </a:p>
        </p:txBody>
      </p:sp>
      <p:sp>
        <p:nvSpPr>
          <p:cNvPr id="11" name="Text Placeholder 10"/>
          <p:cNvSpPr>
            <a:spLocks noGrp="1"/>
          </p:cNvSpPr>
          <p:nvPr>
            <p:ph type="body" sz="quarter" idx="14"/>
          </p:nvPr>
        </p:nvSpPr>
        <p:spPr>
          <a:xfrm>
            <a:off x="379476" y="5029200"/>
            <a:ext cx="8385048" cy="1219200"/>
          </a:xfrm>
        </p:spPr>
        <p:txBody>
          <a:bodyPr/>
          <a:lstStyle>
            <a:lvl1pPr marL="0" indent="0">
              <a:buNone/>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p:txBody>
      </p:sp>
    </p:spTree>
    <p:extLst>
      <p:ext uri="{BB962C8B-B14F-4D97-AF65-F5344CB8AC3E}">
        <p14:creationId xmlns:p14="http://schemas.microsoft.com/office/powerpoint/2010/main" val="3619402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theme" Target="../theme/theme2.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bwMode="gray">
          <a:xfrm>
            <a:off x="0" y="6400800"/>
            <a:ext cx="914400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Placeholder 1"/>
          <p:cNvSpPr>
            <a:spLocks noGrp="1"/>
          </p:cNvSpPr>
          <p:nvPr>
            <p:ph type="title"/>
          </p:nvPr>
        </p:nvSpPr>
        <p:spPr>
          <a:xfrm>
            <a:off x="381000" y="152400"/>
            <a:ext cx="8375904"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381000" y="1447800"/>
            <a:ext cx="8375904" cy="47243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bwMode="white">
          <a:xfrm>
            <a:off x="6649845" y="6434407"/>
            <a:ext cx="1351155" cy="365125"/>
          </a:xfrm>
          <a:prstGeom prst="rect">
            <a:avLst/>
          </a:prstGeom>
        </p:spPr>
        <p:txBody>
          <a:bodyPr vert="horz" lIns="91440" tIns="45720" rIns="91440" bIns="45720" rtlCol="0" anchor="ctr"/>
          <a:lstStyle>
            <a:lvl1pPr algn="l">
              <a:defRPr sz="1100">
                <a:solidFill>
                  <a:schemeClr val="bg1"/>
                </a:solidFill>
              </a:defRPr>
            </a:lvl1pPr>
          </a:lstStyle>
          <a:p>
            <a:endParaRPr dirty="0"/>
          </a:p>
        </p:txBody>
      </p:sp>
      <p:sp>
        <p:nvSpPr>
          <p:cNvPr id="5" name="Footer Placeholder 4"/>
          <p:cNvSpPr>
            <a:spLocks noGrp="1"/>
          </p:cNvSpPr>
          <p:nvPr>
            <p:ph type="ftr" sz="quarter" idx="3"/>
          </p:nvPr>
        </p:nvSpPr>
        <p:spPr bwMode="white">
          <a:xfrm>
            <a:off x="2471853" y="6435042"/>
            <a:ext cx="2895600" cy="365125"/>
          </a:xfrm>
          <a:prstGeom prst="rect">
            <a:avLst/>
          </a:prstGeom>
        </p:spPr>
        <p:txBody>
          <a:bodyPr vert="horz" lIns="91440" tIns="45720" rIns="91440" bIns="45720" rtlCol="0" anchor="ctr"/>
          <a:lstStyle>
            <a:lvl1pPr algn="l">
              <a:defRPr sz="1100">
                <a:solidFill>
                  <a:schemeClr val="bg1"/>
                </a:solidFill>
              </a:defRPr>
            </a:lvl1pPr>
          </a:lstStyle>
          <a:p>
            <a:endParaRPr dirty="0"/>
          </a:p>
        </p:txBody>
      </p:sp>
      <p:sp>
        <p:nvSpPr>
          <p:cNvPr id="6" name="Slide Number Placeholder 5"/>
          <p:cNvSpPr>
            <a:spLocks noGrp="1"/>
          </p:cNvSpPr>
          <p:nvPr>
            <p:ph type="sldNum" sz="quarter" idx="4"/>
          </p:nvPr>
        </p:nvSpPr>
        <p:spPr bwMode="white">
          <a:xfrm>
            <a:off x="8001000" y="6434407"/>
            <a:ext cx="783936" cy="365125"/>
          </a:xfrm>
          <a:prstGeom prst="rect">
            <a:avLst/>
          </a:prstGeom>
        </p:spPr>
        <p:txBody>
          <a:bodyPr vert="horz" lIns="91440" tIns="45720" rIns="91440" bIns="45720" rtlCol="0" anchor="ctr"/>
          <a:lstStyle>
            <a:lvl1pPr algn="r">
              <a:defRPr sz="1100">
                <a:solidFill>
                  <a:schemeClr val="bg1"/>
                </a:solidFill>
              </a:defRPr>
            </a:lvl1pPr>
          </a:lstStyle>
          <a:p>
            <a:fld id="{4E4A4924-7CC3-4BF6-9C5C-A8E770D15754}" type="slidenum">
              <a:rPr/>
              <a:pPr/>
              <a:t>‹#›</a:t>
            </a:fld>
            <a:endParaRPr dirty="0"/>
          </a:p>
        </p:txBody>
      </p:sp>
      <p:pic>
        <p:nvPicPr>
          <p:cNvPr id="10" name="slu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54818" y="6567477"/>
            <a:ext cx="786384" cy="102428"/>
          </a:xfrm>
          <a:prstGeom prst="rect">
            <a:avLst/>
          </a:prstGeom>
        </p:spPr>
      </p:pic>
    </p:spTree>
    <p:extLst>
      <p:ext uri="{BB962C8B-B14F-4D97-AF65-F5344CB8AC3E}">
        <p14:creationId xmlns:p14="http://schemas.microsoft.com/office/powerpoint/2010/main" val="2083280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89" r:id="rId4"/>
    <p:sldLayoutId id="2147483651" r:id="rId5"/>
    <p:sldLayoutId id="2147483652" r:id="rId6"/>
    <p:sldLayoutId id="2147483654" r:id="rId7"/>
    <p:sldLayoutId id="2147483655" r:id="rId8"/>
    <p:sldLayoutId id="2147483693" r:id="rId9"/>
    <p:sldLayoutId id="2147483657" r:id="rId10"/>
    <p:sldLayoutId id="2147483658" r:id="rId11"/>
    <p:sldLayoutId id="2147483659" r:id="rId12"/>
  </p:sldLayoutIdLst>
  <p:hf hdr="0" ftr="0" dt="0"/>
  <p:txStyles>
    <p:titleStyle>
      <a:lvl1pPr algn="l" defTabSz="914400" rtl="0" eaLnBrk="1" latinLnBrk="0" hangingPunct="1">
        <a:spcBef>
          <a:spcPct val="0"/>
        </a:spcBef>
        <a:buNone/>
        <a:defRPr sz="2800" kern="1200" cap="all" baseline="0">
          <a:solidFill>
            <a:schemeClr val="tx2"/>
          </a:solidFill>
          <a:latin typeface="+mj-lt"/>
          <a:ea typeface="+mj-ea"/>
          <a:cs typeface="+mj-cs"/>
        </a:defRPr>
      </a:lvl1pPr>
    </p:titleStyle>
    <p:bodyStyle>
      <a:lvl1pPr marL="18288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1pPr>
      <a:lvl2pPr marL="38404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2pPr>
      <a:lvl3pPr marL="58521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3pPr>
      <a:lvl4pPr marL="78638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4pPr>
      <a:lvl5pPr marL="987552"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5pPr>
      <a:lvl6pPr marL="118872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6pPr>
      <a:lvl7pPr marL="138988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7pPr>
      <a:lvl8pPr marL="159105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8pPr>
      <a:lvl9pPr marL="179222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152400"/>
            <a:ext cx="8375904" cy="1143000"/>
          </a:xfrm>
          <a:prstGeom prst="rect">
            <a:avLst/>
          </a:prstGeom>
        </p:spPr>
        <p:txBody>
          <a:bodyPr vert="horz" lIns="91440" tIns="45720" rIns="91440" bIns="45720" rtlCol="0" anchor="b">
            <a:normAutofit/>
          </a:bodyPr>
          <a:lstStyle/>
          <a:p>
            <a:r>
              <a:t>Click to edit Master title style</a:t>
            </a:r>
          </a:p>
        </p:txBody>
      </p:sp>
      <p:sp>
        <p:nvSpPr>
          <p:cNvPr id="3" name="Text Placeholder 2"/>
          <p:cNvSpPr>
            <a:spLocks noGrp="1"/>
          </p:cNvSpPr>
          <p:nvPr>
            <p:ph type="body" idx="1"/>
          </p:nvPr>
        </p:nvSpPr>
        <p:spPr>
          <a:xfrm>
            <a:off x="381000" y="1447800"/>
            <a:ext cx="8375904" cy="4724399"/>
          </a:xfrm>
          <a:prstGeom prst="rect">
            <a:avLst/>
          </a:prstGeom>
        </p:spPr>
        <p:txBody>
          <a:bodyPr vert="horz" lIns="91440" tIns="45720" rIns="91440" bIns="4572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2"/>
          </p:nvPr>
        </p:nvSpPr>
        <p:spPr>
          <a:xfrm>
            <a:off x="6649845" y="6434407"/>
            <a:ext cx="1351155" cy="365125"/>
          </a:xfrm>
          <a:prstGeom prst="rect">
            <a:avLst/>
          </a:prstGeom>
        </p:spPr>
        <p:txBody>
          <a:bodyPr vert="horz" lIns="91440" tIns="45720" rIns="91440" bIns="45720" rtlCol="0" anchor="ctr"/>
          <a:lstStyle>
            <a:lvl1pPr algn="l">
              <a:defRPr sz="1100">
                <a:solidFill>
                  <a:schemeClr val="bg1"/>
                </a:solidFill>
              </a:defRPr>
            </a:lvl1pPr>
          </a:lstStyle>
          <a:p>
            <a:endParaRPr dirty="0"/>
          </a:p>
        </p:txBody>
      </p:sp>
      <p:sp>
        <p:nvSpPr>
          <p:cNvPr id="5" name="Footer Placeholder 4"/>
          <p:cNvSpPr>
            <a:spLocks noGrp="1"/>
          </p:cNvSpPr>
          <p:nvPr>
            <p:ph type="ftr" sz="quarter" idx="3"/>
          </p:nvPr>
        </p:nvSpPr>
        <p:spPr>
          <a:xfrm>
            <a:off x="2471853" y="6435042"/>
            <a:ext cx="2895600" cy="365125"/>
          </a:xfrm>
          <a:prstGeom prst="rect">
            <a:avLst/>
          </a:prstGeom>
        </p:spPr>
        <p:txBody>
          <a:bodyPr vert="horz" lIns="91440" tIns="45720" rIns="91440" bIns="45720" rtlCol="0" anchor="ctr"/>
          <a:lstStyle>
            <a:lvl1pPr algn="l">
              <a:defRPr sz="1100">
                <a:solidFill>
                  <a:schemeClr val="bg1"/>
                </a:solidFill>
              </a:defRPr>
            </a:lvl1pPr>
          </a:lstStyle>
          <a:p>
            <a:endParaRPr dirty="0"/>
          </a:p>
        </p:txBody>
      </p:sp>
      <p:sp>
        <p:nvSpPr>
          <p:cNvPr id="6" name="Slide Number Placeholder 5"/>
          <p:cNvSpPr>
            <a:spLocks noGrp="1"/>
          </p:cNvSpPr>
          <p:nvPr>
            <p:ph type="sldNum" sz="quarter" idx="4"/>
          </p:nvPr>
        </p:nvSpPr>
        <p:spPr>
          <a:xfrm>
            <a:off x="8001000" y="6434407"/>
            <a:ext cx="783936" cy="365125"/>
          </a:xfrm>
          <a:prstGeom prst="rect">
            <a:avLst/>
          </a:prstGeom>
        </p:spPr>
        <p:txBody>
          <a:bodyPr vert="horz" lIns="91440" tIns="45720" rIns="91440" bIns="45720" rtlCol="0" anchor="ctr"/>
          <a:lstStyle>
            <a:lvl1pPr algn="r">
              <a:defRPr sz="1100">
                <a:solidFill>
                  <a:schemeClr val="bg1"/>
                </a:solidFill>
              </a:defRPr>
            </a:lvl1pPr>
          </a:lstStyle>
          <a:p>
            <a:fld id="{4E4A4924-7CC3-4BF6-9C5C-A8E770D15754}" type="slidenum">
              <a:rPr/>
              <a:pPr/>
              <a:t>‹#›</a:t>
            </a:fld>
            <a:endParaRPr dirty="0"/>
          </a:p>
        </p:txBody>
      </p:sp>
      <p:pic>
        <p:nvPicPr>
          <p:cNvPr id="9" name="slug"/>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992954990"/>
      </p:ext>
    </p:extLst>
  </p:cSld>
  <p:clrMap bg1="lt1" tx1="dk1" bg2="lt2" tx2="dk2" accent1="accent1" accent2="accent2" accent3="accent3" accent4="accent4" accent5="accent5" accent6="accent6" hlink="hlink" folHlink="folHlink"/>
  <p:sldLayoutIdLst>
    <p:sldLayoutId id="2147483662" r:id="rId1"/>
    <p:sldLayoutId id="2147483674" r:id="rId2"/>
    <p:sldLayoutId id="2147483694" r:id="rId3"/>
    <p:sldLayoutId id="2147483695" r:id="rId4"/>
    <p:sldLayoutId id="2147483675" r:id="rId5"/>
    <p:sldLayoutId id="2147483700" r:id="rId6"/>
    <p:sldLayoutId id="2147483701" r:id="rId7"/>
    <p:sldLayoutId id="2147483676" r:id="rId8"/>
    <p:sldLayoutId id="2147483678" r:id="rId9"/>
    <p:sldLayoutId id="2147483681" r:id="rId10"/>
    <p:sldLayoutId id="2147483690" r:id="rId11"/>
    <p:sldLayoutId id="2147483696" r:id="rId12"/>
    <p:sldLayoutId id="2147483699" r:id="rId13"/>
    <p:sldLayoutId id="2147483685" r:id="rId14"/>
    <p:sldLayoutId id="2147483684" r:id="rId15"/>
    <p:sldLayoutId id="2147483686" r:id="rId16"/>
    <p:sldLayoutId id="2147483692" r:id="rId17"/>
    <p:sldLayoutId id="2147483698" r:id="rId18"/>
    <p:sldLayoutId id="2147483697" r:id="rId19"/>
    <p:sldLayoutId id="2147483702" r:id="rId20"/>
  </p:sldLayoutIdLst>
  <p:hf hdr="0" ftr="0" dt="0"/>
  <p:txStyles>
    <p:titleStyle>
      <a:lvl1pPr algn="l" defTabSz="914400" rtl="0" eaLnBrk="1" latinLnBrk="0" hangingPunct="1">
        <a:spcBef>
          <a:spcPct val="0"/>
        </a:spcBef>
        <a:buNone/>
        <a:defRPr sz="2800" kern="1200" cap="all" baseline="0">
          <a:solidFill>
            <a:schemeClr val="tx2"/>
          </a:solidFill>
          <a:latin typeface="+mj-lt"/>
          <a:ea typeface="+mj-ea"/>
          <a:cs typeface="+mj-cs"/>
        </a:defRPr>
      </a:lvl1pPr>
    </p:titleStyle>
    <p:bodyStyle>
      <a:lvl1pPr marL="18288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1pPr>
      <a:lvl2pPr marL="38404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2pPr>
      <a:lvl3pPr marL="58521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3pPr>
      <a:lvl4pPr marL="78638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4pPr>
      <a:lvl5pPr marL="987552"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5pPr>
      <a:lvl6pPr marL="118872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6pPr>
      <a:lvl7pPr marL="138988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7pPr>
      <a:lvl8pPr marL="159105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8pPr>
      <a:lvl9pPr marL="179222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0.png"/><Relationship Id="rId2" Type="http://schemas.microsoft.com/office/2014/relationships/chartEx" Target="../charts/chartEx1.xml"/><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34.xml.rels><?xml version="1.0" encoding="UTF-8" standalone="yes"?>
<Relationships xmlns="http://schemas.openxmlformats.org/package/2006/relationships"><Relationship Id="rId8" Type="http://schemas.microsoft.com/office/2007/relationships/diagramDrawing" Target="../diagrams/drawing19.xml"/><Relationship Id="rId3" Type="http://schemas.openxmlformats.org/officeDocument/2006/relationships/image" Target="../media/image220.png"/><Relationship Id="rId7" Type="http://schemas.openxmlformats.org/officeDocument/2006/relationships/diagramColors" Target="../diagrams/colors19.xm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diagramQuickStyle" Target="../diagrams/quickStyle19.xml"/><Relationship Id="rId5" Type="http://schemas.openxmlformats.org/officeDocument/2006/relationships/diagramLayout" Target="../diagrams/layout19.xml"/><Relationship Id="rId4" Type="http://schemas.openxmlformats.org/officeDocument/2006/relationships/diagramData" Target="../diagrams/data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6934200" cy="1576039"/>
          </a:xfrm>
        </p:spPr>
        <p:txBody>
          <a:bodyPr/>
          <a:lstStyle/>
          <a:p>
            <a:r>
              <a:rPr lang="en-US" dirty="0"/>
              <a:t>Fixed Income Analysis	</a:t>
            </a:r>
            <a:endParaRPr lang="en-AU" dirty="0"/>
          </a:p>
        </p:txBody>
      </p:sp>
      <p:sp>
        <p:nvSpPr>
          <p:cNvPr id="3" name="Subtitle 2"/>
          <p:cNvSpPr>
            <a:spLocks noGrp="1"/>
          </p:cNvSpPr>
          <p:nvPr>
            <p:ph type="subTitle" idx="1"/>
          </p:nvPr>
        </p:nvSpPr>
        <p:spPr/>
        <p:txBody>
          <a:bodyPr/>
          <a:lstStyle/>
          <a:p>
            <a:r>
              <a:rPr lang="en-AU" dirty="0"/>
              <a:t>Tony Zhang</a:t>
            </a:r>
          </a:p>
          <a:p>
            <a:r>
              <a:rPr lang="en-AU" dirty="0"/>
              <a:t>Fall 2019</a:t>
            </a:r>
          </a:p>
        </p:txBody>
      </p:sp>
      <p:sp>
        <p:nvSpPr>
          <p:cNvPr id="4" name="Rectangle 3"/>
          <p:cNvSpPr/>
          <p:nvPr/>
        </p:nvSpPr>
        <p:spPr>
          <a:xfrm>
            <a:off x="0" y="6555601"/>
            <a:ext cx="2990178" cy="276999"/>
          </a:xfrm>
          <a:prstGeom prst="rect">
            <a:avLst/>
          </a:prstGeom>
        </p:spPr>
        <p:txBody>
          <a:bodyPr wrap="none">
            <a:spAutoFit/>
          </a:bodyPr>
          <a:lstStyle/>
          <a:p>
            <a:r>
              <a:rPr lang="en-US" sz="1200" dirty="0">
                <a:solidFill>
                  <a:schemeClr val="bg1"/>
                </a:solidFill>
              </a:rPr>
              <a:t>© 2016 CFA Institute. All rights reserved. </a:t>
            </a:r>
          </a:p>
        </p:txBody>
      </p:sp>
    </p:spTree>
    <p:extLst>
      <p:ext uri="{BB962C8B-B14F-4D97-AF65-F5344CB8AC3E}">
        <p14:creationId xmlns:p14="http://schemas.microsoft.com/office/powerpoint/2010/main" val="3303456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seniority ranking</a:t>
            </a:r>
          </a:p>
        </p:txBody>
      </p:sp>
      <p:sp>
        <p:nvSpPr>
          <p:cNvPr id="4" name="Slide Number Placeholder 3"/>
          <p:cNvSpPr>
            <a:spLocks noGrp="1"/>
          </p:cNvSpPr>
          <p:nvPr>
            <p:ph type="sldNum" sz="quarter" idx="12"/>
          </p:nvPr>
        </p:nvSpPr>
        <p:spPr/>
        <p:txBody>
          <a:bodyPr/>
          <a:lstStyle/>
          <a:p>
            <a:fld id="{4E4A4924-7CC3-4BF6-9C5C-A8E770D15754}" type="slidenum">
              <a:rPr lang="en-AU" smtClean="0"/>
              <a:t>10</a:t>
            </a:fld>
            <a:endParaRPr lang="en-AU"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080405600"/>
              </p:ext>
            </p:extLst>
          </p:nvPr>
        </p:nvGraphicFramePr>
        <p:xfrm>
          <a:off x="381000" y="1447800"/>
          <a:ext cx="837565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1268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recovery rates</a:t>
            </a:r>
          </a:p>
        </p:txBody>
      </p:sp>
      <p:sp>
        <p:nvSpPr>
          <p:cNvPr id="3" name="Content Placeholder 2"/>
          <p:cNvSpPr>
            <a:spLocks noGrp="1"/>
          </p:cNvSpPr>
          <p:nvPr>
            <p:ph idx="1"/>
          </p:nvPr>
        </p:nvSpPr>
        <p:spPr/>
        <p:txBody>
          <a:bodyPr>
            <a:normAutofit/>
          </a:bodyPr>
          <a:lstStyle/>
          <a:p>
            <a:pPr marL="182880" lvl="1" indent="-180000">
              <a:spcBef>
                <a:spcPts val="600"/>
              </a:spcBef>
              <a:spcAft>
                <a:spcPts val="600"/>
              </a:spcAft>
              <a:buFont typeface="Arial" pitchFamily="34" charset="0"/>
              <a:buChar char="•"/>
            </a:pPr>
            <a:r>
              <a:rPr lang="en-US" sz="2400" dirty="0"/>
              <a:t>All creditors at the same level of the capital structure are treated as one class. This provision is referred to as bonds ranking </a:t>
            </a:r>
            <a:r>
              <a:rPr lang="en-US" sz="2400" b="1" dirty="0"/>
              <a:t>pari passu </a:t>
            </a:r>
            <a:r>
              <a:rPr lang="en-US" sz="2400" dirty="0"/>
              <a:t>(“on an equal footing”) in right of payment. </a:t>
            </a:r>
          </a:p>
        </p:txBody>
      </p:sp>
      <p:sp>
        <p:nvSpPr>
          <p:cNvPr id="4" name="Slide Number Placeholder 3"/>
          <p:cNvSpPr>
            <a:spLocks noGrp="1"/>
          </p:cNvSpPr>
          <p:nvPr>
            <p:ph type="sldNum" sz="quarter" idx="12"/>
          </p:nvPr>
        </p:nvSpPr>
        <p:spPr/>
        <p:txBody>
          <a:bodyPr/>
          <a:lstStyle/>
          <a:p>
            <a:fld id="{4E4A4924-7CC3-4BF6-9C5C-A8E770D15754}" type="slidenum">
              <a:rPr lang="en-AU" smtClean="0"/>
              <a:t>11</a:t>
            </a:fld>
            <a:endParaRPr lang="en-AU" dirty="0"/>
          </a:p>
        </p:txBody>
      </p:sp>
      <p:graphicFrame>
        <p:nvGraphicFramePr>
          <p:cNvPr id="5" name="Diagram 4"/>
          <p:cNvGraphicFramePr/>
          <p:nvPr>
            <p:extLst>
              <p:ext uri="{D42A27DB-BD31-4B8C-83A1-F6EECF244321}">
                <p14:modId xmlns:p14="http://schemas.microsoft.com/office/powerpoint/2010/main" val="3090656251"/>
              </p:ext>
            </p:extLst>
          </p:nvPr>
        </p:nvGraphicFramePr>
        <p:xfrm>
          <a:off x="609600" y="2971800"/>
          <a:ext cx="8153400" cy="335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5153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Classes of claimants in bankruptcy</a:t>
            </a:r>
          </a:p>
        </p:txBody>
      </p:sp>
      <p:sp>
        <p:nvSpPr>
          <p:cNvPr id="3" name="Content Placeholder 2"/>
          <p:cNvSpPr>
            <a:spLocks noGrp="1"/>
          </p:cNvSpPr>
          <p:nvPr>
            <p:ph idx="1"/>
          </p:nvPr>
        </p:nvSpPr>
        <p:spPr>
          <a:xfrm>
            <a:off x="381000" y="1371600"/>
            <a:ext cx="8375904" cy="1142999"/>
          </a:xfrm>
        </p:spPr>
        <p:txBody>
          <a:bodyPr>
            <a:normAutofit/>
          </a:bodyPr>
          <a:lstStyle/>
          <a:p>
            <a:pPr marL="2880" lvl="1" indent="0">
              <a:spcBef>
                <a:spcPts val="600"/>
              </a:spcBef>
              <a:spcAft>
                <a:spcPts val="600"/>
              </a:spcAft>
              <a:buNone/>
            </a:pPr>
            <a:r>
              <a:rPr lang="en-US" sz="2200" dirty="0"/>
              <a:t>In bankruptcy, there are different classes of claimants, and all classes that are impaired (that is, receive less than full claims) get to vote to confirm the plan of reorganization.</a:t>
            </a:r>
          </a:p>
        </p:txBody>
      </p:sp>
      <p:sp>
        <p:nvSpPr>
          <p:cNvPr id="4" name="Slide Number Placeholder 3"/>
          <p:cNvSpPr>
            <a:spLocks noGrp="1"/>
          </p:cNvSpPr>
          <p:nvPr>
            <p:ph type="sldNum" sz="quarter" idx="12"/>
          </p:nvPr>
        </p:nvSpPr>
        <p:spPr/>
        <p:txBody>
          <a:bodyPr/>
          <a:lstStyle/>
          <a:p>
            <a:fld id="{4E4A4924-7CC3-4BF6-9C5C-A8E770D15754}" type="slidenum">
              <a:rPr lang="en-AU" smtClean="0"/>
              <a:t>12</a:t>
            </a:fld>
            <a:endParaRPr lang="en-AU" dirty="0"/>
          </a:p>
        </p:txBody>
      </p:sp>
      <p:graphicFrame>
        <p:nvGraphicFramePr>
          <p:cNvPr id="6" name="Diagram 5"/>
          <p:cNvGraphicFramePr/>
          <p:nvPr>
            <p:extLst>
              <p:ext uri="{D42A27DB-BD31-4B8C-83A1-F6EECF244321}">
                <p14:modId xmlns:p14="http://schemas.microsoft.com/office/powerpoint/2010/main" val="3589890927"/>
              </p:ext>
            </p:extLst>
          </p:nvPr>
        </p:nvGraphicFramePr>
        <p:xfrm>
          <a:off x="381000" y="2514600"/>
          <a:ext cx="853440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88421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CFFB0-8C8C-47CB-96E5-829226022D88}"/>
              </a:ext>
            </a:extLst>
          </p:cNvPr>
          <p:cNvSpPr>
            <a:spLocks noGrp="1"/>
          </p:cNvSpPr>
          <p:nvPr>
            <p:ph type="title"/>
          </p:nvPr>
        </p:nvSpPr>
        <p:spPr/>
        <p:txBody>
          <a:bodyPr/>
          <a:lstStyle/>
          <a:p>
            <a:r>
              <a:rPr lang="en-US" dirty="0"/>
              <a:t>Mini-quiz #2</a:t>
            </a:r>
          </a:p>
        </p:txBody>
      </p:sp>
      <p:sp>
        <p:nvSpPr>
          <p:cNvPr id="3" name="Content Placeholder 2">
            <a:extLst>
              <a:ext uri="{FF2B5EF4-FFF2-40B4-BE49-F238E27FC236}">
                <a16:creationId xmlns:a16="http://schemas.microsoft.com/office/drawing/2014/main" id="{5F12D09E-AC8D-4632-A7A9-7356283BCE19}"/>
              </a:ext>
            </a:extLst>
          </p:cNvPr>
          <p:cNvSpPr>
            <a:spLocks noGrp="1"/>
          </p:cNvSpPr>
          <p:nvPr>
            <p:ph idx="1"/>
          </p:nvPr>
        </p:nvSpPr>
        <p:spPr/>
        <p:txBody>
          <a:bodyPr>
            <a:normAutofit fontScale="92500"/>
          </a:bodyPr>
          <a:lstStyle/>
          <a:p>
            <a:pPr marL="352044" indent="-342900">
              <a:buFont typeface="+mj-lt"/>
              <a:buAutoNum type="arabicPeriod"/>
            </a:pPr>
            <a:r>
              <a:rPr lang="en-US" dirty="0"/>
              <a:t>Under which circumstance is a subordinated bondholder </a:t>
            </a:r>
            <a:r>
              <a:rPr lang="en-US" i="1" dirty="0"/>
              <a:t>most likely </a:t>
            </a:r>
            <a:r>
              <a:rPr lang="en-US" dirty="0"/>
              <a:t>to recover some value in a bankruptcy without a senior creditor getting paid in full? When:</a:t>
            </a:r>
            <a:br>
              <a:rPr lang="en-US" dirty="0"/>
            </a:br>
            <a:r>
              <a:rPr lang="en-US" dirty="0"/>
              <a:t>A . absolute priority rules are enforced.</a:t>
            </a:r>
            <a:br>
              <a:rPr lang="en-US" dirty="0"/>
            </a:br>
            <a:r>
              <a:rPr lang="en-US" dirty="0"/>
              <a:t>B . the various classes of claimants agree to it.</a:t>
            </a:r>
            <a:br>
              <a:rPr lang="en-US" dirty="0"/>
            </a:br>
            <a:r>
              <a:rPr lang="en-US" dirty="0"/>
              <a:t>C . the company is liquidated rather than reorganized.</a:t>
            </a:r>
          </a:p>
          <a:p>
            <a:pPr marL="352044" indent="-342900">
              <a:buFont typeface="+mj-lt"/>
              <a:buAutoNum type="arabicPeriod"/>
            </a:pPr>
            <a:r>
              <a:rPr lang="en-US" dirty="0"/>
              <a:t>In the event of bankruptcy, claims at the same level of the capital structure are:</a:t>
            </a:r>
            <a:br>
              <a:rPr lang="en-US" dirty="0"/>
            </a:br>
            <a:r>
              <a:rPr lang="en-US" dirty="0"/>
              <a:t>A . on an equal footing, regardless of size, maturity, or time outstanding.</a:t>
            </a:r>
            <a:br>
              <a:rPr lang="en-US" dirty="0"/>
            </a:br>
            <a:r>
              <a:rPr lang="en-US" dirty="0"/>
              <a:t>B . paid in the order of maturity from shortest to longest, regardless of size or time</a:t>
            </a:r>
            <a:br>
              <a:rPr lang="en-US" dirty="0"/>
            </a:br>
            <a:r>
              <a:rPr lang="en-US" dirty="0"/>
              <a:t>outstanding.</a:t>
            </a:r>
            <a:br>
              <a:rPr lang="en-US" dirty="0"/>
            </a:br>
            <a:r>
              <a:rPr lang="en-US" dirty="0"/>
              <a:t>C . paid on a first-in, first-out (FIFO) basis so that the longest-standing claims are</a:t>
            </a:r>
            <a:br>
              <a:rPr lang="en-US" dirty="0"/>
            </a:br>
            <a:r>
              <a:rPr lang="en-US" dirty="0"/>
              <a:t>satisfied first, regardless of size or maturity.</a:t>
            </a:r>
          </a:p>
          <a:p>
            <a:pPr marL="352044" indent="-342900">
              <a:buFont typeface="+mj-lt"/>
              <a:buAutoNum type="arabicPeriod"/>
            </a:pPr>
            <a:r>
              <a:rPr lang="en-US" dirty="0"/>
              <a:t>You have 2 ropes, each of which takes 1 hour to burn. But either rope has different densities at different points, so there is no guarantee of consistency in the time it takes different sections within the rope to burn. How do you use these 2 ropes to measure 45 minutes?</a:t>
            </a:r>
          </a:p>
        </p:txBody>
      </p:sp>
      <p:sp>
        <p:nvSpPr>
          <p:cNvPr id="4" name="Slide Number Placeholder 3">
            <a:extLst>
              <a:ext uri="{FF2B5EF4-FFF2-40B4-BE49-F238E27FC236}">
                <a16:creationId xmlns:a16="http://schemas.microsoft.com/office/drawing/2014/main" id="{23AEB2F1-C2CA-42B7-B943-E44BD99ABC20}"/>
              </a:ext>
            </a:extLst>
          </p:cNvPr>
          <p:cNvSpPr>
            <a:spLocks noGrp="1"/>
          </p:cNvSpPr>
          <p:nvPr>
            <p:ph type="sldNum" sz="quarter" idx="12"/>
          </p:nvPr>
        </p:nvSpPr>
        <p:spPr/>
        <p:txBody>
          <a:bodyPr/>
          <a:lstStyle/>
          <a:p>
            <a:fld id="{4E4A4924-7CC3-4BF6-9C5C-A8E770D15754}" type="slidenum">
              <a:rPr lang="en-US" smtClean="0"/>
              <a:t>13</a:t>
            </a:fld>
            <a:endParaRPr lang="en-US" dirty="0"/>
          </a:p>
        </p:txBody>
      </p:sp>
    </p:spTree>
    <p:extLst>
      <p:ext uri="{BB962C8B-B14F-4D97-AF65-F5344CB8AC3E}">
        <p14:creationId xmlns:p14="http://schemas.microsoft.com/office/powerpoint/2010/main" val="1307070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4. Rating agencies, Credit rating, and their role in the debt markets </a:t>
            </a:r>
          </a:p>
        </p:txBody>
      </p:sp>
      <p:sp>
        <p:nvSpPr>
          <p:cNvPr id="3" name="Content Placeholder 2"/>
          <p:cNvSpPr>
            <a:spLocks noGrp="1"/>
          </p:cNvSpPr>
          <p:nvPr>
            <p:ph idx="1"/>
          </p:nvPr>
        </p:nvSpPr>
        <p:spPr>
          <a:xfrm>
            <a:off x="381000" y="1371600"/>
            <a:ext cx="8375904" cy="2895599"/>
          </a:xfrm>
        </p:spPr>
        <p:txBody>
          <a:bodyPr>
            <a:normAutofit lnSpcReduction="10000"/>
          </a:bodyPr>
          <a:lstStyle/>
          <a:p>
            <a:pPr marL="182880" lvl="1" indent="-180000">
              <a:spcBef>
                <a:spcPts val="600"/>
              </a:spcBef>
              <a:spcAft>
                <a:spcPts val="600"/>
              </a:spcAft>
              <a:buFont typeface="Arial" pitchFamily="34" charset="0"/>
              <a:buChar char="•"/>
            </a:pPr>
            <a:r>
              <a:rPr lang="en-US" sz="2200" dirty="0"/>
              <a:t>The three major global credit rating agencies</a:t>
            </a:r>
            <a:r>
              <a:rPr lang="en-US" sz="2200" dirty="0">
                <a:latin typeface="Arial"/>
                <a:cs typeface="Arial"/>
              </a:rPr>
              <a:t>—</a:t>
            </a:r>
            <a:r>
              <a:rPr lang="en-US" sz="2200" dirty="0"/>
              <a:t> Moody’s Investors Service, S&amp;P, and Fitch Ratings</a:t>
            </a:r>
            <a:r>
              <a:rPr lang="en-US" sz="2200" dirty="0">
                <a:latin typeface="Arial"/>
                <a:cs typeface="Arial"/>
              </a:rPr>
              <a:t>—</a:t>
            </a:r>
            <a:r>
              <a:rPr lang="en-US" sz="2200" dirty="0"/>
              <a:t>use </a:t>
            </a:r>
            <a:r>
              <a:rPr lang="en-US" sz="2200" b="1" dirty="0"/>
              <a:t>symbol-based ratings </a:t>
            </a:r>
            <a:r>
              <a:rPr lang="en-US" sz="2200" dirty="0"/>
              <a:t>that are basically an assessment of a bond issue’s risk of default. </a:t>
            </a:r>
          </a:p>
          <a:p>
            <a:pPr marL="182880" lvl="1" indent="-180000">
              <a:spcBef>
                <a:spcPts val="600"/>
              </a:spcBef>
              <a:spcAft>
                <a:spcPts val="600"/>
              </a:spcAft>
              <a:buFont typeface="Arial" pitchFamily="34" charset="0"/>
              <a:buChar char="•"/>
            </a:pPr>
            <a:r>
              <a:rPr lang="en-US" sz="2200" dirty="0"/>
              <a:t>Rating agencies will also typically provide outlooks on their respective ratings: </a:t>
            </a:r>
            <a:r>
              <a:rPr lang="en-US" sz="2200" b="1" dirty="0"/>
              <a:t>positive</a:t>
            </a:r>
            <a:r>
              <a:rPr lang="en-US" sz="2200" dirty="0"/>
              <a:t>, </a:t>
            </a:r>
            <a:r>
              <a:rPr lang="en-US" sz="2200" b="1" dirty="0"/>
              <a:t>stable, </a:t>
            </a:r>
            <a:r>
              <a:rPr lang="en-US" sz="2200" dirty="0"/>
              <a:t>or</a:t>
            </a:r>
            <a:r>
              <a:rPr lang="en-US" sz="2200" b="1" dirty="0"/>
              <a:t> negative.</a:t>
            </a:r>
            <a:endParaRPr lang="en-US" sz="2200" dirty="0"/>
          </a:p>
          <a:p>
            <a:pPr marL="2880" lvl="1" indent="0">
              <a:spcBef>
                <a:spcPts val="0"/>
              </a:spcBef>
              <a:spcAft>
                <a:spcPts val="600"/>
              </a:spcAft>
              <a:buNone/>
            </a:pPr>
            <a:r>
              <a:rPr lang="en-US" sz="2200" dirty="0"/>
              <a:t>Rating agencies will typically provide both </a:t>
            </a:r>
            <a:r>
              <a:rPr lang="en-US" sz="2200" b="1" dirty="0"/>
              <a:t>issuer </a:t>
            </a:r>
            <a:r>
              <a:rPr lang="en-US" sz="2200" dirty="0"/>
              <a:t>and </a:t>
            </a:r>
            <a:r>
              <a:rPr lang="en-US" sz="2200" b="1" dirty="0"/>
              <a:t>issue</a:t>
            </a:r>
            <a:r>
              <a:rPr lang="en-US" sz="2200" dirty="0"/>
              <a:t> </a:t>
            </a:r>
            <a:r>
              <a:rPr lang="en-US" sz="2200" b="1" dirty="0"/>
              <a:t>ratings</a:t>
            </a:r>
            <a:r>
              <a:rPr lang="en-US" sz="2200" dirty="0"/>
              <a:t>, particularly as they relate to corporate debt.</a:t>
            </a:r>
          </a:p>
        </p:txBody>
      </p:sp>
      <p:sp>
        <p:nvSpPr>
          <p:cNvPr id="4" name="Slide Number Placeholder 3"/>
          <p:cNvSpPr>
            <a:spLocks noGrp="1"/>
          </p:cNvSpPr>
          <p:nvPr>
            <p:ph type="sldNum" sz="quarter" idx="12"/>
          </p:nvPr>
        </p:nvSpPr>
        <p:spPr/>
        <p:txBody>
          <a:bodyPr/>
          <a:lstStyle/>
          <a:p>
            <a:fld id="{4E4A4924-7CC3-4BF6-9C5C-A8E770D15754}" type="slidenum">
              <a:rPr lang="en-AU" smtClean="0"/>
              <a:t>14</a:t>
            </a:fld>
            <a:endParaRPr lang="en-AU" dirty="0"/>
          </a:p>
        </p:txBody>
      </p:sp>
      <p:graphicFrame>
        <p:nvGraphicFramePr>
          <p:cNvPr id="12" name="Diagram 11"/>
          <p:cNvGraphicFramePr/>
          <p:nvPr>
            <p:extLst>
              <p:ext uri="{D42A27DB-BD31-4B8C-83A1-F6EECF244321}">
                <p14:modId xmlns:p14="http://schemas.microsoft.com/office/powerpoint/2010/main" val="3854342500"/>
              </p:ext>
            </p:extLst>
          </p:nvPr>
        </p:nvGraphicFramePr>
        <p:xfrm>
          <a:off x="304800" y="4038600"/>
          <a:ext cx="8610600" cy="236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9300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5E5A1-4E9B-49A2-9E59-3291DBEF1948}"/>
              </a:ext>
            </a:extLst>
          </p:cNvPr>
          <p:cNvSpPr>
            <a:spLocks noGrp="1"/>
          </p:cNvSpPr>
          <p:nvPr>
            <p:ph type="title"/>
          </p:nvPr>
        </p:nvSpPr>
        <p:spPr/>
        <p:txBody>
          <a:bodyPr/>
          <a:lstStyle/>
          <a:p>
            <a:r>
              <a:rPr lang="en-US" dirty="0"/>
              <a:t>Ratings</a:t>
            </a:r>
          </a:p>
        </p:txBody>
      </p:sp>
      <p:pic>
        <p:nvPicPr>
          <p:cNvPr id="5" name="Content Placeholder 4">
            <a:extLst>
              <a:ext uri="{FF2B5EF4-FFF2-40B4-BE49-F238E27FC236}">
                <a16:creationId xmlns:a16="http://schemas.microsoft.com/office/drawing/2014/main" id="{D4D90D2F-9398-46B1-9B25-AA4DFD1AD22A}"/>
              </a:ext>
            </a:extLst>
          </p:cNvPr>
          <p:cNvPicPr>
            <a:picLocks noGrp="1" noChangeAspect="1"/>
          </p:cNvPicPr>
          <p:nvPr>
            <p:ph idx="1"/>
          </p:nvPr>
        </p:nvPicPr>
        <p:blipFill rotWithShape="1">
          <a:blip r:embed="rId2"/>
          <a:srcRect t="1613"/>
          <a:stretch/>
        </p:blipFill>
        <p:spPr>
          <a:xfrm>
            <a:off x="1600200" y="1540803"/>
            <a:ext cx="5215138" cy="4648200"/>
          </a:xfrm>
          <a:prstGeom prst="rect">
            <a:avLst/>
          </a:prstGeom>
        </p:spPr>
      </p:pic>
      <p:sp>
        <p:nvSpPr>
          <p:cNvPr id="4" name="Slide Number Placeholder 3">
            <a:extLst>
              <a:ext uri="{FF2B5EF4-FFF2-40B4-BE49-F238E27FC236}">
                <a16:creationId xmlns:a16="http://schemas.microsoft.com/office/drawing/2014/main" id="{3FDB448D-DDAD-48B4-84C4-BBC457223475}"/>
              </a:ext>
            </a:extLst>
          </p:cNvPr>
          <p:cNvSpPr>
            <a:spLocks noGrp="1"/>
          </p:cNvSpPr>
          <p:nvPr>
            <p:ph type="sldNum" sz="quarter" idx="12"/>
          </p:nvPr>
        </p:nvSpPr>
        <p:spPr/>
        <p:txBody>
          <a:bodyPr/>
          <a:lstStyle/>
          <a:p>
            <a:fld id="{4E4A4924-7CC3-4BF6-9C5C-A8E770D15754}" type="slidenum">
              <a:rPr lang="en-US" smtClean="0"/>
              <a:t>15</a:t>
            </a:fld>
            <a:endParaRPr lang="en-US" dirty="0"/>
          </a:p>
        </p:txBody>
      </p:sp>
    </p:spTree>
    <p:extLst>
      <p:ext uri="{BB962C8B-B14F-4D97-AF65-F5344CB8AC3E}">
        <p14:creationId xmlns:p14="http://schemas.microsoft.com/office/powerpoint/2010/main" val="3739885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Notching process</a:t>
            </a:r>
          </a:p>
        </p:txBody>
      </p:sp>
      <p:sp>
        <p:nvSpPr>
          <p:cNvPr id="3" name="Content Placeholder 2"/>
          <p:cNvSpPr>
            <a:spLocks noGrp="1"/>
          </p:cNvSpPr>
          <p:nvPr>
            <p:ph idx="1"/>
          </p:nvPr>
        </p:nvSpPr>
        <p:spPr>
          <a:xfrm>
            <a:off x="381000" y="3810000"/>
            <a:ext cx="8375904" cy="2362200"/>
          </a:xfrm>
        </p:spPr>
        <p:txBody>
          <a:bodyPr>
            <a:normAutofit/>
          </a:bodyPr>
          <a:lstStyle/>
          <a:p>
            <a:pPr marL="182880" lvl="1" indent="-180000">
              <a:spcBef>
                <a:spcPts val="600"/>
              </a:spcBef>
              <a:spcAft>
                <a:spcPts val="600"/>
              </a:spcAft>
              <a:buFont typeface="Arial" pitchFamily="34" charset="0"/>
              <a:buChar char="•"/>
            </a:pPr>
            <a:r>
              <a:rPr lang="en-US" sz="2200" dirty="0"/>
              <a:t>Recognizing these different payment priorities, and thus the potential for higher (or lower) loss severity in the event of default, the rating agencies have adopted a </a:t>
            </a:r>
            <a:r>
              <a:rPr lang="en-US" sz="2200" b="1" dirty="0"/>
              <a:t>notching</a:t>
            </a:r>
            <a:r>
              <a:rPr lang="en-US" sz="2200" dirty="0"/>
              <a:t> </a:t>
            </a:r>
            <a:r>
              <a:rPr lang="en-US" sz="2200" b="1" dirty="0"/>
              <a:t>process</a:t>
            </a:r>
            <a:r>
              <a:rPr lang="en-US" sz="2200" dirty="0"/>
              <a:t> whereby their credit ratings on issues can be moved up or down from the issuer rating, which is usually the rating applied to its senior unsecured debt.</a:t>
            </a:r>
          </a:p>
        </p:txBody>
      </p:sp>
      <p:sp>
        <p:nvSpPr>
          <p:cNvPr id="4" name="Slide Number Placeholder 3"/>
          <p:cNvSpPr>
            <a:spLocks noGrp="1"/>
          </p:cNvSpPr>
          <p:nvPr>
            <p:ph type="sldNum" sz="quarter" idx="12"/>
          </p:nvPr>
        </p:nvSpPr>
        <p:spPr/>
        <p:txBody>
          <a:bodyPr/>
          <a:lstStyle/>
          <a:p>
            <a:fld id="{4E4A4924-7CC3-4BF6-9C5C-A8E770D15754}" type="slidenum">
              <a:rPr lang="en-AU" smtClean="0"/>
              <a:t>16</a:t>
            </a:fld>
            <a:endParaRPr lang="en-AU" dirty="0"/>
          </a:p>
        </p:txBody>
      </p:sp>
      <p:graphicFrame>
        <p:nvGraphicFramePr>
          <p:cNvPr id="5" name="Diagram 4"/>
          <p:cNvGraphicFramePr/>
          <p:nvPr>
            <p:extLst>
              <p:ext uri="{D42A27DB-BD31-4B8C-83A1-F6EECF244321}">
                <p14:modId xmlns:p14="http://schemas.microsoft.com/office/powerpoint/2010/main" val="1628193334"/>
              </p:ext>
            </p:extLst>
          </p:nvPr>
        </p:nvGraphicFramePr>
        <p:xfrm>
          <a:off x="381000" y="1397000"/>
          <a:ext cx="83058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6595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Risks in relying on agency ratings</a:t>
            </a:r>
          </a:p>
        </p:txBody>
      </p:sp>
      <p:sp>
        <p:nvSpPr>
          <p:cNvPr id="3" name="Content Placeholder 2"/>
          <p:cNvSpPr>
            <a:spLocks noGrp="1"/>
          </p:cNvSpPr>
          <p:nvPr>
            <p:ph idx="1"/>
          </p:nvPr>
        </p:nvSpPr>
        <p:spPr>
          <a:xfrm>
            <a:off x="381000" y="1447801"/>
            <a:ext cx="8375904" cy="2133599"/>
          </a:xfrm>
        </p:spPr>
        <p:txBody>
          <a:bodyPr>
            <a:normAutofit/>
          </a:bodyPr>
          <a:lstStyle/>
          <a:p>
            <a:pPr marL="182880" lvl="1" indent="-180000">
              <a:spcBef>
                <a:spcPts val="600"/>
              </a:spcBef>
              <a:spcAft>
                <a:spcPts val="600"/>
              </a:spcAft>
              <a:buFont typeface="Arial" pitchFamily="34" charset="0"/>
              <a:buChar char="•"/>
            </a:pPr>
            <a:r>
              <a:rPr lang="en-US" sz="2400" dirty="0"/>
              <a:t>The ratings of the three major rating agencies have proved quite accurate as a relative measure of default risk, apart from a few exceptions.</a:t>
            </a:r>
          </a:p>
          <a:p>
            <a:pPr marL="182880" lvl="1" indent="-180000">
              <a:spcBef>
                <a:spcPts val="600"/>
              </a:spcBef>
              <a:spcAft>
                <a:spcPts val="600"/>
              </a:spcAft>
              <a:buFont typeface="Arial" pitchFamily="34" charset="0"/>
              <a:buChar char="•"/>
            </a:pPr>
            <a:r>
              <a:rPr lang="en-US" sz="2400" dirty="0"/>
              <a:t>There are limitations and risks, however, to relying on credit rating agency ratings, including the following:</a:t>
            </a:r>
          </a:p>
        </p:txBody>
      </p:sp>
      <p:sp>
        <p:nvSpPr>
          <p:cNvPr id="4" name="Slide Number Placeholder 3"/>
          <p:cNvSpPr>
            <a:spLocks noGrp="1"/>
          </p:cNvSpPr>
          <p:nvPr>
            <p:ph type="sldNum" sz="quarter" idx="12"/>
          </p:nvPr>
        </p:nvSpPr>
        <p:spPr/>
        <p:txBody>
          <a:bodyPr/>
          <a:lstStyle/>
          <a:p>
            <a:fld id="{4E4A4924-7CC3-4BF6-9C5C-A8E770D15754}" type="slidenum">
              <a:rPr lang="en-AU" smtClean="0"/>
              <a:t>17</a:t>
            </a:fld>
            <a:endParaRPr lang="en-AU" dirty="0"/>
          </a:p>
        </p:txBody>
      </p:sp>
      <p:graphicFrame>
        <p:nvGraphicFramePr>
          <p:cNvPr id="5" name="Diagram 4"/>
          <p:cNvGraphicFramePr/>
          <p:nvPr>
            <p:extLst>
              <p:ext uri="{D42A27DB-BD31-4B8C-83A1-F6EECF244321}">
                <p14:modId xmlns:p14="http://schemas.microsoft.com/office/powerpoint/2010/main" val="2471306980"/>
              </p:ext>
            </p:extLst>
          </p:nvPr>
        </p:nvGraphicFramePr>
        <p:xfrm>
          <a:off x="685800" y="3505200"/>
          <a:ext cx="7924800" cy="281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9144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E1E2-76EE-4506-9342-760BA7502BDF}"/>
              </a:ext>
            </a:extLst>
          </p:cNvPr>
          <p:cNvSpPr>
            <a:spLocks noGrp="1"/>
          </p:cNvSpPr>
          <p:nvPr>
            <p:ph type="title"/>
          </p:nvPr>
        </p:nvSpPr>
        <p:spPr/>
        <p:txBody>
          <a:bodyPr>
            <a:normAutofit/>
          </a:bodyPr>
          <a:lstStyle/>
          <a:p>
            <a:r>
              <a:rPr lang="en-US" dirty="0"/>
              <a:t>Credit ratings tend to lag the market’s pricing of credit risk</a:t>
            </a:r>
          </a:p>
        </p:txBody>
      </p:sp>
      <p:pic>
        <p:nvPicPr>
          <p:cNvPr id="5" name="Content Placeholder 4">
            <a:extLst>
              <a:ext uri="{FF2B5EF4-FFF2-40B4-BE49-F238E27FC236}">
                <a16:creationId xmlns:a16="http://schemas.microsoft.com/office/drawing/2014/main" id="{27FB6866-6535-4E50-9558-DB54999FFB1A}"/>
              </a:ext>
            </a:extLst>
          </p:cNvPr>
          <p:cNvPicPr>
            <a:picLocks noGrp="1" noChangeAspect="1"/>
          </p:cNvPicPr>
          <p:nvPr>
            <p:ph idx="1"/>
          </p:nvPr>
        </p:nvPicPr>
        <p:blipFill>
          <a:blip r:embed="rId2"/>
          <a:stretch>
            <a:fillRect/>
          </a:stretch>
        </p:blipFill>
        <p:spPr>
          <a:xfrm>
            <a:off x="1004216" y="1447800"/>
            <a:ext cx="7129217" cy="4724400"/>
          </a:xfrm>
          <a:prstGeom prst="rect">
            <a:avLst/>
          </a:prstGeom>
        </p:spPr>
      </p:pic>
      <p:sp>
        <p:nvSpPr>
          <p:cNvPr id="4" name="Slide Number Placeholder 3">
            <a:extLst>
              <a:ext uri="{FF2B5EF4-FFF2-40B4-BE49-F238E27FC236}">
                <a16:creationId xmlns:a16="http://schemas.microsoft.com/office/drawing/2014/main" id="{012C63B2-8040-44AE-8D0D-229407BC383C}"/>
              </a:ext>
            </a:extLst>
          </p:cNvPr>
          <p:cNvSpPr>
            <a:spLocks noGrp="1"/>
          </p:cNvSpPr>
          <p:nvPr>
            <p:ph type="sldNum" sz="quarter" idx="12"/>
          </p:nvPr>
        </p:nvSpPr>
        <p:spPr/>
        <p:txBody>
          <a:bodyPr/>
          <a:lstStyle/>
          <a:p>
            <a:fld id="{4E4A4924-7CC3-4BF6-9C5C-A8E770D15754}" type="slidenum">
              <a:rPr lang="en-US" smtClean="0"/>
              <a:t>18</a:t>
            </a:fld>
            <a:endParaRPr lang="en-US" dirty="0"/>
          </a:p>
        </p:txBody>
      </p:sp>
    </p:spTree>
    <p:extLst>
      <p:ext uri="{BB962C8B-B14F-4D97-AF65-F5344CB8AC3E}">
        <p14:creationId xmlns:p14="http://schemas.microsoft.com/office/powerpoint/2010/main" val="2689620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B0668-35EC-4623-A312-4188C3610C1E}"/>
              </a:ext>
            </a:extLst>
          </p:cNvPr>
          <p:cNvSpPr>
            <a:spLocks noGrp="1"/>
          </p:cNvSpPr>
          <p:nvPr>
            <p:ph type="title"/>
          </p:nvPr>
        </p:nvSpPr>
        <p:spPr/>
        <p:txBody>
          <a:bodyPr/>
          <a:lstStyle/>
          <a:p>
            <a:r>
              <a:rPr lang="en-US" dirty="0"/>
              <a:t>Mini-quiz #3</a:t>
            </a:r>
          </a:p>
        </p:txBody>
      </p:sp>
      <p:sp>
        <p:nvSpPr>
          <p:cNvPr id="3" name="Content Placeholder 2">
            <a:extLst>
              <a:ext uri="{FF2B5EF4-FFF2-40B4-BE49-F238E27FC236}">
                <a16:creationId xmlns:a16="http://schemas.microsoft.com/office/drawing/2014/main" id="{1CF6E438-A363-497A-9A84-6F371C6BFB9F}"/>
              </a:ext>
            </a:extLst>
          </p:cNvPr>
          <p:cNvSpPr>
            <a:spLocks noGrp="1"/>
          </p:cNvSpPr>
          <p:nvPr>
            <p:ph idx="1"/>
          </p:nvPr>
        </p:nvSpPr>
        <p:spPr/>
        <p:txBody>
          <a:bodyPr>
            <a:normAutofit/>
          </a:bodyPr>
          <a:lstStyle/>
          <a:p>
            <a:pPr marL="237744" indent="-228600">
              <a:buFont typeface="+mj-lt"/>
              <a:buAutoNum type="arabicPeriod"/>
            </a:pPr>
            <a:r>
              <a:rPr lang="en-US" sz="900" dirty="0"/>
              <a:t>Using both Moody’s and S&amp;P ratings, which of the following pairs of ratings is considered high yield, also known as “below investment grade,” “speculative grade,” or “junk”?</a:t>
            </a:r>
            <a:br>
              <a:rPr lang="en-US" sz="900" dirty="0"/>
            </a:br>
            <a:r>
              <a:rPr lang="en-US" sz="900" dirty="0"/>
              <a:t>A . Baa1/BBB–</a:t>
            </a:r>
            <a:br>
              <a:rPr lang="en-US" sz="900" dirty="0"/>
            </a:br>
            <a:r>
              <a:rPr lang="en-US" sz="900" dirty="0"/>
              <a:t>B . B3/CCC+</a:t>
            </a:r>
            <a:br>
              <a:rPr lang="en-US" sz="900" dirty="0"/>
            </a:br>
            <a:r>
              <a:rPr lang="en-US" sz="900" dirty="0"/>
              <a:t>C . Baa3/BB+</a:t>
            </a:r>
          </a:p>
          <a:p>
            <a:pPr marL="237744" indent="-228600">
              <a:buFont typeface="+mj-lt"/>
              <a:buAutoNum type="arabicPeriod"/>
            </a:pPr>
            <a:r>
              <a:rPr lang="en-US" sz="900" dirty="0"/>
              <a:t>What is the difference between an issuer rating and an issue rating? </a:t>
            </a:r>
            <a:br>
              <a:rPr lang="en-US" sz="900" dirty="0"/>
            </a:br>
            <a:r>
              <a:rPr lang="en-US" sz="900" dirty="0"/>
              <a:t>A . The issuer rating applies to all of an issuer’s bonds, whereas the issue rating considers a bond’s seniority ranking.</a:t>
            </a:r>
            <a:br>
              <a:rPr lang="en-US" sz="900" dirty="0"/>
            </a:br>
            <a:r>
              <a:rPr lang="en-US" sz="900" dirty="0"/>
              <a:t>B . The issuer rating is an assessment of an issuer’s overall creditworthiness, whereas the issue rating is always higher than the issuer rating.</a:t>
            </a:r>
            <a:br>
              <a:rPr lang="en-US" sz="900" dirty="0"/>
            </a:br>
            <a:r>
              <a:rPr lang="en-US" sz="900" dirty="0"/>
              <a:t>C . The issuer rating is an assessment of an issuer’s overall creditworthiness, typically reflected as the senior unsecured rating, whereas the issue rating considers a bond’s seniority ranking (e.g., secured or subordinated).</a:t>
            </a:r>
          </a:p>
          <a:p>
            <a:pPr marL="237744" indent="-228600">
              <a:buFont typeface="+mj-lt"/>
              <a:buAutoNum type="arabicPeriod"/>
            </a:pPr>
            <a:r>
              <a:rPr lang="en-US" sz="900" dirty="0"/>
              <a:t>Based on the practice of notching by the rating agencies, a subordinated bond from a company with an issuer rating of BB would likely carry what rating?</a:t>
            </a:r>
            <a:br>
              <a:rPr lang="en-US" sz="900" dirty="0"/>
            </a:br>
            <a:r>
              <a:rPr lang="en-US" sz="900" dirty="0"/>
              <a:t>A . B+</a:t>
            </a:r>
            <a:br>
              <a:rPr lang="en-US" sz="900" dirty="0"/>
            </a:br>
            <a:r>
              <a:rPr lang="en-US" sz="900" dirty="0"/>
              <a:t>B . BB</a:t>
            </a:r>
            <a:br>
              <a:rPr lang="en-US" sz="900" dirty="0"/>
            </a:br>
            <a:r>
              <a:rPr lang="en-US" sz="900" dirty="0"/>
              <a:t>C . BBB–</a:t>
            </a:r>
          </a:p>
          <a:p>
            <a:pPr marL="237744" indent="-228600">
              <a:buFont typeface="+mj-lt"/>
              <a:buAutoNum type="arabicPeriod"/>
            </a:pPr>
            <a:r>
              <a:rPr lang="en-US" sz="900" dirty="0"/>
              <a:t>The fixed-income portfolio manager you work with asked you why a bond from an issuer you cover didn’t rise in price when it was upgraded by Fitch from B+ to BB.</a:t>
            </a:r>
            <a:br>
              <a:rPr lang="en-US" sz="900" dirty="0"/>
            </a:br>
            <a:r>
              <a:rPr lang="en-US" sz="900" dirty="0"/>
              <a:t>Which of the following is the </a:t>
            </a:r>
            <a:r>
              <a:rPr lang="en-US" sz="900" i="1" dirty="0"/>
              <a:t>most likely </a:t>
            </a:r>
            <a:r>
              <a:rPr lang="en-US" sz="900" dirty="0"/>
              <a:t>explanation?</a:t>
            </a:r>
            <a:br>
              <a:rPr lang="en-US" sz="900" dirty="0"/>
            </a:br>
            <a:r>
              <a:rPr lang="en-US" sz="900" dirty="0"/>
              <a:t>A . Bond prices never react to rating changes.</a:t>
            </a:r>
            <a:br>
              <a:rPr lang="en-US" sz="900" dirty="0"/>
            </a:br>
            <a:r>
              <a:rPr lang="en-US" sz="900" dirty="0"/>
              <a:t>B . The bond doesn’t trade often so the price hasn’t adjusted to the rating change yet.</a:t>
            </a:r>
            <a:br>
              <a:rPr lang="en-US" sz="900" dirty="0"/>
            </a:br>
            <a:r>
              <a:rPr lang="en-US" sz="900" dirty="0"/>
              <a:t>C . The market was expecting the rating change, and so it was already “priced in” to the bond.</a:t>
            </a:r>
          </a:p>
          <a:p>
            <a:pPr marL="237744" indent="-228600">
              <a:buFont typeface="+mj-lt"/>
              <a:buAutoNum type="arabicPeriod"/>
            </a:pPr>
            <a:r>
              <a:rPr lang="en-US" sz="900" dirty="0"/>
              <a:t>Amalgamated Corp. and Widget Corp. each have bonds outstanding with similar coupons and maturity dates. Both bonds are rated B2, B–, and B by Moody’s, S&amp;P, and Fitch, respectively. The bonds, however, trade at very different prices—the Amalgamated bond trades at €89, whereas the Widget bond trades at €62. What is the </a:t>
            </a:r>
            <a:r>
              <a:rPr lang="en-US" sz="900" i="1" dirty="0"/>
              <a:t>most likely </a:t>
            </a:r>
            <a:r>
              <a:rPr lang="en-US" sz="900" dirty="0"/>
              <a:t>explanation of the price (and yield) difference?</a:t>
            </a:r>
            <a:br>
              <a:rPr lang="en-US" sz="900" dirty="0"/>
            </a:br>
            <a:r>
              <a:rPr lang="en-US" sz="900" dirty="0"/>
              <a:t>A . Widget’s credit ratings are lagging the market’s assessment of the company’s credit deterioration.</a:t>
            </a:r>
            <a:br>
              <a:rPr lang="en-US" sz="900" dirty="0"/>
            </a:br>
            <a:r>
              <a:rPr lang="en-US" sz="900" dirty="0"/>
              <a:t>B . The bonds have similar risks of default (as reflected in the ratings), but the market believes the Amalgamated bond has a higher expected loss in the event of default.</a:t>
            </a:r>
            <a:br>
              <a:rPr lang="en-US" sz="900" dirty="0"/>
            </a:br>
            <a:r>
              <a:rPr lang="en-US" sz="900" dirty="0"/>
              <a:t>C . The bonds have similar risks of default (as reflected in the ratings), but the market believes the Widget bond has a higher expected recovery rate in the event of default.</a:t>
            </a:r>
          </a:p>
        </p:txBody>
      </p:sp>
      <p:sp>
        <p:nvSpPr>
          <p:cNvPr id="4" name="Slide Number Placeholder 3">
            <a:extLst>
              <a:ext uri="{FF2B5EF4-FFF2-40B4-BE49-F238E27FC236}">
                <a16:creationId xmlns:a16="http://schemas.microsoft.com/office/drawing/2014/main" id="{D43E6DF6-7028-4AFB-9EFA-D271B675250B}"/>
              </a:ext>
            </a:extLst>
          </p:cNvPr>
          <p:cNvSpPr>
            <a:spLocks noGrp="1"/>
          </p:cNvSpPr>
          <p:nvPr>
            <p:ph type="sldNum" sz="quarter" idx="12"/>
          </p:nvPr>
        </p:nvSpPr>
        <p:spPr/>
        <p:txBody>
          <a:bodyPr/>
          <a:lstStyle/>
          <a:p>
            <a:fld id="{4E4A4924-7CC3-4BF6-9C5C-A8E770D15754}" type="slidenum">
              <a:rPr lang="en-US" smtClean="0"/>
              <a:t>19</a:t>
            </a:fld>
            <a:endParaRPr lang="en-US" dirty="0"/>
          </a:p>
        </p:txBody>
      </p:sp>
    </p:spTree>
    <p:extLst>
      <p:ext uri="{BB962C8B-B14F-4D97-AF65-F5344CB8AC3E}">
        <p14:creationId xmlns:p14="http://schemas.microsoft.com/office/powerpoint/2010/main" val="1032143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F33F31-A0BA-4B0E-AFED-64614AA78BB0}"/>
              </a:ext>
            </a:extLst>
          </p:cNvPr>
          <p:cNvSpPr>
            <a:spLocks noGrp="1"/>
          </p:cNvSpPr>
          <p:nvPr>
            <p:ph type="title"/>
          </p:nvPr>
        </p:nvSpPr>
        <p:spPr/>
        <p:txBody>
          <a:bodyPr/>
          <a:lstStyle/>
          <a:p>
            <a:r>
              <a:rPr lang="en-US" dirty="0"/>
              <a:t>Write a number game</a:t>
            </a:r>
          </a:p>
        </p:txBody>
      </p:sp>
      <p:sp>
        <p:nvSpPr>
          <p:cNvPr id="2" name="Slide Number Placeholder 1">
            <a:extLst>
              <a:ext uri="{FF2B5EF4-FFF2-40B4-BE49-F238E27FC236}">
                <a16:creationId xmlns:a16="http://schemas.microsoft.com/office/drawing/2014/main" id="{008F234A-7A57-47CE-8839-DD047557BB5C}"/>
              </a:ext>
            </a:extLst>
          </p:cNvPr>
          <p:cNvSpPr>
            <a:spLocks noGrp="1"/>
          </p:cNvSpPr>
          <p:nvPr>
            <p:ph type="sldNum" sz="quarter" idx="12"/>
          </p:nvPr>
        </p:nvSpPr>
        <p:spPr/>
        <p:txBody>
          <a:bodyPr/>
          <a:lstStyle/>
          <a:p>
            <a:fld id="{4E4A4924-7CC3-4BF6-9C5C-A8E770D15754}" type="slidenum">
              <a:rPr lang="en-US" smtClean="0"/>
              <a:t>2</a:t>
            </a:fld>
            <a:endParaRPr lang="en-US" dirty="0"/>
          </a:p>
        </p:txBody>
      </p:sp>
      <mc:AlternateContent xmlns:mc="http://schemas.openxmlformats.org/markup-compatibility/2006" xmlns:cx1="http://schemas.microsoft.com/office/drawing/2015/9/8/chartex">
        <mc:Choice Requires="cx1">
          <p:graphicFrame>
            <p:nvGraphicFramePr>
              <p:cNvPr id="6" name="Content Placeholder 5">
                <a:extLst>
                  <a:ext uri="{FF2B5EF4-FFF2-40B4-BE49-F238E27FC236}">
                    <a16:creationId xmlns:a16="http://schemas.microsoft.com/office/drawing/2014/main" id="{C49276E9-B47A-4B67-A4BA-9CF731833D3E}"/>
                  </a:ext>
                </a:extLst>
              </p:cNvPr>
              <p:cNvGraphicFramePr>
                <a:graphicFrameLocks noGrp="1"/>
              </p:cNvGraphicFramePr>
              <p:nvPr>
                <p:ph idx="1"/>
                <p:extLst>
                  <p:ext uri="{D42A27DB-BD31-4B8C-83A1-F6EECF244321}">
                    <p14:modId xmlns:p14="http://schemas.microsoft.com/office/powerpoint/2010/main" val="2104504253"/>
                  </p:ext>
                </p:extLst>
              </p:nvPr>
            </p:nvGraphicFramePr>
            <p:xfrm>
              <a:off x="381000" y="1447800"/>
              <a:ext cx="8375650" cy="472440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6" name="Content Placeholder 5">
                <a:extLst>
                  <a:ext uri="{FF2B5EF4-FFF2-40B4-BE49-F238E27FC236}">
                    <a16:creationId xmlns:a16="http://schemas.microsoft.com/office/drawing/2014/main" id="{C49276E9-B47A-4B67-A4BA-9CF731833D3E}"/>
                  </a:ext>
                </a:extLst>
              </p:cNvPr>
              <p:cNvPicPr>
                <a:picLocks noGrp="1" noRot="1" noChangeAspect="1" noMove="1" noResize="1" noEditPoints="1" noAdjustHandles="1" noChangeArrowheads="1" noChangeShapeType="1"/>
              </p:cNvPicPr>
              <p:nvPr/>
            </p:nvPicPr>
            <p:blipFill>
              <a:blip r:embed="rId3"/>
              <a:stretch>
                <a:fillRect/>
              </a:stretch>
            </p:blipFill>
            <p:spPr>
              <a:xfrm>
                <a:off x="381000" y="1447800"/>
                <a:ext cx="8375650" cy="4724400"/>
              </a:xfrm>
              <a:prstGeom prst="rect">
                <a:avLst/>
              </a:prstGeom>
            </p:spPr>
          </p:pic>
        </mc:Fallback>
      </mc:AlternateContent>
      <p:cxnSp>
        <p:nvCxnSpPr>
          <p:cNvPr id="8" name="Straight Connector 7">
            <a:extLst>
              <a:ext uri="{FF2B5EF4-FFF2-40B4-BE49-F238E27FC236}">
                <a16:creationId xmlns:a16="http://schemas.microsoft.com/office/drawing/2014/main" id="{4EF50EA4-54F2-487E-97AF-B3970E554115}"/>
              </a:ext>
            </a:extLst>
          </p:cNvPr>
          <p:cNvCxnSpPr>
            <a:cxnSpLocks/>
          </p:cNvCxnSpPr>
          <p:nvPr/>
        </p:nvCxnSpPr>
        <p:spPr>
          <a:xfrm>
            <a:off x="3119120" y="1905000"/>
            <a:ext cx="0" cy="3962400"/>
          </a:xfrm>
          <a:prstGeom prst="line">
            <a:avLst/>
          </a:prstGeom>
          <a:ln w="12700">
            <a:solidFill>
              <a:srgbClr val="FF0000"/>
            </a:solidFill>
            <a:miter lim="800000"/>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44F2133-194D-40CE-A8AC-C36EBA5879EF}"/>
              </a:ext>
            </a:extLst>
          </p:cNvPr>
          <p:cNvSpPr txBox="1"/>
          <p:nvPr/>
        </p:nvSpPr>
        <p:spPr>
          <a:xfrm>
            <a:off x="3200400" y="1905000"/>
            <a:ext cx="1142995" cy="36576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noAutofit/>
          </a:bodyPr>
          <a:lstStyle/>
          <a:p>
            <a:r>
              <a:rPr lang="en-US" dirty="0"/>
              <a:t>Avg = 11</a:t>
            </a:r>
          </a:p>
          <a:p>
            <a:r>
              <a:rPr lang="en-US" dirty="0"/>
              <a:t> </a:t>
            </a:r>
          </a:p>
        </p:txBody>
      </p:sp>
      <p:sp>
        <p:nvSpPr>
          <p:cNvPr id="13" name="Rectangle 12">
            <a:extLst>
              <a:ext uri="{FF2B5EF4-FFF2-40B4-BE49-F238E27FC236}">
                <a16:creationId xmlns:a16="http://schemas.microsoft.com/office/drawing/2014/main" id="{C0CBA367-E99E-4E6A-ADCE-7DE9FF8C4191}"/>
              </a:ext>
            </a:extLst>
          </p:cNvPr>
          <p:cNvSpPr/>
          <p:nvPr/>
        </p:nvSpPr>
        <p:spPr>
          <a:xfrm>
            <a:off x="5410201" y="3586118"/>
            <a:ext cx="1828796" cy="600164"/>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1100" dirty="0">
                <a:solidFill>
                  <a:schemeClr val="bg1"/>
                </a:solidFill>
                <a:latin typeface="Arial" panose="020B0604020202020204" pitchFamily="34" charset="0"/>
                <a:cs typeface="Arial" panose="020B0604020202020204" pitchFamily="34" charset="0"/>
              </a:rPr>
              <a:t>ZENG HAILONG</a:t>
            </a:r>
          </a:p>
          <a:p>
            <a:r>
              <a:rPr lang="en-US" sz="1100" dirty="0"/>
              <a:t>GLENN CHRISTOPHER </a:t>
            </a:r>
          </a:p>
          <a:p>
            <a:r>
              <a:rPr lang="en-US" sz="1100" dirty="0"/>
              <a:t>GUAN SHUKE  </a:t>
            </a:r>
          </a:p>
        </p:txBody>
      </p:sp>
    </p:spTree>
    <p:extLst>
      <p:ext uri="{BB962C8B-B14F-4D97-AF65-F5344CB8AC3E}">
        <p14:creationId xmlns:p14="http://schemas.microsoft.com/office/powerpoint/2010/main" val="603601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spcBef>
                <a:spcPts val="0"/>
              </a:spcBef>
              <a:defRPr/>
            </a:pPr>
            <a:r>
              <a:rPr lang="en-AU" dirty="0"/>
              <a:t>5. Traditional credit analysis: corporate debt securities</a:t>
            </a:r>
          </a:p>
        </p:txBody>
      </p:sp>
      <p:sp>
        <p:nvSpPr>
          <p:cNvPr id="3" name="Content Placeholder 2"/>
          <p:cNvSpPr>
            <a:spLocks noGrp="1"/>
          </p:cNvSpPr>
          <p:nvPr>
            <p:ph idx="1"/>
          </p:nvPr>
        </p:nvSpPr>
        <p:spPr>
          <a:xfrm>
            <a:off x="381000" y="1295400"/>
            <a:ext cx="8375904" cy="1752599"/>
          </a:xfrm>
        </p:spPr>
        <p:txBody>
          <a:bodyPr>
            <a:normAutofit/>
          </a:bodyPr>
          <a:lstStyle/>
          <a:p>
            <a:pPr marL="182880" lvl="1" indent="-180000">
              <a:spcBef>
                <a:spcPts val="600"/>
              </a:spcBef>
              <a:spcAft>
                <a:spcPts val="600"/>
              </a:spcAft>
              <a:buFont typeface="Arial" pitchFamily="34" charset="0"/>
              <a:buChar char="•"/>
            </a:pPr>
            <a:r>
              <a:rPr lang="en-US" sz="2200" dirty="0"/>
              <a:t>The goal of credit analysis is to assess an issuer’s ability to satisfy its debt obligations, including bonds and other indebtedness, such as bank loans.</a:t>
            </a:r>
          </a:p>
          <a:p>
            <a:pPr marL="182880" lvl="1" indent="-180000">
              <a:spcBef>
                <a:spcPts val="600"/>
              </a:spcBef>
              <a:spcAft>
                <a:spcPts val="600"/>
              </a:spcAft>
              <a:buFont typeface="Arial" pitchFamily="34" charset="0"/>
              <a:buChar char="•"/>
            </a:pPr>
            <a:r>
              <a:rPr lang="en-US" sz="2200" dirty="0"/>
              <a:t>Many analysts perform a so-called </a:t>
            </a:r>
            <a:r>
              <a:rPr lang="en-US" sz="2200" b="1" dirty="0"/>
              <a:t>4C analysis</a:t>
            </a:r>
            <a:r>
              <a:rPr lang="en-US" sz="2200" dirty="0"/>
              <a:t>:</a:t>
            </a:r>
          </a:p>
        </p:txBody>
      </p:sp>
      <p:sp>
        <p:nvSpPr>
          <p:cNvPr id="4" name="Slide Number Placeholder 3"/>
          <p:cNvSpPr>
            <a:spLocks noGrp="1"/>
          </p:cNvSpPr>
          <p:nvPr>
            <p:ph type="sldNum" sz="quarter" idx="12"/>
          </p:nvPr>
        </p:nvSpPr>
        <p:spPr/>
        <p:txBody>
          <a:bodyPr/>
          <a:lstStyle/>
          <a:p>
            <a:fld id="{4E4A4924-7CC3-4BF6-9C5C-A8E770D15754}" type="slidenum">
              <a:rPr lang="en-AU" smtClean="0"/>
              <a:t>20</a:t>
            </a:fld>
            <a:endParaRPr lang="en-AU" dirty="0"/>
          </a:p>
        </p:txBody>
      </p:sp>
      <p:graphicFrame>
        <p:nvGraphicFramePr>
          <p:cNvPr id="5" name="Diagram 4"/>
          <p:cNvGraphicFramePr/>
          <p:nvPr>
            <p:extLst>
              <p:ext uri="{D42A27DB-BD31-4B8C-83A1-F6EECF244321}">
                <p14:modId xmlns:p14="http://schemas.microsoft.com/office/powerpoint/2010/main" val="3788006134"/>
              </p:ext>
            </p:extLst>
          </p:nvPr>
        </p:nvGraphicFramePr>
        <p:xfrm>
          <a:off x="381000" y="2971800"/>
          <a:ext cx="8534400" cy="335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8161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spcBef>
                <a:spcPts val="0"/>
              </a:spcBef>
              <a:defRPr/>
            </a:pPr>
            <a:r>
              <a:rPr lang="en-AU" dirty="0"/>
              <a:t>capacity</a:t>
            </a:r>
          </a:p>
        </p:txBody>
      </p:sp>
      <p:sp>
        <p:nvSpPr>
          <p:cNvPr id="3" name="Content Placeholder 2"/>
          <p:cNvSpPr>
            <a:spLocks noGrp="1"/>
          </p:cNvSpPr>
          <p:nvPr>
            <p:ph idx="1"/>
          </p:nvPr>
        </p:nvSpPr>
        <p:spPr>
          <a:xfrm>
            <a:off x="381000" y="1447801"/>
            <a:ext cx="8375904" cy="2209799"/>
          </a:xfrm>
        </p:spPr>
        <p:txBody>
          <a:bodyPr>
            <a:normAutofit fontScale="92500"/>
          </a:bodyPr>
          <a:lstStyle/>
          <a:p>
            <a:pPr marL="901700" lvl="4" indent="-296863">
              <a:spcBef>
                <a:spcPts val="600"/>
              </a:spcBef>
              <a:spcAft>
                <a:spcPts val="600"/>
              </a:spcAft>
              <a:buNone/>
            </a:pPr>
            <a:r>
              <a:rPr lang="en-US" sz="2400" dirty="0"/>
              <a:t>	</a:t>
            </a:r>
            <a:r>
              <a:rPr lang="en-US" sz="2400" b="1" dirty="0"/>
              <a:t>Capacity</a:t>
            </a:r>
            <a:r>
              <a:rPr lang="en-US" sz="2400" dirty="0"/>
              <a:t> is the ability of a borrower to service its debt. To determine that, credit analysis starts with industry analysis and then turns to examination of the specific issuer. </a:t>
            </a:r>
          </a:p>
          <a:p>
            <a:pPr marL="2880" lvl="1" indent="0">
              <a:spcBef>
                <a:spcPts val="600"/>
              </a:spcBef>
              <a:spcAft>
                <a:spcPts val="600"/>
              </a:spcAft>
              <a:buNone/>
            </a:pPr>
            <a:r>
              <a:rPr lang="en-US" sz="2400" dirty="0"/>
              <a:t>Porter’s framework of analyzing five competitive forces is useful for the analysis of an industry structure: </a:t>
            </a:r>
          </a:p>
        </p:txBody>
      </p:sp>
      <p:sp>
        <p:nvSpPr>
          <p:cNvPr id="4" name="Slide Number Placeholder 3"/>
          <p:cNvSpPr>
            <a:spLocks noGrp="1"/>
          </p:cNvSpPr>
          <p:nvPr>
            <p:ph type="sldNum" sz="quarter" idx="12"/>
          </p:nvPr>
        </p:nvSpPr>
        <p:spPr/>
        <p:txBody>
          <a:bodyPr/>
          <a:lstStyle/>
          <a:p>
            <a:fld id="{4E4A4924-7CC3-4BF6-9C5C-A8E770D15754}" type="slidenum">
              <a:rPr lang="en-AU" smtClean="0"/>
              <a:t>21</a:t>
            </a:fld>
            <a:endParaRPr lang="en-AU" dirty="0"/>
          </a:p>
        </p:txBody>
      </p:sp>
      <p:graphicFrame>
        <p:nvGraphicFramePr>
          <p:cNvPr id="9" name="Diagram 8"/>
          <p:cNvGraphicFramePr/>
          <p:nvPr>
            <p:extLst>
              <p:ext uri="{D42A27DB-BD31-4B8C-83A1-F6EECF244321}">
                <p14:modId xmlns:p14="http://schemas.microsoft.com/office/powerpoint/2010/main" val="3855617079"/>
              </p:ext>
            </p:extLst>
          </p:nvPr>
        </p:nvGraphicFramePr>
        <p:xfrm>
          <a:off x="685800" y="3429000"/>
          <a:ext cx="8077200" cy="289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Oval 9"/>
          <p:cNvSpPr/>
          <p:nvPr/>
        </p:nvSpPr>
        <p:spPr>
          <a:xfrm>
            <a:off x="381000" y="1447800"/>
            <a:ext cx="890588" cy="838200"/>
          </a:xfrm>
          <a:prstGeom prst="ellipse">
            <a:avLst/>
          </a:pr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t>1C</a:t>
            </a:r>
          </a:p>
        </p:txBody>
      </p:sp>
    </p:spTree>
    <p:extLst>
      <p:ext uri="{BB962C8B-B14F-4D97-AF65-F5344CB8AC3E}">
        <p14:creationId xmlns:p14="http://schemas.microsoft.com/office/powerpoint/2010/main" val="1201259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spcBef>
                <a:spcPts val="0"/>
              </a:spcBef>
              <a:defRPr/>
            </a:pPr>
            <a:r>
              <a:rPr lang="en-AU" dirty="0"/>
              <a:t>capacity</a:t>
            </a:r>
          </a:p>
        </p:txBody>
      </p:sp>
      <p:sp>
        <p:nvSpPr>
          <p:cNvPr id="3" name="Content Placeholder 2"/>
          <p:cNvSpPr>
            <a:spLocks noGrp="1"/>
          </p:cNvSpPr>
          <p:nvPr>
            <p:ph idx="1"/>
          </p:nvPr>
        </p:nvSpPr>
        <p:spPr>
          <a:xfrm>
            <a:off x="381000" y="1447801"/>
            <a:ext cx="8375904" cy="2514599"/>
          </a:xfrm>
        </p:spPr>
        <p:txBody>
          <a:bodyPr>
            <a:normAutofit/>
          </a:bodyPr>
          <a:lstStyle/>
          <a:p>
            <a:pPr marL="0" lvl="1" indent="1588">
              <a:spcBef>
                <a:spcPts val="600"/>
              </a:spcBef>
              <a:spcAft>
                <a:spcPts val="600"/>
              </a:spcAft>
              <a:buNone/>
            </a:pPr>
            <a:r>
              <a:rPr lang="en-US" sz="2200" dirty="0"/>
              <a:t>After understanding an industry’s structure, the next step is to assess its fundamentals, including its sensitivity to macroeconomic factors, its growth prospects, its profitability, and its business need</a:t>
            </a:r>
            <a:r>
              <a:rPr lang="en-US" sz="2200" dirty="0">
                <a:latin typeface="Arial"/>
                <a:cs typeface="Arial"/>
              </a:rPr>
              <a:t>—</a:t>
            </a:r>
            <a:r>
              <a:rPr lang="en-US" sz="2200" dirty="0"/>
              <a:t>or lack thereof</a:t>
            </a:r>
            <a:r>
              <a:rPr lang="en-US" sz="2200" dirty="0">
                <a:latin typeface="Arial"/>
                <a:cs typeface="Arial"/>
              </a:rPr>
              <a:t>—</a:t>
            </a:r>
            <a:r>
              <a:rPr lang="en-US" sz="2200" dirty="0"/>
              <a:t>for high credit quality.</a:t>
            </a:r>
          </a:p>
          <a:p>
            <a:pPr marL="182880" lvl="1" indent="-180000">
              <a:spcBef>
                <a:spcPts val="600"/>
              </a:spcBef>
              <a:spcAft>
                <a:spcPts val="600"/>
              </a:spcAft>
              <a:buFont typeface="Arial" pitchFamily="34" charset="0"/>
              <a:buChar char="•"/>
            </a:pPr>
            <a:r>
              <a:rPr lang="en-US" sz="2200" dirty="0"/>
              <a:t>Judgments about these can be made by looking at the following: </a:t>
            </a:r>
          </a:p>
        </p:txBody>
      </p:sp>
      <p:sp>
        <p:nvSpPr>
          <p:cNvPr id="4" name="Slide Number Placeholder 3"/>
          <p:cNvSpPr>
            <a:spLocks noGrp="1"/>
          </p:cNvSpPr>
          <p:nvPr>
            <p:ph type="sldNum" sz="quarter" idx="12"/>
          </p:nvPr>
        </p:nvSpPr>
        <p:spPr/>
        <p:txBody>
          <a:bodyPr/>
          <a:lstStyle/>
          <a:p>
            <a:fld id="{4E4A4924-7CC3-4BF6-9C5C-A8E770D15754}" type="slidenum">
              <a:rPr lang="en-AU" smtClean="0"/>
              <a:t>22</a:t>
            </a:fld>
            <a:endParaRPr lang="en-AU" dirty="0"/>
          </a:p>
        </p:txBody>
      </p:sp>
      <p:grpSp>
        <p:nvGrpSpPr>
          <p:cNvPr id="6" name="Diagram group"/>
          <p:cNvGrpSpPr/>
          <p:nvPr/>
        </p:nvGrpSpPr>
        <p:grpSpPr>
          <a:xfrm>
            <a:off x="381000" y="3276600"/>
            <a:ext cx="8382000" cy="3352800"/>
            <a:chOff x="-220038" y="-273654"/>
            <a:chExt cx="6866932" cy="4636832"/>
          </a:xfrm>
          <a:scene3d>
            <a:camera prst="perspectiveRelaxedModerately" zoom="92000"/>
            <a:lightRig rig="balanced" dir="t">
              <a:rot lat="0" lon="0" rev="12700000"/>
            </a:lightRig>
          </a:scene3d>
        </p:grpSpPr>
        <p:sp>
          <p:nvSpPr>
            <p:cNvPr id="7" name="Circular Arrow 6"/>
            <p:cNvSpPr/>
            <p:nvPr/>
          </p:nvSpPr>
          <p:spPr>
            <a:xfrm>
              <a:off x="-220038" y="-273654"/>
              <a:ext cx="6866932" cy="4636832"/>
            </a:xfrm>
            <a:prstGeom prst="circularArrow">
              <a:avLst>
                <a:gd name="adj1" fmla="val 5085"/>
                <a:gd name="adj2" fmla="val 327528"/>
                <a:gd name="adj3" fmla="val 15644096"/>
                <a:gd name="adj4" fmla="val 16428376"/>
                <a:gd name="adj5" fmla="val 5932"/>
              </a:avLst>
            </a:prstGeom>
            <a:solidFill>
              <a:srgbClr val="00B050"/>
            </a:solidFill>
            <a:ln>
              <a:solidFill>
                <a:srgbClr val="00B050"/>
              </a:solidFill>
            </a:ln>
            <a:sp3d z="50080" prstMaterial="plastic">
              <a:bevelT w="25400" h="25400"/>
              <a:bevelB w="25400" h="25400"/>
            </a:sp3d>
          </p:spPr>
          <p:style>
            <a:lnRef idx="2">
              <a:schemeClr val="dk1">
                <a:shade val="50000"/>
              </a:schemeClr>
            </a:lnRef>
            <a:fillRef idx="1">
              <a:schemeClr val="dk1"/>
            </a:fillRef>
            <a:effectRef idx="0">
              <a:schemeClr val="dk1"/>
            </a:effectRef>
            <a:fontRef idx="minor">
              <a:schemeClr val="dk1">
                <a:hueOff val="0"/>
                <a:satOff val="0"/>
                <a:lumOff val="0"/>
                <a:alphaOff val="0"/>
              </a:schemeClr>
            </a:fontRef>
          </p:style>
        </p:sp>
      </p:grpSp>
      <p:sp>
        <p:nvSpPr>
          <p:cNvPr id="8" name="TextBox 7"/>
          <p:cNvSpPr txBox="1"/>
          <p:nvPr/>
        </p:nvSpPr>
        <p:spPr>
          <a:xfrm>
            <a:off x="1866900" y="4343400"/>
            <a:ext cx="5410200" cy="1295400"/>
          </a:xfrm>
          <a:prstGeom prst="rect">
            <a:avLst/>
          </a:prstGeom>
          <a:noFill/>
        </p:spPr>
        <p:txBody>
          <a:bodyPr wrap="square" rtlCol="0">
            <a:noAutofit/>
          </a:bodyPr>
          <a:lstStyle/>
          <a:p>
            <a:pPr marL="620100" lvl="1" indent="-342900">
              <a:lnSpc>
                <a:spcPct val="90000"/>
              </a:lnSpc>
              <a:spcBef>
                <a:spcPts val="600"/>
              </a:spcBef>
              <a:spcAft>
                <a:spcPts val="600"/>
              </a:spcAft>
              <a:buFont typeface="Arial" panose="020B0604020202020204" pitchFamily="34" charset="0"/>
              <a:buChar char="•"/>
            </a:pPr>
            <a:r>
              <a:rPr lang="en-US" sz="2200" dirty="0"/>
              <a:t>Cyclical or non-cyclical industry</a:t>
            </a:r>
          </a:p>
          <a:p>
            <a:pPr marL="620100" lvl="1" indent="-342900">
              <a:lnSpc>
                <a:spcPct val="90000"/>
              </a:lnSpc>
              <a:spcBef>
                <a:spcPts val="600"/>
              </a:spcBef>
              <a:spcAft>
                <a:spcPts val="600"/>
              </a:spcAft>
              <a:buFont typeface="Arial" panose="020B0604020202020204" pitchFamily="34" charset="0"/>
              <a:buChar char="•"/>
            </a:pPr>
            <a:r>
              <a:rPr lang="en-US" sz="2200" dirty="0"/>
              <a:t>The industry’s growth prospects</a:t>
            </a:r>
          </a:p>
          <a:p>
            <a:pPr marL="620100" lvl="1" indent="-342900">
              <a:lnSpc>
                <a:spcPct val="90000"/>
              </a:lnSpc>
              <a:spcBef>
                <a:spcPts val="600"/>
              </a:spcBef>
              <a:spcAft>
                <a:spcPts val="600"/>
              </a:spcAft>
              <a:buFont typeface="Arial" panose="020B0604020202020204" pitchFamily="34" charset="0"/>
              <a:buChar char="•"/>
            </a:pPr>
            <a:r>
              <a:rPr lang="en-US" sz="2200" dirty="0"/>
              <a:t>Published industry statistics</a:t>
            </a:r>
          </a:p>
          <a:p>
            <a:endParaRPr lang="en-AU" dirty="0"/>
          </a:p>
        </p:txBody>
      </p:sp>
    </p:spTree>
    <p:extLst>
      <p:ext uri="{BB962C8B-B14F-4D97-AF65-F5344CB8AC3E}">
        <p14:creationId xmlns:p14="http://schemas.microsoft.com/office/powerpoint/2010/main" val="2690267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spcBef>
                <a:spcPts val="0"/>
              </a:spcBef>
              <a:defRPr/>
            </a:pPr>
            <a:r>
              <a:rPr lang="en-AU" dirty="0"/>
              <a:t>capacity</a:t>
            </a:r>
          </a:p>
        </p:txBody>
      </p:sp>
      <p:sp>
        <p:nvSpPr>
          <p:cNvPr id="3" name="Content Placeholder 2"/>
          <p:cNvSpPr>
            <a:spLocks noGrp="1"/>
          </p:cNvSpPr>
          <p:nvPr>
            <p:ph idx="1"/>
          </p:nvPr>
        </p:nvSpPr>
        <p:spPr>
          <a:xfrm>
            <a:off x="381000" y="1447801"/>
            <a:ext cx="8375904" cy="1828799"/>
          </a:xfrm>
        </p:spPr>
        <p:txBody>
          <a:bodyPr>
            <a:normAutofit/>
          </a:bodyPr>
          <a:lstStyle/>
          <a:p>
            <a:pPr marL="0" lvl="1" indent="1588">
              <a:spcBef>
                <a:spcPts val="600"/>
              </a:spcBef>
              <a:spcAft>
                <a:spcPts val="600"/>
              </a:spcAft>
              <a:buNone/>
            </a:pPr>
            <a:r>
              <a:rPr lang="en-US" sz="2200" dirty="0"/>
              <a:t>Following analysis of an industry’s structure and fundamentals, the next step is to assess the fundamentals of the company: the corporate borrower. </a:t>
            </a:r>
          </a:p>
          <a:p>
            <a:pPr marL="182880" lvl="1" indent="-180000">
              <a:spcBef>
                <a:spcPts val="600"/>
              </a:spcBef>
              <a:spcAft>
                <a:spcPts val="600"/>
              </a:spcAft>
              <a:buFont typeface="Arial" pitchFamily="34" charset="0"/>
              <a:buChar char="•"/>
            </a:pPr>
            <a:r>
              <a:rPr lang="en-US" sz="2200" dirty="0"/>
              <a:t>Analysts should examine the following:</a:t>
            </a:r>
          </a:p>
        </p:txBody>
      </p:sp>
      <p:sp>
        <p:nvSpPr>
          <p:cNvPr id="4" name="Slide Number Placeholder 3"/>
          <p:cNvSpPr>
            <a:spLocks noGrp="1"/>
          </p:cNvSpPr>
          <p:nvPr>
            <p:ph type="sldNum" sz="quarter" idx="12"/>
          </p:nvPr>
        </p:nvSpPr>
        <p:spPr/>
        <p:txBody>
          <a:bodyPr/>
          <a:lstStyle/>
          <a:p>
            <a:fld id="{4E4A4924-7CC3-4BF6-9C5C-A8E770D15754}" type="slidenum">
              <a:rPr lang="en-AU" smtClean="0"/>
              <a:t>23</a:t>
            </a:fld>
            <a:endParaRPr lang="en-AU" dirty="0"/>
          </a:p>
        </p:txBody>
      </p:sp>
      <p:grpSp>
        <p:nvGrpSpPr>
          <p:cNvPr id="6" name="Diagram group"/>
          <p:cNvGrpSpPr/>
          <p:nvPr/>
        </p:nvGrpSpPr>
        <p:grpSpPr>
          <a:xfrm>
            <a:off x="381000" y="2743200"/>
            <a:ext cx="8382000" cy="3733800"/>
            <a:chOff x="-220038" y="-273654"/>
            <a:chExt cx="6866932" cy="4636832"/>
          </a:xfrm>
          <a:scene3d>
            <a:camera prst="perspectiveRelaxedModerately" zoom="92000"/>
            <a:lightRig rig="balanced" dir="t">
              <a:rot lat="0" lon="0" rev="12700000"/>
            </a:lightRig>
          </a:scene3d>
        </p:grpSpPr>
        <p:sp>
          <p:nvSpPr>
            <p:cNvPr id="7" name="Circular Arrow 6"/>
            <p:cNvSpPr/>
            <p:nvPr/>
          </p:nvSpPr>
          <p:spPr>
            <a:xfrm>
              <a:off x="-220038" y="-273654"/>
              <a:ext cx="6866932" cy="4636832"/>
            </a:xfrm>
            <a:prstGeom prst="circularArrow">
              <a:avLst>
                <a:gd name="adj1" fmla="val 5085"/>
                <a:gd name="adj2" fmla="val 327528"/>
                <a:gd name="adj3" fmla="val 15644096"/>
                <a:gd name="adj4" fmla="val 16428376"/>
                <a:gd name="adj5" fmla="val 5932"/>
              </a:avLst>
            </a:prstGeom>
            <a:solidFill>
              <a:srgbClr val="00B050"/>
            </a:solidFill>
            <a:ln>
              <a:solidFill>
                <a:srgbClr val="00B050"/>
              </a:solidFill>
            </a:ln>
            <a:sp3d z="50080" prstMaterial="plastic">
              <a:bevelT w="25400" h="25400"/>
              <a:bevelB w="25400" h="25400"/>
            </a:sp3d>
          </p:spPr>
          <p:style>
            <a:lnRef idx="2">
              <a:schemeClr val="dk1">
                <a:shade val="50000"/>
              </a:schemeClr>
            </a:lnRef>
            <a:fillRef idx="1">
              <a:schemeClr val="dk1"/>
            </a:fillRef>
            <a:effectRef idx="0">
              <a:schemeClr val="dk1"/>
            </a:effectRef>
            <a:fontRef idx="minor">
              <a:schemeClr val="dk1">
                <a:hueOff val="0"/>
                <a:satOff val="0"/>
                <a:lumOff val="0"/>
                <a:alphaOff val="0"/>
              </a:schemeClr>
            </a:fontRef>
          </p:style>
        </p:sp>
      </p:grpSp>
      <p:sp>
        <p:nvSpPr>
          <p:cNvPr id="8" name="TextBox 7"/>
          <p:cNvSpPr txBox="1"/>
          <p:nvPr/>
        </p:nvSpPr>
        <p:spPr>
          <a:xfrm>
            <a:off x="1828800" y="3810000"/>
            <a:ext cx="5791200" cy="1295400"/>
          </a:xfrm>
          <a:prstGeom prst="rect">
            <a:avLst/>
          </a:prstGeom>
          <a:noFill/>
        </p:spPr>
        <p:txBody>
          <a:bodyPr wrap="square" rtlCol="0">
            <a:noAutofit/>
          </a:bodyPr>
          <a:lstStyle/>
          <a:p>
            <a:pPr marL="620100" lvl="1" indent="-342900">
              <a:lnSpc>
                <a:spcPct val="90000"/>
              </a:lnSpc>
              <a:spcBef>
                <a:spcPts val="600"/>
              </a:spcBef>
              <a:spcAft>
                <a:spcPts val="600"/>
              </a:spcAft>
              <a:buFont typeface="Arial" panose="020B0604020202020204" pitchFamily="34" charset="0"/>
              <a:buChar char="•"/>
            </a:pPr>
            <a:r>
              <a:rPr lang="en-US" sz="2200" dirty="0"/>
              <a:t>Competitive position</a:t>
            </a:r>
          </a:p>
          <a:p>
            <a:pPr marL="620100" lvl="1" indent="-342900">
              <a:lnSpc>
                <a:spcPct val="90000"/>
              </a:lnSpc>
              <a:spcBef>
                <a:spcPts val="600"/>
              </a:spcBef>
              <a:spcAft>
                <a:spcPts val="600"/>
              </a:spcAft>
              <a:buFont typeface="Arial" panose="020B0604020202020204" pitchFamily="34" charset="0"/>
              <a:buChar char="•"/>
            </a:pPr>
            <a:r>
              <a:rPr lang="en-US" sz="2200" dirty="0"/>
              <a:t>Track record/operating history</a:t>
            </a:r>
          </a:p>
          <a:p>
            <a:pPr marL="620100" lvl="1" indent="-342900">
              <a:lnSpc>
                <a:spcPct val="90000"/>
              </a:lnSpc>
              <a:spcBef>
                <a:spcPts val="600"/>
              </a:spcBef>
              <a:spcAft>
                <a:spcPts val="600"/>
              </a:spcAft>
              <a:buFont typeface="Arial" panose="020B0604020202020204" pitchFamily="34" charset="0"/>
              <a:buChar char="•"/>
            </a:pPr>
            <a:r>
              <a:rPr lang="en-US" sz="2200" dirty="0"/>
              <a:t>Management’s strategy and execution</a:t>
            </a:r>
          </a:p>
          <a:p>
            <a:pPr marL="620100" lvl="1" indent="-342900">
              <a:lnSpc>
                <a:spcPct val="90000"/>
              </a:lnSpc>
              <a:spcBef>
                <a:spcPts val="600"/>
              </a:spcBef>
              <a:spcAft>
                <a:spcPts val="600"/>
              </a:spcAft>
              <a:buFont typeface="Arial" panose="020B0604020202020204" pitchFamily="34" charset="0"/>
              <a:buChar char="•"/>
            </a:pPr>
            <a:r>
              <a:rPr lang="en-US" sz="2200" dirty="0"/>
              <a:t>Ratios and ratio analysis</a:t>
            </a:r>
          </a:p>
          <a:p>
            <a:endParaRPr lang="en-AU" dirty="0"/>
          </a:p>
        </p:txBody>
      </p:sp>
    </p:spTree>
    <p:extLst>
      <p:ext uri="{BB962C8B-B14F-4D97-AF65-F5344CB8AC3E}">
        <p14:creationId xmlns:p14="http://schemas.microsoft.com/office/powerpoint/2010/main" val="120314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spcBef>
                <a:spcPts val="0"/>
              </a:spcBef>
              <a:defRPr/>
            </a:pPr>
            <a:r>
              <a:rPr lang="en-AU" dirty="0"/>
              <a:t>capacity</a:t>
            </a:r>
          </a:p>
        </p:txBody>
      </p:sp>
      <p:sp>
        <p:nvSpPr>
          <p:cNvPr id="3" name="Content Placeholder 2"/>
          <p:cNvSpPr>
            <a:spLocks noGrp="1"/>
          </p:cNvSpPr>
          <p:nvPr>
            <p:ph idx="1"/>
          </p:nvPr>
        </p:nvSpPr>
        <p:spPr>
          <a:xfrm>
            <a:off x="381000" y="1447801"/>
            <a:ext cx="8375904" cy="4724399"/>
          </a:xfrm>
        </p:spPr>
        <p:txBody>
          <a:bodyPr>
            <a:normAutofit/>
          </a:bodyPr>
          <a:lstStyle/>
          <a:p>
            <a:pPr marL="182880" lvl="1" indent="-180000">
              <a:spcBef>
                <a:spcPts val="600"/>
              </a:spcBef>
              <a:spcAft>
                <a:spcPts val="600"/>
              </a:spcAft>
              <a:buFont typeface="Arial" pitchFamily="34" charset="0"/>
              <a:buChar char="•"/>
            </a:pPr>
            <a:r>
              <a:rPr lang="en-US" sz="2400" dirty="0"/>
              <a:t>To provide context to the analysis and understanding of a company’s fundamentals</a:t>
            </a:r>
            <a:r>
              <a:rPr lang="en-US" sz="2400" dirty="0">
                <a:latin typeface="Arial"/>
                <a:cs typeface="Arial"/>
              </a:rPr>
              <a:t>—</a:t>
            </a:r>
            <a:r>
              <a:rPr lang="en-US" sz="2400" dirty="0"/>
              <a:t>based on the industry in which it operates, its competitive position, its strategy and execution</a:t>
            </a:r>
            <a:r>
              <a:rPr lang="en-US" sz="2400" dirty="0">
                <a:latin typeface="Arial"/>
                <a:cs typeface="Arial"/>
              </a:rPr>
              <a:t>—</a:t>
            </a:r>
            <a:r>
              <a:rPr lang="en-US" sz="2400" dirty="0"/>
              <a:t>a number of financial measures derived from the company’s principal financial statements are examined.</a:t>
            </a:r>
          </a:p>
        </p:txBody>
      </p:sp>
      <p:sp>
        <p:nvSpPr>
          <p:cNvPr id="4" name="Slide Number Placeholder 3"/>
          <p:cNvSpPr>
            <a:spLocks noGrp="1"/>
          </p:cNvSpPr>
          <p:nvPr>
            <p:ph type="sldNum" sz="quarter" idx="12"/>
          </p:nvPr>
        </p:nvSpPr>
        <p:spPr/>
        <p:txBody>
          <a:bodyPr/>
          <a:lstStyle/>
          <a:p>
            <a:fld id="{4E4A4924-7CC3-4BF6-9C5C-A8E770D15754}" type="slidenum">
              <a:rPr lang="en-AU" smtClean="0"/>
              <a:t>24</a:t>
            </a:fld>
            <a:endParaRPr lang="en-AU" dirty="0"/>
          </a:p>
        </p:txBody>
      </p:sp>
      <p:graphicFrame>
        <p:nvGraphicFramePr>
          <p:cNvPr id="5" name="Diagram 4"/>
          <p:cNvGraphicFramePr/>
          <p:nvPr>
            <p:extLst>
              <p:ext uri="{D42A27DB-BD31-4B8C-83A1-F6EECF244321}">
                <p14:modId xmlns:p14="http://schemas.microsoft.com/office/powerpoint/2010/main" val="3032884676"/>
              </p:ext>
            </p:extLst>
          </p:nvPr>
        </p:nvGraphicFramePr>
        <p:xfrm>
          <a:off x="609600" y="3429000"/>
          <a:ext cx="6934200" cy="281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20885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spcBef>
                <a:spcPts val="0"/>
              </a:spcBef>
              <a:defRPr/>
            </a:pPr>
            <a:r>
              <a:rPr lang="en-AU" dirty="0"/>
              <a:t>capacity</a:t>
            </a:r>
          </a:p>
        </p:txBody>
      </p:sp>
      <p:sp>
        <p:nvSpPr>
          <p:cNvPr id="3" name="Content Placeholder 2"/>
          <p:cNvSpPr>
            <a:spLocks noGrp="1"/>
          </p:cNvSpPr>
          <p:nvPr>
            <p:ph idx="1"/>
          </p:nvPr>
        </p:nvSpPr>
        <p:spPr>
          <a:xfrm>
            <a:off x="381000" y="1371600"/>
            <a:ext cx="8375904" cy="838199"/>
          </a:xfrm>
        </p:spPr>
        <p:txBody>
          <a:bodyPr>
            <a:normAutofit/>
          </a:bodyPr>
          <a:lstStyle/>
          <a:p>
            <a:pPr marL="2880" lvl="1" indent="0">
              <a:spcBef>
                <a:spcPts val="600"/>
              </a:spcBef>
              <a:spcAft>
                <a:spcPts val="600"/>
              </a:spcAft>
              <a:buNone/>
            </a:pPr>
            <a:r>
              <a:rPr lang="en-US" sz="2200" dirty="0"/>
              <a:t>There are several measures of cash flow used in credit analysis, including the following: </a:t>
            </a:r>
          </a:p>
        </p:txBody>
      </p:sp>
      <p:sp>
        <p:nvSpPr>
          <p:cNvPr id="4" name="Slide Number Placeholder 3"/>
          <p:cNvSpPr>
            <a:spLocks noGrp="1"/>
          </p:cNvSpPr>
          <p:nvPr>
            <p:ph type="sldNum" sz="quarter" idx="12"/>
          </p:nvPr>
        </p:nvSpPr>
        <p:spPr/>
        <p:txBody>
          <a:bodyPr/>
          <a:lstStyle/>
          <a:p>
            <a:fld id="{4E4A4924-7CC3-4BF6-9C5C-A8E770D15754}" type="slidenum">
              <a:rPr lang="en-AU" smtClean="0"/>
              <a:t>25</a:t>
            </a:fld>
            <a:endParaRPr lang="en-AU" dirty="0"/>
          </a:p>
        </p:txBody>
      </p:sp>
      <p:graphicFrame>
        <p:nvGraphicFramePr>
          <p:cNvPr id="6" name="Diagram 5"/>
          <p:cNvGraphicFramePr/>
          <p:nvPr>
            <p:extLst>
              <p:ext uri="{D42A27DB-BD31-4B8C-83A1-F6EECF244321}">
                <p14:modId xmlns:p14="http://schemas.microsoft.com/office/powerpoint/2010/main" val="4040509408"/>
              </p:ext>
            </p:extLst>
          </p:nvPr>
        </p:nvGraphicFramePr>
        <p:xfrm>
          <a:off x="381000" y="2286000"/>
          <a:ext cx="85344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6969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spcBef>
                <a:spcPts val="0"/>
              </a:spcBef>
              <a:defRPr/>
            </a:pPr>
            <a:r>
              <a:rPr lang="en-AU" dirty="0"/>
              <a:t>capacity</a:t>
            </a:r>
          </a:p>
        </p:txBody>
      </p:sp>
      <p:sp>
        <p:nvSpPr>
          <p:cNvPr id="3" name="Content Placeholder 2"/>
          <p:cNvSpPr>
            <a:spLocks noGrp="1"/>
          </p:cNvSpPr>
          <p:nvPr>
            <p:ph idx="1"/>
          </p:nvPr>
        </p:nvSpPr>
        <p:spPr>
          <a:xfrm>
            <a:off x="381000" y="1447801"/>
            <a:ext cx="8375904" cy="685799"/>
          </a:xfrm>
        </p:spPr>
        <p:txBody>
          <a:bodyPr>
            <a:normAutofit/>
          </a:bodyPr>
          <a:lstStyle/>
          <a:p>
            <a:pPr marL="2880" lvl="1" indent="0">
              <a:spcBef>
                <a:spcPts val="600"/>
              </a:spcBef>
              <a:spcAft>
                <a:spcPts val="600"/>
              </a:spcAft>
              <a:buNone/>
            </a:pPr>
            <a:r>
              <a:rPr lang="en-US" sz="2200" dirty="0"/>
              <a:t>The most common leverage ratios are the following: </a:t>
            </a:r>
          </a:p>
        </p:txBody>
      </p:sp>
      <p:sp>
        <p:nvSpPr>
          <p:cNvPr id="4" name="Slide Number Placeholder 3"/>
          <p:cNvSpPr>
            <a:spLocks noGrp="1"/>
          </p:cNvSpPr>
          <p:nvPr>
            <p:ph type="sldNum" sz="quarter" idx="12"/>
          </p:nvPr>
        </p:nvSpPr>
        <p:spPr/>
        <p:txBody>
          <a:bodyPr/>
          <a:lstStyle/>
          <a:p>
            <a:fld id="{4E4A4924-7CC3-4BF6-9C5C-A8E770D15754}" type="slidenum">
              <a:rPr lang="en-AU" smtClean="0"/>
              <a:t>26</a:t>
            </a:fld>
            <a:endParaRPr lang="en-AU" dirty="0"/>
          </a:p>
        </p:txBody>
      </p:sp>
      <p:graphicFrame>
        <p:nvGraphicFramePr>
          <p:cNvPr id="5" name="Diagram 4"/>
          <p:cNvGraphicFramePr/>
          <p:nvPr>
            <p:extLst>
              <p:ext uri="{D42A27DB-BD31-4B8C-83A1-F6EECF244321}">
                <p14:modId xmlns:p14="http://schemas.microsoft.com/office/powerpoint/2010/main" val="3813047631"/>
              </p:ext>
            </p:extLst>
          </p:nvPr>
        </p:nvGraphicFramePr>
        <p:xfrm>
          <a:off x="381000" y="1854200"/>
          <a:ext cx="8458200" cy="447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641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spcBef>
                <a:spcPts val="0"/>
              </a:spcBef>
              <a:defRPr/>
            </a:pPr>
            <a:r>
              <a:rPr lang="en-AU" dirty="0"/>
              <a:t>capacity</a:t>
            </a:r>
          </a:p>
        </p:txBody>
      </p:sp>
      <p:sp>
        <p:nvSpPr>
          <p:cNvPr id="3" name="Content Placeholder 2"/>
          <p:cNvSpPr>
            <a:spLocks noGrp="1"/>
          </p:cNvSpPr>
          <p:nvPr>
            <p:ph idx="1"/>
          </p:nvPr>
        </p:nvSpPr>
        <p:spPr>
          <a:xfrm>
            <a:off x="381000" y="1447801"/>
            <a:ext cx="8375904" cy="914399"/>
          </a:xfrm>
        </p:spPr>
        <p:txBody>
          <a:bodyPr>
            <a:normAutofit/>
          </a:bodyPr>
          <a:lstStyle/>
          <a:p>
            <a:pPr marL="2880" lvl="1" indent="0">
              <a:spcBef>
                <a:spcPts val="600"/>
              </a:spcBef>
              <a:spcAft>
                <a:spcPts val="600"/>
              </a:spcAft>
              <a:buNone/>
            </a:pPr>
            <a:r>
              <a:rPr lang="en-US" sz="2400" dirty="0"/>
              <a:t>The two most common coverage ratios are the following:</a:t>
            </a:r>
          </a:p>
        </p:txBody>
      </p:sp>
      <p:sp>
        <p:nvSpPr>
          <p:cNvPr id="4" name="Slide Number Placeholder 3"/>
          <p:cNvSpPr>
            <a:spLocks noGrp="1"/>
          </p:cNvSpPr>
          <p:nvPr>
            <p:ph type="sldNum" sz="quarter" idx="12"/>
          </p:nvPr>
        </p:nvSpPr>
        <p:spPr/>
        <p:txBody>
          <a:bodyPr/>
          <a:lstStyle/>
          <a:p>
            <a:fld id="{4E4A4924-7CC3-4BF6-9C5C-A8E770D15754}" type="slidenum">
              <a:rPr lang="en-AU" smtClean="0"/>
              <a:t>27</a:t>
            </a:fld>
            <a:endParaRPr lang="en-AU" dirty="0"/>
          </a:p>
        </p:txBody>
      </p:sp>
      <p:graphicFrame>
        <p:nvGraphicFramePr>
          <p:cNvPr id="5" name="Diagram 4"/>
          <p:cNvGraphicFramePr/>
          <p:nvPr>
            <p:extLst>
              <p:ext uri="{D42A27DB-BD31-4B8C-83A1-F6EECF244321}">
                <p14:modId xmlns:p14="http://schemas.microsoft.com/office/powerpoint/2010/main" val="3314105691"/>
              </p:ext>
            </p:extLst>
          </p:nvPr>
        </p:nvGraphicFramePr>
        <p:xfrm>
          <a:off x="533400" y="1981200"/>
          <a:ext cx="80772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91660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spcBef>
                <a:spcPts val="0"/>
              </a:spcBef>
              <a:defRPr/>
            </a:pPr>
            <a:r>
              <a:rPr lang="en-AU" dirty="0"/>
              <a:t>capacity</a:t>
            </a:r>
          </a:p>
        </p:txBody>
      </p:sp>
      <p:sp>
        <p:nvSpPr>
          <p:cNvPr id="3" name="Content Placeholder 2"/>
          <p:cNvSpPr>
            <a:spLocks noGrp="1"/>
          </p:cNvSpPr>
          <p:nvPr>
            <p:ph idx="1"/>
          </p:nvPr>
        </p:nvSpPr>
        <p:spPr>
          <a:xfrm>
            <a:off x="381000" y="1447801"/>
            <a:ext cx="8375904" cy="1676399"/>
          </a:xfrm>
        </p:spPr>
        <p:txBody>
          <a:bodyPr>
            <a:normAutofit/>
          </a:bodyPr>
          <a:lstStyle/>
          <a:p>
            <a:pPr marL="182880" lvl="1" indent="-180000">
              <a:spcBef>
                <a:spcPts val="600"/>
              </a:spcBef>
              <a:spcAft>
                <a:spcPts val="600"/>
              </a:spcAft>
              <a:buFont typeface="Arial" pitchFamily="34" charset="0"/>
              <a:buChar char="•"/>
            </a:pPr>
            <a:r>
              <a:rPr lang="en-US" sz="2400" dirty="0"/>
              <a:t>An issuer’s access to liquidity is also an important consideration in credit analysis. When assessing an issuer’s liquidity, credit analysts tend to look at the following: </a:t>
            </a:r>
          </a:p>
        </p:txBody>
      </p:sp>
      <p:sp>
        <p:nvSpPr>
          <p:cNvPr id="4" name="Slide Number Placeholder 3"/>
          <p:cNvSpPr>
            <a:spLocks noGrp="1"/>
          </p:cNvSpPr>
          <p:nvPr>
            <p:ph type="sldNum" sz="quarter" idx="12"/>
          </p:nvPr>
        </p:nvSpPr>
        <p:spPr/>
        <p:txBody>
          <a:bodyPr/>
          <a:lstStyle/>
          <a:p>
            <a:fld id="{4E4A4924-7CC3-4BF6-9C5C-A8E770D15754}" type="slidenum">
              <a:rPr lang="en-AU" smtClean="0"/>
              <a:t>28</a:t>
            </a:fld>
            <a:endParaRPr lang="en-AU" dirty="0"/>
          </a:p>
        </p:txBody>
      </p:sp>
      <p:grpSp>
        <p:nvGrpSpPr>
          <p:cNvPr id="5" name="Diagram group"/>
          <p:cNvGrpSpPr/>
          <p:nvPr/>
        </p:nvGrpSpPr>
        <p:grpSpPr>
          <a:xfrm>
            <a:off x="0" y="2362200"/>
            <a:ext cx="8915400" cy="4114800"/>
            <a:chOff x="-220038" y="-273654"/>
            <a:chExt cx="6866932" cy="4636832"/>
          </a:xfrm>
          <a:scene3d>
            <a:camera prst="perspectiveRelaxedModerately" zoom="92000"/>
            <a:lightRig rig="balanced" dir="t">
              <a:rot lat="0" lon="0" rev="12700000"/>
            </a:lightRig>
          </a:scene3d>
        </p:grpSpPr>
        <p:sp>
          <p:nvSpPr>
            <p:cNvPr id="6" name="Circular Arrow 5"/>
            <p:cNvSpPr/>
            <p:nvPr/>
          </p:nvSpPr>
          <p:spPr>
            <a:xfrm>
              <a:off x="-220038" y="-273654"/>
              <a:ext cx="6866932" cy="4636832"/>
            </a:xfrm>
            <a:prstGeom prst="circularArrow">
              <a:avLst>
                <a:gd name="adj1" fmla="val 5085"/>
                <a:gd name="adj2" fmla="val 327528"/>
                <a:gd name="adj3" fmla="val 15644096"/>
                <a:gd name="adj4" fmla="val 16428376"/>
                <a:gd name="adj5" fmla="val 5932"/>
              </a:avLst>
            </a:prstGeom>
            <a:solidFill>
              <a:schemeClr val="bg2"/>
            </a:solidFill>
            <a:ln>
              <a:solidFill>
                <a:schemeClr val="accent2"/>
              </a:solidFill>
            </a:ln>
            <a:sp3d z="50080" prstMaterial="plastic">
              <a:bevelT w="25400" h="25400"/>
              <a:bevelB w="25400" h="25400"/>
            </a:sp3d>
          </p:spPr>
          <p:style>
            <a:lnRef idx="2">
              <a:schemeClr val="dk1">
                <a:shade val="50000"/>
              </a:schemeClr>
            </a:lnRef>
            <a:fillRef idx="1">
              <a:schemeClr val="dk1"/>
            </a:fillRef>
            <a:effectRef idx="0">
              <a:schemeClr val="dk1"/>
            </a:effectRef>
            <a:fontRef idx="minor">
              <a:schemeClr val="dk1">
                <a:hueOff val="0"/>
                <a:satOff val="0"/>
                <a:lumOff val="0"/>
                <a:alphaOff val="0"/>
              </a:schemeClr>
            </a:fontRef>
          </p:style>
        </p:sp>
      </p:grpSp>
      <p:sp>
        <p:nvSpPr>
          <p:cNvPr id="7" name="TextBox 6"/>
          <p:cNvSpPr txBox="1"/>
          <p:nvPr/>
        </p:nvSpPr>
        <p:spPr>
          <a:xfrm>
            <a:off x="1447800" y="3505200"/>
            <a:ext cx="6172200" cy="2057400"/>
          </a:xfrm>
          <a:prstGeom prst="rect">
            <a:avLst/>
          </a:prstGeom>
          <a:noFill/>
        </p:spPr>
        <p:txBody>
          <a:bodyPr wrap="square" rtlCol="0">
            <a:noAutofit/>
          </a:bodyPr>
          <a:lstStyle/>
          <a:p>
            <a:pPr marL="620100" lvl="1" indent="-342900">
              <a:lnSpc>
                <a:spcPct val="90000"/>
              </a:lnSpc>
              <a:buFont typeface="Arial" panose="020B0604020202020204" pitchFamily="34" charset="0"/>
              <a:buChar char="•"/>
            </a:pPr>
            <a:r>
              <a:rPr lang="en-US" sz="2200" dirty="0"/>
              <a:t>Cash on the balance sheet</a:t>
            </a:r>
          </a:p>
          <a:p>
            <a:pPr marL="620100" lvl="1" indent="-342900">
              <a:lnSpc>
                <a:spcPct val="90000"/>
              </a:lnSpc>
              <a:buFont typeface="Arial" panose="020B0604020202020204" pitchFamily="34" charset="0"/>
              <a:buChar char="•"/>
            </a:pPr>
            <a:r>
              <a:rPr lang="en-US" sz="2200" dirty="0"/>
              <a:t>Net working capital</a:t>
            </a:r>
          </a:p>
          <a:p>
            <a:pPr marL="620100" lvl="1" indent="-342900">
              <a:lnSpc>
                <a:spcPct val="90000"/>
              </a:lnSpc>
              <a:buFont typeface="Arial" panose="020B0604020202020204" pitchFamily="34" charset="0"/>
              <a:buChar char="•"/>
            </a:pPr>
            <a:r>
              <a:rPr lang="en-US" sz="2200" dirty="0"/>
              <a:t>Operating cash flow</a:t>
            </a:r>
          </a:p>
          <a:p>
            <a:pPr marL="620100" lvl="1" indent="-342900">
              <a:lnSpc>
                <a:spcPct val="90000"/>
              </a:lnSpc>
              <a:buFont typeface="Arial" panose="020B0604020202020204" pitchFamily="34" charset="0"/>
              <a:buChar char="•"/>
            </a:pPr>
            <a:r>
              <a:rPr lang="en-US" sz="2200" dirty="0"/>
              <a:t>Committed bank lines</a:t>
            </a:r>
          </a:p>
          <a:p>
            <a:pPr marL="620100" lvl="1" indent="-342900">
              <a:lnSpc>
                <a:spcPct val="90000"/>
              </a:lnSpc>
              <a:buFont typeface="Arial" panose="020B0604020202020204" pitchFamily="34" charset="0"/>
              <a:buChar char="•"/>
            </a:pPr>
            <a:r>
              <a:rPr lang="en-US" sz="2200" dirty="0"/>
              <a:t>Debt coming due and committed capital expenditures in the next one to two years</a:t>
            </a:r>
          </a:p>
          <a:p>
            <a:pPr marL="620100" lvl="1" indent="-342900">
              <a:lnSpc>
                <a:spcPct val="90000"/>
              </a:lnSpc>
              <a:spcBef>
                <a:spcPts val="600"/>
              </a:spcBef>
              <a:spcAft>
                <a:spcPts val="600"/>
              </a:spcAft>
              <a:buFont typeface="Arial" panose="020B0604020202020204" pitchFamily="34" charset="0"/>
              <a:buChar char="•"/>
            </a:pPr>
            <a:endParaRPr lang="en-US" sz="2200" dirty="0"/>
          </a:p>
          <a:p>
            <a:endParaRPr lang="en-AU" dirty="0"/>
          </a:p>
        </p:txBody>
      </p:sp>
    </p:spTree>
    <p:extLst>
      <p:ext uri="{BB962C8B-B14F-4D97-AF65-F5344CB8AC3E}">
        <p14:creationId xmlns:p14="http://schemas.microsoft.com/office/powerpoint/2010/main" val="9783109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spcBef>
                <a:spcPts val="0"/>
              </a:spcBef>
              <a:defRPr/>
            </a:pPr>
            <a:r>
              <a:rPr lang="en-AU" dirty="0"/>
              <a:t>Collateral and covenants</a:t>
            </a:r>
          </a:p>
        </p:txBody>
      </p:sp>
      <p:sp>
        <p:nvSpPr>
          <p:cNvPr id="3" name="Content Placeholder 2"/>
          <p:cNvSpPr>
            <a:spLocks noGrp="1"/>
          </p:cNvSpPr>
          <p:nvPr>
            <p:ph idx="1"/>
          </p:nvPr>
        </p:nvSpPr>
        <p:spPr>
          <a:xfrm>
            <a:off x="381000" y="1447801"/>
            <a:ext cx="8375904" cy="4724399"/>
          </a:xfrm>
        </p:spPr>
        <p:txBody>
          <a:bodyPr>
            <a:normAutofit/>
          </a:bodyPr>
          <a:lstStyle/>
          <a:p>
            <a:pPr marL="981075" lvl="1" indent="-979488">
              <a:spcBef>
                <a:spcPts val="600"/>
              </a:spcBef>
              <a:spcAft>
                <a:spcPts val="600"/>
              </a:spcAft>
              <a:buNone/>
            </a:pPr>
            <a:r>
              <a:rPr lang="en-US" sz="2400" dirty="0"/>
              <a:t>	</a:t>
            </a:r>
            <a:r>
              <a:rPr lang="en-US" sz="2200" b="1" dirty="0"/>
              <a:t>Collateral</a:t>
            </a:r>
            <a:r>
              <a:rPr lang="en-US" sz="2200" dirty="0"/>
              <a:t>, or asset value, analysis is typically emphasized more with lower-credit-quality companies. Only when the default probability rises to a sufficient level do analysts typically consider asset or collateral value in the context of loss severity in the event of default.</a:t>
            </a:r>
          </a:p>
          <a:p>
            <a:pPr marL="2880" lvl="1" indent="0">
              <a:spcBef>
                <a:spcPts val="600"/>
              </a:spcBef>
              <a:spcAft>
                <a:spcPts val="600"/>
              </a:spcAft>
              <a:buNone/>
            </a:pPr>
            <a:r>
              <a:rPr lang="en-US" sz="2200" dirty="0"/>
              <a:t>	</a:t>
            </a:r>
          </a:p>
          <a:p>
            <a:pPr marL="981075" lvl="1" indent="-979488">
              <a:spcBef>
                <a:spcPts val="600"/>
              </a:spcBef>
              <a:spcAft>
                <a:spcPts val="600"/>
              </a:spcAft>
              <a:buNone/>
            </a:pPr>
            <a:r>
              <a:rPr lang="en-US" sz="2200" b="1" dirty="0"/>
              <a:t>	Covenants</a:t>
            </a:r>
            <a:r>
              <a:rPr lang="en-US" sz="2200" dirty="0"/>
              <a:t> are meant to protect creditors while also giving management sufficient flexibility to operate its business on behalf and for the benefit of the shareholders. They spell out what the issuer’s management is (1) obligated to do (affirmative) and (2) limited in doing (negative). </a:t>
            </a:r>
          </a:p>
        </p:txBody>
      </p:sp>
      <p:sp>
        <p:nvSpPr>
          <p:cNvPr id="4" name="Slide Number Placeholder 3"/>
          <p:cNvSpPr>
            <a:spLocks noGrp="1"/>
          </p:cNvSpPr>
          <p:nvPr>
            <p:ph type="sldNum" sz="quarter" idx="12"/>
          </p:nvPr>
        </p:nvSpPr>
        <p:spPr/>
        <p:txBody>
          <a:bodyPr/>
          <a:lstStyle/>
          <a:p>
            <a:fld id="{4E4A4924-7CC3-4BF6-9C5C-A8E770D15754}" type="slidenum">
              <a:rPr lang="en-AU" smtClean="0"/>
              <a:t>29</a:t>
            </a:fld>
            <a:endParaRPr lang="en-AU" dirty="0"/>
          </a:p>
        </p:txBody>
      </p:sp>
      <p:sp>
        <p:nvSpPr>
          <p:cNvPr id="5" name="Oval 4"/>
          <p:cNvSpPr/>
          <p:nvPr/>
        </p:nvSpPr>
        <p:spPr>
          <a:xfrm>
            <a:off x="381000" y="1447800"/>
            <a:ext cx="890588" cy="838200"/>
          </a:xfrm>
          <a:prstGeom prst="ellipse">
            <a:avLst/>
          </a:pr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t>2C</a:t>
            </a:r>
          </a:p>
        </p:txBody>
      </p:sp>
      <p:sp>
        <p:nvSpPr>
          <p:cNvPr id="6" name="Oval 5"/>
          <p:cNvSpPr/>
          <p:nvPr/>
        </p:nvSpPr>
        <p:spPr>
          <a:xfrm>
            <a:off x="381000" y="3505200"/>
            <a:ext cx="890588" cy="838200"/>
          </a:xfrm>
          <a:prstGeom prst="ellipse">
            <a:avLst/>
          </a:pr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t>3C</a:t>
            </a:r>
          </a:p>
        </p:txBody>
      </p:sp>
    </p:spTree>
    <p:extLst>
      <p:ext uri="{BB962C8B-B14F-4D97-AF65-F5344CB8AC3E}">
        <p14:creationId xmlns:p14="http://schemas.microsoft.com/office/powerpoint/2010/main" val="207580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TABLE OF CONTENTS</a:t>
            </a:r>
          </a:p>
        </p:txBody>
      </p:sp>
      <p:sp>
        <p:nvSpPr>
          <p:cNvPr id="3" name="Slide Number Placeholder 2"/>
          <p:cNvSpPr>
            <a:spLocks noGrp="1"/>
          </p:cNvSpPr>
          <p:nvPr>
            <p:ph type="sldNum" sz="quarter" idx="12"/>
          </p:nvPr>
        </p:nvSpPr>
        <p:spPr/>
        <p:txBody>
          <a:bodyPr/>
          <a:lstStyle/>
          <a:p>
            <a:fld id="{4E4A4924-7CC3-4BF6-9C5C-A8E770D15754}" type="slidenum">
              <a:rPr lang="en-AU" smtClean="0"/>
              <a:pPr/>
              <a:t>3</a:t>
            </a:fld>
            <a:endParaRPr lang="en-AU" dirty="0"/>
          </a:p>
        </p:txBody>
      </p:sp>
      <p:sp>
        <p:nvSpPr>
          <p:cNvPr id="4" name="Text Placeholder 3"/>
          <p:cNvSpPr>
            <a:spLocks noGrp="1"/>
          </p:cNvSpPr>
          <p:nvPr>
            <p:ph type="body" sz="quarter" idx="13"/>
          </p:nvPr>
        </p:nvSpPr>
        <p:spPr/>
        <p:txBody>
          <a:bodyPr/>
          <a:lstStyle/>
          <a:p>
            <a:r>
              <a:rPr lang="en-AU" dirty="0"/>
              <a:t>01</a:t>
            </a:r>
          </a:p>
        </p:txBody>
      </p:sp>
      <p:sp>
        <p:nvSpPr>
          <p:cNvPr id="5" name="Text Placeholder 4"/>
          <p:cNvSpPr>
            <a:spLocks noGrp="1"/>
          </p:cNvSpPr>
          <p:nvPr>
            <p:ph type="body" sz="quarter" idx="14"/>
          </p:nvPr>
        </p:nvSpPr>
        <p:spPr/>
        <p:txBody>
          <a:bodyPr/>
          <a:lstStyle/>
          <a:p>
            <a:r>
              <a:rPr lang="en-AU" dirty="0"/>
              <a:t>INTRODUCTION</a:t>
            </a:r>
          </a:p>
        </p:txBody>
      </p:sp>
      <p:sp>
        <p:nvSpPr>
          <p:cNvPr id="6" name="Text Placeholder 5"/>
          <p:cNvSpPr>
            <a:spLocks noGrp="1"/>
          </p:cNvSpPr>
          <p:nvPr>
            <p:ph type="body" sz="quarter" idx="15"/>
          </p:nvPr>
        </p:nvSpPr>
        <p:spPr>
          <a:xfrm>
            <a:off x="381000" y="1828800"/>
            <a:ext cx="438912" cy="274320"/>
          </a:xfrm>
        </p:spPr>
        <p:txBody>
          <a:bodyPr/>
          <a:lstStyle/>
          <a:p>
            <a:r>
              <a:rPr lang="en-AU" dirty="0"/>
              <a:t>02</a:t>
            </a:r>
          </a:p>
        </p:txBody>
      </p:sp>
      <p:sp>
        <p:nvSpPr>
          <p:cNvPr id="7" name="Text Placeholder 6"/>
          <p:cNvSpPr>
            <a:spLocks noGrp="1"/>
          </p:cNvSpPr>
          <p:nvPr>
            <p:ph type="body" sz="quarter" idx="16"/>
          </p:nvPr>
        </p:nvSpPr>
        <p:spPr>
          <a:xfrm>
            <a:off x="838200" y="1828800"/>
            <a:ext cx="6425238" cy="301162"/>
          </a:xfrm>
        </p:spPr>
        <p:txBody>
          <a:bodyPr/>
          <a:lstStyle/>
          <a:p>
            <a:r>
              <a:rPr lang="en-AU" dirty="0"/>
              <a:t>CREDIT RISK</a:t>
            </a:r>
          </a:p>
        </p:txBody>
      </p:sp>
      <p:sp>
        <p:nvSpPr>
          <p:cNvPr id="8" name="Text Placeholder 7"/>
          <p:cNvSpPr>
            <a:spLocks noGrp="1"/>
          </p:cNvSpPr>
          <p:nvPr>
            <p:ph type="body" sz="quarter" idx="17"/>
          </p:nvPr>
        </p:nvSpPr>
        <p:spPr>
          <a:xfrm>
            <a:off x="381000" y="2133600"/>
            <a:ext cx="438912" cy="274320"/>
          </a:xfrm>
        </p:spPr>
        <p:txBody>
          <a:bodyPr/>
          <a:lstStyle/>
          <a:p>
            <a:r>
              <a:rPr lang="en-AU" dirty="0"/>
              <a:t>03</a:t>
            </a:r>
          </a:p>
        </p:txBody>
      </p:sp>
      <p:sp>
        <p:nvSpPr>
          <p:cNvPr id="9" name="Text Placeholder 8"/>
          <p:cNvSpPr>
            <a:spLocks noGrp="1"/>
          </p:cNvSpPr>
          <p:nvPr>
            <p:ph type="body" sz="quarter" idx="18"/>
          </p:nvPr>
        </p:nvSpPr>
        <p:spPr>
          <a:xfrm>
            <a:off x="854103" y="2133600"/>
            <a:ext cx="8254038" cy="295656"/>
          </a:xfrm>
        </p:spPr>
        <p:txBody>
          <a:bodyPr/>
          <a:lstStyle/>
          <a:p>
            <a:r>
              <a:rPr lang="en-AU" dirty="0"/>
              <a:t>CAPITAL STRUCTURE, SENIORITY RANKING, AND RECOVERY RATES</a:t>
            </a:r>
          </a:p>
        </p:txBody>
      </p:sp>
      <p:sp>
        <p:nvSpPr>
          <p:cNvPr id="10" name="Text Placeholder 9"/>
          <p:cNvSpPr>
            <a:spLocks noGrp="1"/>
          </p:cNvSpPr>
          <p:nvPr>
            <p:ph type="body" sz="quarter" idx="19"/>
          </p:nvPr>
        </p:nvSpPr>
        <p:spPr>
          <a:xfrm>
            <a:off x="381000" y="2468880"/>
            <a:ext cx="438912" cy="274320"/>
          </a:xfrm>
        </p:spPr>
        <p:txBody>
          <a:bodyPr/>
          <a:lstStyle/>
          <a:p>
            <a:r>
              <a:rPr lang="en-AU" dirty="0"/>
              <a:t>04</a:t>
            </a:r>
          </a:p>
        </p:txBody>
      </p:sp>
      <p:sp>
        <p:nvSpPr>
          <p:cNvPr id="11" name="Text Placeholder 10"/>
          <p:cNvSpPr>
            <a:spLocks noGrp="1"/>
          </p:cNvSpPr>
          <p:nvPr>
            <p:ph type="body" sz="quarter" idx="20"/>
          </p:nvPr>
        </p:nvSpPr>
        <p:spPr>
          <a:xfrm>
            <a:off x="838200" y="2514600"/>
            <a:ext cx="6196638" cy="457200"/>
          </a:xfrm>
        </p:spPr>
        <p:txBody>
          <a:bodyPr/>
          <a:lstStyle/>
          <a:p>
            <a:r>
              <a:rPr lang="en-AU" dirty="0"/>
              <a:t>RATINGS AGENCIES, CREDIT RATINGS, AND THEIR ROLE IN THE DEBT MARKETS</a:t>
            </a:r>
          </a:p>
        </p:txBody>
      </p:sp>
      <p:sp>
        <p:nvSpPr>
          <p:cNvPr id="12" name="Text Placeholder 11"/>
          <p:cNvSpPr>
            <a:spLocks noGrp="1"/>
          </p:cNvSpPr>
          <p:nvPr>
            <p:ph type="body" sz="quarter" idx="21"/>
          </p:nvPr>
        </p:nvSpPr>
        <p:spPr>
          <a:xfrm>
            <a:off x="381000" y="3048000"/>
            <a:ext cx="438912" cy="274320"/>
          </a:xfrm>
        </p:spPr>
        <p:txBody>
          <a:bodyPr/>
          <a:lstStyle/>
          <a:p>
            <a:r>
              <a:rPr lang="en-AU" dirty="0"/>
              <a:t>05</a:t>
            </a:r>
          </a:p>
        </p:txBody>
      </p:sp>
      <p:sp>
        <p:nvSpPr>
          <p:cNvPr id="13" name="Text Placeholder 12"/>
          <p:cNvSpPr>
            <a:spLocks noGrp="1"/>
          </p:cNvSpPr>
          <p:nvPr>
            <p:ph type="body" sz="quarter" idx="22"/>
          </p:nvPr>
        </p:nvSpPr>
        <p:spPr>
          <a:xfrm>
            <a:off x="838200" y="3048000"/>
            <a:ext cx="7483654" cy="304800"/>
          </a:xfrm>
        </p:spPr>
        <p:txBody>
          <a:bodyPr/>
          <a:lstStyle/>
          <a:p>
            <a:r>
              <a:rPr lang="en-AU" dirty="0"/>
              <a:t>TRADITIONAL CREDIT ANALYSIS: CORPORATE DEBT SECURITIES</a:t>
            </a:r>
          </a:p>
        </p:txBody>
      </p:sp>
      <p:sp>
        <p:nvSpPr>
          <p:cNvPr id="16" name="Text Placeholder 13"/>
          <p:cNvSpPr>
            <a:spLocks noGrp="1"/>
          </p:cNvSpPr>
          <p:nvPr>
            <p:ph type="body" sz="quarter" idx="33"/>
          </p:nvPr>
        </p:nvSpPr>
        <p:spPr>
          <a:xfrm>
            <a:off x="381000" y="3429000"/>
            <a:ext cx="438912" cy="274320"/>
          </a:xfrm>
        </p:spPr>
        <p:txBody>
          <a:bodyPr/>
          <a:lstStyle/>
          <a:p>
            <a:r>
              <a:rPr lang="en-AU" dirty="0"/>
              <a:t>06</a:t>
            </a:r>
          </a:p>
        </p:txBody>
      </p:sp>
      <p:sp>
        <p:nvSpPr>
          <p:cNvPr id="19" name="Text Placeholder 18"/>
          <p:cNvSpPr>
            <a:spLocks noGrp="1"/>
          </p:cNvSpPr>
          <p:nvPr>
            <p:ph type="body" sz="quarter" idx="34"/>
          </p:nvPr>
        </p:nvSpPr>
        <p:spPr>
          <a:xfrm>
            <a:off x="838200" y="3429000"/>
            <a:ext cx="6477000" cy="304800"/>
          </a:xfrm>
        </p:spPr>
        <p:txBody>
          <a:bodyPr/>
          <a:lstStyle/>
          <a:p>
            <a:r>
              <a:rPr lang="en-AU" dirty="0"/>
              <a:t>CREDIT RISK VS. RETURN: YIELDS AND SPREADS</a:t>
            </a:r>
          </a:p>
        </p:txBody>
      </p:sp>
      <p:sp>
        <p:nvSpPr>
          <p:cNvPr id="17" name="Text Placeholder 18"/>
          <p:cNvSpPr>
            <a:spLocks noGrp="1"/>
          </p:cNvSpPr>
          <p:nvPr>
            <p:ph type="body" sz="quarter" idx="34"/>
          </p:nvPr>
        </p:nvSpPr>
        <p:spPr>
          <a:xfrm>
            <a:off x="838200" y="4343400"/>
            <a:ext cx="3682038" cy="274320"/>
          </a:xfrm>
        </p:spPr>
        <p:txBody>
          <a:bodyPr/>
          <a:lstStyle/>
          <a:p>
            <a:r>
              <a:rPr lang="en-AU" dirty="0"/>
              <a:t>SUMMARY</a:t>
            </a:r>
          </a:p>
        </p:txBody>
      </p:sp>
      <p:sp>
        <p:nvSpPr>
          <p:cNvPr id="18" name="Text Placeholder 13"/>
          <p:cNvSpPr>
            <a:spLocks noGrp="1"/>
          </p:cNvSpPr>
          <p:nvPr>
            <p:ph type="body" sz="quarter" idx="33"/>
          </p:nvPr>
        </p:nvSpPr>
        <p:spPr>
          <a:xfrm>
            <a:off x="381000" y="3733800"/>
            <a:ext cx="438912" cy="274320"/>
          </a:xfrm>
        </p:spPr>
        <p:txBody>
          <a:bodyPr/>
          <a:lstStyle/>
          <a:p>
            <a:r>
              <a:rPr lang="en-AU" dirty="0"/>
              <a:t>07</a:t>
            </a:r>
          </a:p>
        </p:txBody>
      </p:sp>
      <p:sp>
        <p:nvSpPr>
          <p:cNvPr id="20" name="Text Placeholder 18"/>
          <p:cNvSpPr>
            <a:spLocks noGrp="1"/>
          </p:cNvSpPr>
          <p:nvPr>
            <p:ph type="body" sz="quarter" idx="34"/>
          </p:nvPr>
        </p:nvSpPr>
        <p:spPr>
          <a:xfrm>
            <a:off x="838200" y="3810000"/>
            <a:ext cx="6477000" cy="457200"/>
          </a:xfrm>
        </p:spPr>
        <p:txBody>
          <a:bodyPr/>
          <a:lstStyle/>
          <a:p>
            <a:r>
              <a:rPr lang="en-AU" dirty="0"/>
              <a:t>SPECIAL CONSIDERATIONS OF HIGH-YIELD, SOVEREIGN, AND NON-SOVEREIGN CREDIT ANALYSIS</a:t>
            </a:r>
          </a:p>
        </p:txBody>
      </p:sp>
      <p:sp>
        <p:nvSpPr>
          <p:cNvPr id="21" name="Text Placeholder 13"/>
          <p:cNvSpPr>
            <a:spLocks noGrp="1"/>
          </p:cNvSpPr>
          <p:nvPr>
            <p:ph type="body" sz="quarter" idx="33"/>
          </p:nvPr>
        </p:nvSpPr>
        <p:spPr>
          <a:xfrm>
            <a:off x="381000" y="4343400"/>
            <a:ext cx="438912" cy="274320"/>
          </a:xfrm>
        </p:spPr>
        <p:txBody>
          <a:bodyPr/>
          <a:lstStyle/>
          <a:p>
            <a:r>
              <a:rPr lang="en-AU" dirty="0"/>
              <a:t>08</a:t>
            </a:r>
          </a:p>
        </p:txBody>
      </p:sp>
    </p:spTree>
    <p:extLst>
      <p:ext uri="{BB962C8B-B14F-4D97-AF65-F5344CB8AC3E}">
        <p14:creationId xmlns:p14="http://schemas.microsoft.com/office/powerpoint/2010/main" val="713046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spcBef>
                <a:spcPts val="0"/>
              </a:spcBef>
              <a:defRPr/>
            </a:pPr>
            <a:r>
              <a:rPr lang="en-AU" dirty="0"/>
              <a:t>character</a:t>
            </a:r>
          </a:p>
        </p:txBody>
      </p:sp>
      <p:sp>
        <p:nvSpPr>
          <p:cNvPr id="3" name="Content Placeholder 2"/>
          <p:cNvSpPr>
            <a:spLocks noGrp="1"/>
          </p:cNvSpPr>
          <p:nvPr>
            <p:ph idx="1"/>
          </p:nvPr>
        </p:nvSpPr>
        <p:spPr>
          <a:xfrm>
            <a:off x="381000" y="1447801"/>
            <a:ext cx="8375904" cy="838199"/>
          </a:xfrm>
        </p:spPr>
        <p:txBody>
          <a:bodyPr>
            <a:normAutofit/>
          </a:bodyPr>
          <a:lstStyle/>
          <a:p>
            <a:pPr marL="901700" lvl="1" indent="-900113">
              <a:spcBef>
                <a:spcPts val="600"/>
              </a:spcBef>
              <a:spcAft>
                <a:spcPts val="600"/>
              </a:spcAft>
              <a:buNone/>
            </a:pPr>
            <a:r>
              <a:rPr lang="en-US" sz="2200" dirty="0"/>
              <a:t>	Credit analysts can make judgments about management’s </a:t>
            </a:r>
            <a:r>
              <a:rPr lang="en-US" sz="2200" b="1" dirty="0"/>
              <a:t>character</a:t>
            </a:r>
            <a:r>
              <a:rPr lang="en-US" sz="2200" dirty="0"/>
              <a:t> in the following ways:</a:t>
            </a:r>
          </a:p>
        </p:txBody>
      </p:sp>
      <p:sp>
        <p:nvSpPr>
          <p:cNvPr id="4" name="Slide Number Placeholder 3"/>
          <p:cNvSpPr>
            <a:spLocks noGrp="1"/>
          </p:cNvSpPr>
          <p:nvPr>
            <p:ph type="sldNum" sz="quarter" idx="12"/>
          </p:nvPr>
        </p:nvSpPr>
        <p:spPr/>
        <p:txBody>
          <a:bodyPr/>
          <a:lstStyle/>
          <a:p>
            <a:fld id="{4E4A4924-7CC3-4BF6-9C5C-A8E770D15754}" type="slidenum">
              <a:rPr lang="en-AU" smtClean="0"/>
              <a:t>30</a:t>
            </a:fld>
            <a:endParaRPr lang="en-AU" dirty="0"/>
          </a:p>
        </p:txBody>
      </p:sp>
      <p:sp>
        <p:nvSpPr>
          <p:cNvPr id="6" name="Oval 5"/>
          <p:cNvSpPr/>
          <p:nvPr/>
        </p:nvSpPr>
        <p:spPr>
          <a:xfrm>
            <a:off x="381000" y="1447800"/>
            <a:ext cx="890588" cy="838200"/>
          </a:xfrm>
          <a:prstGeom prst="ellipse">
            <a:avLst/>
          </a:pr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t>4C</a:t>
            </a:r>
          </a:p>
        </p:txBody>
      </p:sp>
      <p:graphicFrame>
        <p:nvGraphicFramePr>
          <p:cNvPr id="7" name="Diagram 6"/>
          <p:cNvGraphicFramePr/>
          <p:nvPr>
            <p:extLst>
              <p:ext uri="{D42A27DB-BD31-4B8C-83A1-F6EECF244321}">
                <p14:modId xmlns:p14="http://schemas.microsoft.com/office/powerpoint/2010/main" val="4142133646"/>
              </p:ext>
            </p:extLst>
          </p:nvPr>
        </p:nvGraphicFramePr>
        <p:xfrm>
          <a:off x="363070" y="2286000"/>
          <a:ext cx="8399929"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900375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68D6B-328D-418E-9CA9-F6BDD4B66A16}"/>
              </a:ext>
            </a:extLst>
          </p:cNvPr>
          <p:cNvSpPr>
            <a:spLocks noGrp="1"/>
          </p:cNvSpPr>
          <p:nvPr>
            <p:ph type="title"/>
          </p:nvPr>
        </p:nvSpPr>
        <p:spPr/>
        <p:txBody>
          <a:bodyPr/>
          <a:lstStyle/>
          <a:p>
            <a:r>
              <a:rPr lang="en-US" dirty="0"/>
              <a:t>Mini-quiz #4</a:t>
            </a:r>
          </a:p>
        </p:txBody>
      </p:sp>
      <p:sp>
        <p:nvSpPr>
          <p:cNvPr id="3" name="Content Placeholder 2">
            <a:extLst>
              <a:ext uri="{FF2B5EF4-FFF2-40B4-BE49-F238E27FC236}">
                <a16:creationId xmlns:a16="http://schemas.microsoft.com/office/drawing/2014/main" id="{916878D0-3D5A-4B63-9E1D-593D0D3874B6}"/>
              </a:ext>
            </a:extLst>
          </p:cNvPr>
          <p:cNvSpPr>
            <a:spLocks noGrp="1"/>
          </p:cNvSpPr>
          <p:nvPr>
            <p:ph idx="1"/>
          </p:nvPr>
        </p:nvSpPr>
        <p:spPr/>
        <p:txBody>
          <a:bodyPr>
            <a:normAutofit fontScale="85000" lnSpcReduction="10000"/>
          </a:bodyPr>
          <a:lstStyle/>
          <a:p>
            <a:pPr marL="352044" indent="-342900">
              <a:buFont typeface="+mj-lt"/>
              <a:buAutoNum type="arabicPeriod"/>
            </a:pPr>
            <a:r>
              <a:rPr lang="en-US" dirty="0"/>
              <a:t>Given a hotel company, a chemical company, and a consumer products company,</a:t>
            </a:r>
            <a:br>
              <a:rPr lang="en-US" dirty="0"/>
            </a:br>
            <a:r>
              <a:rPr lang="en-US" dirty="0"/>
              <a:t>which is </a:t>
            </a:r>
            <a:r>
              <a:rPr lang="en-US" i="1" dirty="0"/>
              <a:t>most likely </a:t>
            </a:r>
            <a:r>
              <a:rPr lang="en-US" dirty="0"/>
              <a:t>to be able to support a high debt load over an economic cycle?</a:t>
            </a:r>
            <a:br>
              <a:rPr lang="en-US" dirty="0"/>
            </a:br>
            <a:r>
              <a:rPr lang="en-US" dirty="0"/>
              <a:t>A . The hotel company, because people need a place to stay when they travel.</a:t>
            </a:r>
            <a:br>
              <a:rPr lang="en-US" dirty="0"/>
            </a:br>
            <a:r>
              <a:rPr lang="en-US" dirty="0"/>
              <a:t>B . The chemical company, because chemicals are a key input to many products.</a:t>
            </a:r>
            <a:br>
              <a:rPr lang="en-US" dirty="0"/>
            </a:br>
            <a:r>
              <a:rPr lang="en-US" dirty="0"/>
              <a:t>C . The consumer products company, because consumer products are typically resistant to recessions.</a:t>
            </a:r>
          </a:p>
          <a:p>
            <a:pPr marL="352044" indent="-342900">
              <a:buFont typeface="+mj-lt"/>
              <a:buAutoNum type="arabicPeriod"/>
            </a:pPr>
            <a:r>
              <a:rPr lang="en-US" dirty="0"/>
              <a:t>Heavily regulated monopoly companies, such as utilities, often carry high debt</a:t>
            </a:r>
            <a:br>
              <a:rPr lang="en-US" dirty="0"/>
            </a:br>
            <a:r>
              <a:rPr lang="en-US" dirty="0"/>
              <a:t>loads. Which of the following statements about such companies is </a:t>
            </a:r>
            <a:r>
              <a:rPr lang="en-US" i="1" dirty="0"/>
              <a:t>most </a:t>
            </a:r>
            <a:r>
              <a:rPr lang="en-US" dirty="0"/>
              <a:t>accurate?</a:t>
            </a:r>
            <a:br>
              <a:rPr lang="en-US" dirty="0"/>
            </a:br>
            <a:r>
              <a:rPr lang="en-US" dirty="0"/>
              <a:t>A . Regulators require them to carry high debt loads.</a:t>
            </a:r>
            <a:br>
              <a:rPr lang="en-US" dirty="0"/>
            </a:br>
            <a:r>
              <a:rPr lang="en-US" dirty="0"/>
              <a:t>B . They generate strong and stable cash flows, enabling them to support high levels of debt.</a:t>
            </a:r>
            <a:br>
              <a:rPr lang="en-US" dirty="0"/>
            </a:br>
            <a:r>
              <a:rPr lang="en-US" dirty="0"/>
              <a:t>C . They are not very profitable and need to borrow heavily to maintain their plant</a:t>
            </a:r>
            <a:br>
              <a:rPr lang="en-US" dirty="0"/>
            </a:br>
            <a:r>
              <a:rPr lang="en-US" dirty="0"/>
              <a:t>and equipment.</a:t>
            </a:r>
          </a:p>
          <a:p>
            <a:pPr marL="352044" indent="-342900">
              <a:buFont typeface="+mj-lt"/>
              <a:buAutoNum type="arabicPeriod"/>
            </a:pPr>
            <a:r>
              <a:rPr lang="en-US" dirty="0"/>
              <a:t>XYZ Corp. manufactures a commodity product in a highly competitive industry</a:t>
            </a:r>
            <a:br>
              <a:rPr lang="en-US" dirty="0"/>
            </a:br>
            <a:r>
              <a:rPr lang="en-US" dirty="0"/>
              <a:t>in which no company has significant market share and where there are low barriers</a:t>
            </a:r>
            <a:br>
              <a:rPr lang="en-US" dirty="0"/>
            </a:br>
            <a:r>
              <a:rPr lang="en-US" dirty="0"/>
              <a:t>to entry. Which of the following </a:t>
            </a:r>
            <a:r>
              <a:rPr lang="en-US" i="1" dirty="0"/>
              <a:t>best </a:t>
            </a:r>
            <a:r>
              <a:rPr lang="en-US" dirty="0"/>
              <a:t>describes XYZ’s ability to take on substantial</a:t>
            </a:r>
            <a:br>
              <a:rPr lang="en-US" dirty="0"/>
            </a:br>
            <a:r>
              <a:rPr lang="en-US" dirty="0"/>
              <a:t>debt?</a:t>
            </a:r>
            <a:br>
              <a:rPr lang="en-US" dirty="0"/>
            </a:br>
            <a:r>
              <a:rPr lang="en-US" dirty="0"/>
              <a:t>A . Its ability is very limited because companies in industries with those characteristics generally cannot support high debt loads.</a:t>
            </a:r>
            <a:br>
              <a:rPr lang="en-US" dirty="0"/>
            </a:br>
            <a:r>
              <a:rPr lang="en-US" dirty="0"/>
              <a:t>B . Its ability is high because companies in industries with those characteristics generally have high margins and cash flows that can support significant debt.</a:t>
            </a:r>
            <a:br>
              <a:rPr lang="en-US" dirty="0"/>
            </a:br>
            <a:r>
              <a:rPr lang="en-US" dirty="0"/>
              <a:t>C . We don’t have enough information to answer the question.</a:t>
            </a:r>
          </a:p>
        </p:txBody>
      </p:sp>
      <p:sp>
        <p:nvSpPr>
          <p:cNvPr id="4" name="Slide Number Placeholder 3">
            <a:extLst>
              <a:ext uri="{FF2B5EF4-FFF2-40B4-BE49-F238E27FC236}">
                <a16:creationId xmlns:a16="http://schemas.microsoft.com/office/drawing/2014/main" id="{DEE39374-DEB3-456A-A6A8-AD6CCAA49805}"/>
              </a:ext>
            </a:extLst>
          </p:cNvPr>
          <p:cNvSpPr>
            <a:spLocks noGrp="1"/>
          </p:cNvSpPr>
          <p:nvPr>
            <p:ph type="sldNum" sz="quarter" idx="12"/>
          </p:nvPr>
        </p:nvSpPr>
        <p:spPr/>
        <p:txBody>
          <a:bodyPr/>
          <a:lstStyle/>
          <a:p>
            <a:fld id="{4E4A4924-7CC3-4BF6-9C5C-A8E770D15754}" type="slidenum">
              <a:rPr lang="en-US" smtClean="0"/>
              <a:t>31</a:t>
            </a:fld>
            <a:endParaRPr lang="en-US" dirty="0"/>
          </a:p>
        </p:txBody>
      </p:sp>
    </p:spTree>
    <p:extLst>
      <p:ext uri="{BB962C8B-B14F-4D97-AF65-F5344CB8AC3E}">
        <p14:creationId xmlns:p14="http://schemas.microsoft.com/office/powerpoint/2010/main" val="2252510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spcBef>
                <a:spcPts val="0"/>
              </a:spcBef>
              <a:defRPr/>
            </a:pPr>
            <a:r>
              <a:rPr lang="en-AU" dirty="0"/>
              <a:t>6. Credit risk vs. return: </a:t>
            </a:r>
            <a:br>
              <a:rPr lang="en-AU" dirty="0"/>
            </a:br>
            <a:r>
              <a:rPr lang="en-AU" dirty="0"/>
              <a:t>Yields and Spreads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447801"/>
                <a:ext cx="8375904" cy="5105399"/>
              </a:xfrm>
            </p:spPr>
            <p:txBody>
              <a:bodyPr>
                <a:normAutofit fontScale="70000" lnSpcReduction="20000"/>
              </a:bodyPr>
              <a:lstStyle/>
              <a:p>
                <a:pPr marL="182880" lvl="1" indent="-180000">
                  <a:spcBef>
                    <a:spcPts val="600"/>
                  </a:spcBef>
                  <a:spcAft>
                    <a:spcPts val="600"/>
                  </a:spcAft>
                  <a:buFont typeface="Arial" pitchFamily="34" charset="0"/>
                  <a:buChar char="•"/>
                </a:pPr>
                <a:r>
                  <a:rPr lang="en-US" sz="3100" dirty="0"/>
                  <a:t>Typically, the higher the credit risk, the greater the return potential and the higher the volatility of that return. </a:t>
                </a:r>
              </a:p>
              <a:p>
                <a:pPr marL="182880" lvl="1" indent="-180000">
                  <a:spcBef>
                    <a:spcPts val="600"/>
                  </a:spcBef>
                  <a:spcAft>
                    <a:spcPts val="600"/>
                  </a:spcAft>
                  <a:buFont typeface="Arial" pitchFamily="34" charset="0"/>
                  <a:buChar char="•"/>
                </a:pPr>
                <a:r>
                  <a:rPr lang="en-US" sz="3100" dirty="0"/>
                  <a:t>The yield on a bond can be decomposed as</a:t>
                </a:r>
              </a:p>
              <a:p>
                <a:pPr marL="2880" lvl="1" indent="0">
                  <a:spcBef>
                    <a:spcPts val="600"/>
                  </a:spcBef>
                  <a:spcAft>
                    <a:spcPts val="600"/>
                  </a:spcAft>
                  <a:buNone/>
                </a:pPr>
                <a14:m>
                  <m:oMathPara xmlns:m="http://schemas.openxmlformats.org/officeDocument/2006/math">
                    <m:oMathParaPr>
                      <m:jc m:val="centerGroup"/>
                    </m:oMathParaPr>
                    <m:oMath xmlns:m="http://schemas.openxmlformats.org/officeDocument/2006/math">
                      <m:r>
                        <m:rPr>
                          <m:sty m:val="p"/>
                        </m:rPr>
                        <a:rPr lang="en-AU" sz="2800" b="0" i="0" smtClean="0">
                          <a:latin typeface="Cambria Math"/>
                        </a:rPr>
                        <m:t>Yield</m:t>
                      </m:r>
                      <m:r>
                        <a:rPr lang="en-AU" sz="2800" b="0" i="1" smtClean="0">
                          <a:latin typeface="Cambria Math"/>
                        </a:rPr>
                        <m:t>=</m:t>
                      </m:r>
                      <m:sSub>
                        <m:sSubPr>
                          <m:ctrlPr>
                            <a:rPr lang="en-AU" sz="2800" b="0" i="1" smtClean="0">
                              <a:latin typeface="Cambria Math" panose="02040503050406030204" pitchFamily="18" charset="0"/>
                            </a:rPr>
                          </m:ctrlPr>
                        </m:sSubPr>
                        <m:e>
                          <m:r>
                            <m:rPr>
                              <m:sty m:val="p"/>
                            </m:rPr>
                            <a:rPr lang="en-AU" sz="2800" b="0" i="0" smtClean="0">
                              <a:latin typeface="Cambria Math"/>
                            </a:rPr>
                            <m:t>RFR</m:t>
                          </m:r>
                        </m:e>
                        <m:sub>
                          <m:r>
                            <a:rPr lang="en-AU" sz="2800" b="0" i="1" smtClean="0">
                              <a:latin typeface="Cambria Math"/>
                            </a:rPr>
                            <m:t>𝑟</m:t>
                          </m:r>
                        </m:sub>
                      </m:sSub>
                      <m:r>
                        <a:rPr lang="en-AU" sz="2800" b="0" i="1" smtClean="0">
                          <a:latin typeface="Cambria Math"/>
                        </a:rPr>
                        <m:t>+</m:t>
                      </m:r>
                      <m:r>
                        <a:rPr lang="en-AU" sz="2800" b="0" i="1" smtClean="0">
                          <a:latin typeface="Cambria Math"/>
                        </a:rPr>
                        <m:t>𝐸</m:t>
                      </m:r>
                      <m:d>
                        <m:dPr>
                          <m:ctrlPr>
                            <a:rPr lang="en-AU" sz="2800" b="0" i="1" smtClean="0">
                              <a:latin typeface="Cambria Math" panose="02040503050406030204" pitchFamily="18" charset="0"/>
                            </a:rPr>
                          </m:ctrlPr>
                        </m:dPr>
                        <m:e>
                          <m:r>
                            <a:rPr lang="en-AU" sz="2800" b="0" i="1" smtClean="0">
                              <a:latin typeface="Cambria Math"/>
                            </a:rPr>
                            <m:t>𝑖</m:t>
                          </m:r>
                        </m:e>
                      </m:d>
                      <m:r>
                        <a:rPr lang="en-AU" sz="2800" b="0" i="1" smtClean="0">
                          <a:latin typeface="Cambria Math"/>
                        </a:rPr>
                        <m:t>+</m:t>
                      </m:r>
                      <m:r>
                        <m:rPr>
                          <m:sty m:val="p"/>
                        </m:rPr>
                        <a:rPr lang="en-AU" sz="2800" b="0" i="0" smtClean="0">
                          <a:latin typeface="Cambria Math"/>
                        </a:rPr>
                        <m:t>mp</m:t>
                      </m:r>
                      <m:r>
                        <a:rPr lang="en-AU" sz="2800" b="0" i="1" smtClean="0">
                          <a:latin typeface="Cambria Math"/>
                        </a:rPr>
                        <m:t>+</m:t>
                      </m:r>
                      <m:r>
                        <m:rPr>
                          <m:sty m:val="p"/>
                        </m:rPr>
                        <a:rPr lang="en-AU" sz="2800" b="0" i="0" smtClean="0">
                          <a:latin typeface="Cambria Math"/>
                        </a:rPr>
                        <m:t>lp</m:t>
                      </m:r>
                      <m:r>
                        <a:rPr lang="en-AU" sz="2800" b="0" i="1" smtClean="0">
                          <a:latin typeface="Cambria Math"/>
                        </a:rPr>
                        <m:t>+</m:t>
                      </m:r>
                      <m:r>
                        <m:rPr>
                          <m:sty m:val="p"/>
                        </m:rPr>
                        <a:rPr lang="en-AU" sz="2800" b="0" i="0" smtClean="0">
                          <a:latin typeface="Cambria Math"/>
                        </a:rPr>
                        <m:t>cs</m:t>
                      </m:r>
                    </m:oMath>
                  </m:oMathPara>
                </a14:m>
                <a:endParaRPr lang="en-US" sz="2800" dirty="0"/>
              </a:p>
              <a:p>
                <a:pPr marL="2880" lvl="1" indent="0">
                  <a:spcBef>
                    <a:spcPts val="600"/>
                  </a:spcBef>
                  <a:spcAft>
                    <a:spcPts val="600"/>
                  </a:spcAft>
                  <a:buNone/>
                </a:pPr>
                <a14:m>
                  <m:oMathPara xmlns:m="http://schemas.openxmlformats.org/officeDocument/2006/math">
                    <m:oMathParaPr>
                      <m:jc m:val="centerGroup"/>
                    </m:oMathParaPr>
                    <m:oMath xmlns:m="http://schemas.openxmlformats.org/officeDocument/2006/math">
                      <m:r>
                        <m:rPr>
                          <m:sty m:val="p"/>
                        </m:rPr>
                        <a:rPr lang="en-AU" sz="2800" i="0">
                          <a:latin typeface="Cambria Math"/>
                        </a:rPr>
                        <m:t>Yield</m:t>
                      </m:r>
                      <m:r>
                        <a:rPr lang="en-AU" sz="2800" b="0" i="0" smtClean="0">
                          <a:latin typeface="Cambria Math"/>
                        </a:rPr>
                        <m:t> </m:t>
                      </m:r>
                      <m:r>
                        <m:rPr>
                          <m:sty m:val="p"/>
                        </m:rPr>
                        <a:rPr lang="en-AU" sz="2800" b="0" i="0" smtClean="0">
                          <a:latin typeface="Cambria Math"/>
                        </a:rPr>
                        <m:t>spread</m:t>
                      </m:r>
                      <m:r>
                        <a:rPr lang="en-AU" sz="2800" b="0" i="0" smtClean="0">
                          <a:latin typeface="Cambria Math"/>
                        </a:rPr>
                        <m:t> </m:t>
                      </m:r>
                      <m:r>
                        <a:rPr lang="en-AU" sz="2800" b="0" i="1" smtClean="0">
                          <a:latin typeface="Cambria Math"/>
                        </a:rPr>
                        <m:t>=</m:t>
                      </m:r>
                      <m:r>
                        <m:rPr>
                          <m:sty m:val="p"/>
                        </m:rPr>
                        <a:rPr lang="en-AU" sz="2800" i="0">
                          <a:latin typeface="Cambria Math"/>
                        </a:rPr>
                        <m:t>lp</m:t>
                      </m:r>
                      <m:r>
                        <a:rPr lang="en-AU" sz="2800" i="1">
                          <a:latin typeface="Cambria Math"/>
                        </a:rPr>
                        <m:t>+</m:t>
                      </m:r>
                      <m:r>
                        <m:rPr>
                          <m:sty m:val="p"/>
                        </m:rPr>
                        <a:rPr lang="en-AU" sz="2800" i="0">
                          <a:latin typeface="Cambria Math"/>
                        </a:rPr>
                        <m:t>cs</m:t>
                      </m:r>
                    </m:oMath>
                  </m:oMathPara>
                </a14:m>
                <a:endParaRPr lang="en-US" sz="2800" dirty="0"/>
              </a:p>
              <a:p>
                <a:pPr marL="2880" lvl="1" indent="0">
                  <a:spcBef>
                    <a:spcPts val="600"/>
                  </a:spcBef>
                  <a:spcAft>
                    <a:spcPts val="600"/>
                  </a:spcAft>
                  <a:buNone/>
                </a:pPr>
                <a:endParaRPr lang="en-US" sz="2400" dirty="0"/>
              </a:p>
              <a:p>
                <a:pPr marL="2880" lvl="1" indent="0">
                  <a:spcBef>
                    <a:spcPts val="600"/>
                  </a:spcBef>
                  <a:spcAft>
                    <a:spcPts val="600"/>
                  </a:spcAft>
                  <a:buNone/>
                </a:pPr>
                <a:endParaRPr lang="en-US" sz="2400" dirty="0"/>
              </a:p>
              <a:p>
                <a:pPr marL="2880" lvl="1" indent="0">
                  <a:lnSpc>
                    <a:spcPct val="90000"/>
                  </a:lnSpc>
                  <a:spcBef>
                    <a:spcPts val="600"/>
                  </a:spcBef>
                  <a:spcAft>
                    <a:spcPts val="600"/>
                  </a:spcAft>
                  <a:buNone/>
                </a:pPr>
                <a:endParaRPr lang="en-US" sz="2200" dirty="0"/>
              </a:p>
              <a:p>
                <a:pPr marL="2880" lvl="1" indent="0">
                  <a:lnSpc>
                    <a:spcPct val="90000"/>
                  </a:lnSpc>
                  <a:spcBef>
                    <a:spcPts val="600"/>
                  </a:spcBef>
                  <a:spcAft>
                    <a:spcPts val="600"/>
                  </a:spcAft>
                  <a:buNone/>
                </a:pPr>
                <a:endParaRPr lang="en-US" sz="2200" dirty="0"/>
              </a:p>
              <a:p>
                <a:pPr marL="2880" lvl="1" indent="0">
                  <a:lnSpc>
                    <a:spcPct val="90000"/>
                  </a:lnSpc>
                  <a:spcBef>
                    <a:spcPts val="600"/>
                  </a:spcBef>
                  <a:spcAft>
                    <a:spcPts val="600"/>
                  </a:spcAft>
                  <a:buNone/>
                </a:pPr>
                <a:endParaRPr lang="en-US" sz="1200" dirty="0"/>
              </a:p>
              <a:p>
                <a:pPr marL="2880" lvl="1" indent="0">
                  <a:lnSpc>
                    <a:spcPct val="90000"/>
                  </a:lnSpc>
                  <a:spcBef>
                    <a:spcPts val="600"/>
                  </a:spcBef>
                  <a:spcAft>
                    <a:spcPts val="600"/>
                  </a:spcAft>
                  <a:buNone/>
                </a:pPr>
                <a:endParaRPr lang="en-US" sz="2200" dirty="0"/>
              </a:p>
              <a:p>
                <a:pPr marL="2880" lvl="1" indent="0">
                  <a:lnSpc>
                    <a:spcPct val="90000"/>
                  </a:lnSpc>
                  <a:spcBef>
                    <a:spcPts val="600"/>
                  </a:spcBef>
                  <a:spcAft>
                    <a:spcPts val="600"/>
                  </a:spcAft>
                  <a:buNone/>
                </a:pPr>
                <a:endParaRPr lang="en-US" sz="2200" dirty="0"/>
              </a:p>
              <a:p>
                <a:pPr marL="2880" lvl="1" indent="0">
                  <a:lnSpc>
                    <a:spcPct val="90000"/>
                  </a:lnSpc>
                  <a:spcBef>
                    <a:spcPts val="600"/>
                  </a:spcBef>
                  <a:spcAft>
                    <a:spcPts val="600"/>
                  </a:spcAft>
                  <a:buNone/>
                </a:pPr>
                <a:endParaRPr lang="en-US" sz="2200" dirty="0"/>
              </a:p>
              <a:p>
                <a:pPr marL="2880" lvl="1" indent="0">
                  <a:lnSpc>
                    <a:spcPct val="90000"/>
                  </a:lnSpc>
                  <a:spcBef>
                    <a:spcPts val="600"/>
                  </a:spcBef>
                  <a:spcAft>
                    <a:spcPts val="600"/>
                  </a:spcAft>
                  <a:buNone/>
                </a:pPr>
                <a:r>
                  <a:rPr lang="en-US" sz="3100" dirty="0"/>
                  <a:t>Some government bonds do not have credit risk and liquidity risk components.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447801"/>
                <a:ext cx="8375904" cy="5105399"/>
              </a:xfrm>
              <a:blipFill rotWithShape="0">
                <a:blip r:embed="rId3"/>
                <a:stretch>
                  <a:fillRect l="-873" t="-203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E4A4924-7CC3-4BF6-9C5C-A8E770D15754}" type="slidenum">
              <a:rPr lang="en-AU" smtClean="0"/>
              <a:t>32</a:t>
            </a:fld>
            <a:endParaRPr lang="en-AU" dirty="0"/>
          </a:p>
        </p:txBody>
      </p:sp>
      <p:sp>
        <p:nvSpPr>
          <p:cNvPr id="5" name="Rectangle 4"/>
          <p:cNvSpPr/>
          <p:nvPr/>
        </p:nvSpPr>
        <p:spPr>
          <a:xfrm>
            <a:off x="1524000" y="3490913"/>
            <a:ext cx="6400800" cy="314325"/>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indent="-180000">
              <a:lnSpc>
                <a:spcPct val="90000"/>
              </a:lnSpc>
              <a:spcBef>
                <a:spcPts val="600"/>
              </a:spcBef>
              <a:spcAft>
                <a:spcPts val="600"/>
              </a:spcAft>
            </a:pPr>
            <a:r>
              <a:rPr lang="en-US" sz="2200" dirty="0"/>
              <a:t>is the real risk-free rate.</a:t>
            </a:r>
          </a:p>
        </p:txBody>
      </p:sp>
      <p:sp>
        <p:nvSpPr>
          <p:cNvPr id="6" name="Rectangle 5"/>
          <p:cNvSpPr/>
          <p:nvPr/>
        </p:nvSpPr>
        <p:spPr>
          <a:xfrm>
            <a:off x="1524000" y="4033838"/>
            <a:ext cx="6400800" cy="314325"/>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indent="-180000">
              <a:lnSpc>
                <a:spcPct val="90000"/>
              </a:lnSpc>
              <a:spcBef>
                <a:spcPts val="600"/>
              </a:spcBef>
              <a:spcAft>
                <a:spcPts val="600"/>
              </a:spcAft>
            </a:pPr>
            <a:r>
              <a:rPr lang="en-US" sz="2200" dirty="0"/>
              <a:t>is the expected inflation rate.</a:t>
            </a:r>
          </a:p>
        </p:txBody>
      </p:sp>
      <p:sp>
        <p:nvSpPr>
          <p:cNvPr id="7" name="Oval 6"/>
          <p:cNvSpPr/>
          <p:nvPr/>
        </p:nvSpPr>
        <p:spPr>
          <a:xfrm>
            <a:off x="381000" y="3348038"/>
            <a:ext cx="1371600" cy="533400"/>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200" dirty="0"/>
              <a:t>RFR</a:t>
            </a:r>
            <a:r>
              <a:rPr lang="en-AU" sz="2200" baseline="-25000" dirty="0"/>
              <a:t>r</a:t>
            </a:r>
          </a:p>
        </p:txBody>
      </p:sp>
      <p:sp>
        <p:nvSpPr>
          <p:cNvPr id="8" name="Rectangle 7"/>
          <p:cNvSpPr/>
          <p:nvPr/>
        </p:nvSpPr>
        <p:spPr>
          <a:xfrm>
            <a:off x="1524000" y="4589009"/>
            <a:ext cx="6400800" cy="35922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68288">
              <a:tabLst>
                <a:tab pos="268288" algn="l"/>
              </a:tabLst>
            </a:pPr>
            <a:r>
              <a:rPr lang="en-US" sz="2200" dirty="0"/>
              <a:t>is the maturity premium, liquidity premium.</a:t>
            </a:r>
          </a:p>
        </p:txBody>
      </p:sp>
      <p:sp>
        <p:nvSpPr>
          <p:cNvPr id="10" name="Rectangle 9"/>
          <p:cNvSpPr/>
          <p:nvPr/>
        </p:nvSpPr>
        <p:spPr>
          <a:xfrm>
            <a:off x="1524000" y="5167313"/>
            <a:ext cx="6400800" cy="314325"/>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68288"/>
            <a:r>
              <a:rPr lang="en-US" sz="2200" dirty="0"/>
              <a:t>is the credit spread.</a:t>
            </a:r>
          </a:p>
        </p:txBody>
      </p:sp>
      <p:sp>
        <p:nvSpPr>
          <p:cNvPr id="13" name="Oval 12"/>
          <p:cNvSpPr/>
          <p:nvPr/>
        </p:nvSpPr>
        <p:spPr>
          <a:xfrm>
            <a:off x="381000" y="3957638"/>
            <a:ext cx="1371600" cy="457200"/>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200" i="1" dirty="0"/>
              <a:t>E</a:t>
            </a:r>
            <a:r>
              <a:rPr lang="en-AU" sz="2200" dirty="0"/>
              <a:t>(</a:t>
            </a:r>
            <a:r>
              <a:rPr lang="en-AU" sz="2200" i="1" dirty="0"/>
              <a:t>i</a:t>
            </a:r>
            <a:r>
              <a:rPr lang="en-AU" sz="2200" dirty="0"/>
              <a:t>)</a:t>
            </a:r>
          </a:p>
        </p:txBody>
      </p:sp>
      <p:sp>
        <p:nvSpPr>
          <p:cNvPr id="14" name="Oval 13"/>
          <p:cNvSpPr/>
          <p:nvPr/>
        </p:nvSpPr>
        <p:spPr>
          <a:xfrm>
            <a:off x="381000" y="4491038"/>
            <a:ext cx="1371600" cy="457200"/>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200" dirty="0"/>
              <a:t>mp, lp</a:t>
            </a:r>
          </a:p>
        </p:txBody>
      </p:sp>
      <p:sp>
        <p:nvSpPr>
          <p:cNvPr id="15" name="Oval 14"/>
          <p:cNvSpPr/>
          <p:nvPr/>
        </p:nvSpPr>
        <p:spPr>
          <a:xfrm>
            <a:off x="381000" y="5024439"/>
            <a:ext cx="1371600" cy="457200"/>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200" dirty="0"/>
              <a:t>cs</a:t>
            </a:r>
          </a:p>
        </p:txBody>
      </p:sp>
    </p:spTree>
    <p:extLst>
      <p:ext uri="{BB962C8B-B14F-4D97-AF65-F5344CB8AC3E}">
        <p14:creationId xmlns:p14="http://schemas.microsoft.com/office/powerpoint/2010/main" val="15306907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spcBef>
                <a:spcPts val="0"/>
              </a:spcBef>
              <a:defRPr/>
            </a:pPr>
            <a:r>
              <a:rPr lang="en-AU" dirty="0"/>
              <a:t>Factors that affect spreads on corporate bonds</a:t>
            </a:r>
          </a:p>
        </p:txBody>
      </p:sp>
      <p:sp>
        <p:nvSpPr>
          <p:cNvPr id="4" name="Slide Number Placeholder 3"/>
          <p:cNvSpPr>
            <a:spLocks noGrp="1"/>
          </p:cNvSpPr>
          <p:nvPr>
            <p:ph type="sldNum" sz="quarter" idx="12"/>
          </p:nvPr>
        </p:nvSpPr>
        <p:spPr/>
        <p:txBody>
          <a:bodyPr/>
          <a:lstStyle/>
          <a:p>
            <a:fld id="{4E4A4924-7CC3-4BF6-9C5C-A8E770D15754}" type="slidenum">
              <a:rPr lang="en-AU" smtClean="0"/>
              <a:t>33</a:t>
            </a:fld>
            <a:endParaRPr lang="en-AU" dirty="0"/>
          </a:p>
        </p:txBody>
      </p:sp>
      <p:graphicFrame>
        <p:nvGraphicFramePr>
          <p:cNvPr id="5" name="Diagram 4"/>
          <p:cNvGraphicFramePr/>
          <p:nvPr>
            <p:extLst>
              <p:ext uri="{D42A27DB-BD31-4B8C-83A1-F6EECF244321}">
                <p14:modId xmlns:p14="http://schemas.microsoft.com/office/powerpoint/2010/main" val="4050777529"/>
              </p:ext>
            </p:extLst>
          </p:nvPr>
        </p:nvGraphicFramePr>
        <p:xfrm>
          <a:off x="381000" y="1397000"/>
          <a:ext cx="8305800" cy="492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10530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spcBef>
                <a:spcPts val="0"/>
              </a:spcBef>
              <a:defRPr/>
            </a:pPr>
            <a:r>
              <a:rPr lang="en-AU" dirty="0"/>
              <a:t>Factors that affect the price impact from spread changes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447801"/>
                <a:ext cx="8375904" cy="4952999"/>
              </a:xfrm>
            </p:spPr>
            <p:txBody>
              <a:bodyPr>
                <a:normAutofit fontScale="92500" lnSpcReduction="20000"/>
              </a:bodyPr>
              <a:lstStyle/>
              <a:p>
                <a:pPr marL="182880" lvl="1" indent="-180000">
                  <a:spcBef>
                    <a:spcPts val="600"/>
                  </a:spcBef>
                  <a:spcAft>
                    <a:spcPts val="600"/>
                  </a:spcAft>
                  <a:buFont typeface="Arial" pitchFamily="34" charset="0"/>
                  <a:buChar char="•"/>
                </a:pPr>
                <a:r>
                  <a:rPr lang="en-US" sz="2400" dirty="0"/>
                  <a:t>The price impact (volatility) from spread changes is driven by two main factors: </a:t>
                </a:r>
              </a:p>
              <a:p>
                <a:pPr marL="2880" lvl="1" indent="0">
                  <a:spcBef>
                    <a:spcPts val="600"/>
                  </a:spcBef>
                  <a:spcAft>
                    <a:spcPts val="600"/>
                  </a:spcAft>
                  <a:buNone/>
                </a:pPr>
                <a:endParaRPr lang="en-AU" sz="2300" b="0" i="1" dirty="0">
                  <a:latin typeface="Cambria Math"/>
                </a:endParaRPr>
              </a:p>
              <a:p>
                <a:pPr marL="2880" lvl="1" indent="0">
                  <a:spcBef>
                    <a:spcPts val="600"/>
                  </a:spcBef>
                  <a:spcAft>
                    <a:spcPts val="600"/>
                  </a:spcAft>
                  <a:buNone/>
                </a:pPr>
                <a:endParaRPr lang="en-AU" sz="2300" b="0" i="1" dirty="0">
                  <a:latin typeface="Cambria Math"/>
                </a:endParaRPr>
              </a:p>
              <a:p>
                <a:pPr marL="2880" lvl="1" indent="0">
                  <a:spcBef>
                    <a:spcPts val="600"/>
                  </a:spcBef>
                  <a:spcAft>
                    <a:spcPts val="600"/>
                  </a:spcAft>
                  <a:buNone/>
                </a:pPr>
                <a:endParaRPr lang="en-AU" sz="2800" b="0" i="1" dirty="0">
                  <a:latin typeface="Cambria Math"/>
                </a:endParaRPr>
              </a:p>
              <a:p>
                <a:pPr marL="2880" lvl="1" indent="0">
                  <a:spcBef>
                    <a:spcPts val="600"/>
                  </a:spcBef>
                  <a:spcAft>
                    <a:spcPts val="600"/>
                  </a:spcAft>
                  <a:buNone/>
                </a:pPr>
                <a:endParaRPr lang="en-AU" sz="1700" i="1" dirty="0">
                  <a:latin typeface="Cambria Math"/>
                </a:endParaRPr>
              </a:p>
              <a:p>
                <a:pPr marL="2880" lvl="1" indent="0">
                  <a:spcBef>
                    <a:spcPts val="600"/>
                  </a:spcBef>
                  <a:spcAft>
                    <a:spcPts val="600"/>
                  </a:spcAft>
                  <a:buNone/>
                </a:pPr>
                <a:r>
                  <a:rPr lang="en-AU" sz="2400" dirty="0"/>
                  <a:t>• For larger spread changes (and thus, larger yield changes), the impact of convexity needs to be incorporated:</a:t>
                </a:r>
                <a:endParaRPr lang="en-AU" sz="2400" b="0" dirty="0"/>
              </a:p>
              <a:p>
                <a:pPr marL="2880" lvl="1" indent="0">
                  <a:spcBef>
                    <a:spcPts val="600"/>
                  </a:spcBef>
                  <a:spcAft>
                    <a:spcPts val="600"/>
                  </a:spcAft>
                  <a:buNone/>
                </a:pPr>
                <a14:m>
                  <m:oMathPara xmlns:m="http://schemas.openxmlformats.org/officeDocument/2006/math">
                    <m:oMathParaPr>
                      <m:jc m:val="centerGroup"/>
                    </m:oMathParaPr>
                    <m:oMath xmlns:m="http://schemas.openxmlformats.org/officeDocument/2006/math">
                      <m:r>
                        <m:rPr>
                          <m:sty m:val="p"/>
                        </m:rPr>
                        <a:rPr lang="en-AU" sz="2300" b="0" i="0" smtClean="0">
                          <a:latin typeface="Cambria Math"/>
                        </a:rPr>
                        <m:t>Price</m:t>
                      </m:r>
                      <m:r>
                        <a:rPr lang="en-AU" sz="2300" b="0" i="0" smtClean="0">
                          <a:latin typeface="Cambria Math"/>
                        </a:rPr>
                        <m:t> </m:t>
                      </m:r>
                      <m:r>
                        <m:rPr>
                          <m:sty m:val="p"/>
                        </m:rPr>
                        <a:rPr lang="en-AU" sz="2300" b="0" i="0" smtClean="0">
                          <a:latin typeface="Cambria Math"/>
                        </a:rPr>
                        <m:t>impact</m:t>
                      </m:r>
                      <m:r>
                        <a:rPr lang="en-AU" sz="2300" b="0" i="1" smtClean="0">
                          <a:latin typeface="Cambria Math"/>
                          <a:ea typeface="Cambria Math"/>
                        </a:rPr>
                        <m:t>≈−</m:t>
                      </m:r>
                      <m:r>
                        <m:rPr>
                          <m:sty m:val="p"/>
                        </m:rPr>
                        <a:rPr lang="en-AU" sz="2300" b="0" i="0" smtClean="0">
                          <a:latin typeface="Cambria Math"/>
                          <a:ea typeface="Cambria Math"/>
                        </a:rPr>
                        <m:t>MD</m:t>
                      </m:r>
                      <m:r>
                        <a:rPr lang="en-AU" sz="2300" b="0" i="1" smtClean="0">
                          <a:latin typeface="Cambria Math"/>
                          <a:ea typeface="Cambria Math"/>
                        </a:rPr>
                        <m:t>×∆</m:t>
                      </m:r>
                      <m:r>
                        <m:rPr>
                          <m:sty m:val="p"/>
                        </m:rPr>
                        <a:rPr lang="en-AU" sz="2300" b="0" i="0" smtClean="0">
                          <a:latin typeface="Cambria Math"/>
                          <a:ea typeface="Cambria Math"/>
                        </a:rPr>
                        <m:t>Spread</m:t>
                      </m:r>
                      <m:r>
                        <a:rPr lang="en-AU" sz="2300" b="0" i="1" smtClean="0">
                          <a:latin typeface="Cambria Math"/>
                          <a:ea typeface="Cambria Math"/>
                        </a:rPr>
                        <m:t>+</m:t>
                      </m:r>
                      <m:f>
                        <m:fPr>
                          <m:type m:val="skw"/>
                          <m:ctrlPr>
                            <a:rPr lang="en-AU" sz="2300" b="0" i="1" smtClean="0">
                              <a:latin typeface="Cambria Math" panose="02040503050406030204" pitchFamily="18" charset="0"/>
                              <a:ea typeface="Cambria Math"/>
                            </a:rPr>
                          </m:ctrlPr>
                        </m:fPr>
                        <m:num>
                          <m:r>
                            <a:rPr lang="en-AU" sz="2300" b="0" i="1" smtClean="0">
                              <a:latin typeface="Cambria Math"/>
                              <a:ea typeface="Cambria Math"/>
                            </a:rPr>
                            <m:t>1</m:t>
                          </m:r>
                        </m:num>
                        <m:den>
                          <m:r>
                            <a:rPr lang="en-AU" sz="2300" b="0" i="1" smtClean="0">
                              <a:latin typeface="Cambria Math"/>
                              <a:ea typeface="Cambria Math"/>
                            </a:rPr>
                            <m:t>2</m:t>
                          </m:r>
                        </m:den>
                      </m:f>
                      <m:r>
                        <a:rPr lang="en-AU" sz="2300" b="0" i="1" smtClean="0">
                          <a:latin typeface="Cambria Math"/>
                          <a:ea typeface="Cambria Math"/>
                        </a:rPr>
                        <m:t>×</m:t>
                      </m:r>
                      <m:r>
                        <m:rPr>
                          <m:sty m:val="p"/>
                        </m:rPr>
                        <a:rPr lang="en-AU" sz="2300" b="0" i="0" smtClean="0">
                          <a:latin typeface="Cambria Math"/>
                          <a:ea typeface="Cambria Math"/>
                        </a:rPr>
                        <m:t>Conv</m:t>
                      </m:r>
                      <m:r>
                        <a:rPr lang="en-AU" sz="2300" b="0" i="1" smtClean="0">
                          <a:latin typeface="Cambria Math"/>
                          <a:ea typeface="Cambria Math"/>
                        </a:rPr>
                        <m:t>×(∆</m:t>
                      </m:r>
                      <m:sSup>
                        <m:sSupPr>
                          <m:ctrlPr>
                            <a:rPr lang="en-AU" sz="2300" b="0" i="1" smtClean="0">
                              <a:latin typeface="Cambria Math" panose="02040503050406030204" pitchFamily="18" charset="0"/>
                              <a:ea typeface="Cambria Math"/>
                            </a:rPr>
                          </m:ctrlPr>
                        </m:sSupPr>
                        <m:e>
                          <m:r>
                            <m:rPr>
                              <m:sty m:val="p"/>
                            </m:rPr>
                            <a:rPr lang="en-AU" sz="2300" b="0" i="0" smtClean="0">
                              <a:latin typeface="Cambria Math"/>
                              <a:ea typeface="Cambria Math"/>
                            </a:rPr>
                            <m:t>Spread</m:t>
                          </m:r>
                          <m:r>
                            <a:rPr lang="en-AU" sz="2300" b="0" i="1" smtClean="0">
                              <a:latin typeface="Cambria Math"/>
                              <a:ea typeface="Cambria Math"/>
                            </a:rPr>
                            <m:t>)</m:t>
                          </m:r>
                        </m:e>
                        <m:sup>
                          <m:r>
                            <a:rPr lang="en-AU" sz="2300" b="0" i="1" smtClean="0">
                              <a:latin typeface="Cambria Math"/>
                              <a:ea typeface="Cambria Math"/>
                            </a:rPr>
                            <m:t>2</m:t>
                          </m:r>
                        </m:sup>
                      </m:sSup>
                    </m:oMath>
                  </m:oMathPara>
                </a14:m>
                <a:endParaRPr lang="en-US" sz="2300" dirty="0"/>
              </a:p>
              <a:p>
                <a:pPr marL="182880" lvl="1" indent="-180000">
                  <a:spcBef>
                    <a:spcPts val="600"/>
                  </a:spcBef>
                  <a:spcAft>
                    <a:spcPts val="600"/>
                  </a:spcAft>
                  <a:buFont typeface="Arial" pitchFamily="34" charset="0"/>
                  <a:buChar char="•"/>
                </a:pPr>
                <a:r>
                  <a:rPr lang="en-US" sz="2400" dirty="0"/>
                  <a:t>For small spread changes, the above formula </a:t>
                </a:r>
                <a:r>
                  <a:rPr lang="en-US" sz="2400" i="1" dirty="0"/>
                  <a:t>without</a:t>
                </a:r>
                <a:r>
                  <a:rPr lang="en-US" sz="2400" dirty="0"/>
                  <a:t> convexity is often used.</a:t>
                </a:r>
              </a:p>
              <a:p>
                <a:pPr marL="182880" lvl="1" indent="-180000">
                  <a:spcBef>
                    <a:spcPts val="600"/>
                  </a:spcBef>
                  <a:spcAft>
                    <a:spcPts val="600"/>
                  </a:spcAft>
                  <a:buFont typeface="Arial" pitchFamily="34" charset="0"/>
                  <a:buChar char="•"/>
                </a:pPr>
                <a:r>
                  <a:rPr lang="en-US" sz="2400" dirty="0"/>
                  <a:t>The effect on return to the bondholder depends on the holding period used for calculating the return.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447801"/>
                <a:ext cx="8375904" cy="4952999"/>
              </a:xfrm>
              <a:blipFill rotWithShape="0">
                <a:blip r:embed="rId3"/>
                <a:stretch>
                  <a:fillRect l="-873" t="-209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E4A4924-7CC3-4BF6-9C5C-A8E770D15754}" type="slidenum">
              <a:rPr lang="en-AU" smtClean="0"/>
              <a:t>34</a:t>
            </a:fld>
            <a:endParaRPr lang="en-AU" dirty="0"/>
          </a:p>
        </p:txBody>
      </p:sp>
      <p:graphicFrame>
        <p:nvGraphicFramePr>
          <p:cNvPr id="5" name="Diagram 4"/>
          <p:cNvGraphicFramePr/>
          <p:nvPr>
            <p:extLst>
              <p:ext uri="{D42A27DB-BD31-4B8C-83A1-F6EECF244321}">
                <p14:modId xmlns:p14="http://schemas.microsoft.com/office/powerpoint/2010/main" val="1832551806"/>
              </p:ext>
            </p:extLst>
          </p:nvPr>
        </p:nvGraphicFramePr>
        <p:xfrm>
          <a:off x="685800" y="2057400"/>
          <a:ext cx="7924800" cy="1676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953432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397A9-C9D0-4969-9CA2-F2362E087A0A}"/>
              </a:ext>
            </a:extLst>
          </p:cNvPr>
          <p:cNvSpPr>
            <a:spLocks noGrp="1"/>
          </p:cNvSpPr>
          <p:nvPr>
            <p:ph type="title"/>
          </p:nvPr>
        </p:nvSpPr>
        <p:spPr/>
        <p:txBody>
          <a:bodyPr/>
          <a:lstStyle/>
          <a:p>
            <a:r>
              <a:rPr lang="en-US" dirty="0"/>
              <a:t>Mini-quiz #5</a:t>
            </a:r>
          </a:p>
        </p:txBody>
      </p:sp>
      <p:sp>
        <p:nvSpPr>
          <p:cNvPr id="3" name="Content Placeholder 2">
            <a:extLst>
              <a:ext uri="{FF2B5EF4-FFF2-40B4-BE49-F238E27FC236}">
                <a16:creationId xmlns:a16="http://schemas.microsoft.com/office/drawing/2014/main" id="{DCE2CF22-1104-4B5A-BC6F-D7D849C4D8AD}"/>
              </a:ext>
            </a:extLst>
          </p:cNvPr>
          <p:cNvSpPr>
            <a:spLocks noGrp="1"/>
          </p:cNvSpPr>
          <p:nvPr>
            <p:ph idx="1"/>
          </p:nvPr>
        </p:nvSpPr>
        <p:spPr/>
        <p:txBody>
          <a:bodyPr/>
          <a:lstStyle/>
          <a:p>
            <a:pPr marL="352044" indent="-342900">
              <a:buFont typeface="+mj-lt"/>
              <a:buAutoNum type="arabicPeriod"/>
            </a:pPr>
            <a:r>
              <a:rPr lang="en-US" dirty="0"/>
              <a:t>Which bonds are likely to exhibit the greatest spread volatility?</a:t>
            </a:r>
            <a:br>
              <a:rPr lang="en-US" dirty="0"/>
            </a:br>
            <a:r>
              <a:rPr lang="en-US" dirty="0"/>
              <a:t>A . Bonds from issuers rated AA</a:t>
            </a:r>
            <a:br>
              <a:rPr lang="en-US" dirty="0"/>
            </a:br>
            <a:r>
              <a:rPr lang="en-US" dirty="0"/>
              <a:t>B . Bonds from issuers rated BB</a:t>
            </a:r>
            <a:br>
              <a:rPr lang="en-US" dirty="0"/>
            </a:br>
            <a:r>
              <a:rPr lang="en-US" dirty="0"/>
              <a:t>C . Bonds from issuers rated A</a:t>
            </a:r>
          </a:p>
          <a:p>
            <a:pPr marL="352044" indent="-342900">
              <a:buFont typeface="+mj-lt"/>
              <a:buAutoNum type="arabicPeriod"/>
            </a:pPr>
            <a:r>
              <a:rPr lang="en-US" dirty="0"/>
              <a:t>If investors become increasingly worried about the economy—say, as shown by de-lining stock prices—what is the </a:t>
            </a:r>
            <a:r>
              <a:rPr lang="en-US" i="1" dirty="0"/>
              <a:t>most likely </a:t>
            </a:r>
            <a:r>
              <a:rPr lang="en-US" dirty="0"/>
              <a:t>impact on credit spreads?</a:t>
            </a:r>
            <a:br>
              <a:rPr lang="en-US" dirty="0"/>
            </a:br>
            <a:r>
              <a:rPr lang="en-US" dirty="0"/>
              <a:t>A . There will be no change to credit spreads. They aren’t affected by equity markets.</a:t>
            </a:r>
            <a:br>
              <a:rPr lang="en-US" dirty="0"/>
            </a:br>
            <a:r>
              <a:rPr lang="en-US" dirty="0"/>
              <a:t>B . Narrower spreads will occur. Investors will move out of equities into debt securities.</a:t>
            </a:r>
            <a:br>
              <a:rPr lang="en-US" dirty="0"/>
            </a:br>
            <a:r>
              <a:rPr lang="en-US" dirty="0"/>
              <a:t>C . Wider spreads will occur. Investors are concerned about weaker creditworthiness.</a:t>
            </a:r>
            <a:br>
              <a:rPr lang="en-US" dirty="0"/>
            </a:br>
            <a:br>
              <a:rPr lang="en-US" dirty="0"/>
            </a:br>
            <a:endParaRPr lang="en-US" dirty="0"/>
          </a:p>
        </p:txBody>
      </p:sp>
      <p:sp>
        <p:nvSpPr>
          <p:cNvPr id="4" name="Slide Number Placeholder 3">
            <a:extLst>
              <a:ext uri="{FF2B5EF4-FFF2-40B4-BE49-F238E27FC236}">
                <a16:creationId xmlns:a16="http://schemas.microsoft.com/office/drawing/2014/main" id="{57176A05-E3E4-477F-A15D-C640BDAC78DA}"/>
              </a:ext>
            </a:extLst>
          </p:cNvPr>
          <p:cNvSpPr>
            <a:spLocks noGrp="1"/>
          </p:cNvSpPr>
          <p:nvPr>
            <p:ph type="sldNum" sz="quarter" idx="12"/>
          </p:nvPr>
        </p:nvSpPr>
        <p:spPr/>
        <p:txBody>
          <a:bodyPr/>
          <a:lstStyle/>
          <a:p>
            <a:fld id="{4E4A4924-7CC3-4BF6-9C5C-A8E770D15754}" type="slidenum">
              <a:rPr lang="en-US" smtClean="0"/>
              <a:t>35</a:t>
            </a:fld>
            <a:endParaRPr lang="en-US" dirty="0"/>
          </a:p>
        </p:txBody>
      </p:sp>
    </p:spTree>
    <p:extLst>
      <p:ext uri="{BB962C8B-B14F-4D97-AF65-F5344CB8AC3E}">
        <p14:creationId xmlns:p14="http://schemas.microsoft.com/office/powerpoint/2010/main" val="18184088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610600" cy="1143000"/>
          </a:xfrm>
        </p:spPr>
        <p:txBody>
          <a:bodyPr>
            <a:normAutofit fontScale="90000"/>
          </a:bodyPr>
          <a:lstStyle/>
          <a:p>
            <a:pPr algn="ctr">
              <a:spcBef>
                <a:spcPts val="0"/>
              </a:spcBef>
              <a:defRPr/>
            </a:pPr>
            <a:r>
              <a:rPr lang="en-AU" dirty="0"/>
              <a:t>7. Special considerations of high-yield, sovereign, and non-sovereign credit analysis </a:t>
            </a:r>
          </a:p>
        </p:txBody>
      </p:sp>
      <p:sp>
        <p:nvSpPr>
          <p:cNvPr id="3" name="Content Placeholder 2"/>
          <p:cNvSpPr>
            <a:spLocks noGrp="1"/>
          </p:cNvSpPr>
          <p:nvPr>
            <p:ph idx="1"/>
          </p:nvPr>
        </p:nvSpPr>
        <p:spPr>
          <a:xfrm>
            <a:off x="381000" y="1295400"/>
            <a:ext cx="8610600" cy="4724399"/>
          </a:xfrm>
        </p:spPr>
        <p:txBody>
          <a:bodyPr>
            <a:normAutofit/>
          </a:bodyPr>
          <a:lstStyle/>
          <a:p>
            <a:pPr marL="2880" lvl="1" indent="0">
              <a:spcBef>
                <a:spcPts val="600"/>
              </a:spcBef>
              <a:spcAft>
                <a:spcPts val="600"/>
              </a:spcAft>
              <a:buNone/>
            </a:pPr>
            <a:r>
              <a:rPr lang="en-US" sz="2300" b="1" dirty="0"/>
              <a:t>High-yield analysis </a:t>
            </a:r>
            <a:r>
              <a:rPr lang="en-US" sz="2300" dirty="0"/>
              <a:t>is typically more in-depth than investment-grade analysis and thus has special considerations, including the following:</a:t>
            </a:r>
          </a:p>
        </p:txBody>
      </p:sp>
      <p:sp>
        <p:nvSpPr>
          <p:cNvPr id="4" name="Slide Number Placeholder 3"/>
          <p:cNvSpPr>
            <a:spLocks noGrp="1"/>
          </p:cNvSpPr>
          <p:nvPr>
            <p:ph type="sldNum" sz="quarter" idx="12"/>
          </p:nvPr>
        </p:nvSpPr>
        <p:spPr/>
        <p:txBody>
          <a:bodyPr/>
          <a:lstStyle/>
          <a:p>
            <a:fld id="{4E4A4924-7CC3-4BF6-9C5C-A8E770D15754}" type="slidenum">
              <a:rPr lang="en-AU" smtClean="0"/>
              <a:t>36</a:t>
            </a:fld>
            <a:endParaRPr lang="en-AU" dirty="0"/>
          </a:p>
        </p:txBody>
      </p:sp>
      <p:graphicFrame>
        <p:nvGraphicFramePr>
          <p:cNvPr id="5" name="Diagram 4"/>
          <p:cNvGraphicFramePr/>
          <p:nvPr>
            <p:extLst>
              <p:ext uri="{D42A27DB-BD31-4B8C-83A1-F6EECF244321}">
                <p14:modId xmlns:p14="http://schemas.microsoft.com/office/powerpoint/2010/main" val="2021903061"/>
              </p:ext>
            </p:extLst>
          </p:nvPr>
        </p:nvGraphicFramePr>
        <p:xfrm>
          <a:off x="609600" y="2438400"/>
          <a:ext cx="7924800" cy="350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980756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spcBef>
                <a:spcPts val="0"/>
              </a:spcBef>
              <a:defRPr/>
            </a:pPr>
            <a:r>
              <a:rPr lang="en-AU" dirty="0"/>
              <a:t>Sovereign credit analysis </a:t>
            </a:r>
          </a:p>
        </p:txBody>
      </p:sp>
      <p:sp>
        <p:nvSpPr>
          <p:cNvPr id="3" name="Content Placeholder 2"/>
          <p:cNvSpPr>
            <a:spLocks noGrp="1"/>
          </p:cNvSpPr>
          <p:nvPr>
            <p:ph idx="1"/>
          </p:nvPr>
        </p:nvSpPr>
        <p:spPr>
          <a:xfrm>
            <a:off x="381000" y="1447801"/>
            <a:ext cx="8375904" cy="609599"/>
          </a:xfrm>
        </p:spPr>
        <p:txBody>
          <a:bodyPr>
            <a:normAutofit/>
          </a:bodyPr>
          <a:lstStyle/>
          <a:p>
            <a:pPr marL="2880" lvl="1" indent="0">
              <a:spcBef>
                <a:spcPts val="600"/>
              </a:spcBef>
              <a:spcAft>
                <a:spcPts val="600"/>
              </a:spcAft>
              <a:buNone/>
            </a:pPr>
            <a:r>
              <a:rPr lang="en-US" sz="2400" dirty="0"/>
              <a:t>Important considerations in </a:t>
            </a:r>
            <a:r>
              <a:rPr lang="en-US" sz="2400" b="1" dirty="0"/>
              <a:t>sovereign credit analysis</a:t>
            </a:r>
            <a:endParaRPr lang="en-US" sz="2400" dirty="0"/>
          </a:p>
        </p:txBody>
      </p:sp>
      <p:sp>
        <p:nvSpPr>
          <p:cNvPr id="4" name="Slide Number Placeholder 3"/>
          <p:cNvSpPr>
            <a:spLocks noGrp="1"/>
          </p:cNvSpPr>
          <p:nvPr>
            <p:ph type="sldNum" sz="quarter" idx="12"/>
          </p:nvPr>
        </p:nvSpPr>
        <p:spPr/>
        <p:txBody>
          <a:bodyPr/>
          <a:lstStyle/>
          <a:p>
            <a:fld id="{4E4A4924-7CC3-4BF6-9C5C-A8E770D15754}" type="slidenum">
              <a:rPr lang="en-AU" smtClean="0"/>
              <a:t>37</a:t>
            </a:fld>
            <a:endParaRPr lang="en-AU" dirty="0"/>
          </a:p>
        </p:txBody>
      </p:sp>
      <p:graphicFrame>
        <p:nvGraphicFramePr>
          <p:cNvPr id="5" name="Diagram 4"/>
          <p:cNvGraphicFramePr/>
          <p:nvPr>
            <p:extLst>
              <p:ext uri="{D42A27DB-BD31-4B8C-83A1-F6EECF244321}">
                <p14:modId xmlns:p14="http://schemas.microsoft.com/office/powerpoint/2010/main" val="1876642528"/>
              </p:ext>
            </p:extLst>
          </p:nvPr>
        </p:nvGraphicFramePr>
        <p:xfrm>
          <a:off x="457200" y="1828800"/>
          <a:ext cx="80772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37137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spcBef>
                <a:spcPts val="0"/>
              </a:spcBef>
              <a:defRPr/>
            </a:pPr>
            <a:r>
              <a:rPr lang="en-AU" dirty="0"/>
              <a:t>sovereign credit analysis </a:t>
            </a:r>
          </a:p>
        </p:txBody>
      </p:sp>
      <p:sp>
        <p:nvSpPr>
          <p:cNvPr id="4" name="Slide Number Placeholder 3"/>
          <p:cNvSpPr>
            <a:spLocks noGrp="1"/>
          </p:cNvSpPr>
          <p:nvPr>
            <p:ph type="sldNum" sz="quarter" idx="12"/>
          </p:nvPr>
        </p:nvSpPr>
        <p:spPr/>
        <p:txBody>
          <a:bodyPr/>
          <a:lstStyle/>
          <a:p>
            <a:fld id="{4E4A4924-7CC3-4BF6-9C5C-A8E770D15754}" type="slidenum">
              <a:rPr lang="en-AU" smtClean="0"/>
              <a:t>38</a:t>
            </a:fld>
            <a:endParaRPr lang="en-AU" dirty="0"/>
          </a:p>
        </p:txBody>
      </p:sp>
      <p:sp>
        <p:nvSpPr>
          <p:cNvPr id="9" name="Rectangle 8"/>
          <p:cNvSpPr/>
          <p:nvPr/>
        </p:nvSpPr>
        <p:spPr>
          <a:xfrm>
            <a:off x="596153" y="2254624"/>
            <a:ext cx="2438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dirty="0"/>
              <a:t>External liquidity and international investment position</a:t>
            </a:r>
            <a:endParaRPr lang="en-AU" sz="2000" dirty="0"/>
          </a:p>
        </p:txBody>
      </p:sp>
      <p:sp>
        <p:nvSpPr>
          <p:cNvPr id="11" name="Rectangle 10"/>
          <p:cNvSpPr/>
          <p:nvPr/>
        </p:nvSpPr>
        <p:spPr>
          <a:xfrm>
            <a:off x="3366247" y="2254624"/>
            <a:ext cx="3429000" cy="91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dirty="0"/>
              <a:t>Monetary flexibility</a:t>
            </a:r>
            <a:endParaRPr lang="en-AU" sz="2000" dirty="0"/>
          </a:p>
        </p:txBody>
      </p:sp>
      <p:sp>
        <p:nvSpPr>
          <p:cNvPr id="12" name="Rectangle 11"/>
          <p:cNvSpPr/>
          <p:nvPr/>
        </p:nvSpPr>
        <p:spPr>
          <a:xfrm>
            <a:off x="6992471" y="2254624"/>
            <a:ext cx="1752600" cy="1981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dirty="0"/>
              <a:t>Fiscal performance, flexibility, and debt burden</a:t>
            </a:r>
          </a:p>
        </p:txBody>
      </p:sp>
      <p:sp>
        <p:nvSpPr>
          <p:cNvPr id="13" name="Rectangle 12"/>
          <p:cNvSpPr/>
          <p:nvPr/>
        </p:nvSpPr>
        <p:spPr>
          <a:xfrm>
            <a:off x="596153" y="3200400"/>
            <a:ext cx="2438400" cy="3200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tlCol="0" anchor="t" anchorCtr="0"/>
          <a:lstStyle/>
          <a:p>
            <a:pPr marL="363538" lvl="1" indent="-188913">
              <a:buFont typeface="Arial" panose="020B0604020202020204" pitchFamily="34" charset="0"/>
              <a:buChar char="•"/>
            </a:pPr>
            <a:r>
              <a:rPr lang="en-US" sz="2000" dirty="0">
                <a:solidFill>
                  <a:schemeClr val="tx1"/>
                </a:solidFill>
              </a:rPr>
              <a:t>Status of currency</a:t>
            </a:r>
            <a:endParaRPr lang="en-AU" sz="2000" dirty="0">
              <a:solidFill>
                <a:schemeClr val="tx1"/>
              </a:solidFill>
            </a:endParaRPr>
          </a:p>
          <a:p>
            <a:pPr marL="363538" lvl="1" indent="-188913">
              <a:buFont typeface="Arial" panose="020B0604020202020204" pitchFamily="34" charset="0"/>
              <a:buChar char="•"/>
            </a:pPr>
            <a:r>
              <a:rPr lang="en-US" sz="2000" dirty="0">
                <a:solidFill>
                  <a:schemeClr val="tx1"/>
                </a:solidFill>
              </a:rPr>
              <a:t>External liquidity</a:t>
            </a:r>
            <a:endParaRPr lang="en-AU" sz="2000" dirty="0">
              <a:solidFill>
                <a:schemeClr val="tx1"/>
              </a:solidFill>
            </a:endParaRPr>
          </a:p>
          <a:p>
            <a:pPr marL="363538" lvl="1" indent="-188913">
              <a:buFont typeface="Arial" panose="020B0604020202020204" pitchFamily="34" charset="0"/>
              <a:buChar char="•"/>
            </a:pPr>
            <a:r>
              <a:rPr lang="en-US" sz="2000" dirty="0">
                <a:solidFill>
                  <a:schemeClr val="tx1"/>
                </a:solidFill>
              </a:rPr>
              <a:t>External debt</a:t>
            </a:r>
            <a:endParaRPr lang="en-AU" sz="2000" dirty="0">
              <a:solidFill>
                <a:schemeClr val="tx1"/>
              </a:solidFill>
            </a:endParaRPr>
          </a:p>
          <a:p>
            <a:endParaRPr lang="en-AU" sz="2000" dirty="0">
              <a:solidFill>
                <a:schemeClr val="tx1"/>
              </a:solidFill>
            </a:endParaRPr>
          </a:p>
        </p:txBody>
      </p:sp>
      <p:sp>
        <p:nvSpPr>
          <p:cNvPr id="14" name="Rectangle 13"/>
          <p:cNvSpPr/>
          <p:nvPr/>
        </p:nvSpPr>
        <p:spPr>
          <a:xfrm>
            <a:off x="3366247" y="3169024"/>
            <a:ext cx="3429000" cy="32004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tlCol="0" anchor="t" anchorCtr="0"/>
          <a:lstStyle/>
          <a:p>
            <a:pPr marL="268288" lvl="1" indent="-174625">
              <a:buFont typeface="Arial" panose="020B0604020202020204" pitchFamily="34" charset="0"/>
              <a:buChar char="•"/>
            </a:pPr>
            <a:r>
              <a:rPr lang="en-US" sz="2000" dirty="0">
                <a:solidFill>
                  <a:schemeClr val="tx1"/>
                </a:solidFill>
              </a:rPr>
              <a:t>Ability to use monetary policy to address domestic economic objectives (e.g., growth), including exchange rate regime</a:t>
            </a:r>
            <a:endParaRPr lang="en-AU" sz="2000" dirty="0">
              <a:solidFill>
                <a:schemeClr val="tx1"/>
              </a:solidFill>
            </a:endParaRPr>
          </a:p>
          <a:p>
            <a:pPr marL="268288" lvl="1" indent="-174625">
              <a:buFont typeface="Arial" panose="020B0604020202020204" pitchFamily="34" charset="0"/>
              <a:buChar char="•"/>
            </a:pPr>
            <a:r>
              <a:rPr lang="en-US" sz="2000" dirty="0">
                <a:solidFill>
                  <a:schemeClr val="tx1"/>
                </a:solidFill>
              </a:rPr>
              <a:t>Credibility of monetary policy</a:t>
            </a:r>
            <a:endParaRPr lang="en-AU" sz="2000" dirty="0">
              <a:solidFill>
                <a:schemeClr val="tx1"/>
              </a:solidFill>
            </a:endParaRPr>
          </a:p>
          <a:p>
            <a:pPr marL="268288" lvl="1" indent="-174625">
              <a:buFont typeface="Arial" panose="020B0604020202020204" pitchFamily="34" charset="0"/>
              <a:buChar char="•"/>
            </a:pPr>
            <a:r>
              <a:rPr lang="en-US" sz="2000" dirty="0">
                <a:solidFill>
                  <a:schemeClr val="tx1"/>
                </a:solidFill>
              </a:rPr>
              <a:t>Effectiveness of monetary policy transmission via domestic capital markets</a:t>
            </a:r>
            <a:endParaRPr lang="en-AU" sz="2000" dirty="0">
              <a:solidFill>
                <a:schemeClr val="tx1"/>
              </a:solidFill>
            </a:endParaRPr>
          </a:p>
          <a:p>
            <a:pPr marL="268288" indent="-174625">
              <a:buFont typeface="Arial" panose="020B0604020202020204" pitchFamily="34" charset="0"/>
              <a:buChar char="•"/>
            </a:pPr>
            <a:endParaRPr lang="en-AU" sz="2000" dirty="0">
              <a:solidFill>
                <a:schemeClr val="tx1"/>
              </a:solidFill>
            </a:endParaRPr>
          </a:p>
        </p:txBody>
      </p:sp>
      <p:sp>
        <p:nvSpPr>
          <p:cNvPr id="10" name="Content Placeholder 2"/>
          <p:cNvSpPr>
            <a:spLocks noGrp="1"/>
          </p:cNvSpPr>
          <p:nvPr>
            <p:ph idx="1"/>
          </p:nvPr>
        </p:nvSpPr>
        <p:spPr>
          <a:xfrm>
            <a:off x="381000" y="1447801"/>
            <a:ext cx="8375904" cy="761999"/>
          </a:xfrm>
        </p:spPr>
        <p:txBody>
          <a:bodyPr>
            <a:normAutofit fontScale="70000" lnSpcReduction="20000"/>
          </a:bodyPr>
          <a:lstStyle/>
          <a:p>
            <a:pPr marL="2880" lvl="1" indent="0">
              <a:spcBef>
                <a:spcPts val="600"/>
              </a:spcBef>
              <a:spcAft>
                <a:spcPts val="600"/>
              </a:spcAft>
              <a:buNone/>
            </a:pPr>
            <a:r>
              <a:rPr lang="en-US" sz="3400" dirty="0"/>
              <a:t>Important considerations in </a:t>
            </a:r>
            <a:r>
              <a:rPr lang="en-US" sz="3400" b="1" dirty="0"/>
              <a:t>sovereign credit analysis </a:t>
            </a:r>
            <a:r>
              <a:rPr lang="en-US" sz="3400" dirty="0"/>
              <a:t>(continued)</a:t>
            </a:r>
          </a:p>
          <a:p>
            <a:pPr marL="2880" lvl="1" indent="0">
              <a:spcBef>
                <a:spcPts val="600"/>
              </a:spcBef>
              <a:spcAft>
                <a:spcPts val="600"/>
              </a:spcAft>
              <a:buNone/>
            </a:pPr>
            <a:endParaRPr lang="en-US" sz="2400" dirty="0"/>
          </a:p>
        </p:txBody>
      </p:sp>
    </p:spTree>
    <p:extLst>
      <p:ext uri="{BB962C8B-B14F-4D97-AF65-F5344CB8AC3E}">
        <p14:creationId xmlns:p14="http://schemas.microsoft.com/office/powerpoint/2010/main" val="1891665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spcBef>
                <a:spcPts val="0"/>
              </a:spcBef>
              <a:defRPr/>
            </a:pPr>
            <a:r>
              <a:rPr lang="en-AU" dirty="0"/>
              <a:t>non-sovereign credit analysis </a:t>
            </a:r>
          </a:p>
        </p:txBody>
      </p:sp>
      <p:sp>
        <p:nvSpPr>
          <p:cNvPr id="3" name="Content Placeholder 2"/>
          <p:cNvSpPr>
            <a:spLocks noGrp="1"/>
          </p:cNvSpPr>
          <p:nvPr>
            <p:ph idx="1"/>
          </p:nvPr>
        </p:nvSpPr>
        <p:spPr>
          <a:xfrm>
            <a:off x="381000" y="1447801"/>
            <a:ext cx="8375904" cy="4267199"/>
          </a:xfrm>
        </p:spPr>
        <p:txBody>
          <a:bodyPr>
            <a:normAutofit fontScale="92500"/>
          </a:bodyPr>
          <a:lstStyle/>
          <a:p>
            <a:pPr marL="182880" lvl="1" indent="-180000">
              <a:spcBef>
                <a:spcPts val="600"/>
              </a:spcBef>
              <a:spcAft>
                <a:spcPts val="600"/>
              </a:spcAft>
              <a:buFont typeface="Arial" pitchFamily="34" charset="0"/>
              <a:buChar char="•"/>
            </a:pPr>
            <a:r>
              <a:rPr lang="en-US" sz="2400" dirty="0"/>
              <a:t>The credit analysis of non-sovereign general obligation (GO) bonds is similar to sovereign debt analysis. </a:t>
            </a:r>
          </a:p>
          <a:p>
            <a:pPr marL="182880" lvl="1" indent="-180000">
              <a:spcBef>
                <a:spcPts val="600"/>
              </a:spcBef>
              <a:spcAft>
                <a:spcPts val="600"/>
              </a:spcAft>
              <a:buFont typeface="Arial" pitchFamily="34" charset="0"/>
              <a:buChar char="•"/>
            </a:pPr>
            <a:r>
              <a:rPr lang="en-US" sz="2400" dirty="0"/>
              <a:t>The economic analysis of non-sovereign government GO bonds focuses on employment, per capita income, per capita debt, the tax base, demographics, net population growth, and the local infrastructure.</a:t>
            </a:r>
          </a:p>
          <a:p>
            <a:pPr marL="182880" lvl="1" indent="-180000">
              <a:spcBef>
                <a:spcPts val="600"/>
              </a:spcBef>
              <a:spcAft>
                <a:spcPts val="600"/>
              </a:spcAft>
              <a:buFont typeface="Arial" pitchFamily="34" charset="0"/>
              <a:buChar char="•"/>
            </a:pPr>
            <a:r>
              <a:rPr lang="en-US" sz="2400" dirty="0"/>
              <a:t>Analysis should look at the volatility and variability of revenues during times of both economic strength and weakness.</a:t>
            </a:r>
          </a:p>
          <a:p>
            <a:pPr marL="182880" lvl="1" indent="-180000">
              <a:spcBef>
                <a:spcPts val="0"/>
              </a:spcBef>
              <a:spcAft>
                <a:spcPts val="600"/>
              </a:spcAft>
              <a:buFont typeface="Arial" pitchFamily="34" charset="0"/>
              <a:buChar char="•"/>
            </a:pPr>
            <a:r>
              <a:rPr lang="en-US" sz="2400" dirty="0"/>
              <a:t>Revenue bonds, which are issued to finance a specific project, have a higher degree of risk than GO bonds because they are dependent on a single source of revenue. </a:t>
            </a:r>
          </a:p>
        </p:txBody>
      </p:sp>
      <p:sp>
        <p:nvSpPr>
          <p:cNvPr id="4" name="Slide Number Placeholder 3"/>
          <p:cNvSpPr>
            <a:spLocks noGrp="1"/>
          </p:cNvSpPr>
          <p:nvPr>
            <p:ph type="sldNum" sz="quarter" idx="12"/>
          </p:nvPr>
        </p:nvSpPr>
        <p:spPr/>
        <p:txBody>
          <a:bodyPr/>
          <a:lstStyle/>
          <a:p>
            <a:fld id="{4E4A4924-7CC3-4BF6-9C5C-A8E770D15754}" type="slidenum">
              <a:rPr lang="en-AU" smtClean="0"/>
              <a:t>39</a:t>
            </a:fld>
            <a:endParaRPr lang="en-AU" dirty="0"/>
          </a:p>
        </p:txBody>
      </p:sp>
      <p:grpSp>
        <p:nvGrpSpPr>
          <p:cNvPr id="6" name="Group 5"/>
          <p:cNvGrpSpPr/>
          <p:nvPr/>
        </p:nvGrpSpPr>
        <p:grpSpPr>
          <a:xfrm>
            <a:off x="990600" y="5638800"/>
            <a:ext cx="7696200" cy="701739"/>
            <a:chOff x="-1672431" y="48803"/>
            <a:chExt cx="6452153" cy="701739"/>
          </a:xfrm>
          <a:scene3d>
            <a:camera prst="orthographicFront"/>
            <a:lightRig rig="flat" dir="t"/>
          </a:scene3d>
        </p:grpSpPr>
        <p:sp>
          <p:nvSpPr>
            <p:cNvPr id="7" name="Rounded Rectangle 6"/>
            <p:cNvSpPr/>
            <p:nvPr/>
          </p:nvSpPr>
          <p:spPr>
            <a:xfrm>
              <a:off x="-1520031" y="64742"/>
              <a:ext cx="6299753" cy="671891"/>
            </a:xfrm>
            <a:prstGeom prst="roundRect">
              <a:avLst>
                <a:gd name="adj" fmla="val 10000"/>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sp>
        <p:sp>
          <p:nvSpPr>
            <p:cNvPr id="8" name="Rounded Rectangle 4"/>
            <p:cNvSpPr/>
            <p:nvPr/>
          </p:nvSpPr>
          <p:spPr>
            <a:xfrm>
              <a:off x="-1672431" y="48803"/>
              <a:ext cx="6452153" cy="70173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55880" tIns="41910" rIns="55880" bIns="41910" numCol="1" spcCol="1270" anchor="ctr" anchorCtr="0">
              <a:noAutofit/>
            </a:bodyPr>
            <a:lstStyle/>
            <a:p>
              <a:pPr marL="268288" lvl="0"/>
              <a:r>
                <a:rPr lang="en-US" sz="2000" dirty="0"/>
                <a:t>The analysis of these bonds is a combination of an analysis of the project and the finances around the particular project.</a:t>
              </a:r>
            </a:p>
          </p:txBody>
        </p:sp>
      </p:grpSp>
      <p:sp>
        <p:nvSpPr>
          <p:cNvPr id="9" name="Bent-Up Arrow 8"/>
          <p:cNvSpPr/>
          <p:nvPr/>
        </p:nvSpPr>
        <p:spPr>
          <a:xfrm rot="5400000">
            <a:off x="798853" y="5669298"/>
            <a:ext cx="412877" cy="351885"/>
          </a:xfrm>
          <a:prstGeom prst="bentUp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3613108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1. INTRODUCTION</a:t>
            </a:r>
          </a:p>
        </p:txBody>
      </p:sp>
      <p:sp>
        <p:nvSpPr>
          <p:cNvPr id="3" name="Content Placeholder 2"/>
          <p:cNvSpPr>
            <a:spLocks noGrp="1"/>
          </p:cNvSpPr>
          <p:nvPr>
            <p:ph idx="1"/>
          </p:nvPr>
        </p:nvSpPr>
        <p:spPr>
          <a:xfrm>
            <a:off x="381000" y="1447801"/>
            <a:ext cx="8375904" cy="2209800"/>
          </a:xfrm>
        </p:spPr>
        <p:txBody>
          <a:bodyPr>
            <a:normAutofit/>
          </a:bodyPr>
          <a:lstStyle/>
          <a:p>
            <a:pPr indent="-180000">
              <a:spcBef>
                <a:spcPts val="600"/>
              </a:spcBef>
              <a:spcAft>
                <a:spcPts val="600"/>
              </a:spcAft>
            </a:pPr>
            <a:r>
              <a:rPr lang="en-US" altLang="en-US" sz="2400" dirty="0"/>
              <a:t>Credit analysis has a crucial function in the debt capital markets—efficiently allocating capital by properly assessing credit risk, pricing it accordingly, and repricing it as risks change. </a:t>
            </a:r>
          </a:p>
          <a:p>
            <a:pPr indent="-180000">
              <a:spcBef>
                <a:spcPts val="600"/>
              </a:spcBef>
              <a:spcAft>
                <a:spcPts val="600"/>
              </a:spcAft>
            </a:pPr>
            <a:r>
              <a:rPr lang="en-US" altLang="en-US" sz="2400" dirty="0"/>
              <a:t>Credit analysis helps to answer the following questions:</a:t>
            </a:r>
          </a:p>
        </p:txBody>
      </p:sp>
      <p:sp>
        <p:nvSpPr>
          <p:cNvPr id="4" name="Slide Number Placeholder 3"/>
          <p:cNvSpPr>
            <a:spLocks noGrp="1"/>
          </p:cNvSpPr>
          <p:nvPr>
            <p:ph type="sldNum" sz="quarter" idx="12"/>
          </p:nvPr>
        </p:nvSpPr>
        <p:spPr/>
        <p:txBody>
          <a:bodyPr/>
          <a:lstStyle/>
          <a:p>
            <a:fld id="{4E4A4924-7CC3-4BF6-9C5C-A8E770D15754}" type="slidenum">
              <a:rPr lang="en-AU" smtClean="0"/>
              <a:t>4</a:t>
            </a:fld>
            <a:endParaRPr lang="en-AU" dirty="0"/>
          </a:p>
        </p:txBody>
      </p:sp>
      <p:graphicFrame>
        <p:nvGraphicFramePr>
          <p:cNvPr id="5" name="Diagram 4"/>
          <p:cNvGraphicFramePr/>
          <p:nvPr>
            <p:extLst>
              <p:ext uri="{D42A27DB-BD31-4B8C-83A1-F6EECF244321}">
                <p14:modId xmlns:p14="http://schemas.microsoft.com/office/powerpoint/2010/main" val="2273483293"/>
              </p:ext>
            </p:extLst>
          </p:nvPr>
        </p:nvGraphicFramePr>
        <p:xfrm>
          <a:off x="762000" y="3657600"/>
          <a:ext cx="8077200" cy="231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532257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dirty="0"/>
              <a:t>8. SUMMARY</a:t>
            </a:r>
          </a:p>
        </p:txBody>
      </p:sp>
      <p:sp>
        <p:nvSpPr>
          <p:cNvPr id="4" name="Slide Number Placeholder 3"/>
          <p:cNvSpPr>
            <a:spLocks noGrp="1"/>
          </p:cNvSpPr>
          <p:nvPr>
            <p:ph type="sldNum" sz="quarter" idx="12"/>
          </p:nvPr>
        </p:nvSpPr>
        <p:spPr/>
        <p:txBody>
          <a:bodyPr/>
          <a:lstStyle/>
          <a:p>
            <a:fld id="{4E4A4924-7CC3-4BF6-9C5C-A8E770D15754}" type="slidenum">
              <a:rPr lang="en-AU" smtClean="0"/>
              <a:t>40</a:t>
            </a:fld>
            <a:endParaRPr lang="en-AU" dirty="0"/>
          </a:p>
        </p:txBody>
      </p:sp>
      <p:graphicFrame>
        <p:nvGraphicFramePr>
          <p:cNvPr id="5" name="Content Placeholder 3"/>
          <p:cNvGraphicFramePr>
            <a:graphicFrameLocks/>
          </p:cNvGraphicFramePr>
          <p:nvPr>
            <p:extLst>
              <p:ext uri="{D42A27DB-BD31-4B8C-83A1-F6EECF244321}">
                <p14:modId xmlns:p14="http://schemas.microsoft.com/office/powerpoint/2010/main" val="2094629899"/>
              </p:ext>
            </p:extLst>
          </p:nvPr>
        </p:nvGraphicFramePr>
        <p:xfrm>
          <a:off x="381000" y="1447800"/>
          <a:ext cx="84582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56609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75904" cy="1143000"/>
          </a:xfrm>
        </p:spPr>
        <p:txBody>
          <a:bodyPr>
            <a:normAutofit/>
          </a:bodyPr>
          <a:lstStyle/>
          <a:p>
            <a:pPr algn="ctr"/>
            <a:r>
              <a:rPr lang="en-AU" dirty="0"/>
              <a:t>SUMMARY</a:t>
            </a:r>
          </a:p>
        </p:txBody>
      </p:sp>
      <p:sp>
        <p:nvSpPr>
          <p:cNvPr id="4" name="Slide Number Placeholder 3"/>
          <p:cNvSpPr>
            <a:spLocks noGrp="1"/>
          </p:cNvSpPr>
          <p:nvPr>
            <p:ph type="sldNum" sz="quarter" idx="12"/>
          </p:nvPr>
        </p:nvSpPr>
        <p:spPr/>
        <p:txBody>
          <a:bodyPr/>
          <a:lstStyle/>
          <a:p>
            <a:fld id="{4E4A4924-7CC3-4BF6-9C5C-A8E770D15754}" type="slidenum">
              <a:rPr lang="en-AU" smtClean="0"/>
              <a:t>41</a:t>
            </a:fld>
            <a:endParaRPr lang="en-AU" dirty="0"/>
          </a:p>
        </p:txBody>
      </p:sp>
      <p:graphicFrame>
        <p:nvGraphicFramePr>
          <p:cNvPr id="5" name="Content Placeholder 3"/>
          <p:cNvGraphicFramePr>
            <a:graphicFrameLocks/>
          </p:cNvGraphicFramePr>
          <p:nvPr>
            <p:extLst>
              <p:ext uri="{D42A27DB-BD31-4B8C-83A1-F6EECF244321}">
                <p14:modId xmlns:p14="http://schemas.microsoft.com/office/powerpoint/2010/main" val="2069189419"/>
              </p:ext>
            </p:extLst>
          </p:nvPr>
        </p:nvGraphicFramePr>
        <p:xfrm>
          <a:off x="381000" y="838200"/>
          <a:ext cx="8610600"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59501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482"/>
            <a:ext cx="8375904" cy="1143000"/>
          </a:xfrm>
        </p:spPr>
        <p:txBody>
          <a:bodyPr>
            <a:normAutofit/>
          </a:bodyPr>
          <a:lstStyle/>
          <a:p>
            <a:pPr algn="ctr"/>
            <a:r>
              <a:rPr lang="en-AU" dirty="0"/>
              <a:t>SUMMARY</a:t>
            </a:r>
          </a:p>
        </p:txBody>
      </p:sp>
      <p:sp>
        <p:nvSpPr>
          <p:cNvPr id="4" name="Slide Number Placeholder 3"/>
          <p:cNvSpPr>
            <a:spLocks noGrp="1"/>
          </p:cNvSpPr>
          <p:nvPr>
            <p:ph type="sldNum" sz="quarter" idx="12"/>
          </p:nvPr>
        </p:nvSpPr>
        <p:spPr/>
        <p:txBody>
          <a:bodyPr/>
          <a:lstStyle/>
          <a:p>
            <a:fld id="{4E4A4924-7CC3-4BF6-9C5C-A8E770D15754}" type="slidenum">
              <a:rPr lang="en-AU" smtClean="0"/>
              <a:t>42</a:t>
            </a:fld>
            <a:endParaRPr lang="en-AU" dirty="0"/>
          </a:p>
        </p:txBody>
      </p:sp>
      <p:graphicFrame>
        <p:nvGraphicFramePr>
          <p:cNvPr id="5" name="Content Placeholder 3"/>
          <p:cNvGraphicFramePr>
            <a:graphicFrameLocks/>
          </p:cNvGraphicFramePr>
          <p:nvPr>
            <p:extLst>
              <p:ext uri="{D42A27DB-BD31-4B8C-83A1-F6EECF244321}">
                <p14:modId xmlns:p14="http://schemas.microsoft.com/office/powerpoint/2010/main" val="161946039"/>
              </p:ext>
            </p:extLst>
          </p:nvPr>
        </p:nvGraphicFramePr>
        <p:xfrm>
          <a:off x="381000" y="1219200"/>
          <a:ext cx="84582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22019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75904" cy="1143000"/>
          </a:xfrm>
        </p:spPr>
        <p:txBody>
          <a:bodyPr>
            <a:normAutofit/>
          </a:bodyPr>
          <a:lstStyle/>
          <a:p>
            <a:pPr algn="ctr"/>
            <a:r>
              <a:rPr lang="en-AU" dirty="0"/>
              <a:t>SUMMARY</a:t>
            </a:r>
          </a:p>
        </p:txBody>
      </p:sp>
      <p:sp>
        <p:nvSpPr>
          <p:cNvPr id="4" name="Slide Number Placeholder 3"/>
          <p:cNvSpPr>
            <a:spLocks noGrp="1"/>
          </p:cNvSpPr>
          <p:nvPr>
            <p:ph type="sldNum" sz="quarter" idx="12"/>
          </p:nvPr>
        </p:nvSpPr>
        <p:spPr/>
        <p:txBody>
          <a:bodyPr/>
          <a:lstStyle/>
          <a:p>
            <a:fld id="{4E4A4924-7CC3-4BF6-9C5C-A8E770D15754}" type="slidenum">
              <a:rPr lang="en-AU" smtClean="0"/>
              <a:t>43</a:t>
            </a:fld>
            <a:endParaRPr lang="en-AU" dirty="0"/>
          </a:p>
        </p:txBody>
      </p:sp>
      <p:graphicFrame>
        <p:nvGraphicFramePr>
          <p:cNvPr id="5" name="Content Placeholder 3"/>
          <p:cNvGraphicFramePr>
            <a:graphicFrameLocks/>
          </p:cNvGraphicFramePr>
          <p:nvPr>
            <p:extLst>
              <p:ext uri="{D42A27DB-BD31-4B8C-83A1-F6EECF244321}">
                <p14:modId xmlns:p14="http://schemas.microsoft.com/office/powerpoint/2010/main" val="3142770165"/>
              </p:ext>
            </p:extLst>
          </p:nvPr>
        </p:nvGraphicFramePr>
        <p:xfrm>
          <a:off x="381000" y="914400"/>
          <a:ext cx="84582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91536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75904" cy="609600"/>
          </a:xfrm>
        </p:spPr>
        <p:txBody>
          <a:bodyPr>
            <a:normAutofit/>
          </a:bodyPr>
          <a:lstStyle/>
          <a:p>
            <a:pPr algn="ctr"/>
            <a:r>
              <a:rPr lang="en-AU" dirty="0"/>
              <a:t>SUMMARY</a:t>
            </a:r>
          </a:p>
        </p:txBody>
      </p:sp>
      <p:sp>
        <p:nvSpPr>
          <p:cNvPr id="4" name="Slide Number Placeholder 3"/>
          <p:cNvSpPr>
            <a:spLocks noGrp="1"/>
          </p:cNvSpPr>
          <p:nvPr>
            <p:ph type="sldNum" sz="quarter" idx="12"/>
          </p:nvPr>
        </p:nvSpPr>
        <p:spPr/>
        <p:txBody>
          <a:bodyPr/>
          <a:lstStyle/>
          <a:p>
            <a:fld id="{4E4A4924-7CC3-4BF6-9C5C-A8E770D15754}" type="slidenum">
              <a:rPr lang="en-AU" smtClean="0"/>
              <a:t>44</a:t>
            </a:fld>
            <a:endParaRPr lang="en-AU" dirty="0"/>
          </a:p>
        </p:txBody>
      </p:sp>
      <p:graphicFrame>
        <p:nvGraphicFramePr>
          <p:cNvPr id="5" name="Content Placeholder 3"/>
          <p:cNvGraphicFramePr>
            <a:graphicFrameLocks/>
          </p:cNvGraphicFramePr>
          <p:nvPr>
            <p:extLst>
              <p:ext uri="{D42A27DB-BD31-4B8C-83A1-F6EECF244321}">
                <p14:modId xmlns:p14="http://schemas.microsoft.com/office/powerpoint/2010/main" val="890569133"/>
              </p:ext>
            </p:extLst>
          </p:nvPr>
        </p:nvGraphicFramePr>
        <p:xfrm>
          <a:off x="381000" y="762000"/>
          <a:ext cx="8458200"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44267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519C-4185-4199-9DA9-8A84FCB8DE18}"/>
              </a:ext>
            </a:extLst>
          </p:cNvPr>
          <p:cNvSpPr>
            <a:spLocks noGrp="1"/>
          </p:cNvSpPr>
          <p:nvPr>
            <p:ph type="title"/>
          </p:nvPr>
        </p:nvSpPr>
        <p:spPr/>
        <p:txBody>
          <a:bodyPr/>
          <a:lstStyle/>
          <a:p>
            <a:r>
              <a:rPr lang="en-US" dirty="0"/>
              <a:t>Homework	</a:t>
            </a:r>
          </a:p>
        </p:txBody>
      </p:sp>
      <p:sp>
        <p:nvSpPr>
          <p:cNvPr id="3" name="Content Placeholder 2">
            <a:extLst>
              <a:ext uri="{FF2B5EF4-FFF2-40B4-BE49-F238E27FC236}">
                <a16:creationId xmlns:a16="http://schemas.microsoft.com/office/drawing/2014/main" id="{36093F1C-7CDA-4F35-8306-E959B29A2B0D}"/>
              </a:ext>
            </a:extLst>
          </p:cNvPr>
          <p:cNvSpPr>
            <a:spLocks noGrp="1"/>
          </p:cNvSpPr>
          <p:nvPr>
            <p:ph idx="1"/>
          </p:nvPr>
        </p:nvSpPr>
        <p:spPr/>
        <p:txBody>
          <a:bodyPr>
            <a:normAutofit/>
          </a:bodyPr>
          <a:lstStyle/>
          <a:p>
            <a:pPr marL="352044" indent="-342900">
              <a:buFont typeface="+mj-lt"/>
              <a:buAutoNum type="arabicPeriod"/>
            </a:pPr>
            <a:r>
              <a:rPr lang="en-US" dirty="0"/>
              <a:t>The risk that a bond’s creditworthiness declines is </a:t>
            </a:r>
            <a:r>
              <a:rPr lang="en-US" i="1" dirty="0"/>
              <a:t>best </a:t>
            </a:r>
            <a:r>
              <a:rPr lang="en-US" dirty="0"/>
              <a:t>described by:</a:t>
            </a:r>
            <a:br>
              <a:rPr lang="en-US" dirty="0"/>
            </a:br>
            <a:r>
              <a:rPr lang="en-US" dirty="0"/>
              <a:t>A. credit migration risk.</a:t>
            </a:r>
            <a:br>
              <a:rPr lang="en-US" dirty="0"/>
            </a:br>
            <a:r>
              <a:rPr lang="en-US" dirty="0"/>
              <a:t>B. market liquidity risk.</a:t>
            </a:r>
            <a:br>
              <a:rPr lang="en-US" dirty="0"/>
            </a:br>
            <a:r>
              <a:rPr lang="en-US" dirty="0"/>
              <a:t>C. spread widening risk.</a:t>
            </a:r>
          </a:p>
          <a:p>
            <a:pPr marL="352044" indent="-342900">
              <a:buFont typeface="+mj-lt"/>
              <a:buAutoNum type="arabicPeriod"/>
            </a:pPr>
            <a:r>
              <a:rPr lang="en-US" dirty="0" err="1"/>
              <a:t>Stedsmart</a:t>
            </a:r>
            <a:r>
              <a:rPr lang="en-US" dirty="0"/>
              <a:t> Ltd and </a:t>
            </a:r>
            <a:r>
              <a:rPr lang="en-US" dirty="0" err="1"/>
              <a:t>Fignermo</a:t>
            </a:r>
            <a:r>
              <a:rPr lang="en-US" dirty="0"/>
              <a:t> Ltd are alike with respect to financial and operating characteristics, except that </a:t>
            </a:r>
            <a:r>
              <a:rPr lang="en-US" dirty="0" err="1"/>
              <a:t>Stedsmart</a:t>
            </a:r>
            <a:r>
              <a:rPr lang="en-US" dirty="0"/>
              <a:t> Ltd has less publicly traded debt outstanding than </a:t>
            </a:r>
            <a:r>
              <a:rPr lang="en-US" dirty="0" err="1"/>
              <a:t>Fignermo</a:t>
            </a:r>
            <a:r>
              <a:rPr lang="en-US" dirty="0"/>
              <a:t> Ltd. </a:t>
            </a:r>
            <a:r>
              <a:rPr lang="en-US" dirty="0" err="1"/>
              <a:t>Stedsmart</a:t>
            </a:r>
            <a:r>
              <a:rPr lang="en-US" dirty="0"/>
              <a:t> Ltd is </a:t>
            </a:r>
            <a:r>
              <a:rPr lang="en-US" i="1" dirty="0"/>
              <a:t>most likely </a:t>
            </a:r>
            <a:r>
              <a:rPr lang="en-US" dirty="0"/>
              <a:t>to have:</a:t>
            </a:r>
            <a:br>
              <a:rPr lang="en-US" dirty="0"/>
            </a:br>
            <a:r>
              <a:rPr lang="en-US" dirty="0"/>
              <a:t>A. no market liquidity risk.</a:t>
            </a:r>
            <a:br>
              <a:rPr lang="en-US" dirty="0"/>
            </a:br>
            <a:r>
              <a:rPr lang="en-US" dirty="0"/>
              <a:t>B. lower market liquidity risk.</a:t>
            </a:r>
            <a:br>
              <a:rPr lang="en-US" dirty="0"/>
            </a:br>
            <a:r>
              <a:rPr lang="en-US" dirty="0"/>
              <a:t>C. higher market liquidity risk.</a:t>
            </a:r>
          </a:p>
          <a:p>
            <a:pPr marL="352044" indent="-342900">
              <a:buFont typeface="+mj-lt"/>
              <a:buAutoNum type="arabicPeriod"/>
            </a:pPr>
            <a:r>
              <a:rPr lang="en-US" dirty="0"/>
              <a:t>In the event of default, debentures’ claims will </a:t>
            </a:r>
            <a:r>
              <a:rPr lang="en-US" i="1" dirty="0"/>
              <a:t>most likely </a:t>
            </a:r>
            <a:r>
              <a:rPr lang="en-US" dirty="0"/>
              <a:t>rank:</a:t>
            </a:r>
            <a:br>
              <a:rPr lang="en-US" dirty="0"/>
            </a:br>
            <a:r>
              <a:rPr lang="en-US" dirty="0"/>
              <a:t>A. above that of secured debt holders.</a:t>
            </a:r>
            <a:br>
              <a:rPr lang="en-US" dirty="0"/>
            </a:br>
            <a:r>
              <a:rPr lang="en-US" dirty="0"/>
              <a:t>B. below that of secured debt holders.</a:t>
            </a:r>
            <a:br>
              <a:rPr lang="en-US" dirty="0"/>
            </a:br>
            <a:r>
              <a:rPr lang="en-US" dirty="0"/>
              <a:t>C. the same as that of secured debt holders.</a:t>
            </a:r>
          </a:p>
        </p:txBody>
      </p:sp>
      <p:sp>
        <p:nvSpPr>
          <p:cNvPr id="4" name="Slide Number Placeholder 3">
            <a:extLst>
              <a:ext uri="{FF2B5EF4-FFF2-40B4-BE49-F238E27FC236}">
                <a16:creationId xmlns:a16="http://schemas.microsoft.com/office/drawing/2014/main" id="{22963F97-6DA2-454A-9E42-EF05CA08D409}"/>
              </a:ext>
            </a:extLst>
          </p:cNvPr>
          <p:cNvSpPr>
            <a:spLocks noGrp="1"/>
          </p:cNvSpPr>
          <p:nvPr>
            <p:ph type="sldNum" sz="quarter" idx="12"/>
          </p:nvPr>
        </p:nvSpPr>
        <p:spPr/>
        <p:txBody>
          <a:bodyPr/>
          <a:lstStyle/>
          <a:p>
            <a:fld id="{4E4A4924-7CC3-4BF6-9C5C-A8E770D15754}" type="slidenum">
              <a:rPr lang="en-US" smtClean="0"/>
              <a:t>45</a:t>
            </a:fld>
            <a:endParaRPr lang="en-US" dirty="0"/>
          </a:p>
        </p:txBody>
      </p:sp>
    </p:spTree>
    <p:extLst>
      <p:ext uri="{BB962C8B-B14F-4D97-AF65-F5344CB8AC3E}">
        <p14:creationId xmlns:p14="http://schemas.microsoft.com/office/powerpoint/2010/main" val="28738115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519C-4185-4199-9DA9-8A84FCB8DE18}"/>
              </a:ext>
            </a:extLst>
          </p:cNvPr>
          <p:cNvSpPr>
            <a:spLocks noGrp="1"/>
          </p:cNvSpPr>
          <p:nvPr>
            <p:ph type="title"/>
          </p:nvPr>
        </p:nvSpPr>
        <p:spPr/>
        <p:txBody>
          <a:bodyPr/>
          <a:lstStyle/>
          <a:p>
            <a:r>
              <a:rPr lang="en-US" dirty="0"/>
              <a:t>Homework	</a:t>
            </a:r>
          </a:p>
        </p:txBody>
      </p:sp>
      <p:sp>
        <p:nvSpPr>
          <p:cNvPr id="3" name="Content Placeholder 2">
            <a:extLst>
              <a:ext uri="{FF2B5EF4-FFF2-40B4-BE49-F238E27FC236}">
                <a16:creationId xmlns:a16="http://schemas.microsoft.com/office/drawing/2014/main" id="{36093F1C-7CDA-4F35-8306-E959B29A2B0D}"/>
              </a:ext>
            </a:extLst>
          </p:cNvPr>
          <p:cNvSpPr>
            <a:spLocks noGrp="1"/>
          </p:cNvSpPr>
          <p:nvPr>
            <p:ph idx="1"/>
          </p:nvPr>
        </p:nvSpPr>
        <p:spPr/>
        <p:txBody>
          <a:bodyPr>
            <a:normAutofit lnSpcReduction="10000"/>
          </a:bodyPr>
          <a:lstStyle/>
          <a:p>
            <a:pPr marL="352044" indent="-342900">
              <a:buFont typeface="+mj-lt"/>
              <a:buAutoNum type="arabicPeriod" startAt="4"/>
            </a:pPr>
            <a:r>
              <a:rPr lang="en-US" dirty="0"/>
              <a:t>In the event of default, the recovery rate of which of the following bonds would </a:t>
            </a:r>
            <a:r>
              <a:rPr lang="en-US" i="1" dirty="0"/>
              <a:t>most likely </a:t>
            </a:r>
            <a:r>
              <a:rPr lang="en-US" dirty="0"/>
              <a:t>be the highest?</a:t>
            </a:r>
            <a:br>
              <a:rPr lang="en-US" dirty="0"/>
            </a:br>
            <a:r>
              <a:rPr lang="en-US" dirty="0"/>
              <a:t>A. First mortgage debt</a:t>
            </a:r>
            <a:br>
              <a:rPr lang="en-US" dirty="0"/>
            </a:br>
            <a:r>
              <a:rPr lang="en-US" dirty="0"/>
              <a:t>B. Senior unsecured debt</a:t>
            </a:r>
            <a:br>
              <a:rPr lang="en-US" dirty="0"/>
            </a:br>
            <a:r>
              <a:rPr lang="en-US" dirty="0"/>
              <a:t>C. Junior subordinate debt</a:t>
            </a:r>
          </a:p>
          <a:p>
            <a:pPr marL="352044" indent="-342900">
              <a:buFont typeface="+mj-lt"/>
              <a:buAutoNum type="arabicPeriod" startAt="4"/>
            </a:pPr>
            <a:r>
              <a:rPr lang="en-US" dirty="0"/>
              <a:t>If goodwill makes up a large percentage of a company’s total assets, this </a:t>
            </a:r>
            <a:r>
              <a:rPr lang="en-US" i="1" dirty="0"/>
              <a:t>most likely </a:t>
            </a:r>
            <a:r>
              <a:rPr lang="en-US" dirty="0"/>
              <a:t>indicates that:</a:t>
            </a:r>
            <a:br>
              <a:rPr lang="en-US" dirty="0"/>
            </a:br>
            <a:r>
              <a:rPr lang="en-US" dirty="0"/>
              <a:t>A. the company has low free cash flow before dividends.</a:t>
            </a:r>
            <a:br>
              <a:rPr lang="en-US" dirty="0"/>
            </a:br>
            <a:r>
              <a:rPr lang="en-US" dirty="0"/>
              <a:t>B. there is a low likelihood that the market price of the company’s common stock is below book value.</a:t>
            </a:r>
            <a:br>
              <a:rPr lang="en-US" dirty="0"/>
            </a:br>
            <a:r>
              <a:rPr lang="en-US" dirty="0"/>
              <a:t>C. a large percentage of the company’s assets are not of high quality.</a:t>
            </a:r>
          </a:p>
          <a:p>
            <a:pPr marL="352044" indent="-342900">
              <a:buFont typeface="+mj-lt"/>
              <a:buAutoNum type="arabicPeriod" startAt="4"/>
            </a:pPr>
            <a:r>
              <a:rPr lang="en-US" dirty="0"/>
              <a:t>In order to analyze the </a:t>
            </a:r>
            <a:r>
              <a:rPr lang="en-US" b="1" dirty="0"/>
              <a:t>collateral </a:t>
            </a:r>
            <a:r>
              <a:rPr lang="en-US" dirty="0"/>
              <a:t>of a company a credit analyst should assess the:</a:t>
            </a:r>
            <a:br>
              <a:rPr lang="en-US" dirty="0"/>
            </a:br>
            <a:r>
              <a:rPr lang="en-US" dirty="0"/>
              <a:t>A. </a:t>
            </a:r>
            <a:r>
              <a:rPr lang="en-US"/>
              <a:t>cash flows </a:t>
            </a:r>
            <a:r>
              <a:rPr lang="en-US" dirty="0"/>
              <a:t>of the company.</a:t>
            </a:r>
            <a:br>
              <a:rPr lang="en-US" dirty="0"/>
            </a:br>
            <a:r>
              <a:rPr lang="en-US" dirty="0"/>
              <a:t>B. soundness of management’s strategy.</a:t>
            </a:r>
            <a:br>
              <a:rPr lang="en-US" dirty="0"/>
            </a:br>
            <a:r>
              <a:rPr lang="en-US" dirty="0"/>
              <a:t>C. value of the company’s assets in relation to the level of debt</a:t>
            </a:r>
            <a:br>
              <a:rPr lang="en-US" dirty="0"/>
            </a:br>
            <a:endParaRPr lang="en-US" dirty="0"/>
          </a:p>
        </p:txBody>
      </p:sp>
      <p:sp>
        <p:nvSpPr>
          <p:cNvPr id="4" name="Slide Number Placeholder 3">
            <a:extLst>
              <a:ext uri="{FF2B5EF4-FFF2-40B4-BE49-F238E27FC236}">
                <a16:creationId xmlns:a16="http://schemas.microsoft.com/office/drawing/2014/main" id="{22963F97-6DA2-454A-9E42-EF05CA08D409}"/>
              </a:ext>
            </a:extLst>
          </p:cNvPr>
          <p:cNvSpPr>
            <a:spLocks noGrp="1"/>
          </p:cNvSpPr>
          <p:nvPr>
            <p:ph type="sldNum" sz="quarter" idx="12"/>
          </p:nvPr>
        </p:nvSpPr>
        <p:spPr/>
        <p:txBody>
          <a:bodyPr/>
          <a:lstStyle/>
          <a:p>
            <a:fld id="{4E4A4924-7CC3-4BF6-9C5C-A8E770D15754}" type="slidenum">
              <a:rPr lang="en-US" smtClean="0"/>
              <a:t>46</a:t>
            </a:fld>
            <a:endParaRPr lang="en-US" dirty="0"/>
          </a:p>
        </p:txBody>
      </p:sp>
    </p:spTree>
    <p:extLst>
      <p:ext uri="{BB962C8B-B14F-4D97-AF65-F5344CB8AC3E}">
        <p14:creationId xmlns:p14="http://schemas.microsoft.com/office/powerpoint/2010/main" val="3478481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2. Credit risk</a:t>
            </a:r>
          </a:p>
        </p:txBody>
      </p:sp>
      <p:sp>
        <p:nvSpPr>
          <p:cNvPr id="4" name="Slide Number Placeholder 3"/>
          <p:cNvSpPr>
            <a:spLocks noGrp="1"/>
          </p:cNvSpPr>
          <p:nvPr>
            <p:ph type="sldNum" sz="quarter" idx="12"/>
          </p:nvPr>
        </p:nvSpPr>
        <p:spPr/>
        <p:txBody>
          <a:bodyPr/>
          <a:lstStyle/>
          <a:p>
            <a:fld id="{4E4A4924-7CC3-4BF6-9C5C-A8E770D15754}" type="slidenum">
              <a:rPr lang="en-AU" smtClean="0"/>
              <a:t>5</a:t>
            </a:fld>
            <a:endParaRPr lang="en-AU" dirty="0"/>
          </a:p>
        </p:txBody>
      </p:sp>
      <p:graphicFrame>
        <p:nvGraphicFramePr>
          <p:cNvPr id="5" name="Diagram 4"/>
          <p:cNvGraphicFramePr/>
          <p:nvPr>
            <p:extLst>
              <p:ext uri="{D42A27DB-BD31-4B8C-83A1-F6EECF244321}">
                <p14:modId xmlns:p14="http://schemas.microsoft.com/office/powerpoint/2010/main" val="4117008300"/>
              </p:ext>
            </p:extLst>
          </p:nvPr>
        </p:nvGraphicFramePr>
        <p:xfrm>
          <a:off x="533400" y="1320800"/>
          <a:ext cx="8229600" cy="492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7781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75904" cy="990600"/>
          </a:xfrm>
        </p:spPr>
        <p:txBody>
          <a:bodyPr/>
          <a:lstStyle/>
          <a:p>
            <a:pPr algn="ctr"/>
            <a:r>
              <a:rPr lang="en-AU" dirty="0"/>
              <a:t>Expected loss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295400"/>
                <a:ext cx="8375904" cy="5105400"/>
              </a:xfrm>
            </p:spPr>
            <p:txBody>
              <a:bodyPr>
                <a:noAutofit/>
              </a:bodyPr>
              <a:lstStyle/>
              <a:p>
                <a:pPr marL="2880" lvl="1" indent="0">
                  <a:spcBef>
                    <a:spcPts val="600"/>
                  </a:spcBef>
                  <a:spcAft>
                    <a:spcPts val="600"/>
                  </a:spcAft>
                  <a:buNone/>
                </a:pPr>
                <a:r>
                  <a:rPr lang="en-AU" sz="2400" dirty="0"/>
                  <a:t>A convenient measure of credit risk is expected loss.</a:t>
                </a:r>
              </a:p>
              <a:p>
                <a:pPr marL="2880" lvl="1" indent="0">
                  <a:spcBef>
                    <a:spcPts val="600"/>
                  </a:spcBef>
                  <a:spcAft>
                    <a:spcPts val="600"/>
                  </a:spcAft>
                  <a:buNone/>
                </a:pPr>
                <a14:m>
                  <m:oMath xmlns:m="http://schemas.openxmlformats.org/officeDocument/2006/math">
                    <m:r>
                      <m:rPr>
                        <m:sty m:val="p"/>
                      </m:rPr>
                      <a:rPr lang="en-AU" sz="2400" b="0" i="0" kern="0" smtClean="0">
                        <a:latin typeface="Cambria Math"/>
                      </a:rPr>
                      <m:t>Expected</m:t>
                    </m:r>
                    <m:r>
                      <a:rPr lang="en-AU" sz="2400" b="0" i="0" kern="0" smtClean="0">
                        <a:latin typeface="Cambria Math"/>
                      </a:rPr>
                      <m:t> </m:t>
                    </m:r>
                    <m:r>
                      <m:rPr>
                        <m:sty m:val="p"/>
                      </m:rPr>
                      <a:rPr lang="en-AU" sz="2400" b="0" i="0" kern="0" smtClean="0">
                        <a:latin typeface="Cambria Math"/>
                      </a:rPr>
                      <m:t>loss</m:t>
                    </m:r>
                    <m:r>
                      <a:rPr lang="en-US" sz="2400" b="0" i="0" kern="0" smtClean="0">
                        <a:latin typeface="Cambria Math"/>
                      </a:rPr>
                      <m:t>, </m:t>
                    </m:r>
                    <m:r>
                      <m:rPr>
                        <m:sty m:val="p"/>
                      </m:rPr>
                      <a:rPr lang="en-US" sz="2400" b="0" i="0" kern="0" smtClean="0">
                        <a:latin typeface="Cambria Math"/>
                      </a:rPr>
                      <m:t>or</m:t>
                    </m:r>
                    <m:r>
                      <a:rPr lang="en-US" sz="2400" b="0" i="0" kern="0" smtClean="0">
                        <a:latin typeface="Cambria Math"/>
                      </a:rPr>
                      <m:t> </m:t>
                    </m:r>
                    <m:r>
                      <a:rPr lang="en-US" sz="2400" b="0" i="1" kern="0" smtClean="0">
                        <a:latin typeface="Cambria Math"/>
                      </a:rPr>
                      <m:t>𝐸</m:t>
                    </m:r>
                    <m:r>
                      <a:rPr lang="en-US" sz="2400" b="0" i="1" kern="0" smtClean="0">
                        <a:latin typeface="Cambria Math"/>
                      </a:rPr>
                      <m:t>(</m:t>
                    </m:r>
                    <m:r>
                      <m:rPr>
                        <m:sty m:val="p"/>
                      </m:rPr>
                      <a:rPr lang="en-US" sz="2400" b="0" i="0" kern="0" smtClean="0">
                        <a:latin typeface="Cambria Math"/>
                      </a:rPr>
                      <m:t>loss</m:t>
                    </m:r>
                    <m:r>
                      <a:rPr lang="en-US" sz="2400" b="0" i="1" kern="0" smtClean="0">
                        <a:latin typeface="Cambria Math"/>
                      </a:rPr>
                      <m:t>)</m:t>
                    </m:r>
                    <m:r>
                      <a:rPr lang="en-AU" sz="2400" b="0" i="0" kern="0" smtClean="0">
                        <a:latin typeface="Cambria Math"/>
                      </a:rPr>
                      <m:t>=</m:t>
                    </m:r>
                    <m:r>
                      <m:rPr>
                        <m:sty m:val="p"/>
                      </m:rPr>
                      <a:rPr lang="en-AU" sz="2400" b="0" i="0" kern="0" smtClean="0">
                        <a:latin typeface="Cambria Math"/>
                      </a:rPr>
                      <m:t>Default</m:t>
                    </m:r>
                    <m:r>
                      <a:rPr lang="en-AU" sz="2400" b="0" i="0" kern="0" smtClean="0">
                        <a:latin typeface="Cambria Math"/>
                      </a:rPr>
                      <m:t> </m:t>
                    </m:r>
                    <m:r>
                      <m:rPr>
                        <m:sty m:val="p"/>
                      </m:rPr>
                      <a:rPr lang="en-AU" sz="2400" b="0" i="0" kern="0" smtClean="0">
                        <a:latin typeface="Cambria Math"/>
                      </a:rPr>
                      <m:t>probability</m:t>
                    </m:r>
                    <m:r>
                      <a:rPr lang="en-AU" sz="2400" b="0" i="0" kern="0" smtClean="0">
                        <a:latin typeface="Cambria Math"/>
                      </a:rPr>
                      <m:t> ×</m:t>
                    </m:r>
                    <m:r>
                      <m:rPr>
                        <m:sty m:val="p"/>
                      </m:rPr>
                      <a:rPr lang="en-AU" sz="2400" b="0" i="0" kern="0" smtClean="0">
                        <a:latin typeface="Cambria Math"/>
                        <a:ea typeface="Cambria Math"/>
                      </a:rPr>
                      <m:t>Loss</m:t>
                    </m:r>
                    <m:r>
                      <a:rPr lang="en-AU" sz="2400" b="0" i="0" kern="0" smtClean="0">
                        <a:latin typeface="Cambria Math"/>
                        <a:ea typeface="Cambria Math"/>
                      </a:rPr>
                      <m:t> </m:t>
                    </m:r>
                    <m:r>
                      <m:rPr>
                        <m:sty m:val="p"/>
                      </m:rPr>
                      <a:rPr lang="en-AU" sz="2400" b="0" i="0" kern="0" smtClean="0">
                        <a:latin typeface="Cambria Math"/>
                        <a:ea typeface="Cambria Math"/>
                      </a:rPr>
                      <m:t>severity</m:t>
                    </m:r>
                    <m:r>
                      <a:rPr lang="en-AU" sz="2400" b="0" i="0" kern="0" smtClean="0">
                        <a:latin typeface="Cambria Math"/>
                        <a:ea typeface="Cambria Math"/>
                      </a:rPr>
                      <m:t> </m:t>
                    </m:r>
                    <m:r>
                      <m:rPr>
                        <m:sty m:val="p"/>
                      </m:rPr>
                      <a:rPr lang="en-AU" sz="2400" b="0" i="0" kern="0" smtClean="0">
                        <a:latin typeface="Cambria Math"/>
                        <a:ea typeface="Cambria Math"/>
                      </a:rPr>
                      <m:t>given</m:t>
                    </m:r>
                    <m:r>
                      <a:rPr lang="en-AU" sz="2400" b="0" i="0" kern="0" smtClean="0">
                        <a:latin typeface="Cambria Math"/>
                        <a:ea typeface="Cambria Math"/>
                      </a:rPr>
                      <m:t> </m:t>
                    </m:r>
                    <m:r>
                      <m:rPr>
                        <m:sty m:val="p"/>
                      </m:rPr>
                      <a:rPr lang="en-AU" sz="2400" b="0" i="0" kern="0" smtClean="0">
                        <a:latin typeface="Cambria Math"/>
                        <a:ea typeface="Cambria Math"/>
                      </a:rPr>
                      <m:t>default</m:t>
                    </m:r>
                    <m:r>
                      <a:rPr lang="en-AU" sz="2400" b="0" i="0" kern="0" smtClean="0">
                        <a:latin typeface="Cambria Math"/>
                        <a:ea typeface="Cambria Math"/>
                      </a:rPr>
                      <m:t> (</m:t>
                    </m:r>
                    <m:r>
                      <m:rPr>
                        <m:sty m:val="p"/>
                      </m:rPr>
                      <a:rPr lang="en-AU" sz="2400" b="0" i="0" kern="0" smtClean="0">
                        <a:latin typeface="Cambria Math"/>
                        <a:ea typeface="Cambria Math"/>
                      </a:rPr>
                      <m:t>LGD</m:t>
                    </m:r>
                    <m:r>
                      <a:rPr lang="en-AU" sz="2400" b="0" i="0" kern="0" smtClean="0">
                        <a:latin typeface="Cambria Math"/>
                        <a:ea typeface="Cambria Math"/>
                      </a:rPr>
                      <m:t>)</m:t>
                    </m:r>
                  </m:oMath>
                </a14:m>
                <a:r>
                  <a:rPr lang="en-AU" sz="2400" kern="0" dirty="0"/>
                  <a:t> </a:t>
                </a:r>
              </a:p>
              <a:p>
                <a:pPr marL="2880" lvl="1" indent="0">
                  <a:spcBef>
                    <a:spcPts val="600"/>
                  </a:spcBef>
                  <a:spcAft>
                    <a:spcPts val="600"/>
                  </a:spcAft>
                  <a:buNone/>
                </a:pPr>
                <a:endParaRPr lang="en-AU" sz="1050" b="0" i="1" dirty="0">
                  <a:latin typeface="Cambria Math"/>
                </a:endParaRPr>
              </a:p>
              <a:p>
                <a:pPr marL="2880" lvl="1" indent="0">
                  <a:spcBef>
                    <a:spcPts val="600"/>
                  </a:spcBef>
                  <a:spcAft>
                    <a:spcPts val="600"/>
                  </a:spcAft>
                  <a:buNone/>
                </a:pPr>
                <a14:m>
                  <m:oMathPara xmlns:m="http://schemas.openxmlformats.org/officeDocument/2006/math">
                    <m:oMathParaPr>
                      <m:jc m:val="left"/>
                    </m:oMathParaPr>
                    <m:oMath xmlns:m="http://schemas.openxmlformats.org/officeDocument/2006/math">
                      <m:r>
                        <m:rPr>
                          <m:sty m:val="p"/>
                        </m:rPr>
                        <a:rPr lang="en-AU" sz="2400" b="0" i="0" smtClean="0">
                          <a:latin typeface="Cambria Math"/>
                        </a:rPr>
                        <m:t>LGD</m:t>
                      </m:r>
                      <m:r>
                        <a:rPr lang="en-AU" sz="2400" b="0" i="0" smtClean="0">
                          <a:latin typeface="Cambria Math"/>
                        </a:rPr>
                        <m:t>=1−</m:t>
                      </m:r>
                      <m:r>
                        <m:rPr>
                          <m:sty m:val="p"/>
                        </m:rPr>
                        <a:rPr lang="en-AU" sz="2400" b="0" i="0" smtClean="0">
                          <a:latin typeface="Cambria Math"/>
                        </a:rPr>
                        <m:t>Recovery</m:t>
                      </m:r>
                      <m:r>
                        <a:rPr lang="en-AU" sz="2400" b="0" i="1" smtClean="0">
                          <a:latin typeface="Cambria Math"/>
                        </a:rPr>
                        <m:t> </m:t>
                      </m:r>
                      <m:r>
                        <a:rPr lang="en-AU" sz="2400" b="0" i="1" smtClean="0">
                          <a:latin typeface="Cambria Math"/>
                        </a:rPr>
                        <m:t>𝑟𝑎𝑡𝑒</m:t>
                      </m:r>
                    </m:oMath>
                  </m:oMathPara>
                </a14:m>
                <a:endParaRPr lang="en-AU" sz="2400" i="1" dirty="0"/>
              </a:p>
              <a:p>
                <a:pPr marL="2880" lvl="1" indent="0">
                  <a:spcBef>
                    <a:spcPts val="600"/>
                  </a:spcBef>
                  <a:spcAft>
                    <a:spcPts val="600"/>
                  </a:spcAft>
                  <a:buNone/>
                </a:pPr>
                <a:endParaRPr lang="en-AU" sz="2400" dirty="0"/>
              </a:p>
              <a:p>
                <a:pPr marL="2880" lvl="1" indent="0">
                  <a:spcBef>
                    <a:spcPts val="600"/>
                  </a:spcBef>
                  <a:spcAft>
                    <a:spcPts val="600"/>
                  </a:spcAft>
                  <a:buNone/>
                </a:pPr>
                <a:r>
                  <a:rPr lang="en-AU" sz="2400" b="1" dirty="0"/>
                  <a:t>Example</a:t>
                </a:r>
                <a:r>
                  <a:rPr lang="en-AU" sz="2400" dirty="0"/>
                  <a:t>. Assume the probability of default on the bond is 10% and the average recovery rate, if defaulted, is 40%. Calculate the expected loss:</a:t>
                </a:r>
              </a:p>
              <a:p>
                <a:pPr marL="2880" lvl="1" indent="0">
                  <a:spcBef>
                    <a:spcPts val="600"/>
                  </a:spcBef>
                  <a:spcAft>
                    <a:spcPts val="600"/>
                  </a:spcAft>
                  <a:buNone/>
                </a:pPr>
                <a:endParaRPr lang="en-AU" sz="1050" dirty="0"/>
              </a:p>
              <a:p>
                <a:pPr marL="2880" lvl="1" indent="0">
                  <a:spcBef>
                    <a:spcPts val="600"/>
                  </a:spcBef>
                  <a:spcAft>
                    <a:spcPts val="600"/>
                  </a:spcAft>
                  <a:buNone/>
                </a:pPr>
                <a14:m>
                  <m:oMathPara xmlns:m="http://schemas.openxmlformats.org/officeDocument/2006/math">
                    <m:oMathParaPr>
                      <m:jc m:val="centerGroup"/>
                    </m:oMathParaPr>
                    <m:oMath xmlns:m="http://schemas.openxmlformats.org/officeDocument/2006/math">
                      <m:r>
                        <a:rPr lang="en-AU" sz="2400" b="0" i="1" smtClean="0">
                          <a:latin typeface="Cambria Math"/>
                        </a:rPr>
                        <m:t>𝐸</m:t>
                      </m:r>
                      <m:d>
                        <m:dPr>
                          <m:ctrlPr>
                            <a:rPr lang="en-AU" sz="2400" b="0" i="1" smtClean="0">
                              <a:latin typeface="Cambria Math" panose="02040503050406030204" pitchFamily="18" charset="0"/>
                            </a:rPr>
                          </m:ctrlPr>
                        </m:dPr>
                        <m:e>
                          <m:r>
                            <m:rPr>
                              <m:sty m:val="p"/>
                            </m:rPr>
                            <a:rPr lang="en-AU" sz="2400" b="0" i="0" smtClean="0">
                              <a:latin typeface="Cambria Math"/>
                            </a:rPr>
                            <m:t>loss</m:t>
                          </m:r>
                        </m:e>
                      </m:d>
                      <m:r>
                        <a:rPr lang="en-AU" sz="2400" b="0" i="1" smtClean="0">
                          <a:latin typeface="Cambria Math"/>
                        </a:rPr>
                        <m:t>=0.1</m:t>
                      </m:r>
                      <m:r>
                        <a:rPr lang="en-AU" sz="2400" b="0" i="1" smtClean="0">
                          <a:latin typeface="Cambria Math"/>
                          <a:ea typeface="Cambria Math"/>
                        </a:rPr>
                        <m:t>×</m:t>
                      </m:r>
                      <m:d>
                        <m:dPr>
                          <m:ctrlPr>
                            <a:rPr lang="en-AU" sz="2400" b="0" i="1" smtClean="0">
                              <a:latin typeface="Cambria Math" panose="02040503050406030204" pitchFamily="18" charset="0"/>
                              <a:ea typeface="Cambria Math"/>
                            </a:rPr>
                          </m:ctrlPr>
                        </m:dPr>
                        <m:e>
                          <m:r>
                            <a:rPr lang="en-AU" sz="2400" b="0" i="1" smtClean="0">
                              <a:latin typeface="Cambria Math"/>
                              <a:ea typeface="Cambria Math"/>
                            </a:rPr>
                            <m:t>1−0.4</m:t>
                          </m:r>
                        </m:e>
                      </m:d>
                      <m:r>
                        <a:rPr lang="en-AU" sz="2400" b="0" i="1" smtClean="0">
                          <a:latin typeface="Cambria Math"/>
                          <a:ea typeface="Cambria Math"/>
                        </a:rPr>
                        <m:t>=</m:t>
                      </m:r>
                      <m:r>
                        <a:rPr lang="en-AU" sz="2400" b="1" i="1" smtClean="0">
                          <a:latin typeface="Cambria Math"/>
                          <a:ea typeface="Cambria Math"/>
                        </a:rPr>
                        <m:t>𝟎</m:t>
                      </m:r>
                      <m:r>
                        <a:rPr lang="en-AU" sz="2400" b="1" i="1" smtClean="0">
                          <a:latin typeface="Cambria Math"/>
                          <a:ea typeface="Cambria Math"/>
                        </a:rPr>
                        <m:t>.</m:t>
                      </m:r>
                      <m:r>
                        <a:rPr lang="en-AU" sz="2400" b="1" i="1" smtClean="0">
                          <a:latin typeface="Cambria Math"/>
                          <a:ea typeface="Cambria Math"/>
                        </a:rPr>
                        <m:t>𝟎𝟔</m:t>
                      </m:r>
                      <m:r>
                        <a:rPr lang="en-US" sz="2400" b="1" i="1" smtClean="0">
                          <a:latin typeface="Cambria Math" panose="02040503050406030204" pitchFamily="18" charset="0"/>
                          <a:ea typeface="Cambria Math"/>
                        </a:rPr>
                        <m:t>,</m:t>
                      </m:r>
                      <m:r>
                        <a:rPr lang="en-AU" sz="2400" b="1" i="1" smtClean="0">
                          <a:latin typeface="Cambria Math"/>
                          <a:ea typeface="Cambria Math"/>
                        </a:rPr>
                        <m:t> </m:t>
                      </m:r>
                      <m:r>
                        <m:rPr>
                          <m:sty m:val="p"/>
                        </m:rPr>
                        <a:rPr lang="en-AU" sz="2400" b="0" i="0" smtClean="0">
                          <a:latin typeface="Cambria Math"/>
                          <a:ea typeface="Cambria Math"/>
                        </a:rPr>
                        <m:t>or</m:t>
                      </m:r>
                      <m:r>
                        <a:rPr lang="en-AU" sz="2400" b="1" i="1" smtClean="0">
                          <a:latin typeface="Cambria Math"/>
                          <a:ea typeface="Cambria Math"/>
                        </a:rPr>
                        <m:t> </m:t>
                      </m:r>
                      <m:r>
                        <a:rPr lang="en-AU" sz="2400" b="1" i="1" smtClean="0">
                          <a:latin typeface="Cambria Math"/>
                          <a:ea typeface="Cambria Math"/>
                        </a:rPr>
                        <m:t>𝟔</m:t>
                      </m:r>
                      <m:r>
                        <a:rPr lang="en-AU" sz="2400" b="1" i="1" smtClean="0">
                          <a:latin typeface="Cambria Math"/>
                          <a:ea typeface="Cambria Math"/>
                        </a:rPr>
                        <m:t>%</m:t>
                      </m:r>
                      <m:r>
                        <a:rPr lang="en-US" sz="2400" b="0" i="0" smtClean="0">
                          <a:latin typeface="Cambria Math"/>
                          <a:ea typeface="Cambria Math"/>
                        </a:rPr>
                        <m:t>.</m:t>
                      </m:r>
                    </m:oMath>
                  </m:oMathPara>
                </a14:m>
                <a:endParaRPr lang="en-AU"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295400"/>
                <a:ext cx="8375904" cy="5105400"/>
              </a:xfrm>
              <a:blipFill rotWithShape="0">
                <a:blip r:embed="rId3"/>
                <a:stretch>
                  <a:fillRect l="-1092" t="-83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E4A4924-7CC3-4BF6-9C5C-A8E770D15754}" type="slidenum">
              <a:rPr lang="en-AU" smtClean="0"/>
              <a:t>6</a:t>
            </a:fld>
            <a:endParaRPr lang="en-AU" dirty="0"/>
          </a:p>
        </p:txBody>
      </p:sp>
    </p:spTree>
    <p:extLst>
      <p:ext uri="{BB962C8B-B14F-4D97-AF65-F5344CB8AC3E}">
        <p14:creationId xmlns:p14="http://schemas.microsoft.com/office/powerpoint/2010/main" val="1835436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75904" cy="990600"/>
          </a:xfrm>
        </p:spPr>
        <p:txBody>
          <a:bodyPr/>
          <a:lstStyle/>
          <a:p>
            <a:pPr algn="ctr"/>
            <a:r>
              <a:rPr lang="en-AU" dirty="0"/>
              <a:t>Important Credit-related risks</a:t>
            </a:r>
          </a:p>
        </p:txBody>
      </p:sp>
      <p:sp>
        <p:nvSpPr>
          <p:cNvPr id="4" name="Slide Number Placeholder 3"/>
          <p:cNvSpPr>
            <a:spLocks noGrp="1"/>
          </p:cNvSpPr>
          <p:nvPr>
            <p:ph type="sldNum" sz="quarter" idx="12"/>
          </p:nvPr>
        </p:nvSpPr>
        <p:spPr/>
        <p:txBody>
          <a:bodyPr/>
          <a:lstStyle/>
          <a:p>
            <a:fld id="{4E4A4924-7CC3-4BF6-9C5C-A8E770D15754}" type="slidenum">
              <a:rPr lang="en-AU" smtClean="0"/>
              <a:t>7</a:t>
            </a:fld>
            <a:endParaRPr lang="en-AU" dirty="0"/>
          </a:p>
        </p:txBody>
      </p:sp>
      <p:graphicFrame>
        <p:nvGraphicFramePr>
          <p:cNvPr id="5" name="Diagram 4"/>
          <p:cNvGraphicFramePr/>
          <p:nvPr>
            <p:extLst>
              <p:ext uri="{D42A27DB-BD31-4B8C-83A1-F6EECF244321}">
                <p14:modId xmlns:p14="http://schemas.microsoft.com/office/powerpoint/2010/main" val="4203731584"/>
              </p:ext>
            </p:extLst>
          </p:nvPr>
        </p:nvGraphicFramePr>
        <p:xfrm>
          <a:off x="457200" y="1905000"/>
          <a:ext cx="85344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381000" y="1219200"/>
            <a:ext cx="8305800" cy="609600"/>
          </a:xfrm>
          <a:prstGeom prst="rect">
            <a:avLst/>
          </a:prstGeom>
          <a:noFill/>
        </p:spPr>
        <p:txBody>
          <a:bodyPr wrap="square" rtlCol="0">
            <a:noAutofit/>
          </a:bodyPr>
          <a:lstStyle/>
          <a:p>
            <a:pPr lvl="0"/>
            <a:r>
              <a:rPr lang="en-US" sz="2400" dirty="0"/>
              <a:t>Important credit-related risks include the following:</a:t>
            </a:r>
            <a:endParaRPr lang="en-AU" sz="2400" b="1" dirty="0"/>
          </a:p>
          <a:p>
            <a:endParaRPr lang="en-AU" sz="2200" dirty="0"/>
          </a:p>
        </p:txBody>
      </p:sp>
    </p:spTree>
    <p:extLst>
      <p:ext uri="{BB962C8B-B14F-4D97-AF65-F5344CB8AC3E}">
        <p14:creationId xmlns:p14="http://schemas.microsoft.com/office/powerpoint/2010/main" val="3667806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2AC9C-AC41-4B26-ABBC-0C04BE18B8F5}"/>
              </a:ext>
            </a:extLst>
          </p:cNvPr>
          <p:cNvSpPr>
            <a:spLocks noGrp="1"/>
          </p:cNvSpPr>
          <p:nvPr>
            <p:ph type="title"/>
          </p:nvPr>
        </p:nvSpPr>
        <p:spPr/>
        <p:txBody>
          <a:bodyPr/>
          <a:lstStyle/>
          <a:p>
            <a:r>
              <a:rPr lang="en-US" dirty="0"/>
              <a:t>Mini-quiz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BD5833-CED6-44B9-8CF4-DB483E43A8FF}"/>
                  </a:ext>
                </a:extLst>
              </p:cNvPr>
              <p:cNvSpPr>
                <a:spLocks noGrp="1"/>
              </p:cNvSpPr>
              <p:nvPr>
                <p:ph idx="1"/>
              </p:nvPr>
            </p:nvSpPr>
            <p:spPr/>
            <p:txBody>
              <a:bodyPr>
                <a:normAutofit fontScale="92500" lnSpcReduction="10000"/>
              </a:bodyPr>
              <a:lstStyle/>
              <a:p>
                <a:pPr marL="352044" indent="-342900">
                  <a:buFont typeface="+mj-lt"/>
                  <a:buAutoNum type="arabicPeriod"/>
                </a:pPr>
                <a:r>
                  <a:rPr lang="en-US" dirty="0"/>
                  <a:t>Which of the following </a:t>
                </a:r>
                <a:r>
                  <a:rPr lang="en-US" i="1" dirty="0"/>
                  <a:t>best </a:t>
                </a:r>
                <a:r>
                  <a:rPr lang="en-US" dirty="0"/>
                  <a:t>defines credit risk?</a:t>
                </a:r>
                <a:br>
                  <a:rPr lang="en-US" dirty="0"/>
                </a:br>
                <a:r>
                  <a:rPr lang="en-US" dirty="0"/>
                  <a:t>A . The probability of default times the severity of loss given default</a:t>
                </a:r>
                <a:br>
                  <a:rPr lang="en-US" dirty="0"/>
                </a:br>
                <a:r>
                  <a:rPr lang="en-US" dirty="0"/>
                  <a:t>B . The loss of principal and interest payments in the event of bankruptcy</a:t>
                </a:r>
                <a:br>
                  <a:rPr lang="en-US" dirty="0"/>
                </a:br>
                <a:r>
                  <a:rPr lang="en-US" dirty="0"/>
                  <a:t>C . The risk of not receiving full interest and principal payments on a timely basis</a:t>
                </a:r>
              </a:p>
              <a:p>
                <a:pPr marL="352044" indent="-342900">
                  <a:buFont typeface="+mj-lt"/>
                  <a:buAutoNum type="arabicPeriod"/>
                </a:pPr>
                <a:r>
                  <a:rPr lang="en-US" dirty="0"/>
                  <a:t>Which of the following is the </a:t>
                </a:r>
                <a:r>
                  <a:rPr lang="en-US" i="1" dirty="0"/>
                  <a:t>best </a:t>
                </a:r>
                <a:r>
                  <a:rPr lang="en-US" dirty="0"/>
                  <a:t>measure of credit risk?</a:t>
                </a:r>
                <a:br>
                  <a:rPr lang="en-US" dirty="0"/>
                </a:br>
                <a:r>
                  <a:rPr lang="en-US" dirty="0"/>
                  <a:t>A . The expected loss</a:t>
                </a:r>
                <a:br>
                  <a:rPr lang="en-US" dirty="0"/>
                </a:br>
                <a:r>
                  <a:rPr lang="en-US" dirty="0"/>
                  <a:t>B . The severity of loss</a:t>
                </a:r>
                <a:br>
                  <a:rPr lang="en-US" dirty="0"/>
                </a:br>
                <a:r>
                  <a:rPr lang="en-US" dirty="0"/>
                  <a:t>C . The probability of default</a:t>
                </a:r>
              </a:p>
              <a:p>
                <a:pPr marL="352044" indent="-342900">
                  <a:buFont typeface="+mj-lt"/>
                  <a:buAutoNum type="arabicPeriod"/>
                </a:pPr>
                <a:r>
                  <a:rPr lang="en-US" dirty="0"/>
                  <a:t>Which of the following is NOT credit or credit-related risk?</a:t>
                </a:r>
                <a:br>
                  <a:rPr lang="en-US" dirty="0"/>
                </a:br>
                <a:r>
                  <a:rPr lang="en-US" dirty="0"/>
                  <a:t>A . Default risk</a:t>
                </a:r>
                <a:br>
                  <a:rPr lang="en-US" dirty="0"/>
                </a:br>
                <a:r>
                  <a:rPr lang="en-US" dirty="0"/>
                  <a:t>B . Interest rate risk</a:t>
                </a:r>
                <a:br>
                  <a:rPr lang="en-US" dirty="0"/>
                </a:br>
                <a:r>
                  <a:rPr lang="en-US" dirty="0"/>
                  <a:t>C . Downgrade or credit migration risk</a:t>
                </a:r>
              </a:p>
              <a:p>
                <a:pPr marL="352044" indent="-342900">
                  <a:buFont typeface="+mj-lt"/>
                  <a:buAutoNum type="arabicPeriod"/>
                </a:pPr>
                <a:r>
                  <a:rPr lang="en-US" dirty="0"/>
                  <a:t>You are asked to play a game by tossing a fair coin. If you toss a tail, you can toss again, until you toss a head. The payout of the game depends on when you toss a head. If the head is at first toss, the payout is $2; if 2</a:t>
                </a:r>
                <a:r>
                  <a:rPr lang="en-US" baseline="30000" dirty="0"/>
                  <a:t>nd</a:t>
                </a:r>
                <a:r>
                  <a:rPr lang="en-US" dirty="0"/>
                  <a:t> toss, the payout is $4; if 3</a:t>
                </a:r>
                <a:r>
                  <a:rPr lang="en-US" baseline="30000" dirty="0"/>
                  <a:t>rd</a:t>
                </a:r>
                <a:r>
                  <a:rPr lang="en-US" dirty="0"/>
                  <a:t> toss, the payout is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m:t>
                        </m:r>
                      </m:sup>
                    </m:sSup>
                  </m:oMath>
                </a14:m>
                <a:r>
                  <a:rPr lang="en-US" dirty="0"/>
                  <a:t>… if nth toss, you are paid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oMath>
                </a14:m>
                <a:r>
                  <a:rPr lang="en-US" dirty="0"/>
                  <a:t>. What is the expected payout of this game? </a:t>
                </a:r>
              </a:p>
            </p:txBody>
          </p:sp>
        </mc:Choice>
        <mc:Fallback xmlns="">
          <p:sp>
            <p:nvSpPr>
              <p:cNvPr id="3" name="Content Placeholder 2">
                <a:extLst>
                  <a:ext uri="{FF2B5EF4-FFF2-40B4-BE49-F238E27FC236}">
                    <a16:creationId xmlns:a16="http://schemas.microsoft.com/office/drawing/2014/main" id="{69BD5833-CED6-44B9-8CF4-DB483E43A8FF}"/>
                  </a:ext>
                </a:extLst>
              </p:cNvPr>
              <p:cNvSpPr>
                <a:spLocks noGrp="1" noRot="1" noChangeAspect="1" noMove="1" noResize="1" noEditPoints="1" noAdjustHandles="1" noChangeArrowheads="1" noChangeShapeType="1" noTextEdit="1"/>
              </p:cNvSpPr>
              <p:nvPr>
                <p:ph idx="1"/>
              </p:nvPr>
            </p:nvSpPr>
            <p:spPr>
              <a:blipFill>
                <a:blip r:embed="rId2"/>
                <a:stretch>
                  <a:fillRect l="-291" t="-103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9212FAB-3145-4592-AF08-DD921952591B}"/>
              </a:ext>
            </a:extLst>
          </p:cNvPr>
          <p:cNvSpPr>
            <a:spLocks noGrp="1"/>
          </p:cNvSpPr>
          <p:nvPr>
            <p:ph type="sldNum" sz="quarter" idx="12"/>
          </p:nvPr>
        </p:nvSpPr>
        <p:spPr/>
        <p:txBody>
          <a:bodyPr/>
          <a:lstStyle/>
          <a:p>
            <a:fld id="{4E4A4924-7CC3-4BF6-9C5C-A8E770D15754}" type="slidenum">
              <a:rPr lang="en-US" smtClean="0"/>
              <a:t>8</a:t>
            </a:fld>
            <a:endParaRPr lang="en-US" dirty="0"/>
          </a:p>
        </p:txBody>
      </p:sp>
    </p:spTree>
    <p:extLst>
      <p:ext uri="{BB962C8B-B14F-4D97-AF65-F5344CB8AC3E}">
        <p14:creationId xmlns:p14="http://schemas.microsoft.com/office/powerpoint/2010/main" val="3902114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3. Capital structure, seniority ranking, and recovery rates</a:t>
            </a:r>
          </a:p>
        </p:txBody>
      </p:sp>
      <p:sp>
        <p:nvSpPr>
          <p:cNvPr id="3" name="Content Placeholder 2"/>
          <p:cNvSpPr>
            <a:spLocks noGrp="1"/>
          </p:cNvSpPr>
          <p:nvPr>
            <p:ph idx="1"/>
          </p:nvPr>
        </p:nvSpPr>
        <p:spPr>
          <a:xfrm>
            <a:off x="381000" y="1447801"/>
            <a:ext cx="8375904" cy="2057399"/>
          </a:xfrm>
        </p:spPr>
        <p:txBody>
          <a:bodyPr>
            <a:normAutofit/>
          </a:bodyPr>
          <a:lstStyle/>
          <a:p>
            <a:pPr marL="182880" lvl="1" indent="-180000">
              <a:spcBef>
                <a:spcPts val="600"/>
              </a:spcBef>
              <a:spcAft>
                <a:spcPts val="600"/>
              </a:spcAft>
              <a:buFont typeface="Arial" pitchFamily="34" charset="0"/>
              <a:buChar char="•"/>
            </a:pPr>
            <a:r>
              <a:rPr lang="en-US" sz="2200" dirty="0"/>
              <a:t>The </a:t>
            </a:r>
            <a:r>
              <a:rPr lang="en-US" sz="2200" b="1" dirty="0"/>
              <a:t>seniority ranking </a:t>
            </a:r>
            <a:r>
              <a:rPr lang="en-US" sz="2200" dirty="0"/>
              <a:t>refers to the priority of payment, with the most senior or highest-ranking debt having the first claim on the cash flows and assets of the issuer. </a:t>
            </a:r>
          </a:p>
          <a:p>
            <a:pPr marL="182880" lvl="1" indent="-180000">
              <a:spcBef>
                <a:spcPts val="600"/>
              </a:spcBef>
              <a:spcAft>
                <a:spcPts val="600"/>
              </a:spcAft>
              <a:buFont typeface="Arial" pitchFamily="34" charset="0"/>
              <a:buChar char="•"/>
            </a:pPr>
            <a:r>
              <a:rPr lang="en-US" sz="2200" dirty="0"/>
              <a:t>This level of seniority can affect the value of an investor’s claim in the event of default and restructuring.</a:t>
            </a:r>
          </a:p>
        </p:txBody>
      </p:sp>
      <p:sp>
        <p:nvSpPr>
          <p:cNvPr id="4" name="Slide Number Placeholder 3"/>
          <p:cNvSpPr>
            <a:spLocks noGrp="1"/>
          </p:cNvSpPr>
          <p:nvPr>
            <p:ph type="sldNum" sz="quarter" idx="12"/>
          </p:nvPr>
        </p:nvSpPr>
        <p:spPr/>
        <p:txBody>
          <a:bodyPr/>
          <a:lstStyle/>
          <a:p>
            <a:fld id="{4E4A4924-7CC3-4BF6-9C5C-A8E770D15754}" type="slidenum">
              <a:rPr lang="en-AU" smtClean="0"/>
              <a:t>9</a:t>
            </a:fld>
            <a:endParaRPr lang="en-AU" dirty="0"/>
          </a:p>
        </p:txBody>
      </p:sp>
      <p:graphicFrame>
        <p:nvGraphicFramePr>
          <p:cNvPr id="6" name="Diagram 5"/>
          <p:cNvGraphicFramePr/>
          <p:nvPr>
            <p:extLst>
              <p:ext uri="{D42A27DB-BD31-4B8C-83A1-F6EECF244321}">
                <p14:modId xmlns:p14="http://schemas.microsoft.com/office/powerpoint/2010/main" val="1649632420"/>
              </p:ext>
            </p:extLst>
          </p:nvPr>
        </p:nvGraphicFramePr>
        <p:xfrm>
          <a:off x="457200" y="3429000"/>
          <a:ext cx="8382000" cy="2971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198646"/>
      </p:ext>
    </p:extLst>
  </p:cSld>
  <p:clrMapOvr>
    <a:masterClrMapping/>
  </p:clrMapOvr>
</p:sld>
</file>

<file path=ppt/theme/theme1.xml><?xml version="1.0" encoding="utf-8"?>
<a:theme xmlns:a="http://schemas.openxmlformats.org/drawingml/2006/main" name="CFA">
  <a:themeElements>
    <a:clrScheme name="CFA">
      <a:dk1>
        <a:srgbClr val="000000"/>
      </a:dk1>
      <a:lt1>
        <a:srgbClr val="FFFFFF"/>
      </a:lt1>
      <a:dk2>
        <a:srgbClr val="777777"/>
      </a:dk2>
      <a:lt2>
        <a:srgbClr val="008ED6"/>
      </a:lt2>
      <a:accent1>
        <a:srgbClr val="009966"/>
      </a:accent1>
      <a:accent2>
        <a:srgbClr val="00B5E2"/>
      </a:accent2>
      <a:accent3>
        <a:srgbClr val="5B77CC"/>
      </a:accent3>
      <a:accent4>
        <a:srgbClr val="5C068C"/>
      </a:accent4>
      <a:accent5>
        <a:srgbClr val="FFD100"/>
      </a:accent5>
      <a:accent6>
        <a:srgbClr val="5A4522"/>
      </a:accent6>
      <a:hlink>
        <a:srgbClr val="5B77CC"/>
      </a:hlink>
      <a:folHlink>
        <a:srgbClr val="5C06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FA">
      <a:fillStyleLst>
        <a:solidFill>
          <a:schemeClr val="phClr"/>
        </a:solidFill>
        <a:solidFill>
          <a:schemeClr val="phClr"/>
        </a:solidFill>
        <a:solidFill>
          <a:schemeClr val="phClr"/>
        </a:solidFill>
      </a:fillStyleLst>
      <a:lnStyleLst>
        <a:ln w="12700" cap="flat" cmpd="sng" algn="ctr">
          <a:solidFill>
            <a:schemeClr val="phClr"/>
          </a:solidFill>
          <a:miter lim="800000"/>
        </a:ln>
        <a:ln w="12700" cap="flat" cmpd="sng" algn="ctr">
          <a:solidFill>
            <a:schemeClr val="phClr"/>
          </a:solidFill>
          <a:miter lim="800000"/>
        </a:ln>
        <a:ln w="12700" cap="flat" cmpd="sng" algn="ctr">
          <a:solidFill>
            <a:schemeClr val="phClr"/>
          </a:solidFill>
          <a:miter lim="800000"/>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defRPr/>
        </a:defPPr>
      </a:lstStyle>
    </a:txDef>
  </a:objectDefaults>
  <a:extraClrSchemeLst/>
  <a:custClrLst>
    <a:custClr name="Cool Gray 6">
      <a:srgbClr val="A7A8AA"/>
    </a:custClr>
    <a:custClr name="Pantone 368">
      <a:srgbClr val="78BE20"/>
    </a:custClr>
    <a:custClr name="Pantone 293">
      <a:srgbClr val="003DA5"/>
    </a:custClr>
  </a:custClrLst>
</a:theme>
</file>

<file path=ppt/theme/theme2.xml><?xml version="1.0" encoding="utf-8"?>
<a:theme xmlns:a="http://schemas.openxmlformats.org/drawingml/2006/main" name="Alternate Title Slides, Dividers and TOC">
  <a:themeElements>
    <a:clrScheme name="CFA">
      <a:dk1>
        <a:srgbClr val="000000"/>
      </a:dk1>
      <a:lt1>
        <a:srgbClr val="FFFFFF"/>
      </a:lt1>
      <a:dk2>
        <a:srgbClr val="777777"/>
      </a:dk2>
      <a:lt2>
        <a:srgbClr val="008ED6"/>
      </a:lt2>
      <a:accent1>
        <a:srgbClr val="009966"/>
      </a:accent1>
      <a:accent2>
        <a:srgbClr val="00B5E2"/>
      </a:accent2>
      <a:accent3>
        <a:srgbClr val="5B77CC"/>
      </a:accent3>
      <a:accent4>
        <a:srgbClr val="5C068C"/>
      </a:accent4>
      <a:accent5>
        <a:srgbClr val="FFD100"/>
      </a:accent5>
      <a:accent6>
        <a:srgbClr val="5A4522"/>
      </a:accent6>
      <a:hlink>
        <a:srgbClr val="5B77CC"/>
      </a:hlink>
      <a:folHlink>
        <a:srgbClr val="5C06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FA">
      <a:fillStyleLst>
        <a:solidFill>
          <a:schemeClr val="phClr"/>
        </a:solidFill>
        <a:solidFill>
          <a:schemeClr val="phClr"/>
        </a:solidFill>
        <a:solidFill>
          <a:schemeClr val="phClr"/>
        </a:solidFill>
      </a:fillStyleLst>
      <a:lnStyleLst>
        <a:ln w="12700" cap="flat" cmpd="sng" algn="ctr">
          <a:solidFill>
            <a:schemeClr val="phClr"/>
          </a:solidFill>
          <a:miter lim="800000"/>
        </a:ln>
        <a:ln w="12700" cap="flat" cmpd="sng" algn="ctr">
          <a:solidFill>
            <a:schemeClr val="phClr"/>
          </a:solidFill>
          <a:miter lim="800000"/>
        </a:ln>
        <a:ln w="12700" cap="flat" cmpd="sng" algn="ctr">
          <a:solidFill>
            <a:schemeClr val="phClr"/>
          </a:solidFill>
          <a:miter lim="800000"/>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defRPr/>
        </a:defPPr>
      </a:lstStyle>
    </a:txDef>
  </a:objectDefaults>
  <a:extraClrSchemeLst/>
  <a:custClrLst>
    <a:custClr name="Cool Gray 6">
      <a:srgbClr val="A7A8AA"/>
    </a:custClr>
    <a:custClr name="Pantone 368">
      <a:srgbClr val="78BE20"/>
    </a:custClr>
    <a:custClr name="Pantone 293">
      <a:srgbClr val="003DA5"/>
    </a:custClr>
  </a:custClrLst>
</a:theme>
</file>

<file path=ppt/theme/theme3.xml><?xml version="1.0" encoding="utf-8"?>
<a:theme xmlns:a="http://schemas.openxmlformats.org/drawingml/2006/main" name="Office Theme">
  <a:themeElements>
    <a:clrScheme name="CFA">
      <a:dk1>
        <a:srgbClr val="000000"/>
      </a:dk1>
      <a:lt1>
        <a:srgbClr val="FFFFFF"/>
      </a:lt1>
      <a:dk2>
        <a:srgbClr val="777777"/>
      </a:dk2>
      <a:lt2>
        <a:srgbClr val="A7A8AA"/>
      </a:lt2>
      <a:accent1>
        <a:srgbClr val="009966"/>
      </a:accent1>
      <a:accent2>
        <a:srgbClr val="00B5FF"/>
      </a:accent2>
      <a:accent3>
        <a:srgbClr val="5B77CC"/>
      </a:accent3>
      <a:accent4>
        <a:srgbClr val="5C068C"/>
      </a:accent4>
      <a:accent5>
        <a:srgbClr val="FFB81C"/>
      </a:accent5>
      <a:accent6>
        <a:srgbClr val="5A4522"/>
      </a:accent6>
      <a:hlink>
        <a:srgbClr val="5B77CC"/>
      </a:hlink>
      <a:folHlink>
        <a:srgbClr val="5C06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FA">
      <a:fillStyleLst>
        <a:solidFill>
          <a:schemeClr val="phClr"/>
        </a:solidFill>
        <a:solidFill>
          <a:schemeClr val="phClr"/>
        </a:solidFill>
        <a:solidFill>
          <a:schemeClr val="phClr"/>
        </a:solidFill>
      </a:fillStyleLst>
      <a:lnStyleLst>
        <a:ln w="12700" cap="flat" cmpd="sng" algn="ctr">
          <a:solidFill>
            <a:schemeClr val="phClr"/>
          </a:solidFill>
          <a:miter lim="800000"/>
        </a:ln>
        <a:ln w="12700" cap="flat" cmpd="sng" algn="ctr">
          <a:solidFill>
            <a:schemeClr val="phClr"/>
          </a:solidFill>
          <a:miter lim="800000"/>
        </a:ln>
        <a:ln w="12700" cap="flat" cmpd="sng" algn="ctr">
          <a:solidFill>
            <a:schemeClr val="phClr"/>
          </a:solidFill>
          <a:miter lim="800000"/>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defRPr/>
        </a:defPPr>
      </a:lstStyle>
    </a:txDef>
  </a:objectDefaults>
  <a:extraClrSchemeLst/>
  <a:custClrLst>
    <a:custClr name="Cool Gray 6">
      <a:srgbClr val="A7A8AA"/>
    </a:custClr>
    <a:custClr name="Pantone 368">
      <a:srgbClr val="78BE20"/>
    </a:custClr>
    <a:custClr name="Pantone 293">
      <a:srgbClr val="003DA5"/>
    </a:custClr>
  </a:custClrLst>
</a:theme>
</file>

<file path=ppt/theme/theme4.xml><?xml version="1.0" encoding="utf-8"?>
<a:theme xmlns:a="http://schemas.openxmlformats.org/drawingml/2006/main" name="Office Theme">
  <a:themeElements>
    <a:clrScheme name="CFA">
      <a:dk1>
        <a:srgbClr val="000000"/>
      </a:dk1>
      <a:lt1>
        <a:srgbClr val="FFFFFF"/>
      </a:lt1>
      <a:dk2>
        <a:srgbClr val="777777"/>
      </a:dk2>
      <a:lt2>
        <a:srgbClr val="A7A8AA"/>
      </a:lt2>
      <a:accent1>
        <a:srgbClr val="009966"/>
      </a:accent1>
      <a:accent2>
        <a:srgbClr val="00B5FF"/>
      </a:accent2>
      <a:accent3>
        <a:srgbClr val="5B77CC"/>
      </a:accent3>
      <a:accent4>
        <a:srgbClr val="5C068C"/>
      </a:accent4>
      <a:accent5>
        <a:srgbClr val="FFB81C"/>
      </a:accent5>
      <a:accent6>
        <a:srgbClr val="5A4522"/>
      </a:accent6>
      <a:hlink>
        <a:srgbClr val="5B77CC"/>
      </a:hlink>
      <a:folHlink>
        <a:srgbClr val="5C06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FA">
      <a:fillStyleLst>
        <a:solidFill>
          <a:schemeClr val="phClr"/>
        </a:solidFill>
        <a:solidFill>
          <a:schemeClr val="phClr"/>
        </a:solidFill>
        <a:solidFill>
          <a:schemeClr val="phClr"/>
        </a:solidFill>
      </a:fillStyleLst>
      <a:lnStyleLst>
        <a:ln w="12700" cap="flat" cmpd="sng" algn="ctr">
          <a:solidFill>
            <a:schemeClr val="phClr"/>
          </a:solidFill>
          <a:miter lim="800000"/>
        </a:ln>
        <a:ln w="12700" cap="flat" cmpd="sng" algn="ctr">
          <a:solidFill>
            <a:schemeClr val="phClr"/>
          </a:solidFill>
          <a:miter lim="800000"/>
        </a:ln>
        <a:ln w="12700" cap="flat" cmpd="sng" algn="ctr">
          <a:solidFill>
            <a:schemeClr val="phClr"/>
          </a:solidFill>
          <a:miter lim="800000"/>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defRPr/>
        </a:defPPr>
      </a:lstStyle>
    </a:txDef>
  </a:objectDefaults>
  <a:extraClrSchemeLst/>
  <a:custClrLst>
    <a:custClr name="Cool Gray 6">
      <a:srgbClr val="A7A8AA"/>
    </a:custClr>
    <a:custClr name="Pantone 368">
      <a:srgbClr val="78BE20"/>
    </a:custClr>
    <a:custClr name="Pantone 293">
      <a:srgbClr val="003DA5"/>
    </a:custClr>
  </a:custClrLst>
</a:theme>
</file>

<file path=docProps/app.xml><?xml version="1.0" encoding="utf-8"?>
<Properties xmlns="http://schemas.openxmlformats.org/officeDocument/2006/extended-properties" xmlns:vt="http://schemas.openxmlformats.org/officeDocument/2006/docPropsVTypes">
  <Template>CFA</Template>
  <TotalTime>2576406</TotalTime>
  <Words>6947</Words>
  <Application>Microsoft Office PowerPoint</Application>
  <PresentationFormat>On-screen Show (4:3)</PresentationFormat>
  <Paragraphs>631</Paragraphs>
  <Slides>46</Slides>
  <Notes>35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46</vt:i4>
      </vt:variant>
    </vt:vector>
  </HeadingPairs>
  <TitlesOfParts>
    <vt:vector size="52" baseType="lpstr">
      <vt:lpstr>Arial</vt:lpstr>
      <vt:lpstr>Calibri</vt:lpstr>
      <vt:lpstr>Cambria Math</vt:lpstr>
      <vt:lpstr>Times New Roman</vt:lpstr>
      <vt:lpstr>CFA</vt:lpstr>
      <vt:lpstr>Alternate Title Slides, Dividers and TOC</vt:lpstr>
      <vt:lpstr>Fixed Income Analysis </vt:lpstr>
      <vt:lpstr>Write a number game</vt:lpstr>
      <vt:lpstr>TABLE OF CONTENTS</vt:lpstr>
      <vt:lpstr>1. INTRODUCTION</vt:lpstr>
      <vt:lpstr>2. Credit risk</vt:lpstr>
      <vt:lpstr>Expected loss</vt:lpstr>
      <vt:lpstr>Important Credit-related risks</vt:lpstr>
      <vt:lpstr>Mini-quiz #1</vt:lpstr>
      <vt:lpstr>3. Capital structure, seniority ranking, and recovery rates</vt:lpstr>
      <vt:lpstr>seniority ranking</vt:lpstr>
      <vt:lpstr>recovery rates</vt:lpstr>
      <vt:lpstr>Classes of claimants in bankruptcy</vt:lpstr>
      <vt:lpstr>Mini-quiz #2</vt:lpstr>
      <vt:lpstr>4. Rating agencies, Credit rating, and their role in the debt markets </vt:lpstr>
      <vt:lpstr>Ratings</vt:lpstr>
      <vt:lpstr>Notching process</vt:lpstr>
      <vt:lpstr>Risks in relying on agency ratings</vt:lpstr>
      <vt:lpstr>Credit ratings tend to lag the market’s pricing of credit risk</vt:lpstr>
      <vt:lpstr>Mini-quiz #3</vt:lpstr>
      <vt:lpstr>5. Traditional credit analysis: corporate debt securities</vt:lpstr>
      <vt:lpstr>capacity</vt:lpstr>
      <vt:lpstr>capacity</vt:lpstr>
      <vt:lpstr>capacity</vt:lpstr>
      <vt:lpstr>capacity</vt:lpstr>
      <vt:lpstr>capacity</vt:lpstr>
      <vt:lpstr>capacity</vt:lpstr>
      <vt:lpstr>capacity</vt:lpstr>
      <vt:lpstr>capacity</vt:lpstr>
      <vt:lpstr>Collateral and covenants</vt:lpstr>
      <vt:lpstr>character</vt:lpstr>
      <vt:lpstr>Mini-quiz #4</vt:lpstr>
      <vt:lpstr>6. Credit risk vs. return:  Yields and Spreads</vt:lpstr>
      <vt:lpstr>Factors that affect spreads on corporate bonds</vt:lpstr>
      <vt:lpstr>Factors that affect the price impact from spread changes</vt:lpstr>
      <vt:lpstr>Mini-quiz #5</vt:lpstr>
      <vt:lpstr>7. Special considerations of high-yield, sovereign, and non-sovereign credit analysis </vt:lpstr>
      <vt:lpstr>Sovereign credit analysis </vt:lpstr>
      <vt:lpstr>sovereign credit analysis </vt:lpstr>
      <vt:lpstr>non-sovereign credit analysis </vt:lpstr>
      <vt:lpstr>8. SUMMARY</vt:lpstr>
      <vt:lpstr>SUMMARY</vt:lpstr>
      <vt:lpstr>SUMMARY</vt:lpstr>
      <vt:lpstr>SUMMARY</vt:lpstr>
      <vt:lpstr>SUMMARY</vt:lpstr>
      <vt:lpstr>Homework </vt:lpstr>
      <vt:lpstr>Homework </vt:lpstr>
    </vt:vector>
  </TitlesOfParts>
  <Company>CFA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 with room for three lines of text if necessary</dc:title>
  <dc:creator>Susan Hoover</dc:creator>
  <cp:lastModifiedBy>Fenix</cp:lastModifiedBy>
  <cp:revision>556</cp:revision>
  <dcterms:created xsi:type="dcterms:W3CDTF">2014-11-13T19:54:50Z</dcterms:created>
  <dcterms:modified xsi:type="dcterms:W3CDTF">2019-09-29T19:14:25Z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1213069</vt:lpwstr>
  </property>
  <property fmtid="{D5CDD505-2E9C-101B-9397-08002B2CF9AE}" pid="3" name="NXPowerLiteSettings">
    <vt:lpwstr>F7000400038000</vt:lpwstr>
  </property>
  <property fmtid="{D5CDD505-2E9C-101B-9397-08002B2CF9AE}" pid="4" name="NXPowerLiteVersion">
    <vt:lpwstr>D5.0.5</vt:lpwstr>
  </property>
</Properties>
</file>