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5"/>
  </p:notesMasterIdLst>
  <p:handoutMasterIdLst>
    <p:handoutMasterId r:id="rId36"/>
  </p:handoutMasterIdLst>
  <p:sldIdLst>
    <p:sldId id="295" r:id="rId3"/>
    <p:sldId id="296" r:id="rId4"/>
    <p:sldId id="291" r:id="rId5"/>
    <p:sldId id="299" r:id="rId6"/>
    <p:sldId id="391" r:id="rId7"/>
    <p:sldId id="437" r:id="rId8"/>
    <p:sldId id="383" r:id="rId9"/>
    <p:sldId id="421" r:id="rId10"/>
    <p:sldId id="423" r:id="rId11"/>
    <p:sldId id="422" r:id="rId12"/>
    <p:sldId id="438" r:id="rId13"/>
    <p:sldId id="375" r:id="rId14"/>
    <p:sldId id="425" r:id="rId15"/>
    <p:sldId id="410" r:id="rId16"/>
    <p:sldId id="426" r:id="rId17"/>
    <p:sldId id="427" r:id="rId18"/>
    <p:sldId id="424" r:id="rId19"/>
    <p:sldId id="374" r:id="rId20"/>
    <p:sldId id="415" r:id="rId21"/>
    <p:sldId id="429" r:id="rId22"/>
    <p:sldId id="431" r:id="rId23"/>
    <p:sldId id="430" r:id="rId24"/>
    <p:sldId id="439" r:id="rId25"/>
    <p:sldId id="411" r:id="rId26"/>
    <p:sldId id="416" r:id="rId27"/>
    <p:sldId id="433" r:id="rId28"/>
    <p:sldId id="417" r:id="rId29"/>
    <p:sldId id="418" r:id="rId30"/>
    <p:sldId id="432" r:id="rId31"/>
    <p:sldId id="434" r:id="rId32"/>
    <p:sldId id="435" r:id="rId33"/>
    <p:sldId id="43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96">
          <p15:clr>
            <a:srgbClr val="A4A3A4"/>
          </p15:clr>
        </p15:guide>
        <p15:guide id="4" orient="horz" pos="912">
          <p15:clr>
            <a:srgbClr val="A4A3A4"/>
          </p15:clr>
        </p15:guide>
        <p15:guide id="5" orient="horz" pos="3888">
          <p15:clr>
            <a:srgbClr val="A4A3A4"/>
          </p15:clr>
        </p15:guide>
        <p15:guide id="6" orient="horz" pos="1269">
          <p15:clr>
            <a:srgbClr val="A4A3A4"/>
          </p15:clr>
        </p15:guide>
        <p15:guide id="7" pos="2880">
          <p15:clr>
            <a:srgbClr val="A4A3A4"/>
          </p15:clr>
        </p15:guide>
        <p15:guide id="8" pos="240">
          <p15:clr>
            <a:srgbClr val="A4A3A4"/>
          </p15:clr>
        </p15:guide>
        <p15:guide id="9" pos="55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9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4" autoAdjust="0"/>
    <p:restoredTop sz="62539" autoAdjust="0"/>
  </p:normalViewPr>
  <p:slideViewPr>
    <p:cSldViewPr>
      <p:cViewPr varScale="1">
        <p:scale>
          <a:sx n="67" d="100"/>
          <a:sy n="67" d="100"/>
        </p:scale>
        <p:origin x="2728" y="176"/>
      </p:cViewPr>
      <p:guideLst>
        <p:guide orient="horz" pos="2160"/>
        <p:guide orient="horz" pos="816"/>
        <p:guide orient="horz" pos="96"/>
        <p:guide orient="horz" pos="912"/>
        <p:guide orient="horz" pos="3888"/>
        <p:guide orient="horz" pos="1269"/>
        <p:guide pos="2880"/>
        <p:guide pos="240"/>
        <p:guide pos="5520"/>
      </p:guideLst>
    </p:cSldViewPr>
  </p:slideViewPr>
  <p:outlineViewPr>
    <p:cViewPr>
      <p:scale>
        <a:sx n="33" d="100"/>
        <a:sy n="33" d="100"/>
      </p:scale>
      <p:origin x="0" y="-4818"/>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3192" y="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4AC832-DB1B-4798-97EB-202E5123B974}" type="doc">
      <dgm:prSet loTypeId="urn:microsoft.com/office/officeart/2008/layout/RadialCluster" loCatId="cycle" qsTypeId="urn:microsoft.com/office/officeart/2005/8/quickstyle/simple1" qsCatId="simple" csTypeId="urn:microsoft.com/office/officeart/2005/8/colors/colorful3" csCatId="colorful" phldr="1"/>
      <dgm:spPr/>
      <dgm:t>
        <a:bodyPr/>
        <a:lstStyle/>
        <a:p>
          <a:endParaRPr lang="en-AU"/>
        </a:p>
      </dgm:t>
    </dgm:pt>
    <dgm:pt modelId="{989FB87A-4FFE-40A9-9581-20972668B9BE}">
      <dgm:prSet phldrT="[Text]" custT="1"/>
      <dgm:spPr>
        <a:solidFill>
          <a:schemeClr val="accent3"/>
        </a:solidFill>
      </dgm:spPr>
      <dgm:t>
        <a:bodyPr/>
        <a:lstStyle/>
        <a:p>
          <a:r>
            <a:rPr lang="en-US" sz="2000" dirty="0"/>
            <a:t>Four measures are often estimated to quantify the credit risk.</a:t>
          </a:r>
          <a:endParaRPr lang="en-AU" sz="2000" dirty="0"/>
        </a:p>
      </dgm:t>
    </dgm:pt>
    <dgm:pt modelId="{DB009E92-1814-4FEC-8943-9852A24CC4A9}" type="parTrans" cxnId="{CB72B827-AAD3-4E1E-887D-8AE8F3E77792}">
      <dgm:prSet/>
      <dgm:spPr/>
      <dgm:t>
        <a:bodyPr/>
        <a:lstStyle/>
        <a:p>
          <a:endParaRPr lang="en-AU"/>
        </a:p>
      </dgm:t>
    </dgm:pt>
    <dgm:pt modelId="{BE183571-1FDD-4FB3-8E5C-5972BA9B864F}" type="sibTrans" cxnId="{CB72B827-AAD3-4E1E-887D-8AE8F3E77792}">
      <dgm:prSet/>
      <dgm:spPr/>
      <dgm:t>
        <a:bodyPr/>
        <a:lstStyle/>
        <a:p>
          <a:endParaRPr lang="en-AU"/>
        </a:p>
      </dgm:t>
    </dgm:pt>
    <dgm:pt modelId="{E44FB5B1-4B9A-49D7-AAAF-DAADF5FA2D7E}">
      <dgm:prSet custT="1"/>
      <dgm:spPr>
        <a:solidFill>
          <a:schemeClr val="accent3">
            <a:lumMod val="60000"/>
            <a:lumOff val="40000"/>
          </a:schemeClr>
        </a:solidFill>
      </dgm:spPr>
      <dgm:t>
        <a:bodyPr/>
        <a:lstStyle/>
        <a:p>
          <a:r>
            <a:rPr lang="en-US" sz="2000" dirty="0">
              <a:solidFill>
                <a:schemeClr val="tx1"/>
              </a:solidFill>
            </a:rPr>
            <a:t>Loss given default </a:t>
          </a:r>
        </a:p>
      </dgm:t>
    </dgm:pt>
    <dgm:pt modelId="{C19B32ED-CF7D-421E-AA9B-1B7552AED382}" type="parTrans" cxnId="{E5B34CF4-CB7B-42C9-9AF5-0939C4F2E1E9}">
      <dgm:prSet/>
      <dgm:spPr/>
      <dgm:t>
        <a:bodyPr/>
        <a:lstStyle/>
        <a:p>
          <a:endParaRPr lang="en-AU"/>
        </a:p>
      </dgm:t>
    </dgm:pt>
    <dgm:pt modelId="{A225BDBB-CFCB-460E-8FB7-4B57AEF28602}" type="sibTrans" cxnId="{E5B34CF4-CB7B-42C9-9AF5-0939C4F2E1E9}">
      <dgm:prSet/>
      <dgm:spPr/>
      <dgm:t>
        <a:bodyPr/>
        <a:lstStyle/>
        <a:p>
          <a:endParaRPr lang="en-AU"/>
        </a:p>
      </dgm:t>
    </dgm:pt>
    <dgm:pt modelId="{015CEC89-E78C-47A9-8CD7-8FAB22E23D86}">
      <dgm:prSet custT="1"/>
      <dgm:spPr>
        <a:solidFill>
          <a:schemeClr val="accent3">
            <a:lumMod val="60000"/>
            <a:lumOff val="40000"/>
          </a:schemeClr>
        </a:solidFill>
      </dgm:spPr>
      <dgm:t>
        <a:bodyPr/>
        <a:lstStyle/>
        <a:p>
          <a:r>
            <a:rPr lang="en-US" sz="2000" dirty="0">
              <a:solidFill>
                <a:schemeClr val="tx1"/>
              </a:solidFill>
            </a:rPr>
            <a:t>Expected loss on the bond </a:t>
          </a:r>
        </a:p>
      </dgm:t>
    </dgm:pt>
    <dgm:pt modelId="{3B7BD3CB-528D-4327-9B57-CEE6D7E31E6D}" type="parTrans" cxnId="{3879EC02-82A9-428B-9064-389D3052D498}">
      <dgm:prSet/>
      <dgm:spPr/>
      <dgm:t>
        <a:bodyPr/>
        <a:lstStyle/>
        <a:p>
          <a:endParaRPr lang="en-AU"/>
        </a:p>
      </dgm:t>
    </dgm:pt>
    <dgm:pt modelId="{7B20E33A-AC48-40DF-AB01-C09CC132D9C1}" type="sibTrans" cxnId="{3879EC02-82A9-428B-9064-389D3052D498}">
      <dgm:prSet/>
      <dgm:spPr/>
      <dgm:t>
        <a:bodyPr/>
        <a:lstStyle/>
        <a:p>
          <a:endParaRPr lang="en-AU"/>
        </a:p>
      </dgm:t>
    </dgm:pt>
    <dgm:pt modelId="{261FBE3C-AC91-4F5D-8CE0-93850691FDB3}">
      <dgm:prSet custT="1"/>
      <dgm:spPr>
        <a:solidFill>
          <a:schemeClr val="accent3">
            <a:lumMod val="60000"/>
            <a:lumOff val="40000"/>
          </a:schemeClr>
        </a:solidFill>
      </dgm:spPr>
      <dgm:t>
        <a:bodyPr/>
        <a:lstStyle/>
        <a:p>
          <a:r>
            <a:rPr lang="en-US" sz="2000" dirty="0">
              <a:solidFill>
                <a:schemeClr val="tx1"/>
              </a:solidFill>
            </a:rPr>
            <a:t>Present value of the expected loss</a:t>
          </a:r>
        </a:p>
      </dgm:t>
    </dgm:pt>
    <dgm:pt modelId="{B45622AB-7876-4E78-9A85-244BD86AD05C}" type="parTrans" cxnId="{DA8E8DA2-C15E-4C68-8AD6-ED7F194B281C}">
      <dgm:prSet/>
      <dgm:spPr/>
      <dgm:t>
        <a:bodyPr/>
        <a:lstStyle/>
        <a:p>
          <a:endParaRPr lang="en-AU"/>
        </a:p>
      </dgm:t>
    </dgm:pt>
    <dgm:pt modelId="{045C1427-B389-4801-BBDB-448E90FE40B1}" type="sibTrans" cxnId="{DA8E8DA2-C15E-4C68-8AD6-ED7F194B281C}">
      <dgm:prSet/>
      <dgm:spPr/>
      <dgm:t>
        <a:bodyPr/>
        <a:lstStyle/>
        <a:p>
          <a:endParaRPr lang="en-AU"/>
        </a:p>
      </dgm:t>
    </dgm:pt>
    <dgm:pt modelId="{63C78B5B-0C5F-424E-A6CB-47BBE25BFCF8}">
      <dgm:prSet phldrT="[Text]" custT="1"/>
      <dgm:spPr>
        <a:solidFill>
          <a:schemeClr val="accent3">
            <a:lumMod val="60000"/>
            <a:lumOff val="40000"/>
          </a:schemeClr>
        </a:solidFill>
      </dgm:spPr>
      <dgm:t>
        <a:bodyPr/>
        <a:lstStyle/>
        <a:p>
          <a:r>
            <a:rPr lang="en-US" sz="2000" dirty="0">
              <a:solidFill>
                <a:schemeClr val="tx1"/>
              </a:solidFill>
            </a:rPr>
            <a:t>Probability of default</a:t>
          </a:r>
          <a:endParaRPr lang="en-AU" sz="2000" dirty="0">
            <a:solidFill>
              <a:schemeClr val="tx1"/>
            </a:solidFill>
          </a:endParaRPr>
        </a:p>
      </dgm:t>
    </dgm:pt>
    <dgm:pt modelId="{03D68B72-9264-4440-A7FB-DE56396E6E9D}" type="parTrans" cxnId="{61EB8F78-4626-447C-92D2-B19D0C62F893}">
      <dgm:prSet/>
      <dgm:spPr/>
      <dgm:t>
        <a:bodyPr/>
        <a:lstStyle/>
        <a:p>
          <a:endParaRPr lang="en-AU"/>
        </a:p>
      </dgm:t>
    </dgm:pt>
    <dgm:pt modelId="{5A854C79-09FA-4EFC-936F-FF8826CA3C1C}" type="sibTrans" cxnId="{61EB8F78-4626-447C-92D2-B19D0C62F893}">
      <dgm:prSet/>
      <dgm:spPr/>
      <dgm:t>
        <a:bodyPr/>
        <a:lstStyle/>
        <a:p>
          <a:endParaRPr lang="en-AU"/>
        </a:p>
      </dgm:t>
    </dgm:pt>
    <dgm:pt modelId="{A02D6C4D-CD84-49D2-B524-B0BD92B833AC}" type="pres">
      <dgm:prSet presAssocID="{AA4AC832-DB1B-4798-97EB-202E5123B974}" presName="Name0" presStyleCnt="0">
        <dgm:presLayoutVars>
          <dgm:chMax val="1"/>
          <dgm:chPref val="1"/>
          <dgm:dir/>
          <dgm:animOne val="branch"/>
          <dgm:animLvl val="lvl"/>
        </dgm:presLayoutVars>
      </dgm:prSet>
      <dgm:spPr/>
    </dgm:pt>
    <dgm:pt modelId="{8050DC35-8156-4339-BD89-06A33C7F6EAF}" type="pres">
      <dgm:prSet presAssocID="{989FB87A-4FFE-40A9-9581-20972668B9BE}" presName="singleCycle" presStyleCnt="0"/>
      <dgm:spPr/>
    </dgm:pt>
    <dgm:pt modelId="{E3C7BB58-B319-4C12-AD8B-5E1EE8214EB1}" type="pres">
      <dgm:prSet presAssocID="{989FB87A-4FFE-40A9-9581-20972668B9BE}" presName="singleCenter" presStyleLbl="node1" presStyleIdx="0" presStyleCnt="5" custScaleX="148342" custScaleY="102967">
        <dgm:presLayoutVars>
          <dgm:chMax val="7"/>
          <dgm:chPref val="7"/>
        </dgm:presLayoutVars>
      </dgm:prSet>
      <dgm:spPr/>
    </dgm:pt>
    <dgm:pt modelId="{F80CB3DD-804F-4142-B1BB-322C6B63426D}" type="pres">
      <dgm:prSet presAssocID="{03D68B72-9264-4440-A7FB-DE56396E6E9D}" presName="Name56" presStyleLbl="parChTrans1D2" presStyleIdx="0" presStyleCnt="4"/>
      <dgm:spPr/>
    </dgm:pt>
    <dgm:pt modelId="{7D0121CA-B539-42B3-A6F7-EBD04A36E3E2}" type="pres">
      <dgm:prSet presAssocID="{63C78B5B-0C5F-424E-A6CB-47BBE25BFCF8}" presName="text0" presStyleLbl="node1" presStyleIdx="1" presStyleCnt="5" custScaleX="174623" custScaleY="120924" custRadScaleRad="83313">
        <dgm:presLayoutVars>
          <dgm:bulletEnabled val="1"/>
        </dgm:presLayoutVars>
      </dgm:prSet>
      <dgm:spPr/>
    </dgm:pt>
    <dgm:pt modelId="{D5A9D78A-27BF-470B-8B20-EB63DE26D101}" type="pres">
      <dgm:prSet presAssocID="{C19B32ED-CF7D-421E-AA9B-1B7552AED382}" presName="Name56" presStyleLbl="parChTrans1D2" presStyleIdx="1" presStyleCnt="4"/>
      <dgm:spPr/>
    </dgm:pt>
    <dgm:pt modelId="{A7D96F74-4327-49A9-B137-C06D926923B3}" type="pres">
      <dgm:prSet presAssocID="{E44FB5B1-4B9A-49D7-AAAF-DAADF5FA2D7E}" presName="text0" presStyleLbl="node1" presStyleIdx="2" presStyleCnt="5" custScaleX="174623" custScaleY="174623" custRadScaleRad="122601">
        <dgm:presLayoutVars>
          <dgm:bulletEnabled val="1"/>
        </dgm:presLayoutVars>
      </dgm:prSet>
      <dgm:spPr/>
    </dgm:pt>
    <dgm:pt modelId="{4CD4BF5A-CE09-4AA3-B58A-7D2BF89F0A67}" type="pres">
      <dgm:prSet presAssocID="{3B7BD3CB-528D-4327-9B57-CEE6D7E31E6D}" presName="Name56" presStyleLbl="parChTrans1D2" presStyleIdx="2" presStyleCnt="4"/>
      <dgm:spPr/>
    </dgm:pt>
    <dgm:pt modelId="{C442DB5C-6F6E-4445-AA24-7386A3B1EA13}" type="pres">
      <dgm:prSet presAssocID="{015CEC89-E78C-47A9-8CD7-8FAB22E23D86}" presName="text0" presStyleLbl="node1" presStyleIdx="3" presStyleCnt="5" custScaleX="174623" custScaleY="111307" custRadScaleRad="89061">
        <dgm:presLayoutVars>
          <dgm:bulletEnabled val="1"/>
        </dgm:presLayoutVars>
      </dgm:prSet>
      <dgm:spPr/>
    </dgm:pt>
    <dgm:pt modelId="{36F1CDDC-E8D8-4481-A8DC-92AA7ACC0C32}" type="pres">
      <dgm:prSet presAssocID="{B45622AB-7876-4E78-9A85-244BD86AD05C}" presName="Name56" presStyleLbl="parChTrans1D2" presStyleIdx="3" presStyleCnt="4"/>
      <dgm:spPr/>
    </dgm:pt>
    <dgm:pt modelId="{DF7C9AE0-39BA-4BC8-A944-B24EB6AC64C0}" type="pres">
      <dgm:prSet presAssocID="{261FBE3C-AC91-4F5D-8CE0-93850691FDB3}" presName="text0" presStyleLbl="node1" presStyleIdx="4" presStyleCnt="5" custScaleX="174520" custScaleY="174520" custRadScaleRad="121237">
        <dgm:presLayoutVars>
          <dgm:bulletEnabled val="1"/>
        </dgm:presLayoutVars>
      </dgm:prSet>
      <dgm:spPr/>
    </dgm:pt>
  </dgm:ptLst>
  <dgm:cxnLst>
    <dgm:cxn modelId="{3879EC02-82A9-428B-9064-389D3052D498}" srcId="{989FB87A-4FFE-40A9-9581-20972668B9BE}" destId="{015CEC89-E78C-47A9-8CD7-8FAB22E23D86}" srcOrd="2" destOrd="0" parTransId="{3B7BD3CB-528D-4327-9B57-CEE6D7E31E6D}" sibTransId="{7B20E33A-AC48-40DF-AB01-C09CC132D9C1}"/>
    <dgm:cxn modelId="{5241F614-8CF4-40C8-B1E9-2C6DF42BBD53}" type="presOf" srcId="{03D68B72-9264-4440-A7FB-DE56396E6E9D}" destId="{F80CB3DD-804F-4142-B1BB-322C6B63426D}" srcOrd="0" destOrd="0" presId="urn:microsoft.com/office/officeart/2008/layout/RadialCluster"/>
    <dgm:cxn modelId="{CB72B827-AAD3-4E1E-887D-8AE8F3E77792}" srcId="{AA4AC832-DB1B-4798-97EB-202E5123B974}" destId="{989FB87A-4FFE-40A9-9581-20972668B9BE}" srcOrd="0" destOrd="0" parTransId="{DB009E92-1814-4FEC-8943-9852A24CC4A9}" sibTransId="{BE183571-1FDD-4FB3-8E5C-5972BA9B864F}"/>
    <dgm:cxn modelId="{B914473A-B93A-41FB-99DC-732AC479495E}" type="presOf" srcId="{E44FB5B1-4B9A-49D7-AAAF-DAADF5FA2D7E}" destId="{A7D96F74-4327-49A9-B137-C06D926923B3}" srcOrd="0" destOrd="0" presId="urn:microsoft.com/office/officeart/2008/layout/RadialCluster"/>
    <dgm:cxn modelId="{0FE96F40-CFC7-43D6-A8DE-C518303F2AD6}" type="presOf" srcId="{989FB87A-4FFE-40A9-9581-20972668B9BE}" destId="{E3C7BB58-B319-4C12-AD8B-5E1EE8214EB1}" srcOrd="0" destOrd="0" presId="urn:microsoft.com/office/officeart/2008/layout/RadialCluster"/>
    <dgm:cxn modelId="{2C44AD40-D79B-41AC-A618-073AA87132FE}" type="presOf" srcId="{3B7BD3CB-528D-4327-9B57-CEE6D7E31E6D}" destId="{4CD4BF5A-CE09-4AA3-B58A-7D2BF89F0A67}" srcOrd="0" destOrd="0" presId="urn:microsoft.com/office/officeart/2008/layout/RadialCluster"/>
    <dgm:cxn modelId="{C8BBF074-68D2-4462-9315-4875E0D08327}" type="presOf" srcId="{261FBE3C-AC91-4F5D-8CE0-93850691FDB3}" destId="{DF7C9AE0-39BA-4BC8-A944-B24EB6AC64C0}" srcOrd="0" destOrd="0" presId="urn:microsoft.com/office/officeart/2008/layout/RadialCluster"/>
    <dgm:cxn modelId="{43B10E78-30AF-4C3D-9380-0E8101D4FBA8}" type="presOf" srcId="{C19B32ED-CF7D-421E-AA9B-1B7552AED382}" destId="{D5A9D78A-27BF-470B-8B20-EB63DE26D101}" srcOrd="0" destOrd="0" presId="urn:microsoft.com/office/officeart/2008/layout/RadialCluster"/>
    <dgm:cxn modelId="{61EB8F78-4626-447C-92D2-B19D0C62F893}" srcId="{989FB87A-4FFE-40A9-9581-20972668B9BE}" destId="{63C78B5B-0C5F-424E-A6CB-47BBE25BFCF8}" srcOrd="0" destOrd="0" parTransId="{03D68B72-9264-4440-A7FB-DE56396E6E9D}" sibTransId="{5A854C79-09FA-4EFC-936F-FF8826CA3C1C}"/>
    <dgm:cxn modelId="{33583199-09CD-4DF4-9953-3D35E3E8A78D}" type="presOf" srcId="{B45622AB-7876-4E78-9A85-244BD86AD05C}" destId="{36F1CDDC-E8D8-4481-A8DC-92AA7ACC0C32}" srcOrd="0" destOrd="0" presId="urn:microsoft.com/office/officeart/2008/layout/RadialCluster"/>
    <dgm:cxn modelId="{DA8E8DA2-C15E-4C68-8AD6-ED7F194B281C}" srcId="{989FB87A-4FFE-40A9-9581-20972668B9BE}" destId="{261FBE3C-AC91-4F5D-8CE0-93850691FDB3}" srcOrd="3" destOrd="0" parTransId="{B45622AB-7876-4E78-9A85-244BD86AD05C}" sibTransId="{045C1427-B389-4801-BBDB-448E90FE40B1}"/>
    <dgm:cxn modelId="{9CEE6BAE-6C98-4B0E-B849-166D87DA27B9}" type="presOf" srcId="{63C78B5B-0C5F-424E-A6CB-47BBE25BFCF8}" destId="{7D0121CA-B539-42B3-A6F7-EBD04A36E3E2}" srcOrd="0" destOrd="0" presId="urn:microsoft.com/office/officeart/2008/layout/RadialCluster"/>
    <dgm:cxn modelId="{7BDC2EB2-6ED9-4A34-B7AA-7F969F3C7321}" type="presOf" srcId="{015CEC89-E78C-47A9-8CD7-8FAB22E23D86}" destId="{C442DB5C-6F6E-4445-AA24-7386A3B1EA13}" srcOrd="0" destOrd="0" presId="urn:microsoft.com/office/officeart/2008/layout/RadialCluster"/>
    <dgm:cxn modelId="{19582CF3-D2DC-4408-865A-BA59FA8ABD1F}" type="presOf" srcId="{AA4AC832-DB1B-4798-97EB-202E5123B974}" destId="{A02D6C4D-CD84-49D2-B524-B0BD92B833AC}" srcOrd="0" destOrd="0" presId="urn:microsoft.com/office/officeart/2008/layout/RadialCluster"/>
    <dgm:cxn modelId="{E5B34CF4-CB7B-42C9-9AF5-0939C4F2E1E9}" srcId="{989FB87A-4FFE-40A9-9581-20972668B9BE}" destId="{E44FB5B1-4B9A-49D7-AAAF-DAADF5FA2D7E}" srcOrd="1" destOrd="0" parTransId="{C19B32ED-CF7D-421E-AA9B-1B7552AED382}" sibTransId="{A225BDBB-CFCB-460E-8FB7-4B57AEF28602}"/>
    <dgm:cxn modelId="{AA761E5D-D273-4ECA-AF9A-7FE444970892}" type="presParOf" srcId="{A02D6C4D-CD84-49D2-B524-B0BD92B833AC}" destId="{8050DC35-8156-4339-BD89-06A33C7F6EAF}" srcOrd="0" destOrd="0" presId="urn:microsoft.com/office/officeart/2008/layout/RadialCluster"/>
    <dgm:cxn modelId="{8F588045-C2AE-40D1-B9B5-FE9FA64CC2CA}" type="presParOf" srcId="{8050DC35-8156-4339-BD89-06A33C7F6EAF}" destId="{E3C7BB58-B319-4C12-AD8B-5E1EE8214EB1}" srcOrd="0" destOrd="0" presId="urn:microsoft.com/office/officeart/2008/layout/RadialCluster"/>
    <dgm:cxn modelId="{88416320-D21A-4E07-97AD-DE8C31A9C1D8}" type="presParOf" srcId="{8050DC35-8156-4339-BD89-06A33C7F6EAF}" destId="{F80CB3DD-804F-4142-B1BB-322C6B63426D}" srcOrd="1" destOrd="0" presId="urn:microsoft.com/office/officeart/2008/layout/RadialCluster"/>
    <dgm:cxn modelId="{77523620-9945-4E9E-96E8-C8A3B8B82CDE}" type="presParOf" srcId="{8050DC35-8156-4339-BD89-06A33C7F6EAF}" destId="{7D0121CA-B539-42B3-A6F7-EBD04A36E3E2}" srcOrd="2" destOrd="0" presId="urn:microsoft.com/office/officeart/2008/layout/RadialCluster"/>
    <dgm:cxn modelId="{E0601F4E-C751-435C-8458-A64576CC353C}" type="presParOf" srcId="{8050DC35-8156-4339-BD89-06A33C7F6EAF}" destId="{D5A9D78A-27BF-470B-8B20-EB63DE26D101}" srcOrd="3" destOrd="0" presId="urn:microsoft.com/office/officeart/2008/layout/RadialCluster"/>
    <dgm:cxn modelId="{2E44C63F-883E-4D00-B733-621064E19A6F}" type="presParOf" srcId="{8050DC35-8156-4339-BD89-06A33C7F6EAF}" destId="{A7D96F74-4327-49A9-B137-C06D926923B3}" srcOrd="4" destOrd="0" presId="urn:microsoft.com/office/officeart/2008/layout/RadialCluster"/>
    <dgm:cxn modelId="{912A6FFB-7DAD-4BCA-9217-314DEC21B75D}" type="presParOf" srcId="{8050DC35-8156-4339-BD89-06A33C7F6EAF}" destId="{4CD4BF5A-CE09-4AA3-B58A-7D2BF89F0A67}" srcOrd="5" destOrd="0" presId="urn:microsoft.com/office/officeart/2008/layout/RadialCluster"/>
    <dgm:cxn modelId="{73BF9A18-D421-48AA-8D4A-D6C2C4641E4B}" type="presParOf" srcId="{8050DC35-8156-4339-BD89-06A33C7F6EAF}" destId="{C442DB5C-6F6E-4445-AA24-7386A3B1EA13}" srcOrd="6" destOrd="0" presId="urn:microsoft.com/office/officeart/2008/layout/RadialCluster"/>
    <dgm:cxn modelId="{F4160BC8-5AB7-4D82-B6D5-B1DD3F1A4536}" type="presParOf" srcId="{8050DC35-8156-4339-BD89-06A33C7F6EAF}" destId="{36F1CDDC-E8D8-4481-A8DC-92AA7ACC0C32}" srcOrd="7" destOrd="0" presId="urn:microsoft.com/office/officeart/2008/layout/RadialCluster"/>
    <dgm:cxn modelId="{25955547-507E-4A8F-A67D-9668F83AC8FF}" type="presParOf" srcId="{8050DC35-8156-4339-BD89-06A33C7F6EAF}" destId="{DF7C9AE0-39BA-4BC8-A944-B24EB6AC64C0}" srcOrd="8"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F284E2D-9C60-4279-91D8-3630FB669770}" type="doc">
      <dgm:prSet loTypeId="urn:microsoft.com/office/officeart/2005/8/layout/process4" loCatId="list" qsTypeId="urn:microsoft.com/office/officeart/2005/8/quickstyle/simple1" qsCatId="simple" csTypeId="urn:microsoft.com/office/officeart/2005/8/colors/colorful2" csCatId="colorful" phldr="1"/>
      <dgm:spPr/>
      <dgm:t>
        <a:bodyPr/>
        <a:lstStyle/>
        <a:p>
          <a:endParaRPr lang="en-AU"/>
        </a:p>
      </dgm:t>
    </dgm:pt>
    <dgm:pt modelId="{8AFCF60B-F49A-4207-BDC1-647393DA824F}">
      <dgm:prSet phldrT="[Text]" custT="1"/>
      <dgm:spPr/>
      <dgm:t>
        <a:bodyPr anchor="ctr" anchorCtr="1"/>
        <a:lstStyle/>
        <a:p>
          <a:endParaRPr lang="en-US" sz="2400" dirty="0"/>
        </a:p>
        <a:p>
          <a:r>
            <a:rPr lang="en-US" sz="2400" dirty="0"/>
            <a:t>Two approaches to estimate a model’s parameters</a:t>
          </a:r>
          <a:endParaRPr lang="en-AU" sz="2400" dirty="0"/>
        </a:p>
      </dgm:t>
    </dgm:pt>
    <dgm:pt modelId="{87055D15-E597-4251-8861-041BBC072065}" type="parTrans" cxnId="{D34A1C2C-B464-412E-8EDA-5098C89B6094}">
      <dgm:prSet/>
      <dgm:spPr/>
      <dgm:t>
        <a:bodyPr/>
        <a:lstStyle/>
        <a:p>
          <a:endParaRPr lang="en-AU"/>
        </a:p>
      </dgm:t>
    </dgm:pt>
    <dgm:pt modelId="{3A86E1F9-9836-4F4B-B20B-E5520DFF5F63}" type="sibTrans" cxnId="{D34A1C2C-B464-412E-8EDA-5098C89B6094}">
      <dgm:prSet/>
      <dgm:spPr/>
      <dgm:t>
        <a:bodyPr/>
        <a:lstStyle/>
        <a:p>
          <a:endParaRPr lang="en-AU"/>
        </a:p>
      </dgm:t>
    </dgm:pt>
    <dgm:pt modelId="{1438DD9C-9A75-4D82-B491-BD8243EBC284}">
      <dgm:prSet custT="1"/>
      <dgm:spPr/>
      <dgm:t>
        <a:bodyPr anchor="t" anchorCtr="0"/>
        <a:lstStyle/>
        <a:p>
          <a:endParaRPr lang="en-US" sz="2000" b="1" dirty="0"/>
        </a:p>
        <a:p>
          <a:r>
            <a:rPr lang="en-US" sz="2000" b="0" dirty="0"/>
            <a:t>The </a:t>
          </a:r>
          <a:r>
            <a:rPr lang="en-US" sz="2000" b="1" dirty="0"/>
            <a:t>implicit approach </a:t>
          </a:r>
          <a:r>
            <a:rPr lang="en-US" sz="2000" dirty="0"/>
            <a:t>can be used for both structural and reduced form models. To use implicit estimation, one must completely specify the inputs to the model and the probability distributions for the macroeconomic state variables.</a:t>
          </a:r>
        </a:p>
      </dgm:t>
    </dgm:pt>
    <dgm:pt modelId="{4220E943-0861-4E82-AE76-3400628228D2}" type="parTrans" cxnId="{9DDD7D66-5C74-4F5F-B30A-6FDD09DFCD85}">
      <dgm:prSet/>
      <dgm:spPr/>
      <dgm:t>
        <a:bodyPr/>
        <a:lstStyle/>
        <a:p>
          <a:endParaRPr lang="en-AU"/>
        </a:p>
      </dgm:t>
    </dgm:pt>
    <dgm:pt modelId="{830C7CF3-335D-4D21-BE7F-88BD424D291C}" type="sibTrans" cxnId="{9DDD7D66-5C74-4F5F-B30A-6FDD09DFCD85}">
      <dgm:prSet/>
      <dgm:spPr/>
      <dgm:t>
        <a:bodyPr/>
        <a:lstStyle/>
        <a:p>
          <a:endParaRPr lang="en-AU"/>
        </a:p>
      </dgm:t>
    </dgm:pt>
    <dgm:pt modelId="{C3FD1AFC-041D-4482-BECA-53A53D46B063}">
      <dgm:prSet custT="1"/>
      <dgm:spPr/>
      <dgm:t>
        <a:bodyPr anchor="t" anchorCtr="0"/>
        <a:lstStyle/>
        <a:p>
          <a:endParaRPr lang="en-US" sz="2000" b="1" dirty="0"/>
        </a:p>
        <a:p>
          <a:r>
            <a:rPr lang="en-US" sz="2000" b="0" dirty="0"/>
            <a:t>The </a:t>
          </a:r>
          <a:r>
            <a:rPr lang="en-US" sz="2000" b="1" dirty="0"/>
            <a:t>historical approach </a:t>
          </a:r>
          <a:r>
            <a:rPr lang="en-US" sz="2000" dirty="0"/>
            <a:t>can be used only for reduced form models because the economy’s macroeconomic state variables and the company’s debt prices are both observable. Estimating a reduced form model’s parameters using historical estimation is an application of </a:t>
          </a:r>
          <a:r>
            <a:rPr lang="en-US" sz="2000" i="1" dirty="0"/>
            <a:t>hazard rate </a:t>
          </a:r>
          <a:r>
            <a:rPr lang="en-US" sz="2000" dirty="0"/>
            <a:t>estimation.</a:t>
          </a:r>
        </a:p>
      </dgm:t>
    </dgm:pt>
    <dgm:pt modelId="{C9D8B681-CE1E-4112-9A4E-DE643238EE1C}" type="parTrans" cxnId="{721D510C-8EBC-4F2D-90A6-54BDC63500FE}">
      <dgm:prSet/>
      <dgm:spPr/>
      <dgm:t>
        <a:bodyPr/>
        <a:lstStyle/>
        <a:p>
          <a:endParaRPr lang="en-AU"/>
        </a:p>
      </dgm:t>
    </dgm:pt>
    <dgm:pt modelId="{E65FEA78-12DA-4E5D-9806-BEF0C49CC0E6}" type="sibTrans" cxnId="{721D510C-8EBC-4F2D-90A6-54BDC63500FE}">
      <dgm:prSet/>
      <dgm:spPr/>
      <dgm:t>
        <a:bodyPr/>
        <a:lstStyle/>
        <a:p>
          <a:endParaRPr lang="en-AU"/>
        </a:p>
      </dgm:t>
    </dgm:pt>
    <dgm:pt modelId="{24571BF7-CE7C-4571-B713-1F57D6952A61}" type="pres">
      <dgm:prSet presAssocID="{EF284E2D-9C60-4279-91D8-3630FB669770}" presName="Name0" presStyleCnt="0">
        <dgm:presLayoutVars>
          <dgm:dir/>
          <dgm:animLvl val="lvl"/>
          <dgm:resizeHandles val="exact"/>
        </dgm:presLayoutVars>
      </dgm:prSet>
      <dgm:spPr/>
    </dgm:pt>
    <dgm:pt modelId="{C43269F0-030D-4EA5-9CDD-ED7381B90BF7}" type="pres">
      <dgm:prSet presAssocID="{8AFCF60B-F49A-4207-BDC1-647393DA824F}" presName="boxAndChildren" presStyleCnt="0"/>
      <dgm:spPr/>
    </dgm:pt>
    <dgm:pt modelId="{F1163B2A-F400-402D-A31A-A9537A9E0FA4}" type="pres">
      <dgm:prSet presAssocID="{8AFCF60B-F49A-4207-BDC1-647393DA824F}" presName="parentTextBox" presStyleLbl="node1" presStyleIdx="0" presStyleCnt="1"/>
      <dgm:spPr/>
    </dgm:pt>
    <dgm:pt modelId="{B283579A-4CB7-4292-BC8D-F3DDC18DEEB3}" type="pres">
      <dgm:prSet presAssocID="{8AFCF60B-F49A-4207-BDC1-647393DA824F}" presName="entireBox" presStyleLbl="node1" presStyleIdx="0" presStyleCnt="1" custScaleY="16425" custLinFactNeighborY="-22475"/>
      <dgm:spPr/>
    </dgm:pt>
    <dgm:pt modelId="{D024E294-8EF0-45C6-905C-5F67A36CEBB8}" type="pres">
      <dgm:prSet presAssocID="{8AFCF60B-F49A-4207-BDC1-647393DA824F}" presName="descendantBox" presStyleCnt="0"/>
      <dgm:spPr/>
    </dgm:pt>
    <dgm:pt modelId="{8CD34CC0-1A9C-48E8-8B68-21F99A76DFA6}" type="pres">
      <dgm:prSet presAssocID="{1438DD9C-9A75-4D82-B491-BD8243EBC284}" presName="childTextBox" presStyleLbl="fgAccFollowNode1" presStyleIdx="0" presStyleCnt="2" custScaleY="165727" custLinFactNeighborY="7628">
        <dgm:presLayoutVars>
          <dgm:bulletEnabled val="1"/>
        </dgm:presLayoutVars>
      </dgm:prSet>
      <dgm:spPr/>
    </dgm:pt>
    <dgm:pt modelId="{B2842166-1413-49A2-8D0E-C4ECCC15B8CD}" type="pres">
      <dgm:prSet presAssocID="{C3FD1AFC-041D-4482-BECA-53A53D46B063}" presName="childTextBox" presStyleLbl="fgAccFollowNode1" presStyleIdx="1" presStyleCnt="2" custScaleY="165727" custLinFactNeighborY="7628">
        <dgm:presLayoutVars>
          <dgm:bulletEnabled val="1"/>
        </dgm:presLayoutVars>
      </dgm:prSet>
      <dgm:spPr/>
    </dgm:pt>
  </dgm:ptLst>
  <dgm:cxnLst>
    <dgm:cxn modelId="{721D510C-8EBC-4F2D-90A6-54BDC63500FE}" srcId="{8AFCF60B-F49A-4207-BDC1-647393DA824F}" destId="{C3FD1AFC-041D-4482-BECA-53A53D46B063}" srcOrd="1" destOrd="0" parTransId="{C9D8B681-CE1E-4112-9A4E-DE643238EE1C}" sibTransId="{E65FEA78-12DA-4E5D-9806-BEF0C49CC0E6}"/>
    <dgm:cxn modelId="{D34A1C2C-B464-412E-8EDA-5098C89B6094}" srcId="{EF284E2D-9C60-4279-91D8-3630FB669770}" destId="{8AFCF60B-F49A-4207-BDC1-647393DA824F}" srcOrd="0" destOrd="0" parTransId="{87055D15-E597-4251-8861-041BBC072065}" sibTransId="{3A86E1F9-9836-4F4B-B20B-E5520DFF5F63}"/>
    <dgm:cxn modelId="{8BA2883D-9E34-4D18-9A03-E1BDBDF22BA5}" type="presOf" srcId="{EF284E2D-9C60-4279-91D8-3630FB669770}" destId="{24571BF7-CE7C-4571-B713-1F57D6952A61}" srcOrd="0" destOrd="0" presId="urn:microsoft.com/office/officeart/2005/8/layout/process4"/>
    <dgm:cxn modelId="{63682B4D-B4CC-484C-B847-5A5F63CBB71E}" type="presOf" srcId="{C3FD1AFC-041D-4482-BECA-53A53D46B063}" destId="{B2842166-1413-49A2-8D0E-C4ECCC15B8CD}" srcOrd="0" destOrd="0" presId="urn:microsoft.com/office/officeart/2005/8/layout/process4"/>
    <dgm:cxn modelId="{9DDD7D66-5C74-4F5F-B30A-6FDD09DFCD85}" srcId="{8AFCF60B-F49A-4207-BDC1-647393DA824F}" destId="{1438DD9C-9A75-4D82-B491-BD8243EBC284}" srcOrd="0" destOrd="0" parTransId="{4220E943-0861-4E82-AE76-3400628228D2}" sibTransId="{830C7CF3-335D-4D21-BE7F-88BD424D291C}"/>
    <dgm:cxn modelId="{32E0D4A1-AF22-4613-A2EF-A4BD5CE3F570}" type="presOf" srcId="{8AFCF60B-F49A-4207-BDC1-647393DA824F}" destId="{B283579A-4CB7-4292-BC8D-F3DDC18DEEB3}" srcOrd="1" destOrd="0" presId="urn:microsoft.com/office/officeart/2005/8/layout/process4"/>
    <dgm:cxn modelId="{F7F3E8AE-4A0D-45DF-A95E-CAB0AAEB2ECE}" type="presOf" srcId="{8AFCF60B-F49A-4207-BDC1-647393DA824F}" destId="{F1163B2A-F400-402D-A31A-A9537A9E0FA4}" srcOrd="0" destOrd="0" presId="urn:microsoft.com/office/officeart/2005/8/layout/process4"/>
    <dgm:cxn modelId="{850CEFB4-9A8E-4026-95B6-354C0B633AD9}" type="presOf" srcId="{1438DD9C-9A75-4D82-B491-BD8243EBC284}" destId="{8CD34CC0-1A9C-48E8-8B68-21F99A76DFA6}" srcOrd="0" destOrd="0" presId="urn:microsoft.com/office/officeart/2005/8/layout/process4"/>
    <dgm:cxn modelId="{A2919794-8C2A-44E6-A7E2-CF3820E45CA1}" type="presParOf" srcId="{24571BF7-CE7C-4571-B713-1F57D6952A61}" destId="{C43269F0-030D-4EA5-9CDD-ED7381B90BF7}" srcOrd="0" destOrd="0" presId="urn:microsoft.com/office/officeart/2005/8/layout/process4"/>
    <dgm:cxn modelId="{E02BBDFD-34F8-4B11-9B6E-F10CF4FC8DB7}" type="presParOf" srcId="{C43269F0-030D-4EA5-9CDD-ED7381B90BF7}" destId="{F1163B2A-F400-402D-A31A-A9537A9E0FA4}" srcOrd="0" destOrd="0" presId="urn:microsoft.com/office/officeart/2005/8/layout/process4"/>
    <dgm:cxn modelId="{57C91423-DB3B-4595-BC45-9D1C2B2F3596}" type="presParOf" srcId="{C43269F0-030D-4EA5-9CDD-ED7381B90BF7}" destId="{B283579A-4CB7-4292-BC8D-F3DDC18DEEB3}" srcOrd="1" destOrd="0" presId="urn:microsoft.com/office/officeart/2005/8/layout/process4"/>
    <dgm:cxn modelId="{AC64DD10-532D-4ACB-BC59-D012CB11F711}" type="presParOf" srcId="{C43269F0-030D-4EA5-9CDD-ED7381B90BF7}" destId="{D024E294-8EF0-45C6-905C-5F67A36CEBB8}" srcOrd="2" destOrd="0" presId="urn:microsoft.com/office/officeart/2005/8/layout/process4"/>
    <dgm:cxn modelId="{2E59B426-6E82-4B03-AA71-9E67CDD1DBF4}" type="presParOf" srcId="{D024E294-8EF0-45C6-905C-5F67A36CEBB8}" destId="{8CD34CC0-1A9C-48E8-8B68-21F99A76DFA6}" srcOrd="0" destOrd="0" presId="urn:microsoft.com/office/officeart/2005/8/layout/process4"/>
    <dgm:cxn modelId="{FEC840E7-6B02-4D08-91CF-4BEB2D0CCEB5}" type="presParOf" srcId="{D024E294-8EF0-45C6-905C-5F67A36CEBB8}" destId="{B2842166-1413-49A2-8D0E-C4ECCC15B8CD}"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B7CBEE3-9A2B-4605-B698-7E76BC7A2F4F}" type="doc">
      <dgm:prSet loTypeId="urn:microsoft.com/office/officeart/2009/3/layout/PlusandMinus" loCatId="relationship" qsTypeId="urn:microsoft.com/office/officeart/2005/8/quickstyle/simple1" qsCatId="simple" csTypeId="urn:microsoft.com/office/officeart/2005/8/colors/colorful2" csCatId="colorful" phldr="1"/>
      <dgm:spPr/>
      <dgm:t>
        <a:bodyPr/>
        <a:lstStyle/>
        <a:p>
          <a:endParaRPr lang="en-AU"/>
        </a:p>
      </dgm:t>
    </dgm:pt>
    <dgm:pt modelId="{91A37128-7F2B-40A0-8CCB-6B76208BB07E}">
      <dgm:prSet phldrT="[Text]" custT="1"/>
      <dgm:spPr/>
      <dgm:t>
        <a:bodyPr/>
        <a:lstStyle/>
        <a:p>
          <a:r>
            <a:rPr lang="en-US" sz="2200" dirty="0"/>
            <a:t>Strengths:</a:t>
          </a:r>
          <a:endParaRPr lang="en-AU" sz="2200" dirty="0"/>
        </a:p>
      </dgm:t>
    </dgm:pt>
    <dgm:pt modelId="{6E809F86-A0D4-43E6-9584-1360009F018A}" type="parTrans" cxnId="{76118E49-B47F-46D2-AF40-EA3F6904CA71}">
      <dgm:prSet/>
      <dgm:spPr/>
      <dgm:t>
        <a:bodyPr/>
        <a:lstStyle/>
        <a:p>
          <a:endParaRPr lang="en-AU"/>
        </a:p>
      </dgm:t>
    </dgm:pt>
    <dgm:pt modelId="{82E3B50C-BAC8-4935-A162-7A716F5476AE}" type="sibTrans" cxnId="{76118E49-B47F-46D2-AF40-EA3F6904CA71}">
      <dgm:prSet/>
      <dgm:spPr/>
      <dgm:t>
        <a:bodyPr/>
        <a:lstStyle/>
        <a:p>
          <a:endParaRPr lang="en-AU"/>
        </a:p>
      </dgm:t>
    </dgm:pt>
    <dgm:pt modelId="{F639B91B-29E8-48BA-B597-4581F1C283F8}">
      <dgm:prSet custT="1"/>
      <dgm:spPr/>
      <dgm:t>
        <a:bodyPr/>
        <a:lstStyle/>
        <a:p>
          <a:r>
            <a:rPr lang="en-US" sz="2000" dirty="0"/>
            <a:t>The model inputs are observable</a:t>
          </a:r>
        </a:p>
      </dgm:t>
    </dgm:pt>
    <dgm:pt modelId="{8DAF6D06-2FF5-480C-B842-DE54EB0FAEE4}" type="parTrans" cxnId="{CDBD1FF7-D957-43C7-853B-365208B3D2F2}">
      <dgm:prSet/>
      <dgm:spPr/>
      <dgm:t>
        <a:bodyPr/>
        <a:lstStyle/>
        <a:p>
          <a:endParaRPr lang="en-AU"/>
        </a:p>
      </dgm:t>
    </dgm:pt>
    <dgm:pt modelId="{3B9BA84F-C40F-4476-842E-A2BE1D4282A8}" type="sibTrans" cxnId="{CDBD1FF7-D957-43C7-853B-365208B3D2F2}">
      <dgm:prSet/>
      <dgm:spPr/>
      <dgm:t>
        <a:bodyPr/>
        <a:lstStyle/>
        <a:p>
          <a:endParaRPr lang="en-AU"/>
        </a:p>
      </dgm:t>
    </dgm:pt>
    <dgm:pt modelId="{2D817F79-25C0-4A11-82B6-38EE8DBA1158}">
      <dgm:prSet custT="1"/>
      <dgm:spPr/>
      <dgm:t>
        <a:bodyPr/>
        <a:lstStyle/>
        <a:p>
          <a:r>
            <a:rPr lang="en-US" sz="2000" dirty="0"/>
            <a:t>Business cycle is taken into account</a:t>
          </a:r>
        </a:p>
      </dgm:t>
    </dgm:pt>
    <dgm:pt modelId="{8539ED24-BED8-4040-9512-F73591643A3A}" type="parTrans" cxnId="{D1A91A09-469D-4BB7-A0FA-A453330DC2DB}">
      <dgm:prSet/>
      <dgm:spPr/>
      <dgm:t>
        <a:bodyPr/>
        <a:lstStyle/>
        <a:p>
          <a:endParaRPr lang="en-AU"/>
        </a:p>
      </dgm:t>
    </dgm:pt>
    <dgm:pt modelId="{D21BFD96-7F02-4487-AF2B-64C653FAFA1D}" type="sibTrans" cxnId="{D1A91A09-469D-4BB7-A0FA-A453330DC2DB}">
      <dgm:prSet/>
      <dgm:spPr/>
      <dgm:t>
        <a:bodyPr/>
        <a:lstStyle/>
        <a:p>
          <a:endParaRPr lang="en-AU"/>
        </a:p>
      </dgm:t>
    </dgm:pt>
    <dgm:pt modelId="{F7F5CE5D-3BB0-4442-8C34-91BF75F11C57}">
      <dgm:prSet custT="1"/>
      <dgm:spPr/>
      <dgm:t>
        <a:bodyPr/>
        <a:lstStyle/>
        <a:p>
          <a:r>
            <a:rPr lang="en-US" sz="2000" dirty="0"/>
            <a:t>No need for specification of balance sheet structure</a:t>
          </a:r>
        </a:p>
      </dgm:t>
    </dgm:pt>
    <dgm:pt modelId="{2502A907-1D27-4314-A10F-E1B92F839D7C}" type="parTrans" cxnId="{9D3C1FB1-F1C7-48C9-9A09-E52316DD09A3}">
      <dgm:prSet/>
      <dgm:spPr/>
      <dgm:t>
        <a:bodyPr/>
        <a:lstStyle/>
        <a:p>
          <a:endParaRPr lang="en-AU"/>
        </a:p>
      </dgm:t>
    </dgm:pt>
    <dgm:pt modelId="{1FF5318F-8A85-4A3F-8C8E-47827B563628}" type="sibTrans" cxnId="{9D3C1FB1-F1C7-48C9-9A09-E52316DD09A3}">
      <dgm:prSet/>
      <dgm:spPr/>
      <dgm:t>
        <a:bodyPr/>
        <a:lstStyle/>
        <a:p>
          <a:endParaRPr lang="en-AU"/>
        </a:p>
      </dgm:t>
    </dgm:pt>
    <dgm:pt modelId="{744561AD-A43C-45F7-B948-4B3557071A97}">
      <dgm:prSet custT="1"/>
      <dgm:spPr/>
      <dgm:t>
        <a:bodyPr/>
        <a:lstStyle/>
        <a:p>
          <a:r>
            <a:rPr lang="en-US" sz="2200" dirty="0"/>
            <a:t>Weaknesses:</a:t>
          </a:r>
        </a:p>
      </dgm:t>
    </dgm:pt>
    <dgm:pt modelId="{01FE52FA-31C7-4AEB-B631-3B039BD60AD9}" type="parTrans" cxnId="{190F2201-E309-4D17-A958-4FD7606794D2}">
      <dgm:prSet/>
      <dgm:spPr/>
      <dgm:t>
        <a:bodyPr/>
        <a:lstStyle/>
        <a:p>
          <a:endParaRPr lang="en-AU"/>
        </a:p>
      </dgm:t>
    </dgm:pt>
    <dgm:pt modelId="{256BF6B7-421A-49E4-9999-F1AEB3FA2AFC}" type="sibTrans" cxnId="{190F2201-E309-4D17-A958-4FD7606794D2}">
      <dgm:prSet/>
      <dgm:spPr/>
      <dgm:t>
        <a:bodyPr/>
        <a:lstStyle/>
        <a:p>
          <a:endParaRPr lang="en-AU"/>
        </a:p>
      </dgm:t>
    </dgm:pt>
    <dgm:pt modelId="{853266DC-289E-4A09-AD15-27CE7D8ED9FE}">
      <dgm:prSet custT="1"/>
      <dgm:spPr/>
      <dgm:t>
        <a:bodyPr/>
        <a:lstStyle/>
        <a:p>
          <a:r>
            <a:rPr lang="en-US" sz="2000" dirty="0"/>
            <a:t>Hard to properly formulate the model and back test it</a:t>
          </a:r>
        </a:p>
      </dgm:t>
    </dgm:pt>
    <dgm:pt modelId="{976B9E86-C94E-41B1-BD83-F3F12DEF1514}" type="parTrans" cxnId="{23E43095-B893-4665-9F7B-6D8746356D33}">
      <dgm:prSet/>
      <dgm:spPr/>
      <dgm:t>
        <a:bodyPr/>
        <a:lstStyle/>
        <a:p>
          <a:endParaRPr lang="en-AU"/>
        </a:p>
      </dgm:t>
    </dgm:pt>
    <dgm:pt modelId="{FA21F589-B3FD-4DAF-AB1A-C8546C4EBFB0}" type="sibTrans" cxnId="{23E43095-B893-4665-9F7B-6D8746356D33}">
      <dgm:prSet/>
      <dgm:spPr/>
      <dgm:t>
        <a:bodyPr/>
        <a:lstStyle/>
        <a:p>
          <a:endParaRPr lang="en-AU"/>
        </a:p>
      </dgm:t>
    </dgm:pt>
    <dgm:pt modelId="{75FED58A-62BD-4467-90F4-59DDB9C905C9}" type="pres">
      <dgm:prSet presAssocID="{8B7CBEE3-9A2B-4605-B698-7E76BC7A2F4F}" presName="Name0" presStyleCnt="0">
        <dgm:presLayoutVars>
          <dgm:chMax val="2"/>
          <dgm:chPref val="2"/>
          <dgm:dir/>
          <dgm:animOne/>
          <dgm:resizeHandles val="exact"/>
        </dgm:presLayoutVars>
      </dgm:prSet>
      <dgm:spPr/>
    </dgm:pt>
    <dgm:pt modelId="{9BA723B9-035E-4E1D-A7F7-A4621E8ABF43}" type="pres">
      <dgm:prSet presAssocID="{8B7CBEE3-9A2B-4605-B698-7E76BC7A2F4F}" presName="Background" presStyleLbl="bgImgPlace1" presStyleIdx="0" presStyleCnt="1"/>
      <dgm:spPr/>
    </dgm:pt>
    <dgm:pt modelId="{FCE9685E-9D2D-49F4-887D-BED049D1BDE6}" type="pres">
      <dgm:prSet presAssocID="{8B7CBEE3-9A2B-4605-B698-7E76BC7A2F4F}" presName="ParentText1" presStyleLbl="revTx" presStyleIdx="0" presStyleCnt="2">
        <dgm:presLayoutVars>
          <dgm:chMax val="0"/>
          <dgm:chPref val="0"/>
          <dgm:bulletEnabled val="1"/>
        </dgm:presLayoutVars>
      </dgm:prSet>
      <dgm:spPr/>
    </dgm:pt>
    <dgm:pt modelId="{ACD4F06F-A9D2-4733-8625-73E8A082B0FA}" type="pres">
      <dgm:prSet presAssocID="{8B7CBEE3-9A2B-4605-B698-7E76BC7A2F4F}" presName="ParentText2" presStyleLbl="revTx" presStyleIdx="1" presStyleCnt="2">
        <dgm:presLayoutVars>
          <dgm:chMax val="0"/>
          <dgm:chPref val="0"/>
          <dgm:bulletEnabled val="1"/>
        </dgm:presLayoutVars>
      </dgm:prSet>
      <dgm:spPr/>
    </dgm:pt>
    <dgm:pt modelId="{9B3AFD51-A1A5-4BD6-8A7F-06DA3F784864}" type="pres">
      <dgm:prSet presAssocID="{8B7CBEE3-9A2B-4605-B698-7E76BC7A2F4F}" presName="Plus" presStyleLbl="alignNode1" presStyleIdx="0" presStyleCnt="2" custScaleX="81239" custScaleY="81239"/>
      <dgm:spPr/>
    </dgm:pt>
    <dgm:pt modelId="{8DF141ED-04A4-4537-BB05-D254C4294A5E}" type="pres">
      <dgm:prSet presAssocID="{8B7CBEE3-9A2B-4605-B698-7E76BC7A2F4F}" presName="Minus" presStyleLbl="alignNode1" presStyleIdx="1" presStyleCnt="2" custScaleX="81239" custScaleY="81239"/>
      <dgm:spPr/>
    </dgm:pt>
    <dgm:pt modelId="{681C6310-4491-40E9-8CB5-0BAF30443EAE}" type="pres">
      <dgm:prSet presAssocID="{8B7CBEE3-9A2B-4605-B698-7E76BC7A2F4F}" presName="Divider" presStyleLbl="parChTrans1D1" presStyleIdx="0" presStyleCnt="1"/>
      <dgm:spPr/>
    </dgm:pt>
  </dgm:ptLst>
  <dgm:cxnLst>
    <dgm:cxn modelId="{190F2201-E309-4D17-A958-4FD7606794D2}" srcId="{8B7CBEE3-9A2B-4605-B698-7E76BC7A2F4F}" destId="{744561AD-A43C-45F7-B948-4B3557071A97}" srcOrd="1" destOrd="0" parTransId="{01FE52FA-31C7-4AEB-B631-3B039BD60AD9}" sibTransId="{256BF6B7-421A-49E4-9999-F1AEB3FA2AFC}"/>
    <dgm:cxn modelId="{D1A91A09-469D-4BB7-A0FA-A453330DC2DB}" srcId="{91A37128-7F2B-40A0-8CCB-6B76208BB07E}" destId="{2D817F79-25C0-4A11-82B6-38EE8DBA1158}" srcOrd="1" destOrd="0" parTransId="{8539ED24-BED8-4040-9512-F73591643A3A}" sibTransId="{D21BFD96-7F02-4487-AF2B-64C653FAFA1D}"/>
    <dgm:cxn modelId="{66E1081E-216D-46B2-A7C5-FF21F130ECC4}" type="presOf" srcId="{744561AD-A43C-45F7-B948-4B3557071A97}" destId="{ACD4F06F-A9D2-4733-8625-73E8A082B0FA}" srcOrd="0" destOrd="0" presId="urn:microsoft.com/office/officeart/2009/3/layout/PlusandMinus"/>
    <dgm:cxn modelId="{A822A021-B341-424E-B3B1-97A9BACA3434}" type="presOf" srcId="{2D817F79-25C0-4A11-82B6-38EE8DBA1158}" destId="{FCE9685E-9D2D-49F4-887D-BED049D1BDE6}" srcOrd="0" destOrd="2" presId="urn:microsoft.com/office/officeart/2009/3/layout/PlusandMinus"/>
    <dgm:cxn modelId="{76118E49-B47F-46D2-AF40-EA3F6904CA71}" srcId="{8B7CBEE3-9A2B-4605-B698-7E76BC7A2F4F}" destId="{91A37128-7F2B-40A0-8CCB-6B76208BB07E}" srcOrd="0" destOrd="0" parTransId="{6E809F86-A0D4-43E6-9584-1360009F018A}" sibTransId="{82E3B50C-BAC8-4935-A162-7A716F5476AE}"/>
    <dgm:cxn modelId="{A64A336F-0ADD-4E94-B3E1-801B8DF3AC0C}" type="presOf" srcId="{F7F5CE5D-3BB0-4442-8C34-91BF75F11C57}" destId="{FCE9685E-9D2D-49F4-887D-BED049D1BDE6}" srcOrd="0" destOrd="3" presId="urn:microsoft.com/office/officeart/2009/3/layout/PlusandMinus"/>
    <dgm:cxn modelId="{B642EA71-F9EE-4CDB-9613-539DC251D04B}" type="presOf" srcId="{91A37128-7F2B-40A0-8CCB-6B76208BB07E}" destId="{FCE9685E-9D2D-49F4-887D-BED049D1BDE6}" srcOrd="0" destOrd="0" presId="urn:microsoft.com/office/officeart/2009/3/layout/PlusandMinus"/>
    <dgm:cxn modelId="{23E43095-B893-4665-9F7B-6D8746356D33}" srcId="{744561AD-A43C-45F7-B948-4B3557071A97}" destId="{853266DC-289E-4A09-AD15-27CE7D8ED9FE}" srcOrd="0" destOrd="0" parTransId="{976B9E86-C94E-41B1-BD83-F3F12DEF1514}" sibTransId="{FA21F589-B3FD-4DAF-AB1A-C8546C4EBFB0}"/>
    <dgm:cxn modelId="{E17CADA5-9F48-4A50-8E78-C540E2CC8AB7}" type="presOf" srcId="{8B7CBEE3-9A2B-4605-B698-7E76BC7A2F4F}" destId="{75FED58A-62BD-4467-90F4-59DDB9C905C9}" srcOrd="0" destOrd="0" presId="urn:microsoft.com/office/officeart/2009/3/layout/PlusandMinus"/>
    <dgm:cxn modelId="{5C29ECAE-19C8-48F8-99E0-C6FFBB75BE2A}" type="presOf" srcId="{853266DC-289E-4A09-AD15-27CE7D8ED9FE}" destId="{ACD4F06F-A9D2-4733-8625-73E8A082B0FA}" srcOrd="0" destOrd="1" presId="urn:microsoft.com/office/officeart/2009/3/layout/PlusandMinus"/>
    <dgm:cxn modelId="{9D3C1FB1-F1C7-48C9-9A09-E52316DD09A3}" srcId="{91A37128-7F2B-40A0-8CCB-6B76208BB07E}" destId="{F7F5CE5D-3BB0-4442-8C34-91BF75F11C57}" srcOrd="2" destOrd="0" parTransId="{2502A907-1D27-4314-A10F-E1B92F839D7C}" sibTransId="{1FF5318F-8A85-4A3F-8C8E-47827B563628}"/>
    <dgm:cxn modelId="{1DCC04DB-1395-4ECD-BF74-BBFD3EA2AD17}" type="presOf" srcId="{F639B91B-29E8-48BA-B597-4581F1C283F8}" destId="{FCE9685E-9D2D-49F4-887D-BED049D1BDE6}" srcOrd="0" destOrd="1" presId="urn:microsoft.com/office/officeart/2009/3/layout/PlusandMinus"/>
    <dgm:cxn modelId="{CDBD1FF7-D957-43C7-853B-365208B3D2F2}" srcId="{91A37128-7F2B-40A0-8CCB-6B76208BB07E}" destId="{F639B91B-29E8-48BA-B597-4581F1C283F8}" srcOrd="0" destOrd="0" parTransId="{8DAF6D06-2FF5-480C-B842-DE54EB0FAEE4}" sibTransId="{3B9BA84F-C40F-4476-842E-A2BE1D4282A8}"/>
    <dgm:cxn modelId="{35F78E67-03C5-4B70-945C-D9AB54161040}" type="presParOf" srcId="{75FED58A-62BD-4467-90F4-59DDB9C905C9}" destId="{9BA723B9-035E-4E1D-A7F7-A4621E8ABF43}" srcOrd="0" destOrd="0" presId="urn:microsoft.com/office/officeart/2009/3/layout/PlusandMinus"/>
    <dgm:cxn modelId="{BE0B7012-1FF7-4124-92FE-5B3BFB5C1B36}" type="presParOf" srcId="{75FED58A-62BD-4467-90F4-59DDB9C905C9}" destId="{FCE9685E-9D2D-49F4-887D-BED049D1BDE6}" srcOrd="1" destOrd="0" presId="urn:microsoft.com/office/officeart/2009/3/layout/PlusandMinus"/>
    <dgm:cxn modelId="{5651A074-51A0-4BB6-A4EF-6C8C9ACC0FD3}" type="presParOf" srcId="{75FED58A-62BD-4467-90F4-59DDB9C905C9}" destId="{ACD4F06F-A9D2-4733-8625-73E8A082B0FA}" srcOrd="2" destOrd="0" presId="urn:microsoft.com/office/officeart/2009/3/layout/PlusandMinus"/>
    <dgm:cxn modelId="{450BBE1F-599D-4DAE-936C-E591C9DB1BEE}" type="presParOf" srcId="{75FED58A-62BD-4467-90F4-59DDB9C905C9}" destId="{9B3AFD51-A1A5-4BD6-8A7F-06DA3F784864}" srcOrd="3" destOrd="0" presId="urn:microsoft.com/office/officeart/2009/3/layout/PlusandMinus"/>
    <dgm:cxn modelId="{624D9CD2-D009-4C47-8CA3-C945394B4BAF}" type="presParOf" srcId="{75FED58A-62BD-4467-90F4-59DDB9C905C9}" destId="{8DF141ED-04A4-4537-BB05-D254C4294A5E}" srcOrd="4" destOrd="0" presId="urn:microsoft.com/office/officeart/2009/3/layout/PlusandMinus"/>
    <dgm:cxn modelId="{FAF4E0E4-408D-4654-B41E-C39B1E598D21}" type="presParOf" srcId="{75FED58A-62BD-4467-90F4-59DDB9C905C9}" destId="{681C6310-4491-40E9-8CB5-0BAF30443EAE}"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D1F771C-600A-4E00-B5E9-764CEF2701BA}" type="doc">
      <dgm:prSet loTypeId="urn:microsoft.com/office/officeart/2009/3/layout/StepUpProcess" loCatId="process" qsTypeId="urn:microsoft.com/office/officeart/2005/8/quickstyle/simple1" qsCatId="simple" csTypeId="urn:microsoft.com/office/officeart/2005/8/colors/colorful2" csCatId="colorful" phldr="1"/>
      <dgm:spPr/>
      <dgm:t>
        <a:bodyPr/>
        <a:lstStyle/>
        <a:p>
          <a:endParaRPr lang="en-AU"/>
        </a:p>
      </dgm:t>
    </dgm:pt>
    <dgm:pt modelId="{4D6C4311-F5F8-4E88-B2CE-44ED22157F54}">
      <dgm:prSet phldrT="[Text]" custT="1"/>
      <dgm:spPr/>
      <dgm:t>
        <a:bodyPr/>
        <a:lstStyle/>
        <a:p>
          <a:r>
            <a:rPr lang="en-US" sz="2000" dirty="0"/>
            <a:t>An </a:t>
          </a:r>
          <a:r>
            <a:rPr lang="en-US" sz="2000" b="1" dirty="0"/>
            <a:t>asset-backed security </a:t>
          </a:r>
          <a:r>
            <a:rPr lang="en-US" sz="2000" dirty="0"/>
            <a:t>(ABS) is a type of bond issued by a legal entity called a “</a:t>
          </a:r>
          <a:r>
            <a:rPr lang="en-US" sz="2000" b="1" dirty="0"/>
            <a:t>special purpose vehicle</a:t>
          </a:r>
          <a:r>
            <a:rPr lang="en-US" sz="2000" b="0" dirty="0"/>
            <a:t>”</a:t>
          </a:r>
          <a:r>
            <a:rPr lang="en-US" sz="2000" b="1" dirty="0"/>
            <a:t> </a:t>
          </a:r>
          <a:r>
            <a:rPr lang="en-US" sz="2000" dirty="0"/>
            <a:t>(SPV).</a:t>
          </a:r>
          <a:endParaRPr lang="en-AU" sz="2000" dirty="0"/>
        </a:p>
      </dgm:t>
    </dgm:pt>
    <dgm:pt modelId="{BCFA9BD8-CFDD-4803-9832-B6920CAEA4F5}" type="parTrans" cxnId="{5EA4B455-A7D3-4F07-898C-465E3F180FFB}">
      <dgm:prSet/>
      <dgm:spPr/>
      <dgm:t>
        <a:bodyPr/>
        <a:lstStyle/>
        <a:p>
          <a:endParaRPr lang="en-AU"/>
        </a:p>
      </dgm:t>
    </dgm:pt>
    <dgm:pt modelId="{F2CFFB8E-BD0E-4ECD-937A-63B636DC8859}" type="sibTrans" cxnId="{5EA4B455-A7D3-4F07-898C-465E3F180FFB}">
      <dgm:prSet/>
      <dgm:spPr/>
      <dgm:t>
        <a:bodyPr/>
        <a:lstStyle/>
        <a:p>
          <a:endParaRPr lang="en-AU"/>
        </a:p>
      </dgm:t>
    </dgm:pt>
    <dgm:pt modelId="{88D6D309-7413-422B-BA5E-979A3DD3A790}">
      <dgm:prSet custT="1"/>
      <dgm:spPr/>
      <dgm:t>
        <a:bodyPr/>
        <a:lstStyle/>
        <a:p>
          <a:r>
            <a:rPr lang="en-US" sz="2000" dirty="0"/>
            <a:t>An SPV is formed to own a collection of assets, called its “</a:t>
          </a:r>
          <a:r>
            <a:rPr lang="en-US" sz="2000" b="1" dirty="0"/>
            <a:t>collateral pool</a:t>
          </a:r>
          <a:r>
            <a:rPr lang="en-US" sz="2000" b="0" dirty="0"/>
            <a:t>.”</a:t>
          </a:r>
          <a:r>
            <a:rPr lang="en-US" sz="2000" b="1" dirty="0"/>
            <a:t> </a:t>
          </a:r>
        </a:p>
      </dgm:t>
    </dgm:pt>
    <dgm:pt modelId="{3B86EF4D-0FA2-4AB0-816C-891664E5735F}" type="parTrans" cxnId="{953B95FB-7407-4143-A27A-B7CFFBD87B91}">
      <dgm:prSet/>
      <dgm:spPr/>
      <dgm:t>
        <a:bodyPr/>
        <a:lstStyle/>
        <a:p>
          <a:endParaRPr lang="en-AU"/>
        </a:p>
      </dgm:t>
    </dgm:pt>
    <dgm:pt modelId="{EE22FEE8-DFCC-4301-A82C-6B2ACBAC77E3}" type="sibTrans" cxnId="{953B95FB-7407-4143-A27A-B7CFFBD87B91}">
      <dgm:prSet/>
      <dgm:spPr/>
      <dgm:t>
        <a:bodyPr/>
        <a:lstStyle/>
        <a:p>
          <a:endParaRPr lang="en-AU"/>
        </a:p>
      </dgm:t>
    </dgm:pt>
    <dgm:pt modelId="{BC638191-084B-4E4F-B0D2-5010E5094596}">
      <dgm:prSet custT="1"/>
      <dgm:spPr/>
      <dgm:t>
        <a:bodyPr/>
        <a:lstStyle/>
        <a:p>
          <a:r>
            <a:rPr lang="en-US" sz="2000" dirty="0"/>
            <a:t>The collateral pool usually consists of a collection of loans of a particular type.</a:t>
          </a:r>
          <a:endParaRPr lang="en-US" sz="2000" b="1" dirty="0"/>
        </a:p>
      </dgm:t>
    </dgm:pt>
    <dgm:pt modelId="{E3D97D31-411C-4FAE-8F99-61265C179D33}" type="parTrans" cxnId="{FB0DD934-89FE-46E6-B0A7-4478BF7D4DB8}">
      <dgm:prSet/>
      <dgm:spPr/>
      <dgm:t>
        <a:bodyPr/>
        <a:lstStyle/>
        <a:p>
          <a:endParaRPr lang="en-AU"/>
        </a:p>
      </dgm:t>
    </dgm:pt>
    <dgm:pt modelId="{87F0E6DB-85AA-4D39-A04B-91B41647D655}" type="sibTrans" cxnId="{FB0DD934-89FE-46E6-B0A7-4478BF7D4DB8}">
      <dgm:prSet/>
      <dgm:spPr/>
      <dgm:t>
        <a:bodyPr/>
        <a:lstStyle/>
        <a:p>
          <a:endParaRPr lang="en-AU"/>
        </a:p>
      </dgm:t>
    </dgm:pt>
    <dgm:pt modelId="{EA1AA49F-3D87-447E-A820-5F5BE8876A8C}" type="pres">
      <dgm:prSet presAssocID="{4D1F771C-600A-4E00-B5E9-764CEF2701BA}" presName="rootnode" presStyleCnt="0">
        <dgm:presLayoutVars>
          <dgm:chMax/>
          <dgm:chPref/>
          <dgm:dir val="rev"/>
          <dgm:animLvl val="lvl"/>
        </dgm:presLayoutVars>
      </dgm:prSet>
      <dgm:spPr/>
    </dgm:pt>
    <dgm:pt modelId="{D6673988-6669-43B9-AB3C-D7EBB8483E17}" type="pres">
      <dgm:prSet presAssocID="{BC638191-084B-4E4F-B0D2-5010E5094596}" presName="composite" presStyleCnt="0"/>
      <dgm:spPr/>
    </dgm:pt>
    <dgm:pt modelId="{6E639271-BA2F-45C1-B5FA-2664AF1256DE}" type="pres">
      <dgm:prSet presAssocID="{BC638191-084B-4E4F-B0D2-5010E5094596}" presName="LShape" presStyleLbl="alignNode1" presStyleIdx="0" presStyleCnt="5"/>
      <dgm:spPr/>
    </dgm:pt>
    <dgm:pt modelId="{D4A2B0AD-CA81-4FA4-9708-BA17C77603BA}" type="pres">
      <dgm:prSet presAssocID="{BC638191-084B-4E4F-B0D2-5010E5094596}" presName="ParentText" presStyleLbl="revTx" presStyleIdx="0" presStyleCnt="3">
        <dgm:presLayoutVars>
          <dgm:chMax val="0"/>
          <dgm:chPref val="0"/>
          <dgm:bulletEnabled val="1"/>
        </dgm:presLayoutVars>
      </dgm:prSet>
      <dgm:spPr/>
    </dgm:pt>
    <dgm:pt modelId="{1E70EC30-0B70-409C-B172-EE6F8330E9EF}" type="pres">
      <dgm:prSet presAssocID="{BC638191-084B-4E4F-B0D2-5010E5094596}" presName="Triangle" presStyleLbl="alignNode1" presStyleIdx="1" presStyleCnt="5"/>
      <dgm:spPr/>
    </dgm:pt>
    <dgm:pt modelId="{56DDBCD5-EEB2-4EB6-8892-7C373CF8295A}" type="pres">
      <dgm:prSet presAssocID="{87F0E6DB-85AA-4D39-A04B-91B41647D655}" presName="sibTrans" presStyleCnt="0"/>
      <dgm:spPr/>
    </dgm:pt>
    <dgm:pt modelId="{5BB81146-BAE3-4D27-AFBC-DCA9F69BCA03}" type="pres">
      <dgm:prSet presAssocID="{87F0E6DB-85AA-4D39-A04B-91B41647D655}" presName="space" presStyleCnt="0"/>
      <dgm:spPr/>
    </dgm:pt>
    <dgm:pt modelId="{ECA78B3D-811D-41BD-A0F5-371E22B464B5}" type="pres">
      <dgm:prSet presAssocID="{88D6D309-7413-422B-BA5E-979A3DD3A790}" presName="composite" presStyleCnt="0"/>
      <dgm:spPr/>
    </dgm:pt>
    <dgm:pt modelId="{5BA8E1ED-8398-4E82-B260-01CA36E15659}" type="pres">
      <dgm:prSet presAssocID="{88D6D309-7413-422B-BA5E-979A3DD3A790}" presName="LShape" presStyleLbl="alignNode1" presStyleIdx="2" presStyleCnt="5"/>
      <dgm:spPr/>
    </dgm:pt>
    <dgm:pt modelId="{5FAB148F-FD70-4314-BA9F-DA7B7C2FCBE1}" type="pres">
      <dgm:prSet presAssocID="{88D6D309-7413-422B-BA5E-979A3DD3A790}" presName="ParentText" presStyleLbl="revTx" presStyleIdx="1" presStyleCnt="3">
        <dgm:presLayoutVars>
          <dgm:chMax val="0"/>
          <dgm:chPref val="0"/>
          <dgm:bulletEnabled val="1"/>
        </dgm:presLayoutVars>
      </dgm:prSet>
      <dgm:spPr/>
    </dgm:pt>
    <dgm:pt modelId="{CF3456AC-A9DE-40D5-A174-A3F251B6B218}" type="pres">
      <dgm:prSet presAssocID="{88D6D309-7413-422B-BA5E-979A3DD3A790}" presName="Triangle" presStyleLbl="alignNode1" presStyleIdx="3" presStyleCnt="5"/>
      <dgm:spPr/>
    </dgm:pt>
    <dgm:pt modelId="{1BDE476B-01EE-466C-8643-DBA774134F42}" type="pres">
      <dgm:prSet presAssocID="{EE22FEE8-DFCC-4301-A82C-6B2ACBAC77E3}" presName="sibTrans" presStyleCnt="0"/>
      <dgm:spPr/>
    </dgm:pt>
    <dgm:pt modelId="{33EE3E5B-49DC-4EE1-A3E4-D0E1B3741DBC}" type="pres">
      <dgm:prSet presAssocID="{EE22FEE8-DFCC-4301-A82C-6B2ACBAC77E3}" presName="space" presStyleCnt="0"/>
      <dgm:spPr/>
    </dgm:pt>
    <dgm:pt modelId="{55D5A0C4-D96B-4DD9-A096-2F0D785DB4BC}" type="pres">
      <dgm:prSet presAssocID="{4D6C4311-F5F8-4E88-B2CE-44ED22157F54}" presName="composite" presStyleCnt="0"/>
      <dgm:spPr/>
    </dgm:pt>
    <dgm:pt modelId="{EF9EEC54-0EE0-41A4-B77B-A9D1CCC82A40}" type="pres">
      <dgm:prSet presAssocID="{4D6C4311-F5F8-4E88-B2CE-44ED22157F54}" presName="LShape" presStyleLbl="alignNode1" presStyleIdx="4" presStyleCnt="5"/>
      <dgm:spPr/>
    </dgm:pt>
    <dgm:pt modelId="{0EC8794B-3ECE-4D46-9A59-5F9390C0E075}" type="pres">
      <dgm:prSet presAssocID="{4D6C4311-F5F8-4E88-B2CE-44ED22157F54}" presName="ParentText" presStyleLbl="revTx" presStyleIdx="2" presStyleCnt="3">
        <dgm:presLayoutVars>
          <dgm:chMax val="0"/>
          <dgm:chPref val="0"/>
          <dgm:bulletEnabled val="1"/>
        </dgm:presLayoutVars>
      </dgm:prSet>
      <dgm:spPr/>
    </dgm:pt>
  </dgm:ptLst>
  <dgm:cxnLst>
    <dgm:cxn modelId="{FB0DD934-89FE-46E6-B0A7-4478BF7D4DB8}" srcId="{4D1F771C-600A-4E00-B5E9-764CEF2701BA}" destId="{BC638191-084B-4E4F-B0D2-5010E5094596}" srcOrd="0" destOrd="0" parTransId="{E3D97D31-411C-4FAE-8F99-61265C179D33}" sibTransId="{87F0E6DB-85AA-4D39-A04B-91B41647D655}"/>
    <dgm:cxn modelId="{429EA036-ACDF-4E9B-BD86-705ED8121153}" type="presOf" srcId="{BC638191-084B-4E4F-B0D2-5010E5094596}" destId="{D4A2B0AD-CA81-4FA4-9708-BA17C77603BA}" srcOrd="0" destOrd="0" presId="urn:microsoft.com/office/officeart/2009/3/layout/StepUpProcess"/>
    <dgm:cxn modelId="{D67DAC42-C089-4594-8DA6-C41533531C68}" type="presOf" srcId="{88D6D309-7413-422B-BA5E-979A3DD3A790}" destId="{5FAB148F-FD70-4314-BA9F-DA7B7C2FCBE1}" srcOrd="0" destOrd="0" presId="urn:microsoft.com/office/officeart/2009/3/layout/StepUpProcess"/>
    <dgm:cxn modelId="{5EA4B455-A7D3-4F07-898C-465E3F180FFB}" srcId="{4D1F771C-600A-4E00-B5E9-764CEF2701BA}" destId="{4D6C4311-F5F8-4E88-B2CE-44ED22157F54}" srcOrd="2" destOrd="0" parTransId="{BCFA9BD8-CFDD-4803-9832-B6920CAEA4F5}" sibTransId="{F2CFFB8E-BD0E-4ECD-937A-63B636DC8859}"/>
    <dgm:cxn modelId="{F68FB0D0-2D59-4E81-95C1-44A40989D642}" type="presOf" srcId="{4D1F771C-600A-4E00-B5E9-764CEF2701BA}" destId="{EA1AA49F-3D87-447E-A820-5F5BE8876A8C}" srcOrd="0" destOrd="0" presId="urn:microsoft.com/office/officeart/2009/3/layout/StepUpProcess"/>
    <dgm:cxn modelId="{1F1EE0E2-0C38-47BF-BFD5-ADC8138F9ADF}" type="presOf" srcId="{4D6C4311-F5F8-4E88-B2CE-44ED22157F54}" destId="{0EC8794B-3ECE-4D46-9A59-5F9390C0E075}" srcOrd="0" destOrd="0" presId="urn:microsoft.com/office/officeart/2009/3/layout/StepUpProcess"/>
    <dgm:cxn modelId="{953B95FB-7407-4143-A27A-B7CFFBD87B91}" srcId="{4D1F771C-600A-4E00-B5E9-764CEF2701BA}" destId="{88D6D309-7413-422B-BA5E-979A3DD3A790}" srcOrd="1" destOrd="0" parTransId="{3B86EF4D-0FA2-4AB0-816C-891664E5735F}" sibTransId="{EE22FEE8-DFCC-4301-A82C-6B2ACBAC77E3}"/>
    <dgm:cxn modelId="{E3302F42-47E6-45F6-BF5F-4A54DF88E689}" type="presParOf" srcId="{EA1AA49F-3D87-447E-A820-5F5BE8876A8C}" destId="{D6673988-6669-43B9-AB3C-D7EBB8483E17}" srcOrd="0" destOrd="0" presId="urn:microsoft.com/office/officeart/2009/3/layout/StepUpProcess"/>
    <dgm:cxn modelId="{07D7AA91-3228-4022-83B2-E988A93B8CCC}" type="presParOf" srcId="{D6673988-6669-43B9-AB3C-D7EBB8483E17}" destId="{6E639271-BA2F-45C1-B5FA-2664AF1256DE}" srcOrd="0" destOrd="0" presId="urn:microsoft.com/office/officeart/2009/3/layout/StepUpProcess"/>
    <dgm:cxn modelId="{259128D1-6EB4-42BF-B57E-D315C5815060}" type="presParOf" srcId="{D6673988-6669-43B9-AB3C-D7EBB8483E17}" destId="{D4A2B0AD-CA81-4FA4-9708-BA17C77603BA}" srcOrd="1" destOrd="0" presId="urn:microsoft.com/office/officeart/2009/3/layout/StepUpProcess"/>
    <dgm:cxn modelId="{722C21D9-AFF3-4EFA-9DCC-C873ECEE8E8D}" type="presParOf" srcId="{D6673988-6669-43B9-AB3C-D7EBB8483E17}" destId="{1E70EC30-0B70-409C-B172-EE6F8330E9EF}" srcOrd="2" destOrd="0" presId="urn:microsoft.com/office/officeart/2009/3/layout/StepUpProcess"/>
    <dgm:cxn modelId="{A662DEC9-A1E2-45CD-9348-6D9C58F785B7}" type="presParOf" srcId="{EA1AA49F-3D87-447E-A820-5F5BE8876A8C}" destId="{56DDBCD5-EEB2-4EB6-8892-7C373CF8295A}" srcOrd="1" destOrd="0" presId="urn:microsoft.com/office/officeart/2009/3/layout/StepUpProcess"/>
    <dgm:cxn modelId="{57245F80-A03E-4180-94D9-F1CC43EEE330}" type="presParOf" srcId="{56DDBCD5-EEB2-4EB6-8892-7C373CF8295A}" destId="{5BB81146-BAE3-4D27-AFBC-DCA9F69BCA03}" srcOrd="0" destOrd="0" presId="urn:microsoft.com/office/officeart/2009/3/layout/StepUpProcess"/>
    <dgm:cxn modelId="{13893538-0927-4573-A720-600926107679}" type="presParOf" srcId="{EA1AA49F-3D87-447E-A820-5F5BE8876A8C}" destId="{ECA78B3D-811D-41BD-A0F5-371E22B464B5}" srcOrd="2" destOrd="0" presId="urn:microsoft.com/office/officeart/2009/3/layout/StepUpProcess"/>
    <dgm:cxn modelId="{BE8470B3-B1ED-4988-9B48-81EC3735C674}" type="presParOf" srcId="{ECA78B3D-811D-41BD-A0F5-371E22B464B5}" destId="{5BA8E1ED-8398-4E82-B260-01CA36E15659}" srcOrd="0" destOrd="0" presId="urn:microsoft.com/office/officeart/2009/3/layout/StepUpProcess"/>
    <dgm:cxn modelId="{8126062C-7B05-47AD-8677-02C2E69C1C98}" type="presParOf" srcId="{ECA78B3D-811D-41BD-A0F5-371E22B464B5}" destId="{5FAB148F-FD70-4314-BA9F-DA7B7C2FCBE1}" srcOrd="1" destOrd="0" presId="urn:microsoft.com/office/officeart/2009/3/layout/StepUpProcess"/>
    <dgm:cxn modelId="{5A836247-59F2-4C3F-B8E3-69870BCA33C4}" type="presParOf" srcId="{ECA78B3D-811D-41BD-A0F5-371E22B464B5}" destId="{CF3456AC-A9DE-40D5-A174-A3F251B6B218}" srcOrd="2" destOrd="0" presId="urn:microsoft.com/office/officeart/2009/3/layout/StepUpProcess"/>
    <dgm:cxn modelId="{6CF29069-B560-46DA-8536-A00A3CB56197}" type="presParOf" srcId="{EA1AA49F-3D87-447E-A820-5F5BE8876A8C}" destId="{1BDE476B-01EE-466C-8643-DBA774134F42}" srcOrd="3" destOrd="0" presId="urn:microsoft.com/office/officeart/2009/3/layout/StepUpProcess"/>
    <dgm:cxn modelId="{AF7B6ECE-8297-4309-94DD-A5059478F46F}" type="presParOf" srcId="{1BDE476B-01EE-466C-8643-DBA774134F42}" destId="{33EE3E5B-49DC-4EE1-A3E4-D0E1B3741DBC}" srcOrd="0" destOrd="0" presId="urn:microsoft.com/office/officeart/2009/3/layout/StepUpProcess"/>
    <dgm:cxn modelId="{571A17B9-0428-490E-B903-4B973EE02EAE}" type="presParOf" srcId="{EA1AA49F-3D87-447E-A820-5F5BE8876A8C}" destId="{55D5A0C4-D96B-4DD9-A096-2F0D785DB4BC}" srcOrd="4" destOrd="0" presId="urn:microsoft.com/office/officeart/2009/3/layout/StepUpProcess"/>
    <dgm:cxn modelId="{57E27000-5315-4A09-8D00-0357469EA20B}" type="presParOf" srcId="{55D5A0C4-D96B-4DD9-A096-2F0D785DB4BC}" destId="{EF9EEC54-0EE0-41A4-B77B-A9D1CCC82A40}" srcOrd="0" destOrd="0" presId="urn:microsoft.com/office/officeart/2009/3/layout/StepUpProcess"/>
    <dgm:cxn modelId="{1622A644-F0CA-410F-81CB-5055F3D05692}" type="presParOf" srcId="{55D5A0C4-D96B-4DD9-A096-2F0D785DB4BC}" destId="{0EC8794B-3ECE-4D46-9A59-5F9390C0E075}"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CEFE4C5-EB8B-4324-A8B6-2D24A90FFB91}"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n-AU"/>
        </a:p>
      </dgm:t>
    </dgm:pt>
    <dgm:pt modelId="{2D08F6B7-3206-4652-964C-4E4EC01F1F7F}">
      <dgm:prSet phldrT="[Text]" custT="1"/>
      <dgm:spPr/>
      <dgm:t>
        <a:bodyPr/>
        <a:lstStyle/>
        <a:p>
          <a:r>
            <a:rPr lang="en-US" sz="2200" dirty="0"/>
            <a:t>The credit risk measures used for corporate or sovereign bonds can be applied.</a:t>
          </a:r>
          <a:endParaRPr lang="en-AU" sz="2200" dirty="0"/>
        </a:p>
      </dgm:t>
    </dgm:pt>
    <dgm:pt modelId="{F71F4FF1-19A9-4D7C-A518-F6F292202C8A}" type="parTrans" cxnId="{24DDCA3D-FCD8-434C-91D1-8C9A77449313}">
      <dgm:prSet/>
      <dgm:spPr/>
      <dgm:t>
        <a:bodyPr/>
        <a:lstStyle/>
        <a:p>
          <a:endParaRPr lang="en-AU"/>
        </a:p>
      </dgm:t>
    </dgm:pt>
    <dgm:pt modelId="{905ABC8E-4410-44FA-8542-C80DB15C6ED1}" type="sibTrans" cxnId="{24DDCA3D-FCD8-434C-91D1-8C9A77449313}">
      <dgm:prSet/>
      <dgm:spPr/>
      <dgm:t>
        <a:bodyPr/>
        <a:lstStyle/>
        <a:p>
          <a:endParaRPr lang="en-AU"/>
        </a:p>
      </dgm:t>
    </dgm:pt>
    <dgm:pt modelId="{D96E39BA-0AF0-4F2E-8238-1B321D271C16}">
      <dgm:prSet phldrT="[Text]" custT="1"/>
      <dgm:spPr/>
      <dgm:t>
        <a:bodyPr/>
        <a:lstStyle/>
        <a:p>
          <a:r>
            <a:rPr lang="en-US" sz="2200" dirty="0"/>
            <a:t>Probability of loss</a:t>
          </a:r>
          <a:endParaRPr lang="en-AU" sz="2200" dirty="0"/>
        </a:p>
      </dgm:t>
    </dgm:pt>
    <dgm:pt modelId="{AE9041CC-1F74-46F1-A073-5B3CF3E09947}" type="parTrans" cxnId="{E6E12886-65E4-4442-ACF1-DF3F315576D1}">
      <dgm:prSet/>
      <dgm:spPr/>
      <dgm:t>
        <a:bodyPr/>
        <a:lstStyle/>
        <a:p>
          <a:endParaRPr lang="en-AU" dirty="0"/>
        </a:p>
      </dgm:t>
    </dgm:pt>
    <dgm:pt modelId="{E4CC0037-A726-4821-8E28-EA26D0334274}" type="sibTrans" cxnId="{E6E12886-65E4-4442-ACF1-DF3F315576D1}">
      <dgm:prSet/>
      <dgm:spPr/>
      <dgm:t>
        <a:bodyPr/>
        <a:lstStyle/>
        <a:p>
          <a:endParaRPr lang="en-AU"/>
        </a:p>
      </dgm:t>
    </dgm:pt>
    <dgm:pt modelId="{CE7B6C6D-9A09-426B-B823-627BE9C1975D}">
      <dgm:prSet phldrT="[Text]" custT="1"/>
      <dgm:spPr/>
      <dgm:t>
        <a:bodyPr/>
        <a:lstStyle/>
        <a:p>
          <a:r>
            <a:rPr lang="en-US" sz="2200" dirty="0"/>
            <a:t>Expected loss</a:t>
          </a:r>
          <a:endParaRPr lang="en-AU" sz="2200" dirty="0"/>
        </a:p>
      </dgm:t>
    </dgm:pt>
    <dgm:pt modelId="{A8C25FBB-CC57-48D3-8C36-1DFF48A9C7AD}" type="parTrans" cxnId="{985822B9-482C-419C-9C73-013ACFDBDCFB}">
      <dgm:prSet/>
      <dgm:spPr/>
      <dgm:t>
        <a:bodyPr/>
        <a:lstStyle/>
        <a:p>
          <a:endParaRPr lang="en-AU" dirty="0"/>
        </a:p>
      </dgm:t>
    </dgm:pt>
    <dgm:pt modelId="{00446997-AA00-4803-8DAB-1461D4334949}" type="sibTrans" cxnId="{985822B9-482C-419C-9C73-013ACFDBDCFB}">
      <dgm:prSet/>
      <dgm:spPr/>
      <dgm:t>
        <a:bodyPr/>
        <a:lstStyle/>
        <a:p>
          <a:endParaRPr lang="en-AU"/>
        </a:p>
      </dgm:t>
    </dgm:pt>
    <dgm:pt modelId="{829C1D14-7460-412D-A762-2602A66500F9}">
      <dgm:prSet phldrT="[Text]" custT="1"/>
      <dgm:spPr/>
      <dgm:t>
        <a:bodyPr/>
        <a:lstStyle/>
        <a:p>
          <a:r>
            <a:rPr lang="en-US" sz="2200" dirty="0"/>
            <a:t>Present value of the expected loss</a:t>
          </a:r>
          <a:endParaRPr lang="en-AU" sz="2200" dirty="0"/>
        </a:p>
      </dgm:t>
    </dgm:pt>
    <dgm:pt modelId="{A68A4D59-51E9-45D4-BEB3-06155F556EE1}" type="parTrans" cxnId="{4E25FA37-7E61-451B-80B1-0F3952F0301F}">
      <dgm:prSet/>
      <dgm:spPr/>
      <dgm:t>
        <a:bodyPr/>
        <a:lstStyle/>
        <a:p>
          <a:endParaRPr lang="en-AU" dirty="0"/>
        </a:p>
      </dgm:t>
    </dgm:pt>
    <dgm:pt modelId="{1CD37E8A-A7A6-4712-A43D-8FE78B2AAD4A}" type="sibTrans" cxnId="{4E25FA37-7E61-451B-80B1-0F3952F0301F}">
      <dgm:prSet/>
      <dgm:spPr/>
      <dgm:t>
        <a:bodyPr/>
        <a:lstStyle/>
        <a:p>
          <a:endParaRPr lang="en-AU"/>
        </a:p>
      </dgm:t>
    </dgm:pt>
    <dgm:pt modelId="{5444DBC9-9364-45D9-AC54-752C4227087D}" type="pres">
      <dgm:prSet presAssocID="{8CEFE4C5-EB8B-4324-A8B6-2D24A90FFB91}" presName="diagram" presStyleCnt="0">
        <dgm:presLayoutVars>
          <dgm:chPref val="1"/>
          <dgm:dir/>
          <dgm:animOne val="branch"/>
          <dgm:animLvl val="lvl"/>
          <dgm:resizeHandles val="exact"/>
        </dgm:presLayoutVars>
      </dgm:prSet>
      <dgm:spPr/>
    </dgm:pt>
    <dgm:pt modelId="{96EC0F08-B690-4E01-93A2-E128BADF8E3C}" type="pres">
      <dgm:prSet presAssocID="{2D08F6B7-3206-4652-964C-4E4EC01F1F7F}" presName="root1" presStyleCnt="0"/>
      <dgm:spPr/>
    </dgm:pt>
    <dgm:pt modelId="{E445C41B-DF8E-4040-B932-D1B4C190C7C7}" type="pres">
      <dgm:prSet presAssocID="{2D08F6B7-3206-4652-964C-4E4EC01F1F7F}" presName="LevelOneTextNode" presStyleLbl="node0" presStyleIdx="0" presStyleCnt="1" custScaleY="136391" custLinFactNeighborX="-24141">
        <dgm:presLayoutVars>
          <dgm:chPref val="3"/>
        </dgm:presLayoutVars>
      </dgm:prSet>
      <dgm:spPr/>
    </dgm:pt>
    <dgm:pt modelId="{9088FC8C-B2A9-4A61-8097-3F418F687746}" type="pres">
      <dgm:prSet presAssocID="{2D08F6B7-3206-4652-964C-4E4EC01F1F7F}" presName="level2hierChild" presStyleCnt="0"/>
      <dgm:spPr/>
    </dgm:pt>
    <dgm:pt modelId="{CA85D6FF-6F0F-48B0-9E0C-EFDE86476129}" type="pres">
      <dgm:prSet presAssocID="{AE9041CC-1F74-46F1-A073-5B3CF3E09947}" presName="conn2-1" presStyleLbl="parChTrans1D2" presStyleIdx="0" presStyleCnt="3"/>
      <dgm:spPr/>
    </dgm:pt>
    <dgm:pt modelId="{8028333F-43DC-4565-93EC-FD1A649C6393}" type="pres">
      <dgm:prSet presAssocID="{AE9041CC-1F74-46F1-A073-5B3CF3E09947}" presName="connTx" presStyleLbl="parChTrans1D2" presStyleIdx="0" presStyleCnt="3"/>
      <dgm:spPr/>
    </dgm:pt>
    <dgm:pt modelId="{EF66401B-CAAE-42D6-B81F-0CAA4AA1E0E2}" type="pres">
      <dgm:prSet presAssocID="{D96E39BA-0AF0-4F2E-8238-1B321D271C16}" presName="root2" presStyleCnt="0"/>
      <dgm:spPr/>
    </dgm:pt>
    <dgm:pt modelId="{1DE4A17E-7118-4357-97B5-23D7C771C355}" type="pres">
      <dgm:prSet presAssocID="{D96E39BA-0AF0-4F2E-8238-1B321D271C16}" presName="LevelTwoTextNode" presStyleLbl="node2" presStyleIdx="0" presStyleCnt="3" custScaleX="56307" custScaleY="56263" custLinFactNeighborX="-30849">
        <dgm:presLayoutVars>
          <dgm:chPref val="3"/>
        </dgm:presLayoutVars>
      </dgm:prSet>
      <dgm:spPr/>
    </dgm:pt>
    <dgm:pt modelId="{950A5E83-5CEF-4414-85CA-F4B680649A84}" type="pres">
      <dgm:prSet presAssocID="{D96E39BA-0AF0-4F2E-8238-1B321D271C16}" presName="level3hierChild" presStyleCnt="0"/>
      <dgm:spPr/>
    </dgm:pt>
    <dgm:pt modelId="{349E9A5E-49B6-4499-AC2B-10C6109DC925}" type="pres">
      <dgm:prSet presAssocID="{A8C25FBB-CC57-48D3-8C36-1DFF48A9C7AD}" presName="conn2-1" presStyleLbl="parChTrans1D2" presStyleIdx="1" presStyleCnt="3"/>
      <dgm:spPr/>
    </dgm:pt>
    <dgm:pt modelId="{9F6EB428-9EA3-452F-98BE-7D574649590C}" type="pres">
      <dgm:prSet presAssocID="{A8C25FBB-CC57-48D3-8C36-1DFF48A9C7AD}" presName="connTx" presStyleLbl="parChTrans1D2" presStyleIdx="1" presStyleCnt="3"/>
      <dgm:spPr/>
    </dgm:pt>
    <dgm:pt modelId="{48B5104D-2805-40E7-BFA6-D38728F68D7D}" type="pres">
      <dgm:prSet presAssocID="{CE7B6C6D-9A09-426B-B823-627BE9C1975D}" presName="root2" presStyleCnt="0"/>
      <dgm:spPr/>
    </dgm:pt>
    <dgm:pt modelId="{EB61F6DC-97FB-44C1-874C-817C3749F4D8}" type="pres">
      <dgm:prSet presAssocID="{CE7B6C6D-9A09-426B-B823-627BE9C1975D}" presName="LevelTwoTextNode" presStyleLbl="node2" presStyleIdx="1" presStyleCnt="3" custScaleX="56307" custScaleY="56263" custLinFactNeighborX="-30849">
        <dgm:presLayoutVars>
          <dgm:chPref val="3"/>
        </dgm:presLayoutVars>
      </dgm:prSet>
      <dgm:spPr/>
    </dgm:pt>
    <dgm:pt modelId="{EA802399-7A1C-4322-AD73-AEAFD62E0650}" type="pres">
      <dgm:prSet presAssocID="{CE7B6C6D-9A09-426B-B823-627BE9C1975D}" presName="level3hierChild" presStyleCnt="0"/>
      <dgm:spPr/>
    </dgm:pt>
    <dgm:pt modelId="{F89ED778-A429-45A1-95EB-42630B3F2369}" type="pres">
      <dgm:prSet presAssocID="{A68A4D59-51E9-45D4-BEB3-06155F556EE1}" presName="conn2-1" presStyleLbl="parChTrans1D2" presStyleIdx="2" presStyleCnt="3"/>
      <dgm:spPr/>
    </dgm:pt>
    <dgm:pt modelId="{5199753F-C085-4F56-ADB2-068A00C2574C}" type="pres">
      <dgm:prSet presAssocID="{A68A4D59-51E9-45D4-BEB3-06155F556EE1}" presName="connTx" presStyleLbl="parChTrans1D2" presStyleIdx="2" presStyleCnt="3"/>
      <dgm:spPr/>
    </dgm:pt>
    <dgm:pt modelId="{5D10143B-5BDA-4633-B3D9-7967F05126D5}" type="pres">
      <dgm:prSet presAssocID="{829C1D14-7460-412D-A762-2602A66500F9}" presName="root2" presStyleCnt="0"/>
      <dgm:spPr/>
    </dgm:pt>
    <dgm:pt modelId="{67A1F944-C381-437E-8F1F-80F2F4A65ADD}" type="pres">
      <dgm:prSet presAssocID="{829C1D14-7460-412D-A762-2602A66500F9}" presName="LevelTwoTextNode" presStyleLbl="node2" presStyleIdx="2" presStyleCnt="3" custScaleX="56307" custScaleY="56263" custLinFactNeighborX="-30849">
        <dgm:presLayoutVars>
          <dgm:chPref val="3"/>
        </dgm:presLayoutVars>
      </dgm:prSet>
      <dgm:spPr/>
    </dgm:pt>
    <dgm:pt modelId="{72E02EBA-1ADF-4AA4-AC83-7DDBC2AF0BFC}" type="pres">
      <dgm:prSet presAssocID="{829C1D14-7460-412D-A762-2602A66500F9}" presName="level3hierChild" presStyleCnt="0"/>
      <dgm:spPr/>
    </dgm:pt>
  </dgm:ptLst>
  <dgm:cxnLst>
    <dgm:cxn modelId="{64174F18-67E3-440A-8510-C2ECF924585A}" type="presOf" srcId="{D96E39BA-0AF0-4F2E-8238-1B321D271C16}" destId="{1DE4A17E-7118-4357-97B5-23D7C771C355}" srcOrd="0" destOrd="0" presId="urn:microsoft.com/office/officeart/2005/8/layout/hierarchy2"/>
    <dgm:cxn modelId="{6EFDF81E-8962-4844-80EA-366A8FDAF96E}" type="presOf" srcId="{CE7B6C6D-9A09-426B-B823-627BE9C1975D}" destId="{EB61F6DC-97FB-44C1-874C-817C3749F4D8}" srcOrd="0" destOrd="0" presId="urn:microsoft.com/office/officeart/2005/8/layout/hierarchy2"/>
    <dgm:cxn modelId="{9A07FE2B-D8BF-4817-8D29-C0E0149CEC96}" type="presOf" srcId="{829C1D14-7460-412D-A762-2602A66500F9}" destId="{67A1F944-C381-437E-8F1F-80F2F4A65ADD}" srcOrd="0" destOrd="0" presId="urn:microsoft.com/office/officeart/2005/8/layout/hierarchy2"/>
    <dgm:cxn modelId="{1E817D2F-E2C2-420E-A4CD-C1BA11323236}" type="presOf" srcId="{AE9041CC-1F74-46F1-A073-5B3CF3E09947}" destId="{CA85D6FF-6F0F-48B0-9E0C-EFDE86476129}" srcOrd="0" destOrd="0" presId="urn:microsoft.com/office/officeart/2005/8/layout/hierarchy2"/>
    <dgm:cxn modelId="{4E25FA37-7E61-451B-80B1-0F3952F0301F}" srcId="{2D08F6B7-3206-4652-964C-4E4EC01F1F7F}" destId="{829C1D14-7460-412D-A762-2602A66500F9}" srcOrd="2" destOrd="0" parTransId="{A68A4D59-51E9-45D4-BEB3-06155F556EE1}" sibTransId="{1CD37E8A-A7A6-4712-A43D-8FE78B2AAD4A}"/>
    <dgm:cxn modelId="{F29D003A-0D46-447D-87F5-5EA40E62279F}" type="presOf" srcId="{A68A4D59-51E9-45D4-BEB3-06155F556EE1}" destId="{5199753F-C085-4F56-ADB2-068A00C2574C}" srcOrd="1" destOrd="0" presId="urn:microsoft.com/office/officeart/2005/8/layout/hierarchy2"/>
    <dgm:cxn modelId="{24DDCA3D-FCD8-434C-91D1-8C9A77449313}" srcId="{8CEFE4C5-EB8B-4324-A8B6-2D24A90FFB91}" destId="{2D08F6B7-3206-4652-964C-4E4EC01F1F7F}" srcOrd="0" destOrd="0" parTransId="{F71F4FF1-19A9-4D7C-A518-F6F292202C8A}" sibTransId="{905ABC8E-4410-44FA-8542-C80DB15C6ED1}"/>
    <dgm:cxn modelId="{E6E12886-65E4-4442-ACF1-DF3F315576D1}" srcId="{2D08F6B7-3206-4652-964C-4E4EC01F1F7F}" destId="{D96E39BA-0AF0-4F2E-8238-1B321D271C16}" srcOrd="0" destOrd="0" parTransId="{AE9041CC-1F74-46F1-A073-5B3CF3E09947}" sibTransId="{E4CC0037-A726-4821-8E28-EA26D0334274}"/>
    <dgm:cxn modelId="{985822B9-482C-419C-9C73-013ACFDBDCFB}" srcId="{2D08F6B7-3206-4652-964C-4E4EC01F1F7F}" destId="{CE7B6C6D-9A09-426B-B823-627BE9C1975D}" srcOrd="1" destOrd="0" parTransId="{A8C25FBB-CC57-48D3-8C36-1DFF48A9C7AD}" sibTransId="{00446997-AA00-4803-8DAB-1461D4334949}"/>
    <dgm:cxn modelId="{EAA809BE-7FF7-4BA6-9759-E50802FD9B50}" type="presOf" srcId="{A8C25FBB-CC57-48D3-8C36-1DFF48A9C7AD}" destId="{349E9A5E-49B6-4499-AC2B-10C6109DC925}" srcOrd="0" destOrd="0" presId="urn:microsoft.com/office/officeart/2005/8/layout/hierarchy2"/>
    <dgm:cxn modelId="{4A2FEDCA-0A27-4FA4-A156-2E1358809329}" type="presOf" srcId="{A68A4D59-51E9-45D4-BEB3-06155F556EE1}" destId="{F89ED778-A429-45A1-95EB-42630B3F2369}" srcOrd="0" destOrd="0" presId="urn:microsoft.com/office/officeart/2005/8/layout/hierarchy2"/>
    <dgm:cxn modelId="{683C87E2-E158-4AB2-BD37-B1E81E578D26}" type="presOf" srcId="{8CEFE4C5-EB8B-4324-A8B6-2D24A90FFB91}" destId="{5444DBC9-9364-45D9-AC54-752C4227087D}" srcOrd="0" destOrd="0" presId="urn:microsoft.com/office/officeart/2005/8/layout/hierarchy2"/>
    <dgm:cxn modelId="{658A0DEC-9B89-4137-877E-A8F2D4DD044B}" type="presOf" srcId="{A8C25FBB-CC57-48D3-8C36-1DFF48A9C7AD}" destId="{9F6EB428-9EA3-452F-98BE-7D574649590C}" srcOrd="1" destOrd="0" presId="urn:microsoft.com/office/officeart/2005/8/layout/hierarchy2"/>
    <dgm:cxn modelId="{432E03F7-6039-4EB2-BF2F-4131FD36C46C}" type="presOf" srcId="{AE9041CC-1F74-46F1-A073-5B3CF3E09947}" destId="{8028333F-43DC-4565-93EC-FD1A649C6393}" srcOrd="1" destOrd="0" presId="urn:microsoft.com/office/officeart/2005/8/layout/hierarchy2"/>
    <dgm:cxn modelId="{847C8DFC-F24A-4FC0-8BA8-348746BA92C7}" type="presOf" srcId="{2D08F6B7-3206-4652-964C-4E4EC01F1F7F}" destId="{E445C41B-DF8E-4040-B932-D1B4C190C7C7}" srcOrd="0" destOrd="0" presId="urn:microsoft.com/office/officeart/2005/8/layout/hierarchy2"/>
    <dgm:cxn modelId="{B22E60F9-BFCC-4844-A559-0CC2BDC827E7}" type="presParOf" srcId="{5444DBC9-9364-45D9-AC54-752C4227087D}" destId="{96EC0F08-B690-4E01-93A2-E128BADF8E3C}" srcOrd="0" destOrd="0" presId="urn:microsoft.com/office/officeart/2005/8/layout/hierarchy2"/>
    <dgm:cxn modelId="{4AAD67CB-3857-4CF1-AD42-971F60D8DACC}" type="presParOf" srcId="{96EC0F08-B690-4E01-93A2-E128BADF8E3C}" destId="{E445C41B-DF8E-4040-B932-D1B4C190C7C7}" srcOrd="0" destOrd="0" presId="urn:microsoft.com/office/officeart/2005/8/layout/hierarchy2"/>
    <dgm:cxn modelId="{2C8BC60C-2DB9-46EA-B652-FA7E1EF6185B}" type="presParOf" srcId="{96EC0F08-B690-4E01-93A2-E128BADF8E3C}" destId="{9088FC8C-B2A9-4A61-8097-3F418F687746}" srcOrd="1" destOrd="0" presId="urn:microsoft.com/office/officeart/2005/8/layout/hierarchy2"/>
    <dgm:cxn modelId="{B7ACB8AD-10DC-49B1-B733-B2D1C08848BE}" type="presParOf" srcId="{9088FC8C-B2A9-4A61-8097-3F418F687746}" destId="{CA85D6FF-6F0F-48B0-9E0C-EFDE86476129}" srcOrd="0" destOrd="0" presId="urn:microsoft.com/office/officeart/2005/8/layout/hierarchy2"/>
    <dgm:cxn modelId="{0191D6F7-D938-4A27-A96D-574F3583339C}" type="presParOf" srcId="{CA85D6FF-6F0F-48B0-9E0C-EFDE86476129}" destId="{8028333F-43DC-4565-93EC-FD1A649C6393}" srcOrd="0" destOrd="0" presId="urn:microsoft.com/office/officeart/2005/8/layout/hierarchy2"/>
    <dgm:cxn modelId="{912ADA13-4A88-44AE-8385-D16661E245D4}" type="presParOf" srcId="{9088FC8C-B2A9-4A61-8097-3F418F687746}" destId="{EF66401B-CAAE-42D6-B81F-0CAA4AA1E0E2}" srcOrd="1" destOrd="0" presId="urn:microsoft.com/office/officeart/2005/8/layout/hierarchy2"/>
    <dgm:cxn modelId="{0520B661-FD6A-47FE-A34F-DC317A5BA42A}" type="presParOf" srcId="{EF66401B-CAAE-42D6-B81F-0CAA4AA1E0E2}" destId="{1DE4A17E-7118-4357-97B5-23D7C771C355}" srcOrd="0" destOrd="0" presId="urn:microsoft.com/office/officeart/2005/8/layout/hierarchy2"/>
    <dgm:cxn modelId="{89C28458-51A4-4A27-9AED-CF451318E587}" type="presParOf" srcId="{EF66401B-CAAE-42D6-B81F-0CAA4AA1E0E2}" destId="{950A5E83-5CEF-4414-85CA-F4B680649A84}" srcOrd="1" destOrd="0" presId="urn:microsoft.com/office/officeart/2005/8/layout/hierarchy2"/>
    <dgm:cxn modelId="{6F99DBDB-7DB3-4E2D-BB1C-B5103C0A853E}" type="presParOf" srcId="{9088FC8C-B2A9-4A61-8097-3F418F687746}" destId="{349E9A5E-49B6-4499-AC2B-10C6109DC925}" srcOrd="2" destOrd="0" presId="urn:microsoft.com/office/officeart/2005/8/layout/hierarchy2"/>
    <dgm:cxn modelId="{B60E960D-5856-49EF-B1B6-FA501ACD0FDB}" type="presParOf" srcId="{349E9A5E-49B6-4499-AC2B-10C6109DC925}" destId="{9F6EB428-9EA3-452F-98BE-7D574649590C}" srcOrd="0" destOrd="0" presId="urn:microsoft.com/office/officeart/2005/8/layout/hierarchy2"/>
    <dgm:cxn modelId="{C4A1BEE4-1F1A-4021-82CE-8313F7058B0C}" type="presParOf" srcId="{9088FC8C-B2A9-4A61-8097-3F418F687746}" destId="{48B5104D-2805-40E7-BFA6-D38728F68D7D}" srcOrd="3" destOrd="0" presId="urn:microsoft.com/office/officeart/2005/8/layout/hierarchy2"/>
    <dgm:cxn modelId="{AA64559F-75A9-474E-B538-FD9FA677A40D}" type="presParOf" srcId="{48B5104D-2805-40E7-BFA6-D38728F68D7D}" destId="{EB61F6DC-97FB-44C1-874C-817C3749F4D8}" srcOrd="0" destOrd="0" presId="urn:microsoft.com/office/officeart/2005/8/layout/hierarchy2"/>
    <dgm:cxn modelId="{23A29F13-C689-4B9B-83C4-6712E94E9189}" type="presParOf" srcId="{48B5104D-2805-40E7-BFA6-D38728F68D7D}" destId="{EA802399-7A1C-4322-AD73-AEAFD62E0650}" srcOrd="1" destOrd="0" presId="urn:microsoft.com/office/officeart/2005/8/layout/hierarchy2"/>
    <dgm:cxn modelId="{79484F99-9B91-438A-93A2-118996D72626}" type="presParOf" srcId="{9088FC8C-B2A9-4A61-8097-3F418F687746}" destId="{F89ED778-A429-45A1-95EB-42630B3F2369}" srcOrd="4" destOrd="0" presId="urn:microsoft.com/office/officeart/2005/8/layout/hierarchy2"/>
    <dgm:cxn modelId="{F2B05B74-5E23-4598-AD43-AB432B10B75E}" type="presParOf" srcId="{F89ED778-A429-45A1-95EB-42630B3F2369}" destId="{5199753F-C085-4F56-ADB2-068A00C2574C}" srcOrd="0" destOrd="0" presId="urn:microsoft.com/office/officeart/2005/8/layout/hierarchy2"/>
    <dgm:cxn modelId="{572B9064-1E57-4E66-B32D-22D58254D9A6}" type="presParOf" srcId="{9088FC8C-B2A9-4A61-8097-3F418F687746}" destId="{5D10143B-5BDA-4633-B3D9-7967F05126D5}" srcOrd="5" destOrd="0" presId="urn:microsoft.com/office/officeart/2005/8/layout/hierarchy2"/>
    <dgm:cxn modelId="{B592F0A1-115F-46D1-9DF0-56A3036DC2DA}" type="presParOf" srcId="{5D10143B-5BDA-4633-B3D9-7967F05126D5}" destId="{67A1F944-C381-437E-8F1F-80F2F4A65ADD}" srcOrd="0" destOrd="0" presId="urn:microsoft.com/office/officeart/2005/8/layout/hierarchy2"/>
    <dgm:cxn modelId="{60088E1E-F46D-4C34-A76E-310A39043968}" type="presParOf" srcId="{5D10143B-5BDA-4633-B3D9-7967F05126D5}" destId="{72E02EBA-1ADF-4AA4-AC83-7DDBC2AF0BF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6A0B48F-0E06-49C4-96D7-515EC89741B4}"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AU"/>
        </a:p>
      </dgm:t>
    </dgm:pt>
    <dgm:pt modelId="{B517AA6E-5F77-4595-9472-E2675B3ED0D0}">
      <dgm:prSet/>
      <dgm:spPr>
        <a:solidFill>
          <a:schemeClr val="bg2"/>
        </a:solidFill>
      </dgm:spPr>
      <dgm:t>
        <a:bodyPr/>
        <a:lstStyle/>
        <a:p>
          <a:pPr rtl="0"/>
          <a:r>
            <a:rPr lang="en-US" dirty="0"/>
            <a:t>Credit measures of a bond</a:t>
          </a:r>
          <a:endParaRPr lang="en-AU" dirty="0"/>
        </a:p>
      </dgm:t>
    </dgm:pt>
    <dgm:pt modelId="{173FE124-6C02-4D5A-AC8E-7A2EDF97E942}" type="parTrans" cxnId="{3B4B1092-2128-4489-9BF6-6F70E6111F80}">
      <dgm:prSet/>
      <dgm:spPr/>
      <dgm:t>
        <a:bodyPr/>
        <a:lstStyle/>
        <a:p>
          <a:endParaRPr lang="en-AU"/>
        </a:p>
      </dgm:t>
    </dgm:pt>
    <dgm:pt modelId="{BC606D4B-DE4A-44B5-9B95-F606A10B0C74}" type="sibTrans" cxnId="{3B4B1092-2128-4489-9BF6-6F70E6111F80}">
      <dgm:prSet/>
      <dgm:spPr/>
      <dgm:t>
        <a:bodyPr/>
        <a:lstStyle/>
        <a:p>
          <a:endParaRPr lang="en-AU"/>
        </a:p>
      </dgm:t>
    </dgm:pt>
    <dgm:pt modelId="{79C70FC2-3D22-4EDB-B03E-72BE27216A28}">
      <dgm:prSet/>
      <dgm:spPr/>
      <dgm:t>
        <a:bodyPr/>
        <a:lstStyle/>
        <a:p>
          <a:pPr rtl="0"/>
          <a:r>
            <a:rPr lang="en-US" dirty="0"/>
            <a:t>There are four credit risk measures of a bond: the probability of default, the loss given default, the expected loss, and the present value of the expected loss.</a:t>
          </a:r>
          <a:endParaRPr lang="en-AU" dirty="0"/>
        </a:p>
      </dgm:t>
    </dgm:pt>
    <dgm:pt modelId="{CD86C801-421D-4679-98F6-72134C35FDC6}" type="parTrans" cxnId="{0285368D-136E-42C8-A0B0-AD0773D48918}">
      <dgm:prSet/>
      <dgm:spPr/>
      <dgm:t>
        <a:bodyPr/>
        <a:lstStyle/>
        <a:p>
          <a:endParaRPr lang="en-AU"/>
        </a:p>
      </dgm:t>
    </dgm:pt>
    <dgm:pt modelId="{CF1C6A6B-B36A-4202-8B71-4F0FECDB6147}" type="sibTrans" cxnId="{0285368D-136E-42C8-A0B0-AD0773D48918}">
      <dgm:prSet/>
      <dgm:spPr/>
      <dgm:t>
        <a:bodyPr/>
        <a:lstStyle/>
        <a:p>
          <a:endParaRPr lang="en-AU"/>
        </a:p>
      </dgm:t>
    </dgm:pt>
    <dgm:pt modelId="{B6E9EBDB-025E-4762-88BB-185A3E405755}">
      <dgm:prSet/>
      <dgm:spPr/>
      <dgm:t>
        <a:bodyPr/>
        <a:lstStyle/>
        <a:p>
          <a:pPr rtl="0"/>
          <a:r>
            <a:rPr lang="en-US" dirty="0"/>
            <a:t>The present value of the expected loss is the most important because it incorporates an adjustment for risk and the time value of money.</a:t>
          </a:r>
          <a:endParaRPr lang="en-AU" dirty="0"/>
        </a:p>
      </dgm:t>
    </dgm:pt>
    <dgm:pt modelId="{A379FBDE-6A67-4D8A-862C-18D3E4BEED26}" type="parTrans" cxnId="{5A0ECCA3-1774-45E6-A420-3E6506860E3B}">
      <dgm:prSet/>
      <dgm:spPr/>
      <dgm:t>
        <a:bodyPr/>
        <a:lstStyle/>
        <a:p>
          <a:endParaRPr lang="en-AU"/>
        </a:p>
      </dgm:t>
    </dgm:pt>
    <dgm:pt modelId="{6E31A3CA-EFE5-4CC5-B660-8860D6FD653B}" type="sibTrans" cxnId="{5A0ECCA3-1774-45E6-A420-3E6506860E3B}">
      <dgm:prSet/>
      <dgm:spPr/>
      <dgm:t>
        <a:bodyPr/>
        <a:lstStyle/>
        <a:p>
          <a:endParaRPr lang="en-AU"/>
        </a:p>
      </dgm:t>
    </dgm:pt>
    <dgm:pt modelId="{5CE54584-5D99-4ECD-ACD7-0881755464E6}">
      <dgm:prSet/>
      <dgm:spPr>
        <a:solidFill>
          <a:schemeClr val="bg2"/>
        </a:solidFill>
      </dgm:spPr>
      <dgm:t>
        <a:bodyPr/>
        <a:lstStyle/>
        <a:p>
          <a:pPr rtl="0"/>
          <a:r>
            <a:rPr lang="en-US" dirty="0"/>
            <a:t>Credit scoring and credit ratings</a:t>
          </a:r>
          <a:endParaRPr lang="en-AU" dirty="0"/>
        </a:p>
      </dgm:t>
    </dgm:pt>
    <dgm:pt modelId="{C97E1CEB-24B7-4BDF-83C1-F6AD4587FF63}" type="parTrans" cxnId="{28B53F1A-08B5-4CEB-AE41-829DA910674F}">
      <dgm:prSet/>
      <dgm:spPr/>
      <dgm:t>
        <a:bodyPr/>
        <a:lstStyle/>
        <a:p>
          <a:endParaRPr lang="en-AU"/>
        </a:p>
      </dgm:t>
    </dgm:pt>
    <dgm:pt modelId="{1D51310E-8B11-416D-A108-9812362A28CA}" type="sibTrans" cxnId="{28B53F1A-08B5-4CEB-AE41-829DA910674F}">
      <dgm:prSet/>
      <dgm:spPr/>
      <dgm:t>
        <a:bodyPr/>
        <a:lstStyle/>
        <a:p>
          <a:endParaRPr lang="en-AU"/>
        </a:p>
      </dgm:t>
    </dgm:pt>
    <dgm:pt modelId="{E41503AF-C0AA-4D32-8AF1-A03D63A73517}">
      <dgm:prSet/>
      <dgm:spPr/>
      <dgm:t>
        <a:bodyPr/>
        <a:lstStyle/>
        <a:p>
          <a:pPr rtl="0"/>
          <a:r>
            <a:rPr lang="en-US" dirty="0"/>
            <a:t>Credit scoring and credit ratings are traditional approaches to credit risk assessment and are used to rank retail borrowers versus companies, governments, and structured products.</a:t>
          </a:r>
          <a:endParaRPr lang="en-AU" dirty="0"/>
        </a:p>
      </dgm:t>
    </dgm:pt>
    <dgm:pt modelId="{9222CC8C-595A-48AD-AD1A-C9B646BBB583}" type="parTrans" cxnId="{EA849DF1-3C95-4940-B4E8-693D9CC31D43}">
      <dgm:prSet/>
      <dgm:spPr/>
      <dgm:t>
        <a:bodyPr/>
        <a:lstStyle/>
        <a:p>
          <a:endParaRPr lang="en-AU"/>
        </a:p>
      </dgm:t>
    </dgm:pt>
    <dgm:pt modelId="{147E45FE-2D9F-472B-8782-087310FC0012}" type="sibTrans" cxnId="{EA849DF1-3C95-4940-B4E8-693D9CC31D43}">
      <dgm:prSet/>
      <dgm:spPr/>
      <dgm:t>
        <a:bodyPr/>
        <a:lstStyle/>
        <a:p>
          <a:endParaRPr lang="en-AU"/>
        </a:p>
      </dgm:t>
    </dgm:pt>
    <dgm:pt modelId="{3CA75A73-FD21-47C9-8654-4CF8293DE8E9}" type="pres">
      <dgm:prSet presAssocID="{C6A0B48F-0E06-49C4-96D7-515EC89741B4}" presName="linear" presStyleCnt="0">
        <dgm:presLayoutVars>
          <dgm:dir/>
          <dgm:animLvl val="lvl"/>
          <dgm:resizeHandles val="exact"/>
        </dgm:presLayoutVars>
      </dgm:prSet>
      <dgm:spPr/>
    </dgm:pt>
    <dgm:pt modelId="{D2F8F22C-077F-4D20-AEB9-DF448F4C43D9}" type="pres">
      <dgm:prSet presAssocID="{B517AA6E-5F77-4595-9472-E2675B3ED0D0}" presName="parentLin" presStyleCnt="0"/>
      <dgm:spPr/>
    </dgm:pt>
    <dgm:pt modelId="{40672D17-727E-46B7-9437-45186E24AEB2}" type="pres">
      <dgm:prSet presAssocID="{B517AA6E-5F77-4595-9472-E2675B3ED0D0}" presName="parentLeftMargin" presStyleLbl="node1" presStyleIdx="0" presStyleCnt="2"/>
      <dgm:spPr/>
    </dgm:pt>
    <dgm:pt modelId="{AB978A7F-2480-48BA-A4B8-4F42E4DA7B2F}" type="pres">
      <dgm:prSet presAssocID="{B517AA6E-5F77-4595-9472-E2675B3ED0D0}" presName="parentText" presStyleLbl="node1" presStyleIdx="0" presStyleCnt="2">
        <dgm:presLayoutVars>
          <dgm:chMax val="0"/>
          <dgm:bulletEnabled val="1"/>
        </dgm:presLayoutVars>
      </dgm:prSet>
      <dgm:spPr/>
    </dgm:pt>
    <dgm:pt modelId="{27A42969-13FA-4F8D-83C1-FE5910B67B0C}" type="pres">
      <dgm:prSet presAssocID="{B517AA6E-5F77-4595-9472-E2675B3ED0D0}" presName="negativeSpace" presStyleCnt="0"/>
      <dgm:spPr/>
    </dgm:pt>
    <dgm:pt modelId="{0DB91903-ABE9-479D-8C25-9C238FB4114E}" type="pres">
      <dgm:prSet presAssocID="{B517AA6E-5F77-4595-9472-E2675B3ED0D0}" presName="childText" presStyleLbl="conFgAcc1" presStyleIdx="0" presStyleCnt="2">
        <dgm:presLayoutVars>
          <dgm:bulletEnabled val="1"/>
        </dgm:presLayoutVars>
      </dgm:prSet>
      <dgm:spPr/>
    </dgm:pt>
    <dgm:pt modelId="{7BD16900-F880-4CAF-9980-A14EDF6BDC77}" type="pres">
      <dgm:prSet presAssocID="{BC606D4B-DE4A-44B5-9B95-F606A10B0C74}" presName="spaceBetweenRectangles" presStyleCnt="0"/>
      <dgm:spPr/>
    </dgm:pt>
    <dgm:pt modelId="{7DF4C5F1-8565-4E3D-92D8-8DD06A853053}" type="pres">
      <dgm:prSet presAssocID="{5CE54584-5D99-4ECD-ACD7-0881755464E6}" presName="parentLin" presStyleCnt="0"/>
      <dgm:spPr/>
    </dgm:pt>
    <dgm:pt modelId="{0FC98A5D-E47A-42E2-90AA-D85DC97F4C8B}" type="pres">
      <dgm:prSet presAssocID="{5CE54584-5D99-4ECD-ACD7-0881755464E6}" presName="parentLeftMargin" presStyleLbl="node1" presStyleIdx="0" presStyleCnt="2"/>
      <dgm:spPr/>
    </dgm:pt>
    <dgm:pt modelId="{2E6CD969-A6A1-4B34-9989-81E00E99C70F}" type="pres">
      <dgm:prSet presAssocID="{5CE54584-5D99-4ECD-ACD7-0881755464E6}" presName="parentText" presStyleLbl="node1" presStyleIdx="1" presStyleCnt="2">
        <dgm:presLayoutVars>
          <dgm:chMax val="0"/>
          <dgm:bulletEnabled val="1"/>
        </dgm:presLayoutVars>
      </dgm:prSet>
      <dgm:spPr/>
    </dgm:pt>
    <dgm:pt modelId="{71F66C8B-1B6E-4748-9C6D-0733EE7344A6}" type="pres">
      <dgm:prSet presAssocID="{5CE54584-5D99-4ECD-ACD7-0881755464E6}" presName="negativeSpace" presStyleCnt="0"/>
      <dgm:spPr/>
    </dgm:pt>
    <dgm:pt modelId="{A35A8785-F37D-4B58-9015-A4FBD965A363}" type="pres">
      <dgm:prSet presAssocID="{5CE54584-5D99-4ECD-ACD7-0881755464E6}" presName="childText" presStyleLbl="conFgAcc1" presStyleIdx="1" presStyleCnt="2">
        <dgm:presLayoutVars>
          <dgm:bulletEnabled val="1"/>
        </dgm:presLayoutVars>
      </dgm:prSet>
      <dgm:spPr/>
    </dgm:pt>
  </dgm:ptLst>
  <dgm:cxnLst>
    <dgm:cxn modelId="{D3A2600E-E3D9-4226-AFF7-69B687F0FB37}" type="presOf" srcId="{5CE54584-5D99-4ECD-ACD7-0881755464E6}" destId="{2E6CD969-A6A1-4B34-9989-81E00E99C70F}" srcOrd="1" destOrd="0" presId="urn:microsoft.com/office/officeart/2005/8/layout/list1"/>
    <dgm:cxn modelId="{28B53F1A-08B5-4CEB-AE41-829DA910674F}" srcId="{C6A0B48F-0E06-49C4-96D7-515EC89741B4}" destId="{5CE54584-5D99-4ECD-ACD7-0881755464E6}" srcOrd="1" destOrd="0" parTransId="{C97E1CEB-24B7-4BDF-83C1-F6AD4587FF63}" sibTransId="{1D51310E-8B11-416D-A108-9812362A28CA}"/>
    <dgm:cxn modelId="{2CEA844E-08DB-49E0-B8BF-0F744FE0E1A0}" type="presOf" srcId="{C6A0B48F-0E06-49C4-96D7-515EC89741B4}" destId="{3CA75A73-FD21-47C9-8654-4CF8293DE8E9}" srcOrd="0" destOrd="0" presId="urn:microsoft.com/office/officeart/2005/8/layout/list1"/>
    <dgm:cxn modelId="{DB6D6E55-E57E-4005-8049-FE51D4D05619}" type="presOf" srcId="{B517AA6E-5F77-4595-9472-E2675B3ED0D0}" destId="{AB978A7F-2480-48BA-A4B8-4F42E4DA7B2F}" srcOrd="1" destOrd="0" presId="urn:microsoft.com/office/officeart/2005/8/layout/list1"/>
    <dgm:cxn modelId="{1A7E1D62-3816-4C36-933E-D930C8245019}" type="presOf" srcId="{79C70FC2-3D22-4EDB-B03E-72BE27216A28}" destId="{0DB91903-ABE9-479D-8C25-9C238FB4114E}" srcOrd="0" destOrd="0" presId="urn:microsoft.com/office/officeart/2005/8/layout/list1"/>
    <dgm:cxn modelId="{34FF217D-EF4D-43F7-8227-FA3EA367E2CC}" type="presOf" srcId="{E41503AF-C0AA-4D32-8AF1-A03D63A73517}" destId="{A35A8785-F37D-4B58-9015-A4FBD965A363}" srcOrd="0" destOrd="0" presId="urn:microsoft.com/office/officeart/2005/8/layout/list1"/>
    <dgm:cxn modelId="{0285368D-136E-42C8-A0B0-AD0773D48918}" srcId="{B517AA6E-5F77-4595-9472-E2675B3ED0D0}" destId="{79C70FC2-3D22-4EDB-B03E-72BE27216A28}" srcOrd="0" destOrd="0" parTransId="{CD86C801-421D-4679-98F6-72134C35FDC6}" sibTransId="{CF1C6A6B-B36A-4202-8B71-4F0FECDB6147}"/>
    <dgm:cxn modelId="{3B4B1092-2128-4489-9BF6-6F70E6111F80}" srcId="{C6A0B48F-0E06-49C4-96D7-515EC89741B4}" destId="{B517AA6E-5F77-4595-9472-E2675B3ED0D0}" srcOrd="0" destOrd="0" parTransId="{173FE124-6C02-4D5A-AC8E-7A2EDF97E942}" sibTransId="{BC606D4B-DE4A-44B5-9B95-F606A10B0C74}"/>
    <dgm:cxn modelId="{5A0ECCA3-1774-45E6-A420-3E6506860E3B}" srcId="{B517AA6E-5F77-4595-9472-E2675B3ED0D0}" destId="{B6E9EBDB-025E-4762-88BB-185A3E405755}" srcOrd="1" destOrd="0" parTransId="{A379FBDE-6A67-4D8A-862C-18D3E4BEED26}" sibTransId="{6E31A3CA-EFE5-4CC5-B660-8860D6FD653B}"/>
    <dgm:cxn modelId="{33D4ABAB-3F72-4FC6-8899-580FCFB2568C}" type="presOf" srcId="{B6E9EBDB-025E-4762-88BB-185A3E405755}" destId="{0DB91903-ABE9-479D-8C25-9C238FB4114E}" srcOrd="0" destOrd="1" presId="urn:microsoft.com/office/officeart/2005/8/layout/list1"/>
    <dgm:cxn modelId="{ABD909B6-DE31-48DC-80E9-67B1960F6B19}" type="presOf" srcId="{B517AA6E-5F77-4595-9472-E2675B3ED0D0}" destId="{40672D17-727E-46B7-9437-45186E24AEB2}" srcOrd="0" destOrd="0" presId="urn:microsoft.com/office/officeart/2005/8/layout/list1"/>
    <dgm:cxn modelId="{CC7455DD-A74E-4000-9622-47B4B5E29F42}" type="presOf" srcId="{5CE54584-5D99-4ECD-ACD7-0881755464E6}" destId="{0FC98A5D-E47A-42E2-90AA-D85DC97F4C8B}" srcOrd="0" destOrd="0" presId="urn:microsoft.com/office/officeart/2005/8/layout/list1"/>
    <dgm:cxn modelId="{EA849DF1-3C95-4940-B4E8-693D9CC31D43}" srcId="{5CE54584-5D99-4ECD-ACD7-0881755464E6}" destId="{E41503AF-C0AA-4D32-8AF1-A03D63A73517}" srcOrd="0" destOrd="0" parTransId="{9222CC8C-595A-48AD-AD1A-C9B646BBB583}" sibTransId="{147E45FE-2D9F-472B-8782-087310FC0012}"/>
    <dgm:cxn modelId="{43F32F29-4267-427D-B133-E04AB7F6052A}" type="presParOf" srcId="{3CA75A73-FD21-47C9-8654-4CF8293DE8E9}" destId="{D2F8F22C-077F-4D20-AEB9-DF448F4C43D9}" srcOrd="0" destOrd="0" presId="urn:microsoft.com/office/officeart/2005/8/layout/list1"/>
    <dgm:cxn modelId="{3A984C15-FF09-465E-9E26-6EF3349F880D}" type="presParOf" srcId="{D2F8F22C-077F-4D20-AEB9-DF448F4C43D9}" destId="{40672D17-727E-46B7-9437-45186E24AEB2}" srcOrd="0" destOrd="0" presId="urn:microsoft.com/office/officeart/2005/8/layout/list1"/>
    <dgm:cxn modelId="{6FB6CAE8-5797-4C31-8A52-CD1681DCC806}" type="presParOf" srcId="{D2F8F22C-077F-4D20-AEB9-DF448F4C43D9}" destId="{AB978A7F-2480-48BA-A4B8-4F42E4DA7B2F}" srcOrd="1" destOrd="0" presId="urn:microsoft.com/office/officeart/2005/8/layout/list1"/>
    <dgm:cxn modelId="{5926EA3C-7728-4F4B-9007-E42AE0D5F0A0}" type="presParOf" srcId="{3CA75A73-FD21-47C9-8654-4CF8293DE8E9}" destId="{27A42969-13FA-4F8D-83C1-FE5910B67B0C}" srcOrd="1" destOrd="0" presId="urn:microsoft.com/office/officeart/2005/8/layout/list1"/>
    <dgm:cxn modelId="{2D309613-2226-49A6-897F-2F37D4D5EC8F}" type="presParOf" srcId="{3CA75A73-FD21-47C9-8654-4CF8293DE8E9}" destId="{0DB91903-ABE9-479D-8C25-9C238FB4114E}" srcOrd="2" destOrd="0" presId="urn:microsoft.com/office/officeart/2005/8/layout/list1"/>
    <dgm:cxn modelId="{DF3A1DBE-F918-4F04-A08C-49D89400BAB7}" type="presParOf" srcId="{3CA75A73-FD21-47C9-8654-4CF8293DE8E9}" destId="{7BD16900-F880-4CAF-9980-A14EDF6BDC77}" srcOrd="3" destOrd="0" presId="urn:microsoft.com/office/officeart/2005/8/layout/list1"/>
    <dgm:cxn modelId="{8859CDF4-775B-4C11-B048-CD7A4DB2C8CE}" type="presParOf" srcId="{3CA75A73-FD21-47C9-8654-4CF8293DE8E9}" destId="{7DF4C5F1-8565-4E3D-92D8-8DD06A853053}" srcOrd="4" destOrd="0" presId="urn:microsoft.com/office/officeart/2005/8/layout/list1"/>
    <dgm:cxn modelId="{CF3BAB29-32D5-43B7-9B7D-8D252528568B}" type="presParOf" srcId="{7DF4C5F1-8565-4E3D-92D8-8DD06A853053}" destId="{0FC98A5D-E47A-42E2-90AA-D85DC97F4C8B}" srcOrd="0" destOrd="0" presId="urn:microsoft.com/office/officeart/2005/8/layout/list1"/>
    <dgm:cxn modelId="{3AB56CC3-89B1-4A16-8ED6-709B2F04ED14}" type="presParOf" srcId="{7DF4C5F1-8565-4E3D-92D8-8DD06A853053}" destId="{2E6CD969-A6A1-4B34-9989-81E00E99C70F}" srcOrd="1" destOrd="0" presId="urn:microsoft.com/office/officeart/2005/8/layout/list1"/>
    <dgm:cxn modelId="{A80CD3A0-9034-46BF-8842-67B0467F7C6E}" type="presParOf" srcId="{3CA75A73-FD21-47C9-8654-4CF8293DE8E9}" destId="{71F66C8B-1B6E-4748-9C6D-0733EE7344A6}" srcOrd="5" destOrd="0" presId="urn:microsoft.com/office/officeart/2005/8/layout/list1"/>
    <dgm:cxn modelId="{47EB33A4-BFAA-4370-93AC-BE2D71262EF1}" type="presParOf" srcId="{3CA75A73-FD21-47C9-8654-4CF8293DE8E9}" destId="{A35A8785-F37D-4B58-9015-A4FBD965A36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88B0060-EEF3-406E-8876-649E562FB433}"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AU"/>
        </a:p>
      </dgm:t>
    </dgm:pt>
    <dgm:pt modelId="{03B81803-F374-4DB6-806E-38C3CA68ABDB}">
      <dgm:prSet custT="1"/>
      <dgm:spPr>
        <a:solidFill>
          <a:schemeClr val="bg2"/>
        </a:solidFill>
      </dgm:spPr>
      <dgm:t>
        <a:bodyPr/>
        <a:lstStyle/>
        <a:p>
          <a:pPr rtl="0"/>
          <a:r>
            <a:rPr lang="en-US" sz="2000" dirty="0"/>
            <a:t>Structural models of corporate credit risk</a:t>
          </a:r>
          <a:endParaRPr lang="en-AU" sz="2000" dirty="0"/>
        </a:p>
      </dgm:t>
    </dgm:pt>
    <dgm:pt modelId="{2B64E98B-7C69-44B8-8BDF-793B8563473F}" type="parTrans" cxnId="{8F59F752-B128-407D-8302-9338CBCB9276}">
      <dgm:prSet/>
      <dgm:spPr/>
      <dgm:t>
        <a:bodyPr/>
        <a:lstStyle/>
        <a:p>
          <a:endParaRPr lang="en-AU"/>
        </a:p>
      </dgm:t>
    </dgm:pt>
    <dgm:pt modelId="{A6A785FB-E0DE-4092-875B-BD1BA1CEC083}" type="sibTrans" cxnId="{8F59F752-B128-407D-8302-9338CBCB9276}">
      <dgm:prSet/>
      <dgm:spPr/>
      <dgm:t>
        <a:bodyPr/>
        <a:lstStyle/>
        <a:p>
          <a:endParaRPr lang="en-AU"/>
        </a:p>
      </dgm:t>
    </dgm:pt>
    <dgm:pt modelId="{E55BA44B-80AB-4BFF-9D23-2F8E206A3EE1}">
      <dgm:prSet custT="1"/>
      <dgm:spPr/>
      <dgm:t>
        <a:bodyPr/>
        <a:lstStyle/>
        <a:p>
          <a:pPr rtl="0"/>
          <a:r>
            <a:rPr lang="en-US" sz="2000" dirty="0"/>
            <a:t>Structural models of credit risk assume a simple balance sheet for the company consisting of a single liability, a zero-coupon bond.</a:t>
          </a:r>
          <a:endParaRPr lang="en-AU" sz="2000" dirty="0"/>
        </a:p>
      </dgm:t>
    </dgm:pt>
    <dgm:pt modelId="{66EBB4FA-AC4A-413E-BB97-8031DB5C9B81}" type="parTrans" cxnId="{7ACF878A-7DEC-449A-A814-E156E9C654E0}">
      <dgm:prSet/>
      <dgm:spPr/>
      <dgm:t>
        <a:bodyPr/>
        <a:lstStyle/>
        <a:p>
          <a:endParaRPr lang="en-AU"/>
        </a:p>
      </dgm:t>
    </dgm:pt>
    <dgm:pt modelId="{DC634E1C-28B6-4972-8B5A-38324C7BBFF8}" type="sibTrans" cxnId="{7ACF878A-7DEC-449A-A814-E156E9C654E0}">
      <dgm:prSet/>
      <dgm:spPr/>
      <dgm:t>
        <a:bodyPr/>
        <a:lstStyle/>
        <a:p>
          <a:endParaRPr lang="en-AU"/>
        </a:p>
      </dgm:t>
    </dgm:pt>
    <dgm:pt modelId="{D176CDD5-03E3-4635-80CC-A810C9DFEDC3}">
      <dgm:prSet custT="1"/>
      <dgm:spPr/>
      <dgm:t>
        <a:bodyPr/>
        <a:lstStyle/>
        <a:p>
          <a:pPr rtl="0"/>
          <a:r>
            <a:rPr lang="en-US" sz="2000" dirty="0"/>
            <a:t>In a structural model, the company’s equity can be viewed as a European call option on the assets of the company, with a strike price equal to the debt’s face value.</a:t>
          </a:r>
          <a:endParaRPr lang="en-AU" sz="2000" dirty="0"/>
        </a:p>
      </dgm:t>
    </dgm:pt>
    <dgm:pt modelId="{CF6E40C4-7342-44B6-9925-37F07E5D4EB8}" type="parTrans" cxnId="{A15DDE0A-F227-40CF-84E2-99A96C337C1B}">
      <dgm:prSet/>
      <dgm:spPr/>
      <dgm:t>
        <a:bodyPr/>
        <a:lstStyle/>
        <a:p>
          <a:endParaRPr lang="en-AU"/>
        </a:p>
      </dgm:t>
    </dgm:pt>
    <dgm:pt modelId="{B96F8DC5-DB35-4952-A1F6-5D7FDF62F428}" type="sibTrans" cxnId="{A15DDE0A-F227-40CF-84E2-99A96C337C1B}">
      <dgm:prSet/>
      <dgm:spPr/>
      <dgm:t>
        <a:bodyPr/>
        <a:lstStyle/>
        <a:p>
          <a:endParaRPr lang="en-AU"/>
        </a:p>
      </dgm:t>
    </dgm:pt>
    <dgm:pt modelId="{B464E101-9082-4EC7-96D0-85EC84DC2E3F}">
      <dgm:prSet custT="1"/>
      <dgm:spPr>
        <a:solidFill>
          <a:schemeClr val="bg2"/>
        </a:solidFill>
      </dgm:spPr>
      <dgm:t>
        <a:bodyPr/>
        <a:lstStyle/>
        <a:p>
          <a:pPr rtl="0"/>
          <a:r>
            <a:rPr lang="en-US" sz="2000" dirty="0"/>
            <a:t>Reduced form models of corporate credit risk</a:t>
          </a:r>
          <a:endParaRPr lang="en-AU" sz="2000" dirty="0"/>
        </a:p>
      </dgm:t>
    </dgm:pt>
    <dgm:pt modelId="{92FF1764-137F-44E2-96CD-BDFE91B66FF3}" type="parTrans" cxnId="{EB846456-6B4C-4A79-8B06-E8B08B0CAD9F}">
      <dgm:prSet/>
      <dgm:spPr/>
      <dgm:t>
        <a:bodyPr/>
        <a:lstStyle/>
        <a:p>
          <a:endParaRPr lang="en-AU"/>
        </a:p>
      </dgm:t>
    </dgm:pt>
    <dgm:pt modelId="{5D11B103-D90C-4D6F-A62F-6D6A02483670}" type="sibTrans" cxnId="{EB846456-6B4C-4A79-8B06-E8B08B0CAD9F}">
      <dgm:prSet/>
      <dgm:spPr/>
      <dgm:t>
        <a:bodyPr/>
        <a:lstStyle/>
        <a:p>
          <a:endParaRPr lang="en-AU"/>
        </a:p>
      </dgm:t>
    </dgm:pt>
    <dgm:pt modelId="{2651DE71-155D-44CE-BC9D-230EEA3A697F}">
      <dgm:prSet custT="1"/>
      <dgm:spPr/>
      <dgm:t>
        <a:bodyPr/>
        <a:lstStyle/>
        <a:p>
          <a:pPr rtl="0"/>
          <a:r>
            <a:rPr lang="en-US" sz="2000" dirty="0"/>
            <a:t>Reduced form models of credit risk consider a company’s traded liabilities.</a:t>
          </a:r>
          <a:endParaRPr lang="en-AU" sz="2000" dirty="0"/>
        </a:p>
      </dgm:t>
    </dgm:pt>
    <dgm:pt modelId="{455CAC58-25C9-469E-ADD2-15FE509BA415}" type="parTrans" cxnId="{B9EAA750-C206-4D65-AFA1-A3A8B1245561}">
      <dgm:prSet/>
      <dgm:spPr/>
      <dgm:t>
        <a:bodyPr/>
        <a:lstStyle/>
        <a:p>
          <a:endParaRPr lang="en-AU"/>
        </a:p>
      </dgm:t>
    </dgm:pt>
    <dgm:pt modelId="{B94CB1F1-1CA0-4E3E-94C0-4431A49B15DC}" type="sibTrans" cxnId="{B9EAA750-C206-4D65-AFA1-A3A8B1245561}">
      <dgm:prSet/>
      <dgm:spPr/>
      <dgm:t>
        <a:bodyPr/>
        <a:lstStyle/>
        <a:p>
          <a:endParaRPr lang="en-AU"/>
        </a:p>
      </dgm:t>
    </dgm:pt>
    <dgm:pt modelId="{52904230-DC81-413A-8A79-4A928729D1F0}">
      <dgm:prSet custT="1"/>
      <dgm:spPr/>
      <dgm:t>
        <a:bodyPr/>
        <a:lstStyle/>
        <a:p>
          <a:pPr rtl="0"/>
          <a:r>
            <a:rPr lang="en-US" sz="2000" dirty="0"/>
            <a:t>Using option pricing methodology, reduced form models provide insights into the debt’s expected loss and the present value of the expected loss.</a:t>
          </a:r>
          <a:endParaRPr lang="en-AU" sz="2000" dirty="0"/>
        </a:p>
      </dgm:t>
    </dgm:pt>
    <dgm:pt modelId="{82D85D84-28D6-40A4-AB63-AEAC9B86F7CD}" type="parTrans" cxnId="{A81B8F65-CAA3-47B6-B763-4E2A37B87E4C}">
      <dgm:prSet/>
      <dgm:spPr/>
      <dgm:t>
        <a:bodyPr/>
        <a:lstStyle/>
        <a:p>
          <a:endParaRPr lang="en-AU"/>
        </a:p>
      </dgm:t>
    </dgm:pt>
    <dgm:pt modelId="{C75B1DC5-A2EF-4322-A8A3-235E61F44986}" type="sibTrans" cxnId="{A81B8F65-CAA3-47B6-B763-4E2A37B87E4C}">
      <dgm:prSet/>
      <dgm:spPr/>
      <dgm:t>
        <a:bodyPr/>
        <a:lstStyle/>
        <a:p>
          <a:endParaRPr lang="en-AU"/>
        </a:p>
      </dgm:t>
    </dgm:pt>
    <dgm:pt modelId="{7F089570-EC5F-474D-A08C-8E2F8FF48A0F}" type="pres">
      <dgm:prSet presAssocID="{188B0060-EEF3-406E-8876-649E562FB433}" presName="linear" presStyleCnt="0">
        <dgm:presLayoutVars>
          <dgm:dir/>
          <dgm:animLvl val="lvl"/>
          <dgm:resizeHandles val="exact"/>
        </dgm:presLayoutVars>
      </dgm:prSet>
      <dgm:spPr/>
    </dgm:pt>
    <dgm:pt modelId="{6733301F-0E1D-4DE4-AC9E-7FB868822F64}" type="pres">
      <dgm:prSet presAssocID="{03B81803-F374-4DB6-806E-38C3CA68ABDB}" presName="parentLin" presStyleCnt="0"/>
      <dgm:spPr/>
    </dgm:pt>
    <dgm:pt modelId="{79B1FEA4-960A-4E99-9C93-C89F52CC2226}" type="pres">
      <dgm:prSet presAssocID="{03B81803-F374-4DB6-806E-38C3CA68ABDB}" presName="parentLeftMargin" presStyleLbl="node1" presStyleIdx="0" presStyleCnt="2"/>
      <dgm:spPr/>
    </dgm:pt>
    <dgm:pt modelId="{058810E1-C106-4BE2-820B-1949ADF9D030}" type="pres">
      <dgm:prSet presAssocID="{03B81803-F374-4DB6-806E-38C3CA68ABDB}" presName="parentText" presStyleLbl="node1" presStyleIdx="0" presStyleCnt="2">
        <dgm:presLayoutVars>
          <dgm:chMax val="0"/>
          <dgm:bulletEnabled val="1"/>
        </dgm:presLayoutVars>
      </dgm:prSet>
      <dgm:spPr/>
    </dgm:pt>
    <dgm:pt modelId="{8B266E64-5998-4CD4-ACEE-775D1CDE06D0}" type="pres">
      <dgm:prSet presAssocID="{03B81803-F374-4DB6-806E-38C3CA68ABDB}" presName="negativeSpace" presStyleCnt="0"/>
      <dgm:spPr/>
    </dgm:pt>
    <dgm:pt modelId="{D9390CDB-A551-4F34-A915-182F034B9D03}" type="pres">
      <dgm:prSet presAssocID="{03B81803-F374-4DB6-806E-38C3CA68ABDB}" presName="childText" presStyleLbl="conFgAcc1" presStyleIdx="0" presStyleCnt="2">
        <dgm:presLayoutVars>
          <dgm:bulletEnabled val="1"/>
        </dgm:presLayoutVars>
      </dgm:prSet>
      <dgm:spPr/>
    </dgm:pt>
    <dgm:pt modelId="{588F0C6F-5BBE-497B-BD7A-CA1B25CA2ABC}" type="pres">
      <dgm:prSet presAssocID="{A6A785FB-E0DE-4092-875B-BD1BA1CEC083}" presName="spaceBetweenRectangles" presStyleCnt="0"/>
      <dgm:spPr/>
    </dgm:pt>
    <dgm:pt modelId="{BFCEECF1-6B68-4401-A2EC-16F25EF9C002}" type="pres">
      <dgm:prSet presAssocID="{B464E101-9082-4EC7-96D0-85EC84DC2E3F}" presName="parentLin" presStyleCnt="0"/>
      <dgm:spPr/>
    </dgm:pt>
    <dgm:pt modelId="{031C835A-D987-4079-BC64-27D1D7B75D78}" type="pres">
      <dgm:prSet presAssocID="{B464E101-9082-4EC7-96D0-85EC84DC2E3F}" presName="parentLeftMargin" presStyleLbl="node1" presStyleIdx="0" presStyleCnt="2"/>
      <dgm:spPr/>
    </dgm:pt>
    <dgm:pt modelId="{8FC94F73-8052-4C82-9F2F-28FF86E05C00}" type="pres">
      <dgm:prSet presAssocID="{B464E101-9082-4EC7-96D0-85EC84DC2E3F}" presName="parentText" presStyleLbl="node1" presStyleIdx="1" presStyleCnt="2">
        <dgm:presLayoutVars>
          <dgm:chMax val="0"/>
          <dgm:bulletEnabled val="1"/>
        </dgm:presLayoutVars>
      </dgm:prSet>
      <dgm:spPr/>
    </dgm:pt>
    <dgm:pt modelId="{423A6718-8549-4286-8F95-C00F4BF6FBEA}" type="pres">
      <dgm:prSet presAssocID="{B464E101-9082-4EC7-96D0-85EC84DC2E3F}" presName="negativeSpace" presStyleCnt="0"/>
      <dgm:spPr/>
    </dgm:pt>
    <dgm:pt modelId="{4281DB1E-C89B-45CE-9AF9-4688A338CAB9}" type="pres">
      <dgm:prSet presAssocID="{B464E101-9082-4EC7-96D0-85EC84DC2E3F}" presName="childText" presStyleLbl="conFgAcc1" presStyleIdx="1" presStyleCnt="2">
        <dgm:presLayoutVars>
          <dgm:bulletEnabled val="1"/>
        </dgm:presLayoutVars>
      </dgm:prSet>
      <dgm:spPr/>
    </dgm:pt>
  </dgm:ptLst>
  <dgm:cxnLst>
    <dgm:cxn modelId="{F3087D08-CD86-4322-B996-272F540B8CB0}" type="presOf" srcId="{188B0060-EEF3-406E-8876-649E562FB433}" destId="{7F089570-EC5F-474D-A08C-8E2F8FF48A0F}" srcOrd="0" destOrd="0" presId="urn:microsoft.com/office/officeart/2005/8/layout/list1"/>
    <dgm:cxn modelId="{A15DDE0A-F227-40CF-84E2-99A96C337C1B}" srcId="{03B81803-F374-4DB6-806E-38C3CA68ABDB}" destId="{D176CDD5-03E3-4635-80CC-A810C9DFEDC3}" srcOrd="1" destOrd="0" parTransId="{CF6E40C4-7342-44B6-9925-37F07E5D4EB8}" sibTransId="{B96F8DC5-DB35-4952-A1F6-5D7FDF62F428}"/>
    <dgm:cxn modelId="{4D9B870C-5094-47F0-ADA0-4C67BE4C21E5}" type="presOf" srcId="{D176CDD5-03E3-4635-80CC-A810C9DFEDC3}" destId="{D9390CDB-A551-4F34-A915-182F034B9D03}" srcOrd="0" destOrd="1" presId="urn:microsoft.com/office/officeart/2005/8/layout/list1"/>
    <dgm:cxn modelId="{A3406629-05D1-410E-8510-BAF7754E3372}" type="presOf" srcId="{B464E101-9082-4EC7-96D0-85EC84DC2E3F}" destId="{031C835A-D987-4079-BC64-27D1D7B75D78}" srcOrd="0" destOrd="0" presId="urn:microsoft.com/office/officeart/2005/8/layout/list1"/>
    <dgm:cxn modelId="{2075D52E-3F55-4DB2-9E56-B0C0AC3AB401}" type="presOf" srcId="{E55BA44B-80AB-4BFF-9D23-2F8E206A3EE1}" destId="{D9390CDB-A551-4F34-A915-182F034B9D03}" srcOrd="0" destOrd="0" presId="urn:microsoft.com/office/officeart/2005/8/layout/list1"/>
    <dgm:cxn modelId="{B9EAA750-C206-4D65-AFA1-A3A8B1245561}" srcId="{B464E101-9082-4EC7-96D0-85EC84DC2E3F}" destId="{2651DE71-155D-44CE-BC9D-230EEA3A697F}" srcOrd="0" destOrd="0" parTransId="{455CAC58-25C9-469E-ADD2-15FE509BA415}" sibTransId="{B94CB1F1-1CA0-4E3E-94C0-4431A49B15DC}"/>
    <dgm:cxn modelId="{8F59F752-B128-407D-8302-9338CBCB9276}" srcId="{188B0060-EEF3-406E-8876-649E562FB433}" destId="{03B81803-F374-4DB6-806E-38C3CA68ABDB}" srcOrd="0" destOrd="0" parTransId="{2B64E98B-7C69-44B8-8BDF-793B8563473F}" sibTransId="{A6A785FB-E0DE-4092-875B-BD1BA1CEC083}"/>
    <dgm:cxn modelId="{EB846456-6B4C-4A79-8B06-E8B08B0CAD9F}" srcId="{188B0060-EEF3-406E-8876-649E562FB433}" destId="{B464E101-9082-4EC7-96D0-85EC84DC2E3F}" srcOrd="1" destOrd="0" parTransId="{92FF1764-137F-44E2-96CD-BDFE91B66FF3}" sibTransId="{5D11B103-D90C-4D6F-A62F-6D6A02483670}"/>
    <dgm:cxn modelId="{A81B8F65-CAA3-47B6-B763-4E2A37B87E4C}" srcId="{B464E101-9082-4EC7-96D0-85EC84DC2E3F}" destId="{52904230-DC81-413A-8A79-4A928729D1F0}" srcOrd="1" destOrd="0" parTransId="{82D85D84-28D6-40A4-AB63-AEAC9B86F7CD}" sibTransId="{C75B1DC5-A2EF-4322-A8A3-235E61F44986}"/>
    <dgm:cxn modelId="{7ACF878A-7DEC-449A-A814-E156E9C654E0}" srcId="{03B81803-F374-4DB6-806E-38C3CA68ABDB}" destId="{E55BA44B-80AB-4BFF-9D23-2F8E206A3EE1}" srcOrd="0" destOrd="0" parTransId="{66EBB4FA-AC4A-413E-BB97-8031DB5C9B81}" sibTransId="{DC634E1C-28B6-4972-8B5A-38324C7BBFF8}"/>
    <dgm:cxn modelId="{82A7468B-BF31-4FDD-A6E1-932A0B342543}" type="presOf" srcId="{03B81803-F374-4DB6-806E-38C3CA68ABDB}" destId="{058810E1-C106-4BE2-820B-1949ADF9D030}" srcOrd="1" destOrd="0" presId="urn:microsoft.com/office/officeart/2005/8/layout/list1"/>
    <dgm:cxn modelId="{2282A9A6-2978-472F-8BDC-C79007BA3B52}" type="presOf" srcId="{2651DE71-155D-44CE-BC9D-230EEA3A697F}" destId="{4281DB1E-C89B-45CE-9AF9-4688A338CAB9}" srcOrd="0" destOrd="0" presId="urn:microsoft.com/office/officeart/2005/8/layout/list1"/>
    <dgm:cxn modelId="{79FDD2D1-AE46-4D25-91DD-5FDE96F3B865}" type="presOf" srcId="{B464E101-9082-4EC7-96D0-85EC84DC2E3F}" destId="{8FC94F73-8052-4C82-9F2F-28FF86E05C00}" srcOrd="1" destOrd="0" presId="urn:microsoft.com/office/officeart/2005/8/layout/list1"/>
    <dgm:cxn modelId="{D8EBCAD5-535C-4FF9-A5E2-21FD2EE48550}" type="presOf" srcId="{52904230-DC81-413A-8A79-4A928729D1F0}" destId="{4281DB1E-C89B-45CE-9AF9-4688A338CAB9}" srcOrd="0" destOrd="1" presId="urn:microsoft.com/office/officeart/2005/8/layout/list1"/>
    <dgm:cxn modelId="{7FCC9AD9-FCBA-42D0-B16C-F24C07EAD372}" type="presOf" srcId="{03B81803-F374-4DB6-806E-38C3CA68ABDB}" destId="{79B1FEA4-960A-4E99-9C93-C89F52CC2226}" srcOrd="0" destOrd="0" presId="urn:microsoft.com/office/officeart/2005/8/layout/list1"/>
    <dgm:cxn modelId="{F3A750D2-D256-47E7-8DA2-8BFDD293F257}" type="presParOf" srcId="{7F089570-EC5F-474D-A08C-8E2F8FF48A0F}" destId="{6733301F-0E1D-4DE4-AC9E-7FB868822F64}" srcOrd="0" destOrd="0" presId="urn:microsoft.com/office/officeart/2005/8/layout/list1"/>
    <dgm:cxn modelId="{B130E731-8860-4524-8D2B-C4E0E4F22F1C}" type="presParOf" srcId="{6733301F-0E1D-4DE4-AC9E-7FB868822F64}" destId="{79B1FEA4-960A-4E99-9C93-C89F52CC2226}" srcOrd="0" destOrd="0" presId="urn:microsoft.com/office/officeart/2005/8/layout/list1"/>
    <dgm:cxn modelId="{B3275B65-B73F-4841-A7A3-A5D3FB20D75D}" type="presParOf" srcId="{6733301F-0E1D-4DE4-AC9E-7FB868822F64}" destId="{058810E1-C106-4BE2-820B-1949ADF9D030}" srcOrd="1" destOrd="0" presId="urn:microsoft.com/office/officeart/2005/8/layout/list1"/>
    <dgm:cxn modelId="{E0EE81CD-EA52-401C-95D9-0EF309068486}" type="presParOf" srcId="{7F089570-EC5F-474D-A08C-8E2F8FF48A0F}" destId="{8B266E64-5998-4CD4-ACEE-775D1CDE06D0}" srcOrd="1" destOrd="0" presId="urn:microsoft.com/office/officeart/2005/8/layout/list1"/>
    <dgm:cxn modelId="{AD8B12BE-A578-4A21-806C-2ED2D1A05857}" type="presParOf" srcId="{7F089570-EC5F-474D-A08C-8E2F8FF48A0F}" destId="{D9390CDB-A551-4F34-A915-182F034B9D03}" srcOrd="2" destOrd="0" presId="urn:microsoft.com/office/officeart/2005/8/layout/list1"/>
    <dgm:cxn modelId="{959E5AFF-A601-4742-8AE4-00411B52193A}" type="presParOf" srcId="{7F089570-EC5F-474D-A08C-8E2F8FF48A0F}" destId="{588F0C6F-5BBE-497B-BD7A-CA1B25CA2ABC}" srcOrd="3" destOrd="0" presId="urn:microsoft.com/office/officeart/2005/8/layout/list1"/>
    <dgm:cxn modelId="{A9D3BF65-9A33-49F5-B045-A72850F1F034}" type="presParOf" srcId="{7F089570-EC5F-474D-A08C-8E2F8FF48A0F}" destId="{BFCEECF1-6B68-4401-A2EC-16F25EF9C002}" srcOrd="4" destOrd="0" presId="urn:microsoft.com/office/officeart/2005/8/layout/list1"/>
    <dgm:cxn modelId="{F33F06BA-256A-4E69-A774-8FC941E35FAC}" type="presParOf" srcId="{BFCEECF1-6B68-4401-A2EC-16F25EF9C002}" destId="{031C835A-D987-4079-BC64-27D1D7B75D78}" srcOrd="0" destOrd="0" presId="urn:microsoft.com/office/officeart/2005/8/layout/list1"/>
    <dgm:cxn modelId="{0FD5AB50-0642-4F68-AEBC-78AF113DD8DF}" type="presParOf" srcId="{BFCEECF1-6B68-4401-A2EC-16F25EF9C002}" destId="{8FC94F73-8052-4C82-9F2F-28FF86E05C00}" srcOrd="1" destOrd="0" presId="urn:microsoft.com/office/officeart/2005/8/layout/list1"/>
    <dgm:cxn modelId="{2B3F2DA5-D788-4A01-9DD0-8D77C7287D44}" type="presParOf" srcId="{7F089570-EC5F-474D-A08C-8E2F8FF48A0F}" destId="{423A6718-8549-4286-8F95-C00F4BF6FBEA}" srcOrd="5" destOrd="0" presId="urn:microsoft.com/office/officeart/2005/8/layout/list1"/>
    <dgm:cxn modelId="{942CB081-C18C-4603-BDA0-15B78F0D31F6}" type="presParOf" srcId="{7F089570-EC5F-474D-A08C-8E2F8FF48A0F}" destId="{4281DB1E-C89B-45CE-9AF9-4688A338CAB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291D5CD-5AAE-48F1-9258-223BC33A1108}"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AU"/>
        </a:p>
      </dgm:t>
    </dgm:pt>
    <dgm:pt modelId="{5CC10371-E766-4D26-97A3-0D1834738629}">
      <dgm:prSet custT="1"/>
      <dgm:spPr>
        <a:solidFill>
          <a:schemeClr val="bg2"/>
        </a:solidFill>
      </dgm:spPr>
      <dgm:t>
        <a:bodyPr/>
        <a:lstStyle/>
        <a:p>
          <a:pPr rtl="0"/>
          <a:r>
            <a:rPr lang="en-US" sz="2000" dirty="0"/>
            <a:t>Determinants of the term structure of credit spreads</a:t>
          </a:r>
          <a:endParaRPr lang="en-AU" sz="2000" dirty="0"/>
        </a:p>
      </dgm:t>
    </dgm:pt>
    <dgm:pt modelId="{0275FD01-6627-4954-B457-A9296B158EF5}" type="parTrans" cxnId="{97D26ED8-7910-41E7-B8CF-78A114943C97}">
      <dgm:prSet/>
      <dgm:spPr/>
      <dgm:t>
        <a:bodyPr/>
        <a:lstStyle/>
        <a:p>
          <a:endParaRPr lang="en-AU"/>
        </a:p>
      </dgm:t>
    </dgm:pt>
    <dgm:pt modelId="{8FD2FEAB-D333-419A-9D46-2E1F6D26CB42}" type="sibTrans" cxnId="{97D26ED8-7910-41E7-B8CF-78A114943C97}">
      <dgm:prSet/>
      <dgm:spPr/>
      <dgm:t>
        <a:bodyPr/>
        <a:lstStyle/>
        <a:p>
          <a:endParaRPr lang="en-AU"/>
        </a:p>
      </dgm:t>
    </dgm:pt>
    <dgm:pt modelId="{315419E6-763D-4F43-8A0C-DF438C9A08DB}">
      <dgm:prSet custT="1"/>
      <dgm:spPr/>
      <dgm:t>
        <a:bodyPr/>
        <a:lstStyle/>
        <a:p>
          <a:pPr rtl="0"/>
          <a:r>
            <a:rPr lang="en-US" sz="2000" dirty="0"/>
            <a:t>The term structure of credit spreads is the difference between yields on risky bonds and default-free zero-coupon bonds.</a:t>
          </a:r>
          <a:endParaRPr lang="en-AU" sz="2000" dirty="0"/>
        </a:p>
      </dgm:t>
    </dgm:pt>
    <dgm:pt modelId="{14C9EC6A-AC1E-4411-AF9B-FFAAF041D8C2}" type="parTrans" cxnId="{0D8E303A-C885-4BCE-AEED-50034C74F140}">
      <dgm:prSet/>
      <dgm:spPr/>
      <dgm:t>
        <a:bodyPr/>
        <a:lstStyle/>
        <a:p>
          <a:endParaRPr lang="en-AU"/>
        </a:p>
      </dgm:t>
    </dgm:pt>
    <dgm:pt modelId="{435F4035-119B-4313-A45F-BF686AAC1B8A}" type="sibTrans" cxnId="{0D8E303A-C885-4BCE-AEED-50034C74F140}">
      <dgm:prSet/>
      <dgm:spPr/>
      <dgm:t>
        <a:bodyPr/>
        <a:lstStyle/>
        <a:p>
          <a:endParaRPr lang="en-AU"/>
        </a:p>
      </dgm:t>
    </dgm:pt>
    <dgm:pt modelId="{75E3FB13-053F-4936-BDC7-E439AFE3189D}">
      <dgm:prSet custT="1"/>
      <dgm:spPr/>
      <dgm:t>
        <a:bodyPr/>
        <a:lstStyle/>
        <a:p>
          <a:pPr rtl="0"/>
          <a:r>
            <a:rPr lang="en-US" sz="2000" dirty="0"/>
            <a:t>These yields can be estimated from the market prices of traded coupon bonds of both types.</a:t>
          </a:r>
          <a:endParaRPr lang="en-AU" sz="2000" dirty="0"/>
        </a:p>
      </dgm:t>
    </dgm:pt>
    <dgm:pt modelId="{DC96C996-9AAA-4964-BB39-59AA50D6BD52}" type="parTrans" cxnId="{1FC788F7-A3B4-432F-8961-E4FB9A9F954D}">
      <dgm:prSet/>
      <dgm:spPr/>
      <dgm:t>
        <a:bodyPr/>
        <a:lstStyle/>
        <a:p>
          <a:endParaRPr lang="en-AU"/>
        </a:p>
      </dgm:t>
    </dgm:pt>
    <dgm:pt modelId="{8F07FC95-3816-4FA8-9B9A-51FCC5B8B4C4}" type="sibTrans" cxnId="{1FC788F7-A3B4-432F-8961-E4FB9A9F954D}">
      <dgm:prSet/>
      <dgm:spPr/>
      <dgm:t>
        <a:bodyPr/>
        <a:lstStyle/>
        <a:p>
          <a:endParaRPr lang="en-AU"/>
        </a:p>
      </dgm:t>
    </dgm:pt>
    <dgm:pt modelId="{EF13132D-A151-4150-AE65-CC21DB894E78}">
      <dgm:prSet custT="1"/>
      <dgm:spPr>
        <a:solidFill>
          <a:schemeClr val="bg2"/>
        </a:solidFill>
      </dgm:spPr>
      <dgm:t>
        <a:bodyPr/>
        <a:lstStyle/>
        <a:p>
          <a:pPr rtl="0"/>
          <a:r>
            <a:rPr lang="en-US" sz="2000" dirty="0"/>
            <a:t>Present value of the expected loss</a:t>
          </a:r>
          <a:endParaRPr lang="en-AU" sz="2000" dirty="0"/>
        </a:p>
      </dgm:t>
    </dgm:pt>
    <dgm:pt modelId="{6F2329C9-C800-4FF3-99DF-9A215980E9E5}" type="parTrans" cxnId="{E245DCAD-1C54-46F7-B6D6-BF534B924E92}">
      <dgm:prSet/>
      <dgm:spPr/>
      <dgm:t>
        <a:bodyPr/>
        <a:lstStyle/>
        <a:p>
          <a:endParaRPr lang="en-AU"/>
        </a:p>
      </dgm:t>
    </dgm:pt>
    <dgm:pt modelId="{B9028674-313E-4993-A0BC-94C58B5B1505}" type="sibTrans" cxnId="{E245DCAD-1C54-46F7-B6D6-BF534B924E92}">
      <dgm:prSet/>
      <dgm:spPr/>
      <dgm:t>
        <a:bodyPr/>
        <a:lstStyle/>
        <a:p>
          <a:endParaRPr lang="en-AU"/>
        </a:p>
      </dgm:t>
    </dgm:pt>
    <dgm:pt modelId="{0953C607-AFF8-4CF0-9FC2-C196E848E24D}">
      <dgm:prSet custT="1"/>
      <dgm:spPr/>
      <dgm:t>
        <a:bodyPr/>
        <a:lstStyle/>
        <a:p>
          <a:pPr rtl="0"/>
          <a:r>
            <a:rPr lang="en-US" sz="2000" dirty="0"/>
            <a:t>The present value of the expected loss on any bond can be estimated using the term structure of credit spreads.</a:t>
          </a:r>
          <a:endParaRPr lang="en-AU" sz="2000" dirty="0"/>
        </a:p>
      </dgm:t>
    </dgm:pt>
    <dgm:pt modelId="{00411161-D2E4-487B-A151-8D1DFFFDD9F3}" type="parTrans" cxnId="{9EB70C7D-C127-4472-941E-F7F80C580AD3}">
      <dgm:prSet/>
      <dgm:spPr/>
      <dgm:t>
        <a:bodyPr/>
        <a:lstStyle/>
        <a:p>
          <a:endParaRPr lang="en-AU"/>
        </a:p>
      </dgm:t>
    </dgm:pt>
    <dgm:pt modelId="{F323DBC1-2E38-4CC8-9DC7-9A4B7B099022}" type="sibTrans" cxnId="{9EB70C7D-C127-4472-941E-F7F80C580AD3}">
      <dgm:prSet/>
      <dgm:spPr/>
      <dgm:t>
        <a:bodyPr/>
        <a:lstStyle/>
        <a:p>
          <a:endParaRPr lang="en-AU"/>
        </a:p>
      </dgm:t>
    </dgm:pt>
    <dgm:pt modelId="{4D6EC4AD-763C-46AC-BFDA-3431C0287892}" type="pres">
      <dgm:prSet presAssocID="{F291D5CD-5AAE-48F1-9258-223BC33A1108}" presName="linear" presStyleCnt="0">
        <dgm:presLayoutVars>
          <dgm:dir/>
          <dgm:animLvl val="lvl"/>
          <dgm:resizeHandles val="exact"/>
        </dgm:presLayoutVars>
      </dgm:prSet>
      <dgm:spPr/>
    </dgm:pt>
    <dgm:pt modelId="{4E2B8B12-F554-4D8B-A7FE-8C0C66DF1769}" type="pres">
      <dgm:prSet presAssocID="{5CC10371-E766-4D26-97A3-0D1834738629}" presName="parentLin" presStyleCnt="0"/>
      <dgm:spPr/>
    </dgm:pt>
    <dgm:pt modelId="{6A99B67F-5EA4-48E7-976C-6B7BF522FE42}" type="pres">
      <dgm:prSet presAssocID="{5CC10371-E766-4D26-97A3-0D1834738629}" presName="parentLeftMargin" presStyleLbl="node1" presStyleIdx="0" presStyleCnt="2"/>
      <dgm:spPr/>
    </dgm:pt>
    <dgm:pt modelId="{AD4A79FC-555A-4BDF-9AD7-4458A6B1DE95}" type="pres">
      <dgm:prSet presAssocID="{5CC10371-E766-4D26-97A3-0D1834738629}" presName="parentText" presStyleLbl="node1" presStyleIdx="0" presStyleCnt="2" custScaleX="110397" custScaleY="33436" custLinFactNeighborY="-31799">
        <dgm:presLayoutVars>
          <dgm:chMax val="0"/>
          <dgm:bulletEnabled val="1"/>
        </dgm:presLayoutVars>
      </dgm:prSet>
      <dgm:spPr/>
    </dgm:pt>
    <dgm:pt modelId="{89D615ED-45E4-461B-B76E-236437B63020}" type="pres">
      <dgm:prSet presAssocID="{5CC10371-E766-4D26-97A3-0D1834738629}" presName="negativeSpace" presStyleCnt="0"/>
      <dgm:spPr/>
    </dgm:pt>
    <dgm:pt modelId="{1673130E-A3FD-4DF0-B6A9-37C09224F0EF}" type="pres">
      <dgm:prSet presAssocID="{5CC10371-E766-4D26-97A3-0D1834738629}" presName="childText" presStyleLbl="conFgAcc1" presStyleIdx="0" presStyleCnt="2" custScaleY="74233" custLinFactNeighborY="-17141">
        <dgm:presLayoutVars>
          <dgm:bulletEnabled val="1"/>
        </dgm:presLayoutVars>
      </dgm:prSet>
      <dgm:spPr/>
    </dgm:pt>
    <dgm:pt modelId="{E180CC3D-A2D5-4760-BB3F-0DFA19AB7171}" type="pres">
      <dgm:prSet presAssocID="{8FD2FEAB-D333-419A-9D46-2E1F6D26CB42}" presName="spaceBetweenRectangles" presStyleCnt="0"/>
      <dgm:spPr/>
    </dgm:pt>
    <dgm:pt modelId="{10BD1190-B5D6-4088-AE1E-930CF93CCA4E}" type="pres">
      <dgm:prSet presAssocID="{EF13132D-A151-4150-AE65-CC21DB894E78}" presName="parentLin" presStyleCnt="0"/>
      <dgm:spPr/>
    </dgm:pt>
    <dgm:pt modelId="{202E41A6-E490-4366-B184-43C77C2D7B8D}" type="pres">
      <dgm:prSet presAssocID="{EF13132D-A151-4150-AE65-CC21DB894E78}" presName="parentLeftMargin" presStyleLbl="node1" presStyleIdx="0" presStyleCnt="2"/>
      <dgm:spPr/>
    </dgm:pt>
    <dgm:pt modelId="{819DC6AE-5D6B-48F7-9112-A3AEF76EE56C}" type="pres">
      <dgm:prSet presAssocID="{EF13132D-A151-4150-AE65-CC21DB894E78}" presName="parentText" presStyleLbl="node1" presStyleIdx="1" presStyleCnt="2" custScaleX="111853" custScaleY="31717" custLinFactNeighborY="-13361">
        <dgm:presLayoutVars>
          <dgm:chMax val="0"/>
          <dgm:bulletEnabled val="1"/>
        </dgm:presLayoutVars>
      </dgm:prSet>
      <dgm:spPr/>
    </dgm:pt>
    <dgm:pt modelId="{55C04572-33B9-4CEB-A863-0A1A02C74016}" type="pres">
      <dgm:prSet presAssocID="{EF13132D-A151-4150-AE65-CC21DB894E78}" presName="negativeSpace" presStyleCnt="0"/>
      <dgm:spPr/>
    </dgm:pt>
    <dgm:pt modelId="{AC463120-40EE-4C0D-82A1-D64B6C308082}" type="pres">
      <dgm:prSet presAssocID="{EF13132D-A151-4150-AE65-CC21DB894E78}" presName="childText" presStyleLbl="conFgAcc1" presStyleIdx="1" presStyleCnt="2" custLinFactNeighborY="30360">
        <dgm:presLayoutVars>
          <dgm:bulletEnabled val="1"/>
        </dgm:presLayoutVars>
      </dgm:prSet>
      <dgm:spPr/>
    </dgm:pt>
  </dgm:ptLst>
  <dgm:cxnLst>
    <dgm:cxn modelId="{54801E1A-160A-4173-A354-DA81E95478E4}" type="presOf" srcId="{EF13132D-A151-4150-AE65-CC21DB894E78}" destId="{819DC6AE-5D6B-48F7-9112-A3AEF76EE56C}" srcOrd="1" destOrd="0" presId="urn:microsoft.com/office/officeart/2005/8/layout/list1"/>
    <dgm:cxn modelId="{69DD672F-C84D-4C5A-B24D-10A4F41ED2B7}" type="presOf" srcId="{75E3FB13-053F-4936-BDC7-E439AFE3189D}" destId="{1673130E-A3FD-4DF0-B6A9-37C09224F0EF}" srcOrd="0" destOrd="1" presId="urn:microsoft.com/office/officeart/2005/8/layout/list1"/>
    <dgm:cxn modelId="{0D8E303A-C885-4BCE-AEED-50034C74F140}" srcId="{5CC10371-E766-4D26-97A3-0D1834738629}" destId="{315419E6-763D-4F43-8A0C-DF438C9A08DB}" srcOrd="0" destOrd="0" parTransId="{14C9EC6A-AC1E-4411-AF9B-FFAAF041D8C2}" sibTransId="{435F4035-119B-4313-A45F-BF686AAC1B8A}"/>
    <dgm:cxn modelId="{7C017D44-F028-4C62-B93D-1C950C5AE10D}" type="presOf" srcId="{315419E6-763D-4F43-8A0C-DF438C9A08DB}" destId="{1673130E-A3FD-4DF0-B6A9-37C09224F0EF}" srcOrd="0" destOrd="0" presId="urn:microsoft.com/office/officeart/2005/8/layout/list1"/>
    <dgm:cxn modelId="{9F467C46-433F-4CB1-9B23-66C63A7BE4EC}" type="presOf" srcId="{5CC10371-E766-4D26-97A3-0D1834738629}" destId="{6A99B67F-5EA4-48E7-976C-6B7BF522FE42}" srcOrd="0" destOrd="0" presId="urn:microsoft.com/office/officeart/2005/8/layout/list1"/>
    <dgm:cxn modelId="{9EB70C7D-C127-4472-941E-F7F80C580AD3}" srcId="{EF13132D-A151-4150-AE65-CC21DB894E78}" destId="{0953C607-AFF8-4CF0-9FC2-C196E848E24D}" srcOrd="0" destOrd="0" parTransId="{00411161-D2E4-487B-A151-8D1DFFFDD9F3}" sibTransId="{F323DBC1-2E38-4CC8-9DC7-9A4B7B099022}"/>
    <dgm:cxn modelId="{6C13AC9C-6A8A-4C80-84F2-72C8FF6685BE}" type="presOf" srcId="{EF13132D-A151-4150-AE65-CC21DB894E78}" destId="{202E41A6-E490-4366-B184-43C77C2D7B8D}" srcOrd="0" destOrd="0" presId="urn:microsoft.com/office/officeart/2005/8/layout/list1"/>
    <dgm:cxn modelId="{50DE69A4-E187-47B7-903A-40A812AF2FB3}" type="presOf" srcId="{0953C607-AFF8-4CF0-9FC2-C196E848E24D}" destId="{AC463120-40EE-4C0D-82A1-D64B6C308082}" srcOrd="0" destOrd="0" presId="urn:microsoft.com/office/officeart/2005/8/layout/list1"/>
    <dgm:cxn modelId="{E245DCAD-1C54-46F7-B6D6-BF534B924E92}" srcId="{F291D5CD-5AAE-48F1-9258-223BC33A1108}" destId="{EF13132D-A151-4150-AE65-CC21DB894E78}" srcOrd="1" destOrd="0" parTransId="{6F2329C9-C800-4FF3-99DF-9A215980E9E5}" sibTransId="{B9028674-313E-4993-A0BC-94C58B5B1505}"/>
    <dgm:cxn modelId="{8044C5B1-311B-41AB-868C-87546CEBDC2B}" type="presOf" srcId="{F291D5CD-5AAE-48F1-9258-223BC33A1108}" destId="{4D6EC4AD-763C-46AC-BFDA-3431C0287892}" srcOrd="0" destOrd="0" presId="urn:microsoft.com/office/officeart/2005/8/layout/list1"/>
    <dgm:cxn modelId="{97D26ED8-7910-41E7-B8CF-78A114943C97}" srcId="{F291D5CD-5AAE-48F1-9258-223BC33A1108}" destId="{5CC10371-E766-4D26-97A3-0D1834738629}" srcOrd="0" destOrd="0" parTransId="{0275FD01-6627-4954-B457-A9296B158EF5}" sibTransId="{8FD2FEAB-D333-419A-9D46-2E1F6D26CB42}"/>
    <dgm:cxn modelId="{E2F99AE6-29CA-467B-97E2-D8F766379419}" type="presOf" srcId="{5CC10371-E766-4D26-97A3-0D1834738629}" destId="{AD4A79FC-555A-4BDF-9AD7-4458A6B1DE95}" srcOrd="1" destOrd="0" presId="urn:microsoft.com/office/officeart/2005/8/layout/list1"/>
    <dgm:cxn modelId="{1FC788F7-A3B4-432F-8961-E4FB9A9F954D}" srcId="{5CC10371-E766-4D26-97A3-0D1834738629}" destId="{75E3FB13-053F-4936-BDC7-E439AFE3189D}" srcOrd="1" destOrd="0" parTransId="{DC96C996-9AAA-4964-BB39-59AA50D6BD52}" sibTransId="{8F07FC95-3816-4FA8-9B9A-51FCC5B8B4C4}"/>
    <dgm:cxn modelId="{925B59FA-FCAB-4569-B420-A78D21F44A4B}" type="presParOf" srcId="{4D6EC4AD-763C-46AC-BFDA-3431C0287892}" destId="{4E2B8B12-F554-4D8B-A7FE-8C0C66DF1769}" srcOrd="0" destOrd="0" presId="urn:microsoft.com/office/officeart/2005/8/layout/list1"/>
    <dgm:cxn modelId="{6333AA13-AD5A-4947-BE70-AF00C63A4A0A}" type="presParOf" srcId="{4E2B8B12-F554-4D8B-A7FE-8C0C66DF1769}" destId="{6A99B67F-5EA4-48E7-976C-6B7BF522FE42}" srcOrd="0" destOrd="0" presId="urn:microsoft.com/office/officeart/2005/8/layout/list1"/>
    <dgm:cxn modelId="{5C1A0C91-CEE6-4416-B82A-F66D85BB5372}" type="presParOf" srcId="{4E2B8B12-F554-4D8B-A7FE-8C0C66DF1769}" destId="{AD4A79FC-555A-4BDF-9AD7-4458A6B1DE95}" srcOrd="1" destOrd="0" presId="urn:microsoft.com/office/officeart/2005/8/layout/list1"/>
    <dgm:cxn modelId="{770333F2-3E43-493B-84D1-9F4A16C22124}" type="presParOf" srcId="{4D6EC4AD-763C-46AC-BFDA-3431C0287892}" destId="{89D615ED-45E4-461B-B76E-236437B63020}" srcOrd="1" destOrd="0" presId="urn:microsoft.com/office/officeart/2005/8/layout/list1"/>
    <dgm:cxn modelId="{1F48B4BD-C486-4118-AAC6-6DCCA729C9E7}" type="presParOf" srcId="{4D6EC4AD-763C-46AC-BFDA-3431C0287892}" destId="{1673130E-A3FD-4DF0-B6A9-37C09224F0EF}" srcOrd="2" destOrd="0" presId="urn:microsoft.com/office/officeart/2005/8/layout/list1"/>
    <dgm:cxn modelId="{E3C02A6D-4F58-43CB-BE10-425AEDC31072}" type="presParOf" srcId="{4D6EC4AD-763C-46AC-BFDA-3431C0287892}" destId="{E180CC3D-A2D5-4760-BB3F-0DFA19AB7171}" srcOrd="3" destOrd="0" presId="urn:microsoft.com/office/officeart/2005/8/layout/list1"/>
    <dgm:cxn modelId="{6C41AC25-CD6E-457B-A7EB-DE53A4387D4B}" type="presParOf" srcId="{4D6EC4AD-763C-46AC-BFDA-3431C0287892}" destId="{10BD1190-B5D6-4088-AE1E-930CF93CCA4E}" srcOrd="4" destOrd="0" presId="urn:microsoft.com/office/officeart/2005/8/layout/list1"/>
    <dgm:cxn modelId="{9FDEF140-0F14-45F1-B22A-609D2DBBC854}" type="presParOf" srcId="{10BD1190-B5D6-4088-AE1E-930CF93CCA4E}" destId="{202E41A6-E490-4366-B184-43C77C2D7B8D}" srcOrd="0" destOrd="0" presId="urn:microsoft.com/office/officeart/2005/8/layout/list1"/>
    <dgm:cxn modelId="{663454F4-8536-48EA-ACF9-60BA17371D1E}" type="presParOf" srcId="{10BD1190-B5D6-4088-AE1E-930CF93CCA4E}" destId="{819DC6AE-5D6B-48F7-9112-A3AEF76EE56C}" srcOrd="1" destOrd="0" presId="urn:microsoft.com/office/officeart/2005/8/layout/list1"/>
    <dgm:cxn modelId="{B42243AD-639D-43FA-B9A2-F30B8D99759F}" type="presParOf" srcId="{4D6EC4AD-763C-46AC-BFDA-3431C0287892}" destId="{55C04572-33B9-4CEB-A863-0A1A02C74016}" srcOrd="5" destOrd="0" presId="urn:microsoft.com/office/officeart/2005/8/layout/list1"/>
    <dgm:cxn modelId="{02E2AB05-01FD-4BDE-AE94-771645443C1B}" type="presParOf" srcId="{4D6EC4AD-763C-46AC-BFDA-3431C0287892}" destId="{AC463120-40EE-4C0D-82A1-D64B6C30808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068D96A-17AD-46A2-A5AE-DAD1C2C1C897}"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AU"/>
        </a:p>
      </dgm:t>
    </dgm:pt>
    <dgm:pt modelId="{140C1D30-A102-4E77-8021-CCB1B61C993B}">
      <dgm:prSet custT="1"/>
      <dgm:spPr>
        <a:solidFill>
          <a:schemeClr val="bg2"/>
        </a:solidFill>
      </dgm:spPr>
      <dgm:t>
        <a:bodyPr/>
        <a:lstStyle/>
        <a:p>
          <a:pPr rtl="0"/>
          <a:r>
            <a:rPr lang="en-US" sz="2000" dirty="0"/>
            <a:t>Credit analysis required for asset-backed securities</a:t>
          </a:r>
          <a:endParaRPr lang="en-AU" sz="2000" dirty="0"/>
        </a:p>
      </dgm:t>
    </dgm:pt>
    <dgm:pt modelId="{B8A77D65-0947-454F-A56E-E69DBA5169E5}" type="parTrans" cxnId="{3108CA8B-1DA3-4D27-A74D-9A3EBCE759CA}">
      <dgm:prSet/>
      <dgm:spPr/>
      <dgm:t>
        <a:bodyPr/>
        <a:lstStyle/>
        <a:p>
          <a:endParaRPr lang="en-AU"/>
        </a:p>
      </dgm:t>
    </dgm:pt>
    <dgm:pt modelId="{FF7A5909-0D43-4CCB-A663-496F80A5EA88}" type="sibTrans" cxnId="{3108CA8B-1DA3-4D27-A74D-9A3EBCE759CA}">
      <dgm:prSet/>
      <dgm:spPr/>
      <dgm:t>
        <a:bodyPr/>
        <a:lstStyle/>
        <a:p>
          <a:endParaRPr lang="en-AU"/>
        </a:p>
      </dgm:t>
    </dgm:pt>
    <dgm:pt modelId="{E205F54B-C19A-40B2-9DB7-943006E4564D}">
      <dgm:prSet custT="1"/>
      <dgm:spPr/>
      <dgm:t>
        <a:bodyPr/>
        <a:lstStyle/>
        <a:p>
          <a:pPr rtl="0"/>
          <a:r>
            <a:rPr lang="en-US" sz="2000" dirty="0"/>
            <a:t>Asset-backed securities (ABS) are liabilities issued by a special purpose vehicle (SPV). The SPV’s assets, called </a:t>
          </a:r>
          <a:r>
            <a:rPr lang="en-US" sz="2000"/>
            <a:t>a “collateral pool,” </a:t>
          </a:r>
          <a:r>
            <a:rPr lang="en-US" sz="2000" dirty="0"/>
            <a:t>consist of a collection of loans.</a:t>
          </a:r>
          <a:endParaRPr lang="en-AU" sz="2000" dirty="0"/>
        </a:p>
      </dgm:t>
    </dgm:pt>
    <dgm:pt modelId="{9E85985A-188B-4153-A701-0C3E01332761}" type="parTrans" cxnId="{7376E272-4133-42FF-B80A-87FDC5B97645}">
      <dgm:prSet/>
      <dgm:spPr/>
      <dgm:t>
        <a:bodyPr/>
        <a:lstStyle/>
        <a:p>
          <a:endParaRPr lang="en-AU"/>
        </a:p>
      </dgm:t>
    </dgm:pt>
    <dgm:pt modelId="{E8E5F30A-CFA9-4D51-9E5B-8856D4EA0119}" type="sibTrans" cxnId="{7376E272-4133-42FF-B80A-87FDC5B97645}">
      <dgm:prSet/>
      <dgm:spPr/>
      <dgm:t>
        <a:bodyPr/>
        <a:lstStyle/>
        <a:p>
          <a:endParaRPr lang="en-AU"/>
        </a:p>
      </dgm:t>
    </dgm:pt>
    <dgm:pt modelId="{B2093047-379D-4C75-855C-F1DDB24B8D44}">
      <dgm:prSet custT="1"/>
      <dgm:spPr/>
      <dgm:t>
        <a:bodyPr/>
        <a:lstStyle/>
        <a:p>
          <a:pPr rtl="0"/>
          <a:r>
            <a:rPr lang="en-US" sz="2000" dirty="0"/>
            <a:t>ABS do not default, but they can lose value as the SPV’s collateral pool incurs defaults. Modeling an ABS’s credit risk</a:t>
          </a:r>
          <a:r>
            <a:rPr lang="en-US" sz="2000" dirty="0">
              <a:latin typeface="Arial"/>
              <a:cs typeface="Arial"/>
            </a:rPr>
            <a:t>—</a:t>
          </a:r>
          <a:r>
            <a:rPr lang="en-US" sz="2000" dirty="0"/>
            <a:t>the probability of loss, the loss given default, the expected loss, and the present value of the loss</a:t>
          </a:r>
          <a:r>
            <a:rPr lang="en-US" sz="2000" dirty="0">
              <a:latin typeface="Arial"/>
              <a:cs typeface="Arial"/>
            </a:rPr>
            <a:t>—</a:t>
          </a:r>
          <a:r>
            <a:rPr lang="en-US" sz="2000" dirty="0"/>
            <a:t>is a complex exercise.</a:t>
          </a:r>
          <a:endParaRPr lang="en-AU" sz="2000" dirty="0"/>
        </a:p>
      </dgm:t>
    </dgm:pt>
    <dgm:pt modelId="{B96902F8-8DA3-4481-A505-D7E0CC96CB1E}" type="parTrans" cxnId="{8F096A8F-ED06-4BA6-B627-DE958CF0C93E}">
      <dgm:prSet/>
      <dgm:spPr/>
      <dgm:t>
        <a:bodyPr/>
        <a:lstStyle/>
        <a:p>
          <a:endParaRPr lang="en-AU"/>
        </a:p>
      </dgm:t>
    </dgm:pt>
    <dgm:pt modelId="{E597EFC0-6D01-4647-8CD3-9C02291630E3}" type="sibTrans" cxnId="{8F096A8F-ED06-4BA6-B627-DE958CF0C93E}">
      <dgm:prSet/>
      <dgm:spPr/>
      <dgm:t>
        <a:bodyPr/>
        <a:lstStyle/>
        <a:p>
          <a:endParaRPr lang="en-AU"/>
        </a:p>
      </dgm:t>
    </dgm:pt>
    <dgm:pt modelId="{B434756F-9583-4ADD-BD78-27E2FFC30F5A}" type="pres">
      <dgm:prSet presAssocID="{D068D96A-17AD-46A2-A5AE-DAD1C2C1C897}" presName="linear" presStyleCnt="0">
        <dgm:presLayoutVars>
          <dgm:dir/>
          <dgm:animLvl val="lvl"/>
          <dgm:resizeHandles val="exact"/>
        </dgm:presLayoutVars>
      </dgm:prSet>
      <dgm:spPr/>
    </dgm:pt>
    <dgm:pt modelId="{81E5A11D-AB58-48AC-A87D-39EBF92AEC00}" type="pres">
      <dgm:prSet presAssocID="{140C1D30-A102-4E77-8021-CCB1B61C993B}" presName="parentLin" presStyleCnt="0"/>
      <dgm:spPr/>
    </dgm:pt>
    <dgm:pt modelId="{B75C2590-3963-4B4A-8BB4-C980780D8083}" type="pres">
      <dgm:prSet presAssocID="{140C1D30-A102-4E77-8021-CCB1B61C993B}" presName="parentLeftMargin" presStyleLbl="node1" presStyleIdx="0" presStyleCnt="1"/>
      <dgm:spPr/>
    </dgm:pt>
    <dgm:pt modelId="{48C39C82-1D4D-48DA-A62C-7FC87C45180E}" type="pres">
      <dgm:prSet presAssocID="{140C1D30-A102-4E77-8021-CCB1B61C993B}" presName="parentText" presStyleLbl="node1" presStyleIdx="0" presStyleCnt="1" custScaleX="117051">
        <dgm:presLayoutVars>
          <dgm:chMax val="0"/>
          <dgm:bulletEnabled val="1"/>
        </dgm:presLayoutVars>
      </dgm:prSet>
      <dgm:spPr/>
    </dgm:pt>
    <dgm:pt modelId="{419D17F5-DDE0-4B06-B3C0-351F35E424DF}" type="pres">
      <dgm:prSet presAssocID="{140C1D30-A102-4E77-8021-CCB1B61C993B}" presName="negativeSpace" presStyleCnt="0"/>
      <dgm:spPr/>
    </dgm:pt>
    <dgm:pt modelId="{79D0220E-991B-4096-A233-59BF965CDB7F}" type="pres">
      <dgm:prSet presAssocID="{140C1D30-A102-4E77-8021-CCB1B61C993B}" presName="childText" presStyleLbl="conFgAcc1" presStyleIdx="0" presStyleCnt="1">
        <dgm:presLayoutVars>
          <dgm:bulletEnabled val="1"/>
        </dgm:presLayoutVars>
      </dgm:prSet>
      <dgm:spPr/>
    </dgm:pt>
  </dgm:ptLst>
  <dgm:cxnLst>
    <dgm:cxn modelId="{CA599409-C8DB-4C5A-8D3C-B0A26B919C67}" type="presOf" srcId="{B2093047-379D-4C75-855C-F1DDB24B8D44}" destId="{79D0220E-991B-4096-A233-59BF965CDB7F}" srcOrd="0" destOrd="1" presId="urn:microsoft.com/office/officeart/2005/8/layout/list1"/>
    <dgm:cxn modelId="{F526970B-1195-4DFB-952C-560A39A7C23D}" type="presOf" srcId="{D068D96A-17AD-46A2-A5AE-DAD1C2C1C897}" destId="{B434756F-9583-4ADD-BD78-27E2FFC30F5A}" srcOrd="0" destOrd="0" presId="urn:microsoft.com/office/officeart/2005/8/layout/list1"/>
    <dgm:cxn modelId="{D391824A-1E2F-45C4-BEB3-3DFCBDE53208}" type="presOf" srcId="{140C1D30-A102-4E77-8021-CCB1B61C993B}" destId="{48C39C82-1D4D-48DA-A62C-7FC87C45180E}" srcOrd="1" destOrd="0" presId="urn:microsoft.com/office/officeart/2005/8/layout/list1"/>
    <dgm:cxn modelId="{7376E272-4133-42FF-B80A-87FDC5B97645}" srcId="{140C1D30-A102-4E77-8021-CCB1B61C993B}" destId="{E205F54B-C19A-40B2-9DB7-943006E4564D}" srcOrd="0" destOrd="0" parTransId="{9E85985A-188B-4153-A701-0C3E01332761}" sibTransId="{E8E5F30A-CFA9-4D51-9E5B-8856D4EA0119}"/>
    <dgm:cxn modelId="{5E9A8579-33BE-43E5-91CF-2ED25C23CC39}" type="presOf" srcId="{140C1D30-A102-4E77-8021-CCB1B61C993B}" destId="{B75C2590-3963-4B4A-8BB4-C980780D8083}" srcOrd="0" destOrd="0" presId="urn:microsoft.com/office/officeart/2005/8/layout/list1"/>
    <dgm:cxn modelId="{3108CA8B-1DA3-4D27-A74D-9A3EBCE759CA}" srcId="{D068D96A-17AD-46A2-A5AE-DAD1C2C1C897}" destId="{140C1D30-A102-4E77-8021-CCB1B61C993B}" srcOrd="0" destOrd="0" parTransId="{B8A77D65-0947-454F-A56E-E69DBA5169E5}" sibTransId="{FF7A5909-0D43-4CCB-A663-496F80A5EA88}"/>
    <dgm:cxn modelId="{8F096A8F-ED06-4BA6-B627-DE958CF0C93E}" srcId="{140C1D30-A102-4E77-8021-CCB1B61C993B}" destId="{B2093047-379D-4C75-855C-F1DDB24B8D44}" srcOrd="1" destOrd="0" parTransId="{B96902F8-8DA3-4481-A505-D7E0CC96CB1E}" sibTransId="{E597EFC0-6D01-4647-8CD3-9C02291630E3}"/>
    <dgm:cxn modelId="{D16B1CA0-9D4C-4780-BBB6-FE332AFF59C3}" type="presOf" srcId="{E205F54B-C19A-40B2-9DB7-943006E4564D}" destId="{79D0220E-991B-4096-A233-59BF965CDB7F}" srcOrd="0" destOrd="0" presId="urn:microsoft.com/office/officeart/2005/8/layout/list1"/>
    <dgm:cxn modelId="{DD9AC645-0A12-4330-A475-D787EB0D8419}" type="presParOf" srcId="{B434756F-9583-4ADD-BD78-27E2FFC30F5A}" destId="{81E5A11D-AB58-48AC-A87D-39EBF92AEC00}" srcOrd="0" destOrd="0" presId="urn:microsoft.com/office/officeart/2005/8/layout/list1"/>
    <dgm:cxn modelId="{89635639-E7E1-49FF-9BC9-0FB5A626F276}" type="presParOf" srcId="{81E5A11D-AB58-48AC-A87D-39EBF92AEC00}" destId="{B75C2590-3963-4B4A-8BB4-C980780D8083}" srcOrd="0" destOrd="0" presId="urn:microsoft.com/office/officeart/2005/8/layout/list1"/>
    <dgm:cxn modelId="{FD8BA553-4868-4C32-BD1B-719976A7AB67}" type="presParOf" srcId="{81E5A11D-AB58-48AC-A87D-39EBF92AEC00}" destId="{48C39C82-1D4D-48DA-A62C-7FC87C45180E}" srcOrd="1" destOrd="0" presId="urn:microsoft.com/office/officeart/2005/8/layout/list1"/>
    <dgm:cxn modelId="{A1E7EA88-6868-485B-9224-22E5E7FB7435}" type="presParOf" srcId="{B434756F-9583-4ADD-BD78-27E2FFC30F5A}" destId="{419D17F5-DDE0-4B06-B3C0-351F35E424DF}" srcOrd="1" destOrd="0" presId="urn:microsoft.com/office/officeart/2005/8/layout/list1"/>
    <dgm:cxn modelId="{F3190842-1121-4493-BD07-4C71DE54571F}" type="presParOf" srcId="{B434756F-9583-4ADD-BD78-27E2FFC30F5A}" destId="{79D0220E-991B-4096-A233-59BF965CDB7F}"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41CD71-7E7A-4A0D-8C3E-4BE18D8E8864}" type="doc">
      <dgm:prSet loTypeId="urn:microsoft.com/office/officeart/2005/8/layout/process4" loCatId="list" qsTypeId="urn:microsoft.com/office/officeart/2005/8/quickstyle/simple1" qsCatId="simple" csTypeId="urn:microsoft.com/office/officeart/2005/8/colors/colorful2" csCatId="colorful" phldr="1"/>
      <dgm:spPr/>
      <dgm:t>
        <a:bodyPr/>
        <a:lstStyle/>
        <a:p>
          <a:endParaRPr lang="en-AU"/>
        </a:p>
      </dgm:t>
    </dgm:pt>
    <dgm:pt modelId="{3B8D6778-1545-43F2-961F-9FA070D8F19E}">
      <dgm:prSet phldrT="[Text]" custT="1"/>
      <dgm:spPr/>
      <dgm:t>
        <a:bodyPr/>
        <a:lstStyle/>
        <a:p>
          <a:r>
            <a:rPr lang="en-US" sz="2000" dirty="0"/>
            <a:t>The first modification is to explicitly adjust the probabilities to account for the risk of the cash flows (the risk premium).</a:t>
          </a:r>
          <a:endParaRPr lang="en-AU" sz="2000" dirty="0"/>
        </a:p>
      </dgm:t>
    </dgm:pt>
    <dgm:pt modelId="{55DBEA0C-D1CF-4AB8-992F-9A0A07AA21D8}" type="parTrans" cxnId="{723DD4AC-34E4-48FE-8596-32A12AF2DB33}">
      <dgm:prSet/>
      <dgm:spPr/>
      <dgm:t>
        <a:bodyPr/>
        <a:lstStyle/>
        <a:p>
          <a:endParaRPr lang="en-AU"/>
        </a:p>
      </dgm:t>
    </dgm:pt>
    <dgm:pt modelId="{84B9C8A6-215A-4A6B-8123-9F8A7668F93D}" type="sibTrans" cxnId="{723DD4AC-34E4-48FE-8596-32A12AF2DB33}">
      <dgm:prSet/>
      <dgm:spPr/>
      <dgm:t>
        <a:bodyPr/>
        <a:lstStyle/>
        <a:p>
          <a:endParaRPr lang="en-AU"/>
        </a:p>
      </dgm:t>
    </dgm:pt>
    <dgm:pt modelId="{244BC75E-E9C8-4322-88BD-5CC075D49893}">
      <dgm:prSet custT="1"/>
      <dgm:spPr/>
      <dgm:t>
        <a:bodyPr/>
        <a:lstStyle/>
        <a:p>
          <a:r>
            <a:rPr lang="en-US" sz="2000" dirty="0"/>
            <a:t>The second modification is to include the time value of money in the calculation</a:t>
          </a:r>
          <a:r>
            <a:rPr lang="en-US" sz="2000" dirty="0">
              <a:latin typeface="Arial"/>
              <a:cs typeface="Arial"/>
            </a:rPr>
            <a:t>—</a:t>
          </a:r>
          <a:r>
            <a:rPr lang="en-US" sz="2000" dirty="0"/>
            <a:t>that is, the discounting of the future cash flows to the present.</a:t>
          </a:r>
        </a:p>
      </dgm:t>
    </dgm:pt>
    <dgm:pt modelId="{7F11C4AC-BB4E-43A3-9B9F-1FCDC00B1A90}" type="parTrans" cxnId="{A1A78380-0216-4921-B18A-C55E0FE6A8C2}">
      <dgm:prSet/>
      <dgm:spPr/>
      <dgm:t>
        <a:bodyPr/>
        <a:lstStyle/>
        <a:p>
          <a:endParaRPr lang="en-AU"/>
        </a:p>
      </dgm:t>
    </dgm:pt>
    <dgm:pt modelId="{2A2806A3-0075-4F13-B494-E76D5D63AFD6}" type="sibTrans" cxnId="{A1A78380-0216-4921-B18A-C55E0FE6A8C2}">
      <dgm:prSet/>
      <dgm:spPr/>
      <dgm:t>
        <a:bodyPr/>
        <a:lstStyle/>
        <a:p>
          <a:endParaRPr lang="en-AU"/>
        </a:p>
      </dgm:t>
    </dgm:pt>
    <dgm:pt modelId="{D027BC97-900E-407F-B402-79746B750B78}" type="pres">
      <dgm:prSet presAssocID="{7F41CD71-7E7A-4A0D-8C3E-4BE18D8E8864}" presName="Name0" presStyleCnt="0">
        <dgm:presLayoutVars>
          <dgm:dir/>
          <dgm:animLvl val="lvl"/>
          <dgm:resizeHandles val="exact"/>
        </dgm:presLayoutVars>
      </dgm:prSet>
      <dgm:spPr/>
    </dgm:pt>
    <dgm:pt modelId="{1655746A-055F-449C-A75E-4B993D64E9A9}" type="pres">
      <dgm:prSet presAssocID="{244BC75E-E9C8-4322-88BD-5CC075D49893}" presName="boxAndChildren" presStyleCnt="0"/>
      <dgm:spPr/>
    </dgm:pt>
    <dgm:pt modelId="{E34BACFC-DA33-4426-BE3E-EF181146266E}" type="pres">
      <dgm:prSet presAssocID="{244BC75E-E9C8-4322-88BD-5CC075D49893}" presName="parentTextBox" presStyleLbl="node1" presStyleIdx="0" presStyleCnt="2"/>
      <dgm:spPr/>
    </dgm:pt>
    <dgm:pt modelId="{C3397038-D97A-45A4-8B70-AD66B21B65B4}" type="pres">
      <dgm:prSet presAssocID="{84B9C8A6-215A-4A6B-8123-9F8A7668F93D}" presName="sp" presStyleCnt="0"/>
      <dgm:spPr/>
    </dgm:pt>
    <dgm:pt modelId="{4486A00C-99D7-4FF6-B5B8-0861989ECBFB}" type="pres">
      <dgm:prSet presAssocID="{3B8D6778-1545-43F2-961F-9FA070D8F19E}" presName="arrowAndChildren" presStyleCnt="0"/>
      <dgm:spPr/>
    </dgm:pt>
    <dgm:pt modelId="{C75454DF-109F-497C-A5A3-2C8217AE32FA}" type="pres">
      <dgm:prSet presAssocID="{3B8D6778-1545-43F2-961F-9FA070D8F19E}" presName="parentTextArrow" presStyleLbl="node1" presStyleIdx="1" presStyleCnt="2"/>
      <dgm:spPr/>
    </dgm:pt>
  </dgm:ptLst>
  <dgm:cxnLst>
    <dgm:cxn modelId="{C60C9B14-49C1-48B1-9499-ED32B324DDEE}" type="presOf" srcId="{244BC75E-E9C8-4322-88BD-5CC075D49893}" destId="{E34BACFC-DA33-4426-BE3E-EF181146266E}" srcOrd="0" destOrd="0" presId="urn:microsoft.com/office/officeart/2005/8/layout/process4"/>
    <dgm:cxn modelId="{6F4EAF27-8B1A-44CC-93FD-63473D3B67FA}" type="presOf" srcId="{7F41CD71-7E7A-4A0D-8C3E-4BE18D8E8864}" destId="{D027BC97-900E-407F-B402-79746B750B78}" srcOrd="0" destOrd="0" presId="urn:microsoft.com/office/officeart/2005/8/layout/process4"/>
    <dgm:cxn modelId="{A1A78380-0216-4921-B18A-C55E0FE6A8C2}" srcId="{7F41CD71-7E7A-4A0D-8C3E-4BE18D8E8864}" destId="{244BC75E-E9C8-4322-88BD-5CC075D49893}" srcOrd="1" destOrd="0" parTransId="{7F11C4AC-BB4E-43A3-9B9F-1FCDC00B1A90}" sibTransId="{2A2806A3-0075-4F13-B494-E76D5D63AFD6}"/>
    <dgm:cxn modelId="{723DD4AC-34E4-48FE-8596-32A12AF2DB33}" srcId="{7F41CD71-7E7A-4A0D-8C3E-4BE18D8E8864}" destId="{3B8D6778-1545-43F2-961F-9FA070D8F19E}" srcOrd="0" destOrd="0" parTransId="{55DBEA0C-D1CF-4AB8-992F-9A0A07AA21D8}" sibTransId="{84B9C8A6-215A-4A6B-8123-9F8A7668F93D}"/>
    <dgm:cxn modelId="{55BD0EBE-A034-4339-B856-3A1DDCC70B0B}" type="presOf" srcId="{3B8D6778-1545-43F2-961F-9FA070D8F19E}" destId="{C75454DF-109F-497C-A5A3-2C8217AE32FA}" srcOrd="0" destOrd="0" presId="urn:microsoft.com/office/officeart/2005/8/layout/process4"/>
    <dgm:cxn modelId="{E3620FF9-DD6E-4560-B971-7B677A2FFB23}" type="presParOf" srcId="{D027BC97-900E-407F-B402-79746B750B78}" destId="{1655746A-055F-449C-A75E-4B993D64E9A9}" srcOrd="0" destOrd="0" presId="urn:microsoft.com/office/officeart/2005/8/layout/process4"/>
    <dgm:cxn modelId="{0BAC627A-E6F3-42C0-B01E-212CB2D61E13}" type="presParOf" srcId="{1655746A-055F-449C-A75E-4B993D64E9A9}" destId="{E34BACFC-DA33-4426-BE3E-EF181146266E}" srcOrd="0" destOrd="0" presId="urn:microsoft.com/office/officeart/2005/8/layout/process4"/>
    <dgm:cxn modelId="{498A58BC-7F79-418B-814B-3E927685260F}" type="presParOf" srcId="{D027BC97-900E-407F-B402-79746B750B78}" destId="{C3397038-D97A-45A4-8B70-AD66B21B65B4}" srcOrd="1" destOrd="0" presId="urn:microsoft.com/office/officeart/2005/8/layout/process4"/>
    <dgm:cxn modelId="{6DAB84C3-5D41-4DE6-AB16-CC5FD3F36926}" type="presParOf" srcId="{D027BC97-900E-407F-B402-79746B750B78}" destId="{4486A00C-99D7-4FF6-B5B8-0861989ECBFB}" srcOrd="2" destOrd="0" presId="urn:microsoft.com/office/officeart/2005/8/layout/process4"/>
    <dgm:cxn modelId="{98194308-26F3-4888-9B54-7D1DF09AAAF2}" type="presParOf" srcId="{4486A00C-99D7-4FF6-B5B8-0861989ECBFB}" destId="{C75454DF-109F-497C-A5A3-2C8217AE32F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02C43E-3E01-47DE-825B-B851D673B423}" type="doc">
      <dgm:prSet loTypeId="urn:microsoft.com/office/officeart/2005/8/layout/chevron2" loCatId="list" qsTypeId="urn:microsoft.com/office/officeart/2005/8/quickstyle/simple1" qsCatId="simple" csTypeId="urn:microsoft.com/office/officeart/2005/8/colors/colorful3" csCatId="colorful" phldr="1"/>
      <dgm:spPr/>
      <dgm:t>
        <a:bodyPr/>
        <a:lstStyle/>
        <a:p>
          <a:endParaRPr lang="en-AU"/>
        </a:p>
      </dgm:t>
    </dgm:pt>
    <dgm:pt modelId="{8394A903-FF50-4EC6-8039-257332C8F7E5}">
      <dgm:prSet phldrT="[Text]" custT="1"/>
      <dgm:spPr/>
      <dgm:t>
        <a:bodyPr/>
        <a:lstStyle/>
        <a:p>
          <a:r>
            <a:rPr lang="en-US" sz="2000" b="1" dirty="0"/>
            <a:t>Credit scoring</a:t>
          </a:r>
          <a:endParaRPr lang="en-AU" sz="2000" dirty="0"/>
        </a:p>
      </dgm:t>
    </dgm:pt>
    <dgm:pt modelId="{D5A5EF05-151C-42DF-AC06-1EDCC51CA7B9}" type="parTrans" cxnId="{1A79ECE2-853B-4CC0-97BC-AC058971674A}">
      <dgm:prSet/>
      <dgm:spPr/>
      <dgm:t>
        <a:bodyPr/>
        <a:lstStyle/>
        <a:p>
          <a:endParaRPr lang="en-AU"/>
        </a:p>
      </dgm:t>
    </dgm:pt>
    <dgm:pt modelId="{A08BC682-4E49-4D34-80D1-FD851C08E729}" type="sibTrans" cxnId="{1A79ECE2-853B-4CC0-97BC-AC058971674A}">
      <dgm:prSet/>
      <dgm:spPr/>
      <dgm:t>
        <a:bodyPr/>
        <a:lstStyle/>
        <a:p>
          <a:endParaRPr lang="en-AU"/>
        </a:p>
      </dgm:t>
    </dgm:pt>
    <dgm:pt modelId="{9C776D7D-C913-4641-B016-7384E08E1A5D}">
      <dgm:prSet custT="1"/>
      <dgm:spPr/>
      <dgm:t>
        <a:bodyPr/>
        <a:lstStyle/>
        <a:p>
          <a:r>
            <a:rPr lang="en-US" sz="2000" b="1" dirty="0"/>
            <a:t>Credit ratings</a:t>
          </a:r>
          <a:endParaRPr lang="en-AU" sz="2000" dirty="0"/>
        </a:p>
      </dgm:t>
    </dgm:pt>
    <dgm:pt modelId="{E1C2A75B-F746-467C-88D0-7E530AF62801}" type="parTrans" cxnId="{1D090A51-20DF-4EDD-8D26-3FAEA0AF4E11}">
      <dgm:prSet/>
      <dgm:spPr/>
      <dgm:t>
        <a:bodyPr/>
        <a:lstStyle/>
        <a:p>
          <a:endParaRPr lang="en-AU"/>
        </a:p>
      </dgm:t>
    </dgm:pt>
    <dgm:pt modelId="{AEF2EB84-E7EA-4B0E-9207-8541F8F843DB}" type="sibTrans" cxnId="{1D090A51-20DF-4EDD-8D26-3FAEA0AF4E11}">
      <dgm:prSet/>
      <dgm:spPr/>
      <dgm:t>
        <a:bodyPr/>
        <a:lstStyle/>
        <a:p>
          <a:endParaRPr lang="en-AU"/>
        </a:p>
      </dgm:t>
    </dgm:pt>
    <dgm:pt modelId="{56B9644E-5E87-4727-A119-F469C8DE4F3A}">
      <dgm:prSet phldrT="[Text]" custT="1"/>
      <dgm:spPr/>
      <dgm:t>
        <a:bodyPr/>
        <a:lstStyle/>
        <a:p>
          <a:r>
            <a:rPr lang="en-US" sz="2000" dirty="0"/>
            <a:t>is used for small owner-operated businesses and individuals.</a:t>
          </a:r>
          <a:endParaRPr lang="en-AU" sz="2000" dirty="0"/>
        </a:p>
      </dgm:t>
    </dgm:pt>
    <dgm:pt modelId="{174B30A4-0CE6-40BD-A6E0-A9737C4C2288}" type="parTrans" cxnId="{3B969C1C-F4B3-450E-A2F0-6F32742918D5}">
      <dgm:prSet/>
      <dgm:spPr/>
      <dgm:t>
        <a:bodyPr/>
        <a:lstStyle/>
        <a:p>
          <a:endParaRPr lang="en-AU"/>
        </a:p>
      </dgm:t>
    </dgm:pt>
    <dgm:pt modelId="{477E0454-0AB6-44EF-8254-E0A10C76603A}" type="sibTrans" cxnId="{3B969C1C-F4B3-450E-A2F0-6F32742918D5}">
      <dgm:prSet/>
      <dgm:spPr/>
      <dgm:t>
        <a:bodyPr/>
        <a:lstStyle/>
        <a:p>
          <a:endParaRPr lang="en-AU"/>
        </a:p>
      </dgm:t>
    </dgm:pt>
    <dgm:pt modelId="{7C176307-295F-4C45-9976-CE138516AAD9}">
      <dgm:prSet custT="1"/>
      <dgm:spPr/>
      <dgm:t>
        <a:bodyPr/>
        <a:lstStyle/>
        <a:p>
          <a:r>
            <a:rPr lang="en-US" sz="2000" dirty="0"/>
            <a:t>are used for companies, sovereigns, sub-sovereigns, and those entities’ securities, as well as asset-backed securities.</a:t>
          </a:r>
          <a:endParaRPr lang="en-AU" sz="2000" dirty="0"/>
        </a:p>
      </dgm:t>
    </dgm:pt>
    <dgm:pt modelId="{3BEB95A7-4D55-4BA5-A0BC-9D84125B7A44}" type="parTrans" cxnId="{6338E90F-3BAE-4895-8610-B39A922957F2}">
      <dgm:prSet/>
      <dgm:spPr/>
      <dgm:t>
        <a:bodyPr/>
        <a:lstStyle/>
        <a:p>
          <a:endParaRPr lang="en-AU"/>
        </a:p>
      </dgm:t>
    </dgm:pt>
    <dgm:pt modelId="{B9059B5F-4696-4359-A01E-EFE89C0EF27D}" type="sibTrans" cxnId="{6338E90F-3BAE-4895-8610-B39A922957F2}">
      <dgm:prSet/>
      <dgm:spPr/>
      <dgm:t>
        <a:bodyPr/>
        <a:lstStyle/>
        <a:p>
          <a:endParaRPr lang="en-AU"/>
        </a:p>
      </dgm:t>
    </dgm:pt>
    <dgm:pt modelId="{13C03CE9-00CF-4ED8-86CD-A8D730EC1A7F}" type="pres">
      <dgm:prSet presAssocID="{EF02C43E-3E01-47DE-825B-B851D673B423}" presName="linearFlow" presStyleCnt="0">
        <dgm:presLayoutVars>
          <dgm:dir/>
          <dgm:animLvl val="lvl"/>
          <dgm:resizeHandles val="exact"/>
        </dgm:presLayoutVars>
      </dgm:prSet>
      <dgm:spPr/>
    </dgm:pt>
    <dgm:pt modelId="{D786274F-209C-4254-817F-E3C093DBB1EE}" type="pres">
      <dgm:prSet presAssocID="{8394A903-FF50-4EC6-8039-257332C8F7E5}" presName="composite" presStyleCnt="0"/>
      <dgm:spPr/>
    </dgm:pt>
    <dgm:pt modelId="{11DAD2EC-5EAC-4C6D-9E60-E9AB3EBE9817}" type="pres">
      <dgm:prSet presAssocID="{8394A903-FF50-4EC6-8039-257332C8F7E5}" presName="parentText" presStyleLbl="alignNode1" presStyleIdx="0" presStyleCnt="2">
        <dgm:presLayoutVars>
          <dgm:chMax val="1"/>
          <dgm:bulletEnabled val="1"/>
        </dgm:presLayoutVars>
      </dgm:prSet>
      <dgm:spPr/>
    </dgm:pt>
    <dgm:pt modelId="{53F1B18B-6C3A-4278-8AD4-D8D3AC72A8A7}" type="pres">
      <dgm:prSet presAssocID="{8394A903-FF50-4EC6-8039-257332C8F7E5}" presName="descendantText" presStyleLbl="alignAcc1" presStyleIdx="0" presStyleCnt="2" custLinFactNeighborY="-2986">
        <dgm:presLayoutVars>
          <dgm:bulletEnabled val="1"/>
        </dgm:presLayoutVars>
      </dgm:prSet>
      <dgm:spPr/>
    </dgm:pt>
    <dgm:pt modelId="{F9159DCE-E4E1-4A2A-AE08-42CDCAB5BFD4}" type="pres">
      <dgm:prSet presAssocID="{A08BC682-4E49-4D34-80D1-FD851C08E729}" presName="sp" presStyleCnt="0"/>
      <dgm:spPr/>
    </dgm:pt>
    <dgm:pt modelId="{C54610B4-108C-455E-A935-A1F8B9708A1B}" type="pres">
      <dgm:prSet presAssocID="{9C776D7D-C913-4641-B016-7384E08E1A5D}" presName="composite" presStyleCnt="0"/>
      <dgm:spPr/>
    </dgm:pt>
    <dgm:pt modelId="{FB121A9A-6347-4B3D-8C6C-5020005D3ED1}" type="pres">
      <dgm:prSet presAssocID="{9C776D7D-C913-4641-B016-7384E08E1A5D}" presName="parentText" presStyleLbl="alignNode1" presStyleIdx="1" presStyleCnt="2">
        <dgm:presLayoutVars>
          <dgm:chMax val="1"/>
          <dgm:bulletEnabled val="1"/>
        </dgm:presLayoutVars>
      </dgm:prSet>
      <dgm:spPr/>
    </dgm:pt>
    <dgm:pt modelId="{08FD8CA9-DF36-4A12-BEB0-B1DBBE6DADC0}" type="pres">
      <dgm:prSet presAssocID="{9C776D7D-C913-4641-B016-7384E08E1A5D}" presName="descendantText" presStyleLbl="alignAcc1" presStyleIdx="1" presStyleCnt="2">
        <dgm:presLayoutVars>
          <dgm:bulletEnabled val="1"/>
        </dgm:presLayoutVars>
      </dgm:prSet>
      <dgm:spPr/>
    </dgm:pt>
  </dgm:ptLst>
  <dgm:cxnLst>
    <dgm:cxn modelId="{46D43101-E0B3-404D-ACEF-E64957C65FE5}" type="presOf" srcId="{9C776D7D-C913-4641-B016-7384E08E1A5D}" destId="{FB121A9A-6347-4B3D-8C6C-5020005D3ED1}" srcOrd="0" destOrd="0" presId="urn:microsoft.com/office/officeart/2005/8/layout/chevron2"/>
    <dgm:cxn modelId="{6338E90F-3BAE-4895-8610-B39A922957F2}" srcId="{9C776D7D-C913-4641-B016-7384E08E1A5D}" destId="{7C176307-295F-4C45-9976-CE138516AAD9}" srcOrd="0" destOrd="0" parTransId="{3BEB95A7-4D55-4BA5-A0BC-9D84125B7A44}" sibTransId="{B9059B5F-4696-4359-A01E-EFE89C0EF27D}"/>
    <dgm:cxn modelId="{3B969C1C-F4B3-450E-A2F0-6F32742918D5}" srcId="{8394A903-FF50-4EC6-8039-257332C8F7E5}" destId="{56B9644E-5E87-4727-A119-F469C8DE4F3A}" srcOrd="0" destOrd="0" parTransId="{174B30A4-0CE6-40BD-A6E0-A9737C4C2288}" sibTransId="{477E0454-0AB6-44EF-8254-E0A10C76603A}"/>
    <dgm:cxn modelId="{15B63644-9F80-4216-97AA-FA7F809CAADE}" type="presOf" srcId="{8394A903-FF50-4EC6-8039-257332C8F7E5}" destId="{11DAD2EC-5EAC-4C6D-9E60-E9AB3EBE9817}" srcOrd="0" destOrd="0" presId="urn:microsoft.com/office/officeart/2005/8/layout/chevron2"/>
    <dgm:cxn modelId="{21773250-3509-499F-8DC3-CD4FE1483C11}" type="presOf" srcId="{56B9644E-5E87-4727-A119-F469C8DE4F3A}" destId="{53F1B18B-6C3A-4278-8AD4-D8D3AC72A8A7}" srcOrd="0" destOrd="0" presId="urn:microsoft.com/office/officeart/2005/8/layout/chevron2"/>
    <dgm:cxn modelId="{1D090A51-20DF-4EDD-8D26-3FAEA0AF4E11}" srcId="{EF02C43E-3E01-47DE-825B-B851D673B423}" destId="{9C776D7D-C913-4641-B016-7384E08E1A5D}" srcOrd="1" destOrd="0" parTransId="{E1C2A75B-F746-467C-88D0-7E530AF62801}" sibTransId="{AEF2EB84-E7EA-4B0E-9207-8541F8F843DB}"/>
    <dgm:cxn modelId="{33172C7C-54C4-44A5-9AD4-B41356334326}" type="presOf" srcId="{7C176307-295F-4C45-9976-CE138516AAD9}" destId="{08FD8CA9-DF36-4A12-BEB0-B1DBBE6DADC0}" srcOrd="0" destOrd="0" presId="urn:microsoft.com/office/officeart/2005/8/layout/chevron2"/>
    <dgm:cxn modelId="{ED5F64BB-B3A3-4BBD-95C5-B7D8DA601F8F}" type="presOf" srcId="{EF02C43E-3E01-47DE-825B-B851D673B423}" destId="{13C03CE9-00CF-4ED8-86CD-A8D730EC1A7F}" srcOrd="0" destOrd="0" presId="urn:microsoft.com/office/officeart/2005/8/layout/chevron2"/>
    <dgm:cxn modelId="{1A79ECE2-853B-4CC0-97BC-AC058971674A}" srcId="{EF02C43E-3E01-47DE-825B-B851D673B423}" destId="{8394A903-FF50-4EC6-8039-257332C8F7E5}" srcOrd="0" destOrd="0" parTransId="{D5A5EF05-151C-42DF-AC06-1EDCC51CA7B9}" sibTransId="{A08BC682-4E49-4D34-80D1-FD851C08E729}"/>
    <dgm:cxn modelId="{C3753FC0-F917-44D4-9F66-35CCBD94DFDE}" type="presParOf" srcId="{13C03CE9-00CF-4ED8-86CD-A8D730EC1A7F}" destId="{D786274F-209C-4254-817F-E3C093DBB1EE}" srcOrd="0" destOrd="0" presId="urn:microsoft.com/office/officeart/2005/8/layout/chevron2"/>
    <dgm:cxn modelId="{8DED51C0-A15B-498C-A770-A1E7A9D634FC}" type="presParOf" srcId="{D786274F-209C-4254-817F-E3C093DBB1EE}" destId="{11DAD2EC-5EAC-4C6D-9E60-E9AB3EBE9817}" srcOrd="0" destOrd="0" presId="urn:microsoft.com/office/officeart/2005/8/layout/chevron2"/>
    <dgm:cxn modelId="{311195AE-19AD-4DA8-BEE8-34F425ABB497}" type="presParOf" srcId="{D786274F-209C-4254-817F-E3C093DBB1EE}" destId="{53F1B18B-6C3A-4278-8AD4-D8D3AC72A8A7}" srcOrd="1" destOrd="0" presId="urn:microsoft.com/office/officeart/2005/8/layout/chevron2"/>
    <dgm:cxn modelId="{D7067429-E25F-48A4-8D20-691FDDF8CCC1}" type="presParOf" srcId="{13C03CE9-00CF-4ED8-86CD-A8D730EC1A7F}" destId="{F9159DCE-E4E1-4A2A-AE08-42CDCAB5BFD4}" srcOrd="1" destOrd="0" presId="urn:microsoft.com/office/officeart/2005/8/layout/chevron2"/>
    <dgm:cxn modelId="{B51EA8B7-2532-4AA0-83FA-318FC88D9790}" type="presParOf" srcId="{13C03CE9-00CF-4ED8-86CD-A8D730EC1A7F}" destId="{C54610B4-108C-455E-A935-A1F8B9708A1B}" srcOrd="2" destOrd="0" presId="urn:microsoft.com/office/officeart/2005/8/layout/chevron2"/>
    <dgm:cxn modelId="{7E8C140D-24B1-4781-91B9-31BAD72EE9DC}" type="presParOf" srcId="{C54610B4-108C-455E-A935-A1F8B9708A1B}" destId="{FB121A9A-6347-4B3D-8C6C-5020005D3ED1}" srcOrd="0" destOrd="0" presId="urn:microsoft.com/office/officeart/2005/8/layout/chevron2"/>
    <dgm:cxn modelId="{7FDED847-5A03-4018-AD8D-23DE3A91D7BC}" type="presParOf" srcId="{C54610B4-108C-455E-A935-A1F8B9708A1B}" destId="{08FD8CA9-DF36-4A12-BEB0-B1DBBE6DADC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66DE83-11F6-41D7-B46A-BEFCA986056A}" type="doc">
      <dgm:prSet loTypeId="urn:microsoft.com/office/officeart/2005/8/layout/hList1" loCatId="list" qsTypeId="urn:microsoft.com/office/officeart/2005/8/quickstyle/simple1" qsCatId="simple" csTypeId="urn:microsoft.com/office/officeart/2005/8/colors/accent4_2" csCatId="accent4" phldr="1"/>
      <dgm:spPr/>
      <dgm:t>
        <a:bodyPr/>
        <a:lstStyle/>
        <a:p>
          <a:endParaRPr lang="en-AU"/>
        </a:p>
      </dgm:t>
    </dgm:pt>
    <dgm:pt modelId="{1319790F-936F-4477-A820-652D805B05A9}">
      <dgm:prSet phldrT="[Text]" custT="1"/>
      <dgm:spPr/>
      <dgm:t>
        <a:bodyPr/>
        <a:lstStyle/>
        <a:p>
          <a:r>
            <a:rPr lang="en-US" sz="2400" dirty="0"/>
            <a:t>The main features of credit scoring </a:t>
          </a:r>
          <a:endParaRPr lang="en-AU" sz="2400" dirty="0"/>
        </a:p>
      </dgm:t>
    </dgm:pt>
    <dgm:pt modelId="{555ABA58-D12D-40EB-829A-3DFB34D52B7C}" type="parTrans" cxnId="{787771DB-84E0-48DF-BA11-D92148DB17E9}">
      <dgm:prSet/>
      <dgm:spPr/>
      <dgm:t>
        <a:bodyPr/>
        <a:lstStyle/>
        <a:p>
          <a:endParaRPr lang="en-AU"/>
        </a:p>
      </dgm:t>
    </dgm:pt>
    <dgm:pt modelId="{76276859-1272-4ADD-9D0A-E8F86EB7F7FC}" type="sibTrans" cxnId="{787771DB-84E0-48DF-BA11-D92148DB17E9}">
      <dgm:prSet/>
      <dgm:spPr/>
      <dgm:t>
        <a:bodyPr/>
        <a:lstStyle/>
        <a:p>
          <a:endParaRPr lang="en-AU"/>
        </a:p>
      </dgm:t>
    </dgm:pt>
    <dgm:pt modelId="{98DDFB30-0A0F-40D5-92C7-B9EEFCD5E773}">
      <dgm:prSet custT="1"/>
      <dgm:spPr/>
      <dgm:t>
        <a:bodyPr/>
        <a:lstStyle/>
        <a:p>
          <a:r>
            <a:rPr lang="en-US" sz="2200" dirty="0"/>
            <a:t>It does not explicitly depend on current economic conditions.</a:t>
          </a:r>
        </a:p>
      </dgm:t>
    </dgm:pt>
    <dgm:pt modelId="{FE71548A-E5F6-4AED-847A-11C0D5F0392A}" type="parTrans" cxnId="{E557DDD1-4EBE-468E-AFC7-F7554BC4C90F}">
      <dgm:prSet/>
      <dgm:spPr/>
      <dgm:t>
        <a:bodyPr/>
        <a:lstStyle/>
        <a:p>
          <a:endParaRPr lang="en-AU"/>
        </a:p>
      </dgm:t>
    </dgm:pt>
    <dgm:pt modelId="{E227E6E3-A316-4661-A5BF-67910FA7FD5C}" type="sibTrans" cxnId="{E557DDD1-4EBE-468E-AFC7-F7554BC4C90F}">
      <dgm:prSet/>
      <dgm:spPr/>
      <dgm:t>
        <a:bodyPr/>
        <a:lstStyle/>
        <a:p>
          <a:endParaRPr lang="en-AU"/>
        </a:p>
      </dgm:t>
    </dgm:pt>
    <dgm:pt modelId="{63EA1FEC-82BD-448F-AF93-ED14E71B6481}">
      <dgm:prSet custT="1"/>
      <dgm:spPr/>
      <dgm:t>
        <a:bodyPr/>
        <a:lstStyle/>
        <a:p>
          <a:r>
            <a:rPr lang="en-US" sz="2200" dirty="0"/>
            <a:t>It is not the percentile ranking of the borrower among a universe of borrowers.</a:t>
          </a:r>
        </a:p>
      </dgm:t>
    </dgm:pt>
    <dgm:pt modelId="{5AAE6838-9168-475A-A860-32C8A149EF33}" type="parTrans" cxnId="{B79E3B5C-FE2A-4024-BA24-3BD6A4148A5E}">
      <dgm:prSet/>
      <dgm:spPr/>
      <dgm:t>
        <a:bodyPr/>
        <a:lstStyle/>
        <a:p>
          <a:endParaRPr lang="en-AU"/>
        </a:p>
      </dgm:t>
    </dgm:pt>
    <dgm:pt modelId="{4810D5D8-1CC8-417C-9E17-05AC84DAC96D}" type="sibTrans" cxnId="{B79E3B5C-FE2A-4024-BA24-3BD6A4148A5E}">
      <dgm:prSet/>
      <dgm:spPr/>
      <dgm:t>
        <a:bodyPr/>
        <a:lstStyle/>
        <a:p>
          <a:endParaRPr lang="en-AU"/>
        </a:p>
      </dgm:t>
    </dgm:pt>
    <dgm:pt modelId="{B54B7C38-C887-441B-A0FB-7F2FC844963B}">
      <dgm:prSet custT="1"/>
      <dgm:spPr/>
      <dgm:t>
        <a:bodyPr/>
        <a:lstStyle/>
        <a:p>
          <a:r>
            <a:rPr lang="en-US" sz="2200" dirty="0"/>
            <a:t>It has different implications for the probability of default depending on the borrower and the nature of the loan that has been extended.</a:t>
          </a:r>
        </a:p>
      </dgm:t>
    </dgm:pt>
    <dgm:pt modelId="{6D5E713F-2931-4768-BC08-220D24209368}" type="parTrans" cxnId="{ACD4AED9-2BBE-4F3F-8235-037D7DB869C6}">
      <dgm:prSet/>
      <dgm:spPr/>
      <dgm:t>
        <a:bodyPr/>
        <a:lstStyle/>
        <a:p>
          <a:endParaRPr lang="en-AU"/>
        </a:p>
      </dgm:t>
    </dgm:pt>
    <dgm:pt modelId="{ECDB5B53-62C1-45FB-9E8C-A4E934F465C0}" type="sibTrans" cxnId="{ACD4AED9-2BBE-4F3F-8235-037D7DB869C6}">
      <dgm:prSet/>
      <dgm:spPr/>
      <dgm:t>
        <a:bodyPr/>
        <a:lstStyle/>
        <a:p>
          <a:endParaRPr lang="en-AU"/>
        </a:p>
      </dgm:t>
    </dgm:pt>
    <dgm:pt modelId="{F07E4198-5C24-4F73-96A4-10EBF5C6985A}">
      <dgm:prSet custT="1"/>
      <dgm:spPr/>
      <dgm:t>
        <a:bodyPr/>
        <a:lstStyle/>
        <a:p>
          <a:r>
            <a:rPr lang="en-US" sz="2200" dirty="0"/>
            <a:t>There is emphasis on credit scoring stability over time.</a:t>
          </a:r>
        </a:p>
      </dgm:t>
    </dgm:pt>
    <dgm:pt modelId="{01DD024F-A225-49C0-B91D-519434AAEE16}" type="parTrans" cxnId="{6BAC0122-8444-49FE-8B54-E1D1E61C8B69}">
      <dgm:prSet/>
      <dgm:spPr/>
      <dgm:t>
        <a:bodyPr/>
        <a:lstStyle/>
        <a:p>
          <a:endParaRPr lang="en-AU"/>
        </a:p>
      </dgm:t>
    </dgm:pt>
    <dgm:pt modelId="{836ECE28-8F60-4482-A3CB-8A1398A8F37E}" type="sibTrans" cxnId="{6BAC0122-8444-49FE-8B54-E1D1E61C8B69}">
      <dgm:prSet/>
      <dgm:spPr/>
      <dgm:t>
        <a:bodyPr/>
        <a:lstStyle/>
        <a:p>
          <a:endParaRPr lang="en-AU"/>
        </a:p>
      </dgm:t>
    </dgm:pt>
    <dgm:pt modelId="{EDF43335-A28D-4BFE-9966-4A441BB70471}" type="pres">
      <dgm:prSet presAssocID="{C066DE83-11F6-41D7-B46A-BEFCA986056A}" presName="Name0" presStyleCnt="0">
        <dgm:presLayoutVars>
          <dgm:dir/>
          <dgm:animLvl val="lvl"/>
          <dgm:resizeHandles val="exact"/>
        </dgm:presLayoutVars>
      </dgm:prSet>
      <dgm:spPr/>
    </dgm:pt>
    <dgm:pt modelId="{EF8E1769-F75B-4E01-A253-71E9CFC9A957}" type="pres">
      <dgm:prSet presAssocID="{1319790F-936F-4477-A820-652D805B05A9}" presName="composite" presStyleCnt="0"/>
      <dgm:spPr/>
    </dgm:pt>
    <dgm:pt modelId="{1C378C0B-CECD-4F53-951F-27C884910414}" type="pres">
      <dgm:prSet presAssocID="{1319790F-936F-4477-A820-652D805B05A9}" presName="parTx" presStyleLbl="alignNode1" presStyleIdx="0" presStyleCnt="1" custScaleY="100000">
        <dgm:presLayoutVars>
          <dgm:chMax val="0"/>
          <dgm:chPref val="0"/>
          <dgm:bulletEnabled val="1"/>
        </dgm:presLayoutVars>
      </dgm:prSet>
      <dgm:spPr/>
    </dgm:pt>
    <dgm:pt modelId="{28D59D39-2D5A-48FC-A9AD-2DC576048E80}" type="pres">
      <dgm:prSet presAssocID="{1319790F-936F-4477-A820-652D805B05A9}" presName="desTx" presStyleLbl="alignAccFollowNode1" presStyleIdx="0" presStyleCnt="1" custScaleY="115107">
        <dgm:presLayoutVars>
          <dgm:bulletEnabled val="1"/>
        </dgm:presLayoutVars>
      </dgm:prSet>
      <dgm:spPr/>
    </dgm:pt>
  </dgm:ptLst>
  <dgm:cxnLst>
    <dgm:cxn modelId="{D5B5D900-9CE4-4399-A434-07B06846A8B8}" type="presOf" srcId="{98DDFB30-0A0F-40D5-92C7-B9EEFCD5E773}" destId="{28D59D39-2D5A-48FC-A9AD-2DC576048E80}" srcOrd="0" destOrd="0" presId="urn:microsoft.com/office/officeart/2005/8/layout/hList1"/>
    <dgm:cxn modelId="{6BAC0122-8444-49FE-8B54-E1D1E61C8B69}" srcId="{1319790F-936F-4477-A820-652D805B05A9}" destId="{F07E4198-5C24-4F73-96A4-10EBF5C6985A}" srcOrd="3" destOrd="0" parTransId="{01DD024F-A225-49C0-B91D-519434AAEE16}" sibTransId="{836ECE28-8F60-4482-A3CB-8A1398A8F37E}"/>
    <dgm:cxn modelId="{7B9D8C50-966E-4328-81AA-05928B019FFE}" type="presOf" srcId="{B54B7C38-C887-441B-A0FB-7F2FC844963B}" destId="{28D59D39-2D5A-48FC-A9AD-2DC576048E80}" srcOrd="0" destOrd="2" presId="urn:microsoft.com/office/officeart/2005/8/layout/hList1"/>
    <dgm:cxn modelId="{B79E3B5C-FE2A-4024-BA24-3BD6A4148A5E}" srcId="{1319790F-936F-4477-A820-652D805B05A9}" destId="{63EA1FEC-82BD-448F-AF93-ED14E71B6481}" srcOrd="1" destOrd="0" parTransId="{5AAE6838-9168-475A-A860-32C8A149EF33}" sibTransId="{4810D5D8-1CC8-417C-9E17-05AC84DAC96D}"/>
    <dgm:cxn modelId="{6CAC6670-E512-439D-9FCA-9B05ADB60923}" type="presOf" srcId="{63EA1FEC-82BD-448F-AF93-ED14E71B6481}" destId="{28D59D39-2D5A-48FC-A9AD-2DC576048E80}" srcOrd="0" destOrd="1" presId="urn:microsoft.com/office/officeart/2005/8/layout/hList1"/>
    <dgm:cxn modelId="{E004A876-1196-4691-95CB-282223D21248}" type="presOf" srcId="{F07E4198-5C24-4F73-96A4-10EBF5C6985A}" destId="{28D59D39-2D5A-48FC-A9AD-2DC576048E80}" srcOrd="0" destOrd="3" presId="urn:microsoft.com/office/officeart/2005/8/layout/hList1"/>
    <dgm:cxn modelId="{F6C90F8C-260A-481C-B090-515958F13582}" type="presOf" srcId="{C066DE83-11F6-41D7-B46A-BEFCA986056A}" destId="{EDF43335-A28D-4BFE-9966-4A441BB70471}" srcOrd="0" destOrd="0" presId="urn:microsoft.com/office/officeart/2005/8/layout/hList1"/>
    <dgm:cxn modelId="{26F86192-1F5E-4756-BE82-40C63AD34660}" type="presOf" srcId="{1319790F-936F-4477-A820-652D805B05A9}" destId="{1C378C0B-CECD-4F53-951F-27C884910414}" srcOrd="0" destOrd="0" presId="urn:microsoft.com/office/officeart/2005/8/layout/hList1"/>
    <dgm:cxn modelId="{E557DDD1-4EBE-468E-AFC7-F7554BC4C90F}" srcId="{1319790F-936F-4477-A820-652D805B05A9}" destId="{98DDFB30-0A0F-40D5-92C7-B9EEFCD5E773}" srcOrd="0" destOrd="0" parTransId="{FE71548A-E5F6-4AED-847A-11C0D5F0392A}" sibTransId="{E227E6E3-A316-4661-A5BF-67910FA7FD5C}"/>
    <dgm:cxn modelId="{ACD4AED9-2BBE-4F3F-8235-037D7DB869C6}" srcId="{1319790F-936F-4477-A820-652D805B05A9}" destId="{B54B7C38-C887-441B-A0FB-7F2FC844963B}" srcOrd="2" destOrd="0" parTransId="{6D5E713F-2931-4768-BC08-220D24209368}" sibTransId="{ECDB5B53-62C1-45FB-9E8C-A4E934F465C0}"/>
    <dgm:cxn modelId="{787771DB-84E0-48DF-BA11-D92148DB17E9}" srcId="{C066DE83-11F6-41D7-B46A-BEFCA986056A}" destId="{1319790F-936F-4477-A820-652D805B05A9}" srcOrd="0" destOrd="0" parTransId="{555ABA58-D12D-40EB-829A-3DFB34D52B7C}" sibTransId="{76276859-1272-4ADD-9D0A-E8F86EB7F7FC}"/>
    <dgm:cxn modelId="{D1F8FAEF-89AC-4099-AA9D-359A706EE8E1}" type="presParOf" srcId="{EDF43335-A28D-4BFE-9966-4A441BB70471}" destId="{EF8E1769-F75B-4E01-A253-71E9CFC9A957}" srcOrd="0" destOrd="0" presId="urn:microsoft.com/office/officeart/2005/8/layout/hList1"/>
    <dgm:cxn modelId="{64BBB568-5217-4D06-9E56-43C28B73E476}" type="presParOf" srcId="{EF8E1769-F75B-4E01-A253-71E9CFC9A957}" destId="{1C378C0B-CECD-4F53-951F-27C884910414}" srcOrd="0" destOrd="0" presId="urn:microsoft.com/office/officeart/2005/8/layout/hList1"/>
    <dgm:cxn modelId="{34374E1F-BABA-40F0-8424-977CA77E1246}" type="presParOf" srcId="{EF8E1769-F75B-4E01-A253-71E9CFC9A957}" destId="{28D59D39-2D5A-48FC-A9AD-2DC576048E8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11E3C6-6F68-45F7-B675-0BC0B9D24BB8}" type="doc">
      <dgm:prSet loTypeId="urn:microsoft.com/office/officeart/2005/8/layout/venn3" loCatId="relationship" qsTypeId="urn:microsoft.com/office/officeart/2005/8/quickstyle/simple1" qsCatId="simple" csTypeId="urn:microsoft.com/office/officeart/2005/8/colors/accent1_2" csCatId="accent1" phldr="1"/>
      <dgm:spPr/>
    </dgm:pt>
    <dgm:pt modelId="{EAC900CE-27C6-42B8-B2FF-B4C93665FC81}">
      <dgm:prSet phldrT="[Text]" custT="1"/>
      <dgm:spPr/>
      <dgm:t>
        <a:bodyPr/>
        <a:lstStyle/>
        <a:p>
          <a:r>
            <a:rPr lang="en-US" sz="2000" b="1" dirty="0"/>
            <a:t>Credit ratings </a:t>
          </a:r>
          <a:r>
            <a:rPr lang="en-US" sz="2000" dirty="0"/>
            <a:t>rank the credit risk of a company, government (sovereign), quasi-government, or asset-backed security. </a:t>
          </a:r>
          <a:endParaRPr lang="en-AU" sz="2000" dirty="0"/>
        </a:p>
      </dgm:t>
    </dgm:pt>
    <dgm:pt modelId="{13576D0C-F0EF-4779-A991-F732E077152E}" type="parTrans" cxnId="{12989CF0-5A91-4AEC-BACD-0D4E82B68050}">
      <dgm:prSet/>
      <dgm:spPr/>
      <dgm:t>
        <a:bodyPr/>
        <a:lstStyle/>
        <a:p>
          <a:endParaRPr lang="en-AU"/>
        </a:p>
      </dgm:t>
    </dgm:pt>
    <dgm:pt modelId="{285F17A6-89EA-447C-9BA2-1324BB6D4203}" type="sibTrans" cxnId="{12989CF0-5A91-4AEC-BACD-0D4E82B68050}">
      <dgm:prSet/>
      <dgm:spPr/>
      <dgm:t>
        <a:bodyPr/>
        <a:lstStyle/>
        <a:p>
          <a:endParaRPr lang="en-AU"/>
        </a:p>
      </dgm:t>
    </dgm:pt>
    <dgm:pt modelId="{79C8B438-0BF4-4B53-B9CF-AD177AFB12F2}">
      <dgm:prSet phldrT="[Text]" custT="1"/>
      <dgm:spPr/>
      <dgm:t>
        <a:bodyPr/>
        <a:lstStyle/>
        <a:p>
          <a:r>
            <a:rPr lang="en-US" sz="2000" b="1" dirty="0"/>
            <a:t>Credit ratings </a:t>
          </a:r>
          <a:r>
            <a:rPr lang="en-US" sz="2000" dirty="0"/>
            <a:t>do not provide an estimate of the loan’s default probability.</a:t>
          </a:r>
          <a:endParaRPr lang="en-AU" sz="2000" dirty="0"/>
        </a:p>
      </dgm:t>
    </dgm:pt>
    <dgm:pt modelId="{96465A86-5DDA-4BB8-A09F-C3B6A86EF895}" type="parTrans" cxnId="{6D417BBD-5AAD-4F2D-B241-72B03A4EF57F}">
      <dgm:prSet/>
      <dgm:spPr/>
      <dgm:t>
        <a:bodyPr/>
        <a:lstStyle/>
        <a:p>
          <a:endParaRPr lang="en-AU"/>
        </a:p>
      </dgm:t>
    </dgm:pt>
    <dgm:pt modelId="{D0437045-23FB-476F-B4EA-C0E7D6071B92}" type="sibTrans" cxnId="{6D417BBD-5AAD-4F2D-B241-72B03A4EF57F}">
      <dgm:prSet/>
      <dgm:spPr/>
      <dgm:t>
        <a:bodyPr/>
        <a:lstStyle/>
        <a:p>
          <a:endParaRPr lang="en-AU"/>
        </a:p>
      </dgm:t>
    </dgm:pt>
    <dgm:pt modelId="{F237B97B-64C0-422D-8EA7-6BD367D3C5BE}" type="pres">
      <dgm:prSet presAssocID="{8211E3C6-6F68-45F7-B675-0BC0B9D24BB8}" presName="Name0" presStyleCnt="0">
        <dgm:presLayoutVars>
          <dgm:dir/>
          <dgm:resizeHandles val="exact"/>
        </dgm:presLayoutVars>
      </dgm:prSet>
      <dgm:spPr/>
    </dgm:pt>
    <dgm:pt modelId="{0213958B-65FA-4E83-ABC1-CD6AC7F29B5B}" type="pres">
      <dgm:prSet presAssocID="{EAC900CE-27C6-42B8-B2FF-B4C93665FC81}" presName="Name5" presStyleLbl="vennNode1" presStyleIdx="0" presStyleCnt="2" custScaleX="176792">
        <dgm:presLayoutVars>
          <dgm:bulletEnabled val="1"/>
        </dgm:presLayoutVars>
      </dgm:prSet>
      <dgm:spPr/>
    </dgm:pt>
    <dgm:pt modelId="{80A4DDC4-7A64-4A70-A9C7-385290D31AEF}" type="pres">
      <dgm:prSet presAssocID="{285F17A6-89EA-447C-9BA2-1324BB6D4203}" presName="space" presStyleCnt="0"/>
      <dgm:spPr/>
    </dgm:pt>
    <dgm:pt modelId="{518EED66-FCF6-4406-B2E0-96EF31641CB7}" type="pres">
      <dgm:prSet presAssocID="{79C8B438-0BF4-4B53-B9CF-AD177AFB12F2}" presName="Name5" presStyleLbl="vennNode1" presStyleIdx="1" presStyleCnt="2" custScaleX="173369">
        <dgm:presLayoutVars>
          <dgm:bulletEnabled val="1"/>
        </dgm:presLayoutVars>
      </dgm:prSet>
      <dgm:spPr/>
    </dgm:pt>
  </dgm:ptLst>
  <dgm:cxnLst>
    <dgm:cxn modelId="{C5CAAD4C-E81F-4F22-A007-1290EFB0C064}" type="presOf" srcId="{8211E3C6-6F68-45F7-B675-0BC0B9D24BB8}" destId="{F237B97B-64C0-422D-8EA7-6BD367D3C5BE}" srcOrd="0" destOrd="0" presId="urn:microsoft.com/office/officeart/2005/8/layout/venn3"/>
    <dgm:cxn modelId="{06A91263-DE50-488F-BB8D-04C4C8C4B68B}" type="presOf" srcId="{79C8B438-0BF4-4B53-B9CF-AD177AFB12F2}" destId="{518EED66-FCF6-4406-B2E0-96EF31641CB7}" srcOrd="0" destOrd="0" presId="urn:microsoft.com/office/officeart/2005/8/layout/venn3"/>
    <dgm:cxn modelId="{EE0F1FAD-BEE8-4919-9902-3DFE943A021F}" type="presOf" srcId="{EAC900CE-27C6-42B8-B2FF-B4C93665FC81}" destId="{0213958B-65FA-4E83-ABC1-CD6AC7F29B5B}" srcOrd="0" destOrd="0" presId="urn:microsoft.com/office/officeart/2005/8/layout/venn3"/>
    <dgm:cxn modelId="{6D417BBD-5AAD-4F2D-B241-72B03A4EF57F}" srcId="{8211E3C6-6F68-45F7-B675-0BC0B9D24BB8}" destId="{79C8B438-0BF4-4B53-B9CF-AD177AFB12F2}" srcOrd="1" destOrd="0" parTransId="{96465A86-5DDA-4BB8-A09F-C3B6A86EF895}" sibTransId="{D0437045-23FB-476F-B4EA-C0E7D6071B92}"/>
    <dgm:cxn modelId="{12989CF0-5A91-4AEC-BACD-0D4E82B68050}" srcId="{8211E3C6-6F68-45F7-B675-0BC0B9D24BB8}" destId="{EAC900CE-27C6-42B8-B2FF-B4C93665FC81}" srcOrd="0" destOrd="0" parTransId="{13576D0C-F0EF-4779-A991-F732E077152E}" sibTransId="{285F17A6-89EA-447C-9BA2-1324BB6D4203}"/>
    <dgm:cxn modelId="{34E9701E-0DE8-4026-B928-847937B8B6D3}" type="presParOf" srcId="{F237B97B-64C0-422D-8EA7-6BD367D3C5BE}" destId="{0213958B-65FA-4E83-ABC1-CD6AC7F29B5B}" srcOrd="0" destOrd="0" presId="urn:microsoft.com/office/officeart/2005/8/layout/venn3"/>
    <dgm:cxn modelId="{7C16A359-1F9F-4C8C-A951-3109DA3A97F8}" type="presParOf" srcId="{F237B97B-64C0-422D-8EA7-6BD367D3C5BE}" destId="{80A4DDC4-7A64-4A70-A9C7-385290D31AEF}" srcOrd="1" destOrd="0" presId="urn:microsoft.com/office/officeart/2005/8/layout/venn3"/>
    <dgm:cxn modelId="{8458699D-2851-43C4-9C8D-DA1E2F31C629}" type="presParOf" srcId="{F237B97B-64C0-422D-8EA7-6BD367D3C5BE}" destId="{518EED66-FCF6-4406-B2E0-96EF31641CB7}"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7CBEE3-9A2B-4605-B698-7E76BC7A2F4F}" type="doc">
      <dgm:prSet loTypeId="urn:microsoft.com/office/officeart/2009/3/layout/PlusandMinus" loCatId="relationship" qsTypeId="urn:microsoft.com/office/officeart/2005/8/quickstyle/simple1" qsCatId="simple" csTypeId="urn:microsoft.com/office/officeart/2005/8/colors/colorful2" csCatId="colorful" phldr="1"/>
      <dgm:spPr/>
      <dgm:t>
        <a:bodyPr/>
        <a:lstStyle/>
        <a:p>
          <a:endParaRPr lang="en-AU"/>
        </a:p>
      </dgm:t>
    </dgm:pt>
    <dgm:pt modelId="{91A37128-7F2B-40A0-8CCB-6B76208BB07E}">
      <dgm:prSet phldrT="[Text]"/>
      <dgm:spPr/>
      <dgm:t>
        <a:bodyPr/>
        <a:lstStyle/>
        <a:p>
          <a:r>
            <a:rPr lang="en-US" sz="2300" dirty="0"/>
            <a:t>Relative </a:t>
          </a:r>
          <a:r>
            <a:rPr lang="en-US" sz="2300" b="0" dirty="0"/>
            <a:t>strengths:</a:t>
          </a:r>
          <a:endParaRPr lang="en-AU" sz="2300" dirty="0"/>
        </a:p>
      </dgm:t>
    </dgm:pt>
    <dgm:pt modelId="{6E809F86-A0D4-43E6-9584-1360009F018A}" type="parTrans" cxnId="{76118E49-B47F-46D2-AF40-EA3F6904CA71}">
      <dgm:prSet/>
      <dgm:spPr/>
      <dgm:t>
        <a:bodyPr/>
        <a:lstStyle/>
        <a:p>
          <a:endParaRPr lang="en-AU"/>
        </a:p>
      </dgm:t>
    </dgm:pt>
    <dgm:pt modelId="{82E3B50C-BAC8-4935-A162-7A716F5476AE}" type="sibTrans" cxnId="{76118E49-B47F-46D2-AF40-EA3F6904CA71}">
      <dgm:prSet/>
      <dgm:spPr/>
      <dgm:t>
        <a:bodyPr/>
        <a:lstStyle/>
        <a:p>
          <a:endParaRPr lang="en-AU"/>
        </a:p>
      </dgm:t>
    </dgm:pt>
    <dgm:pt modelId="{64E6A967-F4A4-4135-BD6B-28FB159AD396}">
      <dgm:prSet custT="1"/>
      <dgm:spPr/>
      <dgm:t>
        <a:bodyPr/>
        <a:lstStyle/>
        <a:p>
          <a:r>
            <a:rPr lang="en-US" sz="2000" dirty="0"/>
            <a:t>Simplicity</a:t>
          </a:r>
        </a:p>
      </dgm:t>
    </dgm:pt>
    <dgm:pt modelId="{456F9B85-1077-4B6C-88E1-D80F06F70340}" type="parTrans" cxnId="{85E72BA7-6E12-4D3D-8FEA-ADFFD9309AAE}">
      <dgm:prSet/>
      <dgm:spPr/>
      <dgm:t>
        <a:bodyPr/>
        <a:lstStyle/>
        <a:p>
          <a:endParaRPr lang="en-AU"/>
        </a:p>
      </dgm:t>
    </dgm:pt>
    <dgm:pt modelId="{E6C2C8B9-3771-4908-8BD5-83AE97993779}" type="sibTrans" cxnId="{85E72BA7-6E12-4D3D-8FEA-ADFFD9309AAE}">
      <dgm:prSet/>
      <dgm:spPr/>
      <dgm:t>
        <a:bodyPr/>
        <a:lstStyle/>
        <a:p>
          <a:endParaRPr lang="en-AU"/>
        </a:p>
      </dgm:t>
    </dgm:pt>
    <dgm:pt modelId="{477D7E8F-B8E4-4F80-9EFE-ADF0B0775FE1}">
      <dgm:prSet custT="1"/>
      <dgm:spPr/>
      <dgm:t>
        <a:bodyPr/>
        <a:lstStyle/>
        <a:p>
          <a:r>
            <a:rPr lang="en-US" sz="2000" dirty="0"/>
            <a:t>Stability</a:t>
          </a:r>
        </a:p>
      </dgm:t>
    </dgm:pt>
    <dgm:pt modelId="{167D1E3F-B2B6-4135-ACE1-3D09117F5A7E}" type="parTrans" cxnId="{2E518274-431B-478C-9FCB-4B0ACF512618}">
      <dgm:prSet/>
      <dgm:spPr/>
      <dgm:t>
        <a:bodyPr/>
        <a:lstStyle/>
        <a:p>
          <a:endParaRPr lang="en-AU"/>
        </a:p>
      </dgm:t>
    </dgm:pt>
    <dgm:pt modelId="{A99A87C5-0A81-46CD-ADF9-2F1EC3478A69}" type="sibTrans" cxnId="{2E518274-431B-478C-9FCB-4B0ACF512618}">
      <dgm:prSet/>
      <dgm:spPr/>
      <dgm:t>
        <a:bodyPr/>
        <a:lstStyle/>
        <a:p>
          <a:endParaRPr lang="en-AU"/>
        </a:p>
      </dgm:t>
    </dgm:pt>
    <dgm:pt modelId="{BF315C78-38A7-42AE-AF7F-87E65E1D7570}">
      <dgm:prSet custT="1"/>
      <dgm:spPr/>
      <dgm:t>
        <a:bodyPr/>
        <a:lstStyle/>
        <a:p>
          <a:r>
            <a:rPr lang="en-US" sz="2000" dirty="0"/>
            <a:t>Inconsistent link with default probability</a:t>
          </a:r>
        </a:p>
      </dgm:t>
    </dgm:pt>
    <dgm:pt modelId="{4909FB7F-1C81-45AC-8B38-FA743D24844B}" type="parTrans" cxnId="{E5E04F1B-46B4-40FE-B718-71F992FB4365}">
      <dgm:prSet/>
      <dgm:spPr/>
      <dgm:t>
        <a:bodyPr/>
        <a:lstStyle/>
        <a:p>
          <a:endParaRPr lang="en-AU"/>
        </a:p>
      </dgm:t>
    </dgm:pt>
    <dgm:pt modelId="{4026680F-9FD2-4478-BC41-2ECD92807177}" type="sibTrans" cxnId="{E5E04F1B-46B4-40FE-B718-71F992FB4365}">
      <dgm:prSet/>
      <dgm:spPr/>
      <dgm:t>
        <a:bodyPr/>
        <a:lstStyle/>
        <a:p>
          <a:endParaRPr lang="en-AU"/>
        </a:p>
      </dgm:t>
    </dgm:pt>
    <dgm:pt modelId="{55158FF2-C583-4D99-AB3B-B2B5397D3D99}">
      <dgm:prSet custT="1"/>
      <dgm:spPr/>
      <dgm:t>
        <a:bodyPr/>
        <a:lstStyle/>
        <a:p>
          <a:r>
            <a:rPr lang="en-US" sz="2000" dirty="0"/>
            <a:t>No explicit link with the business cycle</a:t>
          </a:r>
        </a:p>
      </dgm:t>
    </dgm:pt>
    <dgm:pt modelId="{D647A112-166D-4E5A-8630-603951432EF8}" type="parTrans" cxnId="{93B2764E-7FC1-48E7-A5F6-39370F1C26A6}">
      <dgm:prSet/>
      <dgm:spPr/>
      <dgm:t>
        <a:bodyPr/>
        <a:lstStyle/>
        <a:p>
          <a:endParaRPr lang="en-AU"/>
        </a:p>
      </dgm:t>
    </dgm:pt>
    <dgm:pt modelId="{6BCEC42D-D9AA-4FD6-B166-FF763D1954D1}" type="sibTrans" cxnId="{93B2764E-7FC1-48E7-A5F6-39370F1C26A6}">
      <dgm:prSet/>
      <dgm:spPr/>
      <dgm:t>
        <a:bodyPr/>
        <a:lstStyle/>
        <a:p>
          <a:endParaRPr lang="en-AU"/>
        </a:p>
      </dgm:t>
    </dgm:pt>
    <dgm:pt modelId="{F4E7E24D-69E5-4C27-82DF-23B365F41660}">
      <dgm:prSet custT="1"/>
      <dgm:spPr/>
      <dgm:t>
        <a:bodyPr/>
        <a:lstStyle/>
        <a:p>
          <a:r>
            <a:rPr lang="en-US" sz="2000" dirty="0"/>
            <a:t>Compensation system with potential conflict of interest that may distort the accuracy of credit ratings</a:t>
          </a:r>
        </a:p>
      </dgm:t>
    </dgm:pt>
    <dgm:pt modelId="{8919CA67-8D65-41CF-BF07-445283D5DD0D}" type="parTrans" cxnId="{539607A0-C3B7-48AE-943B-696ECE407F02}">
      <dgm:prSet/>
      <dgm:spPr/>
      <dgm:t>
        <a:bodyPr/>
        <a:lstStyle/>
        <a:p>
          <a:endParaRPr lang="en-AU"/>
        </a:p>
      </dgm:t>
    </dgm:pt>
    <dgm:pt modelId="{408C0BB0-6A3C-4C4B-BEB3-2922309F657E}" type="sibTrans" cxnId="{539607A0-C3B7-48AE-943B-696ECE407F02}">
      <dgm:prSet/>
      <dgm:spPr/>
      <dgm:t>
        <a:bodyPr/>
        <a:lstStyle/>
        <a:p>
          <a:endParaRPr lang="en-AU"/>
        </a:p>
      </dgm:t>
    </dgm:pt>
    <dgm:pt modelId="{129271B5-5EEC-48C8-BABD-65C22ECA11B2}">
      <dgm:prSet/>
      <dgm:spPr/>
      <dgm:t>
        <a:bodyPr/>
        <a:lstStyle/>
        <a:p>
          <a:r>
            <a:rPr lang="en-US" sz="2300" dirty="0"/>
            <a:t>Relative </a:t>
          </a:r>
          <a:r>
            <a:rPr lang="en-US" sz="2300" b="0" dirty="0"/>
            <a:t>weaknesses:</a:t>
          </a:r>
          <a:endParaRPr lang="en-US" sz="2300" dirty="0"/>
        </a:p>
      </dgm:t>
    </dgm:pt>
    <dgm:pt modelId="{EC4D836C-6BCA-42BB-9E9A-2DC704D41133}" type="parTrans" cxnId="{A2BE1640-2516-4107-9B6F-254DA5AA6907}">
      <dgm:prSet/>
      <dgm:spPr/>
      <dgm:t>
        <a:bodyPr/>
        <a:lstStyle/>
        <a:p>
          <a:endParaRPr lang="en-AU"/>
        </a:p>
      </dgm:t>
    </dgm:pt>
    <dgm:pt modelId="{ADBE73BE-83D8-4AE1-BABB-E44A582524B7}" type="sibTrans" cxnId="{A2BE1640-2516-4107-9B6F-254DA5AA6907}">
      <dgm:prSet/>
      <dgm:spPr/>
      <dgm:t>
        <a:bodyPr/>
        <a:lstStyle/>
        <a:p>
          <a:endParaRPr lang="en-AU"/>
        </a:p>
      </dgm:t>
    </dgm:pt>
    <dgm:pt modelId="{75FED58A-62BD-4467-90F4-59DDB9C905C9}" type="pres">
      <dgm:prSet presAssocID="{8B7CBEE3-9A2B-4605-B698-7E76BC7A2F4F}" presName="Name0" presStyleCnt="0">
        <dgm:presLayoutVars>
          <dgm:chMax val="2"/>
          <dgm:chPref val="2"/>
          <dgm:dir/>
          <dgm:animOne/>
          <dgm:resizeHandles val="exact"/>
        </dgm:presLayoutVars>
      </dgm:prSet>
      <dgm:spPr/>
    </dgm:pt>
    <dgm:pt modelId="{9BA723B9-035E-4E1D-A7F7-A4621E8ABF43}" type="pres">
      <dgm:prSet presAssocID="{8B7CBEE3-9A2B-4605-B698-7E76BC7A2F4F}" presName="Background" presStyleLbl="bgImgPlace1" presStyleIdx="0" presStyleCnt="1" custScaleY="112456"/>
      <dgm:spPr/>
    </dgm:pt>
    <dgm:pt modelId="{FCE9685E-9D2D-49F4-887D-BED049D1BDE6}" type="pres">
      <dgm:prSet presAssocID="{8B7CBEE3-9A2B-4605-B698-7E76BC7A2F4F}" presName="ParentText1" presStyleLbl="revTx" presStyleIdx="0" presStyleCnt="2">
        <dgm:presLayoutVars>
          <dgm:chMax val="0"/>
          <dgm:chPref val="0"/>
          <dgm:bulletEnabled val="1"/>
        </dgm:presLayoutVars>
      </dgm:prSet>
      <dgm:spPr/>
    </dgm:pt>
    <dgm:pt modelId="{ACD4F06F-A9D2-4733-8625-73E8A082B0FA}" type="pres">
      <dgm:prSet presAssocID="{8B7CBEE3-9A2B-4605-B698-7E76BC7A2F4F}" presName="ParentText2" presStyleLbl="revTx" presStyleIdx="1" presStyleCnt="2">
        <dgm:presLayoutVars>
          <dgm:chMax val="0"/>
          <dgm:chPref val="0"/>
          <dgm:bulletEnabled val="1"/>
        </dgm:presLayoutVars>
      </dgm:prSet>
      <dgm:spPr/>
    </dgm:pt>
    <dgm:pt modelId="{9B3AFD51-A1A5-4BD6-8A7F-06DA3F784864}" type="pres">
      <dgm:prSet presAssocID="{8B7CBEE3-9A2B-4605-B698-7E76BC7A2F4F}" presName="Plus" presStyleLbl="alignNode1" presStyleIdx="0" presStyleCnt="2" custScaleX="77376" custScaleY="77376" custLinFactNeighborY="-12172"/>
      <dgm:spPr/>
    </dgm:pt>
    <dgm:pt modelId="{8DF141ED-04A4-4537-BB05-D254C4294A5E}" type="pres">
      <dgm:prSet presAssocID="{8B7CBEE3-9A2B-4605-B698-7E76BC7A2F4F}" presName="Minus" presStyleLbl="alignNode1" presStyleIdx="1" presStyleCnt="2" custScaleX="77376" custScaleY="77375" custLinFactNeighborY="-47689"/>
      <dgm:spPr/>
    </dgm:pt>
    <dgm:pt modelId="{681C6310-4491-40E9-8CB5-0BAF30443EAE}" type="pres">
      <dgm:prSet presAssocID="{8B7CBEE3-9A2B-4605-B698-7E76BC7A2F4F}" presName="Divider" presStyleLbl="parChTrans1D1" presStyleIdx="0" presStyleCnt="1"/>
      <dgm:spPr/>
    </dgm:pt>
  </dgm:ptLst>
  <dgm:cxnLst>
    <dgm:cxn modelId="{E5E04F1B-46B4-40FE-B718-71F992FB4365}" srcId="{129271B5-5EEC-48C8-BABD-65C22ECA11B2}" destId="{BF315C78-38A7-42AE-AF7F-87E65E1D7570}" srcOrd="0" destOrd="0" parTransId="{4909FB7F-1C81-45AC-8B38-FA743D24844B}" sibTransId="{4026680F-9FD2-4478-BC41-2ECD92807177}"/>
    <dgm:cxn modelId="{98799625-B9FE-400A-8B60-C26A2652942B}" type="presOf" srcId="{55158FF2-C583-4D99-AB3B-B2B5397D3D99}" destId="{ACD4F06F-A9D2-4733-8625-73E8A082B0FA}" srcOrd="0" destOrd="2" presId="urn:microsoft.com/office/officeart/2009/3/layout/PlusandMinus"/>
    <dgm:cxn modelId="{36611529-6F00-4BE7-A29B-DEBF3187DBF2}" type="presOf" srcId="{BF315C78-38A7-42AE-AF7F-87E65E1D7570}" destId="{ACD4F06F-A9D2-4733-8625-73E8A082B0FA}" srcOrd="0" destOrd="1" presId="urn:microsoft.com/office/officeart/2009/3/layout/PlusandMinus"/>
    <dgm:cxn modelId="{84256633-BD89-434A-BF24-826767C18270}" type="presOf" srcId="{91A37128-7F2B-40A0-8CCB-6B76208BB07E}" destId="{FCE9685E-9D2D-49F4-887D-BED049D1BDE6}" srcOrd="0" destOrd="0" presId="urn:microsoft.com/office/officeart/2009/3/layout/PlusandMinus"/>
    <dgm:cxn modelId="{1E61D534-CB16-474C-8862-78D019534001}" type="presOf" srcId="{64E6A967-F4A4-4135-BD6B-28FB159AD396}" destId="{FCE9685E-9D2D-49F4-887D-BED049D1BDE6}" srcOrd="0" destOrd="1" presId="urn:microsoft.com/office/officeart/2009/3/layout/PlusandMinus"/>
    <dgm:cxn modelId="{A2BE1640-2516-4107-9B6F-254DA5AA6907}" srcId="{8B7CBEE3-9A2B-4605-B698-7E76BC7A2F4F}" destId="{129271B5-5EEC-48C8-BABD-65C22ECA11B2}" srcOrd="1" destOrd="0" parTransId="{EC4D836C-6BCA-42BB-9E9A-2DC704D41133}" sibTransId="{ADBE73BE-83D8-4AE1-BABB-E44A582524B7}"/>
    <dgm:cxn modelId="{76118E49-B47F-46D2-AF40-EA3F6904CA71}" srcId="{8B7CBEE3-9A2B-4605-B698-7E76BC7A2F4F}" destId="{91A37128-7F2B-40A0-8CCB-6B76208BB07E}" srcOrd="0" destOrd="0" parTransId="{6E809F86-A0D4-43E6-9584-1360009F018A}" sibTransId="{82E3B50C-BAC8-4935-A162-7A716F5476AE}"/>
    <dgm:cxn modelId="{93B2764E-7FC1-48E7-A5F6-39370F1C26A6}" srcId="{129271B5-5EEC-48C8-BABD-65C22ECA11B2}" destId="{55158FF2-C583-4D99-AB3B-B2B5397D3D99}" srcOrd="1" destOrd="0" parTransId="{D647A112-166D-4E5A-8630-603951432EF8}" sibTransId="{6BCEC42D-D9AA-4FD6-B166-FF763D1954D1}"/>
    <dgm:cxn modelId="{F92E186C-6546-4B49-909F-77C9D850689A}" type="presOf" srcId="{129271B5-5EEC-48C8-BABD-65C22ECA11B2}" destId="{ACD4F06F-A9D2-4733-8625-73E8A082B0FA}" srcOrd="0" destOrd="0" presId="urn:microsoft.com/office/officeart/2009/3/layout/PlusandMinus"/>
    <dgm:cxn modelId="{2E518274-431B-478C-9FCB-4B0ACF512618}" srcId="{91A37128-7F2B-40A0-8CCB-6B76208BB07E}" destId="{477D7E8F-B8E4-4F80-9EFE-ADF0B0775FE1}" srcOrd="1" destOrd="0" parTransId="{167D1E3F-B2B6-4135-ACE1-3D09117F5A7E}" sibTransId="{A99A87C5-0A81-46CD-ADF9-2F1EC3478A69}"/>
    <dgm:cxn modelId="{63AF1E97-439D-44E6-A045-1963415EFAD5}" type="presOf" srcId="{8B7CBEE3-9A2B-4605-B698-7E76BC7A2F4F}" destId="{75FED58A-62BD-4467-90F4-59DDB9C905C9}" srcOrd="0" destOrd="0" presId="urn:microsoft.com/office/officeart/2009/3/layout/PlusandMinus"/>
    <dgm:cxn modelId="{539607A0-C3B7-48AE-943B-696ECE407F02}" srcId="{129271B5-5EEC-48C8-BABD-65C22ECA11B2}" destId="{F4E7E24D-69E5-4C27-82DF-23B365F41660}" srcOrd="2" destOrd="0" parTransId="{8919CA67-8D65-41CF-BF07-445283D5DD0D}" sibTransId="{408C0BB0-6A3C-4C4B-BEB3-2922309F657E}"/>
    <dgm:cxn modelId="{85E72BA7-6E12-4D3D-8FEA-ADFFD9309AAE}" srcId="{91A37128-7F2B-40A0-8CCB-6B76208BB07E}" destId="{64E6A967-F4A4-4135-BD6B-28FB159AD396}" srcOrd="0" destOrd="0" parTransId="{456F9B85-1077-4B6C-88E1-D80F06F70340}" sibTransId="{E6C2C8B9-3771-4908-8BD5-83AE97993779}"/>
    <dgm:cxn modelId="{790FA2CE-BB60-499B-B976-37F75BB206A4}" type="presOf" srcId="{F4E7E24D-69E5-4C27-82DF-23B365F41660}" destId="{ACD4F06F-A9D2-4733-8625-73E8A082B0FA}" srcOrd="0" destOrd="3" presId="urn:microsoft.com/office/officeart/2009/3/layout/PlusandMinus"/>
    <dgm:cxn modelId="{5C0FB4F7-DB23-4648-A25E-A695AE50F8CC}" type="presOf" srcId="{477D7E8F-B8E4-4F80-9EFE-ADF0B0775FE1}" destId="{FCE9685E-9D2D-49F4-887D-BED049D1BDE6}" srcOrd="0" destOrd="2" presId="urn:microsoft.com/office/officeart/2009/3/layout/PlusandMinus"/>
    <dgm:cxn modelId="{45A1F0B0-21BE-4444-9274-23684347FA06}" type="presParOf" srcId="{75FED58A-62BD-4467-90F4-59DDB9C905C9}" destId="{9BA723B9-035E-4E1D-A7F7-A4621E8ABF43}" srcOrd="0" destOrd="0" presId="urn:microsoft.com/office/officeart/2009/3/layout/PlusandMinus"/>
    <dgm:cxn modelId="{1222935A-951A-4BCC-862C-FCA08DDAAF8A}" type="presParOf" srcId="{75FED58A-62BD-4467-90F4-59DDB9C905C9}" destId="{FCE9685E-9D2D-49F4-887D-BED049D1BDE6}" srcOrd="1" destOrd="0" presId="urn:microsoft.com/office/officeart/2009/3/layout/PlusandMinus"/>
    <dgm:cxn modelId="{3CE9BC77-0B2A-46E2-A413-3032C561B75E}" type="presParOf" srcId="{75FED58A-62BD-4467-90F4-59DDB9C905C9}" destId="{ACD4F06F-A9D2-4733-8625-73E8A082B0FA}" srcOrd="2" destOrd="0" presId="urn:microsoft.com/office/officeart/2009/3/layout/PlusandMinus"/>
    <dgm:cxn modelId="{2E437990-AD15-42FD-BDBF-8AA0437EC6B5}" type="presParOf" srcId="{75FED58A-62BD-4467-90F4-59DDB9C905C9}" destId="{9B3AFD51-A1A5-4BD6-8A7F-06DA3F784864}" srcOrd="3" destOrd="0" presId="urn:microsoft.com/office/officeart/2009/3/layout/PlusandMinus"/>
    <dgm:cxn modelId="{C9B72A9F-5B93-4124-9BEF-0301653C5F79}" type="presParOf" srcId="{75FED58A-62BD-4467-90F4-59DDB9C905C9}" destId="{8DF141ED-04A4-4537-BB05-D254C4294A5E}" srcOrd="4" destOrd="0" presId="urn:microsoft.com/office/officeart/2009/3/layout/PlusandMinus"/>
    <dgm:cxn modelId="{9A09A025-4636-43CB-AC27-EBDD11384790}" type="presParOf" srcId="{75FED58A-62BD-4467-90F4-59DDB9C905C9}" destId="{681C6310-4491-40E9-8CB5-0BAF30443EAE}"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F7162CE-7FA2-48ED-95C1-06281AF604C6}" type="doc">
      <dgm:prSet loTypeId="urn:microsoft.com/office/officeart/2005/8/layout/hProcess3" loCatId="process" qsTypeId="urn:microsoft.com/office/officeart/2005/8/quickstyle/simple1" qsCatId="simple" csTypeId="urn:microsoft.com/office/officeart/2005/8/colors/colorful1" csCatId="colorful" phldr="1"/>
      <dgm:spPr/>
    </dgm:pt>
    <dgm:pt modelId="{2BE778D8-6D58-4B08-9B1B-795836BD4C39}">
      <dgm:prSet phldrT="[Text]" custT="1"/>
      <dgm:spPr/>
      <dgm:t>
        <a:bodyPr/>
        <a:lstStyle/>
        <a:p>
          <a:pPr algn="l"/>
          <a:r>
            <a:rPr lang="en-US" sz="2000" b="1" dirty="0"/>
            <a:t>Structural models </a:t>
          </a:r>
          <a:r>
            <a:rPr lang="en-US" sz="2000" dirty="0"/>
            <a:t>aim to understand the economics of a company’s liabilities and build on the insights of option pricing theory.</a:t>
          </a:r>
          <a:endParaRPr lang="en-AU" sz="2000" dirty="0"/>
        </a:p>
      </dgm:t>
    </dgm:pt>
    <dgm:pt modelId="{736E194B-442B-4BFE-A481-027EB1B21392}" type="parTrans" cxnId="{23F3C0C6-9636-4CD8-9C4F-CB009202C1B7}">
      <dgm:prSet/>
      <dgm:spPr/>
      <dgm:t>
        <a:bodyPr/>
        <a:lstStyle/>
        <a:p>
          <a:endParaRPr lang="en-AU"/>
        </a:p>
      </dgm:t>
    </dgm:pt>
    <dgm:pt modelId="{FB98810D-DA2D-4B5B-BB61-62BCC5295598}" type="sibTrans" cxnId="{23F3C0C6-9636-4CD8-9C4F-CB009202C1B7}">
      <dgm:prSet/>
      <dgm:spPr/>
      <dgm:t>
        <a:bodyPr/>
        <a:lstStyle/>
        <a:p>
          <a:endParaRPr lang="en-AU"/>
        </a:p>
      </dgm:t>
    </dgm:pt>
    <dgm:pt modelId="{CBB8211E-0595-4D43-96BF-F5CFF9075CCF}" type="pres">
      <dgm:prSet presAssocID="{3F7162CE-7FA2-48ED-95C1-06281AF604C6}" presName="Name0" presStyleCnt="0">
        <dgm:presLayoutVars>
          <dgm:dir/>
          <dgm:animLvl val="lvl"/>
          <dgm:resizeHandles val="exact"/>
        </dgm:presLayoutVars>
      </dgm:prSet>
      <dgm:spPr/>
    </dgm:pt>
    <dgm:pt modelId="{7F147B80-EAEE-4C0E-BEEB-387D5A537D66}" type="pres">
      <dgm:prSet presAssocID="{3F7162CE-7FA2-48ED-95C1-06281AF604C6}" presName="dummy" presStyleCnt="0"/>
      <dgm:spPr/>
    </dgm:pt>
    <dgm:pt modelId="{119F09B4-871A-41FE-A109-4C983CAB1130}" type="pres">
      <dgm:prSet presAssocID="{3F7162CE-7FA2-48ED-95C1-06281AF604C6}" presName="linH" presStyleCnt="0"/>
      <dgm:spPr/>
    </dgm:pt>
    <dgm:pt modelId="{DABA3AA3-4F9B-4722-BC14-05F2373913C4}" type="pres">
      <dgm:prSet presAssocID="{3F7162CE-7FA2-48ED-95C1-06281AF604C6}" presName="padding1" presStyleCnt="0"/>
      <dgm:spPr/>
    </dgm:pt>
    <dgm:pt modelId="{71C94A53-812A-4D95-9797-849FAF68C235}" type="pres">
      <dgm:prSet presAssocID="{2BE778D8-6D58-4B08-9B1B-795836BD4C39}" presName="linV" presStyleCnt="0"/>
      <dgm:spPr/>
    </dgm:pt>
    <dgm:pt modelId="{8C0DF64D-4FDD-4725-8121-5416120EFC66}" type="pres">
      <dgm:prSet presAssocID="{2BE778D8-6D58-4B08-9B1B-795836BD4C39}" presName="spVertical1" presStyleCnt="0"/>
      <dgm:spPr/>
    </dgm:pt>
    <dgm:pt modelId="{0F165E5C-9E59-49FC-AB7A-81031ADFCAF6}" type="pres">
      <dgm:prSet presAssocID="{2BE778D8-6D58-4B08-9B1B-795836BD4C39}" presName="parTx" presStyleLbl="revTx" presStyleIdx="0" presStyleCnt="1" custScaleX="102336" custScaleY="70556" custLinFactNeighborX="-2783" custLinFactNeighborY="-42341">
        <dgm:presLayoutVars>
          <dgm:chMax val="0"/>
          <dgm:chPref val="0"/>
          <dgm:bulletEnabled val="1"/>
        </dgm:presLayoutVars>
      </dgm:prSet>
      <dgm:spPr/>
    </dgm:pt>
    <dgm:pt modelId="{5BFC54E1-7C13-4C4A-9439-521F20FA1F24}" type="pres">
      <dgm:prSet presAssocID="{2BE778D8-6D58-4B08-9B1B-795836BD4C39}" presName="spVertical2" presStyleCnt="0"/>
      <dgm:spPr/>
    </dgm:pt>
    <dgm:pt modelId="{836C8241-0AE5-44E2-B27C-CC20A9974F26}" type="pres">
      <dgm:prSet presAssocID="{2BE778D8-6D58-4B08-9B1B-795836BD4C39}" presName="spVertical3" presStyleCnt="0"/>
      <dgm:spPr/>
    </dgm:pt>
    <dgm:pt modelId="{A1272516-15DF-4191-A6FB-A0E8932A67DB}" type="pres">
      <dgm:prSet presAssocID="{3F7162CE-7FA2-48ED-95C1-06281AF604C6}" presName="padding2" presStyleCnt="0"/>
      <dgm:spPr/>
    </dgm:pt>
    <dgm:pt modelId="{0FF18C80-3020-4457-95BD-3BFFEE5EB22A}" type="pres">
      <dgm:prSet presAssocID="{3F7162CE-7FA2-48ED-95C1-06281AF604C6}" presName="negArrow" presStyleCnt="0"/>
      <dgm:spPr/>
    </dgm:pt>
    <dgm:pt modelId="{589051B0-FBD2-4B5F-9C84-318D82D2B7E7}" type="pres">
      <dgm:prSet presAssocID="{3F7162CE-7FA2-48ED-95C1-06281AF604C6}" presName="backgroundArrow" presStyleLbl="node1" presStyleIdx="0" presStyleCnt="1" custScaleY="85675" custLinFactNeighborY="-7771"/>
      <dgm:spPr/>
    </dgm:pt>
  </dgm:ptLst>
  <dgm:cxnLst>
    <dgm:cxn modelId="{B4AD223F-901D-4A91-809F-C974FA8E2F51}" type="presOf" srcId="{3F7162CE-7FA2-48ED-95C1-06281AF604C6}" destId="{CBB8211E-0595-4D43-96BF-F5CFF9075CCF}" srcOrd="0" destOrd="0" presId="urn:microsoft.com/office/officeart/2005/8/layout/hProcess3"/>
    <dgm:cxn modelId="{C3A3D582-39A6-4487-9241-EBE57199EA05}" type="presOf" srcId="{2BE778D8-6D58-4B08-9B1B-795836BD4C39}" destId="{0F165E5C-9E59-49FC-AB7A-81031ADFCAF6}" srcOrd="0" destOrd="0" presId="urn:microsoft.com/office/officeart/2005/8/layout/hProcess3"/>
    <dgm:cxn modelId="{23F3C0C6-9636-4CD8-9C4F-CB009202C1B7}" srcId="{3F7162CE-7FA2-48ED-95C1-06281AF604C6}" destId="{2BE778D8-6D58-4B08-9B1B-795836BD4C39}" srcOrd="0" destOrd="0" parTransId="{736E194B-442B-4BFE-A481-027EB1B21392}" sibTransId="{FB98810D-DA2D-4B5B-BB61-62BCC5295598}"/>
    <dgm:cxn modelId="{ACE17444-2192-494D-809D-09CFC43861C2}" type="presParOf" srcId="{CBB8211E-0595-4D43-96BF-F5CFF9075CCF}" destId="{7F147B80-EAEE-4C0E-BEEB-387D5A537D66}" srcOrd="0" destOrd="0" presId="urn:microsoft.com/office/officeart/2005/8/layout/hProcess3"/>
    <dgm:cxn modelId="{58F4ADC6-36F6-4493-9857-4C6C497D016E}" type="presParOf" srcId="{CBB8211E-0595-4D43-96BF-F5CFF9075CCF}" destId="{119F09B4-871A-41FE-A109-4C983CAB1130}" srcOrd="1" destOrd="0" presId="urn:microsoft.com/office/officeart/2005/8/layout/hProcess3"/>
    <dgm:cxn modelId="{83F85ABE-9B14-4274-B0FD-5E40A8FF8546}" type="presParOf" srcId="{119F09B4-871A-41FE-A109-4C983CAB1130}" destId="{DABA3AA3-4F9B-4722-BC14-05F2373913C4}" srcOrd="0" destOrd="0" presId="urn:microsoft.com/office/officeart/2005/8/layout/hProcess3"/>
    <dgm:cxn modelId="{59ECDFA3-F282-444D-9EDF-2678474F749C}" type="presParOf" srcId="{119F09B4-871A-41FE-A109-4C983CAB1130}" destId="{71C94A53-812A-4D95-9797-849FAF68C235}" srcOrd="1" destOrd="0" presId="urn:microsoft.com/office/officeart/2005/8/layout/hProcess3"/>
    <dgm:cxn modelId="{1C491F90-20C0-46D7-AE4C-D4DEB7D8B41B}" type="presParOf" srcId="{71C94A53-812A-4D95-9797-849FAF68C235}" destId="{8C0DF64D-4FDD-4725-8121-5416120EFC66}" srcOrd="0" destOrd="0" presId="urn:microsoft.com/office/officeart/2005/8/layout/hProcess3"/>
    <dgm:cxn modelId="{D89B978B-66DB-4970-A5B5-B2CF280B6BCB}" type="presParOf" srcId="{71C94A53-812A-4D95-9797-849FAF68C235}" destId="{0F165E5C-9E59-49FC-AB7A-81031ADFCAF6}" srcOrd="1" destOrd="0" presId="urn:microsoft.com/office/officeart/2005/8/layout/hProcess3"/>
    <dgm:cxn modelId="{2AAB6AC3-C06A-439D-965C-138664943B35}" type="presParOf" srcId="{71C94A53-812A-4D95-9797-849FAF68C235}" destId="{5BFC54E1-7C13-4C4A-9439-521F20FA1F24}" srcOrd="2" destOrd="0" presId="urn:microsoft.com/office/officeart/2005/8/layout/hProcess3"/>
    <dgm:cxn modelId="{21CA0261-9632-40C6-A740-8BD15E113F92}" type="presParOf" srcId="{71C94A53-812A-4D95-9797-849FAF68C235}" destId="{836C8241-0AE5-44E2-B27C-CC20A9974F26}" srcOrd="3" destOrd="0" presId="urn:microsoft.com/office/officeart/2005/8/layout/hProcess3"/>
    <dgm:cxn modelId="{E94FA538-711B-4C85-8259-8108C5B42961}" type="presParOf" srcId="{119F09B4-871A-41FE-A109-4C983CAB1130}" destId="{A1272516-15DF-4191-A6FB-A0E8932A67DB}" srcOrd="2" destOrd="0" presId="urn:microsoft.com/office/officeart/2005/8/layout/hProcess3"/>
    <dgm:cxn modelId="{CC7F8D7D-22B6-4FBD-8C38-DE5091085F26}" type="presParOf" srcId="{119F09B4-871A-41FE-A109-4C983CAB1130}" destId="{0FF18C80-3020-4457-95BD-3BFFEE5EB22A}" srcOrd="3" destOrd="0" presId="urn:microsoft.com/office/officeart/2005/8/layout/hProcess3"/>
    <dgm:cxn modelId="{5AD8E851-6E11-4DAC-B75A-5798482882BD}" type="presParOf" srcId="{119F09B4-871A-41FE-A109-4C983CAB1130}" destId="{589051B0-FBD2-4B5F-9C84-318D82D2B7E7}"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B7CBEE3-9A2B-4605-B698-7E76BC7A2F4F}" type="doc">
      <dgm:prSet loTypeId="urn:microsoft.com/office/officeart/2009/3/layout/PlusandMinus" loCatId="relationship" qsTypeId="urn:microsoft.com/office/officeart/2005/8/quickstyle/simple1" qsCatId="simple" csTypeId="urn:microsoft.com/office/officeart/2005/8/colors/colorful2" csCatId="colorful" phldr="1"/>
      <dgm:spPr/>
      <dgm:t>
        <a:bodyPr/>
        <a:lstStyle/>
        <a:p>
          <a:endParaRPr lang="en-AU"/>
        </a:p>
      </dgm:t>
    </dgm:pt>
    <dgm:pt modelId="{91A37128-7F2B-40A0-8CCB-6B76208BB07E}">
      <dgm:prSet phldrT="[Text]" custT="1"/>
      <dgm:spPr/>
      <dgm:t>
        <a:bodyPr/>
        <a:lstStyle/>
        <a:p>
          <a:r>
            <a:rPr lang="en-US" sz="2200" dirty="0"/>
            <a:t>Strengths:</a:t>
          </a:r>
          <a:endParaRPr lang="en-AU" sz="2200" dirty="0"/>
        </a:p>
      </dgm:t>
    </dgm:pt>
    <dgm:pt modelId="{6E809F86-A0D4-43E6-9584-1360009F018A}" type="parTrans" cxnId="{76118E49-B47F-46D2-AF40-EA3F6904CA71}">
      <dgm:prSet/>
      <dgm:spPr/>
      <dgm:t>
        <a:bodyPr/>
        <a:lstStyle/>
        <a:p>
          <a:endParaRPr lang="en-AU"/>
        </a:p>
      </dgm:t>
    </dgm:pt>
    <dgm:pt modelId="{82E3B50C-BAC8-4935-A162-7A716F5476AE}" type="sibTrans" cxnId="{76118E49-B47F-46D2-AF40-EA3F6904CA71}">
      <dgm:prSet/>
      <dgm:spPr/>
      <dgm:t>
        <a:bodyPr/>
        <a:lstStyle/>
        <a:p>
          <a:endParaRPr lang="en-AU"/>
        </a:p>
      </dgm:t>
    </dgm:pt>
    <dgm:pt modelId="{26156728-188E-428D-BE19-15FCE30F6B34}">
      <dgm:prSet custT="1"/>
      <dgm:spPr/>
      <dgm:t>
        <a:bodyPr/>
        <a:lstStyle/>
        <a:p>
          <a:r>
            <a:rPr lang="en-US" sz="2000" dirty="0"/>
            <a:t>Optional analogy of a company’s default probability and recovery rate</a:t>
          </a:r>
        </a:p>
      </dgm:t>
    </dgm:pt>
    <dgm:pt modelId="{9F92DA82-10E7-40F1-8A93-1B5842282E9C}" type="parTrans" cxnId="{EA96F263-045F-4A22-9F17-22431FECB0EF}">
      <dgm:prSet/>
      <dgm:spPr/>
      <dgm:t>
        <a:bodyPr/>
        <a:lstStyle/>
        <a:p>
          <a:endParaRPr lang="en-AU"/>
        </a:p>
      </dgm:t>
    </dgm:pt>
    <dgm:pt modelId="{0E4BD863-A731-4AD4-815C-6AA771B298B4}" type="sibTrans" cxnId="{EA96F263-045F-4A22-9F17-22431FECB0EF}">
      <dgm:prSet/>
      <dgm:spPr/>
      <dgm:t>
        <a:bodyPr/>
        <a:lstStyle/>
        <a:p>
          <a:endParaRPr lang="en-AU"/>
        </a:p>
      </dgm:t>
    </dgm:pt>
    <dgm:pt modelId="{9A78172B-6D26-463B-8627-08999B8199CD}">
      <dgm:prSet custT="1"/>
      <dgm:spPr/>
      <dgm:t>
        <a:bodyPr/>
        <a:lstStyle/>
        <a:p>
          <a:r>
            <a:rPr lang="en-US" sz="2000" dirty="0"/>
            <a:t>Estimated using current market prices</a:t>
          </a:r>
        </a:p>
      </dgm:t>
    </dgm:pt>
    <dgm:pt modelId="{F39827CC-2979-4B3E-9565-1D825A91AE0B}" type="parTrans" cxnId="{BB5AA261-9433-4942-A70F-166A75F19681}">
      <dgm:prSet/>
      <dgm:spPr/>
      <dgm:t>
        <a:bodyPr/>
        <a:lstStyle/>
        <a:p>
          <a:endParaRPr lang="en-AU"/>
        </a:p>
      </dgm:t>
    </dgm:pt>
    <dgm:pt modelId="{D78BCE19-E10A-47A6-9947-E5344D45D884}" type="sibTrans" cxnId="{BB5AA261-9433-4942-A70F-166A75F19681}">
      <dgm:prSet/>
      <dgm:spPr/>
      <dgm:t>
        <a:bodyPr/>
        <a:lstStyle/>
        <a:p>
          <a:endParaRPr lang="en-AU"/>
        </a:p>
      </dgm:t>
    </dgm:pt>
    <dgm:pt modelId="{B6C71FAD-6331-4E8A-A73E-25EE57966A61}">
      <dgm:prSet custT="1"/>
      <dgm:spPr/>
      <dgm:t>
        <a:bodyPr/>
        <a:lstStyle/>
        <a:p>
          <a:r>
            <a:rPr lang="en-US" sz="2200" dirty="0"/>
            <a:t>Weaknesses:</a:t>
          </a:r>
        </a:p>
      </dgm:t>
    </dgm:pt>
    <dgm:pt modelId="{A82FBD75-88B1-4497-B2F0-65272358D353}" type="parTrans" cxnId="{ACA0DC12-F6F8-427A-8CCA-8E4BDF2112F6}">
      <dgm:prSet/>
      <dgm:spPr/>
      <dgm:t>
        <a:bodyPr/>
        <a:lstStyle/>
        <a:p>
          <a:endParaRPr lang="en-AU"/>
        </a:p>
      </dgm:t>
    </dgm:pt>
    <dgm:pt modelId="{9E367AD7-E12C-4338-8286-936E7A78A253}" type="sibTrans" cxnId="{ACA0DC12-F6F8-427A-8CCA-8E4BDF2112F6}">
      <dgm:prSet/>
      <dgm:spPr/>
      <dgm:t>
        <a:bodyPr/>
        <a:lstStyle/>
        <a:p>
          <a:endParaRPr lang="en-AU"/>
        </a:p>
      </dgm:t>
    </dgm:pt>
    <dgm:pt modelId="{196A71DC-3731-496E-B815-DC3BB5367A43}">
      <dgm:prSet custT="1"/>
      <dgm:spPr/>
      <dgm:t>
        <a:bodyPr/>
        <a:lstStyle/>
        <a:p>
          <a:r>
            <a:rPr lang="en-US" sz="2000" dirty="0"/>
            <a:t>Balance sheets hard to model</a:t>
          </a:r>
        </a:p>
      </dgm:t>
    </dgm:pt>
    <dgm:pt modelId="{F5032CA9-E625-4764-A3B1-46DB2AAB1277}" type="parTrans" cxnId="{B5838FBC-EC5A-4F1E-BEDD-F35E7D9A9580}">
      <dgm:prSet/>
      <dgm:spPr/>
      <dgm:t>
        <a:bodyPr/>
        <a:lstStyle/>
        <a:p>
          <a:endParaRPr lang="en-AU"/>
        </a:p>
      </dgm:t>
    </dgm:pt>
    <dgm:pt modelId="{84FBBF1B-ED3E-4AC1-8109-7DB6DCC2F9BC}" type="sibTrans" cxnId="{B5838FBC-EC5A-4F1E-BEDD-F35E7D9A9580}">
      <dgm:prSet/>
      <dgm:spPr/>
      <dgm:t>
        <a:bodyPr/>
        <a:lstStyle/>
        <a:p>
          <a:endParaRPr lang="en-AU"/>
        </a:p>
      </dgm:t>
    </dgm:pt>
    <dgm:pt modelId="{0F23C2DC-D97A-46B4-A32D-4F3D99D8372C}">
      <dgm:prSet custT="1"/>
      <dgm:spPr/>
      <dgm:t>
        <a:bodyPr/>
        <a:lstStyle/>
        <a:p>
          <a:r>
            <a:rPr lang="en-US" sz="2000" dirty="0"/>
            <a:t>Can be estimated only using implied estimation</a:t>
          </a:r>
        </a:p>
      </dgm:t>
    </dgm:pt>
    <dgm:pt modelId="{4C8B48E6-9FC8-408D-8B74-0254E032C6F3}" type="parTrans" cxnId="{55587044-9ADE-4387-BDFB-FDD0DBAA9C08}">
      <dgm:prSet/>
      <dgm:spPr/>
      <dgm:t>
        <a:bodyPr/>
        <a:lstStyle/>
        <a:p>
          <a:endParaRPr lang="en-AU"/>
        </a:p>
      </dgm:t>
    </dgm:pt>
    <dgm:pt modelId="{54157C54-E93C-4AE1-9AF5-0D1EB9B00B5F}" type="sibTrans" cxnId="{55587044-9ADE-4387-BDFB-FDD0DBAA9C08}">
      <dgm:prSet/>
      <dgm:spPr/>
      <dgm:t>
        <a:bodyPr/>
        <a:lstStyle/>
        <a:p>
          <a:endParaRPr lang="en-AU"/>
        </a:p>
      </dgm:t>
    </dgm:pt>
    <dgm:pt modelId="{31710A6E-C3AF-4782-8C03-6905040AC628}">
      <dgm:prSet custT="1"/>
      <dgm:spPr/>
      <dgm:t>
        <a:bodyPr/>
        <a:lstStyle/>
        <a:p>
          <a:r>
            <a:rPr lang="en-US" sz="2000" dirty="0"/>
            <a:t>Inherit errors in the model’s formulation</a:t>
          </a:r>
        </a:p>
      </dgm:t>
    </dgm:pt>
    <dgm:pt modelId="{6B941A16-1855-4EA5-AAD1-7ACC0BF7E75B}" type="parTrans" cxnId="{381CF1C0-8468-4171-B08A-3FFBE1FDF385}">
      <dgm:prSet/>
      <dgm:spPr/>
      <dgm:t>
        <a:bodyPr/>
        <a:lstStyle/>
        <a:p>
          <a:endParaRPr lang="en-AU"/>
        </a:p>
      </dgm:t>
    </dgm:pt>
    <dgm:pt modelId="{C2136C00-11B1-4983-AE87-E38DF74958C8}" type="sibTrans" cxnId="{381CF1C0-8468-4171-B08A-3FFBE1FDF385}">
      <dgm:prSet/>
      <dgm:spPr/>
      <dgm:t>
        <a:bodyPr/>
        <a:lstStyle/>
        <a:p>
          <a:endParaRPr lang="en-AU"/>
        </a:p>
      </dgm:t>
    </dgm:pt>
    <dgm:pt modelId="{6DFC7376-5B20-43AA-BA3C-FF8561FE94AB}">
      <dgm:prSet custT="1"/>
      <dgm:spPr/>
      <dgm:t>
        <a:bodyPr/>
        <a:lstStyle/>
        <a:p>
          <a:r>
            <a:rPr lang="en-US" sz="2000" dirty="0"/>
            <a:t>Business cycles are not taken into account</a:t>
          </a:r>
        </a:p>
      </dgm:t>
    </dgm:pt>
    <dgm:pt modelId="{EB9D4FD0-D252-4460-93DD-BC382EBF4A47}" type="parTrans" cxnId="{9801B3A4-C152-4AA2-A735-6E6C9CE6989B}">
      <dgm:prSet/>
      <dgm:spPr/>
      <dgm:t>
        <a:bodyPr/>
        <a:lstStyle/>
        <a:p>
          <a:endParaRPr lang="en-AU"/>
        </a:p>
      </dgm:t>
    </dgm:pt>
    <dgm:pt modelId="{703ACCF9-97B0-43F9-B4ED-74D046177B82}" type="sibTrans" cxnId="{9801B3A4-C152-4AA2-A735-6E6C9CE6989B}">
      <dgm:prSet/>
      <dgm:spPr/>
      <dgm:t>
        <a:bodyPr/>
        <a:lstStyle/>
        <a:p>
          <a:endParaRPr lang="en-AU"/>
        </a:p>
      </dgm:t>
    </dgm:pt>
    <dgm:pt modelId="{75FED58A-62BD-4467-90F4-59DDB9C905C9}" type="pres">
      <dgm:prSet presAssocID="{8B7CBEE3-9A2B-4605-B698-7E76BC7A2F4F}" presName="Name0" presStyleCnt="0">
        <dgm:presLayoutVars>
          <dgm:chMax val="2"/>
          <dgm:chPref val="2"/>
          <dgm:dir/>
          <dgm:animOne/>
          <dgm:resizeHandles val="exact"/>
        </dgm:presLayoutVars>
      </dgm:prSet>
      <dgm:spPr/>
    </dgm:pt>
    <dgm:pt modelId="{9BA723B9-035E-4E1D-A7F7-A4621E8ABF43}" type="pres">
      <dgm:prSet presAssocID="{8B7CBEE3-9A2B-4605-B698-7E76BC7A2F4F}" presName="Background" presStyleLbl="bgImgPlace1" presStyleIdx="0" presStyleCnt="1"/>
      <dgm:spPr/>
    </dgm:pt>
    <dgm:pt modelId="{FCE9685E-9D2D-49F4-887D-BED049D1BDE6}" type="pres">
      <dgm:prSet presAssocID="{8B7CBEE3-9A2B-4605-B698-7E76BC7A2F4F}" presName="ParentText1" presStyleLbl="revTx" presStyleIdx="0" presStyleCnt="2">
        <dgm:presLayoutVars>
          <dgm:chMax val="0"/>
          <dgm:chPref val="0"/>
          <dgm:bulletEnabled val="1"/>
        </dgm:presLayoutVars>
      </dgm:prSet>
      <dgm:spPr/>
    </dgm:pt>
    <dgm:pt modelId="{ACD4F06F-A9D2-4733-8625-73E8A082B0FA}" type="pres">
      <dgm:prSet presAssocID="{8B7CBEE3-9A2B-4605-B698-7E76BC7A2F4F}" presName="ParentText2" presStyleLbl="revTx" presStyleIdx="1" presStyleCnt="2">
        <dgm:presLayoutVars>
          <dgm:chMax val="0"/>
          <dgm:chPref val="0"/>
          <dgm:bulletEnabled val="1"/>
        </dgm:presLayoutVars>
      </dgm:prSet>
      <dgm:spPr/>
    </dgm:pt>
    <dgm:pt modelId="{9B3AFD51-A1A5-4BD6-8A7F-06DA3F784864}" type="pres">
      <dgm:prSet presAssocID="{8B7CBEE3-9A2B-4605-B698-7E76BC7A2F4F}" presName="Plus" presStyleLbl="alignNode1" presStyleIdx="0" presStyleCnt="2" custScaleX="81239" custScaleY="81239"/>
      <dgm:spPr/>
    </dgm:pt>
    <dgm:pt modelId="{8DF141ED-04A4-4537-BB05-D254C4294A5E}" type="pres">
      <dgm:prSet presAssocID="{8B7CBEE3-9A2B-4605-B698-7E76BC7A2F4F}" presName="Minus" presStyleLbl="alignNode1" presStyleIdx="1" presStyleCnt="2" custScaleX="81239" custScaleY="81239"/>
      <dgm:spPr/>
    </dgm:pt>
    <dgm:pt modelId="{681C6310-4491-40E9-8CB5-0BAF30443EAE}" type="pres">
      <dgm:prSet presAssocID="{8B7CBEE3-9A2B-4605-B698-7E76BC7A2F4F}" presName="Divider" presStyleLbl="parChTrans1D1" presStyleIdx="0" presStyleCnt="1"/>
      <dgm:spPr/>
    </dgm:pt>
  </dgm:ptLst>
  <dgm:cxnLst>
    <dgm:cxn modelId="{ACA0DC12-F6F8-427A-8CCA-8E4BDF2112F6}" srcId="{8B7CBEE3-9A2B-4605-B698-7E76BC7A2F4F}" destId="{B6C71FAD-6331-4E8A-A73E-25EE57966A61}" srcOrd="1" destOrd="0" parTransId="{A82FBD75-88B1-4497-B2F0-65272358D353}" sibTransId="{9E367AD7-E12C-4338-8286-936E7A78A253}"/>
    <dgm:cxn modelId="{47E41F1A-A0BB-4E2D-BCAF-81148D7F8B38}" type="presOf" srcId="{26156728-188E-428D-BE19-15FCE30F6B34}" destId="{FCE9685E-9D2D-49F4-887D-BED049D1BDE6}" srcOrd="0" destOrd="1" presId="urn:microsoft.com/office/officeart/2009/3/layout/PlusandMinus"/>
    <dgm:cxn modelId="{55587044-9ADE-4387-BDFB-FDD0DBAA9C08}" srcId="{B6C71FAD-6331-4E8A-A73E-25EE57966A61}" destId="{0F23C2DC-D97A-46B4-A32D-4F3D99D8372C}" srcOrd="1" destOrd="0" parTransId="{4C8B48E6-9FC8-408D-8B74-0254E032C6F3}" sibTransId="{54157C54-E93C-4AE1-9AF5-0D1EB9B00B5F}"/>
    <dgm:cxn modelId="{76118E49-B47F-46D2-AF40-EA3F6904CA71}" srcId="{8B7CBEE3-9A2B-4605-B698-7E76BC7A2F4F}" destId="{91A37128-7F2B-40A0-8CCB-6B76208BB07E}" srcOrd="0" destOrd="0" parTransId="{6E809F86-A0D4-43E6-9584-1360009F018A}" sibTransId="{82E3B50C-BAC8-4935-A162-7A716F5476AE}"/>
    <dgm:cxn modelId="{A7E19D4C-3AE5-4398-974A-75276C2ABC5C}" type="presOf" srcId="{9A78172B-6D26-463B-8627-08999B8199CD}" destId="{FCE9685E-9D2D-49F4-887D-BED049D1BDE6}" srcOrd="0" destOrd="2" presId="urn:microsoft.com/office/officeart/2009/3/layout/PlusandMinus"/>
    <dgm:cxn modelId="{8F459951-C209-4E78-984F-C6AAAC95242A}" type="presOf" srcId="{196A71DC-3731-496E-B815-DC3BB5367A43}" destId="{ACD4F06F-A9D2-4733-8625-73E8A082B0FA}" srcOrd="0" destOrd="1" presId="urn:microsoft.com/office/officeart/2009/3/layout/PlusandMinus"/>
    <dgm:cxn modelId="{DB5ADC53-4F03-4412-8E32-97B614AB7013}" type="presOf" srcId="{31710A6E-C3AF-4782-8C03-6905040AC628}" destId="{ACD4F06F-A9D2-4733-8625-73E8A082B0FA}" srcOrd="0" destOrd="3" presId="urn:microsoft.com/office/officeart/2009/3/layout/PlusandMinus"/>
    <dgm:cxn modelId="{BB5AA261-9433-4942-A70F-166A75F19681}" srcId="{91A37128-7F2B-40A0-8CCB-6B76208BB07E}" destId="{9A78172B-6D26-463B-8627-08999B8199CD}" srcOrd="1" destOrd="0" parTransId="{F39827CC-2979-4B3E-9565-1D825A91AE0B}" sibTransId="{D78BCE19-E10A-47A6-9947-E5344D45D884}"/>
    <dgm:cxn modelId="{EA96F263-045F-4A22-9F17-22431FECB0EF}" srcId="{91A37128-7F2B-40A0-8CCB-6B76208BB07E}" destId="{26156728-188E-428D-BE19-15FCE30F6B34}" srcOrd="0" destOrd="0" parTransId="{9F92DA82-10E7-40F1-8A93-1B5842282E9C}" sibTransId="{0E4BD863-A731-4AD4-815C-6AA771B298B4}"/>
    <dgm:cxn modelId="{9108E870-3818-4044-A746-C6EEED849182}" type="presOf" srcId="{8B7CBEE3-9A2B-4605-B698-7E76BC7A2F4F}" destId="{75FED58A-62BD-4467-90F4-59DDB9C905C9}" srcOrd="0" destOrd="0" presId="urn:microsoft.com/office/officeart/2009/3/layout/PlusandMinus"/>
    <dgm:cxn modelId="{963F3D8F-6639-4894-9667-67744D3978B6}" type="presOf" srcId="{6DFC7376-5B20-43AA-BA3C-FF8561FE94AB}" destId="{ACD4F06F-A9D2-4733-8625-73E8A082B0FA}" srcOrd="0" destOrd="4" presId="urn:microsoft.com/office/officeart/2009/3/layout/PlusandMinus"/>
    <dgm:cxn modelId="{9801B3A4-C152-4AA2-A735-6E6C9CE6989B}" srcId="{B6C71FAD-6331-4E8A-A73E-25EE57966A61}" destId="{6DFC7376-5B20-43AA-BA3C-FF8561FE94AB}" srcOrd="3" destOrd="0" parTransId="{EB9D4FD0-D252-4460-93DD-BC382EBF4A47}" sibTransId="{703ACCF9-97B0-43F9-B4ED-74D046177B82}"/>
    <dgm:cxn modelId="{2E34ACA7-5586-44A8-B90E-F20BDEEE11B1}" type="presOf" srcId="{B6C71FAD-6331-4E8A-A73E-25EE57966A61}" destId="{ACD4F06F-A9D2-4733-8625-73E8A082B0FA}" srcOrd="0" destOrd="0" presId="urn:microsoft.com/office/officeart/2009/3/layout/PlusandMinus"/>
    <dgm:cxn modelId="{82E7FCA9-81D9-41E5-A405-9CC1B1196F4A}" type="presOf" srcId="{91A37128-7F2B-40A0-8CCB-6B76208BB07E}" destId="{FCE9685E-9D2D-49F4-887D-BED049D1BDE6}" srcOrd="0" destOrd="0" presId="urn:microsoft.com/office/officeart/2009/3/layout/PlusandMinus"/>
    <dgm:cxn modelId="{6C72E4B3-7C27-42D6-9129-5027EFAE95B8}" type="presOf" srcId="{0F23C2DC-D97A-46B4-A32D-4F3D99D8372C}" destId="{ACD4F06F-A9D2-4733-8625-73E8A082B0FA}" srcOrd="0" destOrd="2" presId="urn:microsoft.com/office/officeart/2009/3/layout/PlusandMinus"/>
    <dgm:cxn modelId="{B5838FBC-EC5A-4F1E-BEDD-F35E7D9A9580}" srcId="{B6C71FAD-6331-4E8A-A73E-25EE57966A61}" destId="{196A71DC-3731-496E-B815-DC3BB5367A43}" srcOrd="0" destOrd="0" parTransId="{F5032CA9-E625-4764-A3B1-46DB2AAB1277}" sibTransId="{84FBBF1B-ED3E-4AC1-8109-7DB6DCC2F9BC}"/>
    <dgm:cxn modelId="{381CF1C0-8468-4171-B08A-3FFBE1FDF385}" srcId="{B6C71FAD-6331-4E8A-A73E-25EE57966A61}" destId="{31710A6E-C3AF-4782-8C03-6905040AC628}" srcOrd="2" destOrd="0" parTransId="{6B941A16-1855-4EA5-AAD1-7ACC0BF7E75B}" sibTransId="{C2136C00-11B1-4983-AE87-E38DF74958C8}"/>
    <dgm:cxn modelId="{441C3C23-3720-437E-B9B2-9948F905985E}" type="presParOf" srcId="{75FED58A-62BD-4467-90F4-59DDB9C905C9}" destId="{9BA723B9-035E-4E1D-A7F7-A4621E8ABF43}" srcOrd="0" destOrd="0" presId="urn:microsoft.com/office/officeart/2009/3/layout/PlusandMinus"/>
    <dgm:cxn modelId="{EFC784F9-69C3-4CCF-9B56-D5EB83C6FAA7}" type="presParOf" srcId="{75FED58A-62BD-4467-90F4-59DDB9C905C9}" destId="{FCE9685E-9D2D-49F4-887D-BED049D1BDE6}" srcOrd="1" destOrd="0" presId="urn:microsoft.com/office/officeart/2009/3/layout/PlusandMinus"/>
    <dgm:cxn modelId="{5F675B13-4CB3-4521-8DAD-A1C288E9C82A}" type="presParOf" srcId="{75FED58A-62BD-4467-90F4-59DDB9C905C9}" destId="{ACD4F06F-A9D2-4733-8625-73E8A082B0FA}" srcOrd="2" destOrd="0" presId="urn:microsoft.com/office/officeart/2009/3/layout/PlusandMinus"/>
    <dgm:cxn modelId="{4665BB56-8EAD-40D2-9184-16058C0A821A}" type="presParOf" srcId="{75FED58A-62BD-4467-90F4-59DDB9C905C9}" destId="{9B3AFD51-A1A5-4BD6-8A7F-06DA3F784864}" srcOrd="3" destOrd="0" presId="urn:microsoft.com/office/officeart/2009/3/layout/PlusandMinus"/>
    <dgm:cxn modelId="{C9B57498-19B7-4B33-888F-E39FCC3C3E6C}" type="presParOf" srcId="{75FED58A-62BD-4467-90F4-59DDB9C905C9}" destId="{8DF141ED-04A4-4537-BB05-D254C4294A5E}" srcOrd="4" destOrd="0" presId="urn:microsoft.com/office/officeart/2009/3/layout/PlusandMinus"/>
    <dgm:cxn modelId="{6BFB7C38-0C8B-494E-A018-12F28B619303}" type="presParOf" srcId="{75FED58A-62BD-4467-90F4-59DDB9C905C9}" destId="{681C6310-4491-40E9-8CB5-0BAF30443EAE}"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F74128-2862-4E6D-8119-F6DF7D439866}"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AU"/>
        </a:p>
      </dgm:t>
    </dgm:pt>
    <dgm:pt modelId="{D220248A-2824-4B7E-9BAC-C2E84743372B}">
      <dgm:prSet phldrT="[Text]" custT="1"/>
      <dgm:spPr/>
      <dgm:t>
        <a:bodyPr/>
        <a:lstStyle/>
        <a:p>
          <a:r>
            <a:rPr lang="en-US" sz="2000" b="0" dirty="0"/>
            <a:t>They are called “</a:t>
          </a:r>
          <a:r>
            <a:rPr lang="en-US" sz="2000" b="1" dirty="0"/>
            <a:t>reduced form models</a:t>
          </a:r>
          <a:r>
            <a:rPr lang="en-US" sz="2000" b="0" dirty="0"/>
            <a:t>” </a:t>
          </a:r>
          <a:r>
            <a:rPr lang="en-US" sz="2000" dirty="0"/>
            <a:t>because they impose their assumptions on the outputs of a structural model</a:t>
          </a:r>
          <a:r>
            <a:rPr lang="en-US" sz="2000" dirty="0">
              <a:latin typeface="Arial"/>
              <a:cs typeface="Arial"/>
            </a:rPr>
            <a:t>—</a:t>
          </a:r>
          <a:r>
            <a:rPr lang="en-US" sz="2000" dirty="0"/>
            <a:t>the probability of default and the loss given default</a:t>
          </a:r>
          <a:r>
            <a:rPr lang="en-US" sz="2000" dirty="0">
              <a:latin typeface="Arial"/>
              <a:cs typeface="Arial"/>
            </a:rPr>
            <a:t>—</a:t>
          </a:r>
          <a:r>
            <a:rPr lang="en-US" sz="2000" dirty="0"/>
            <a:t>rather than on the balance sheet structure itself.</a:t>
          </a:r>
          <a:endParaRPr lang="en-AU" sz="2000" dirty="0"/>
        </a:p>
      </dgm:t>
    </dgm:pt>
    <dgm:pt modelId="{752911D9-B163-449D-B40D-35F5423799D1}" type="parTrans" cxnId="{D6F2F95A-CF5B-4E18-9537-0915EE222C89}">
      <dgm:prSet/>
      <dgm:spPr/>
      <dgm:t>
        <a:bodyPr/>
        <a:lstStyle/>
        <a:p>
          <a:endParaRPr lang="en-AU"/>
        </a:p>
      </dgm:t>
    </dgm:pt>
    <dgm:pt modelId="{AA080A93-992B-443B-BE1B-A859AD67AF93}" type="sibTrans" cxnId="{D6F2F95A-CF5B-4E18-9537-0915EE222C89}">
      <dgm:prSet/>
      <dgm:spPr/>
      <dgm:t>
        <a:bodyPr/>
        <a:lstStyle/>
        <a:p>
          <a:endParaRPr lang="en-AU"/>
        </a:p>
      </dgm:t>
    </dgm:pt>
    <dgm:pt modelId="{DD7DD214-EE3A-4B88-85A4-69B7AB58316B}">
      <dgm:prSet custT="1"/>
      <dgm:spPr/>
      <dgm:t>
        <a:bodyPr/>
        <a:lstStyle/>
        <a:p>
          <a:r>
            <a:rPr lang="en-US" sz="2000" dirty="0"/>
            <a:t>This change in perspective gives reduced form models tremendous flexibility in matching actual market conditions.</a:t>
          </a:r>
        </a:p>
      </dgm:t>
    </dgm:pt>
    <dgm:pt modelId="{17B39F51-204A-4BAE-851A-8BFB882BD11A}" type="parTrans" cxnId="{D3E4B82E-06EB-4450-877F-F82925FD0702}">
      <dgm:prSet/>
      <dgm:spPr/>
      <dgm:t>
        <a:bodyPr/>
        <a:lstStyle/>
        <a:p>
          <a:endParaRPr lang="en-AU"/>
        </a:p>
      </dgm:t>
    </dgm:pt>
    <dgm:pt modelId="{3FA7484C-4396-4E90-853E-CE884D2FD36A}" type="sibTrans" cxnId="{D3E4B82E-06EB-4450-877F-F82925FD0702}">
      <dgm:prSet/>
      <dgm:spPr/>
      <dgm:t>
        <a:bodyPr/>
        <a:lstStyle/>
        <a:p>
          <a:endParaRPr lang="en-AU"/>
        </a:p>
      </dgm:t>
    </dgm:pt>
    <dgm:pt modelId="{8B3695C9-F8FD-42A9-B08D-EB3E695FFBD9}" type="pres">
      <dgm:prSet presAssocID="{A9F74128-2862-4E6D-8119-F6DF7D439866}" presName="Name0" presStyleCnt="0">
        <dgm:presLayoutVars>
          <dgm:dir/>
          <dgm:animLvl val="lvl"/>
          <dgm:resizeHandles val="exact"/>
        </dgm:presLayoutVars>
      </dgm:prSet>
      <dgm:spPr/>
    </dgm:pt>
    <dgm:pt modelId="{F6AD94AA-CE63-46EA-950F-892FB4186083}" type="pres">
      <dgm:prSet presAssocID="{DD7DD214-EE3A-4B88-85A4-69B7AB58316B}" presName="boxAndChildren" presStyleCnt="0"/>
      <dgm:spPr/>
    </dgm:pt>
    <dgm:pt modelId="{4B751259-6C39-4505-84B2-692378119E8D}" type="pres">
      <dgm:prSet presAssocID="{DD7DD214-EE3A-4B88-85A4-69B7AB58316B}" presName="parentTextBox" presStyleLbl="node1" presStyleIdx="0" presStyleCnt="2" custScaleY="59848"/>
      <dgm:spPr/>
    </dgm:pt>
    <dgm:pt modelId="{379CBC07-496F-409F-A7FD-13DC286DEB1C}" type="pres">
      <dgm:prSet presAssocID="{AA080A93-992B-443B-BE1B-A859AD67AF93}" presName="sp" presStyleCnt="0"/>
      <dgm:spPr/>
    </dgm:pt>
    <dgm:pt modelId="{09A13685-EC83-406A-B340-123C181A39BB}" type="pres">
      <dgm:prSet presAssocID="{D220248A-2824-4B7E-9BAC-C2E84743372B}" presName="arrowAndChildren" presStyleCnt="0"/>
      <dgm:spPr/>
    </dgm:pt>
    <dgm:pt modelId="{A5759B0B-F538-40A9-A1BA-59D1183B8335}" type="pres">
      <dgm:prSet presAssocID="{D220248A-2824-4B7E-9BAC-C2E84743372B}" presName="parentTextArrow" presStyleLbl="node1" presStyleIdx="1" presStyleCnt="2"/>
      <dgm:spPr/>
    </dgm:pt>
  </dgm:ptLst>
  <dgm:cxnLst>
    <dgm:cxn modelId="{D3E4B82E-06EB-4450-877F-F82925FD0702}" srcId="{A9F74128-2862-4E6D-8119-F6DF7D439866}" destId="{DD7DD214-EE3A-4B88-85A4-69B7AB58316B}" srcOrd="1" destOrd="0" parTransId="{17B39F51-204A-4BAE-851A-8BFB882BD11A}" sibTransId="{3FA7484C-4396-4E90-853E-CE884D2FD36A}"/>
    <dgm:cxn modelId="{D6F2F95A-CF5B-4E18-9537-0915EE222C89}" srcId="{A9F74128-2862-4E6D-8119-F6DF7D439866}" destId="{D220248A-2824-4B7E-9BAC-C2E84743372B}" srcOrd="0" destOrd="0" parTransId="{752911D9-B163-449D-B40D-35F5423799D1}" sibTransId="{AA080A93-992B-443B-BE1B-A859AD67AF93}"/>
    <dgm:cxn modelId="{F406AC76-56B8-42F9-9ECC-23C649B8D2F5}" type="presOf" srcId="{A9F74128-2862-4E6D-8119-F6DF7D439866}" destId="{8B3695C9-F8FD-42A9-B08D-EB3E695FFBD9}" srcOrd="0" destOrd="0" presId="urn:microsoft.com/office/officeart/2005/8/layout/process4"/>
    <dgm:cxn modelId="{78FD6AC9-2115-4DD2-8B67-736098260AA9}" type="presOf" srcId="{DD7DD214-EE3A-4B88-85A4-69B7AB58316B}" destId="{4B751259-6C39-4505-84B2-692378119E8D}" srcOrd="0" destOrd="0" presId="urn:microsoft.com/office/officeart/2005/8/layout/process4"/>
    <dgm:cxn modelId="{43474DF6-4431-4D79-AD35-190792582971}" type="presOf" srcId="{D220248A-2824-4B7E-9BAC-C2E84743372B}" destId="{A5759B0B-F538-40A9-A1BA-59D1183B8335}" srcOrd="0" destOrd="0" presId="urn:microsoft.com/office/officeart/2005/8/layout/process4"/>
    <dgm:cxn modelId="{0BA1CE49-3A56-4B25-BCEB-6550DE61D95C}" type="presParOf" srcId="{8B3695C9-F8FD-42A9-B08D-EB3E695FFBD9}" destId="{F6AD94AA-CE63-46EA-950F-892FB4186083}" srcOrd="0" destOrd="0" presId="urn:microsoft.com/office/officeart/2005/8/layout/process4"/>
    <dgm:cxn modelId="{05D8F5F0-6559-4F99-8742-8300C69EC7CD}" type="presParOf" srcId="{F6AD94AA-CE63-46EA-950F-892FB4186083}" destId="{4B751259-6C39-4505-84B2-692378119E8D}" srcOrd="0" destOrd="0" presId="urn:microsoft.com/office/officeart/2005/8/layout/process4"/>
    <dgm:cxn modelId="{5DC3E166-2BC7-41A4-9BA2-41C0DF386CB0}" type="presParOf" srcId="{8B3695C9-F8FD-42A9-B08D-EB3E695FFBD9}" destId="{379CBC07-496F-409F-A7FD-13DC286DEB1C}" srcOrd="1" destOrd="0" presId="urn:microsoft.com/office/officeart/2005/8/layout/process4"/>
    <dgm:cxn modelId="{FF2F6A9B-C9B4-4EA1-A9D1-2705FE9F11F5}" type="presParOf" srcId="{8B3695C9-F8FD-42A9-B08D-EB3E695FFBD9}" destId="{09A13685-EC83-406A-B340-123C181A39BB}" srcOrd="2" destOrd="0" presId="urn:microsoft.com/office/officeart/2005/8/layout/process4"/>
    <dgm:cxn modelId="{124D2D60-67DB-48BB-ACA2-D8999FA86D28}" type="presParOf" srcId="{09A13685-EC83-406A-B340-123C181A39BB}" destId="{A5759B0B-F538-40A9-A1BA-59D1183B833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7BB58-B319-4C12-AD8B-5E1EE8214EB1}">
      <dsp:nvSpPr>
        <dsp:cNvPr id="0" name=""/>
        <dsp:cNvSpPr/>
      </dsp:nvSpPr>
      <dsp:spPr>
        <a:xfrm>
          <a:off x="2730249" y="1699843"/>
          <a:ext cx="2158999" cy="1498602"/>
        </a:xfrm>
        <a:prstGeom prst="roundRect">
          <a:avLst/>
        </a:prstGeom>
        <a:solidFill>
          <a:schemeClr val="accent3"/>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Four measures are often estimated to quantify the credit risk.</a:t>
          </a:r>
          <a:endParaRPr lang="en-AU" sz="2000" kern="1200" dirty="0"/>
        </a:p>
      </dsp:txBody>
      <dsp:txXfrm>
        <a:off x="2803405" y="1772999"/>
        <a:ext cx="2012687" cy="1352290"/>
      </dsp:txXfrm>
    </dsp:sp>
    <dsp:sp modelId="{F80CB3DD-804F-4142-B1BB-322C6B63426D}">
      <dsp:nvSpPr>
        <dsp:cNvPr id="0" name=""/>
        <dsp:cNvSpPr/>
      </dsp:nvSpPr>
      <dsp:spPr>
        <a:xfrm rot="16200000">
          <a:off x="3672006" y="1562100"/>
          <a:ext cx="275485" cy="0"/>
        </a:xfrm>
        <a:custGeom>
          <a:avLst/>
          <a:gdLst/>
          <a:ahLst/>
          <a:cxnLst/>
          <a:rect l="0" t="0" r="0" b="0"/>
          <a:pathLst>
            <a:path>
              <a:moveTo>
                <a:pt x="0" y="0"/>
              </a:moveTo>
              <a:lnTo>
                <a:pt x="275485" y="0"/>
              </a:lnTo>
            </a:path>
          </a:pathLst>
        </a:custGeom>
        <a:noFill/>
        <a:ln w="12700" cap="flat" cmpd="sng" algn="ctr">
          <a:solidFill>
            <a:schemeClr val="accent4">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7D0121CA-B539-42B3-A6F7-EBD04A36E3E2}">
      <dsp:nvSpPr>
        <dsp:cNvPr id="0" name=""/>
        <dsp:cNvSpPr/>
      </dsp:nvSpPr>
      <dsp:spPr>
        <a:xfrm>
          <a:off x="2958347" y="245190"/>
          <a:ext cx="1702803" cy="1179167"/>
        </a:xfrm>
        <a:prstGeom prst="roundRect">
          <a:avLst/>
        </a:prstGeom>
        <a:solidFill>
          <a:schemeClr val="accent3">
            <a:lumMod val="60000"/>
            <a:lumOff val="40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Probability of default</a:t>
          </a:r>
          <a:endParaRPr lang="en-AU" sz="2000" kern="1200" dirty="0">
            <a:solidFill>
              <a:schemeClr val="tx1"/>
            </a:solidFill>
          </a:endParaRPr>
        </a:p>
      </dsp:txBody>
      <dsp:txXfrm>
        <a:off x="3015909" y="302752"/>
        <a:ext cx="1587679" cy="1064043"/>
      </dsp:txXfrm>
    </dsp:sp>
    <dsp:sp modelId="{D5A9D78A-27BF-470B-8B20-EB63DE26D101}">
      <dsp:nvSpPr>
        <dsp:cNvPr id="0" name=""/>
        <dsp:cNvSpPr/>
      </dsp:nvSpPr>
      <dsp:spPr>
        <a:xfrm>
          <a:off x="4889248" y="2449144"/>
          <a:ext cx="444759" cy="0"/>
        </a:xfrm>
        <a:custGeom>
          <a:avLst/>
          <a:gdLst/>
          <a:ahLst/>
          <a:cxnLst/>
          <a:rect l="0" t="0" r="0" b="0"/>
          <a:pathLst>
            <a:path>
              <a:moveTo>
                <a:pt x="0" y="0"/>
              </a:moveTo>
              <a:lnTo>
                <a:pt x="444759" y="0"/>
              </a:lnTo>
            </a:path>
          </a:pathLst>
        </a:custGeom>
        <a:noFill/>
        <a:ln w="12700" cap="flat" cmpd="sng" algn="ctr">
          <a:solidFill>
            <a:schemeClr val="accent4">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A7D96F74-4327-49A9-B137-C06D926923B3}">
      <dsp:nvSpPr>
        <dsp:cNvPr id="0" name=""/>
        <dsp:cNvSpPr/>
      </dsp:nvSpPr>
      <dsp:spPr>
        <a:xfrm>
          <a:off x="5334007" y="1597742"/>
          <a:ext cx="1702803" cy="1702803"/>
        </a:xfrm>
        <a:prstGeom prst="roundRect">
          <a:avLst/>
        </a:prstGeom>
        <a:solidFill>
          <a:schemeClr val="accent3">
            <a:lumMod val="60000"/>
            <a:lumOff val="40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Loss given default </a:t>
          </a:r>
        </a:p>
      </dsp:txBody>
      <dsp:txXfrm>
        <a:off x="5417131" y="1680866"/>
        <a:ext cx="1536555" cy="1536555"/>
      </dsp:txXfrm>
    </dsp:sp>
    <dsp:sp modelId="{4CD4BF5A-CE09-4AA3-B58A-7D2BF89F0A67}">
      <dsp:nvSpPr>
        <dsp:cNvPr id="0" name=""/>
        <dsp:cNvSpPr/>
      </dsp:nvSpPr>
      <dsp:spPr>
        <a:xfrm rot="5400000">
          <a:off x="3592871" y="3415323"/>
          <a:ext cx="433754" cy="0"/>
        </a:xfrm>
        <a:custGeom>
          <a:avLst/>
          <a:gdLst/>
          <a:ahLst/>
          <a:cxnLst/>
          <a:rect l="0" t="0" r="0" b="0"/>
          <a:pathLst>
            <a:path>
              <a:moveTo>
                <a:pt x="0" y="0"/>
              </a:moveTo>
              <a:lnTo>
                <a:pt x="433754" y="0"/>
              </a:lnTo>
            </a:path>
          </a:pathLst>
        </a:custGeom>
        <a:noFill/>
        <a:ln w="12700" cap="flat" cmpd="sng" algn="ctr">
          <a:solidFill>
            <a:schemeClr val="accent4">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C442DB5C-6F6E-4445-AA24-7386A3B1EA13}">
      <dsp:nvSpPr>
        <dsp:cNvPr id="0" name=""/>
        <dsp:cNvSpPr/>
      </dsp:nvSpPr>
      <dsp:spPr>
        <a:xfrm>
          <a:off x="2958347" y="3632200"/>
          <a:ext cx="1702803" cy="1085389"/>
        </a:xfrm>
        <a:prstGeom prst="roundRect">
          <a:avLst/>
        </a:prstGeom>
        <a:solidFill>
          <a:schemeClr val="accent3">
            <a:lumMod val="60000"/>
            <a:lumOff val="40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Expected loss on the bond </a:t>
          </a:r>
        </a:p>
      </dsp:txBody>
      <dsp:txXfrm>
        <a:off x="3011331" y="3685184"/>
        <a:ext cx="1596835" cy="979421"/>
      </dsp:txXfrm>
    </dsp:sp>
    <dsp:sp modelId="{36F1CDDC-E8D8-4481-A8DC-92AA7ACC0C32}">
      <dsp:nvSpPr>
        <dsp:cNvPr id="0" name=""/>
        <dsp:cNvSpPr/>
      </dsp:nvSpPr>
      <dsp:spPr>
        <a:xfrm rot="10800000">
          <a:off x="2311418" y="2449144"/>
          <a:ext cx="418831" cy="0"/>
        </a:xfrm>
        <a:custGeom>
          <a:avLst/>
          <a:gdLst/>
          <a:ahLst/>
          <a:cxnLst/>
          <a:rect l="0" t="0" r="0" b="0"/>
          <a:pathLst>
            <a:path>
              <a:moveTo>
                <a:pt x="0" y="0"/>
              </a:moveTo>
              <a:lnTo>
                <a:pt x="418831" y="0"/>
              </a:lnTo>
            </a:path>
          </a:pathLst>
        </a:custGeom>
        <a:noFill/>
        <a:ln w="12700" cap="flat" cmpd="sng" algn="ctr">
          <a:solidFill>
            <a:schemeClr val="accent4">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DF7C9AE0-39BA-4BC8-A944-B24EB6AC64C0}">
      <dsp:nvSpPr>
        <dsp:cNvPr id="0" name=""/>
        <dsp:cNvSpPr/>
      </dsp:nvSpPr>
      <dsp:spPr>
        <a:xfrm>
          <a:off x="609618" y="1598244"/>
          <a:ext cx="1701799" cy="1701799"/>
        </a:xfrm>
        <a:prstGeom prst="roundRect">
          <a:avLst/>
        </a:prstGeom>
        <a:solidFill>
          <a:schemeClr val="accent3">
            <a:lumMod val="60000"/>
            <a:lumOff val="40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Present value of the expected loss</a:t>
          </a:r>
        </a:p>
      </dsp:txBody>
      <dsp:txXfrm>
        <a:off x="692693" y="1681319"/>
        <a:ext cx="1535649" cy="153564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3579A-4CB7-4292-BC8D-F3DDC18DEEB3}">
      <dsp:nvSpPr>
        <dsp:cNvPr id="0" name=""/>
        <dsp:cNvSpPr/>
      </dsp:nvSpPr>
      <dsp:spPr>
        <a:xfrm>
          <a:off x="0" y="0"/>
          <a:ext cx="8305800" cy="78356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1">
          <a:noAutofit/>
        </a:bodyPr>
        <a:lstStyle/>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r>
            <a:rPr lang="en-US" sz="2400" kern="1200" dirty="0"/>
            <a:t>Two approaches to estimate a model’s parameters</a:t>
          </a:r>
          <a:endParaRPr lang="en-AU" sz="2400" kern="1200" dirty="0"/>
        </a:p>
      </dsp:txBody>
      <dsp:txXfrm>
        <a:off x="0" y="0"/>
        <a:ext cx="8305800" cy="423122"/>
      </dsp:txXfrm>
    </dsp:sp>
    <dsp:sp modelId="{8CD34CC0-1A9C-48E8-8B68-21F99A76DFA6}">
      <dsp:nvSpPr>
        <dsp:cNvPr id="0" name=""/>
        <dsp:cNvSpPr/>
      </dsp:nvSpPr>
      <dsp:spPr>
        <a:xfrm>
          <a:off x="0" y="736596"/>
          <a:ext cx="4152899" cy="363679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marL="0" lvl="0" indent="0" algn="ctr" defTabSz="889000">
            <a:lnSpc>
              <a:spcPct val="90000"/>
            </a:lnSpc>
            <a:spcBef>
              <a:spcPct val="0"/>
            </a:spcBef>
            <a:spcAft>
              <a:spcPct val="35000"/>
            </a:spcAft>
            <a:buNone/>
          </a:pPr>
          <a:endParaRPr lang="en-US" sz="2000" b="1" kern="1200" dirty="0"/>
        </a:p>
        <a:p>
          <a:pPr marL="0" lvl="0" indent="0" algn="ctr" defTabSz="889000">
            <a:lnSpc>
              <a:spcPct val="90000"/>
            </a:lnSpc>
            <a:spcBef>
              <a:spcPct val="0"/>
            </a:spcBef>
            <a:spcAft>
              <a:spcPct val="35000"/>
            </a:spcAft>
            <a:buNone/>
          </a:pPr>
          <a:r>
            <a:rPr lang="en-US" sz="2000" b="0" kern="1200" dirty="0"/>
            <a:t>The </a:t>
          </a:r>
          <a:r>
            <a:rPr lang="en-US" sz="2000" b="1" kern="1200" dirty="0"/>
            <a:t>implicit approach </a:t>
          </a:r>
          <a:r>
            <a:rPr lang="en-US" sz="2000" kern="1200" dirty="0"/>
            <a:t>can be used for both structural and reduced form models. To use implicit estimation, one must completely specify the inputs to the model and the probability distributions for the macroeconomic state variables.</a:t>
          </a:r>
        </a:p>
      </dsp:txBody>
      <dsp:txXfrm>
        <a:off x="0" y="736596"/>
        <a:ext cx="4152899" cy="3636790"/>
      </dsp:txXfrm>
    </dsp:sp>
    <dsp:sp modelId="{B2842166-1413-49A2-8D0E-C4ECCC15B8CD}">
      <dsp:nvSpPr>
        <dsp:cNvPr id="0" name=""/>
        <dsp:cNvSpPr/>
      </dsp:nvSpPr>
      <dsp:spPr>
        <a:xfrm>
          <a:off x="4152900" y="736596"/>
          <a:ext cx="4152899" cy="3636790"/>
        </a:xfrm>
        <a:prstGeom prst="rect">
          <a:avLst/>
        </a:prstGeom>
        <a:solidFill>
          <a:schemeClr val="accent2">
            <a:tint val="40000"/>
            <a:alpha val="90000"/>
            <a:hueOff val="1671107"/>
            <a:satOff val="-22979"/>
            <a:lumOff val="-277"/>
            <a:alphaOff val="0"/>
          </a:schemeClr>
        </a:solidFill>
        <a:ln w="12700" cap="flat" cmpd="sng" algn="ctr">
          <a:solidFill>
            <a:schemeClr val="accent2">
              <a:tint val="40000"/>
              <a:alpha val="90000"/>
              <a:hueOff val="1671107"/>
              <a:satOff val="-22979"/>
              <a:lumOff val="-277"/>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marL="0" lvl="0" indent="0" algn="ctr" defTabSz="889000">
            <a:lnSpc>
              <a:spcPct val="90000"/>
            </a:lnSpc>
            <a:spcBef>
              <a:spcPct val="0"/>
            </a:spcBef>
            <a:spcAft>
              <a:spcPct val="35000"/>
            </a:spcAft>
            <a:buNone/>
          </a:pPr>
          <a:endParaRPr lang="en-US" sz="2000" b="1" kern="1200" dirty="0"/>
        </a:p>
        <a:p>
          <a:pPr marL="0" lvl="0" indent="0" algn="ctr" defTabSz="889000">
            <a:lnSpc>
              <a:spcPct val="90000"/>
            </a:lnSpc>
            <a:spcBef>
              <a:spcPct val="0"/>
            </a:spcBef>
            <a:spcAft>
              <a:spcPct val="35000"/>
            </a:spcAft>
            <a:buNone/>
          </a:pPr>
          <a:r>
            <a:rPr lang="en-US" sz="2000" b="0" kern="1200" dirty="0"/>
            <a:t>The </a:t>
          </a:r>
          <a:r>
            <a:rPr lang="en-US" sz="2000" b="1" kern="1200" dirty="0"/>
            <a:t>historical approach </a:t>
          </a:r>
          <a:r>
            <a:rPr lang="en-US" sz="2000" kern="1200" dirty="0"/>
            <a:t>can be used only for reduced form models because the economy’s macroeconomic state variables and the company’s debt prices are both observable. Estimating a reduced form model’s parameters using historical estimation is an application of </a:t>
          </a:r>
          <a:r>
            <a:rPr lang="en-US" sz="2000" i="1" kern="1200" dirty="0"/>
            <a:t>hazard rate </a:t>
          </a:r>
          <a:r>
            <a:rPr lang="en-US" sz="2000" kern="1200" dirty="0"/>
            <a:t>estimation.</a:t>
          </a:r>
        </a:p>
      </dsp:txBody>
      <dsp:txXfrm>
        <a:off x="4152900" y="736596"/>
        <a:ext cx="4152899" cy="36367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723B9-035E-4E1D-A7F7-A4621E8ABF43}">
      <dsp:nvSpPr>
        <dsp:cNvPr id="0" name=""/>
        <dsp:cNvSpPr/>
      </dsp:nvSpPr>
      <dsp:spPr>
        <a:xfrm>
          <a:off x="736804" y="778661"/>
          <a:ext cx="7159752" cy="3700116"/>
        </a:xfrm>
        <a:prstGeom prst="rect">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FCE9685E-9D2D-49F4-887D-BED049D1BDE6}">
      <dsp:nvSpPr>
        <dsp:cNvPr id="0" name=""/>
        <dsp:cNvSpPr/>
      </dsp:nvSpPr>
      <dsp:spPr>
        <a:xfrm>
          <a:off x="950773" y="1211394"/>
          <a:ext cx="3324758" cy="3165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977900">
            <a:lnSpc>
              <a:spcPct val="90000"/>
            </a:lnSpc>
            <a:spcBef>
              <a:spcPct val="0"/>
            </a:spcBef>
            <a:spcAft>
              <a:spcPct val="35000"/>
            </a:spcAft>
            <a:buNone/>
          </a:pPr>
          <a:r>
            <a:rPr lang="en-US" sz="2200" kern="1200" dirty="0"/>
            <a:t>Strengths:</a:t>
          </a:r>
          <a:endParaRPr lang="en-AU" sz="2200" kern="1200" dirty="0"/>
        </a:p>
        <a:p>
          <a:pPr marL="228600" lvl="1" indent="-228600" algn="l" defTabSz="889000">
            <a:lnSpc>
              <a:spcPct val="90000"/>
            </a:lnSpc>
            <a:spcBef>
              <a:spcPct val="0"/>
            </a:spcBef>
            <a:spcAft>
              <a:spcPct val="15000"/>
            </a:spcAft>
            <a:buChar char="•"/>
          </a:pPr>
          <a:r>
            <a:rPr lang="en-US" sz="2000" kern="1200" dirty="0"/>
            <a:t>The model inputs are observable</a:t>
          </a:r>
        </a:p>
        <a:p>
          <a:pPr marL="228600" lvl="1" indent="-228600" algn="l" defTabSz="889000">
            <a:lnSpc>
              <a:spcPct val="90000"/>
            </a:lnSpc>
            <a:spcBef>
              <a:spcPct val="0"/>
            </a:spcBef>
            <a:spcAft>
              <a:spcPct val="15000"/>
            </a:spcAft>
            <a:buChar char="•"/>
          </a:pPr>
          <a:r>
            <a:rPr lang="en-US" sz="2000" kern="1200" dirty="0"/>
            <a:t>Business cycle is taken into account</a:t>
          </a:r>
        </a:p>
        <a:p>
          <a:pPr marL="228600" lvl="1" indent="-228600" algn="l" defTabSz="889000">
            <a:lnSpc>
              <a:spcPct val="90000"/>
            </a:lnSpc>
            <a:spcBef>
              <a:spcPct val="0"/>
            </a:spcBef>
            <a:spcAft>
              <a:spcPct val="15000"/>
            </a:spcAft>
            <a:buChar char="•"/>
          </a:pPr>
          <a:r>
            <a:rPr lang="en-US" sz="2000" kern="1200" dirty="0"/>
            <a:t>No need for specification of balance sheet structure</a:t>
          </a:r>
        </a:p>
      </dsp:txBody>
      <dsp:txXfrm>
        <a:off x="950773" y="1211394"/>
        <a:ext cx="3324758" cy="3165404"/>
      </dsp:txXfrm>
    </dsp:sp>
    <dsp:sp modelId="{ACD4F06F-A9D2-4733-8625-73E8A082B0FA}">
      <dsp:nvSpPr>
        <dsp:cNvPr id="0" name=""/>
        <dsp:cNvSpPr/>
      </dsp:nvSpPr>
      <dsp:spPr>
        <a:xfrm>
          <a:off x="4349598" y="1211394"/>
          <a:ext cx="3324758" cy="3165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977900">
            <a:lnSpc>
              <a:spcPct val="90000"/>
            </a:lnSpc>
            <a:spcBef>
              <a:spcPct val="0"/>
            </a:spcBef>
            <a:spcAft>
              <a:spcPct val="35000"/>
            </a:spcAft>
            <a:buNone/>
          </a:pPr>
          <a:r>
            <a:rPr lang="en-US" sz="2200" kern="1200" dirty="0"/>
            <a:t>Weaknesses:</a:t>
          </a:r>
        </a:p>
        <a:p>
          <a:pPr marL="228600" lvl="1" indent="-228600" algn="l" defTabSz="889000">
            <a:lnSpc>
              <a:spcPct val="90000"/>
            </a:lnSpc>
            <a:spcBef>
              <a:spcPct val="0"/>
            </a:spcBef>
            <a:spcAft>
              <a:spcPct val="15000"/>
            </a:spcAft>
            <a:buChar char="•"/>
          </a:pPr>
          <a:r>
            <a:rPr lang="en-US" sz="2000" kern="1200" dirty="0"/>
            <a:t>Hard to properly formulate the model and back test it</a:t>
          </a:r>
        </a:p>
      </dsp:txBody>
      <dsp:txXfrm>
        <a:off x="4349598" y="1211394"/>
        <a:ext cx="3324758" cy="3165404"/>
      </dsp:txXfrm>
    </dsp:sp>
    <dsp:sp modelId="{9B3AFD51-A1A5-4BD6-8A7F-06DA3F784864}">
      <dsp:nvSpPr>
        <dsp:cNvPr id="0" name=""/>
        <dsp:cNvSpPr/>
      </dsp:nvSpPr>
      <dsp:spPr>
        <a:xfrm>
          <a:off x="127376" y="169422"/>
          <a:ext cx="1136559" cy="1136559"/>
        </a:xfrm>
        <a:prstGeom prst="plus">
          <a:avLst>
            <a:gd name="adj" fmla="val 32810"/>
          </a:avLst>
        </a:prstGeom>
        <a:solidFill>
          <a:schemeClr val="accent2">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8DF141ED-04A4-4537-BB05-D254C4294A5E}">
      <dsp:nvSpPr>
        <dsp:cNvPr id="0" name=""/>
        <dsp:cNvSpPr/>
      </dsp:nvSpPr>
      <dsp:spPr>
        <a:xfrm>
          <a:off x="7032520" y="583640"/>
          <a:ext cx="1069703" cy="366577"/>
        </a:xfrm>
        <a:prstGeom prst="rect">
          <a:avLst/>
        </a:prstGeom>
        <a:solidFill>
          <a:schemeClr val="accent2">
            <a:hueOff val="1991252"/>
            <a:satOff val="-47442"/>
            <a:lumOff val="13530"/>
            <a:alphaOff val="0"/>
          </a:schemeClr>
        </a:solidFill>
        <a:ln w="12700" cap="flat" cmpd="sng" algn="ctr">
          <a:solidFill>
            <a:schemeClr val="accent2">
              <a:hueOff val="1991252"/>
              <a:satOff val="-47442"/>
              <a:lumOff val="1353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681C6310-4491-40E9-8CB5-0BAF30443EAE}">
      <dsp:nvSpPr>
        <dsp:cNvPr id="0" name=""/>
        <dsp:cNvSpPr/>
      </dsp:nvSpPr>
      <dsp:spPr>
        <a:xfrm>
          <a:off x="4316680" y="1218162"/>
          <a:ext cx="822" cy="3023265"/>
        </a:xfrm>
        <a:prstGeom prst="line">
          <a:avLst/>
        </a:prstGeom>
        <a:noFill/>
        <a:ln w="12700" cap="flat" cmpd="sng" algn="ctr">
          <a:solidFill>
            <a:schemeClr val="accent2">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39271-BA2F-45C1-B5FA-2664AF1256DE}">
      <dsp:nvSpPr>
        <dsp:cNvPr id="0" name=""/>
        <dsp:cNvSpPr/>
      </dsp:nvSpPr>
      <dsp:spPr>
        <a:xfrm rot="10800000">
          <a:off x="5665798" y="1593096"/>
          <a:ext cx="2559403" cy="1535047"/>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D4A2B0AD-CA81-4FA4-9708-BA17C77603BA}">
      <dsp:nvSpPr>
        <dsp:cNvPr id="0" name=""/>
        <dsp:cNvSpPr/>
      </dsp:nvSpPr>
      <dsp:spPr>
        <a:xfrm>
          <a:off x="5660679" y="1846658"/>
          <a:ext cx="2308581" cy="2021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The collateral pool usually consists of a collection of loans of a particular type.</a:t>
          </a:r>
          <a:endParaRPr lang="en-US" sz="2000" b="1" kern="1200" dirty="0"/>
        </a:p>
      </dsp:txBody>
      <dsp:txXfrm>
        <a:off x="5660679" y="1846658"/>
        <a:ext cx="2308581" cy="2021363"/>
      </dsp:txXfrm>
    </dsp:sp>
    <dsp:sp modelId="{1E70EC30-0B70-409C-B172-EE6F8330E9EF}">
      <dsp:nvSpPr>
        <dsp:cNvPr id="0" name=""/>
        <dsp:cNvSpPr/>
      </dsp:nvSpPr>
      <dsp:spPr>
        <a:xfrm rot="5400000">
          <a:off x="5660679" y="895428"/>
          <a:ext cx="435098" cy="435098"/>
        </a:xfrm>
        <a:prstGeom prst="triangle">
          <a:avLst>
            <a:gd name="adj" fmla="val 100000"/>
          </a:avLst>
        </a:prstGeom>
        <a:solidFill>
          <a:schemeClr val="accent2">
            <a:hueOff val="497813"/>
            <a:satOff val="-11861"/>
            <a:lumOff val="3383"/>
            <a:alphaOff val="0"/>
          </a:schemeClr>
        </a:solidFill>
        <a:ln w="12700" cap="flat" cmpd="sng" algn="ctr">
          <a:solidFill>
            <a:schemeClr val="accent2">
              <a:hueOff val="497813"/>
              <a:satOff val="-11861"/>
              <a:lumOff val="3383"/>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5BA8E1ED-8398-4E82-B260-01CA36E15659}">
      <dsp:nvSpPr>
        <dsp:cNvPr id="0" name=""/>
        <dsp:cNvSpPr/>
      </dsp:nvSpPr>
      <dsp:spPr>
        <a:xfrm rot="10800000">
          <a:off x="2837657" y="894537"/>
          <a:ext cx="2559403" cy="1535047"/>
        </a:xfrm>
        <a:prstGeom prst="corner">
          <a:avLst>
            <a:gd name="adj1" fmla="val 16120"/>
            <a:gd name="adj2" fmla="val 16110"/>
          </a:avLst>
        </a:prstGeom>
        <a:solidFill>
          <a:schemeClr val="accent2">
            <a:hueOff val="995626"/>
            <a:satOff val="-23721"/>
            <a:lumOff val="6765"/>
            <a:alphaOff val="0"/>
          </a:schemeClr>
        </a:solidFill>
        <a:ln w="12700" cap="flat" cmpd="sng" algn="ctr">
          <a:solidFill>
            <a:schemeClr val="accent2">
              <a:hueOff val="995626"/>
              <a:satOff val="-23721"/>
              <a:lumOff val="6765"/>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5FAB148F-FD70-4314-BA9F-DA7B7C2FCBE1}">
      <dsp:nvSpPr>
        <dsp:cNvPr id="0" name=""/>
        <dsp:cNvSpPr/>
      </dsp:nvSpPr>
      <dsp:spPr>
        <a:xfrm>
          <a:off x="2832538" y="1148099"/>
          <a:ext cx="2308581" cy="2021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An SPV is formed to own a collection of assets, called its “</a:t>
          </a:r>
          <a:r>
            <a:rPr lang="en-US" sz="2000" b="1" kern="1200" dirty="0"/>
            <a:t>collateral pool</a:t>
          </a:r>
          <a:r>
            <a:rPr lang="en-US" sz="2000" b="0" kern="1200" dirty="0"/>
            <a:t>.”</a:t>
          </a:r>
          <a:r>
            <a:rPr lang="en-US" sz="2000" b="1" kern="1200" dirty="0"/>
            <a:t> </a:t>
          </a:r>
        </a:p>
      </dsp:txBody>
      <dsp:txXfrm>
        <a:off x="2832538" y="1148099"/>
        <a:ext cx="2308581" cy="2021363"/>
      </dsp:txXfrm>
    </dsp:sp>
    <dsp:sp modelId="{CF3456AC-A9DE-40D5-A174-A3F251B6B218}">
      <dsp:nvSpPr>
        <dsp:cNvPr id="0" name=""/>
        <dsp:cNvSpPr/>
      </dsp:nvSpPr>
      <dsp:spPr>
        <a:xfrm rot="5400000">
          <a:off x="2832538" y="196869"/>
          <a:ext cx="435098" cy="435098"/>
        </a:xfrm>
        <a:prstGeom prst="triangle">
          <a:avLst>
            <a:gd name="adj" fmla="val 100000"/>
          </a:avLst>
        </a:prstGeom>
        <a:solidFill>
          <a:schemeClr val="accent2">
            <a:hueOff val="1493439"/>
            <a:satOff val="-35581"/>
            <a:lumOff val="10148"/>
            <a:alphaOff val="0"/>
          </a:schemeClr>
        </a:solidFill>
        <a:ln w="12700" cap="flat" cmpd="sng" algn="ctr">
          <a:solidFill>
            <a:schemeClr val="accent2">
              <a:hueOff val="1493439"/>
              <a:satOff val="-35581"/>
              <a:lumOff val="10148"/>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EF9EEC54-0EE0-41A4-B77B-A9D1CCC82A40}">
      <dsp:nvSpPr>
        <dsp:cNvPr id="0" name=""/>
        <dsp:cNvSpPr/>
      </dsp:nvSpPr>
      <dsp:spPr>
        <a:xfrm rot="10800000">
          <a:off x="9517" y="195977"/>
          <a:ext cx="2559403" cy="1535047"/>
        </a:xfrm>
        <a:prstGeom prst="corner">
          <a:avLst>
            <a:gd name="adj1" fmla="val 16120"/>
            <a:gd name="adj2" fmla="val 16110"/>
          </a:avLst>
        </a:prstGeom>
        <a:solidFill>
          <a:schemeClr val="accent2">
            <a:hueOff val="1991252"/>
            <a:satOff val="-47442"/>
            <a:lumOff val="13530"/>
            <a:alphaOff val="0"/>
          </a:schemeClr>
        </a:solidFill>
        <a:ln w="12700" cap="flat" cmpd="sng" algn="ctr">
          <a:solidFill>
            <a:schemeClr val="accent2">
              <a:hueOff val="1991252"/>
              <a:satOff val="-47442"/>
              <a:lumOff val="1353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0EC8794B-3ECE-4D46-9A59-5F9390C0E075}">
      <dsp:nvSpPr>
        <dsp:cNvPr id="0" name=""/>
        <dsp:cNvSpPr/>
      </dsp:nvSpPr>
      <dsp:spPr>
        <a:xfrm>
          <a:off x="4398" y="449539"/>
          <a:ext cx="2308581" cy="2021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An </a:t>
          </a:r>
          <a:r>
            <a:rPr lang="en-US" sz="2000" b="1" kern="1200" dirty="0"/>
            <a:t>asset-backed security </a:t>
          </a:r>
          <a:r>
            <a:rPr lang="en-US" sz="2000" kern="1200" dirty="0"/>
            <a:t>(ABS) is a type of bond issued by a legal entity called a “</a:t>
          </a:r>
          <a:r>
            <a:rPr lang="en-US" sz="2000" b="1" kern="1200" dirty="0"/>
            <a:t>special purpose vehicle</a:t>
          </a:r>
          <a:r>
            <a:rPr lang="en-US" sz="2000" b="0" kern="1200" dirty="0"/>
            <a:t>”</a:t>
          </a:r>
          <a:r>
            <a:rPr lang="en-US" sz="2000" b="1" kern="1200" dirty="0"/>
            <a:t> </a:t>
          </a:r>
          <a:r>
            <a:rPr lang="en-US" sz="2000" kern="1200" dirty="0"/>
            <a:t>(SPV).</a:t>
          </a:r>
          <a:endParaRPr lang="en-AU" sz="2000" kern="1200" dirty="0"/>
        </a:p>
      </dsp:txBody>
      <dsp:txXfrm>
        <a:off x="4398" y="449539"/>
        <a:ext cx="2308581" cy="20213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5C41B-DF8E-4040-B932-D1B4C190C7C7}">
      <dsp:nvSpPr>
        <dsp:cNvPr id="0" name=""/>
        <dsp:cNvSpPr/>
      </dsp:nvSpPr>
      <dsp:spPr>
        <a:xfrm>
          <a:off x="0" y="801891"/>
          <a:ext cx="3607593" cy="2460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The credit risk measures used for corporate or sovereign bonds can be applied.</a:t>
          </a:r>
          <a:endParaRPr lang="en-AU" sz="2200" kern="1200" dirty="0"/>
        </a:p>
      </dsp:txBody>
      <dsp:txXfrm>
        <a:off x="72057" y="873948"/>
        <a:ext cx="3463479" cy="2316102"/>
      </dsp:txXfrm>
    </dsp:sp>
    <dsp:sp modelId="{CA85D6FF-6F0F-48B0-9E0C-EFDE86476129}">
      <dsp:nvSpPr>
        <dsp:cNvPr id="0" name=""/>
        <dsp:cNvSpPr/>
      </dsp:nvSpPr>
      <dsp:spPr>
        <a:xfrm rot="17070035">
          <a:off x="3109952" y="1349333"/>
          <a:ext cx="1327734" cy="79892"/>
        </a:xfrm>
        <a:custGeom>
          <a:avLst/>
          <a:gdLst/>
          <a:ahLst/>
          <a:cxnLst/>
          <a:rect l="0" t="0" r="0" b="0"/>
          <a:pathLst>
            <a:path>
              <a:moveTo>
                <a:pt x="0" y="39946"/>
              </a:moveTo>
              <a:lnTo>
                <a:pt x="1327734" y="39946"/>
              </a:lnTo>
            </a:path>
          </a:pathLst>
        </a:custGeom>
        <a:noFill/>
        <a:ln w="12700" cap="flat" cmpd="sng" algn="ctr">
          <a:solidFill>
            <a:schemeClr val="accent3">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dirty="0"/>
        </a:p>
      </dsp:txBody>
      <dsp:txXfrm>
        <a:off x="3740626" y="1356086"/>
        <a:ext cx="66386" cy="66386"/>
      </dsp:txXfrm>
    </dsp:sp>
    <dsp:sp modelId="{1DE4A17E-7118-4357-97B5-23D7C771C355}">
      <dsp:nvSpPr>
        <dsp:cNvPr id="0" name=""/>
        <dsp:cNvSpPr/>
      </dsp:nvSpPr>
      <dsp:spPr>
        <a:xfrm>
          <a:off x="3940045" y="239125"/>
          <a:ext cx="2031327" cy="101487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Probability of loss</a:t>
          </a:r>
          <a:endParaRPr lang="en-AU" sz="2200" kern="1200" dirty="0"/>
        </a:p>
      </dsp:txBody>
      <dsp:txXfrm>
        <a:off x="3969770" y="268850"/>
        <a:ext cx="1971877" cy="955420"/>
      </dsp:txXfrm>
    </dsp:sp>
    <dsp:sp modelId="{349E9A5E-49B6-4499-AC2B-10C6109DC925}">
      <dsp:nvSpPr>
        <dsp:cNvPr id="0" name=""/>
        <dsp:cNvSpPr/>
      </dsp:nvSpPr>
      <dsp:spPr>
        <a:xfrm>
          <a:off x="3607593" y="1992053"/>
          <a:ext cx="332451" cy="79892"/>
        </a:xfrm>
        <a:custGeom>
          <a:avLst/>
          <a:gdLst/>
          <a:ahLst/>
          <a:cxnLst/>
          <a:rect l="0" t="0" r="0" b="0"/>
          <a:pathLst>
            <a:path>
              <a:moveTo>
                <a:pt x="0" y="39946"/>
              </a:moveTo>
              <a:lnTo>
                <a:pt x="332451" y="39946"/>
              </a:lnTo>
            </a:path>
          </a:pathLst>
        </a:custGeom>
        <a:noFill/>
        <a:ln w="12700" cap="flat" cmpd="sng" algn="ctr">
          <a:solidFill>
            <a:schemeClr val="accent3">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dirty="0"/>
        </a:p>
      </dsp:txBody>
      <dsp:txXfrm>
        <a:off x="3765508" y="2023688"/>
        <a:ext cx="16622" cy="16622"/>
      </dsp:txXfrm>
    </dsp:sp>
    <dsp:sp modelId="{EB61F6DC-97FB-44C1-874C-817C3749F4D8}">
      <dsp:nvSpPr>
        <dsp:cNvPr id="0" name=""/>
        <dsp:cNvSpPr/>
      </dsp:nvSpPr>
      <dsp:spPr>
        <a:xfrm>
          <a:off x="3940045" y="1524564"/>
          <a:ext cx="2031327" cy="101487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Expected loss</a:t>
          </a:r>
          <a:endParaRPr lang="en-AU" sz="2200" kern="1200" dirty="0"/>
        </a:p>
      </dsp:txBody>
      <dsp:txXfrm>
        <a:off x="3969770" y="1554289"/>
        <a:ext cx="1971877" cy="955420"/>
      </dsp:txXfrm>
    </dsp:sp>
    <dsp:sp modelId="{F89ED778-A429-45A1-95EB-42630B3F2369}">
      <dsp:nvSpPr>
        <dsp:cNvPr id="0" name=""/>
        <dsp:cNvSpPr/>
      </dsp:nvSpPr>
      <dsp:spPr>
        <a:xfrm rot="4529965">
          <a:off x="3109952" y="2634773"/>
          <a:ext cx="1327734" cy="79892"/>
        </a:xfrm>
        <a:custGeom>
          <a:avLst/>
          <a:gdLst/>
          <a:ahLst/>
          <a:cxnLst/>
          <a:rect l="0" t="0" r="0" b="0"/>
          <a:pathLst>
            <a:path>
              <a:moveTo>
                <a:pt x="0" y="39946"/>
              </a:moveTo>
              <a:lnTo>
                <a:pt x="1327734" y="39946"/>
              </a:lnTo>
            </a:path>
          </a:pathLst>
        </a:custGeom>
        <a:noFill/>
        <a:ln w="12700" cap="flat" cmpd="sng" algn="ctr">
          <a:solidFill>
            <a:schemeClr val="accent3">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dirty="0"/>
        </a:p>
      </dsp:txBody>
      <dsp:txXfrm>
        <a:off x="3740626" y="2641526"/>
        <a:ext cx="66386" cy="66386"/>
      </dsp:txXfrm>
    </dsp:sp>
    <dsp:sp modelId="{67A1F944-C381-437E-8F1F-80F2F4A65ADD}">
      <dsp:nvSpPr>
        <dsp:cNvPr id="0" name=""/>
        <dsp:cNvSpPr/>
      </dsp:nvSpPr>
      <dsp:spPr>
        <a:xfrm>
          <a:off x="3940045" y="2810004"/>
          <a:ext cx="2031327" cy="101487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Present value of the expected loss</a:t>
          </a:r>
          <a:endParaRPr lang="en-AU" sz="2200" kern="1200" dirty="0"/>
        </a:p>
      </dsp:txBody>
      <dsp:txXfrm>
        <a:off x="3969770" y="2839729"/>
        <a:ext cx="1971877" cy="9554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91903-ABE9-479D-8C25-9C238FB4114E}">
      <dsp:nvSpPr>
        <dsp:cNvPr id="0" name=""/>
        <dsp:cNvSpPr/>
      </dsp:nvSpPr>
      <dsp:spPr>
        <a:xfrm>
          <a:off x="0" y="386699"/>
          <a:ext cx="8375904" cy="2205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0063" tIns="416560" rIns="650063"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There are four credit risk measures of a bond: the probability of default, the loss given default, the expected loss, and the present value of the expected loss.</a:t>
          </a:r>
          <a:endParaRPr lang="en-AU" sz="2000" kern="1200" dirty="0"/>
        </a:p>
        <a:p>
          <a:pPr marL="228600" lvl="1" indent="-228600" algn="l" defTabSz="889000" rtl="0">
            <a:lnSpc>
              <a:spcPct val="90000"/>
            </a:lnSpc>
            <a:spcBef>
              <a:spcPct val="0"/>
            </a:spcBef>
            <a:spcAft>
              <a:spcPct val="15000"/>
            </a:spcAft>
            <a:buChar char="•"/>
          </a:pPr>
          <a:r>
            <a:rPr lang="en-US" sz="2000" kern="1200" dirty="0"/>
            <a:t>The present value of the expected loss is the most important because it incorporates an adjustment for risk and the time value of money.</a:t>
          </a:r>
          <a:endParaRPr lang="en-AU" sz="2000" kern="1200" dirty="0"/>
        </a:p>
      </dsp:txBody>
      <dsp:txXfrm>
        <a:off x="0" y="386699"/>
        <a:ext cx="8375904" cy="2205000"/>
      </dsp:txXfrm>
    </dsp:sp>
    <dsp:sp modelId="{AB978A7F-2480-48BA-A4B8-4F42E4DA7B2F}">
      <dsp:nvSpPr>
        <dsp:cNvPr id="0" name=""/>
        <dsp:cNvSpPr/>
      </dsp:nvSpPr>
      <dsp:spPr>
        <a:xfrm>
          <a:off x="418795" y="91499"/>
          <a:ext cx="5863132" cy="590400"/>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612" tIns="0" rIns="221612" bIns="0" numCol="1" spcCol="1270" anchor="ctr" anchorCtr="0">
          <a:noAutofit/>
        </a:bodyPr>
        <a:lstStyle/>
        <a:p>
          <a:pPr marL="0" lvl="0" indent="0" algn="l" defTabSz="889000" rtl="0">
            <a:lnSpc>
              <a:spcPct val="90000"/>
            </a:lnSpc>
            <a:spcBef>
              <a:spcPct val="0"/>
            </a:spcBef>
            <a:spcAft>
              <a:spcPct val="35000"/>
            </a:spcAft>
            <a:buNone/>
          </a:pPr>
          <a:r>
            <a:rPr lang="en-US" sz="2000" kern="1200" dirty="0"/>
            <a:t>Credit measures of a bond</a:t>
          </a:r>
          <a:endParaRPr lang="en-AU" sz="2000" kern="1200" dirty="0"/>
        </a:p>
      </dsp:txBody>
      <dsp:txXfrm>
        <a:off x="447616" y="120320"/>
        <a:ext cx="5805490" cy="532758"/>
      </dsp:txXfrm>
    </dsp:sp>
    <dsp:sp modelId="{A35A8785-F37D-4B58-9015-A4FBD965A363}">
      <dsp:nvSpPr>
        <dsp:cNvPr id="0" name=""/>
        <dsp:cNvSpPr/>
      </dsp:nvSpPr>
      <dsp:spPr>
        <a:xfrm>
          <a:off x="0" y="2994899"/>
          <a:ext cx="8375904" cy="163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0063" tIns="416560" rIns="650063"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Credit scoring and credit ratings are traditional approaches to credit risk assessment and are used to rank retail borrowers versus companies, governments, and structured products.</a:t>
          </a:r>
          <a:endParaRPr lang="en-AU" sz="2000" kern="1200" dirty="0"/>
        </a:p>
      </dsp:txBody>
      <dsp:txXfrm>
        <a:off x="0" y="2994899"/>
        <a:ext cx="8375904" cy="1638000"/>
      </dsp:txXfrm>
    </dsp:sp>
    <dsp:sp modelId="{2E6CD969-A6A1-4B34-9989-81E00E99C70F}">
      <dsp:nvSpPr>
        <dsp:cNvPr id="0" name=""/>
        <dsp:cNvSpPr/>
      </dsp:nvSpPr>
      <dsp:spPr>
        <a:xfrm>
          <a:off x="418795" y="2699699"/>
          <a:ext cx="5863132" cy="590400"/>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612" tIns="0" rIns="221612" bIns="0" numCol="1" spcCol="1270" anchor="ctr" anchorCtr="0">
          <a:noAutofit/>
        </a:bodyPr>
        <a:lstStyle/>
        <a:p>
          <a:pPr marL="0" lvl="0" indent="0" algn="l" defTabSz="889000" rtl="0">
            <a:lnSpc>
              <a:spcPct val="90000"/>
            </a:lnSpc>
            <a:spcBef>
              <a:spcPct val="0"/>
            </a:spcBef>
            <a:spcAft>
              <a:spcPct val="35000"/>
            </a:spcAft>
            <a:buNone/>
          </a:pPr>
          <a:r>
            <a:rPr lang="en-US" sz="2000" kern="1200" dirty="0"/>
            <a:t>Credit scoring and credit ratings</a:t>
          </a:r>
          <a:endParaRPr lang="en-AU" sz="2000" kern="1200" dirty="0"/>
        </a:p>
      </dsp:txBody>
      <dsp:txXfrm>
        <a:off x="447616" y="2728520"/>
        <a:ext cx="5805490" cy="53275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90CDB-A551-4F34-A915-182F034B9D03}">
      <dsp:nvSpPr>
        <dsp:cNvPr id="0" name=""/>
        <dsp:cNvSpPr/>
      </dsp:nvSpPr>
      <dsp:spPr>
        <a:xfrm>
          <a:off x="0" y="272399"/>
          <a:ext cx="8375904" cy="2154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0063" tIns="374904" rIns="650063"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Structural models of credit risk assume a simple balance sheet for the company consisting of a single liability, a zero-coupon bond.</a:t>
          </a:r>
          <a:endParaRPr lang="en-AU" sz="2000" kern="1200" dirty="0"/>
        </a:p>
        <a:p>
          <a:pPr marL="228600" lvl="1" indent="-228600" algn="l" defTabSz="889000" rtl="0">
            <a:lnSpc>
              <a:spcPct val="90000"/>
            </a:lnSpc>
            <a:spcBef>
              <a:spcPct val="0"/>
            </a:spcBef>
            <a:spcAft>
              <a:spcPct val="15000"/>
            </a:spcAft>
            <a:buChar char="•"/>
          </a:pPr>
          <a:r>
            <a:rPr lang="en-US" sz="2000" kern="1200" dirty="0"/>
            <a:t>In a structural model, the company’s equity can be viewed as a European call option on the assets of the company, with a strike price equal to the debt’s face value.</a:t>
          </a:r>
          <a:endParaRPr lang="en-AU" sz="2000" kern="1200" dirty="0"/>
        </a:p>
      </dsp:txBody>
      <dsp:txXfrm>
        <a:off x="0" y="272399"/>
        <a:ext cx="8375904" cy="2154600"/>
      </dsp:txXfrm>
    </dsp:sp>
    <dsp:sp modelId="{058810E1-C106-4BE2-820B-1949ADF9D030}">
      <dsp:nvSpPr>
        <dsp:cNvPr id="0" name=""/>
        <dsp:cNvSpPr/>
      </dsp:nvSpPr>
      <dsp:spPr>
        <a:xfrm>
          <a:off x="418795" y="6719"/>
          <a:ext cx="5863132" cy="531360"/>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612" tIns="0" rIns="221612" bIns="0" numCol="1" spcCol="1270" anchor="ctr" anchorCtr="0">
          <a:noAutofit/>
        </a:bodyPr>
        <a:lstStyle/>
        <a:p>
          <a:pPr marL="0" lvl="0" indent="0" algn="l" defTabSz="889000" rtl="0">
            <a:lnSpc>
              <a:spcPct val="90000"/>
            </a:lnSpc>
            <a:spcBef>
              <a:spcPct val="0"/>
            </a:spcBef>
            <a:spcAft>
              <a:spcPct val="35000"/>
            </a:spcAft>
            <a:buNone/>
          </a:pPr>
          <a:r>
            <a:rPr lang="en-US" sz="2000" kern="1200" dirty="0"/>
            <a:t>Structural models of corporate credit risk</a:t>
          </a:r>
          <a:endParaRPr lang="en-AU" sz="2000" kern="1200" dirty="0"/>
        </a:p>
      </dsp:txBody>
      <dsp:txXfrm>
        <a:off x="444734" y="32658"/>
        <a:ext cx="5811254" cy="479482"/>
      </dsp:txXfrm>
    </dsp:sp>
    <dsp:sp modelId="{4281DB1E-C89B-45CE-9AF9-4688A338CAB9}">
      <dsp:nvSpPr>
        <dsp:cNvPr id="0" name=""/>
        <dsp:cNvSpPr/>
      </dsp:nvSpPr>
      <dsp:spPr>
        <a:xfrm>
          <a:off x="0" y="2789879"/>
          <a:ext cx="8375904" cy="1927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0063" tIns="374904" rIns="650063"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Reduced form models of credit risk consider a company’s traded liabilities.</a:t>
          </a:r>
          <a:endParaRPr lang="en-AU" sz="2000" kern="1200" dirty="0"/>
        </a:p>
        <a:p>
          <a:pPr marL="228600" lvl="1" indent="-228600" algn="l" defTabSz="889000" rtl="0">
            <a:lnSpc>
              <a:spcPct val="90000"/>
            </a:lnSpc>
            <a:spcBef>
              <a:spcPct val="0"/>
            </a:spcBef>
            <a:spcAft>
              <a:spcPct val="15000"/>
            </a:spcAft>
            <a:buChar char="•"/>
          </a:pPr>
          <a:r>
            <a:rPr lang="en-US" sz="2000" kern="1200" dirty="0"/>
            <a:t>Using option pricing methodology, reduced form models provide insights into the debt’s expected loss and the present value of the expected loss.</a:t>
          </a:r>
          <a:endParaRPr lang="en-AU" sz="2000" kern="1200" dirty="0"/>
        </a:p>
      </dsp:txBody>
      <dsp:txXfrm>
        <a:off x="0" y="2789879"/>
        <a:ext cx="8375904" cy="1927800"/>
      </dsp:txXfrm>
    </dsp:sp>
    <dsp:sp modelId="{8FC94F73-8052-4C82-9F2F-28FF86E05C00}">
      <dsp:nvSpPr>
        <dsp:cNvPr id="0" name=""/>
        <dsp:cNvSpPr/>
      </dsp:nvSpPr>
      <dsp:spPr>
        <a:xfrm>
          <a:off x="418795" y="2524199"/>
          <a:ext cx="5863132" cy="531360"/>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612" tIns="0" rIns="221612" bIns="0" numCol="1" spcCol="1270" anchor="ctr" anchorCtr="0">
          <a:noAutofit/>
        </a:bodyPr>
        <a:lstStyle/>
        <a:p>
          <a:pPr marL="0" lvl="0" indent="0" algn="l" defTabSz="889000" rtl="0">
            <a:lnSpc>
              <a:spcPct val="90000"/>
            </a:lnSpc>
            <a:spcBef>
              <a:spcPct val="0"/>
            </a:spcBef>
            <a:spcAft>
              <a:spcPct val="35000"/>
            </a:spcAft>
            <a:buNone/>
          </a:pPr>
          <a:r>
            <a:rPr lang="en-US" sz="2000" kern="1200" dirty="0"/>
            <a:t>Reduced form models of corporate credit risk</a:t>
          </a:r>
          <a:endParaRPr lang="en-AU" sz="2000" kern="1200" dirty="0"/>
        </a:p>
      </dsp:txBody>
      <dsp:txXfrm>
        <a:off x="444734" y="2550138"/>
        <a:ext cx="5811254" cy="47948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3130E-A3FD-4DF0-B6A9-37C09224F0EF}">
      <dsp:nvSpPr>
        <dsp:cNvPr id="0" name=""/>
        <dsp:cNvSpPr/>
      </dsp:nvSpPr>
      <dsp:spPr>
        <a:xfrm>
          <a:off x="0" y="228585"/>
          <a:ext cx="8375904" cy="213256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0063" tIns="624840" rIns="650063"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The term structure of credit spreads is the difference between yields on risky bonds and default-free zero-coupon bonds.</a:t>
          </a:r>
          <a:endParaRPr lang="en-AU" sz="2000" kern="1200" dirty="0"/>
        </a:p>
        <a:p>
          <a:pPr marL="228600" lvl="1" indent="-228600" algn="l" defTabSz="889000" rtl="0">
            <a:lnSpc>
              <a:spcPct val="90000"/>
            </a:lnSpc>
            <a:spcBef>
              <a:spcPct val="0"/>
            </a:spcBef>
            <a:spcAft>
              <a:spcPct val="15000"/>
            </a:spcAft>
            <a:buChar char="•"/>
          </a:pPr>
          <a:r>
            <a:rPr lang="en-US" sz="2000" kern="1200" dirty="0"/>
            <a:t>These yields can be estimated from the market prices of traded coupon bonds of both types.</a:t>
          </a:r>
          <a:endParaRPr lang="en-AU" sz="2000" kern="1200" dirty="0"/>
        </a:p>
      </dsp:txBody>
      <dsp:txXfrm>
        <a:off x="0" y="228585"/>
        <a:ext cx="8375904" cy="2132565"/>
      </dsp:txXfrm>
    </dsp:sp>
    <dsp:sp modelId="{AD4A79FC-555A-4BDF-9AD7-4458A6B1DE95}">
      <dsp:nvSpPr>
        <dsp:cNvPr id="0" name=""/>
        <dsp:cNvSpPr/>
      </dsp:nvSpPr>
      <dsp:spPr>
        <a:xfrm>
          <a:off x="418795" y="0"/>
          <a:ext cx="6472722" cy="631699"/>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612" tIns="0" rIns="221612" bIns="0" numCol="1" spcCol="1270" anchor="ctr" anchorCtr="0">
          <a:noAutofit/>
        </a:bodyPr>
        <a:lstStyle/>
        <a:p>
          <a:pPr marL="0" lvl="0" indent="0" algn="l" defTabSz="889000" rtl="0">
            <a:lnSpc>
              <a:spcPct val="90000"/>
            </a:lnSpc>
            <a:spcBef>
              <a:spcPct val="0"/>
            </a:spcBef>
            <a:spcAft>
              <a:spcPct val="35000"/>
            </a:spcAft>
            <a:buNone/>
          </a:pPr>
          <a:r>
            <a:rPr lang="en-US" sz="2000" kern="1200" dirty="0"/>
            <a:t>Determinants of the term structure of credit spreads</a:t>
          </a:r>
          <a:endParaRPr lang="en-AU" sz="2000" kern="1200" dirty="0"/>
        </a:p>
      </dsp:txBody>
      <dsp:txXfrm>
        <a:off x="449632" y="30837"/>
        <a:ext cx="6411048" cy="570025"/>
      </dsp:txXfrm>
    </dsp:sp>
    <dsp:sp modelId="{AC463120-40EE-4C0D-82A1-D64B6C308082}">
      <dsp:nvSpPr>
        <dsp:cNvPr id="0" name=""/>
        <dsp:cNvSpPr/>
      </dsp:nvSpPr>
      <dsp:spPr>
        <a:xfrm>
          <a:off x="0" y="2707366"/>
          <a:ext cx="8375904" cy="2016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0063" tIns="624840" rIns="650063"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The present value of the expected loss on any bond can be estimated using the term structure of credit spreads.</a:t>
          </a:r>
          <a:endParaRPr lang="en-AU" sz="2000" kern="1200" dirty="0"/>
        </a:p>
      </dsp:txBody>
      <dsp:txXfrm>
        <a:off x="0" y="2707366"/>
        <a:ext cx="8375904" cy="2016000"/>
      </dsp:txXfrm>
    </dsp:sp>
    <dsp:sp modelId="{819DC6AE-5D6B-48F7-9112-A3AEF76EE56C}">
      <dsp:nvSpPr>
        <dsp:cNvPr id="0" name=""/>
        <dsp:cNvSpPr/>
      </dsp:nvSpPr>
      <dsp:spPr>
        <a:xfrm>
          <a:off x="418795" y="2513564"/>
          <a:ext cx="6558089" cy="599222"/>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612" tIns="0" rIns="221612" bIns="0" numCol="1" spcCol="1270" anchor="ctr" anchorCtr="0">
          <a:noAutofit/>
        </a:bodyPr>
        <a:lstStyle/>
        <a:p>
          <a:pPr marL="0" lvl="0" indent="0" algn="l" defTabSz="889000" rtl="0">
            <a:lnSpc>
              <a:spcPct val="90000"/>
            </a:lnSpc>
            <a:spcBef>
              <a:spcPct val="0"/>
            </a:spcBef>
            <a:spcAft>
              <a:spcPct val="35000"/>
            </a:spcAft>
            <a:buNone/>
          </a:pPr>
          <a:r>
            <a:rPr lang="en-US" sz="2000" kern="1200" dirty="0"/>
            <a:t>Present value of the expected loss</a:t>
          </a:r>
          <a:endParaRPr lang="en-AU" sz="2000" kern="1200" dirty="0"/>
        </a:p>
      </dsp:txBody>
      <dsp:txXfrm>
        <a:off x="448047" y="2542816"/>
        <a:ext cx="6499585" cy="54071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0220E-991B-4096-A233-59BF965CDB7F}">
      <dsp:nvSpPr>
        <dsp:cNvPr id="0" name=""/>
        <dsp:cNvSpPr/>
      </dsp:nvSpPr>
      <dsp:spPr>
        <a:xfrm>
          <a:off x="0" y="378719"/>
          <a:ext cx="8375904" cy="2797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0063" tIns="499872" rIns="650063"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Asset-backed securities (ABS) are liabilities issued by a special purpose vehicle (SPV). The SPV’s assets, called </a:t>
          </a:r>
          <a:r>
            <a:rPr lang="en-US" sz="2000" kern="1200"/>
            <a:t>a “collateral pool,” </a:t>
          </a:r>
          <a:r>
            <a:rPr lang="en-US" sz="2000" kern="1200" dirty="0"/>
            <a:t>consist of a collection of loans.</a:t>
          </a:r>
          <a:endParaRPr lang="en-AU" sz="2000" kern="1200" dirty="0"/>
        </a:p>
        <a:p>
          <a:pPr marL="228600" lvl="1" indent="-228600" algn="l" defTabSz="889000" rtl="0">
            <a:lnSpc>
              <a:spcPct val="90000"/>
            </a:lnSpc>
            <a:spcBef>
              <a:spcPct val="0"/>
            </a:spcBef>
            <a:spcAft>
              <a:spcPct val="15000"/>
            </a:spcAft>
            <a:buChar char="•"/>
          </a:pPr>
          <a:r>
            <a:rPr lang="en-US" sz="2000" kern="1200" dirty="0"/>
            <a:t>ABS do not default, but they can lose value as the SPV’s collateral pool incurs defaults. Modeling an ABS’s credit risk</a:t>
          </a:r>
          <a:r>
            <a:rPr lang="en-US" sz="2000" kern="1200" dirty="0">
              <a:latin typeface="Arial"/>
              <a:cs typeface="Arial"/>
            </a:rPr>
            <a:t>—</a:t>
          </a:r>
          <a:r>
            <a:rPr lang="en-US" sz="2000" kern="1200" dirty="0"/>
            <a:t>the probability of loss, the loss given default, the expected loss, and the present value of the loss</a:t>
          </a:r>
          <a:r>
            <a:rPr lang="en-US" sz="2000" kern="1200" dirty="0">
              <a:latin typeface="Arial"/>
              <a:cs typeface="Arial"/>
            </a:rPr>
            <a:t>—</a:t>
          </a:r>
          <a:r>
            <a:rPr lang="en-US" sz="2000" kern="1200" dirty="0"/>
            <a:t>is a complex exercise.</a:t>
          </a:r>
          <a:endParaRPr lang="en-AU" sz="2000" kern="1200" dirty="0"/>
        </a:p>
      </dsp:txBody>
      <dsp:txXfrm>
        <a:off x="0" y="378719"/>
        <a:ext cx="8375904" cy="2797200"/>
      </dsp:txXfrm>
    </dsp:sp>
    <dsp:sp modelId="{48C39C82-1D4D-48DA-A62C-7FC87C45180E}">
      <dsp:nvSpPr>
        <dsp:cNvPr id="0" name=""/>
        <dsp:cNvSpPr/>
      </dsp:nvSpPr>
      <dsp:spPr>
        <a:xfrm>
          <a:off x="418795" y="24479"/>
          <a:ext cx="6862855" cy="708480"/>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612" tIns="0" rIns="221612" bIns="0" numCol="1" spcCol="1270" anchor="ctr" anchorCtr="0">
          <a:noAutofit/>
        </a:bodyPr>
        <a:lstStyle/>
        <a:p>
          <a:pPr marL="0" lvl="0" indent="0" algn="l" defTabSz="889000" rtl="0">
            <a:lnSpc>
              <a:spcPct val="90000"/>
            </a:lnSpc>
            <a:spcBef>
              <a:spcPct val="0"/>
            </a:spcBef>
            <a:spcAft>
              <a:spcPct val="35000"/>
            </a:spcAft>
            <a:buNone/>
          </a:pPr>
          <a:r>
            <a:rPr lang="en-US" sz="2000" kern="1200" dirty="0"/>
            <a:t>Credit analysis required for asset-backed securities</a:t>
          </a:r>
          <a:endParaRPr lang="en-AU" sz="2000" kern="1200" dirty="0"/>
        </a:p>
      </dsp:txBody>
      <dsp:txXfrm>
        <a:off x="453380" y="59064"/>
        <a:ext cx="6793685"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BACFC-DA33-4426-BE3E-EF181146266E}">
      <dsp:nvSpPr>
        <dsp:cNvPr id="0" name=""/>
        <dsp:cNvSpPr/>
      </dsp:nvSpPr>
      <dsp:spPr>
        <a:xfrm>
          <a:off x="0" y="1287740"/>
          <a:ext cx="7696200" cy="8448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The second modification is to include the time value of money in the calculation</a:t>
          </a:r>
          <a:r>
            <a:rPr lang="en-US" sz="2000" kern="1200" dirty="0">
              <a:latin typeface="Arial"/>
              <a:cs typeface="Arial"/>
            </a:rPr>
            <a:t>—</a:t>
          </a:r>
          <a:r>
            <a:rPr lang="en-US" sz="2000" kern="1200" dirty="0"/>
            <a:t>that is, the discounting of the future cash flows to the present.</a:t>
          </a:r>
        </a:p>
      </dsp:txBody>
      <dsp:txXfrm>
        <a:off x="0" y="1287740"/>
        <a:ext cx="7696200" cy="844897"/>
      </dsp:txXfrm>
    </dsp:sp>
    <dsp:sp modelId="{C75454DF-109F-497C-A5A3-2C8217AE32FA}">
      <dsp:nvSpPr>
        <dsp:cNvPr id="0" name=""/>
        <dsp:cNvSpPr/>
      </dsp:nvSpPr>
      <dsp:spPr>
        <a:xfrm rot="10800000">
          <a:off x="0" y="962"/>
          <a:ext cx="7696200" cy="1299451"/>
        </a:xfrm>
        <a:prstGeom prst="upArrowCallout">
          <a:avLst/>
        </a:prstGeom>
        <a:solidFill>
          <a:schemeClr val="accent2">
            <a:hueOff val="1991252"/>
            <a:satOff val="-47442"/>
            <a:lumOff val="1353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The first modification is to explicitly adjust the probabilities to account for the risk of the cash flows (the risk premium).</a:t>
          </a:r>
          <a:endParaRPr lang="en-AU" sz="2000" kern="1200" dirty="0"/>
        </a:p>
      </dsp:txBody>
      <dsp:txXfrm rot="10800000">
        <a:off x="0" y="962"/>
        <a:ext cx="7696200" cy="8443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AD2EC-5EAC-4C6D-9E60-E9AB3EBE9817}">
      <dsp:nvSpPr>
        <dsp:cNvPr id="0" name=""/>
        <dsp:cNvSpPr/>
      </dsp:nvSpPr>
      <dsp:spPr>
        <a:xfrm rot="5400000">
          <a:off x="-231424" y="233492"/>
          <a:ext cx="1542831" cy="1079982"/>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Credit scoring</a:t>
          </a:r>
          <a:endParaRPr lang="en-AU" sz="2000" kern="1200" dirty="0"/>
        </a:p>
      </dsp:txBody>
      <dsp:txXfrm rot="-5400000">
        <a:off x="1" y="542058"/>
        <a:ext cx="1079982" cy="462849"/>
      </dsp:txXfrm>
    </dsp:sp>
    <dsp:sp modelId="{53F1B18B-6C3A-4278-8AD4-D8D3AC72A8A7}">
      <dsp:nvSpPr>
        <dsp:cNvPr id="0" name=""/>
        <dsp:cNvSpPr/>
      </dsp:nvSpPr>
      <dsp:spPr>
        <a:xfrm rot="5400000">
          <a:off x="4076907" y="-2996924"/>
          <a:ext cx="1003367" cy="6997217"/>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is used for small owner-operated businesses and individuals.</a:t>
          </a:r>
          <a:endParaRPr lang="en-AU" sz="2000" kern="1200" dirty="0"/>
        </a:p>
      </dsp:txBody>
      <dsp:txXfrm rot="-5400000">
        <a:off x="1079982" y="48981"/>
        <a:ext cx="6948237" cy="905407"/>
      </dsp:txXfrm>
    </dsp:sp>
    <dsp:sp modelId="{FB121A9A-6347-4B3D-8C6C-5020005D3ED1}">
      <dsp:nvSpPr>
        <dsp:cNvPr id="0" name=""/>
        <dsp:cNvSpPr/>
      </dsp:nvSpPr>
      <dsp:spPr>
        <a:xfrm rot="5400000">
          <a:off x="-231424" y="1480524"/>
          <a:ext cx="1542831" cy="1079982"/>
        </a:xfrm>
        <a:prstGeom prst="chevron">
          <a:avLst/>
        </a:prstGeom>
        <a:solidFill>
          <a:schemeClr val="accent3">
            <a:hueOff val="3202404"/>
            <a:satOff val="39228"/>
            <a:lumOff val="-29217"/>
            <a:alphaOff val="0"/>
          </a:schemeClr>
        </a:solidFill>
        <a:ln w="12700" cap="flat" cmpd="sng" algn="ctr">
          <a:solidFill>
            <a:schemeClr val="accent3">
              <a:hueOff val="3202404"/>
              <a:satOff val="39228"/>
              <a:lumOff val="-29217"/>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Credit ratings</a:t>
          </a:r>
          <a:endParaRPr lang="en-AU" sz="2000" kern="1200" dirty="0"/>
        </a:p>
      </dsp:txBody>
      <dsp:txXfrm rot="-5400000">
        <a:off x="1" y="1789090"/>
        <a:ext cx="1079982" cy="462849"/>
      </dsp:txXfrm>
    </dsp:sp>
    <dsp:sp modelId="{08FD8CA9-DF36-4A12-BEB0-B1DBBE6DADC0}">
      <dsp:nvSpPr>
        <dsp:cNvPr id="0" name=""/>
        <dsp:cNvSpPr/>
      </dsp:nvSpPr>
      <dsp:spPr>
        <a:xfrm rot="5400000">
          <a:off x="4077170" y="-1748088"/>
          <a:ext cx="1002840" cy="6997217"/>
        </a:xfrm>
        <a:prstGeom prst="round2SameRect">
          <a:avLst/>
        </a:prstGeom>
        <a:solidFill>
          <a:schemeClr val="lt1">
            <a:alpha val="90000"/>
            <a:hueOff val="0"/>
            <a:satOff val="0"/>
            <a:lumOff val="0"/>
            <a:alphaOff val="0"/>
          </a:schemeClr>
        </a:solidFill>
        <a:ln w="12700" cap="flat" cmpd="sng" algn="ctr">
          <a:solidFill>
            <a:schemeClr val="accent3">
              <a:hueOff val="3202404"/>
              <a:satOff val="39228"/>
              <a:lumOff val="-29217"/>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are used for companies, sovereigns, sub-sovereigns, and those entities’ securities, as well as asset-backed securities.</a:t>
          </a:r>
          <a:endParaRPr lang="en-AU" sz="2000" kern="1200" dirty="0"/>
        </a:p>
      </dsp:txBody>
      <dsp:txXfrm rot="-5400000">
        <a:off x="1079982" y="1298055"/>
        <a:ext cx="6948262" cy="904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78C0B-CECD-4F53-951F-27C884910414}">
      <dsp:nvSpPr>
        <dsp:cNvPr id="0" name=""/>
        <dsp:cNvSpPr/>
      </dsp:nvSpPr>
      <dsp:spPr>
        <a:xfrm>
          <a:off x="0" y="18729"/>
          <a:ext cx="8001000" cy="11232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The main features of credit scoring </a:t>
          </a:r>
          <a:endParaRPr lang="en-AU" sz="2400" kern="1200" dirty="0"/>
        </a:p>
      </dsp:txBody>
      <dsp:txXfrm>
        <a:off x="0" y="18729"/>
        <a:ext cx="8001000" cy="1123200"/>
      </dsp:txXfrm>
    </dsp:sp>
    <dsp:sp modelId="{28D59D39-2D5A-48FC-A9AD-2DC576048E80}">
      <dsp:nvSpPr>
        <dsp:cNvPr id="0" name=""/>
        <dsp:cNvSpPr/>
      </dsp:nvSpPr>
      <dsp:spPr>
        <a:xfrm>
          <a:off x="0" y="955865"/>
          <a:ext cx="8001000" cy="2835404"/>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It does not explicitly depend on current economic conditions.</a:t>
          </a:r>
        </a:p>
        <a:p>
          <a:pPr marL="228600" lvl="1" indent="-228600" algn="l" defTabSz="977900">
            <a:lnSpc>
              <a:spcPct val="90000"/>
            </a:lnSpc>
            <a:spcBef>
              <a:spcPct val="0"/>
            </a:spcBef>
            <a:spcAft>
              <a:spcPct val="15000"/>
            </a:spcAft>
            <a:buChar char="•"/>
          </a:pPr>
          <a:r>
            <a:rPr lang="en-US" sz="2200" kern="1200" dirty="0"/>
            <a:t>It is not the percentile ranking of the borrower among a universe of borrowers.</a:t>
          </a:r>
        </a:p>
        <a:p>
          <a:pPr marL="228600" lvl="1" indent="-228600" algn="l" defTabSz="977900">
            <a:lnSpc>
              <a:spcPct val="90000"/>
            </a:lnSpc>
            <a:spcBef>
              <a:spcPct val="0"/>
            </a:spcBef>
            <a:spcAft>
              <a:spcPct val="15000"/>
            </a:spcAft>
            <a:buChar char="•"/>
          </a:pPr>
          <a:r>
            <a:rPr lang="en-US" sz="2200" kern="1200" dirty="0"/>
            <a:t>It has different implications for the probability of default depending on the borrower and the nature of the loan that has been extended.</a:t>
          </a:r>
        </a:p>
        <a:p>
          <a:pPr marL="228600" lvl="1" indent="-228600" algn="l" defTabSz="977900">
            <a:lnSpc>
              <a:spcPct val="90000"/>
            </a:lnSpc>
            <a:spcBef>
              <a:spcPct val="0"/>
            </a:spcBef>
            <a:spcAft>
              <a:spcPct val="15000"/>
            </a:spcAft>
            <a:buChar char="•"/>
          </a:pPr>
          <a:r>
            <a:rPr lang="en-US" sz="2200" kern="1200" dirty="0"/>
            <a:t>There is emphasis on credit scoring stability over time.</a:t>
          </a:r>
        </a:p>
      </dsp:txBody>
      <dsp:txXfrm>
        <a:off x="0" y="955865"/>
        <a:ext cx="8001000" cy="28354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13958B-65FA-4E83-ABC1-CD6AC7F29B5B}">
      <dsp:nvSpPr>
        <dsp:cNvPr id="0" name=""/>
        <dsp:cNvSpPr/>
      </dsp:nvSpPr>
      <dsp:spPr>
        <a:xfrm>
          <a:off x="609602" y="558"/>
          <a:ext cx="4039491" cy="22848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5745" tIns="25400" rIns="125745"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Credit ratings </a:t>
          </a:r>
          <a:r>
            <a:rPr lang="en-US" sz="2000" kern="1200" dirty="0"/>
            <a:t>rank the credit risk of a company, government (sovereign), quasi-government, or asset-backed security. </a:t>
          </a:r>
          <a:endParaRPr lang="en-AU" sz="2000" kern="1200" dirty="0"/>
        </a:p>
      </dsp:txBody>
      <dsp:txXfrm>
        <a:off x="1201172" y="335171"/>
        <a:ext cx="2856351" cy="1615657"/>
      </dsp:txXfrm>
    </dsp:sp>
    <dsp:sp modelId="{518EED66-FCF6-4406-B2E0-96EF31641CB7}">
      <dsp:nvSpPr>
        <dsp:cNvPr id="0" name=""/>
        <dsp:cNvSpPr/>
      </dsp:nvSpPr>
      <dsp:spPr>
        <a:xfrm>
          <a:off x="4192117" y="558"/>
          <a:ext cx="3961280" cy="228488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25745" tIns="25400" rIns="125745"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Credit ratings </a:t>
          </a:r>
          <a:r>
            <a:rPr lang="en-US" sz="2000" kern="1200" dirty="0"/>
            <a:t>do not provide an estimate of the loan’s default probability.</a:t>
          </a:r>
          <a:endParaRPr lang="en-AU" sz="2000" kern="1200" dirty="0"/>
        </a:p>
      </dsp:txBody>
      <dsp:txXfrm>
        <a:off x="4772233" y="335171"/>
        <a:ext cx="2801048" cy="16156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723B9-035E-4E1D-A7F7-A4621E8ABF43}">
      <dsp:nvSpPr>
        <dsp:cNvPr id="0" name=""/>
        <dsp:cNvSpPr/>
      </dsp:nvSpPr>
      <dsp:spPr>
        <a:xfrm>
          <a:off x="708749" y="553526"/>
          <a:ext cx="6894576" cy="4006891"/>
        </a:xfrm>
        <a:prstGeom prst="rect">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FCE9685E-9D2D-49F4-887D-BED049D1BDE6}">
      <dsp:nvSpPr>
        <dsp:cNvPr id="0" name=""/>
        <dsp:cNvSpPr/>
      </dsp:nvSpPr>
      <dsp:spPr>
        <a:xfrm>
          <a:off x="914794" y="1192140"/>
          <a:ext cx="3201619" cy="3048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1022350">
            <a:lnSpc>
              <a:spcPct val="90000"/>
            </a:lnSpc>
            <a:spcBef>
              <a:spcPct val="0"/>
            </a:spcBef>
            <a:spcAft>
              <a:spcPct val="35000"/>
            </a:spcAft>
            <a:buNone/>
          </a:pPr>
          <a:r>
            <a:rPr lang="en-US" sz="2300" kern="1200" dirty="0"/>
            <a:t>Relative </a:t>
          </a:r>
          <a:r>
            <a:rPr lang="en-US" sz="2300" b="0" kern="1200" dirty="0"/>
            <a:t>strengths:</a:t>
          </a:r>
          <a:endParaRPr lang="en-AU" sz="2300" kern="1200" dirty="0"/>
        </a:p>
        <a:p>
          <a:pPr marL="228600" lvl="1" indent="-228600" algn="l" defTabSz="889000">
            <a:lnSpc>
              <a:spcPct val="90000"/>
            </a:lnSpc>
            <a:spcBef>
              <a:spcPct val="0"/>
            </a:spcBef>
            <a:spcAft>
              <a:spcPct val="15000"/>
            </a:spcAft>
            <a:buChar char="•"/>
          </a:pPr>
          <a:r>
            <a:rPr lang="en-US" sz="2000" kern="1200" dirty="0"/>
            <a:t>Simplicity</a:t>
          </a:r>
        </a:p>
        <a:p>
          <a:pPr marL="228600" lvl="1" indent="-228600" algn="l" defTabSz="889000">
            <a:lnSpc>
              <a:spcPct val="90000"/>
            </a:lnSpc>
            <a:spcBef>
              <a:spcPct val="0"/>
            </a:spcBef>
            <a:spcAft>
              <a:spcPct val="15000"/>
            </a:spcAft>
            <a:buChar char="•"/>
          </a:pPr>
          <a:r>
            <a:rPr lang="en-US" sz="2000" kern="1200" dirty="0"/>
            <a:t>Stability</a:t>
          </a:r>
        </a:p>
      </dsp:txBody>
      <dsp:txXfrm>
        <a:off x="914794" y="1192140"/>
        <a:ext cx="3201619" cy="3048167"/>
      </dsp:txXfrm>
    </dsp:sp>
    <dsp:sp modelId="{ACD4F06F-A9D2-4733-8625-73E8A082B0FA}">
      <dsp:nvSpPr>
        <dsp:cNvPr id="0" name=""/>
        <dsp:cNvSpPr/>
      </dsp:nvSpPr>
      <dsp:spPr>
        <a:xfrm>
          <a:off x="4187736" y="1192140"/>
          <a:ext cx="3201619" cy="3048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1022350">
            <a:lnSpc>
              <a:spcPct val="90000"/>
            </a:lnSpc>
            <a:spcBef>
              <a:spcPct val="0"/>
            </a:spcBef>
            <a:spcAft>
              <a:spcPct val="35000"/>
            </a:spcAft>
            <a:buNone/>
          </a:pPr>
          <a:r>
            <a:rPr lang="en-US" sz="2300" kern="1200" dirty="0"/>
            <a:t>Relative </a:t>
          </a:r>
          <a:r>
            <a:rPr lang="en-US" sz="2300" b="0" kern="1200" dirty="0"/>
            <a:t>weaknesses:</a:t>
          </a:r>
          <a:endParaRPr lang="en-US" sz="2300" kern="1200" dirty="0"/>
        </a:p>
        <a:p>
          <a:pPr marL="228600" lvl="1" indent="-228600" algn="l" defTabSz="889000">
            <a:lnSpc>
              <a:spcPct val="90000"/>
            </a:lnSpc>
            <a:spcBef>
              <a:spcPct val="0"/>
            </a:spcBef>
            <a:spcAft>
              <a:spcPct val="15000"/>
            </a:spcAft>
            <a:buChar char="•"/>
          </a:pPr>
          <a:r>
            <a:rPr lang="en-US" sz="2000" kern="1200" dirty="0"/>
            <a:t>Inconsistent link with default probability</a:t>
          </a:r>
        </a:p>
        <a:p>
          <a:pPr marL="228600" lvl="1" indent="-228600" algn="l" defTabSz="889000">
            <a:lnSpc>
              <a:spcPct val="90000"/>
            </a:lnSpc>
            <a:spcBef>
              <a:spcPct val="0"/>
            </a:spcBef>
            <a:spcAft>
              <a:spcPct val="15000"/>
            </a:spcAft>
            <a:buChar char="•"/>
          </a:pPr>
          <a:r>
            <a:rPr lang="en-US" sz="2000" kern="1200" dirty="0"/>
            <a:t>No explicit link with the business cycle</a:t>
          </a:r>
        </a:p>
        <a:p>
          <a:pPr marL="228600" lvl="1" indent="-228600" algn="l" defTabSz="889000">
            <a:lnSpc>
              <a:spcPct val="90000"/>
            </a:lnSpc>
            <a:spcBef>
              <a:spcPct val="0"/>
            </a:spcBef>
            <a:spcAft>
              <a:spcPct val="15000"/>
            </a:spcAft>
            <a:buChar char="•"/>
          </a:pPr>
          <a:r>
            <a:rPr lang="en-US" sz="2000" kern="1200" dirty="0"/>
            <a:t>Compensation system with potential conflict of interest that may distort the accuracy of credit ratings</a:t>
          </a:r>
        </a:p>
      </dsp:txBody>
      <dsp:txXfrm>
        <a:off x="4187736" y="1192140"/>
        <a:ext cx="3201619" cy="3048167"/>
      </dsp:txXfrm>
    </dsp:sp>
    <dsp:sp modelId="{9B3AFD51-A1A5-4BD6-8A7F-06DA3F784864}">
      <dsp:nvSpPr>
        <dsp:cNvPr id="0" name=""/>
        <dsp:cNvSpPr/>
      </dsp:nvSpPr>
      <dsp:spPr>
        <a:xfrm>
          <a:off x="147914" y="50799"/>
          <a:ext cx="1042421" cy="1042421"/>
        </a:xfrm>
        <a:prstGeom prst="plus">
          <a:avLst>
            <a:gd name="adj" fmla="val 32810"/>
          </a:avLst>
        </a:prstGeom>
        <a:solidFill>
          <a:schemeClr val="accent2">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8DF141ED-04A4-4537-BB05-D254C4294A5E}">
      <dsp:nvSpPr>
        <dsp:cNvPr id="0" name=""/>
        <dsp:cNvSpPr/>
      </dsp:nvSpPr>
      <dsp:spPr>
        <a:xfrm>
          <a:off x="6795782" y="388812"/>
          <a:ext cx="981102" cy="336210"/>
        </a:xfrm>
        <a:prstGeom prst="rect">
          <a:avLst/>
        </a:prstGeom>
        <a:solidFill>
          <a:schemeClr val="accent2">
            <a:hueOff val="1991252"/>
            <a:satOff val="-47442"/>
            <a:lumOff val="13530"/>
            <a:alphaOff val="0"/>
          </a:schemeClr>
        </a:solidFill>
        <a:ln w="12700" cap="flat" cmpd="sng" algn="ctr">
          <a:solidFill>
            <a:schemeClr val="accent2">
              <a:hueOff val="1991252"/>
              <a:satOff val="-47442"/>
              <a:lumOff val="1353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681C6310-4491-40E9-8CB5-0BAF30443EAE}">
      <dsp:nvSpPr>
        <dsp:cNvPr id="0" name=""/>
        <dsp:cNvSpPr/>
      </dsp:nvSpPr>
      <dsp:spPr>
        <a:xfrm>
          <a:off x="4156037" y="1198658"/>
          <a:ext cx="792" cy="2911292"/>
        </a:xfrm>
        <a:prstGeom prst="line">
          <a:avLst/>
        </a:prstGeom>
        <a:noFill/>
        <a:ln w="12700" cap="flat" cmpd="sng" algn="ctr">
          <a:solidFill>
            <a:schemeClr val="accent2">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051B0-FBD2-4B5F-9C84-318D82D2B7E7}">
      <dsp:nvSpPr>
        <dsp:cNvPr id="0" name=""/>
        <dsp:cNvSpPr/>
      </dsp:nvSpPr>
      <dsp:spPr>
        <a:xfrm>
          <a:off x="0" y="0"/>
          <a:ext cx="7924800" cy="2237294"/>
        </a:xfrm>
        <a:prstGeom prst="rightArrow">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0F165E5C-9E59-49FC-AB7A-81031ADFCAF6}">
      <dsp:nvSpPr>
        <dsp:cNvPr id="0" name=""/>
        <dsp:cNvSpPr/>
      </dsp:nvSpPr>
      <dsp:spPr>
        <a:xfrm>
          <a:off x="459374" y="711479"/>
          <a:ext cx="6525953" cy="878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l" defTabSz="889000">
            <a:lnSpc>
              <a:spcPct val="90000"/>
            </a:lnSpc>
            <a:spcBef>
              <a:spcPct val="0"/>
            </a:spcBef>
            <a:spcAft>
              <a:spcPct val="35000"/>
            </a:spcAft>
            <a:buNone/>
          </a:pPr>
          <a:r>
            <a:rPr lang="en-US" sz="2000" b="1" kern="1200" dirty="0"/>
            <a:t>Structural models </a:t>
          </a:r>
          <a:r>
            <a:rPr lang="en-US" sz="2000" kern="1200" dirty="0"/>
            <a:t>aim to understand the economics of a company’s liabilities and build on the insights of option pricing theory.</a:t>
          </a:r>
          <a:endParaRPr lang="en-AU" sz="2000" kern="1200" dirty="0"/>
        </a:p>
      </dsp:txBody>
      <dsp:txXfrm>
        <a:off x="459374" y="711479"/>
        <a:ext cx="6525953" cy="8781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723B9-035E-4E1D-A7F7-A4621E8ABF43}">
      <dsp:nvSpPr>
        <dsp:cNvPr id="0" name=""/>
        <dsp:cNvSpPr/>
      </dsp:nvSpPr>
      <dsp:spPr>
        <a:xfrm>
          <a:off x="736804" y="778661"/>
          <a:ext cx="7159752" cy="3700116"/>
        </a:xfrm>
        <a:prstGeom prst="rect">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FCE9685E-9D2D-49F4-887D-BED049D1BDE6}">
      <dsp:nvSpPr>
        <dsp:cNvPr id="0" name=""/>
        <dsp:cNvSpPr/>
      </dsp:nvSpPr>
      <dsp:spPr>
        <a:xfrm>
          <a:off x="950773" y="1211394"/>
          <a:ext cx="3324758" cy="3165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977900">
            <a:lnSpc>
              <a:spcPct val="90000"/>
            </a:lnSpc>
            <a:spcBef>
              <a:spcPct val="0"/>
            </a:spcBef>
            <a:spcAft>
              <a:spcPct val="35000"/>
            </a:spcAft>
            <a:buNone/>
          </a:pPr>
          <a:r>
            <a:rPr lang="en-US" sz="2200" kern="1200" dirty="0"/>
            <a:t>Strengths:</a:t>
          </a:r>
          <a:endParaRPr lang="en-AU" sz="2200" kern="1200" dirty="0"/>
        </a:p>
        <a:p>
          <a:pPr marL="228600" lvl="1" indent="-228600" algn="l" defTabSz="889000">
            <a:lnSpc>
              <a:spcPct val="90000"/>
            </a:lnSpc>
            <a:spcBef>
              <a:spcPct val="0"/>
            </a:spcBef>
            <a:spcAft>
              <a:spcPct val="15000"/>
            </a:spcAft>
            <a:buChar char="•"/>
          </a:pPr>
          <a:r>
            <a:rPr lang="en-US" sz="2000" kern="1200" dirty="0"/>
            <a:t>Optional analogy of a company’s default probability and recovery rate</a:t>
          </a:r>
        </a:p>
        <a:p>
          <a:pPr marL="228600" lvl="1" indent="-228600" algn="l" defTabSz="889000">
            <a:lnSpc>
              <a:spcPct val="90000"/>
            </a:lnSpc>
            <a:spcBef>
              <a:spcPct val="0"/>
            </a:spcBef>
            <a:spcAft>
              <a:spcPct val="15000"/>
            </a:spcAft>
            <a:buChar char="•"/>
          </a:pPr>
          <a:r>
            <a:rPr lang="en-US" sz="2000" kern="1200" dirty="0"/>
            <a:t>Estimated using current market prices</a:t>
          </a:r>
        </a:p>
      </dsp:txBody>
      <dsp:txXfrm>
        <a:off x="950773" y="1211394"/>
        <a:ext cx="3324758" cy="3165404"/>
      </dsp:txXfrm>
    </dsp:sp>
    <dsp:sp modelId="{ACD4F06F-A9D2-4733-8625-73E8A082B0FA}">
      <dsp:nvSpPr>
        <dsp:cNvPr id="0" name=""/>
        <dsp:cNvSpPr/>
      </dsp:nvSpPr>
      <dsp:spPr>
        <a:xfrm>
          <a:off x="4349598" y="1211394"/>
          <a:ext cx="3324758" cy="3165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977900">
            <a:lnSpc>
              <a:spcPct val="90000"/>
            </a:lnSpc>
            <a:spcBef>
              <a:spcPct val="0"/>
            </a:spcBef>
            <a:spcAft>
              <a:spcPct val="35000"/>
            </a:spcAft>
            <a:buNone/>
          </a:pPr>
          <a:r>
            <a:rPr lang="en-US" sz="2200" kern="1200" dirty="0"/>
            <a:t>Weaknesses:</a:t>
          </a:r>
        </a:p>
        <a:p>
          <a:pPr marL="228600" lvl="1" indent="-228600" algn="l" defTabSz="889000">
            <a:lnSpc>
              <a:spcPct val="90000"/>
            </a:lnSpc>
            <a:spcBef>
              <a:spcPct val="0"/>
            </a:spcBef>
            <a:spcAft>
              <a:spcPct val="15000"/>
            </a:spcAft>
            <a:buChar char="•"/>
          </a:pPr>
          <a:r>
            <a:rPr lang="en-US" sz="2000" kern="1200" dirty="0"/>
            <a:t>Balance sheets hard to model</a:t>
          </a:r>
        </a:p>
        <a:p>
          <a:pPr marL="228600" lvl="1" indent="-228600" algn="l" defTabSz="889000">
            <a:lnSpc>
              <a:spcPct val="90000"/>
            </a:lnSpc>
            <a:spcBef>
              <a:spcPct val="0"/>
            </a:spcBef>
            <a:spcAft>
              <a:spcPct val="15000"/>
            </a:spcAft>
            <a:buChar char="•"/>
          </a:pPr>
          <a:r>
            <a:rPr lang="en-US" sz="2000" kern="1200" dirty="0"/>
            <a:t>Can be estimated only using implied estimation</a:t>
          </a:r>
        </a:p>
        <a:p>
          <a:pPr marL="228600" lvl="1" indent="-228600" algn="l" defTabSz="889000">
            <a:lnSpc>
              <a:spcPct val="90000"/>
            </a:lnSpc>
            <a:spcBef>
              <a:spcPct val="0"/>
            </a:spcBef>
            <a:spcAft>
              <a:spcPct val="15000"/>
            </a:spcAft>
            <a:buChar char="•"/>
          </a:pPr>
          <a:r>
            <a:rPr lang="en-US" sz="2000" kern="1200" dirty="0"/>
            <a:t>Inherit errors in the model’s formulation</a:t>
          </a:r>
        </a:p>
        <a:p>
          <a:pPr marL="228600" lvl="1" indent="-228600" algn="l" defTabSz="889000">
            <a:lnSpc>
              <a:spcPct val="90000"/>
            </a:lnSpc>
            <a:spcBef>
              <a:spcPct val="0"/>
            </a:spcBef>
            <a:spcAft>
              <a:spcPct val="15000"/>
            </a:spcAft>
            <a:buChar char="•"/>
          </a:pPr>
          <a:r>
            <a:rPr lang="en-US" sz="2000" kern="1200" dirty="0"/>
            <a:t>Business cycles are not taken into account</a:t>
          </a:r>
        </a:p>
      </dsp:txBody>
      <dsp:txXfrm>
        <a:off x="4349598" y="1211394"/>
        <a:ext cx="3324758" cy="3165404"/>
      </dsp:txXfrm>
    </dsp:sp>
    <dsp:sp modelId="{9B3AFD51-A1A5-4BD6-8A7F-06DA3F784864}">
      <dsp:nvSpPr>
        <dsp:cNvPr id="0" name=""/>
        <dsp:cNvSpPr/>
      </dsp:nvSpPr>
      <dsp:spPr>
        <a:xfrm>
          <a:off x="127376" y="169422"/>
          <a:ext cx="1136559" cy="1136559"/>
        </a:xfrm>
        <a:prstGeom prst="plus">
          <a:avLst>
            <a:gd name="adj" fmla="val 32810"/>
          </a:avLst>
        </a:prstGeom>
        <a:solidFill>
          <a:schemeClr val="accent2">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8DF141ED-04A4-4537-BB05-D254C4294A5E}">
      <dsp:nvSpPr>
        <dsp:cNvPr id="0" name=""/>
        <dsp:cNvSpPr/>
      </dsp:nvSpPr>
      <dsp:spPr>
        <a:xfrm>
          <a:off x="7032520" y="583640"/>
          <a:ext cx="1069703" cy="366577"/>
        </a:xfrm>
        <a:prstGeom prst="rect">
          <a:avLst/>
        </a:prstGeom>
        <a:solidFill>
          <a:schemeClr val="accent2">
            <a:hueOff val="1991252"/>
            <a:satOff val="-47442"/>
            <a:lumOff val="13530"/>
            <a:alphaOff val="0"/>
          </a:schemeClr>
        </a:solidFill>
        <a:ln w="12700" cap="flat" cmpd="sng" algn="ctr">
          <a:solidFill>
            <a:schemeClr val="accent2">
              <a:hueOff val="1991252"/>
              <a:satOff val="-47442"/>
              <a:lumOff val="1353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681C6310-4491-40E9-8CB5-0BAF30443EAE}">
      <dsp:nvSpPr>
        <dsp:cNvPr id="0" name=""/>
        <dsp:cNvSpPr/>
      </dsp:nvSpPr>
      <dsp:spPr>
        <a:xfrm>
          <a:off x="4316680" y="1218162"/>
          <a:ext cx="822" cy="3023265"/>
        </a:xfrm>
        <a:prstGeom prst="line">
          <a:avLst/>
        </a:prstGeom>
        <a:noFill/>
        <a:ln w="12700" cap="flat" cmpd="sng" algn="ctr">
          <a:solidFill>
            <a:schemeClr val="accent2">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51259-6C39-4505-84B2-692378119E8D}">
      <dsp:nvSpPr>
        <dsp:cNvPr id="0" name=""/>
        <dsp:cNvSpPr/>
      </dsp:nvSpPr>
      <dsp:spPr>
        <a:xfrm>
          <a:off x="0" y="1987336"/>
          <a:ext cx="7924800" cy="78074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This change in perspective gives reduced form models tremendous flexibility in matching actual market conditions.</a:t>
          </a:r>
        </a:p>
      </dsp:txBody>
      <dsp:txXfrm>
        <a:off x="0" y="1987336"/>
        <a:ext cx="7924800" cy="780741"/>
      </dsp:txXfrm>
    </dsp:sp>
    <dsp:sp modelId="{A5759B0B-F538-40A9-A1BA-59D1183B8335}">
      <dsp:nvSpPr>
        <dsp:cNvPr id="0" name=""/>
        <dsp:cNvSpPr/>
      </dsp:nvSpPr>
      <dsp:spPr>
        <a:xfrm rot="10800000">
          <a:off x="0" y="521"/>
          <a:ext cx="7924800" cy="2006383"/>
        </a:xfrm>
        <a:prstGeom prst="upArrowCallout">
          <a:avLst/>
        </a:prstGeom>
        <a:solidFill>
          <a:schemeClr val="accent2">
            <a:hueOff val="1991252"/>
            <a:satOff val="-47442"/>
            <a:lumOff val="1353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kern="1200" dirty="0"/>
            <a:t>They are called “</a:t>
          </a:r>
          <a:r>
            <a:rPr lang="en-US" sz="2000" b="1" kern="1200" dirty="0"/>
            <a:t>reduced form models</a:t>
          </a:r>
          <a:r>
            <a:rPr lang="en-US" sz="2000" b="0" kern="1200" dirty="0"/>
            <a:t>” </a:t>
          </a:r>
          <a:r>
            <a:rPr lang="en-US" sz="2000" kern="1200" dirty="0"/>
            <a:t>because they impose their assumptions on the outputs of a structural model</a:t>
          </a:r>
          <a:r>
            <a:rPr lang="en-US" sz="2000" kern="1200" dirty="0">
              <a:latin typeface="Arial"/>
              <a:cs typeface="Arial"/>
            </a:rPr>
            <a:t>—</a:t>
          </a:r>
          <a:r>
            <a:rPr lang="en-US" sz="2000" kern="1200" dirty="0"/>
            <a:t>the probability of default and the loss given default</a:t>
          </a:r>
          <a:r>
            <a:rPr lang="en-US" sz="2000" kern="1200" dirty="0">
              <a:latin typeface="Arial"/>
              <a:cs typeface="Arial"/>
            </a:rPr>
            <a:t>—</a:t>
          </a:r>
          <a:r>
            <a:rPr lang="en-US" sz="2000" kern="1200" dirty="0"/>
            <a:t>rather than on the balance sheet structure itself.</a:t>
          </a:r>
          <a:endParaRPr lang="en-AU" sz="2000" kern="1200" dirty="0"/>
        </a:p>
      </dsp:txBody>
      <dsp:txXfrm rot="10800000">
        <a:off x="0" y="521"/>
        <a:ext cx="7924800" cy="1303687"/>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1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8.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DAEF2A-A3C2-4396-A632-62C6518C59D9}" type="datetimeFigureOut">
              <a:rPr lang="en-US"/>
              <a:t>10/8/19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B285DE7-15BC-4997-887D-47D87A7F3D59}" type="slidenum">
              <a:rPr/>
              <a:t>‹#›</a:t>
            </a:fld>
            <a:endParaRPr dirty="0"/>
          </a:p>
        </p:txBody>
      </p:sp>
    </p:spTree>
    <p:extLst>
      <p:ext uri="{BB962C8B-B14F-4D97-AF65-F5344CB8AC3E}">
        <p14:creationId xmlns:p14="http://schemas.microsoft.com/office/powerpoint/2010/main" val="1309177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C834A8-1C2E-429D-8B31-19C6635C9DA5}" type="datetimeFigureOut">
              <a:rPr lang="en-US"/>
              <a:t>10/8/19</a:t>
            </a:fld>
            <a:endParaRP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F8672-8174-4157-9CD7-BC591DEEF2E8}" type="slidenum">
              <a:rPr/>
              <a:t>‹#›</a:t>
            </a:fld>
            <a:endParaRPr dirty="0"/>
          </a:p>
        </p:txBody>
      </p:sp>
    </p:spTree>
    <p:extLst>
      <p:ext uri="{BB962C8B-B14F-4D97-AF65-F5344CB8AC3E}">
        <p14:creationId xmlns:p14="http://schemas.microsoft.com/office/powerpoint/2010/main" val="414819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4F8672-8174-4157-9CD7-BC591DEEF2E8}" type="slidenum">
              <a:rPr lang="en-AU" smtClean="0"/>
              <a:t>1</a:t>
            </a:fld>
            <a:endParaRPr lang="en-AU" dirty="0"/>
          </a:p>
        </p:txBody>
      </p:sp>
    </p:spTree>
    <p:extLst>
      <p:ext uri="{BB962C8B-B14F-4D97-AF65-F5344CB8AC3E}">
        <p14:creationId xmlns:p14="http://schemas.microsoft.com/office/powerpoint/2010/main" val="3348327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4. Structural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structural models of corporate credit risk, including why equity can be viewed as a call option on the company’s assets.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The assumptions of the model are (i) the company’s assets trade in frictionless markets that are arbitrage free, (ii) the riskless rate of interest, </a:t>
            </a:r>
            <a:r>
              <a:rPr lang="en-US" sz="1200" i="1" dirty="0"/>
              <a:t>r</a:t>
            </a:r>
            <a:r>
              <a:rPr lang="en-US" sz="1200" dirty="0"/>
              <a:t> , is constant over time, and (iii) the time </a:t>
            </a:r>
            <a:r>
              <a:rPr lang="en-US" sz="1200" i="1" dirty="0"/>
              <a:t>T</a:t>
            </a:r>
            <a:r>
              <a:rPr lang="en-US" sz="1200" dirty="0"/>
              <a:t> value of the company’s assets has a lognormal distribution with mean </a:t>
            </a:r>
            <a:r>
              <a:rPr lang="en-US" sz="1200" i="1" dirty="0"/>
              <a:t>uT</a:t>
            </a:r>
            <a:r>
              <a:rPr lang="en-US" sz="1200" dirty="0"/>
              <a:t> and variance </a:t>
            </a:r>
            <a:r>
              <a:rPr lang="en-US" sz="1200" i="1" dirty="0"/>
              <a:t>σ</a:t>
            </a:r>
            <a:r>
              <a:rPr lang="en-US" sz="1200" baseline="30000" dirty="0"/>
              <a:t>2</a:t>
            </a:r>
            <a:r>
              <a:rPr lang="en-US" sz="1200" i="1" dirty="0"/>
              <a:t>T</a:t>
            </a:r>
            <a:r>
              <a:rPr lang="en-US" sz="1200" dirty="0"/>
              <a:t>.</a:t>
            </a:r>
          </a:p>
        </p:txBody>
      </p:sp>
      <p:sp>
        <p:nvSpPr>
          <p:cNvPr id="4" name="Slide Number Placeholder 3"/>
          <p:cNvSpPr>
            <a:spLocks noGrp="1"/>
          </p:cNvSpPr>
          <p:nvPr>
            <p:ph type="sldNum" sz="quarter" idx="10"/>
          </p:nvPr>
        </p:nvSpPr>
        <p:spPr/>
        <p:txBody>
          <a:bodyPr/>
          <a:lstStyle/>
          <a:p>
            <a:fld id="{9A4F8672-8174-4157-9CD7-BC591DEEF2E8}" type="slidenum">
              <a:rPr lang="en-AU" smtClean="0"/>
              <a:t>13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4. </a:t>
            </a:r>
            <a:r>
              <a:rPr lang="en-AU" dirty="0"/>
              <a:t>Structural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Explain structural models of corporate credit risk, including why equity can be viewed as a call option on the company’s assets.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14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4. </a:t>
            </a:r>
            <a:r>
              <a:rPr lang="en-AU" dirty="0"/>
              <a:t>Structural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Explain structural models of corporate credit risk, including why equity can be viewed as a call option on the company’s assets.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15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4. </a:t>
            </a:r>
            <a:r>
              <a:rPr lang="en-AU" dirty="0"/>
              <a:t>Structural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Explain structural models of corporate credit risk, including why equity can be viewed as a call option on the company’s assets.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this case, the present value of the expected loss exceeds the expected loss. This means that the risk premium must dominate the difference because the time-value-of-money discount will reduce the present value of the expected loss compared with the expected loss. In other words, in the absence of a risk premium, the present value of the expected loss will be less than the expected loss.</a:t>
            </a:r>
          </a:p>
        </p:txBody>
      </p:sp>
      <p:sp>
        <p:nvSpPr>
          <p:cNvPr id="4" name="Slide Number Placeholder 3"/>
          <p:cNvSpPr>
            <a:spLocks noGrp="1"/>
          </p:cNvSpPr>
          <p:nvPr>
            <p:ph type="sldNum" sz="quarter" idx="10"/>
          </p:nvPr>
        </p:nvSpPr>
        <p:spPr/>
        <p:txBody>
          <a:bodyPr/>
          <a:lstStyle/>
          <a:p>
            <a:fld id="{9A4F8672-8174-4157-9CD7-BC591DEEF2E8}" type="slidenum">
              <a:rPr lang="en-AU" smtClean="0"/>
              <a:t>16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4. Structural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assumptions, strengths, and weaknesses of both </a:t>
            </a:r>
            <a:r>
              <a:rPr lang="en-US" sz="1200" b="1" dirty="0"/>
              <a:t>structural</a:t>
            </a:r>
            <a:r>
              <a:rPr lang="en-US" sz="1200" dirty="0"/>
              <a:t> and reduced form models of corporate credit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Strengths: (i) The</a:t>
            </a:r>
            <a:r>
              <a:rPr lang="en-US" sz="1200" baseline="0" dirty="0"/>
              <a:t> structural model</a:t>
            </a:r>
            <a:r>
              <a:rPr lang="en-US" sz="1200" dirty="0"/>
              <a:t> provides an option analogy for understanding a company’s default probability and recovery rate</a:t>
            </a:r>
            <a:r>
              <a:rPr lang="en-US" sz="1200" baseline="0" dirty="0"/>
              <a:t> and (ii) i</a:t>
            </a:r>
            <a:r>
              <a:rPr lang="en-US" sz="1200" dirty="0"/>
              <a:t>t can be estimated using only current market prices. </a:t>
            </a:r>
          </a:p>
          <a:p>
            <a:pPr marL="182880" lvl="1" indent="-180000">
              <a:spcBef>
                <a:spcPts val="600"/>
              </a:spcBef>
              <a:spcAft>
                <a:spcPts val="600"/>
              </a:spcAft>
              <a:buFont typeface="Arial" pitchFamily="34" charset="0"/>
              <a:buChar char="•"/>
            </a:pPr>
            <a:r>
              <a:rPr lang="en-US" sz="1200" dirty="0"/>
              <a:t>Weaknesses: (i) The default probability and recovery rate depend crucially on the assumed balance sheet of the company, and realistic balance sheets cannot be modeled; (ii) its credit risk measures can be estimated only by using implicit estimation procedures because the company’s asset value is unobservable; (iii) its credit risk measures are biased because implicit estimation procedures inherit errors in the model’s formulation; and (iv) the credit risk measures do not explicitly consider the business cycle.</a:t>
            </a:r>
          </a:p>
        </p:txBody>
      </p:sp>
      <p:sp>
        <p:nvSpPr>
          <p:cNvPr id="4" name="Slide Number Placeholder 3"/>
          <p:cNvSpPr>
            <a:spLocks noGrp="1"/>
          </p:cNvSpPr>
          <p:nvPr>
            <p:ph type="sldNum" sz="quarter" idx="10"/>
          </p:nvPr>
        </p:nvSpPr>
        <p:spPr/>
        <p:txBody>
          <a:bodyPr/>
          <a:lstStyle/>
          <a:p>
            <a:fld id="{9A4F8672-8174-4157-9CD7-BC591DEEF2E8}" type="slidenum">
              <a:rPr lang="en-AU" smtClean="0"/>
              <a:t>17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Reduced form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reduced form models of corporate credit risk, including why debt can be valued as the sum of expected discounted cash flows after adjusting for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Reduced form models make the following assumptions: </a:t>
            </a:r>
          </a:p>
          <a:p>
            <a:pPr marL="640080" lvl="2" indent="-180000">
              <a:spcBef>
                <a:spcPts val="600"/>
              </a:spcBef>
              <a:spcAft>
                <a:spcPts val="600"/>
              </a:spcAft>
              <a:buFont typeface="Arial" pitchFamily="34" charset="0"/>
              <a:buChar char="•"/>
            </a:pPr>
            <a:r>
              <a:rPr lang="en-US" sz="1200" dirty="0"/>
              <a:t>The company’s zero-coupon bond trades in frictionless markets that are arbitrage free;</a:t>
            </a:r>
          </a:p>
          <a:p>
            <a:pPr marL="640080" lvl="2" indent="-180000">
              <a:spcBef>
                <a:spcPts val="600"/>
              </a:spcBef>
              <a:spcAft>
                <a:spcPts val="600"/>
              </a:spcAft>
              <a:buFont typeface="Arial" pitchFamily="34" charset="0"/>
              <a:buChar char="•"/>
            </a:pPr>
            <a:r>
              <a:rPr lang="en-US" sz="1200" dirty="0"/>
              <a:t>The riskless rate of interest, </a:t>
            </a:r>
            <a:r>
              <a:rPr lang="en-US" sz="1200" i="1" dirty="0"/>
              <a:t>r</a:t>
            </a:r>
            <a:r>
              <a:rPr lang="en-US" sz="1200" i="1" baseline="-25000" dirty="0"/>
              <a:t>t</a:t>
            </a:r>
            <a:r>
              <a:rPr lang="en-US" sz="1200" dirty="0"/>
              <a:t> , is stochastic;</a:t>
            </a:r>
          </a:p>
          <a:p>
            <a:pPr marL="640080" lvl="2" indent="-180000">
              <a:spcBef>
                <a:spcPts val="600"/>
              </a:spcBef>
              <a:spcAft>
                <a:spcPts val="600"/>
              </a:spcAft>
              <a:buFont typeface="Arial" pitchFamily="34" charset="0"/>
              <a:buChar char="•"/>
            </a:pPr>
            <a:r>
              <a:rPr lang="en-US" sz="1200" dirty="0"/>
              <a:t>The state of the economy can be described by a vector of stochastic variables </a:t>
            </a:r>
            <a:r>
              <a:rPr lang="en-US" sz="1200" i="1" dirty="0"/>
              <a:t>X</a:t>
            </a:r>
            <a:r>
              <a:rPr lang="en-US" sz="1200" i="1" baseline="-25000" dirty="0"/>
              <a:t>t</a:t>
            </a:r>
            <a:r>
              <a:rPr lang="en-US" sz="1200" i="1" dirty="0"/>
              <a:t> </a:t>
            </a:r>
            <a:r>
              <a:rPr lang="en-US" sz="1200" dirty="0"/>
              <a:t>that represent the macroeconomic factors influencing the economy at time t;</a:t>
            </a:r>
          </a:p>
          <a:p>
            <a:pPr marL="640080" lvl="2" indent="-180000">
              <a:spcBef>
                <a:spcPts val="600"/>
              </a:spcBef>
              <a:spcAft>
                <a:spcPts val="600"/>
              </a:spcAft>
              <a:buFont typeface="Arial" pitchFamily="34" charset="0"/>
              <a:buChar char="•"/>
            </a:pPr>
            <a:r>
              <a:rPr lang="en-US" sz="1200" dirty="0"/>
              <a:t>The company defaults at a random time </a:t>
            </a:r>
            <a:r>
              <a:rPr lang="en-US" sz="1200" i="1" dirty="0"/>
              <a:t>t</a:t>
            </a:r>
            <a:r>
              <a:rPr lang="en-US" sz="1200" dirty="0"/>
              <a:t>, where the probability of default over [</a:t>
            </a:r>
            <a:r>
              <a:rPr lang="en-US" sz="1200" i="1" dirty="0"/>
              <a:t>t</a:t>
            </a:r>
            <a:r>
              <a:rPr lang="en-US" sz="1200" dirty="0"/>
              <a:t> , </a:t>
            </a:r>
            <a:r>
              <a:rPr lang="en-US" sz="1200" i="1" dirty="0"/>
              <a:t>t</a:t>
            </a:r>
            <a:r>
              <a:rPr lang="en-US" sz="1200" dirty="0"/>
              <a:t> + Δ] when the economy is in state </a:t>
            </a:r>
            <a:r>
              <a:rPr lang="en-US" sz="1200" i="1" dirty="0"/>
              <a:t>X</a:t>
            </a:r>
            <a:r>
              <a:rPr lang="en-US" sz="1200" i="1" baseline="-25000" dirty="0"/>
              <a:t>t</a:t>
            </a:r>
            <a:r>
              <a:rPr lang="en-US" sz="1200" dirty="0"/>
              <a:t> is given by λ(</a:t>
            </a:r>
            <a:r>
              <a:rPr lang="en-US" sz="1200" i="1" dirty="0"/>
              <a:t>X</a:t>
            </a:r>
            <a:r>
              <a:rPr lang="en-US" sz="1200" dirty="0"/>
              <a:t>)</a:t>
            </a:r>
            <a:r>
              <a:rPr lang="en-US" sz="1200" i="1" baseline="-25000" dirty="0" err="1"/>
              <a:t>t</a:t>
            </a:r>
            <a:r>
              <a:rPr lang="en-US" sz="1200" dirty="0" err="1"/>
              <a:t>Δ</a:t>
            </a:r>
            <a:r>
              <a:rPr lang="en-US" sz="1200" dirty="0"/>
              <a:t>;</a:t>
            </a:r>
          </a:p>
          <a:p>
            <a:pPr marL="640080" lvl="2" indent="-180000">
              <a:spcBef>
                <a:spcPts val="600"/>
              </a:spcBef>
              <a:spcAft>
                <a:spcPts val="600"/>
              </a:spcAft>
              <a:buFont typeface="Arial" pitchFamily="34" charset="0"/>
              <a:buChar char="•"/>
            </a:pPr>
            <a:r>
              <a:rPr lang="en-US" sz="1200" dirty="0"/>
              <a:t>Given the vector of macroeconomic state variables </a:t>
            </a:r>
            <a:r>
              <a:rPr lang="en-US" sz="1200" i="1" dirty="0"/>
              <a:t>X</a:t>
            </a:r>
            <a:r>
              <a:rPr lang="en-US" sz="1200" i="1" baseline="-25000" dirty="0"/>
              <a:t>t</a:t>
            </a:r>
            <a:r>
              <a:rPr lang="en-US" sz="1200" i="1" dirty="0"/>
              <a:t> </a:t>
            </a:r>
            <a:r>
              <a:rPr lang="en-US" sz="1200" dirty="0"/>
              <a:t>a company’s default represents idiosyncratic risk; and </a:t>
            </a:r>
          </a:p>
          <a:p>
            <a:pPr marL="640080" lvl="2" indent="-180000">
              <a:spcBef>
                <a:spcPts val="600"/>
              </a:spcBef>
              <a:spcAft>
                <a:spcPts val="600"/>
              </a:spcAft>
              <a:buFont typeface="Arial" pitchFamily="34" charset="0"/>
              <a:buChar char="•"/>
            </a:pPr>
            <a:r>
              <a:rPr lang="en-US" sz="1200" dirty="0"/>
              <a:t>Given default, the percentage loss on the company’s debt is 0 ≤ ι(</a:t>
            </a:r>
            <a:r>
              <a:rPr lang="en-US" sz="1200" i="1" dirty="0"/>
              <a:t>X</a:t>
            </a:r>
            <a:r>
              <a:rPr lang="en-US" sz="1200" i="1" baseline="-25000" dirty="0"/>
              <a:t>t</a:t>
            </a:r>
            <a:r>
              <a:rPr lang="en-US" sz="1200" dirty="0"/>
              <a:t>) ≤ 1. </a:t>
            </a:r>
          </a:p>
        </p:txBody>
      </p:sp>
      <p:sp>
        <p:nvSpPr>
          <p:cNvPr id="4" name="Slide Number Placeholder 3"/>
          <p:cNvSpPr>
            <a:spLocks noGrp="1"/>
          </p:cNvSpPr>
          <p:nvPr>
            <p:ph type="sldNum" sz="quarter" idx="10"/>
          </p:nvPr>
        </p:nvSpPr>
        <p:spPr/>
        <p:txBody>
          <a:bodyPr/>
          <a:lstStyle/>
          <a:p>
            <a:fld id="{9A4F8672-8174-4157-9CD7-BC591DEEF2E8}" type="slidenum">
              <a:rPr lang="en-AU" smtClean="0"/>
              <a:t>18</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Reduced form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reduced form models of corporate credit risk, including why debt can be valued as the sum of expected discounted cash flows after adjusting for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AU" sz="1200" dirty="0"/>
              <a:t>Default intensity is also known as the approximate probability of default per year.</a:t>
            </a:r>
            <a:endParaRPr lang="en-US" sz="1200" dirty="0"/>
          </a:p>
        </p:txBody>
      </p:sp>
      <p:sp>
        <p:nvSpPr>
          <p:cNvPr id="4" name="Slide Number Placeholder 3"/>
          <p:cNvSpPr>
            <a:spLocks noGrp="1"/>
          </p:cNvSpPr>
          <p:nvPr>
            <p:ph type="sldNum" sz="quarter" idx="10"/>
          </p:nvPr>
        </p:nvSpPr>
        <p:spPr/>
        <p:txBody>
          <a:bodyPr/>
          <a:lstStyle/>
          <a:p>
            <a:fld id="{9A4F8672-8174-4157-9CD7-BC591DEEF2E8}" type="slidenum">
              <a:rPr lang="en-AU" smtClean="0"/>
              <a:t>19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Reduced form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reduced form models of corporate credit risk, including why debt can be valued as the sum of expected discounted cash flows after adjusting for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In this case, the present value of the expected loss is less than the expected loss. The time value of money dominates the risk premium.</a:t>
            </a:r>
          </a:p>
        </p:txBody>
      </p:sp>
      <p:sp>
        <p:nvSpPr>
          <p:cNvPr id="4" name="Slide Number Placeholder 3"/>
          <p:cNvSpPr>
            <a:spLocks noGrp="1"/>
          </p:cNvSpPr>
          <p:nvPr>
            <p:ph type="sldNum" sz="quarter" idx="10"/>
          </p:nvPr>
        </p:nvSpPr>
        <p:spPr/>
        <p:txBody>
          <a:bodyPr/>
          <a:lstStyle/>
          <a:p>
            <a:fld id="{9A4F8672-8174-4157-9CD7-BC591DEEF2E8}" type="slidenum">
              <a:rPr lang="en-AU" smtClean="0"/>
              <a:t>20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Reduced form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reduced form models of corporate credit risk, including why debt can be valued as the sum of expected discounted cash flows after adjusting for risk.</a:t>
            </a:r>
          </a:p>
          <a:p>
            <a:pPr marL="182880" lvl="1" indent="-180000">
              <a:spcBef>
                <a:spcPts val="600"/>
              </a:spcBef>
              <a:spcAft>
                <a:spcPts val="600"/>
              </a:spcAft>
              <a:buFont typeface="Arial" pitchFamily="34" charset="0"/>
              <a:buChar char="•"/>
            </a:pPr>
            <a:endParaRPr lang="en-US" sz="1200" dirty="0"/>
          </a:p>
          <a:p>
            <a:pPr marL="182880" lvl="1" indent="-180000">
              <a:spcBef>
                <a:spcPts val="600"/>
              </a:spcBef>
              <a:spcAft>
                <a:spcPts val="600"/>
              </a:spcAft>
              <a:buFont typeface="Arial" pitchFamily="34" charset="0"/>
              <a:buChar char="•"/>
            </a:pPr>
            <a:r>
              <a:rPr lang="en-US" sz="1200" dirty="0"/>
              <a:t>Hazard rate estimation is a technique for estimating the probability of a binary event, like default/no default, mortality/no mortality, car crash/no car crash, prepay/no prepay, and so on.</a:t>
            </a:r>
          </a:p>
        </p:txBody>
      </p:sp>
      <p:sp>
        <p:nvSpPr>
          <p:cNvPr id="4" name="Slide Number Placeholder 3"/>
          <p:cNvSpPr>
            <a:spLocks noGrp="1"/>
          </p:cNvSpPr>
          <p:nvPr>
            <p:ph type="sldNum" sz="quarter" idx="10"/>
          </p:nvPr>
        </p:nvSpPr>
        <p:spPr/>
        <p:txBody>
          <a:bodyPr/>
          <a:lstStyle/>
          <a:p>
            <a:fld id="{9A4F8672-8174-4157-9CD7-BC591DEEF2E8}" type="slidenum">
              <a:rPr lang="en-AU" smtClean="0"/>
              <a:t>21</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4. Structural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assumptions, strengths, and weaknesses of both</a:t>
            </a:r>
            <a:r>
              <a:rPr lang="en-US" sz="1200" b="0" dirty="0"/>
              <a:t> structural </a:t>
            </a:r>
            <a:r>
              <a:rPr lang="en-US" sz="1200" dirty="0"/>
              <a:t>and </a:t>
            </a:r>
            <a:r>
              <a:rPr lang="en-US" sz="1200" b="1" dirty="0"/>
              <a:t>reduced </a:t>
            </a:r>
            <a:r>
              <a:rPr lang="en-US" sz="1200" dirty="0"/>
              <a:t>form models of corporate credit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Strengths: (i) The model’s inputs are observable, so historical estimation procedures can be used for the credit risk measures; (ii) the model’s credit risk measures reflect the changing business cycle; and (iii) the model does not require a specification of the company’s balance sheet structure.</a:t>
            </a:r>
          </a:p>
          <a:p>
            <a:pPr marL="182880" lvl="1" indent="-180000">
              <a:spcBef>
                <a:spcPts val="600"/>
              </a:spcBef>
              <a:spcAft>
                <a:spcPts val="600"/>
              </a:spcAft>
              <a:buFont typeface="Arial" pitchFamily="34" charset="0"/>
              <a:buChar char="•"/>
            </a:pPr>
            <a:r>
              <a:rPr lang="en-US" sz="1200" dirty="0"/>
              <a:t>Weaknesses: (i) hazard rate estimation procedures use past observations to predict the future. For this to be valid, the model must be properly formulated and back tested.</a:t>
            </a:r>
          </a:p>
        </p:txBody>
      </p:sp>
      <p:sp>
        <p:nvSpPr>
          <p:cNvPr id="4" name="Slide Number Placeholder 3"/>
          <p:cNvSpPr>
            <a:spLocks noGrp="1"/>
          </p:cNvSpPr>
          <p:nvPr>
            <p:ph type="sldNum" sz="quarter" idx="10"/>
          </p:nvPr>
        </p:nvSpPr>
        <p:spPr/>
        <p:txBody>
          <a:bodyPr/>
          <a:lstStyle/>
          <a:p>
            <a:fld id="{9A4F8672-8174-4157-9CD7-BC591DEEF2E8}" type="slidenum">
              <a:rPr lang="en-AU" smtClean="0"/>
              <a:t>22</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1. Introduction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Crises include the following: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1) The collapse of the Japanese bubble and its aftermath (1989−present).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2) The Mexican “tequila crisis” (1994−1995).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 The Asian crisis, also known as the Asian contagion (1997−1998).</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4)</a:t>
            </a:r>
            <a:r>
              <a:rPr lang="en-US" sz="1200" baseline="0" dirty="0"/>
              <a:t> The Russian debt crisis (1998).</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5) The global financial crisis (began in 2008).</a:t>
            </a:r>
            <a:endParaRPr lang="en-US" sz="1200" dirty="0"/>
          </a:p>
        </p:txBody>
      </p:sp>
      <p:sp>
        <p:nvSpPr>
          <p:cNvPr id="4" name="Slide Number Placeholder 3"/>
          <p:cNvSpPr>
            <a:spLocks noGrp="1"/>
          </p:cNvSpPr>
          <p:nvPr>
            <p:ph type="sldNum" sz="quarter" idx="10"/>
          </p:nvPr>
        </p:nvSpPr>
        <p:spPr/>
        <p:txBody>
          <a:bodyPr/>
          <a:lstStyle/>
          <a:p>
            <a:fld id="{9A4F8672-8174-4157-9CD7-BC591DEEF2E8}" type="slidenum">
              <a:rPr lang="en-AU" smtClean="0"/>
              <a:t>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6. </a:t>
                </a:r>
                <a:r>
                  <a:rPr lang="en-US" sz="1200" dirty="0"/>
                  <a:t>The term structure of credit spreads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the determinants of the term structure of credit spreads.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The credit spread is equal to the expected percentage loss per year on the risky zero-coupon bond:</a:t>
                </a:r>
                <a:r>
                  <a:rPr lang="en-US" sz="1200" baseline="0" dirty="0"/>
                  <a:t> </a:t>
                </a:r>
                <a14:m>
                  <m:oMath xmlns:m="http://schemas.openxmlformats.org/officeDocument/2006/math">
                    <m:sSub>
                      <m:sSubPr>
                        <m:ctrlPr>
                          <a:rPr lang="en-US" sz="1200" i="1" baseline="0" smtClean="0">
                            <a:latin typeface="Cambria Math" panose="02040503050406030204" pitchFamily="18" charset="0"/>
                          </a:rPr>
                        </m:ctrlPr>
                      </m:sSubPr>
                      <m:e>
                        <m:r>
                          <a:rPr lang="en-AU" sz="1200" b="0" i="1" baseline="0" smtClean="0">
                            <a:latin typeface="Cambria Math"/>
                          </a:rPr>
                          <m:t>𝑦</m:t>
                        </m:r>
                      </m:e>
                      <m:sub>
                        <m:r>
                          <a:rPr lang="en-AU" sz="1200" b="0" i="1" baseline="0" smtClean="0">
                            <a:latin typeface="Cambria Math"/>
                          </a:rPr>
                          <m:t>𝐷</m:t>
                        </m:r>
                      </m:sub>
                    </m:sSub>
                    <m:d>
                      <m:dPr>
                        <m:ctrlPr>
                          <a:rPr lang="en-AU" sz="1200" b="0" i="1" baseline="0" smtClean="0">
                            <a:latin typeface="Cambria Math" panose="02040503050406030204" pitchFamily="18" charset="0"/>
                          </a:rPr>
                        </m:ctrlPr>
                      </m:dPr>
                      <m:e>
                        <m:r>
                          <a:rPr lang="en-AU" sz="1200" b="0" i="1" baseline="0" smtClean="0">
                            <a:latin typeface="Cambria Math"/>
                          </a:rPr>
                          <m:t>𝑡</m:t>
                        </m:r>
                        <m:r>
                          <a:rPr lang="en-AU" sz="1200" b="0" i="1" baseline="0" smtClean="0">
                            <a:latin typeface="Cambria Math"/>
                          </a:rPr>
                          <m:t>,</m:t>
                        </m:r>
                        <m:r>
                          <a:rPr lang="en-AU" sz="1200" b="0" i="1" baseline="0" smtClean="0">
                            <a:latin typeface="Cambria Math"/>
                          </a:rPr>
                          <m:t>𝑇</m:t>
                        </m:r>
                      </m:e>
                    </m:d>
                    <m:r>
                      <a:rPr lang="en-AU" sz="1200" b="0" i="1" baseline="0" smtClean="0">
                        <a:latin typeface="Cambria Math"/>
                      </a:rPr>
                      <m:t>−</m:t>
                    </m:r>
                    <m:sSub>
                      <m:sSubPr>
                        <m:ctrlPr>
                          <a:rPr lang="en-US" sz="1200" i="1" baseline="0" smtClean="0">
                            <a:latin typeface="Cambria Math" panose="02040503050406030204" pitchFamily="18" charset="0"/>
                          </a:rPr>
                        </m:ctrlPr>
                      </m:sSubPr>
                      <m:e>
                        <m:r>
                          <a:rPr lang="en-AU" sz="1200" b="0" i="1" baseline="0" smtClean="0">
                            <a:latin typeface="Cambria Math"/>
                          </a:rPr>
                          <m:t>𝑦</m:t>
                        </m:r>
                      </m:e>
                      <m:sub>
                        <m:r>
                          <a:rPr lang="en-AU" sz="1200" b="0" i="1" baseline="0" smtClean="0">
                            <a:latin typeface="Cambria Math"/>
                          </a:rPr>
                          <m:t>𝑝</m:t>
                        </m:r>
                      </m:sub>
                    </m:sSub>
                    <m:d>
                      <m:dPr>
                        <m:ctrlPr>
                          <a:rPr lang="en-AU" sz="1200" b="0" i="1" baseline="0" smtClean="0">
                            <a:latin typeface="Cambria Math" panose="02040503050406030204" pitchFamily="18" charset="0"/>
                          </a:rPr>
                        </m:ctrlPr>
                      </m:dPr>
                      <m:e>
                        <m:r>
                          <a:rPr lang="en-AU" sz="1200" b="0" i="1" baseline="0" smtClean="0">
                            <a:latin typeface="Cambria Math"/>
                          </a:rPr>
                          <m:t>𝑡</m:t>
                        </m:r>
                        <m:r>
                          <a:rPr lang="en-AU" sz="1200" b="0" i="1" baseline="0" smtClean="0">
                            <a:latin typeface="Cambria Math"/>
                          </a:rPr>
                          <m:t>,</m:t>
                        </m:r>
                        <m:r>
                          <a:rPr lang="en-AU" sz="1200" b="0" i="1" baseline="0" smtClean="0">
                            <a:latin typeface="Cambria Math"/>
                          </a:rPr>
                          <m:t>𝑇</m:t>
                        </m:r>
                      </m:e>
                    </m:d>
                    <m:r>
                      <a:rPr lang="en-AU" sz="1200" b="0" i="0" baseline="0" smtClean="0">
                        <a:latin typeface="Cambria Math"/>
                      </a:rPr>
                      <m:t>=</m:t>
                    </m:r>
                    <m:r>
                      <m:rPr>
                        <m:sty m:val="p"/>
                      </m:rPr>
                      <a:rPr lang="el-GR" sz="1200" b="0" i="1" baseline="0" smtClean="0">
                        <a:latin typeface="Cambria Math"/>
                        <a:ea typeface="Cambria Math"/>
                      </a:rPr>
                      <m:t>λ</m:t>
                    </m:r>
                    <m:r>
                      <a:rPr lang="el-GR" sz="1200" b="0" i="1" baseline="0" smtClean="0">
                        <a:latin typeface="Cambria Math"/>
                        <a:ea typeface="Cambria Math"/>
                      </a:rPr>
                      <m:t>𝛾</m:t>
                    </m:r>
                  </m:oMath>
                </a14:m>
                <a:endParaRPr lang="en-AU" sz="1200" b="0" baseline="0" dirty="0">
                  <a:ea typeface="Cambria Math"/>
                </a:endParaRPr>
              </a:p>
              <a:p>
                <a:pPr marL="182880" marR="0" lvl="1" indent="-180000" algn="l" defTabSz="914400" rtl="0" eaLnBrk="1" fontAlgn="auto" latinLnBrk="0" hangingPunct="1">
                  <a:lnSpc>
                    <a:spcPct val="100000"/>
                  </a:lnSpc>
                  <a:spcBef>
                    <a:spcPts val="600"/>
                  </a:spcBef>
                  <a:spcAft>
                    <a:spcPts val="600"/>
                  </a:spcAft>
                  <a:buClrTx/>
                  <a:buSzTx/>
                  <a:buFont typeface="Arial" pitchFamily="34" charset="0"/>
                  <a:buChar char="•"/>
                  <a:tabLst/>
                  <a:defRPr/>
                </a:pPr>
                <a:r>
                  <a:rPr lang="en-US" sz="1200" dirty="0"/>
                  <a:t>“True” credit spread: </a:t>
                </a:r>
                <a14:m>
                  <m:oMath xmlns:m="http://schemas.openxmlformats.org/officeDocument/2006/math">
                    <m:sSub>
                      <m:sSubPr>
                        <m:ctrlPr>
                          <a:rPr lang="en-US" sz="1200" i="1" baseline="0" smtClean="0">
                            <a:latin typeface="Cambria Math" panose="02040503050406030204" pitchFamily="18" charset="0"/>
                          </a:rPr>
                        </m:ctrlPr>
                      </m:sSubPr>
                      <m:e>
                        <m:r>
                          <a:rPr lang="en-AU" sz="1200" b="0" i="1" baseline="0" smtClean="0">
                            <a:latin typeface="Cambria Math"/>
                          </a:rPr>
                          <m:t>𝑦</m:t>
                        </m:r>
                      </m:e>
                      <m:sub>
                        <m:r>
                          <a:rPr lang="en-AU" sz="1200" b="0" i="1" baseline="0" smtClean="0">
                            <a:latin typeface="Cambria Math"/>
                          </a:rPr>
                          <m:t>𝐷</m:t>
                        </m:r>
                      </m:sub>
                    </m:sSub>
                    <m:d>
                      <m:dPr>
                        <m:ctrlPr>
                          <a:rPr lang="en-AU" sz="1200" b="0" i="1" baseline="0" smtClean="0">
                            <a:latin typeface="Cambria Math" panose="02040503050406030204" pitchFamily="18" charset="0"/>
                          </a:rPr>
                        </m:ctrlPr>
                      </m:dPr>
                      <m:e>
                        <m:r>
                          <a:rPr lang="en-AU" sz="1200" b="0" i="1" baseline="0" smtClean="0">
                            <a:latin typeface="Cambria Math"/>
                          </a:rPr>
                          <m:t>𝑡</m:t>
                        </m:r>
                        <m:r>
                          <a:rPr lang="en-AU" sz="1200" b="0" i="1" baseline="0" smtClean="0">
                            <a:latin typeface="Cambria Math"/>
                          </a:rPr>
                          <m:t>,</m:t>
                        </m:r>
                        <m:r>
                          <a:rPr lang="en-AU" sz="1200" b="0" i="1" baseline="0" smtClean="0">
                            <a:latin typeface="Cambria Math"/>
                          </a:rPr>
                          <m:t>𝑇</m:t>
                        </m:r>
                      </m:e>
                    </m:d>
                    <m:r>
                      <a:rPr lang="en-AU" sz="1200" b="0" i="1" baseline="0" smtClean="0">
                        <a:latin typeface="Cambria Math"/>
                      </a:rPr>
                      <m:t>−</m:t>
                    </m:r>
                    <m:sSub>
                      <m:sSubPr>
                        <m:ctrlPr>
                          <a:rPr lang="en-US" sz="1200" i="1" baseline="0" smtClean="0">
                            <a:latin typeface="Cambria Math" panose="02040503050406030204" pitchFamily="18" charset="0"/>
                          </a:rPr>
                        </m:ctrlPr>
                      </m:sSubPr>
                      <m:e>
                        <m:r>
                          <a:rPr lang="en-AU" sz="1200" b="0" i="1" baseline="0" smtClean="0">
                            <a:latin typeface="Cambria Math"/>
                          </a:rPr>
                          <m:t>𝑦</m:t>
                        </m:r>
                      </m:e>
                      <m:sub>
                        <m:r>
                          <a:rPr lang="en-AU" sz="1200" b="0" i="1" baseline="0" smtClean="0">
                            <a:latin typeface="Cambria Math"/>
                          </a:rPr>
                          <m:t>𝑝</m:t>
                        </m:r>
                      </m:sub>
                    </m:sSub>
                    <m:d>
                      <m:dPr>
                        <m:ctrlPr>
                          <a:rPr lang="en-AU" sz="1200" b="0" i="1" baseline="0" smtClean="0">
                            <a:latin typeface="Cambria Math" panose="02040503050406030204" pitchFamily="18" charset="0"/>
                          </a:rPr>
                        </m:ctrlPr>
                      </m:dPr>
                      <m:e>
                        <m:r>
                          <a:rPr lang="en-AU" sz="1200" b="0" i="1" baseline="0" smtClean="0">
                            <a:latin typeface="Cambria Math"/>
                          </a:rPr>
                          <m:t>𝑡</m:t>
                        </m:r>
                        <m:r>
                          <a:rPr lang="en-AU" sz="1200" b="0" i="1" baseline="0" smtClean="0">
                            <a:latin typeface="Cambria Math"/>
                          </a:rPr>
                          <m:t>,</m:t>
                        </m:r>
                        <m:r>
                          <a:rPr lang="en-AU" sz="1200" b="0" i="1" baseline="0" smtClean="0">
                            <a:latin typeface="Cambria Math"/>
                          </a:rPr>
                          <m:t>𝑇</m:t>
                        </m:r>
                      </m:e>
                    </m:d>
                    <m:r>
                      <a:rPr lang="en-AU" sz="1200" b="0" i="0" baseline="0" smtClean="0">
                        <a:latin typeface="Cambria Math"/>
                      </a:rPr>
                      <m:t>=</m:t>
                    </m:r>
                    <m:r>
                      <a:rPr lang="en-AU" sz="1200" b="0" i="1" baseline="0" smtClean="0">
                        <a:latin typeface="Cambria Math"/>
                      </a:rPr>
                      <m:t>𝐸</m:t>
                    </m:r>
                    <m:d>
                      <m:dPr>
                        <m:ctrlPr>
                          <a:rPr lang="en-AU" sz="1200" b="0" i="1" baseline="0" smtClean="0">
                            <a:latin typeface="Cambria Math" panose="02040503050406030204" pitchFamily="18" charset="0"/>
                          </a:rPr>
                        </m:ctrlPr>
                      </m:dPr>
                      <m:e>
                        <m:r>
                          <a:rPr lang="en-AU" sz="1200" b="0" i="1" baseline="0" smtClean="0">
                            <a:latin typeface="Cambria Math"/>
                          </a:rPr>
                          <m:t>𝑃𝑒𝑟𝑐𝑒𝑛𝑡𝑎𝑔𝑒</m:t>
                        </m:r>
                        <m:r>
                          <a:rPr lang="en-AU" sz="1200" b="0" i="1" baseline="0" smtClean="0">
                            <a:latin typeface="Cambria Math"/>
                          </a:rPr>
                          <m:t> </m:t>
                        </m:r>
                        <m:r>
                          <a:rPr lang="en-AU" sz="1200" b="0" i="1" baseline="0" smtClean="0">
                            <a:latin typeface="Cambria Math"/>
                          </a:rPr>
                          <m:t>𝑙𝑜𝑠𝑠</m:t>
                        </m:r>
                      </m:e>
                    </m:d>
                    <m:r>
                      <a:rPr lang="en-AU" sz="1200" b="0" i="1" baseline="0" smtClean="0">
                        <a:latin typeface="Cambria Math"/>
                      </a:rPr>
                      <m:t>+</m:t>
                    </m:r>
                    <m:r>
                      <a:rPr lang="en-AU" sz="1200" b="0" i="1" baseline="0" smtClean="0">
                        <a:latin typeface="Cambria Math"/>
                      </a:rPr>
                      <m:t>𝐿𝑖𝑞𝑢𝑖𝑑𝑖𝑡𝑦</m:t>
                    </m:r>
                    <m:r>
                      <a:rPr lang="en-AU" sz="1200" b="0" i="1" baseline="0" smtClean="0">
                        <a:latin typeface="Cambria Math"/>
                      </a:rPr>
                      <m:t> </m:t>
                    </m:r>
                    <m:r>
                      <a:rPr lang="en-AU" sz="1200" b="0" i="1" baseline="0" smtClean="0">
                        <a:latin typeface="Cambria Math"/>
                      </a:rPr>
                      <m:t>𝑝𝑟𝑒𝑚𝑖𝑢𝑚</m:t>
                    </m:r>
                  </m:oMath>
                </a14:m>
                <a:endParaRPr lang="en-AU" sz="1200" b="0" baseline="0" dirty="0">
                  <a:ea typeface="Cambria Math"/>
                </a:endParaRPr>
              </a:p>
              <a:p>
                <a:pPr marL="182880" lvl="1" indent="-180000">
                  <a:spcBef>
                    <a:spcPts val="600"/>
                  </a:spcBef>
                  <a:spcAft>
                    <a:spcPts val="600"/>
                  </a:spcAft>
                  <a:buFont typeface="Arial" pitchFamily="34" charset="0"/>
                  <a:buChar char="•"/>
                </a:pPr>
                <a:endParaRPr lang="en-US" sz="240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6. </a:t>
                </a:r>
                <a:r>
                  <a:rPr lang="en-US" sz="1200" dirty="0" smtClean="0"/>
                  <a:t>T</a:t>
                </a:r>
                <a:r>
                  <a:rPr lang="en-US" dirty="0" smtClean="0"/>
                  <a:t>he term structure of credit spreads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LOS: Explain the determinants of the term structure of credit spreads</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Notes</a:t>
                </a:r>
                <a:r>
                  <a:rPr lang="en-US" dirty="0" smtClean="0"/>
                  <a:t>:</a:t>
                </a:r>
              </a:p>
              <a:p>
                <a:pPr marL="182880" lvl="1" indent="-180000">
                  <a:spcBef>
                    <a:spcPts val="600"/>
                  </a:spcBef>
                  <a:spcAft>
                    <a:spcPts val="600"/>
                  </a:spcAft>
                  <a:buFont typeface="Arial" pitchFamily="34" charset="0"/>
                  <a:buChar char="•"/>
                </a:pPr>
                <a:r>
                  <a:rPr lang="en-US" sz="2400" dirty="0" smtClean="0"/>
                  <a:t>The credit spread is equal to the expected percentage loss per year on the risky zero-coupon bond:</a:t>
                </a:r>
                <a:r>
                  <a:rPr lang="en-US" sz="2400" baseline="0" dirty="0" smtClean="0"/>
                  <a:t> </a:t>
                </a:r>
                <a:r>
                  <a:rPr lang="en-AU" sz="2400" b="0" i="0" baseline="0" smtClean="0">
                    <a:latin typeface="Cambria Math"/>
                  </a:rPr>
                  <a:t>𝑦</a:t>
                </a:r>
                <a:r>
                  <a:rPr lang="en-US" sz="2400" b="0" i="0" baseline="0" smtClean="0">
                    <a:latin typeface="Cambria Math"/>
                  </a:rPr>
                  <a:t>_</a:t>
                </a:r>
                <a:r>
                  <a:rPr lang="en-AU" sz="2400" b="0" i="0" baseline="0" smtClean="0">
                    <a:latin typeface="Cambria Math"/>
                  </a:rPr>
                  <a:t>𝐷 (𝑡,𝑇)−</a:t>
                </a:r>
                <a:r>
                  <a:rPr lang="en-AU" sz="2400" b="0" i="0" baseline="0" smtClean="0">
                    <a:latin typeface="Cambria Math"/>
                  </a:rPr>
                  <a:t>𝑦</a:t>
                </a:r>
                <a:r>
                  <a:rPr lang="en-US" sz="2400" b="0" i="0" baseline="0" smtClean="0">
                    <a:latin typeface="Cambria Math"/>
                  </a:rPr>
                  <a:t>_</a:t>
                </a:r>
                <a:r>
                  <a:rPr lang="en-AU" sz="2400" b="0" i="0" baseline="0" smtClean="0">
                    <a:latin typeface="Cambria Math"/>
                  </a:rPr>
                  <a:t>𝑝 </a:t>
                </a:r>
                <a:r>
                  <a:rPr lang="en-AU" sz="2400" b="0" i="0" baseline="0" smtClean="0">
                    <a:latin typeface="Cambria Math"/>
                  </a:rPr>
                  <a:t>(𝑡,𝑇)</a:t>
                </a:r>
                <a:r>
                  <a:rPr lang="en-AU" sz="2400" b="0" i="0" baseline="0" smtClean="0">
                    <a:latin typeface="Cambria Math"/>
                  </a:rPr>
                  <a:t>=</a:t>
                </a:r>
                <a:r>
                  <a:rPr lang="el-GR" sz="2400" b="0" i="0" baseline="0" smtClean="0">
                    <a:latin typeface="Cambria Math"/>
                    <a:ea typeface="Cambria Math"/>
                  </a:rPr>
                  <a:t>λ𝛾</a:t>
                </a:r>
                <a:endParaRPr lang="en-AU" sz="2400" b="0" baseline="0" dirty="0" smtClean="0">
                  <a:ea typeface="Cambria Math"/>
                </a:endParaRPr>
              </a:p>
              <a:p>
                <a:pPr marL="182880" marR="0" lvl="1" indent="-180000" algn="l" defTabSz="914400" rtl="0" eaLnBrk="1" fontAlgn="auto" latinLnBrk="0" hangingPunct="1">
                  <a:lnSpc>
                    <a:spcPct val="100000"/>
                  </a:lnSpc>
                  <a:spcBef>
                    <a:spcPts val="600"/>
                  </a:spcBef>
                  <a:spcAft>
                    <a:spcPts val="600"/>
                  </a:spcAft>
                  <a:buClrTx/>
                  <a:buSzTx/>
                  <a:buFont typeface="Arial" pitchFamily="34" charset="0"/>
                  <a:buChar char="•"/>
                  <a:tabLst/>
                  <a:defRPr/>
                </a:pPr>
                <a:r>
                  <a:rPr lang="en-US" sz="2400" dirty="0" smtClean="0"/>
                  <a:t>‘True’ credit spread: </a:t>
                </a:r>
                <a:r>
                  <a:rPr lang="en-AU" sz="2400" b="0" i="0" baseline="0" smtClean="0">
                    <a:latin typeface="Cambria Math"/>
                  </a:rPr>
                  <a:t>𝑦</a:t>
                </a:r>
                <a:r>
                  <a:rPr lang="en-US" sz="2400" b="0" i="0" baseline="0" smtClean="0">
                    <a:latin typeface="Cambria Math"/>
                  </a:rPr>
                  <a:t>_</a:t>
                </a:r>
                <a:r>
                  <a:rPr lang="en-AU" sz="2400" b="0" i="0" baseline="0" smtClean="0">
                    <a:latin typeface="Cambria Math"/>
                  </a:rPr>
                  <a:t>𝐷 (𝑡,𝑇)−𝑦</a:t>
                </a:r>
                <a:r>
                  <a:rPr lang="en-US" sz="2400" b="0" i="0" baseline="0" smtClean="0">
                    <a:latin typeface="Cambria Math"/>
                  </a:rPr>
                  <a:t>_</a:t>
                </a:r>
                <a:r>
                  <a:rPr lang="en-AU" sz="2400" b="0" i="0" baseline="0" smtClean="0">
                    <a:latin typeface="Cambria Math"/>
                  </a:rPr>
                  <a:t>𝑝 (𝑡,𝑇)=</a:t>
                </a:r>
                <a:r>
                  <a:rPr lang="en-AU" sz="2400" b="0" i="0" baseline="0" smtClean="0">
                    <a:latin typeface="Cambria Math"/>
                  </a:rPr>
                  <a:t>𝐸(𝑃𝑒𝑟𝑐𝑒𝑛𝑡𝑎𝑔𝑒 𝑙𝑜𝑠𝑠)+𝐿𝑖𝑞𝑢𝑖𝑑𝑖𝑡𝑦 𝑝𝑟𝑒𝑚𝑖𝑢𝑚</a:t>
                </a:r>
                <a:endParaRPr lang="en-AU" sz="2400" b="0" baseline="0" dirty="0" smtClean="0">
                  <a:ea typeface="Cambria Math"/>
                </a:endParaRPr>
              </a:p>
              <a:p>
                <a:pPr marL="182880" lvl="1" indent="-180000">
                  <a:spcBef>
                    <a:spcPts val="600"/>
                  </a:spcBef>
                  <a:spcAft>
                    <a:spcPts val="600"/>
                  </a:spcAft>
                  <a:buFont typeface="Arial" pitchFamily="34" charset="0"/>
                  <a:buChar char="•"/>
                </a:pPr>
                <a:endParaRPr lang="en-US" sz="2400" dirty="0" smtClean="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AU" smtClean="0"/>
              <a:t>24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6. </a:t>
            </a:r>
            <a:r>
              <a:rPr lang="en-US" sz="1200" dirty="0"/>
              <a:t>T</a:t>
            </a:r>
            <a:r>
              <a:rPr lang="en-US" dirty="0"/>
              <a:t>he term structure of credit spreads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Calculate and interpret the present value of the expected loss on a bond over a given time horizon</a:t>
            </a:r>
            <a:r>
              <a:rPr lang="en-US" sz="120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9A4F8672-8174-4157-9CD7-BC591DEEF2E8}" type="slidenum">
              <a:rPr lang="en-AU" smtClean="0"/>
              <a:t>25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6. </a:t>
            </a:r>
            <a:r>
              <a:rPr lang="en-US" sz="1200" dirty="0"/>
              <a:t>The term structure of credit spreads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Calculate and interpret the present value of the expected loss on a bond over a given time horizon.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PV of CF = </a:t>
            </a:r>
            <a:r>
              <a:rPr lang="en-US" sz="1200" i="1" dirty="0"/>
              <a:t>D</a:t>
            </a:r>
            <a:r>
              <a:rPr lang="en-US" sz="1200" dirty="0"/>
              <a:t>(</a:t>
            </a:r>
            <a:r>
              <a:rPr lang="en-US" sz="1200" i="1" dirty="0"/>
              <a:t>t</a:t>
            </a:r>
            <a:r>
              <a:rPr lang="en-US" sz="1200" dirty="0"/>
              <a:t>/</a:t>
            </a:r>
            <a:r>
              <a:rPr lang="en-US" sz="1200" i="1" dirty="0"/>
              <a:t>T</a:t>
            </a:r>
            <a:r>
              <a:rPr lang="en-US" sz="1200" i="0" dirty="0"/>
              <a:t>) </a:t>
            </a:r>
            <a:r>
              <a:rPr lang="en-US" sz="1200" dirty="0"/>
              <a:t>× </a:t>
            </a:r>
            <a:r>
              <a:rPr lang="en-US" sz="1200" i="1" dirty="0" err="1"/>
              <a:t>X</a:t>
            </a:r>
            <a:r>
              <a:rPr lang="en-US" sz="1200" i="1" baseline="-25000" dirty="0" err="1"/>
              <a:t>t</a:t>
            </a:r>
            <a:r>
              <a:rPr lang="en-US" sz="1200" baseline="-25000" dirty="0"/>
              <a:t> </a:t>
            </a:r>
          </a:p>
          <a:p>
            <a:pPr marL="182880" lvl="1" indent="-180000">
              <a:spcBef>
                <a:spcPts val="600"/>
              </a:spcBef>
              <a:spcAft>
                <a:spcPts val="600"/>
              </a:spcAft>
              <a:buFont typeface="Arial" pitchFamily="34" charset="0"/>
              <a:buChar char="•"/>
            </a:pPr>
            <a:r>
              <a:rPr lang="en-US" sz="1200" baseline="0" dirty="0"/>
              <a:t>PV of CF</a:t>
            </a:r>
            <a:r>
              <a:rPr lang="en-US" sz="1200" i="1" baseline="-25000" dirty="0"/>
              <a:t>rf</a:t>
            </a:r>
            <a:r>
              <a:rPr lang="en-US" sz="1200" baseline="-25000" dirty="0"/>
              <a:t> </a:t>
            </a:r>
            <a:r>
              <a:rPr lang="en-US" sz="1200" baseline="0" dirty="0"/>
              <a:t>= </a:t>
            </a:r>
            <a:r>
              <a:rPr lang="en-US" sz="1200" i="1" baseline="0" dirty="0"/>
              <a:t>P</a:t>
            </a:r>
            <a:r>
              <a:rPr lang="en-US" sz="1200" dirty="0"/>
              <a:t>(</a:t>
            </a:r>
            <a:r>
              <a:rPr lang="en-US" sz="1200" i="1" dirty="0"/>
              <a:t>t</a:t>
            </a:r>
            <a:r>
              <a:rPr lang="en-US" sz="1200" dirty="0"/>
              <a:t>/</a:t>
            </a:r>
            <a:r>
              <a:rPr lang="en-US" sz="1200" i="1" dirty="0"/>
              <a:t>T</a:t>
            </a:r>
            <a:r>
              <a:rPr lang="en-US" sz="1200" dirty="0"/>
              <a:t>) ×</a:t>
            </a:r>
            <a:r>
              <a:rPr lang="en-US" sz="1200" baseline="0" dirty="0"/>
              <a:t> </a:t>
            </a:r>
            <a:r>
              <a:rPr lang="en-US" sz="1200" i="1" dirty="0" err="1"/>
              <a:t>X</a:t>
            </a:r>
            <a:r>
              <a:rPr lang="en-US" sz="1200" i="1" baseline="-25000" dirty="0" err="1"/>
              <a:t>t</a:t>
            </a:r>
            <a:r>
              <a:rPr lang="en-US" sz="1200" i="1" baseline="-25000" dirty="0"/>
              <a:t> </a:t>
            </a:r>
            <a:endParaRPr lang="en-US" sz="1200" i="1" baseline="0" dirty="0"/>
          </a:p>
        </p:txBody>
      </p:sp>
      <p:sp>
        <p:nvSpPr>
          <p:cNvPr id="4" name="Slide Number Placeholder 3"/>
          <p:cNvSpPr>
            <a:spLocks noGrp="1"/>
          </p:cNvSpPr>
          <p:nvPr>
            <p:ph type="sldNum" sz="quarter" idx="10"/>
          </p:nvPr>
        </p:nvSpPr>
        <p:spPr/>
        <p:txBody>
          <a:bodyPr/>
          <a:lstStyle/>
          <a:p>
            <a:fld id="{9A4F8672-8174-4157-9CD7-BC591DEEF2E8}" type="slidenum">
              <a:rPr lang="en-AU" smtClean="0"/>
              <a:t>26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7. Special considerations on high-yield, sovereign, and non-sovereign credit analysis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Compare the credit analysis required for asset-backed securities to analysis of corporate debt.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A default in the collateral pool does not cause a default to either the SPV or a bond tranche. </a:t>
            </a:r>
          </a:p>
          <a:p>
            <a:pPr marL="182880" lvl="1" indent="-180000">
              <a:spcBef>
                <a:spcPts val="600"/>
              </a:spcBef>
              <a:spcAft>
                <a:spcPts val="600"/>
              </a:spcAft>
              <a:buFont typeface="Arial" pitchFamily="34" charset="0"/>
              <a:buChar char="•"/>
            </a:pPr>
            <a:r>
              <a:rPr lang="en-US" sz="1200" dirty="0"/>
              <a:t>For an ABS, the bond continues to trade until either its maturity date or all of its face value is eliminated because of the accumulated losses in the collateral pool or through early loan prepayments. </a:t>
            </a:r>
          </a:p>
          <a:p>
            <a:pPr marL="182880" lvl="1" indent="-180000">
              <a:spcBef>
                <a:spcPts val="600"/>
              </a:spcBef>
              <a:spcAft>
                <a:spcPts val="600"/>
              </a:spcAft>
              <a:buFont typeface="Arial" pitchFamily="34" charset="0"/>
              <a:buChar char="•"/>
            </a:pPr>
            <a:r>
              <a:rPr lang="en-US" sz="1200" dirty="0"/>
              <a:t>Because of the complexity of the cash flows to an ABS, they are better characterized as credit derivatives than simple bonds.</a:t>
            </a:r>
          </a:p>
        </p:txBody>
      </p:sp>
      <p:sp>
        <p:nvSpPr>
          <p:cNvPr id="4" name="Slide Number Placeholder 3"/>
          <p:cNvSpPr>
            <a:spLocks noGrp="1"/>
          </p:cNvSpPr>
          <p:nvPr>
            <p:ph type="sldNum" sz="quarter" idx="10"/>
          </p:nvPr>
        </p:nvSpPr>
        <p:spPr/>
        <p:txBody>
          <a:bodyPr/>
          <a:lstStyle/>
          <a:p>
            <a:fld id="{9A4F8672-8174-4157-9CD7-BC591DEEF2E8}" type="slidenum">
              <a:rPr lang="en-AU" smtClean="0"/>
              <a:t>27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7. Special considerations on high-yield, sovereign, and non-sovereign credit analysis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Compare the credit analysis required for asset-backed securities to analysis of corporate debt.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With respect to the credit ratings of ABS, the credit-rating agencies use the same rating scale as that used for corporate and sovereign debt, although the fact that they are structured debt is always noted. </a:t>
            </a:r>
          </a:p>
          <a:p>
            <a:pPr marL="182880" lvl="1" indent="-180000">
              <a:spcBef>
                <a:spcPts val="600"/>
              </a:spcBef>
              <a:spcAft>
                <a:spcPts val="600"/>
              </a:spcAft>
              <a:buFont typeface="Arial" pitchFamily="34" charset="0"/>
              <a:buChar char="•"/>
            </a:pPr>
            <a:r>
              <a:rPr lang="en-US" sz="1200" dirty="0"/>
              <a:t>Given the complexity of ABS, the use of the same credit</a:t>
            </a:r>
            <a:r>
              <a:rPr lang="en-US" sz="1200" baseline="0" dirty="0"/>
              <a:t> </a:t>
            </a:r>
            <a:r>
              <a:rPr lang="en-US" sz="1200" dirty="0"/>
              <a:t>rating scales may be inappropriate.</a:t>
            </a:r>
          </a:p>
        </p:txBody>
      </p:sp>
      <p:sp>
        <p:nvSpPr>
          <p:cNvPr id="4" name="Slide Number Placeholder 3"/>
          <p:cNvSpPr>
            <a:spLocks noGrp="1"/>
          </p:cNvSpPr>
          <p:nvPr>
            <p:ph type="sldNum" sz="quarter" idx="10"/>
          </p:nvPr>
        </p:nvSpPr>
        <p:spPr/>
        <p:txBody>
          <a:bodyPr/>
          <a:lstStyle/>
          <a:p>
            <a:fld id="{9A4F8672-8174-4157-9CD7-BC591DEEF2E8}" type="slidenum">
              <a:rPr lang="en-AU" smtClean="0"/>
              <a:t>28</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a:t>
            </a:r>
            <a:r>
              <a:rPr lang="en-US" sz="1200" dirty="0"/>
              <a:t>xplain probability of default, loss given default, expected loss, and present value of the expected loss, and describe the relative importance of each across the credit spectrum.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a:t>
            </a:r>
            <a:r>
              <a:rPr lang="en-US" sz="1200" dirty="0"/>
              <a:t>Explain credit scoring and credit ratings, including why they are called ordinal rankings.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9A4F8672-8174-4157-9CD7-BC591DEEF2E8}" type="slidenum">
              <a:rPr lang="en-AU" smtClean="0"/>
              <a:t>29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LOS: </a:t>
            </a:r>
            <a:r>
              <a:rPr lang="en-US" sz="1200" dirty="0"/>
              <a:t>Explain structural models of corporate credit risk, including why equity can be viewed as a call option on the company’s assets.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reduced form models of corporate credit risk, including why debt can be valued as the sum of expected discounted cash flows after adjusting for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30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LOS: </a:t>
            </a:r>
            <a:r>
              <a:rPr lang="en-US" sz="1200" dirty="0"/>
              <a:t>Explain the determinants of the term structure of credit spreads.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Calculate and interpret the present value of the expected loss on a bond over a given time horizon.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31</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LOS: </a:t>
            </a:r>
            <a:r>
              <a:rPr lang="en-US" sz="1200" dirty="0"/>
              <a:t>Compare the credit analysis required for asset-backed securities to analysis of </a:t>
            </a:r>
            <a:r>
              <a:rPr lang="en-US" sz="1200"/>
              <a:t>corporate debt.</a:t>
            </a:r>
            <a:endParaRPr lang="en-US" sz="1200" dirty="0"/>
          </a:p>
        </p:txBody>
      </p:sp>
      <p:sp>
        <p:nvSpPr>
          <p:cNvPr id="4" name="Slide Number Placeholder 3"/>
          <p:cNvSpPr>
            <a:spLocks noGrp="1"/>
          </p:cNvSpPr>
          <p:nvPr>
            <p:ph type="sldNum" sz="quarter" idx="10"/>
          </p:nvPr>
        </p:nvSpPr>
        <p:spPr/>
        <p:txBody>
          <a:bodyPr/>
          <a:lstStyle/>
          <a:p>
            <a:fld id="{9A4F8672-8174-4157-9CD7-BC591DEEF2E8}" type="slidenum">
              <a:rPr lang="en-AU" smtClean="0"/>
              <a:t>32</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2. </a:t>
            </a:r>
            <a:r>
              <a:rPr lang="en-AU" dirty="0"/>
              <a:t>Credit risk measures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Explain probability of default, loss given default, expected loss, and present value of the expected loss, and describe the relative importance of each across the credit spectrum.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Loss given default is the amount of the remaining coupon and principal payments lost in the event of default.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Loss given default is equal to 1 – Recovery rate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Recovery rate is the percentage of the position received or recovered in default.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expected loss is equal to the probability of default multiplied by the loss given default.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present value of the expected loss is conceptually the largest price one would be willing to pay on a bond to a third party (e.g., an insurer) to entirely remove the credit risk of purchasing and holding the bond.</a:t>
            </a:r>
          </a:p>
        </p:txBody>
      </p:sp>
      <p:sp>
        <p:nvSpPr>
          <p:cNvPr id="4" name="Slide Number Placeholder 3"/>
          <p:cNvSpPr>
            <a:spLocks noGrp="1"/>
          </p:cNvSpPr>
          <p:nvPr>
            <p:ph type="sldNum" sz="quarter" idx="10"/>
          </p:nvPr>
        </p:nvSpPr>
        <p:spPr/>
        <p:txBody>
          <a:bodyPr/>
          <a:lstStyle/>
          <a:p>
            <a:fld id="{9A4F8672-8174-4157-9CD7-BC591DEEF2E8}" type="slidenum">
              <a:rPr lang="en-AU" smtClean="0"/>
              <a:t>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2. </a:t>
            </a:r>
            <a:r>
              <a:rPr lang="en-AU" dirty="0"/>
              <a:t>Credit risk measures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Explain probability of default, loss given default, expected loss, and present value of the expected loss, and describe the relative importance of each across the credit spectrum.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The present value of the expected loss is the most important credit risk measure because when one considers the purchase or sale of the bond, one is interested in the exact dollar difference one should pay or receive on the bond relative to an otherwise identical and riskless government bond.</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Also, the present value of the expected loss is the preferred measure because it includes the probability of default, the loss given default, the time value of money, and the risk premium in its computation. The expected loss is second best, including both the default probability and loss given default. The default probability is the least inclusive measure.</a:t>
            </a:r>
          </a:p>
        </p:txBody>
      </p:sp>
      <p:sp>
        <p:nvSpPr>
          <p:cNvPr id="4" name="Slide Number Placeholder 3"/>
          <p:cNvSpPr>
            <a:spLocks noGrp="1"/>
          </p:cNvSpPr>
          <p:nvPr>
            <p:ph type="sldNum" sz="quarter" idx="10"/>
          </p:nvPr>
        </p:nvSpPr>
        <p:spPr/>
        <p:txBody>
          <a:bodyPr/>
          <a:lstStyle/>
          <a:p>
            <a:fld id="{9A4F8672-8174-4157-9CD7-BC591DEEF2E8}" type="slidenum">
              <a:rPr lang="en-AU" smtClean="0"/>
              <a:t>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a:t>
            </a:r>
            <a:r>
              <a:rPr lang="en-AU" dirty="0"/>
              <a:t>Traditional credit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Explain credit scoring and credit ratings, including why they are called ordinal rankings.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traditional approaches to credit risk (i)</a:t>
            </a:r>
            <a:r>
              <a:rPr lang="en-US" altLang="en-US" sz="1200" baseline="0" dirty="0"/>
              <a:t> </a:t>
            </a:r>
            <a:r>
              <a:rPr lang="en-US" altLang="en-US" sz="1200" dirty="0"/>
              <a:t>are widely used and (ii) provide a link between the traditional, financial statement–based credit analysis methods and the structural and reduced form credit risk models. </a:t>
            </a:r>
          </a:p>
        </p:txBody>
      </p:sp>
      <p:sp>
        <p:nvSpPr>
          <p:cNvPr id="4" name="Slide Number Placeholder 3"/>
          <p:cNvSpPr>
            <a:spLocks noGrp="1"/>
          </p:cNvSpPr>
          <p:nvPr>
            <p:ph type="sldNum" sz="quarter" idx="10"/>
          </p:nvPr>
        </p:nvSpPr>
        <p:spPr/>
        <p:txBody>
          <a:bodyPr/>
          <a:lstStyle/>
          <a:p>
            <a:fld id="{9A4F8672-8174-4157-9CD7-BC591DEEF2E8}" type="slidenum">
              <a:rPr lang="en-AU" smtClean="0"/>
              <a:t>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a:t>
            </a:r>
            <a:r>
              <a:rPr lang="en-AU" dirty="0"/>
              <a:t>Traditional credit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Explain credit scoring and credit ratings, including why they are called ordinal rankings.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Credit scores are used in many markets in the world, but scoring varies considerably across markets. In some markets, only negative information, such as a default, is reported. Therefore, no score or information is positive because it means no news has been reported about the borrower.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In other markets, such factors as payment history and debt outstanding are used to develop a credit score, but the weighting of the factors can differ across countries.</a:t>
            </a:r>
          </a:p>
        </p:txBody>
      </p:sp>
      <p:sp>
        <p:nvSpPr>
          <p:cNvPr id="4" name="Slide Number Placeholder 3"/>
          <p:cNvSpPr>
            <a:spLocks noGrp="1"/>
          </p:cNvSpPr>
          <p:nvPr>
            <p:ph type="sldNum" sz="quarter" idx="10"/>
          </p:nvPr>
        </p:nvSpPr>
        <p:spPr/>
        <p:txBody>
          <a:bodyPr/>
          <a:lstStyle/>
          <a:p>
            <a:fld id="{9A4F8672-8174-4157-9CD7-BC591DEEF2E8}" type="slidenum">
              <a:rPr lang="en-AU" smtClean="0"/>
              <a:t>8</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a:t>
            </a:r>
            <a:r>
              <a:rPr lang="en-AU" dirty="0"/>
              <a:t>Traditional credit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Explain credit scoring and credit ratings, including why they are called ordinal rankings.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Internal ratings are created and heavily used by financial institutions to control their credit risk.</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Major credit rating agencies are Standard and Poor’s, Moody’s Investors Service, and Fitch Ratings.</a:t>
            </a:r>
          </a:p>
        </p:txBody>
      </p:sp>
      <p:sp>
        <p:nvSpPr>
          <p:cNvPr id="4" name="Slide Number Placeholder 3"/>
          <p:cNvSpPr>
            <a:spLocks noGrp="1"/>
          </p:cNvSpPr>
          <p:nvPr>
            <p:ph type="sldNum" sz="quarter" idx="10"/>
          </p:nvPr>
        </p:nvSpPr>
        <p:spPr/>
        <p:txBody>
          <a:bodyPr/>
          <a:lstStyle/>
          <a:p>
            <a:fld id="{9A4F8672-8174-4157-9CD7-BC591DEEF2E8}" type="slidenum">
              <a:rPr lang="en-AU" smtClean="0"/>
              <a:t>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a:t>
            </a:r>
            <a:r>
              <a:rPr lang="en-AU" dirty="0"/>
              <a:t>Traditional credit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Explain strengths and weaknesses of credit ratings.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Strengths: (i) Credit ratings provide a simple statistic that summarizes a complex credit analysis of a potential borrower and</a:t>
            </a:r>
            <a:r>
              <a:rPr lang="en-US" altLang="en-US" sz="1200" baseline="0" dirty="0"/>
              <a:t> (ii) they tend to be stable over time and across the business cycle, which reduces debt market price volatility.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Weaknesses: (i) Credit ratings tend to be stable over time, which reduces the correspondence to a debt offering’s default probability;</a:t>
            </a:r>
            <a:r>
              <a:rPr lang="en-US" altLang="en-US" sz="1200" baseline="0" dirty="0"/>
              <a:t> (ii)</a:t>
            </a:r>
            <a:r>
              <a:rPr lang="en-US" altLang="en-US" sz="1200" dirty="0"/>
              <a:t> they do not explicitly depend on the business cycle, whereas a debt offering’s default probability does;</a:t>
            </a:r>
            <a:r>
              <a:rPr lang="en-US" altLang="en-US" sz="1200" baseline="0" dirty="0"/>
              <a:t> and (iii) t</a:t>
            </a:r>
            <a:r>
              <a:rPr lang="en-US" altLang="en-US" sz="1200" dirty="0"/>
              <a:t>he issuer-pays model for compensating credit-rating agencies has a potential conflict of interest that may distort the accuracy of credit ratings.</a:t>
            </a:r>
          </a:p>
        </p:txBody>
      </p:sp>
      <p:sp>
        <p:nvSpPr>
          <p:cNvPr id="4" name="Slide Number Placeholder 3"/>
          <p:cNvSpPr>
            <a:spLocks noGrp="1"/>
          </p:cNvSpPr>
          <p:nvPr>
            <p:ph type="sldNum" sz="quarter" idx="10"/>
          </p:nvPr>
        </p:nvSpPr>
        <p:spPr/>
        <p:txBody>
          <a:bodyPr/>
          <a:lstStyle/>
          <a:p>
            <a:fld id="{9A4F8672-8174-4157-9CD7-BC591DEEF2E8}" type="slidenum">
              <a:rPr lang="en-AU" smtClean="0"/>
              <a:t>10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4. Structural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structural models of corporate credit risk, including why equity can be viewed as a call option on the company’s assets.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Structural models are called “structural” because they are based on the structure of a company’s balance sheet.</a:t>
            </a:r>
          </a:p>
        </p:txBody>
      </p:sp>
      <p:sp>
        <p:nvSpPr>
          <p:cNvPr id="4" name="Slide Number Placeholder 3"/>
          <p:cNvSpPr>
            <a:spLocks noGrp="1"/>
          </p:cNvSpPr>
          <p:nvPr>
            <p:ph type="sldNum" sz="quarter" idx="10"/>
          </p:nvPr>
        </p:nvSpPr>
        <p:spPr/>
        <p:txBody>
          <a:bodyPr/>
          <a:lstStyle/>
          <a:p>
            <a:fld id="{9A4F8672-8174-4157-9CD7-BC591DEEF2E8}" type="slidenum">
              <a:rPr lang="en-AU" smtClean="0"/>
              <a:t>12</a:t>
            </a:fld>
            <a:endParaRPr lang="en-AU" dirty="0"/>
          </a:p>
        </p:txBody>
      </p:sp>
    </p:spTree>
    <p:extLst>
      <p:ext uri="{BB962C8B-B14F-4D97-AF65-F5344CB8AC3E}">
        <p14:creationId xmlns:p14="http://schemas.microsoft.com/office/powerpoint/2010/main" val="2851411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9.jpg"/><Relationship Id="rId4"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12.jpg"/><Relationship Id="rId4" Type="http://schemas.openxmlformats.org/officeDocument/2006/relationships/image" Target="../media/image11.jp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15.jpg"/><Relationship Id="rId4" Type="http://schemas.openxmlformats.org/officeDocument/2006/relationships/image" Target="../media/image1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p>
            <a:r>
              <a:rPr lang="en-US"/>
              <a:t>Click to edit Master title style</a:t>
            </a:r>
            <a:endParaRPr/>
          </a:p>
        </p:txBody>
      </p:sp>
      <p:sp>
        <p:nvSpPr>
          <p:cNvPr id="3" name="Subtitle 2"/>
          <p:cNvSpPr>
            <a:spLocks noGrp="1"/>
          </p:cNvSpPr>
          <p:nvPr>
            <p:ph type="subTitle" idx="1" hasCustomPrompt="1"/>
          </p:nvPr>
        </p:nvSpPr>
        <p:spPr>
          <a:xfrm>
            <a:off x="381000" y="1784196"/>
            <a:ext cx="6705600" cy="1490472"/>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 </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Tree>
    <p:extLst>
      <p:ext uri="{BB962C8B-B14F-4D97-AF65-F5344CB8AC3E}">
        <p14:creationId xmlns:p14="http://schemas.microsoft.com/office/powerpoint/2010/main" val="109684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91424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892914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4237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lvl1pPr>
              <a:defRPr>
                <a:solidFill>
                  <a:schemeClr val="tx1"/>
                </a:solidFill>
              </a:defRPr>
            </a:lvl1pPr>
          </a:lstStyle>
          <a:p>
            <a:r>
              <a:t>Click to edit Master title style</a:t>
            </a:r>
          </a:p>
        </p:txBody>
      </p:sp>
      <p:sp>
        <p:nvSpPr>
          <p:cNvPr id="3" name="Subtitle 2"/>
          <p:cNvSpPr>
            <a:spLocks noGrp="1"/>
          </p:cNvSpPr>
          <p:nvPr>
            <p:ph type="subTitle" idx="1" hasCustomPrompt="1"/>
          </p:nvPr>
        </p:nvSpPr>
        <p:spPr>
          <a:xfrm>
            <a:off x="381000" y="1784196"/>
            <a:ext cx="6705600" cy="1492404"/>
          </a:xfrm>
        </p:spPr>
        <p:txBody>
          <a:bodyPr/>
          <a:lstStyle>
            <a:lvl1pPr marL="0" indent="0" algn="l">
              <a:spcBef>
                <a:spcPts val="0"/>
              </a:spcBef>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5"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58028" y="3512462"/>
            <a:ext cx="3090672" cy="666211"/>
          </a:xfrm>
          <a:prstGeom prst="rect">
            <a:avLst/>
          </a:prstGeom>
        </p:spPr>
      </p:pic>
    </p:spTree>
    <p:extLst>
      <p:ext uri="{BB962C8B-B14F-4D97-AF65-F5344CB8AC3E}">
        <p14:creationId xmlns:p14="http://schemas.microsoft.com/office/powerpoint/2010/main" val="849294114"/>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ix1">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spTree>
    <p:extLst>
      <p:ext uri="{BB962C8B-B14F-4D97-AF65-F5344CB8AC3E}">
        <p14:creationId xmlns:p14="http://schemas.microsoft.com/office/powerpoint/2010/main" val="645659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ix2">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Tree>
    <p:extLst>
      <p:ext uri="{BB962C8B-B14F-4D97-AF65-F5344CB8AC3E}">
        <p14:creationId xmlns:p14="http://schemas.microsoft.com/office/powerpoint/2010/main" val="179690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ix3">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Tree>
    <p:extLst>
      <p:ext uri="{BB962C8B-B14F-4D97-AF65-F5344CB8AC3E}">
        <p14:creationId xmlns:p14="http://schemas.microsoft.com/office/powerpoint/2010/main" val="705235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1)">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8200" y="4572000"/>
            <a:ext cx="6765129" cy="1143000"/>
          </a:xfrm>
          <a:prstGeom prst="rect">
            <a:avLst/>
          </a:prstGeom>
        </p:spPr>
      </p:pic>
    </p:spTree>
    <p:extLst>
      <p:ext uri="{BB962C8B-B14F-4D97-AF65-F5344CB8AC3E}">
        <p14:creationId xmlns:p14="http://schemas.microsoft.com/office/powerpoint/2010/main" val="4218727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2)">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064" y="4572000"/>
            <a:ext cx="6765130" cy="1143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spTree>
    <p:extLst>
      <p:ext uri="{BB962C8B-B14F-4D97-AF65-F5344CB8AC3E}">
        <p14:creationId xmlns:p14="http://schemas.microsoft.com/office/powerpoint/2010/main" val="3178396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3)">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064" y="4572000"/>
            <a:ext cx="6765130" cy="1143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spTree>
    <p:extLst>
      <p:ext uri="{BB962C8B-B14F-4D97-AF65-F5344CB8AC3E}">
        <p14:creationId xmlns:p14="http://schemas.microsoft.com/office/powerpoint/2010/main" val="235249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552529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Divider Green">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tx1"/>
                </a:solidFill>
              </a:defRPr>
            </a:lvl1pPr>
          </a:lstStyle>
          <a:p>
            <a:r>
              <a:t>Click to edit Master title style</a:t>
            </a: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988801044"/>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 Gray">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tx1"/>
                </a:solidFill>
              </a:defRPr>
            </a:lvl1pPr>
          </a:lstStyle>
          <a:p>
            <a:r>
              <a:t>Click to edit Master title style</a:t>
            </a: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661732649"/>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Divider Stripes">
    <p:spTree>
      <p:nvGrpSpPr>
        <p:cNvPr id="1" name=""/>
        <p:cNvGrpSpPr/>
        <p:nvPr/>
      </p:nvGrpSpPr>
      <p:grpSpPr>
        <a:xfrm>
          <a:off x="0" y="0"/>
          <a:ext cx="0" cy="0"/>
          <a:chOff x="0" y="0"/>
          <a:chExt cx="0" cy="0"/>
        </a:xfrm>
      </p:grpSpPr>
      <p:sp>
        <p:nvSpPr>
          <p:cNvPr id="9" name="Rectangle 8"/>
          <p:cNvSpPr/>
          <p:nvPr/>
        </p:nvSpPr>
        <p:spPr>
          <a:xfrm>
            <a:off x="0" y="848985"/>
            <a:ext cx="9144000" cy="170992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2558913"/>
            <a:ext cx="9144000" cy="1709928"/>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1" y="4268841"/>
            <a:ext cx="7350369" cy="1709928"/>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978770"/>
            <a:ext cx="9144000" cy="87923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5181600" y="0"/>
            <a:ext cx="3962400" cy="848985"/>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bwMode="white"/>
        <p:txBody>
          <a:bodyPr/>
          <a:lstStyle/>
          <a:p>
            <a:endParaRPr dirty="0"/>
          </a:p>
        </p:txBody>
      </p:sp>
      <p:sp>
        <p:nvSpPr>
          <p:cNvPr id="5" name="Footer Placeholder 4"/>
          <p:cNvSpPr>
            <a:spLocks noGrp="1"/>
          </p:cNvSpPr>
          <p:nvPr>
            <p:ph type="ftr" sz="quarter" idx="11"/>
          </p:nvPr>
        </p:nvSpPr>
        <p:spPr bwMode="white"/>
        <p:txBody>
          <a:bodyPr/>
          <a:lstStyle/>
          <a:p>
            <a:endParaRPr dirty="0"/>
          </a:p>
        </p:txBody>
      </p:sp>
      <p:sp>
        <p:nvSpPr>
          <p:cNvPr id="6" name="Slide Number Placeholder 5"/>
          <p:cNvSpPr>
            <a:spLocks noGrp="1"/>
          </p:cNvSpPr>
          <p:nvPr>
            <p:ph type="sldNum" sz="quarter" idx="12"/>
          </p:nvPr>
        </p:nvSpPr>
        <p:spPr bwMode="white"/>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t>Click to edit Master title style</a:t>
            </a:r>
          </a:p>
        </p:txBody>
      </p:sp>
      <p:pic>
        <p:nvPicPr>
          <p:cNvPr id="1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804079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OC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917410866"/>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OC Gra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961086053"/>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C with Picture">
    <p:bg bwMode="auto">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bwMode="white">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bwMode="white">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bwMode="white">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bwMode="white">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bwMode="white">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bwMode="white">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bwMode="white">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bwMode="white">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bwMode="white">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bwMode="white">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5" name="slu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3978245118"/>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2-Column TOC Blu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bg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bg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12001882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2-Column TOC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53038001"/>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2-Column TOC Gra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058651205"/>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Column TOC Pix1">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rightnessContrast bright="-16000" contrast="22000"/>
                    </a14:imgEffect>
                  </a14:imgLayer>
                </a14:imgProps>
              </a:ex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29" name="slu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3908043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2593206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2-Column TOC Pix2">
    <p:bg>
      <p:bgRef idx="1001">
        <a:schemeClr val="bg1"/>
      </p:bgRef>
    </p:bg>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BEBA8EAE-BF5A-486C-A8C5-ECC9F3942E4B}">
                <a14:imgProps xmlns:a14="http://schemas.microsoft.com/office/drawing/2010/main">
                  <a14:imgLayer r:embed="rId3">
                    <a14:imgEffect>
                      <a14:brightnessContrast bright="-24000" contrast="38000"/>
                    </a14:imgEffect>
                  </a14:imgLayer>
                </a14:imgProps>
              </a:ex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bg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bg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bg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0" name="slu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4047174768"/>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2-Column TOC Pix3">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9" name="Text Placeholder 6"/>
          <p:cNvSpPr>
            <a:spLocks noGrp="1"/>
          </p:cNvSpPr>
          <p:nvPr>
            <p:ph type="body" sz="quarter" idx="33" hasCustomPrompt="1"/>
          </p:nvPr>
        </p:nvSpPr>
        <p:spPr bwMode="white">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0" name="Text Placeholder 6"/>
          <p:cNvSpPr>
            <a:spLocks noGrp="1"/>
          </p:cNvSpPr>
          <p:nvPr>
            <p:ph type="body" sz="quarter" idx="34" hasCustomPrompt="1"/>
          </p:nvPr>
        </p:nvSpPr>
        <p:spPr bwMode="white">
          <a:xfrm>
            <a:off x="813762" y="3447288"/>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1" name="Text Placeholder 6"/>
          <p:cNvSpPr>
            <a:spLocks noGrp="1"/>
          </p:cNvSpPr>
          <p:nvPr>
            <p:ph type="body" sz="quarter" idx="35" hasCustomPrompt="1"/>
          </p:nvPr>
        </p:nvSpPr>
        <p:spPr bwMode="white">
          <a:xfrm>
            <a:off x="46482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2" name="Text Placeholder 6"/>
          <p:cNvSpPr>
            <a:spLocks noGrp="1"/>
          </p:cNvSpPr>
          <p:nvPr>
            <p:ph type="body" sz="quarter" idx="36" hasCustomPrompt="1"/>
          </p:nvPr>
        </p:nvSpPr>
        <p:spPr bwMode="white">
          <a:xfrm>
            <a:off x="5080962" y="3447288"/>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32716357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O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12626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Divider Blue">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77652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05323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51397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84506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361940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1.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gray">
          <a:xfrm>
            <a:off x="0" y="6400800"/>
            <a:ext cx="91440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bwMode="white">
          <a:xfrm>
            <a:off x="2471853" y="6435042"/>
            <a:ext cx="2895600"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pic>
        <p:nvPicPr>
          <p:cNvPr id="10" name="slu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083280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89" r:id="rId4"/>
    <p:sldLayoutId id="2147483651" r:id="rId5"/>
    <p:sldLayoutId id="2147483652" r:id="rId6"/>
    <p:sldLayoutId id="2147483654" r:id="rId7"/>
    <p:sldLayoutId id="2147483655" r:id="rId8"/>
    <p:sldLayoutId id="2147483693" r:id="rId9"/>
    <p:sldLayoutId id="2147483657" r:id="rId10"/>
    <p:sldLayoutId id="2147483658" r:id="rId11"/>
    <p:sldLayoutId id="2147483659" r:id="rId12"/>
  </p:sldLayoutIdLst>
  <p:hf hdr="0" ftr="0" dt="0"/>
  <p:txStyles>
    <p:titleStyle>
      <a:lvl1pPr algn="l" defTabSz="914400" rtl="0" eaLnBrk="1" latinLnBrk="0" hangingPunct="1">
        <a:spcBef>
          <a:spcPct val="0"/>
        </a:spcBef>
        <a:buNone/>
        <a:defRPr sz="2800" kern="1200" cap="all" baseline="0">
          <a:solidFill>
            <a:schemeClr val="tx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a:xfrm>
            <a:off x="2471853" y="6435042"/>
            <a:ext cx="2895600"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6" name="Slide Number Placeholder 5"/>
          <p:cNvSpPr>
            <a:spLocks noGrp="1"/>
          </p:cNvSpPr>
          <p:nvPr>
            <p:ph type="sldNum" sz="quarter" idx="4"/>
          </p:nvPr>
        </p:nvSpPr>
        <p:spPr>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pic>
        <p:nvPicPr>
          <p:cNvPr id="9" name="slu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992954990"/>
      </p:ext>
    </p:extLst>
  </p:cSld>
  <p:clrMap bg1="lt1" tx1="dk1" bg2="lt2" tx2="dk2" accent1="accent1" accent2="accent2" accent3="accent3" accent4="accent4" accent5="accent5" accent6="accent6" hlink="hlink" folHlink="folHlink"/>
  <p:sldLayoutIdLst>
    <p:sldLayoutId id="2147483662" r:id="rId1"/>
    <p:sldLayoutId id="2147483674" r:id="rId2"/>
    <p:sldLayoutId id="2147483694" r:id="rId3"/>
    <p:sldLayoutId id="2147483695" r:id="rId4"/>
    <p:sldLayoutId id="2147483675" r:id="rId5"/>
    <p:sldLayoutId id="2147483700" r:id="rId6"/>
    <p:sldLayoutId id="2147483701" r:id="rId7"/>
    <p:sldLayoutId id="2147483676" r:id="rId8"/>
    <p:sldLayoutId id="2147483678" r:id="rId9"/>
    <p:sldLayoutId id="2147483681" r:id="rId10"/>
    <p:sldLayoutId id="2147483690" r:id="rId11"/>
    <p:sldLayoutId id="2147483696" r:id="rId12"/>
    <p:sldLayoutId id="2147483699" r:id="rId13"/>
    <p:sldLayoutId id="2147483685" r:id="rId14"/>
    <p:sldLayoutId id="2147483684" r:id="rId15"/>
    <p:sldLayoutId id="2147483686" r:id="rId16"/>
    <p:sldLayoutId id="2147483692" r:id="rId17"/>
    <p:sldLayoutId id="2147483698" r:id="rId18"/>
    <p:sldLayoutId id="2147483697" r:id="rId19"/>
  </p:sldLayoutIdLst>
  <p:hf hdr="0" ftr="0" dt="0"/>
  <p:txStyles>
    <p:titleStyle>
      <a:lvl1pPr algn="l" defTabSz="914400" rtl="0" eaLnBrk="1" latinLnBrk="0" hangingPunct="1">
        <a:spcBef>
          <a:spcPct val="0"/>
        </a:spcBef>
        <a:buNone/>
        <a:defRPr sz="2800" kern="1200" cap="all" baseline="0">
          <a:solidFill>
            <a:schemeClr val="tx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Fixed income analysis</a:t>
            </a:r>
            <a:endParaRPr lang="en-AU" dirty="0"/>
          </a:p>
        </p:txBody>
      </p:sp>
      <p:sp>
        <p:nvSpPr>
          <p:cNvPr id="3" name="Subtitle 2"/>
          <p:cNvSpPr>
            <a:spLocks noGrp="1"/>
          </p:cNvSpPr>
          <p:nvPr>
            <p:ph type="subTitle" idx="1"/>
          </p:nvPr>
        </p:nvSpPr>
        <p:spPr/>
        <p:txBody>
          <a:bodyPr/>
          <a:lstStyle/>
          <a:p>
            <a:r>
              <a:rPr lang="en-AU" dirty="0"/>
              <a:t>Tony Zhang</a:t>
            </a:r>
          </a:p>
          <a:p>
            <a:r>
              <a:rPr lang="en-AU" dirty="0"/>
              <a:t>Fall 2019</a:t>
            </a:r>
          </a:p>
        </p:txBody>
      </p:sp>
      <p:sp>
        <p:nvSpPr>
          <p:cNvPr id="4" name="Rectangle 3"/>
          <p:cNvSpPr/>
          <p:nvPr/>
        </p:nvSpPr>
        <p:spPr>
          <a:xfrm>
            <a:off x="0" y="6581001"/>
            <a:ext cx="2990178" cy="276999"/>
          </a:xfrm>
          <a:prstGeom prst="rect">
            <a:avLst/>
          </a:prstGeom>
        </p:spPr>
        <p:txBody>
          <a:bodyPr wrap="none">
            <a:spAutoFit/>
          </a:bodyPr>
          <a:lstStyle/>
          <a:p>
            <a:r>
              <a:rPr lang="en-US" sz="1200" dirty="0">
                <a:solidFill>
                  <a:schemeClr val="bg1"/>
                </a:solidFill>
              </a:rPr>
              <a:t>© 2016 CFA Institute. All rights reserved. </a:t>
            </a:r>
          </a:p>
        </p:txBody>
      </p:sp>
    </p:spTree>
    <p:extLst>
      <p:ext uri="{BB962C8B-B14F-4D97-AF65-F5344CB8AC3E}">
        <p14:creationId xmlns:p14="http://schemas.microsoft.com/office/powerpoint/2010/main" val="330345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Strengths and weaknesses of </a:t>
            </a:r>
            <a:br>
              <a:rPr lang="en-AU" dirty="0"/>
            </a:br>
            <a:r>
              <a:rPr lang="en-AU" dirty="0"/>
              <a:t>CREDIT RATINGS</a:t>
            </a:r>
          </a:p>
        </p:txBody>
      </p:sp>
      <p:sp>
        <p:nvSpPr>
          <p:cNvPr id="4" name="Slide Number Placeholder 3"/>
          <p:cNvSpPr>
            <a:spLocks noGrp="1"/>
          </p:cNvSpPr>
          <p:nvPr>
            <p:ph type="sldNum" sz="quarter" idx="12"/>
          </p:nvPr>
        </p:nvSpPr>
        <p:spPr/>
        <p:txBody>
          <a:bodyPr/>
          <a:lstStyle/>
          <a:p>
            <a:fld id="{4E4A4924-7CC3-4BF6-9C5C-A8E770D15754}" type="slidenum">
              <a:rPr lang="en-AU" smtClean="0"/>
              <a:t>10</a:t>
            </a:fld>
            <a:endParaRPr lang="en-AU" dirty="0"/>
          </a:p>
        </p:txBody>
      </p:sp>
      <p:graphicFrame>
        <p:nvGraphicFramePr>
          <p:cNvPr id="6" name="Diagram 5"/>
          <p:cNvGraphicFramePr/>
          <p:nvPr>
            <p:extLst>
              <p:ext uri="{D42A27DB-BD31-4B8C-83A1-F6EECF244321}">
                <p14:modId xmlns:p14="http://schemas.microsoft.com/office/powerpoint/2010/main" val="3086156062"/>
              </p:ext>
            </p:extLst>
          </p:nvPr>
        </p:nvGraphicFramePr>
        <p:xfrm>
          <a:off x="609600" y="1397000"/>
          <a:ext cx="7924800" cy="477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194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FDC2-7E22-482D-AE5F-52A1708C8BBE}"/>
              </a:ext>
            </a:extLst>
          </p:cNvPr>
          <p:cNvSpPr>
            <a:spLocks noGrp="1"/>
          </p:cNvSpPr>
          <p:nvPr>
            <p:ph type="title"/>
          </p:nvPr>
        </p:nvSpPr>
        <p:spPr/>
        <p:txBody>
          <a:bodyPr/>
          <a:lstStyle/>
          <a:p>
            <a:r>
              <a:rPr lang="en-US" dirty="0"/>
              <a:t>Mini-quiz #2</a:t>
            </a:r>
          </a:p>
        </p:txBody>
      </p:sp>
      <p:sp>
        <p:nvSpPr>
          <p:cNvPr id="3" name="Content Placeholder 2">
            <a:extLst>
              <a:ext uri="{FF2B5EF4-FFF2-40B4-BE49-F238E27FC236}">
                <a16:creationId xmlns:a16="http://schemas.microsoft.com/office/drawing/2014/main" id="{55BDE719-5D16-49BA-8E69-CE9CC940ABCD}"/>
              </a:ext>
            </a:extLst>
          </p:cNvPr>
          <p:cNvSpPr>
            <a:spLocks noGrp="1"/>
          </p:cNvSpPr>
          <p:nvPr>
            <p:ph idx="1"/>
          </p:nvPr>
        </p:nvSpPr>
        <p:spPr/>
        <p:txBody>
          <a:bodyPr>
            <a:normAutofit fontScale="92500" lnSpcReduction="10000"/>
          </a:bodyPr>
          <a:lstStyle/>
          <a:p>
            <a:pPr marL="352044" indent="-342900">
              <a:buFont typeface="+mj-lt"/>
              <a:buAutoNum type="arabicPeriod"/>
            </a:pPr>
            <a:r>
              <a:rPr lang="en-US" dirty="0"/>
              <a:t>A bank analyst is considering the loan applications of three individuals. Each is requesting a personal loan of $55,000. The bank can lend to only one of them. The bank’s criteria emphasize the FICO score. Which individual is the bank analyst </a:t>
            </a:r>
            <a:r>
              <a:rPr lang="en-US" i="1" dirty="0"/>
              <a:t>most likely</a:t>
            </a:r>
            <a:r>
              <a:rPr lang="en-US" dirty="0"/>
              <a:t> to recommend lending to? </a:t>
            </a:r>
          </a:p>
          <a:p>
            <a:pPr marL="411480" lvl="2" indent="0">
              <a:lnSpc>
                <a:spcPct val="110000"/>
              </a:lnSpc>
              <a:buNone/>
            </a:pPr>
            <a:br>
              <a:rPr lang="en-US" dirty="0"/>
            </a:br>
            <a:r>
              <a:rPr lang="en-US" dirty="0"/>
              <a:t>A. Individual A has a salary of $157,000, a net worth of $300,000, five credit cards, and a FICO score of 550.</a:t>
            </a:r>
            <a:br>
              <a:rPr lang="en-US" dirty="0"/>
            </a:br>
            <a:r>
              <a:rPr lang="en-US" dirty="0"/>
              <a:t>B. Individual B has a salary of $97,000, a net worth of $105,000, two credit cards, and a FICO score of 700. </a:t>
            </a:r>
          </a:p>
          <a:p>
            <a:pPr marL="411480" lvl="2" indent="0">
              <a:lnSpc>
                <a:spcPct val="110000"/>
              </a:lnSpc>
              <a:buNone/>
            </a:pPr>
            <a:r>
              <a:rPr lang="en-US" dirty="0"/>
              <a:t>C. Individual C has a salary of $110,000, a net worth of $300,000, no credit cards, and a FICO score of 600. </a:t>
            </a:r>
            <a:br>
              <a:rPr lang="en-US" dirty="0"/>
            </a:br>
            <a:br>
              <a:rPr lang="en-US" dirty="0"/>
            </a:br>
            <a:endParaRPr lang="en-US" dirty="0"/>
          </a:p>
          <a:p>
            <a:pPr marL="352044" indent="-342900">
              <a:buFont typeface="+mj-lt"/>
              <a:buAutoNum type="arabicPeriod"/>
            </a:pPr>
            <a:endParaRPr lang="en-US" dirty="0"/>
          </a:p>
          <a:p>
            <a:pPr marL="9144" indent="0">
              <a:buNone/>
            </a:pPr>
            <a:br>
              <a:rPr lang="en-US" dirty="0"/>
            </a:br>
            <a:br>
              <a:rPr lang="en-US" dirty="0"/>
            </a:br>
            <a:endParaRPr lang="en-US" dirty="0"/>
          </a:p>
        </p:txBody>
      </p:sp>
      <p:sp>
        <p:nvSpPr>
          <p:cNvPr id="4" name="Slide Number Placeholder 3">
            <a:extLst>
              <a:ext uri="{FF2B5EF4-FFF2-40B4-BE49-F238E27FC236}">
                <a16:creationId xmlns:a16="http://schemas.microsoft.com/office/drawing/2014/main" id="{47796C00-7556-40B1-99A2-077B89C0167A}"/>
              </a:ext>
            </a:extLst>
          </p:cNvPr>
          <p:cNvSpPr>
            <a:spLocks noGrp="1"/>
          </p:cNvSpPr>
          <p:nvPr>
            <p:ph type="sldNum" sz="quarter" idx="12"/>
          </p:nvPr>
        </p:nvSpPr>
        <p:spPr/>
        <p:txBody>
          <a:bodyPr/>
          <a:lstStyle/>
          <a:p>
            <a:fld id="{4E4A4924-7CC3-4BF6-9C5C-A8E770D15754}" type="slidenum">
              <a:rPr lang="en-US" smtClean="0"/>
              <a:t>11</a:t>
            </a:fld>
            <a:endParaRPr lang="en-US" dirty="0"/>
          </a:p>
        </p:txBody>
      </p:sp>
    </p:spTree>
    <p:extLst>
      <p:ext uri="{BB962C8B-B14F-4D97-AF65-F5344CB8AC3E}">
        <p14:creationId xmlns:p14="http://schemas.microsoft.com/office/powerpoint/2010/main" val="13867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4. STRUCTURAL MODELS</a:t>
            </a:r>
          </a:p>
        </p:txBody>
      </p:sp>
      <p:sp>
        <p:nvSpPr>
          <p:cNvPr id="3" name="Content Placeholder 2"/>
          <p:cNvSpPr>
            <a:spLocks noGrp="1"/>
          </p:cNvSpPr>
          <p:nvPr>
            <p:ph idx="1"/>
          </p:nvPr>
        </p:nvSpPr>
        <p:spPr>
          <a:xfrm>
            <a:off x="381000" y="3200400"/>
            <a:ext cx="7924800" cy="990600"/>
          </a:xfrm>
        </p:spPr>
        <p:txBody>
          <a:bodyPr>
            <a:normAutofit/>
          </a:bodyPr>
          <a:lstStyle/>
          <a:p>
            <a:pPr marL="182880" lvl="1" indent="-180000">
              <a:spcBef>
                <a:spcPts val="600"/>
              </a:spcBef>
              <a:spcAft>
                <a:spcPts val="600"/>
              </a:spcAft>
              <a:buFont typeface="Arial" pitchFamily="34" charset="0"/>
              <a:buChar char="•"/>
            </a:pPr>
            <a:r>
              <a:rPr lang="en-US" sz="2400" dirty="0"/>
              <a:t>The link between option pricing theory and structural models comes from the </a:t>
            </a:r>
            <a:r>
              <a:rPr lang="en-US" sz="2400" i="1" dirty="0"/>
              <a:t>call option analogy </a:t>
            </a:r>
            <a:r>
              <a:rPr lang="en-US" sz="2400" dirty="0"/>
              <a:t>for equity. </a:t>
            </a:r>
          </a:p>
        </p:txBody>
      </p:sp>
      <p:sp>
        <p:nvSpPr>
          <p:cNvPr id="4" name="Slide Number Placeholder 3"/>
          <p:cNvSpPr>
            <a:spLocks noGrp="1"/>
          </p:cNvSpPr>
          <p:nvPr>
            <p:ph type="sldNum" sz="quarter" idx="12"/>
          </p:nvPr>
        </p:nvSpPr>
        <p:spPr/>
        <p:txBody>
          <a:bodyPr/>
          <a:lstStyle/>
          <a:p>
            <a:fld id="{4E4A4924-7CC3-4BF6-9C5C-A8E770D15754}" type="slidenum">
              <a:rPr lang="en-AU" smtClean="0"/>
              <a:t>12</a:t>
            </a:fld>
            <a:endParaRPr lang="en-AU" dirty="0"/>
          </a:p>
        </p:txBody>
      </p:sp>
      <p:graphicFrame>
        <p:nvGraphicFramePr>
          <p:cNvPr id="5" name="Diagram 4"/>
          <p:cNvGraphicFramePr/>
          <p:nvPr>
            <p:extLst>
              <p:ext uri="{D42A27DB-BD31-4B8C-83A1-F6EECF244321}">
                <p14:modId xmlns:p14="http://schemas.microsoft.com/office/powerpoint/2010/main" val="344242535"/>
              </p:ext>
            </p:extLst>
          </p:nvPr>
        </p:nvGraphicFramePr>
        <p:xfrm>
          <a:off x="685800" y="914400"/>
          <a:ext cx="79248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p:cNvGrpSpPr/>
          <p:nvPr/>
        </p:nvGrpSpPr>
        <p:grpSpPr>
          <a:xfrm>
            <a:off x="990600" y="4343400"/>
            <a:ext cx="7696200" cy="538206"/>
            <a:chOff x="-1672431" y="48803"/>
            <a:chExt cx="6452153" cy="485819"/>
          </a:xfrm>
          <a:scene3d>
            <a:camera prst="orthographicFront"/>
            <a:lightRig rig="flat" dir="t"/>
          </a:scene3d>
        </p:grpSpPr>
        <p:sp>
          <p:nvSpPr>
            <p:cNvPr id="7" name="Rounded Rectangle 6"/>
            <p:cNvSpPr/>
            <p:nvPr/>
          </p:nvSpPr>
          <p:spPr>
            <a:xfrm>
              <a:off x="-1520031" y="64742"/>
              <a:ext cx="6299753" cy="469880"/>
            </a:xfrm>
            <a:prstGeom prst="roundRect">
              <a:avLst>
                <a:gd name="adj" fmla="val 10000"/>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sp>
        <p:sp>
          <p:nvSpPr>
            <p:cNvPr id="8" name="Rounded Rectangle 4"/>
            <p:cNvSpPr/>
            <p:nvPr/>
          </p:nvSpPr>
          <p:spPr>
            <a:xfrm>
              <a:off x="-1672431" y="48803"/>
              <a:ext cx="6452153" cy="48581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5880" tIns="41910" rIns="55880" bIns="41910" numCol="1" spcCol="1270" anchor="ctr" anchorCtr="0">
              <a:noAutofit/>
            </a:bodyPr>
            <a:lstStyle/>
            <a:p>
              <a:pPr lvl="1" indent="-180000">
                <a:spcBef>
                  <a:spcPts val="600"/>
                </a:spcBef>
                <a:spcAft>
                  <a:spcPts val="600"/>
                </a:spcAft>
              </a:pPr>
              <a:r>
                <a:rPr lang="en-US" sz="2000" dirty="0"/>
                <a:t>The company’s owners (equity holders) have limited liability.</a:t>
              </a:r>
            </a:p>
          </p:txBody>
        </p:sp>
      </p:grpSp>
      <p:sp>
        <p:nvSpPr>
          <p:cNvPr id="9" name="Bent-Up Arrow 8"/>
          <p:cNvSpPr/>
          <p:nvPr/>
        </p:nvSpPr>
        <p:spPr>
          <a:xfrm rot="5400000">
            <a:off x="731504" y="4373898"/>
            <a:ext cx="412877" cy="351885"/>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nvGrpSpPr>
          <p:cNvPr id="10" name="Group 9"/>
          <p:cNvGrpSpPr/>
          <p:nvPr/>
        </p:nvGrpSpPr>
        <p:grpSpPr>
          <a:xfrm>
            <a:off x="990600" y="5105400"/>
            <a:ext cx="7696200" cy="1143000"/>
            <a:chOff x="-1672431" y="48803"/>
            <a:chExt cx="6452153" cy="701739"/>
          </a:xfrm>
          <a:scene3d>
            <a:camera prst="orthographicFront"/>
            <a:lightRig rig="flat" dir="t"/>
          </a:scene3d>
        </p:grpSpPr>
        <p:sp>
          <p:nvSpPr>
            <p:cNvPr id="11" name="Rounded Rectangle 10"/>
            <p:cNvSpPr/>
            <p:nvPr/>
          </p:nvSpPr>
          <p:spPr>
            <a:xfrm>
              <a:off x="-1520031" y="64742"/>
              <a:ext cx="6299753" cy="671891"/>
            </a:xfrm>
            <a:prstGeom prst="roundRect">
              <a:avLst>
                <a:gd name="adj" fmla="val 10000"/>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sp>
        <p:sp>
          <p:nvSpPr>
            <p:cNvPr id="12" name="Rounded Rectangle 4"/>
            <p:cNvSpPr/>
            <p:nvPr/>
          </p:nvSpPr>
          <p:spPr>
            <a:xfrm>
              <a:off x="-1672431" y="48803"/>
              <a:ext cx="6452153" cy="7017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5880" tIns="41910" rIns="55880" bIns="41910" numCol="1" spcCol="1270" anchor="ctr" anchorCtr="0">
              <a:noAutofit/>
            </a:bodyPr>
            <a:lstStyle/>
            <a:p>
              <a:pPr marL="268288" lvl="1" indent="9525">
                <a:spcBef>
                  <a:spcPts val="600"/>
                </a:spcBef>
                <a:spcAft>
                  <a:spcPts val="600"/>
                </a:spcAft>
              </a:pPr>
              <a:r>
                <a:rPr lang="en-US" sz="2000" dirty="0"/>
                <a:t>If the equity holders default on the debt payment at time </a:t>
              </a:r>
              <a:r>
                <a:rPr lang="en-US" sz="2000" i="1" dirty="0"/>
                <a:t>T</a:t>
              </a:r>
              <a:r>
                <a:rPr lang="en-US" sz="2000" dirty="0"/>
                <a:t>, the debtholders’ only recourse is to the company’s assets. They have no additional claim on the equity holders’ personal wealth.</a:t>
              </a:r>
            </a:p>
          </p:txBody>
        </p:sp>
      </p:grpSp>
      <p:sp>
        <p:nvSpPr>
          <p:cNvPr id="13" name="Bent-Up Arrow 12"/>
          <p:cNvSpPr/>
          <p:nvPr/>
        </p:nvSpPr>
        <p:spPr>
          <a:xfrm rot="5400000">
            <a:off x="731504" y="5135896"/>
            <a:ext cx="412877" cy="351885"/>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659300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371600" y="2209800"/>
            <a:ext cx="6705600" cy="68580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p:cNvSpPr>
            <a:spLocks noGrp="1"/>
          </p:cNvSpPr>
          <p:nvPr>
            <p:ph type="title"/>
          </p:nvPr>
        </p:nvSpPr>
        <p:spPr>
          <a:xfrm>
            <a:off x="387096" y="-76198"/>
            <a:ext cx="8375904" cy="1143000"/>
          </a:xfrm>
        </p:spPr>
        <p:txBody>
          <a:bodyPr/>
          <a:lstStyle/>
          <a:p>
            <a:pPr algn="ctr"/>
            <a:r>
              <a:rPr lang="en-AU" dirty="0"/>
              <a:t>EXPECTED LOSS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7096" y="1312205"/>
                <a:ext cx="8375904" cy="4876799"/>
              </a:xfrm>
            </p:spPr>
            <p:txBody>
              <a:bodyPr>
                <a:normAutofit fontScale="85000" lnSpcReduction="20000"/>
              </a:bodyPr>
              <a:lstStyle/>
              <a:p>
                <a:pPr marL="2880" lvl="1" indent="0">
                  <a:spcBef>
                    <a:spcPts val="600"/>
                  </a:spcBef>
                  <a:spcAft>
                    <a:spcPts val="600"/>
                  </a:spcAft>
                  <a:buNone/>
                </a:pPr>
                <a:r>
                  <a:rPr lang="en-US" sz="2600" dirty="0"/>
                  <a:t>Structural models can help estimate expected loss and the present value of expected loss. Expected loss is equal to the following:</a:t>
                </a:r>
              </a:p>
              <a:p>
                <a:pPr marL="2880" lvl="1" indent="0">
                  <a:spcBef>
                    <a:spcPts val="600"/>
                  </a:spcBef>
                  <a:spcAft>
                    <a:spcPts val="600"/>
                  </a:spcAft>
                  <a:buNone/>
                </a:pPr>
                <a:endParaRPr lang="en-US" sz="200" dirty="0"/>
              </a:p>
              <a:p>
                <a:pPr marL="2880" lvl="1" indent="0" algn="ctr">
                  <a:spcBef>
                    <a:spcPts val="600"/>
                  </a:spcBef>
                  <a:spcAft>
                    <a:spcPts val="600"/>
                  </a:spcAft>
                  <a:buNone/>
                </a:pPr>
                <a14:m>
                  <m:oMath xmlns:m="http://schemas.openxmlformats.org/officeDocument/2006/math">
                    <m:r>
                      <a:rPr lang="en-AU" sz="2400" b="0" i="1" smtClean="0">
                        <a:solidFill>
                          <a:schemeClr val="bg1"/>
                        </a:solidFill>
                        <a:latin typeface="Cambria Math"/>
                      </a:rPr>
                      <m:t>𝐸</m:t>
                    </m:r>
                    <m:d>
                      <m:dPr>
                        <m:ctrlPr>
                          <a:rPr lang="en-AU" sz="2400" b="0" i="1" smtClean="0">
                            <a:solidFill>
                              <a:schemeClr val="bg1"/>
                            </a:solidFill>
                            <a:latin typeface="Cambria Math" panose="02040503050406030204" pitchFamily="18" charset="0"/>
                          </a:rPr>
                        </m:ctrlPr>
                      </m:dPr>
                      <m:e>
                        <m:r>
                          <m:rPr>
                            <m:sty m:val="p"/>
                          </m:rPr>
                          <a:rPr lang="en-US" sz="2400" b="0" i="0" smtClean="0">
                            <a:solidFill>
                              <a:schemeClr val="bg1"/>
                            </a:solidFill>
                            <a:latin typeface="Cambria Math"/>
                          </a:rPr>
                          <m:t>l</m:t>
                        </m:r>
                        <m:r>
                          <m:rPr>
                            <m:sty m:val="p"/>
                          </m:rPr>
                          <a:rPr lang="en-AU" sz="2400" b="0" i="0" smtClean="0">
                            <a:solidFill>
                              <a:schemeClr val="bg1"/>
                            </a:solidFill>
                            <a:latin typeface="Cambria Math"/>
                          </a:rPr>
                          <m:t>oss</m:t>
                        </m:r>
                      </m:e>
                    </m:d>
                    <m:r>
                      <a:rPr lang="en-AU" sz="2400" b="0" i="1" smtClean="0">
                        <a:solidFill>
                          <a:schemeClr val="bg1"/>
                        </a:solidFill>
                        <a:latin typeface="Cambria Math"/>
                      </a:rPr>
                      <m:t>=</m:t>
                    </m:r>
                    <m:r>
                      <m:rPr>
                        <m:sty m:val="p"/>
                      </m:rPr>
                      <a:rPr lang="en-AU" sz="2400" b="0" i="0" smtClean="0">
                        <a:solidFill>
                          <a:schemeClr val="bg1"/>
                        </a:solidFill>
                        <a:latin typeface="Cambria Math"/>
                      </a:rPr>
                      <m:t>KN</m:t>
                    </m:r>
                    <m:d>
                      <m:dPr>
                        <m:ctrlPr>
                          <a:rPr lang="en-AU" sz="2400" b="0" i="1" smtClean="0">
                            <a:solidFill>
                              <a:schemeClr val="bg1"/>
                            </a:solidFill>
                            <a:latin typeface="Cambria Math" panose="02040503050406030204" pitchFamily="18" charset="0"/>
                          </a:rPr>
                        </m:ctrlPr>
                      </m:dPr>
                      <m:e>
                        <m:sSub>
                          <m:sSubPr>
                            <m:ctrlPr>
                              <a:rPr lang="en-AU" sz="2400" b="0" i="1" smtClean="0">
                                <a:solidFill>
                                  <a:schemeClr val="bg1"/>
                                </a:solidFill>
                                <a:latin typeface="Cambria Math" panose="02040503050406030204" pitchFamily="18" charset="0"/>
                              </a:rPr>
                            </m:ctrlPr>
                          </m:sSubPr>
                          <m:e>
                            <m:r>
                              <a:rPr lang="en-AU" sz="2400" b="0" i="1" smtClean="0">
                                <a:solidFill>
                                  <a:schemeClr val="bg1"/>
                                </a:solidFill>
                                <a:latin typeface="Cambria Math"/>
                              </a:rPr>
                              <m:t>−</m:t>
                            </m:r>
                            <m:r>
                              <a:rPr lang="en-AU" sz="2400" b="0" i="1" smtClean="0">
                                <a:solidFill>
                                  <a:schemeClr val="bg1"/>
                                </a:solidFill>
                                <a:latin typeface="Cambria Math"/>
                              </a:rPr>
                              <m:t>𝑒</m:t>
                            </m:r>
                          </m:e>
                          <m:sub>
                            <m:r>
                              <a:rPr lang="en-AU" sz="2400" b="0" i="1" smtClean="0">
                                <a:solidFill>
                                  <a:schemeClr val="bg1"/>
                                </a:solidFill>
                                <a:latin typeface="Cambria Math"/>
                              </a:rPr>
                              <m:t>2</m:t>
                            </m:r>
                          </m:sub>
                        </m:sSub>
                      </m:e>
                    </m:d>
                    <m:r>
                      <a:rPr lang="en-AU" sz="2400" b="0" i="1" smtClean="0">
                        <a:solidFill>
                          <a:schemeClr val="bg1"/>
                        </a:solidFill>
                        <a:latin typeface="Cambria Math"/>
                      </a:rPr>
                      <m:t>−</m:t>
                    </m:r>
                    <m:sSub>
                      <m:sSubPr>
                        <m:ctrlPr>
                          <a:rPr lang="en-AU" sz="2400" b="0" i="1" smtClean="0">
                            <a:solidFill>
                              <a:schemeClr val="bg1"/>
                            </a:solidFill>
                            <a:latin typeface="Cambria Math" panose="02040503050406030204" pitchFamily="18" charset="0"/>
                          </a:rPr>
                        </m:ctrlPr>
                      </m:sSubPr>
                      <m:e>
                        <m:r>
                          <a:rPr lang="en-AU" sz="2400" b="0" i="1" smtClean="0">
                            <a:solidFill>
                              <a:schemeClr val="bg1"/>
                            </a:solidFill>
                            <a:latin typeface="Cambria Math"/>
                          </a:rPr>
                          <m:t>𝐴</m:t>
                        </m:r>
                      </m:e>
                      <m:sub>
                        <m:r>
                          <a:rPr lang="en-AU" sz="2400" b="0" i="1" smtClean="0">
                            <a:solidFill>
                              <a:schemeClr val="bg1"/>
                            </a:solidFill>
                            <a:latin typeface="Cambria Math"/>
                          </a:rPr>
                          <m:t>𝑡</m:t>
                        </m:r>
                      </m:sub>
                    </m:sSub>
                    <m:sSup>
                      <m:sSupPr>
                        <m:ctrlPr>
                          <a:rPr lang="en-AU" sz="2400" b="0" i="1" smtClean="0">
                            <a:solidFill>
                              <a:schemeClr val="bg1"/>
                            </a:solidFill>
                            <a:latin typeface="Cambria Math" panose="02040503050406030204" pitchFamily="18" charset="0"/>
                          </a:rPr>
                        </m:ctrlPr>
                      </m:sSupPr>
                      <m:e>
                        <m:r>
                          <a:rPr lang="en-AU" sz="2400" b="0" i="1" smtClean="0">
                            <a:solidFill>
                              <a:schemeClr val="bg1"/>
                            </a:solidFill>
                            <a:latin typeface="Cambria Math"/>
                          </a:rPr>
                          <m:t>𝑒</m:t>
                        </m:r>
                      </m:e>
                      <m:sup>
                        <m:r>
                          <a:rPr lang="en-AU" sz="2400" b="0" i="1" smtClean="0">
                            <a:solidFill>
                              <a:schemeClr val="bg1"/>
                            </a:solidFill>
                            <a:latin typeface="Cambria Math"/>
                          </a:rPr>
                          <m:t>𝑢</m:t>
                        </m:r>
                        <m:d>
                          <m:dPr>
                            <m:ctrlPr>
                              <a:rPr lang="en-AU" sz="2400" b="0" i="1" smtClean="0">
                                <a:solidFill>
                                  <a:schemeClr val="bg1"/>
                                </a:solidFill>
                                <a:latin typeface="Cambria Math" panose="02040503050406030204" pitchFamily="18" charset="0"/>
                              </a:rPr>
                            </m:ctrlPr>
                          </m:dPr>
                          <m:e>
                            <m:r>
                              <a:rPr lang="en-AU" sz="2400" b="0" i="1" smtClean="0">
                                <a:solidFill>
                                  <a:schemeClr val="bg1"/>
                                </a:solidFill>
                                <a:latin typeface="Cambria Math"/>
                              </a:rPr>
                              <m:t>𝑇</m:t>
                            </m:r>
                            <m:r>
                              <a:rPr lang="en-AU" sz="2400" b="0" i="1" smtClean="0">
                                <a:solidFill>
                                  <a:schemeClr val="bg1"/>
                                </a:solidFill>
                                <a:latin typeface="Cambria Math"/>
                              </a:rPr>
                              <m:t>−</m:t>
                            </m:r>
                            <m:r>
                              <a:rPr lang="en-AU" sz="2400" b="0" i="1" smtClean="0">
                                <a:solidFill>
                                  <a:schemeClr val="bg1"/>
                                </a:solidFill>
                                <a:latin typeface="Cambria Math"/>
                              </a:rPr>
                              <m:t>𝑡</m:t>
                            </m:r>
                          </m:e>
                        </m:d>
                      </m:sup>
                    </m:sSup>
                    <m:r>
                      <a:rPr lang="en-AU" sz="2400" b="0" i="1" smtClean="0">
                        <a:solidFill>
                          <a:schemeClr val="bg1"/>
                        </a:solidFill>
                        <a:latin typeface="Cambria Math"/>
                      </a:rPr>
                      <m:t>𝑁</m:t>
                    </m:r>
                    <m:d>
                      <m:dPr>
                        <m:ctrlPr>
                          <a:rPr lang="en-AU" sz="2400" b="0" i="1" smtClean="0">
                            <a:solidFill>
                              <a:schemeClr val="bg1"/>
                            </a:solidFill>
                            <a:latin typeface="Cambria Math" panose="02040503050406030204" pitchFamily="18" charset="0"/>
                          </a:rPr>
                        </m:ctrlPr>
                      </m:dPr>
                      <m:e>
                        <m:sSub>
                          <m:sSubPr>
                            <m:ctrlPr>
                              <a:rPr lang="en-AU" sz="2400" b="0" i="1" smtClean="0">
                                <a:solidFill>
                                  <a:schemeClr val="bg1"/>
                                </a:solidFill>
                                <a:latin typeface="Cambria Math" panose="02040503050406030204" pitchFamily="18" charset="0"/>
                              </a:rPr>
                            </m:ctrlPr>
                          </m:sSubPr>
                          <m:e>
                            <m:r>
                              <a:rPr lang="en-AU" sz="2400" b="0" i="1" smtClean="0">
                                <a:solidFill>
                                  <a:schemeClr val="bg1"/>
                                </a:solidFill>
                                <a:latin typeface="Cambria Math"/>
                              </a:rPr>
                              <m:t>−</m:t>
                            </m:r>
                            <m:r>
                              <a:rPr lang="en-AU" sz="2400" b="0" i="1" smtClean="0">
                                <a:solidFill>
                                  <a:schemeClr val="bg1"/>
                                </a:solidFill>
                                <a:latin typeface="Cambria Math"/>
                              </a:rPr>
                              <m:t>𝑒</m:t>
                            </m:r>
                          </m:e>
                          <m:sub>
                            <m:r>
                              <a:rPr lang="en-AU" sz="2400" b="0" i="1" smtClean="0">
                                <a:solidFill>
                                  <a:schemeClr val="bg1"/>
                                </a:solidFill>
                                <a:latin typeface="Cambria Math"/>
                              </a:rPr>
                              <m:t>1</m:t>
                            </m:r>
                          </m:sub>
                        </m:sSub>
                      </m:e>
                    </m:d>
                  </m:oMath>
                </a14:m>
                <a:r>
                  <a:rPr lang="en-AU" sz="2400" b="0" dirty="0">
                    <a:solidFill>
                      <a:schemeClr val="bg1"/>
                    </a:solidFill>
                  </a:rPr>
                  <a:t> </a:t>
                </a:r>
              </a:p>
              <a:p>
                <a:pPr marL="2880" lvl="1" indent="0">
                  <a:spcBef>
                    <a:spcPts val="600"/>
                  </a:spcBef>
                  <a:spcAft>
                    <a:spcPts val="600"/>
                  </a:spcAft>
                  <a:buNone/>
                </a:pPr>
                <a:r>
                  <a:rPr lang="en-AU" sz="2400" b="0" dirty="0"/>
                  <a:t>where</a:t>
                </a:r>
              </a:p>
              <a:p>
                <a:pPr marL="204048" lvl="1"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AU" sz="2400" b="0" i="1" smtClean="0">
                              <a:latin typeface="Cambria Math"/>
                            </a:rPr>
                            <m:t>𝑒</m:t>
                          </m:r>
                        </m:e>
                        <m:sub>
                          <m:r>
                            <a:rPr lang="en-AU" sz="2400" b="0" i="1" smtClean="0">
                              <a:latin typeface="Cambria Math"/>
                            </a:rPr>
                            <m:t>1</m:t>
                          </m:r>
                        </m:sub>
                      </m:sSub>
                      <m:r>
                        <a:rPr lang="en-AU" sz="2400" b="0" i="1" smtClean="0">
                          <a:latin typeface="Cambria Math"/>
                        </a:rPr>
                        <m:t>=</m:t>
                      </m:r>
                      <m:f>
                        <m:fPr>
                          <m:ctrlPr>
                            <a:rPr lang="en-AU" sz="2400" b="0" i="1" smtClean="0">
                              <a:latin typeface="Cambria Math" panose="02040503050406030204" pitchFamily="18" charset="0"/>
                            </a:rPr>
                          </m:ctrlPr>
                        </m:fPr>
                        <m:num>
                          <m:r>
                            <m:rPr>
                              <m:sty m:val="p"/>
                            </m:rPr>
                            <a:rPr lang="en-AU" sz="2400" b="0" i="0" smtClean="0">
                              <a:latin typeface="Cambria Math"/>
                            </a:rPr>
                            <m:t>ln</m:t>
                          </m:r>
                          <m:d>
                            <m:dPr>
                              <m:ctrlPr>
                                <a:rPr lang="en-AU" sz="2400" b="0" i="1" smtClean="0">
                                  <a:latin typeface="Cambria Math" panose="02040503050406030204" pitchFamily="18" charset="0"/>
                                </a:rPr>
                              </m:ctrlPr>
                            </m:dPr>
                            <m:e>
                              <m:f>
                                <m:fPr>
                                  <m:ctrlPr>
                                    <a:rPr lang="en-AU" sz="2400" b="0" i="1" smtClean="0">
                                      <a:latin typeface="Cambria Math" panose="02040503050406030204" pitchFamily="18" charset="0"/>
                                    </a:rPr>
                                  </m:ctrlPr>
                                </m:fPr>
                                <m:num>
                                  <m:sSub>
                                    <m:sSubPr>
                                      <m:ctrlPr>
                                        <a:rPr lang="en-AU" sz="2400" b="0" i="1" smtClean="0">
                                          <a:latin typeface="Cambria Math" panose="02040503050406030204" pitchFamily="18" charset="0"/>
                                        </a:rPr>
                                      </m:ctrlPr>
                                    </m:sSubPr>
                                    <m:e>
                                      <m:r>
                                        <a:rPr lang="en-AU" sz="2400" b="0" i="1" smtClean="0">
                                          <a:latin typeface="Cambria Math"/>
                                        </a:rPr>
                                        <m:t>𝐴</m:t>
                                      </m:r>
                                    </m:e>
                                    <m:sub>
                                      <m:r>
                                        <a:rPr lang="en-AU" sz="2400" b="0" i="1" smtClean="0">
                                          <a:latin typeface="Cambria Math"/>
                                        </a:rPr>
                                        <m:t>𝑡</m:t>
                                      </m:r>
                                    </m:sub>
                                  </m:sSub>
                                </m:num>
                                <m:den>
                                  <m:r>
                                    <a:rPr lang="en-AU" sz="2400" b="0" i="1" smtClean="0">
                                      <a:latin typeface="Cambria Math"/>
                                    </a:rPr>
                                    <m:t>𝐾</m:t>
                                  </m:r>
                                </m:den>
                              </m:f>
                            </m:e>
                          </m:d>
                          <m:r>
                            <a:rPr lang="en-AU" sz="2400" b="0" i="1" smtClean="0">
                              <a:latin typeface="Cambria Math"/>
                            </a:rPr>
                            <m:t>+</m:t>
                          </m:r>
                          <m:r>
                            <a:rPr lang="en-AU" sz="2400" b="0" i="1" smtClean="0">
                              <a:latin typeface="Cambria Math"/>
                            </a:rPr>
                            <m:t>𝑢</m:t>
                          </m:r>
                          <m:d>
                            <m:dPr>
                              <m:ctrlPr>
                                <a:rPr lang="en-AU" sz="2400" b="0" i="1" smtClean="0">
                                  <a:latin typeface="Cambria Math" panose="02040503050406030204" pitchFamily="18" charset="0"/>
                                </a:rPr>
                              </m:ctrlPr>
                            </m:dPr>
                            <m:e>
                              <m:r>
                                <a:rPr lang="en-AU" sz="2400" b="0" i="1" smtClean="0">
                                  <a:latin typeface="Cambria Math"/>
                                </a:rPr>
                                <m:t>𝑇</m:t>
                              </m:r>
                              <m:r>
                                <a:rPr lang="en-AU" sz="2400" b="0" i="1" smtClean="0">
                                  <a:latin typeface="Cambria Math"/>
                                </a:rPr>
                                <m:t>−</m:t>
                              </m:r>
                              <m:r>
                                <a:rPr lang="en-AU" sz="2400" b="0" i="1" smtClean="0">
                                  <a:latin typeface="Cambria Math"/>
                                </a:rPr>
                                <m:t>𝑡</m:t>
                              </m:r>
                            </m:e>
                          </m:d>
                          <m:r>
                            <a:rPr lang="en-AU" sz="2400" b="0" i="1" smtClean="0">
                              <a:latin typeface="Cambria Math"/>
                            </a:rPr>
                            <m:t>+</m:t>
                          </m:r>
                          <m:f>
                            <m:fPr>
                              <m:ctrlPr>
                                <a:rPr lang="en-AU" sz="2400" b="0" i="1" smtClean="0">
                                  <a:latin typeface="Cambria Math" panose="02040503050406030204" pitchFamily="18" charset="0"/>
                                </a:rPr>
                              </m:ctrlPr>
                            </m:fPr>
                            <m:num>
                              <m:r>
                                <a:rPr lang="en-AU" sz="2400" b="0" i="1" smtClean="0">
                                  <a:latin typeface="Cambria Math"/>
                                </a:rPr>
                                <m:t>1</m:t>
                              </m:r>
                            </m:num>
                            <m:den>
                              <m:r>
                                <a:rPr lang="en-AU" sz="2400" b="0" i="1" smtClean="0">
                                  <a:latin typeface="Cambria Math"/>
                                </a:rPr>
                                <m:t>2</m:t>
                              </m:r>
                            </m:den>
                          </m:f>
                          <m:sSup>
                            <m:sSupPr>
                              <m:ctrlPr>
                                <a:rPr lang="en-AU" sz="2400" b="0" i="1" smtClean="0">
                                  <a:latin typeface="Cambria Math" panose="02040503050406030204" pitchFamily="18" charset="0"/>
                                </a:rPr>
                              </m:ctrlPr>
                            </m:sSupPr>
                            <m:e>
                              <m:r>
                                <a:rPr lang="en-AU" sz="2400" b="0" i="1" smtClean="0">
                                  <a:latin typeface="Cambria Math"/>
                                  <a:ea typeface="Cambria Math"/>
                                </a:rPr>
                                <m:t>𝜎</m:t>
                              </m:r>
                            </m:e>
                            <m:sup>
                              <m:r>
                                <a:rPr lang="en-AU" sz="2400" b="0" i="1" smtClean="0">
                                  <a:latin typeface="Cambria Math"/>
                                </a:rPr>
                                <m:t>2</m:t>
                              </m:r>
                            </m:sup>
                          </m:sSup>
                          <m:r>
                            <a:rPr lang="en-AU" sz="2400" b="0" i="1" smtClean="0">
                              <a:latin typeface="Cambria Math"/>
                            </a:rPr>
                            <m:t>(</m:t>
                          </m:r>
                          <m:r>
                            <a:rPr lang="en-AU" sz="2400" b="0" i="1" smtClean="0">
                              <a:latin typeface="Cambria Math"/>
                            </a:rPr>
                            <m:t>𝑇</m:t>
                          </m:r>
                          <m:r>
                            <a:rPr lang="en-AU" sz="2400" b="0" i="1" smtClean="0">
                              <a:latin typeface="Cambria Math"/>
                            </a:rPr>
                            <m:t>−</m:t>
                          </m:r>
                          <m:r>
                            <a:rPr lang="en-AU" sz="2400" b="0" i="1" smtClean="0">
                              <a:latin typeface="Cambria Math"/>
                            </a:rPr>
                            <m:t>𝑡</m:t>
                          </m:r>
                          <m:r>
                            <a:rPr lang="en-AU" sz="2400" b="0" i="1" smtClean="0">
                              <a:latin typeface="Cambria Math"/>
                            </a:rPr>
                            <m:t>)</m:t>
                          </m:r>
                        </m:num>
                        <m:den>
                          <m:r>
                            <a:rPr lang="en-AU" sz="2400" b="0" i="1" smtClean="0">
                              <a:latin typeface="Cambria Math"/>
                              <a:ea typeface="Cambria Math"/>
                            </a:rPr>
                            <m:t>𝜎</m:t>
                          </m:r>
                          <m:rad>
                            <m:radPr>
                              <m:degHide m:val="on"/>
                              <m:ctrlPr>
                                <a:rPr lang="en-AU" sz="2400" b="0" i="1" smtClean="0">
                                  <a:latin typeface="Cambria Math" panose="02040503050406030204" pitchFamily="18" charset="0"/>
                                  <a:ea typeface="Cambria Math"/>
                                </a:rPr>
                              </m:ctrlPr>
                            </m:radPr>
                            <m:deg/>
                            <m:e>
                              <m:r>
                                <a:rPr lang="en-AU" sz="2400" b="0" i="1" smtClean="0">
                                  <a:latin typeface="Cambria Math"/>
                                  <a:ea typeface="Cambria Math"/>
                                </a:rPr>
                                <m:t>𝑇</m:t>
                              </m:r>
                              <m:r>
                                <a:rPr lang="en-AU" sz="2400" b="0" i="1" smtClean="0">
                                  <a:latin typeface="Cambria Math"/>
                                  <a:ea typeface="Cambria Math"/>
                                </a:rPr>
                                <m:t>−</m:t>
                              </m:r>
                              <m:r>
                                <a:rPr lang="en-AU" sz="2400" b="0" i="1" smtClean="0">
                                  <a:latin typeface="Cambria Math"/>
                                  <a:ea typeface="Cambria Math"/>
                                </a:rPr>
                                <m:t>𝑡</m:t>
                              </m:r>
                            </m:e>
                          </m:rad>
                        </m:den>
                      </m:f>
                    </m:oMath>
                  </m:oMathPara>
                </a14:m>
                <a:endParaRPr lang="en-AU" sz="2400" b="0" dirty="0"/>
              </a:p>
              <a:p>
                <a:pPr marL="204048" lvl="1"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AU" sz="2400" b="0" i="1" smtClean="0">
                              <a:latin typeface="Cambria Math"/>
                            </a:rPr>
                            <m:t>𝑒</m:t>
                          </m:r>
                        </m:e>
                        <m:sub>
                          <m:r>
                            <a:rPr lang="en-AU" sz="2400" b="0" i="1" smtClean="0">
                              <a:latin typeface="Cambria Math"/>
                            </a:rPr>
                            <m:t>2</m:t>
                          </m:r>
                        </m:sub>
                      </m:sSub>
                      <m:r>
                        <a:rPr lang="en-AU" sz="2400" b="0" i="1" smtClean="0">
                          <a:latin typeface="Cambria Math"/>
                        </a:rPr>
                        <m:t>=</m:t>
                      </m:r>
                      <m:sSub>
                        <m:sSubPr>
                          <m:ctrlPr>
                            <a:rPr lang="en-AU" sz="2400" b="0" i="1" smtClean="0">
                              <a:latin typeface="Cambria Math" panose="02040503050406030204" pitchFamily="18" charset="0"/>
                            </a:rPr>
                          </m:ctrlPr>
                        </m:sSubPr>
                        <m:e>
                          <m:r>
                            <a:rPr lang="en-AU" sz="2400" b="0" i="1" smtClean="0">
                              <a:latin typeface="Cambria Math"/>
                            </a:rPr>
                            <m:t>𝑒</m:t>
                          </m:r>
                        </m:e>
                        <m:sub>
                          <m:r>
                            <a:rPr lang="en-AU" sz="2400" b="0" i="1" smtClean="0">
                              <a:latin typeface="Cambria Math"/>
                            </a:rPr>
                            <m:t>1</m:t>
                          </m:r>
                        </m:sub>
                      </m:sSub>
                      <m:r>
                        <a:rPr lang="en-AU" sz="2400" b="0" i="1" smtClean="0">
                          <a:latin typeface="Cambria Math"/>
                        </a:rPr>
                        <m:t>−</m:t>
                      </m:r>
                      <m:r>
                        <a:rPr lang="en-AU" sz="2400" b="0" i="1" smtClean="0">
                          <a:latin typeface="Cambria Math"/>
                          <a:ea typeface="Cambria Math"/>
                        </a:rPr>
                        <m:t>𝜎</m:t>
                      </m:r>
                      <m:rad>
                        <m:radPr>
                          <m:degHide m:val="on"/>
                          <m:ctrlPr>
                            <a:rPr lang="en-AU" sz="2400" b="0" i="1" smtClean="0">
                              <a:latin typeface="Cambria Math" panose="02040503050406030204" pitchFamily="18" charset="0"/>
                              <a:ea typeface="Cambria Math"/>
                            </a:rPr>
                          </m:ctrlPr>
                        </m:radPr>
                        <m:deg/>
                        <m:e>
                          <m:r>
                            <a:rPr lang="en-AU" sz="2400" b="0" i="1" smtClean="0">
                              <a:latin typeface="Cambria Math"/>
                              <a:ea typeface="Cambria Math"/>
                            </a:rPr>
                            <m:t>𝑇</m:t>
                          </m:r>
                          <m:r>
                            <a:rPr lang="en-AU" sz="2400" b="0" i="1" smtClean="0">
                              <a:latin typeface="Cambria Math"/>
                              <a:ea typeface="Cambria Math"/>
                            </a:rPr>
                            <m:t>−</m:t>
                          </m:r>
                          <m:r>
                            <a:rPr lang="en-AU" sz="2400" b="0" i="1" smtClean="0">
                              <a:latin typeface="Cambria Math"/>
                              <a:ea typeface="Cambria Math"/>
                            </a:rPr>
                            <m:t>𝑡</m:t>
                          </m:r>
                        </m:e>
                      </m:rad>
                    </m:oMath>
                  </m:oMathPara>
                </a14:m>
                <a:endParaRPr lang="en-US" sz="2400" dirty="0"/>
              </a:p>
              <a:p>
                <a:pPr marL="204048" lvl="1" indent="0">
                  <a:spcBef>
                    <a:spcPts val="600"/>
                  </a:spcBef>
                  <a:spcAft>
                    <a:spcPts val="600"/>
                  </a:spcAft>
                  <a:buNone/>
                </a:pPr>
                <a:endParaRPr lang="en-US" sz="700" dirty="0"/>
              </a:p>
              <a:p>
                <a:pPr marL="204048" lvl="1" indent="0">
                  <a:spcBef>
                    <a:spcPts val="600"/>
                  </a:spcBef>
                  <a:spcAft>
                    <a:spcPts val="600"/>
                  </a:spcAft>
                  <a:buNone/>
                </a:pPr>
                <a:r>
                  <a:rPr lang="en-US" sz="2400" b="1" i="1" dirty="0"/>
                  <a:t>A</a:t>
                </a:r>
                <a:r>
                  <a:rPr lang="en-US" sz="2400" b="1" i="1" baseline="-25000" dirty="0"/>
                  <a:t>t</a:t>
                </a:r>
                <a:r>
                  <a:rPr lang="en-US" sz="2400" dirty="0"/>
                  <a:t> is the value of assets at time </a:t>
                </a:r>
                <a:r>
                  <a:rPr lang="en-US" sz="2400" b="1" i="1" dirty="0"/>
                  <a:t>t</a:t>
                </a:r>
                <a:r>
                  <a:rPr lang="en-US" sz="2400" dirty="0"/>
                  <a:t>; </a:t>
                </a:r>
                <a:r>
                  <a:rPr lang="en-US" sz="2400" b="1" i="1" dirty="0"/>
                  <a:t>K</a:t>
                </a:r>
                <a:r>
                  <a:rPr lang="en-US" sz="2400" dirty="0"/>
                  <a:t> is the face value of debt; </a:t>
                </a:r>
                <a:r>
                  <a:rPr lang="en-US" sz="2400" b="1" i="1" dirty="0"/>
                  <a:t>N</a:t>
                </a:r>
                <a:r>
                  <a:rPr lang="en-US" sz="2400" i="1" dirty="0"/>
                  <a:t> </a:t>
                </a:r>
                <a:r>
                  <a:rPr lang="en-US" sz="2400" b="1" dirty="0"/>
                  <a:t>(.)</a:t>
                </a:r>
                <a:r>
                  <a:rPr lang="en-US" sz="2400" dirty="0"/>
                  <a:t> is the cumulative standard normal distribution function with mean 0 and variance 1; </a:t>
                </a:r>
                <a:r>
                  <a:rPr lang="en-US" sz="2400" b="1" i="1" dirty="0"/>
                  <a:t>T – t</a:t>
                </a:r>
                <a:r>
                  <a:rPr lang="en-US" sz="2400" dirty="0"/>
                  <a:t> is the debt’s maturity of debt; </a:t>
                </a:r>
                <a:r>
                  <a:rPr lang="en-US" sz="2400" b="1" i="1" dirty="0"/>
                  <a:t>u</a:t>
                </a:r>
                <a:r>
                  <a:rPr lang="en-US" sz="2400" dirty="0"/>
                  <a:t> and </a:t>
                </a:r>
                <a:r>
                  <a:rPr lang="el-GR" sz="2400" b="1" i="1" dirty="0"/>
                  <a:t>σ</a:t>
                </a:r>
                <a:r>
                  <a:rPr lang="en-AU" sz="2400" dirty="0"/>
                  <a:t> are the annual </a:t>
                </a:r>
                <a:r>
                  <a:rPr lang="en-US" sz="2400" dirty="0"/>
                  <a:t>expected return and volatility of the company’s assets, respectively.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7096" y="1312205"/>
                <a:ext cx="8375904" cy="4876799"/>
              </a:xfrm>
              <a:blipFill rotWithShape="0">
                <a:blip r:embed="rId3"/>
                <a:stretch>
                  <a:fillRect l="-873" t="-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13</a:t>
            </a:fld>
            <a:endParaRPr lang="en-AU" dirty="0"/>
          </a:p>
        </p:txBody>
      </p:sp>
    </p:spTree>
    <p:extLst>
      <p:ext uri="{BB962C8B-B14F-4D97-AF65-F5344CB8AC3E}">
        <p14:creationId xmlns:p14="http://schemas.microsoft.com/office/powerpoint/2010/main" val="1438903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066800" y="1905000"/>
            <a:ext cx="7086600" cy="76200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p:cNvSpPr>
            <a:spLocks noGrp="1"/>
          </p:cNvSpPr>
          <p:nvPr>
            <p:ph type="title"/>
          </p:nvPr>
        </p:nvSpPr>
        <p:spPr/>
        <p:txBody>
          <a:bodyPr/>
          <a:lstStyle/>
          <a:p>
            <a:pPr algn="ctr"/>
            <a:r>
              <a:rPr lang="en-AU" dirty="0"/>
              <a:t>PRESENT VALUE OF EXPECTED LOSS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47801"/>
                <a:ext cx="8375904" cy="4724399"/>
              </a:xfrm>
            </p:spPr>
            <p:txBody>
              <a:bodyPr>
                <a:normAutofit/>
              </a:bodyPr>
              <a:lstStyle/>
              <a:p>
                <a:pPr marL="2880" lvl="1" indent="0">
                  <a:spcBef>
                    <a:spcPts val="600"/>
                  </a:spcBef>
                  <a:spcAft>
                    <a:spcPts val="600"/>
                  </a:spcAft>
                  <a:buNone/>
                </a:pPr>
                <a:r>
                  <a:rPr lang="en-US" sz="2200" dirty="0"/>
                  <a:t>Present value of expected loss is calculated as follows:</a:t>
                </a:r>
              </a:p>
              <a:p>
                <a:pPr marL="2880" lvl="1" indent="0">
                  <a:spcBef>
                    <a:spcPts val="600"/>
                  </a:spcBef>
                  <a:spcAft>
                    <a:spcPts val="600"/>
                  </a:spcAft>
                  <a:buNone/>
                </a:pPr>
                <a:endParaRPr lang="en-US" sz="100" dirty="0"/>
              </a:p>
              <a:p>
                <a:pPr marL="2880" lvl="1" indent="0" algn="ctr">
                  <a:spcBef>
                    <a:spcPts val="600"/>
                  </a:spcBef>
                  <a:spcAft>
                    <a:spcPts val="600"/>
                  </a:spcAft>
                  <a:buNone/>
                </a:pPr>
                <a14:m>
                  <m:oMath xmlns:m="http://schemas.openxmlformats.org/officeDocument/2006/math">
                    <m:r>
                      <a:rPr lang="en-AU" sz="2000" b="0" i="1" smtClean="0">
                        <a:solidFill>
                          <a:schemeClr val="bg1"/>
                        </a:solidFill>
                        <a:latin typeface="Cambria Math"/>
                      </a:rPr>
                      <m:t>𝐾𝑃</m:t>
                    </m:r>
                    <m:d>
                      <m:dPr>
                        <m:ctrlPr>
                          <a:rPr lang="en-AU" sz="2000" b="0" i="1" smtClean="0">
                            <a:solidFill>
                              <a:schemeClr val="bg1"/>
                            </a:solidFill>
                            <a:latin typeface="Cambria Math" panose="02040503050406030204" pitchFamily="18" charset="0"/>
                          </a:rPr>
                        </m:ctrlPr>
                      </m:dPr>
                      <m:e>
                        <m:r>
                          <a:rPr lang="en-AU" sz="2000" b="0" i="1" smtClean="0">
                            <a:solidFill>
                              <a:schemeClr val="bg1"/>
                            </a:solidFill>
                            <a:latin typeface="Cambria Math"/>
                          </a:rPr>
                          <m:t>𝑡</m:t>
                        </m:r>
                        <m:r>
                          <a:rPr lang="en-AU" sz="2000" b="0" i="1" smtClean="0">
                            <a:solidFill>
                              <a:schemeClr val="bg1"/>
                            </a:solidFill>
                            <a:latin typeface="Cambria Math"/>
                          </a:rPr>
                          <m:t>,</m:t>
                        </m:r>
                        <m:r>
                          <a:rPr lang="en-AU" sz="2000" b="0" i="1" smtClean="0">
                            <a:solidFill>
                              <a:schemeClr val="bg1"/>
                            </a:solidFill>
                            <a:latin typeface="Cambria Math"/>
                          </a:rPr>
                          <m:t>𝑇</m:t>
                        </m:r>
                      </m:e>
                    </m:d>
                    <m:r>
                      <a:rPr lang="en-AU" sz="2000" i="1">
                        <a:solidFill>
                          <a:schemeClr val="bg1"/>
                        </a:solidFill>
                        <a:latin typeface="Cambria Math"/>
                      </a:rPr>
                      <m:t>−</m:t>
                    </m:r>
                    <m:r>
                      <a:rPr lang="en-AU" sz="2000" b="0" i="1" smtClean="0">
                        <a:solidFill>
                          <a:schemeClr val="bg1"/>
                        </a:solidFill>
                        <a:latin typeface="Cambria Math"/>
                      </a:rPr>
                      <m:t>𝐷</m:t>
                    </m:r>
                    <m:d>
                      <m:dPr>
                        <m:ctrlPr>
                          <a:rPr lang="en-AU" sz="2000" i="1">
                            <a:solidFill>
                              <a:schemeClr val="bg1"/>
                            </a:solidFill>
                            <a:latin typeface="Cambria Math" panose="02040503050406030204" pitchFamily="18" charset="0"/>
                          </a:rPr>
                        </m:ctrlPr>
                      </m:dPr>
                      <m:e>
                        <m:r>
                          <a:rPr lang="en-AU" sz="2000" i="1">
                            <a:solidFill>
                              <a:schemeClr val="bg1"/>
                            </a:solidFill>
                            <a:latin typeface="Cambria Math"/>
                          </a:rPr>
                          <m:t>𝑡</m:t>
                        </m:r>
                        <m:r>
                          <a:rPr lang="en-AU" sz="2000" i="1">
                            <a:solidFill>
                              <a:schemeClr val="bg1"/>
                            </a:solidFill>
                            <a:latin typeface="Cambria Math"/>
                          </a:rPr>
                          <m:t>,</m:t>
                        </m:r>
                        <m:r>
                          <a:rPr lang="en-AU" sz="2000" i="1">
                            <a:solidFill>
                              <a:schemeClr val="bg1"/>
                            </a:solidFill>
                            <a:latin typeface="Cambria Math"/>
                          </a:rPr>
                          <m:t>𝑇</m:t>
                        </m:r>
                      </m:e>
                    </m:d>
                    <m:r>
                      <a:rPr lang="en-AU" sz="2000" b="0" i="1" smtClean="0">
                        <a:solidFill>
                          <a:schemeClr val="bg1"/>
                        </a:solidFill>
                        <a:latin typeface="Cambria Math"/>
                      </a:rPr>
                      <m:t>=</m:t>
                    </m:r>
                    <m:r>
                      <a:rPr lang="en-AU" sz="2000" b="0" i="1" smtClean="0">
                        <a:solidFill>
                          <a:schemeClr val="bg1"/>
                        </a:solidFill>
                        <a:latin typeface="Cambria Math"/>
                      </a:rPr>
                      <m:t>𝐾</m:t>
                    </m:r>
                    <m:sSup>
                      <m:sSupPr>
                        <m:ctrlPr>
                          <a:rPr lang="en-AU" sz="2000" b="0" i="1" smtClean="0">
                            <a:solidFill>
                              <a:schemeClr val="bg1"/>
                            </a:solidFill>
                            <a:latin typeface="Cambria Math" panose="02040503050406030204" pitchFamily="18" charset="0"/>
                          </a:rPr>
                        </m:ctrlPr>
                      </m:sSupPr>
                      <m:e>
                        <m:r>
                          <a:rPr lang="en-AU" sz="2000" b="0" i="1" smtClean="0">
                            <a:solidFill>
                              <a:schemeClr val="bg1"/>
                            </a:solidFill>
                            <a:latin typeface="Cambria Math"/>
                          </a:rPr>
                          <m:t>𝑒</m:t>
                        </m:r>
                      </m:e>
                      <m:sup>
                        <m:r>
                          <a:rPr lang="en-AU" sz="2000" b="0" i="1" smtClean="0">
                            <a:solidFill>
                              <a:schemeClr val="bg1"/>
                            </a:solidFill>
                            <a:latin typeface="Cambria Math"/>
                          </a:rPr>
                          <m:t>−</m:t>
                        </m:r>
                        <m:r>
                          <a:rPr lang="en-AU" sz="2000" b="0" i="1" smtClean="0">
                            <a:solidFill>
                              <a:schemeClr val="bg1"/>
                            </a:solidFill>
                            <a:latin typeface="Cambria Math"/>
                          </a:rPr>
                          <m:t>𝑟</m:t>
                        </m:r>
                        <m:d>
                          <m:dPr>
                            <m:ctrlPr>
                              <a:rPr lang="en-AU" sz="2000" b="0" i="1" smtClean="0">
                                <a:solidFill>
                                  <a:schemeClr val="bg1"/>
                                </a:solidFill>
                                <a:latin typeface="Cambria Math" panose="02040503050406030204" pitchFamily="18" charset="0"/>
                              </a:rPr>
                            </m:ctrlPr>
                          </m:dPr>
                          <m:e>
                            <m:r>
                              <a:rPr lang="en-AU" sz="2000" b="0" i="1" smtClean="0">
                                <a:solidFill>
                                  <a:schemeClr val="bg1"/>
                                </a:solidFill>
                                <a:latin typeface="Cambria Math"/>
                              </a:rPr>
                              <m:t>𝑇</m:t>
                            </m:r>
                            <m:r>
                              <a:rPr lang="en-AU" sz="2000" b="0" i="1" smtClean="0">
                                <a:solidFill>
                                  <a:schemeClr val="bg1"/>
                                </a:solidFill>
                                <a:latin typeface="Cambria Math"/>
                              </a:rPr>
                              <m:t>−</m:t>
                            </m:r>
                            <m:r>
                              <a:rPr lang="en-AU" sz="2000" b="0" i="1" smtClean="0">
                                <a:solidFill>
                                  <a:schemeClr val="bg1"/>
                                </a:solidFill>
                                <a:latin typeface="Cambria Math"/>
                              </a:rPr>
                              <m:t>𝑡</m:t>
                            </m:r>
                          </m:e>
                        </m:d>
                      </m:sup>
                    </m:sSup>
                    <m:r>
                      <a:rPr lang="en-AU" sz="2000" b="0" i="1" smtClean="0">
                        <a:solidFill>
                          <a:schemeClr val="bg1"/>
                        </a:solidFill>
                        <a:latin typeface="Cambria Math"/>
                      </a:rPr>
                      <m:t>𝑁</m:t>
                    </m:r>
                    <m:d>
                      <m:dPr>
                        <m:ctrlPr>
                          <a:rPr lang="en-AU" sz="2000" b="0" i="1" smtClean="0">
                            <a:solidFill>
                              <a:schemeClr val="bg1"/>
                            </a:solidFill>
                            <a:latin typeface="Cambria Math" panose="02040503050406030204" pitchFamily="18" charset="0"/>
                          </a:rPr>
                        </m:ctrlPr>
                      </m:dPr>
                      <m:e>
                        <m:r>
                          <a:rPr lang="en-AU" sz="2000" b="0" i="1" smtClean="0">
                            <a:solidFill>
                              <a:schemeClr val="bg1"/>
                            </a:solidFill>
                            <a:latin typeface="Cambria Math"/>
                          </a:rPr>
                          <m:t>−</m:t>
                        </m:r>
                        <m:sSub>
                          <m:sSubPr>
                            <m:ctrlPr>
                              <a:rPr lang="en-AU" sz="2000" b="0" i="1" smtClean="0">
                                <a:solidFill>
                                  <a:schemeClr val="bg1"/>
                                </a:solidFill>
                                <a:latin typeface="Cambria Math" panose="02040503050406030204" pitchFamily="18" charset="0"/>
                              </a:rPr>
                            </m:ctrlPr>
                          </m:sSubPr>
                          <m:e>
                            <m:r>
                              <a:rPr lang="en-AU" sz="2000" b="0" i="1" smtClean="0">
                                <a:solidFill>
                                  <a:schemeClr val="bg1"/>
                                </a:solidFill>
                                <a:latin typeface="Cambria Math"/>
                              </a:rPr>
                              <m:t>𝑑</m:t>
                            </m:r>
                          </m:e>
                          <m:sub>
                            <m:r>
                              <a:rPr lang="en-AU" sz="2000" b="0" i="1" smtClean="0">
                                <a:solidFill>
                                  <a:schemeClr val="bg1"/>
                                </a:solidFill>
                                <a:latin typeface="Cambria Math"/>
                              </a:rPr>
                              <m:t>2</m:t>
                            </m:r>
                          </m:sub>
                        </m:sSub>
                      </m:e>
                    </m:d>
                    <m:r>
                      <a:rPr lang="en-AU" sz="2000" b="0" i="1" smtClean="0">
                        <a:solidFill>
                          <a:schemeClr val="bg1"/>
                        </a:solidFill>
                        <a:latin typeface="Cambria Math"/>
                      </a:rPr>
                      <m:t>−</m:t>
                    </m:r>
                    <m:sSub>
                      <m:sSubPr>
                        <m:ctrlPr>
                          <a:rPr lang="en-AU" sz="2000" b="0" i="1" smtClean="0">
                            <a:solidFill>
                              <a:schemeClr val="bg1"/>
                            </a:solidFill>
                            <a:latin typeface="Cambria Math" panose="02040503050406030204" pitchFamily="18" charset="0"/>
                          </a:rPr>
                        </m:ctrlPr>
                      </m:sSubPr>
                      <m:e>
                        <m:r>
                          <a:rPr lang="en-AU" sz="2000" b="0" i="1" smtClean="0">
                            <a:solidFill>
                              <a:schemeClr val="bg1"/>
                            </a:solidFill>
                            <a:latin typeface="Cambria Math"/>
                          </a:rPr>
                          <m:t>𝐴</m:t>
                        </m:r>
                      </m:e>
                      <m:sub>
                        <m:r>
                          <a:rPr lang="en-AU" sz="2000" b="0" i="1" smtClean="0">
                            <a:solidFill>
                              <a:schemeClr val="bg1"/>
                            </a:solidFill>
                            <a:latin typeface="Cambria Math"/>
                          </a:rPr>
                          <m:t>𝑡</m:t>
                        </m:r>
                      </m:sub>
                    </m:sSub>
                    <m:r>
                      <a:rPr lang="en-AU" sz="2000" i="1">
                        <a:solidFill>
                          <a:schemeClr val="bg1"/>
                        </a:solidFill>
                        <a:latin typeface="Cambria Math"/>
                      </a:rPr>
                      <m:t>𝑁</m:t>
                    </m:r>
                    <m:d>
                      <m:dPr>
                        <m:ctrlPr>
                          <a:rPr lang="en-AU" sz="2000" i="1">
                            <a:solidFill>
                              <a:schemeClr val="bg1"/>
                            </a:solidFill>
                            <a:latin typeface="Cambria Math" panose="02040503050406030204" pitchFamily="18" charset="0"/>
                          </a:rPr>
                        </m:ctrlPr>
                      </m:dPr>
                      <m:e>
                        <m:sSub>
                          <m:sSubPr>
                            <m:ctrlPr>
                              <a:rPr lang="en-AU" sz="2000" i="1">
                                <a:solidFill>
                                  <a:schemeClr val="bg1"/>
                                </a:solidFill>
                                <a:latin typeface="Cambria Math" panose="02040503050406030204" pitchFamily="18" charset="0"/>
                              </a:rPr>
                            </m:ctrlPr>
                          </m:sSubPr>
                          <m:e>
                            <m:r>
                              <a:rPr lang="en-AU" sz="2000" i="1">
                                <a:solidFill>
                                  <a:schemeClr val="bg1"/>
                                </a:solidFill>
                                <a:latin typeface="Cambria Math"/>
                              </a:rPr>
                              <m:t>−</m:t>
                            </m:r>
                            <m:r>
                              <a:rPr lang="en-AU" sz="2000" b="0" i="1" smtClean="0">
                                <a:solidFill>
                                  <a:schemeClr val="bg1"/>
                                </a:solidFill>
                                <a:latin typeface="Cambria Math"/>
                              </a:rPr>
                              <m:t>𝑑</m:t>
                            </m:r>
                          </m:e>
                          <m:sub>
                            <m:r>
                              <a:rPr lang="en-AU" sz="2000" b="0" i="1" smtClean="0">
                                <a:solidFill>
                                  <a:schemeClr val="bg1"/>
                                </a:solidFill>
                                <a:latin typeface="Cambria Math"/>
                              </a:rPr>
                              <m:t>1</m:t>
                            </m:r>
                          </m:sub>
                        </m:sSub>
                      </m:e>
                    </m:d>
                  </m:oMath>
                </a14:m>
                <a:r>
                  <a:rPr lang="en-AU" sz="2400" b="0" dirty="0">
                    <a:solidFill>
                      <a:schemeClr val="bg1"/>
                    </a:solidFill>
                  </a:rPr>
                  <a:t> </a:t>
                </a:r>
              </a:p>
              <a:p>
                <a:pPr marL="2880" lvl="1" indent="0">
                  <a:spcBef>
                    <a:spcPts val="600"/>
                  </a:spcBef>
                  <a:spcAft>
                    <a:spcPts val="600"/>
                  </a:spcAft>
                  <a:buNone/>
                </a:pPr>
                <a:endParaRPr lang="en-AU" sz="2000" b="0" dirty="0"/>
              </a:p>
              <a:p>
                <a:pPr marL="2880" lvl="1" indent="0">
                  <a:spcBef>
                    <a:spcPts val="600"/>
                  </a:spcBef>
                  <a:spcAft>
                    <a:spcPts val="600"/>
                  </a:spcAft>
                  <a:buNone/>
                </a:pPr>
                <a:r>
                  <a:rPr lang="en-AU" sz="2000" b="0" dirty="0"/>
                  <a:t>where</a:t>
                </a:r>
                <a:endParaRPr lang="en-AU" sz="2000" b="0" dirty="0">
                  <a:latin typeface="Cambria Math" panose="02040503050406030204" pitchFamily="18" charset="0"/>
                  <a:ea typeface="Cambria Math" panose="02040503050406030204" pitchFamily="18" charset="0"/>
                </a:endParaRPr>
              </a:p>
              <a:p>
                <a:pPr marL="204048" lvl="1"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AU" sz="2000" b="0" i="1" smtClean="0">
                              <a:latin typeface="Cambria Math" panose="02040503050406030204" pitchFamily="18" charset="0"/>
                              <a:ea typeface="Cambria Math" panose="02040503050406030204" pitchFamily="18" charset="0"/>
                            </a:rPr>
                            <m:t>𝑑</m:t>
                          </m:r>
                        </m:e>
                        <m:sub>
                          <m:r>
                            <a:rPr lang="en-AU" sz="2000" b="0" i="1" smtClean="0">
                              <a:latin typeface="Cambria Math" panose="02040503050406030204" pitchFamily="18" charset="0"/>
                              <a:ea typeface="Cambria Math" panose="02040503050406030204" pitchFamily="18" charset="0"/>
                            </a:rPr>
                            <m:t>1</m:t>
                          </m:r>
                        </m:sub>
                      </m:sSub>
                      <m:r>
                        <a:rPr lang="en-AU" sz="2000" b="0" i="1" smtClean="0">
                          <a:latin typeface="Cambria Math" panose="02040503050406030204" pitchFamily="18" charset="0"/>
                          <a:ea typeface="Cambria Math" panose="02040503050406030204" pitchFamily="18" charset="0"/>
                        </a:rPr>
                        <m:t>=</m:t>
                      </m:r>
                      <m:f>
                        <m:fPr>
                          <m:ctrlPr>
                            <a:rPr lang="en-AU" sz="2000" b="0" i="1" smtClean="0">
                              <a:latin typeface="Cambria Math" panose="02040503050406030204" pitchFamily="18" charset="0"/>
                              <a:ea typeface="Cambria Math" panose="02040503050406030204" pitchFamily="18" charset="0"/>
                            </a:rPr>
                          </m:ctrlPr>
                        </m:fPr>
                        <m:num>
                          <m:r>
                            <m:rPr>
                              <m:sty m:val="p"/>
                            </m:rPr>
                            <a:rPr lang="en-AU" sz="2000" b="0" i="0" smtClean="0">
                              <a:latin typeface="Cambria Math" panose="02040503050406030204" pitchFamily="18" charset="0"/>
                              <a:ea typeface="Cambria Math" panose="02040503050406030204" pitchFamily="18" charset="0"/>
                            </a:rPr>
                            <m:t>ln</m:t>
                          </m:r>
                          <m:d>
                            <m:dPr>
                              <m:ctrlPr>
                                <a:rPr lang="en-AU" sz="2000" b="0" i="1" smtClean="0">
                                  <a:latin typeface="Cambria Math" panose="02040503050406030204" pitchFamily="18" charset="0"/>
                                  <a:ea typeface="Cambria Math" panose="02040503050406030204" pitchFamily="18" charset="0"/>
                                </a:rPr>
                              </m:ctrlPr>
                            </m:dPr>
                            <m:e>
                              <m:f>
                                <m:fPr>
                                  <m:ctrlPr>
                                    <a:rPr lang="en-AU" sz="2000" b="0" i="1" smtClean="0">
                                      <a:latin typeface="Cambria Math" panose="02040503050406030204" pitchFamily="18" charset="0"/>
                                      <a:ea typeface="Cambria Math" panose="02040503050406030204" pitchFamily="18" charset="0"/>
                                    </a:rPr>
                                  </m:ctrlPr>
                                </m:fPr>
                                <m:num>
                                  <m:sSub>
                                    <m:sSubPr>
                                      <m:ctrlPr>
                                        <a:rPr lang="en-AU" sz="2000" b="0" i="1" smtClean="0">
                                          <a:latin typeface="Cambria Math" panose="02040503050406030204" pitchFamily="18" charset="0"/>
                                          <a:ea typeface="Cambria Math" panose="02040503050406030204" pitchFamily="18" charset="0"/>
                                        </a:rPr>
                                      </m:ctrlPr>
                                    </m:sSubPr>
                                    <m:e>
                                      <m:r>
                                        <a:rPr lang="en-AU" sz="2000" b="0" i="1" smtClean="0">
                                          <a:latin typeface="Cambria Math" panose="02040503050406030204" pitchFamily="18" charset="0"/>
                                          <a:ea typeface="Cambria Math" panose="02040503050406030204" pitchFamily="18" charset="0"/>
                                        </a:rPr>
                                        <m:t>𝐴</m:t>
                                      </m:r>
                                    </m:e>
                                    <m:sub>
                                      <m:r>
                                        <a:rPr lang="en-AU" sz="2000" b="0" i="1" smtClean="0">
                                          <a:latin typeface="Cambria Math" panose="02040503050406030204" pitchFamily="18" charset="0"/>
                                          <a:ea typeface="Cambria Math" panose="02040503050406030204" pitchFamily="18" charset="0"/>
                                        </a:rPr>
                                        <m:t>𝑡</m:t>
                                      </m:r>
                                    </m:sub>
                                  </m:sSub>
                                </m:num>
                                <m:den>
                                  <m:r>
                                    <a:rPr lang="en-AU" sz="2000" b="0" i="1" smtClean="0">
                                      <a:latin typeface="Cambria Math" panose="02040503050406030204" pitchFamily="18" charset="0"/>
                                      <a:ea typeface="Cambria Math" panose="02040503050406030204" pitchFamily="18" charset="0"/>
                                    </a:rPr>
                                    <m:t>𝐾</m:t>
                                  </m:r>
                                </m:den>
                              </m:f>
                            </m:e>
                          </m:d>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𝑟</m:t>
                          </m:r>
                          <m:d>
                            <m:dPr>
                              <m:ctrlPr>
                                <a:rPr lang="en-AU" sz="2000" b="0" i="1" smtClean="0">
                                  <a:latin typeface="Cambria Math" panose="02040503050406030204" pitchFamily="18" charset="0"/>
                                  <a:ea typeface="Cambria Math" panose="02040503050406030204" pitchFamily="18" charset="0"/>
                                </a:rPr>
                              </m:ctrlPr>
                            </m:dPr>
                            <m:e>
                              <m:r>
                                <a:rPr lang="en-AU" sz="2000" b="0" i="1" smtClean="0">
                                  <a:latin typeface="Cambria Math" panose="02040503050406030204" pitchFamily="18" charset="0"/>
                                  <a:ea typeface="Cambria Math" panose="02040503050406030204" pitchFamily="18" charset="0"/>
                                </a:rPr>
                                <m:t>𝑇</m:t>
                              </m:r>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𝑡</m:t>
                              </m:r>
                            </m:e>
                          </m:d>
                          <m:r>
                            <a:rPr lang="en-AU" sz="2000" b="0" i="1" smtClean="0">
                              <a:latin typeface="Cambria Math" panose="02040503050406030204" pitchFamily="18" charset="0"/>
                              <a:ea typeface="Cambria Math" panose="02040503050406030204" pitchFamily="18" charset="0"/>
                            </a:rPr>
                            <m:t>+</m:t>
                          </m:r>
                          <m:f>
                            <m:fPr>
                              <m:ctrlPr>
                                <a:rPr lang="en-AU" sz="2000" b="0" i="1" smtClean="0">
                                  <a:latin typeface="Cambria Math" panose="02040503050406030204" pitchFamily="18" charset="0"/>
                                  <a:ea typeface="Cambria Math" panose="02040503050406030204" pitchFamily="18" charset="0"/>
                                </a:rPr>
                              </m:ctrlPr>
                            </m:fPr>
                            <m:num>
                              <m:r>
                                <a:rPr lang="en-AU" sz="2000" b="0" i="1" smtClean="0">
                                  <a:latin typeface="Cambria Math" panose="02040503050406030204" pitchFamily="18" charset="0"/>
                                  <a:ea typeface="Cambria Math" panose="02040503050406030204" pitchFamily="18" charset="0"/>
                                </a:rPr>
                                <m:t>1</m:t>
                              </m:r>
                            </m:num>
                            <m:den>
                              <m:r>
                                <a:rPr lang="en-AU" sz="2000" b="0" i="1" smtClean="0">
                                  <a:latin typeface="Cambria Math" panose="02040503050406030204" pitchFamily="18" charset="0"/>
                                  <a:ea typeface="Cambria Math" panose="02040503050406030204" pitchFamily="18" charset="0"/>
                                </a:rPr>
                                <m:t>2</m:t>
                              </m:r>
                            </m:den>
                          </m:f>
                          <m:sSup>
                            <m:sSupPr>
                              <m:ctrlPr>
                                <a:rPr lang="en-AU" sz="2000" b="0" i="1" smtClean="0">
                                  <a:latin typeface="Cambria Math" panose="02040503050406030204" pitchFamily="18" charset="0"/>
                                  <a:ea typeface="Cambria Math" panose="02040503050406030204" pitchFamily="18" charset="0"/>
                                </a:rPr>
                              </m:ctrlPr>
                            </m:sSupPr>
                            <m:e>
                              <m:r>
                                <a:rPr lang="en-AU" sz="2000" b="0" i="1" smtClean="0">
                                  <a:latin typeface="Cambria Math" panose="02040503050406030204" pitchFamily="18" charset="0"/>
                                  <a:ea typeface="Cambria Math" panose="02040503050406030204" pitchFamily="18" charset="0"/>
                                </a:rPr>
                                <m:t>𝜎</m:t>
                              </m:r>
                            </m:e>
                            <m:sup>
                              <m:r>
                                <a:rPr lang="en-AU" sz="2000" b="0" i="1" smtClean="0">
                                  <a:latin typeface="Cambria Math" panose="02040503050406030204" pitchFamily="18" charset="0"/>
                                  <a:ea typeface="Cambria Math" panose="02040503050406030204" pitchFamily="18" charset="0"/>
                                </a:rPr>
                                <m:t>2</m:t>
                              </m:r>
                            </m:sup>
                          </m:sSup>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𝑇</m:t>
                          </m:r>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𝑡</m:t>
                          </m:r>
                          <m:r>
                            <a:rPr lang="en-AU" sz="2000" b="0" i="1" smtClean="0">
                              <a:latin typeface="Cambria Math" panose="02040503050406030204" pitchFamily="18" charset="0"/>
                              <a:ea typeface="Cambria Math" panose="02040503050406030204" pitchFamily="18" charset="0"/>
                            </a:rPr>
                            <m:t>)</m:t>
                          </m:r>
                        </m:num>
                        <m:den>
                          <m:r>
                            <a:rPr lang="en-AU" sz="2000" b="0" i="1" smtClean="0">
                              <a:latin typeface="Cambria Math" panose="02040503050406030204" pitchFamily="18" charset="0"/>
                              <a:ea typeface="Cambria Math" panose="02040503050406030204" pitchFamily="18" charset="0"/>
                            </a:rPr>
                            <m:t>𝜎</m:t>
                          </m:r>
                          <m:rad>
                            <m:radPr>
                              <m:degHide m:val="on"/>
                              <m:ctrlPr>
                                <a:rPr lang="en-AU" sz="2000" b="0" i="1" smtClean="0">
                                  <a:latin typeface="Cambria Math" panose="02040503050406030204" pitchFamily="18" charset="0"/>
                                  <a:ea typeface="Cambria Math" panose="02040503050406030204" pitchFamily="18" charset="0"/>
                                </a:rPr>
                              </m:ctrlPr>
                            </m:radPr>
                            <m:deg/>
                            <m:e>
                              <m:r>
                                <a:rPr lang="en-AU" sz="2000" b="0" i="1" smtClean="0">
                                  <a:latin typeface="Cambria Math" panose="02040503050406030204" pitchFamily="18" charset="0"/>
                                  <a:ea typeface="Cambria Math" panose="02040503050406030204" pitchFamily="18" charset="0"/>
                                </a:rPr>
                                <m:t>𝑇</m:t>
                              </m:r>
                              <m:r>
                                <a:rPr lang="en-AU" sz="2000" b="0" i="1" smtClean="0">
                                  <a:latin typeface="Cambria Math" panose="02040503050406030204" pitchFamily="18" charset="0"/>
                                  <a:ea typeface="Cambria Math" panose="02040503050406030204" pitchFamily="18" charset="0"/>
                                </a:rPr>
                                <m:t>−</m:t>
                              </m:r>
                              <m:r>
                                <a:rPr lang="en-AU" sz="2000" b="0" i="1" smtClean="0">
                                  <a:latin typeface="Cambria Math" panose="02040503050406030204" pitchFamily="18" charset="0"/>
                                  <a:ea typeface="Cambria Math" panose="02040503050406030204" pitchFamily="18" charset="0"/>
                                </a:rPr>
                                <m:t>𝑡</m:t>
                              </m:r>
                            </m:e>
                          </m:rad>
                        </m:den>
                      </m:f>
                    </m:oMath>
                  </m:oMathPara>
                </a14:m>
                <a:endParaRPr lang="en-AU" sz="2000" b="0" dirty="0">
                  <a:latin typeface="Cambria Math" panose="02040503050406030204" pitchFamily="18" charset="0"/>
                  <a:ea typeface="Cambria Math" panose="02040503050406030204" pitchFamily="18" charset="0"/>
                </a:endParaRPr>
              </a:p>
              <a:p>
                <a:pPr marL="204048" lvl="1"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AU" sz="2000" b="0" i="1" smtClean="0">
                              <a:latin typeface="Cambria Math"/>
                            </a:rPr>
                            <m:t>𝑑</m:t>
                          </m:r>
                        </m:e>
                        <m:sub>
                          <m:r>
                            <a:rPr lang="en-AU" sz="2000" b="0" i="1" smtClean="0">
                              <a:latin typeface="Cambria Math"/>
                            </a:rPr>
                            <m:t>2</m:t>
                          </m:r>
                        </m:sub>
                      </m:sSub>
                      <m:r>
                        <a:rPr lang="en-AU" sz="2000" b="0" i="1" smtClean="0">
                          <a:latin typeface="Cambria Math"/>
                        </a:rPr>
                        <m:t>=</m:t>
                      </m:r>
                      <m:sSub>
                        <m:sSubPr>
                          <m:ctrlPr>
                            <a:rPr lang="en-AU" sz="2000" b="0" i="1" smtClean="0">
                              <a:latin typeface="Cambria Math" panose="02040503050406030204" pitchFamily="18" charset="0"/>
                            </a:rPr>
                          </m:ctrlPr>
                        </m:sSubPr>
                        <m:e>
                          <m:r>
                            <a:rPr lang="en-AU" sz="2000" b="0" i="1" smtClean="0">
                              <a:latin typeface="Cambria Math"/>
                            </a:rPr>
                            <m:t>𝑑</m:t>
                          </m:r>
                        </m:e>
                        <m:sub>
                          <m:r>
                            <a:rPr lang="en-AU" sz="2000" b="0" i="1" smtClean="0">
                              <a:latin typeface="Cambria Math"/>
                            </a:rPr>
                            <m:t>1</m:t>
                          </m:r>
                        </m:sub>
                      </m:sSub>
                      <m:r>
                        <a:rPr lang="en-AU" sz="2000" b="0" i="1" smtClean="0">
                          <a:latin typeface="Cambria Math"/>
                        </a:rPr>
                        <m:t>−</m:t>
                      </m:r>
                      <m:r>
                        <a:rPr lang="en-AU" sz="2000" b="0" i="1" smtClean="0">
                          <a:latin typeface="Cambria Math"/>
                          <a:ea typeface="Cambria Math"/>
                        </a:rPr>
                        <m:t>𝜎</m:t>
                      </m:r>
                      <m:rad>
                        <m:radPr>
                          <m:degHide m:val="on"/>
                          <m:ctrlPr>
                            <a:rPr lang="en-AU" sz="2000" b="0" i="1" smtClean="0">
                              <a:latin typeface="Cambria Math" panose="02040503050406030204" pitchFamily="18" charset="0"/>
                              <a:ea typeface="Cambria Math"/>
                            </a:rPr>
                          </m:ctrlPr>
                        </m:radPr>
                        <m:deg/>
                        <m:e>
                          <m:r>
                            <a:rPr lang="en-AU" sz="2000" b="0" i="1" smtClean="0">
                              <a:latin typeface="Cambria Math"/>
                              <a:ea typeface="Cambria Math"/>
                            </a:rPr>
                            <m:t>𝑇</m:t>
                          </m:r>
                          <m:r>
                            <a:rPr lang="en-AU" sz="2000" b="0" i="1" smtClean="0">
                              <a:latin typeface="Cambria Math"/>
                              <a:ea typeface="Cambria Math"/>
                            </a:rPr>
                            <m:t>−</m:t>
                          </m:r>
                          <m:r>
                            <a:rPr lang="en-AU" sz="2000" b="0" i="1" smtClean="0">
                              <a:latin typeface="Cambria Math"/>
                              <a:ea typeface="Cambria Math"/>
                            </a:rPr>
                            <m:t>𝑡</m:t>
                          </m:r>
                        </m:e>
                      </m:rad>
                    </m:oMath>
                  </m:oMathPara>
                </a14:m>
                <a:endParaRPr lang="en-US" sz="2000" dirty="0"/>
              </a:p>
              <a:p>
                <a:pPr marL="204048" lvl="1"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AU" sz="2000" b="0" i="1" smtClean="0">
                          <a:latin typeface="Cambria Math"/>
                        </a:rPr>
                        <m:t>𝑃</m:t>
                      </m:r>
                      <m:d>
                        <m:dPr>
                          <m:ctrlPr>
                            <a:rPr lang="en-AU" sz="2000" b="0" i="1" smtClean="0">
                              <a:latin typeface="Cambria Math" panose="02040503050406030204" pitchFamily="18" charset="0"/>
                            </a:rPr>
                          </m:ctrlPr>
                        </m:dPr>
                        <m:e>
                          <m:r>
                            <a:rPr lang="en-AU" sz="2000" b="0" i="1" smtClean="0">
                              <a:latin typeface="Cambria Math"/>
                            </a:rPr>
                            <m:t>𝑡</m:t>
                          </m:r>
                          <m:r>
                            <a:rPr lang="en-AU" sz="2000" b="0" i="1" smtClean="0">
                              <a:latin typeface="Cambria Math"/>
                            </a:rPr>
                            <m:t>,</m:t>
                          </m:r>
                          <m:r>
                            <a:rPr lang="en-AU" sz="2000" b="0" i="1" smtClean="0">
                              <a:latin typeface="Cambria Math"/>
                            </a:rPr>
                            <m:t>𝑇</m:t>
                          </m:r>
                        </m:e>
                      </m:d>
                      <m:r>
                        <a:rPr lang="en-AU" sz="2000" b="0" i="1" smtClean="0">
                          <a:latin typeface="Cambria Math"/>
                        </a:rPr>
                        <m:t>=</m:t>
                      </m:r>
                      <m:sSup>
                        <m:sSupPr>
                          <m:ctrlPr>
                            <a:rPr lang="en-AU" sz="2000" b="0" i="1" smtClean="0">
                              <a:latin typeface="Cambria Math" panose="02040503050406030204" pitchFamily="18" charset="0"/>
                            </a:rPr>
                          </m:ctrlPr>
                        </m:sSupPr>
                        <m:e>
                          <m:r>
                            <a:rPr lang="en-AU" sz="2000" b="0" i="1" smtClean="0">
                              <a:latin typeface="Cambria Math"/>
                            </a:rPr>
                            <m:t>𝑒</m:t>
                          </m:r>
                        </m:e>
                        <m:sup>
                          <m:r>
                            <a:rPr lang="en-AU" sz="2000" b="0" i="1" smtClean="0">
                              <a:latin typeface="Cambria Math"/>
                            </a:rPr>
                            <m:t>−</m:t>
                          </m:r>
                          <m:r>
                            <a:rPr lang="en-AU" sz="2000" b="0" i="1" smtClean="0">
                              <a:latin typeface="Cambria Math"/>
                            </a:rPr>
                            <m:t>𝑟</m:t>
                          </m:r>
                          <m:r>
                            <a:rPr lang="en-AU" sz="2000" b="0" i="1" smtClean="0">
                              <a:latin typeface="Cambria Math"/>
                            </a:rPr>
                            <m:t>(</m:t>
                          </m:r>
                          <m:r>
                            <a:rPr lang="en-AU" sz="2000" b="0" i="1" smtClean="0">
                              <a:latin typeface="Cambria Math"/>
                            </a:rPr>
                            <m:t>𝑇</m:t>
                          </m:r>
                          <m:r>
                            <a:rPr lang="en-AU" sz="2000" b="0" i="1" smtClean="0">
                              <a:latin typeface="Cambria Math"/>
                            </a:rPr>
                            <m:t>−</m:t>
                          </m:r>
                          <m:r>
                            <a:rPr lang="en-AU" sz="2000" b="0" i="1" smtClean="0">
                              <a:latin typeface="Cambria Math"/>
                            </a:rPr>
                            <m:t>𝑡</m:t>
                          </m:r>
                          <m:r>
                            <a:rPr lang="en-AU" sz="2000" b="0" i="1" smtClean="0">
                              <a:latin typeface="Cambria Math"/>
                            </a:rPr>
                            <m:t>)</m:t>
                          </m:r>
                        </m:sup>
                      </m:sSup>
                    </m:oMath>
                  </m:oMathPara>
                </a14:m>
                <a:endParaRPr lang="en-US" sz="2000" i="1" dirty="0"/>
              </a:p>
              <a:p>
                <a:pPr marL="204048" lvl="1" indent="0">
                  <a:spcBef>
                    <a:spcPts val="600"/>
                  </a:spcBef>
                  <a:spcAft>
                    <a:spcPts val="600"/>
                  </a:spcAft>
                  <a:buNone/>
                </a:pPr>
                <a:endParaRPr lang="en-US" sz="100" b="1" i="1" dirty="0"/>
              </a:p>
              <a:p>
                <a:pPr marL="204048" lvl="1" indent="0">
                  <a:spcBef>
                    <a:spcPts val="600"/>
                  </a:spcBef>
                  <a:spcAft>
                    <a:spcPts val="600"/>
                  </a:spcAft>
                  <a:buNone/>
                </a:pPr>
                <a:r>
                  <a:rPr lang="en-US" sz="2000" b="1" i="1" dirty="0"/>
                  <a:t>r</a:t>
                </a:r>
                <a:r>
                  <a:rPr lang="en-US" sz="2000" dirty="0"/>
                  <a:t> is the risk-free rate of interest.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47801"/>
                <a:ext cx="8375904" cy="4724399"/>
              </a:xfrm>
              <a:blipFill rotWithShape="0">
                <a:blip r:embed="rId3"/>
                <a:stretch>
                  <a:fillRect l="-873" t="-7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14</a:t>
            </a:fld>
            <a:endParaRPr lang="en-AU" dirty="0"/>
          </a:p>
        </p:txBody>
      </p:sp>
    </p:spTree>
    <p:extLst>
      <p:ext uri="{BB962C8B-B14F-4D97-AF65-F5344CB8AC3E}">
        <p14:creationId xmlns:p14="http://schemas.microsoft.com/office/powerpoint/2010/main" val="2836595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Calculating expected loss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47801"/>
                <a:ext cx="8375904" cy="4724399"/>
              </a:xfrm>
            </p:spPr>
            <p:txBody>
              <a:bodyPr>
                <a:normAutofit lnSpcReduction="10000"/>
              </a:bodyPr>
              <a:lstStyle/>
              <a:p>
                <a:pPr marL="2880" lvl="1" indent="0">
                  <a:spcBef>
                    <a:spcPts val="600"/>
                  </a:spcBef>
                  <a:spcAft>
                    <a:spcPts val="600"/>
                  </a:spcAft>
                  <a:buNone/>
                </a:pPr>
                <a:r>
                  <a:rPr lang="en-US" sz="2400" b="1" dirty="0"/>
                  <a:t>Example</a:t>
                </a:r>
                <a:r>
                  <a:rPr lang="en-US" sz="2400" dirty="0"/>
                  <a:t>. Assume a company has the following values: </a:t>
                </a:r>
                <a:r>
                  <a:rPr lang="en-US" sz="2400" i="1" dirty="0"/>
                  <a:t>A</a:t>
                </a:r>
                <a:r>
                  <a:rPr lang="en-US" sz="2400" i="1" baseline="-25000" dirty="0"/>
                  <a:t>t </a:t>
                </a:r>
                <a:r>
                  <a:rPr lang="en-US" sz="2400" dirty="0"/>
                  <a:t>= $1,000; </a:t>
                </a:r>
                <a:r>
                  <a:rPr lang="en-US" sz="2400" i="1" dirty="0"/>
                  <a:t>u</a:t>
                </a:r>
                <a:r>
                  <a:rPr lang="en-US" sz="2400" i="1" baseline="-25000" dirty="0"/>
                  <a:t>t</a:t>
                </a:r>
                <a:r>
                  <a:rPr lang="en-US" sz="2400" dirty="0"/>
                  <a:t>=0.03 per year; </a:t>
                </a:r>
                <a:r>
                  <a:rPr lang="en-US" sz="2400" i="1" dirty="0"/>
                  <a:t>r </a:t>
                </a:r>
                <a:r>
                  <a:rPr lang="en-US" sz="2400" dirty="0"/>
                  <a:t>=0.01 per year; </a:t>
                </a:r>
                <a:r>
                  <a:rPr lang="en-US" sz="2400" i="1" dirty="0"/>
                  <a:t>K </a:t>
                </a:r>
                <a:r>
                  <a:rPr lang="en-US" sz="2400" dirty="0"/>
                  <a:t>= $700; time to maturity of debt, </a:t>
                </a:r>
                <a:r>
                  <a:rPr lang="en-US" sz="2400" i="1" dirty="0"/>
                  <a:t>T </a:t>
                </a:r>
                <a:r>
                  <a:rPr lang="en-US" sz="2400" dirty="0"/>
                  <a:t>–</a:t>
                </a:r>
                <a:r>
                  <a:rPr lang="en-US" sz="2400" i="1" dirty="0"/>
                  <a:t> t</a:t>
                </a:r>
                <a:r>
                  <a:rPr lang="en-US" sz="2400" dirty="0"/>
                  <a:t> = 1 year; and </a:t>
                </a:r>
                <a:r>
                  <a:rPr lang="el-GR" sz="2400" i="1" dirty="0"/>
                  <a:t>σ</a:t>
                </a:r>
                <a:r>
                  <a:rPr lang="en-US" sz="2400" dirty="0"/>
                  <a:t> = 0.3 per year. Estimate the expected loss and the present value of the expected loss on this debt: </a:t>
                </a:r>
              </a:p>
              <a:p>
                <a:pPr marL="204048" lvl="1"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AU" sz="2400" b="0" i="1" smtClean="0">
                              <a:latin typeface="Cambria Math"/>
                            </a:rPr>
                            <m:t>𝑒</m:t>
                          </m:r>
                        </m:e>
                        <m:sub>
                          <m:r>
                            <a:rPr lang="en-AU" sz="2400" b="0" i="1" smtClean="0">
                              <a:latin typeface="Cambria Math"/>
                            </a:rPr>
                            <m:t>1</m:t>
                          </m:r>
                        </m:sub>
                      </m:sSub>
                      <m:r>
                        <a:rPr lang="en-AU" sz="2400" b="0" i="1" smtClean="0">
                          <a:latin typeface="Cambria Math"/>
                        </a:rPr>
                        <m:t>=</m:t>
                      </m:r>
                      <m:f>
                        <m:fPr>
                          <m:ctrlPr>
                            <a:rPr lang="en-AU" sz="2400" b="0" i="1" smtClean="0">
                              <a:latin typeface="Cambria Math" panose="02040503050406030204" pitchFamily="18" charset="0"/>
                            </a:rPr>
                          </m:ctrlPr>
                        </m:fPr>
                        <m:num>
                          <m:r>
                            <m:rPr>
                              <m:sty m:val="p"/>
                            </m:rPr>
                            <a:rPr lang="en-AU" sz="2400" b="0" i="0" smtClean="0">
                              <a:latin typeface="Cambria Math"/>
                            </a:rPr>
                            <m:t>ln</m:t>
                          </m:r>
                          <m:d>
                            <m:dPr>
                              <m:ctrlPr>
                                <a:rPr lang="en-AU" sz="2400" b="0" i="1" smtClean="0">
                                  <a:latin typeface="Cambria Math" panose="02040503050406030204" pitchFamily="18" charset="0"/>
                                </a:rPr>
                              </m:ctrlPr>
                            </m:dPr>
                            <m:e>
                              <m:f>
                                <m:fPr>
                                  <m:ctrlPr>
                                    <a:rPr lang="en-AU" sz="2400" b="0" i="1" smtClean="0">
                                      <a:latin typeface="Cambria Math" panose="02040503050406030204" pitchFamily="18" charset="0"/>
                                    </a:rPr>
                                  </m:ctrlPr>
                                </m:fPr>
                                <m:num>
                                  <m:r>
                                    <a:rPr lang="en-AU" sz="2400" b="0" i="1" smtClean="0">
                                      <a:latin typeface="Cambria Math"/>
                                    </a:rPr>
                                    <m:t>1,000</m:t>
                                  </m:r>
                                </m:num>
                                <m:den>
                                  <m:r>
                                    <a:rPr lang="en-AU" sz="2400" b="0" i="1" smtClean="0">
                                      <a:latin typeface="Cambria Math"/>
                                    </a:rPr>
                                    <m:t>700</m:t>
                                  </m:r>
                                </m:den>
                              </m:f>
                            </m:e>
                          </m:d>
                          <m:r>
                            <a:rPr lang="en-AU" sz="2400" b="0" i="1" smtClean="0">
                              <a:latin typeface="Cambria Math"/>
                            </a:rPr>
                            <m:t>+0.03</m:t>
                          </m:r>
                          <m:r>
                            <a:rPr lang="en-AU" sz="2400" b="0" i="1" smtClean="0">
                              <a:latin typeface="Cambria Math"/>
                              <a:ea typeface="Cambria Math"/>
                            </a:rPr>
                            <m:t>×1</m:t>
                          </m:r>
                          <m:r>
                            <a:rPr lang="en-AU" sz="2400" b="0" i="1" smtClean="0">
                              <a:latin typeface="Cambria Math"/>
                            </a:rPr>
                            <m:t>+</m:t>
                          </m:r>
                          <m:f>
                            <m:fPr>
                              <m:ctrlPr>
                                <a:rPr lang="en-AU" sz="2400" b="0" i="1" smtClean="0">
                                  <a:latin typeface="Cambria Math" panose="02040503050406030204" pitchFamily="18" charset="0"/>
                                </a:rPr>
                              </m:ctrlPr>
                            </m:fPr>
                            <m:num>
                              <m:r>
                                <a:rPr lang="en-AU" sz="2400" b="0" i="1" smtClean="0">
                                  <a:latin typeface="Cambria Math"/>
                                </a:rPr>
                                <m:t>1</m:t>
                              </m:r>
                            </m:num>
                            <m:den>
                              <m:r>
                                <a:rPr lang="en-AU" sz="2400" b="0" i="1" smtClean="0">
                                  <a:latin typeface="Cambria Math"/>
                                </a:rPr>
                                <m:t>2</m:t>
                              </m:r>
                            </m:den>
                          </m:f>
                          <m:sSup>
                            <m:sSupPr>
                              <m:ctrlPr>
                                <a:rPr lang="en-AU" sz="2400" b="0" i="1" smtClean="0">
                                  <a:latin typeface="Cambria Math" panose="02040503050406030204" pitchFamily="18" charset="0"/>
                                </a:rPr>
                              </m:ctrlPr>
                            </m:sSupPr>
                            <m:e>
                              <m:d>
                                <m:dPr>
                                  <m:ctrlPr>
                                    <a:rPr lang="en-AU" sz="2400" b="0" i="1" smtClean="0">
                                      <a:latin typeface="Cambria Math" panose="02040503050406030204" pitchFamily="18" charset="0"/>
                                    </a:rPr>
                                  </m:ctrlPr>
                                </m:dPr>
                                <m:e>
                                  <m:r>
                                    <a:rPr lang="en-US" sz="2400" b="0" i="1" smtClean="0">
                                      <a:latin typeface="Cambria Math"/>
                                    </a:rPr>
                                    <m:t>0.3</m:t>
                                  </m:r>
                                </m:e>
                              </m:d>
                            </m:e>
                            <m:sup>
                              <m:r>
                                <a:rPr lang="en-AU" sz="2400" b="0" i="1" smtClean="0">
                                  <a:latin typeface="Cambria Math"/>
                                </a:rPr>
                                <m:t>2</m:t>
                              </m:r>
                            </m:sup>
                          </m:sSup>
                          <m:r>
                            <a:rPr lang="en-AU" sz="2400" b="0" i="1" smtClean="0">
                              <a:latin typeface="Cambria Math"/>
                              <a:ea typeface="Cambria Math"/>
                            </a:rPr>
                            <m:t>×1</m:t>
                          </m:r>
                        </m:num>
                        <m:den>
                          <m:r>
                            <a:rPr lang="en-AU" sz="2400" b="0" i="1" smtClean="0">
                              <a:latin typeface="Cambria Math"/>
                            </a:rPr>
                            <m:t>0.3</m:t>
                          </m:r>
                          <m:rad>
                            <m:radPr>
                              <m:degHide m:val="on"/>
                              <m:ctrlPr>
                                <a:rPr lang="en-AU" sz="2400" b="0" i="1" smtClean="0">
                                  <a:latin typeface="Cambria Math" panose="02040503050406030204" pitchFamily="18" charset="0"/>
                                  <a:ea typeface="Cambria Math"/>
                                </a:rPr>
                              </m:ctrlPr>
                            </m:radPr>
                            <m:deg/>
                            <m:e>
                              <m:r>
                                <a:rPr lang="en-US" sz="2400" b="0" i="1" smtClean="0">
                                  <a:latin typeface="Cambria Math"/>
                                  <a:ea typeface="Cambria Math"/>
                                </a:rPr>
                                <m:t>1</m:t>
                              </m:r>
                            </m:e>
                          </m:rad>
                        </m:den>
                      </m:f>
                      <m:r>
                        <a:rPr lang="en-AU" sz="2400" b="0" i="1" smtClean="0">
                          <a:latin typeface="Cambria Math"/>
                          <a:ea typeface="Cambria Math"/>
                        </a:rPr>
                        <m:t>=</m:t>
                      </m:r>
                      <m:r>
                        <a:rPr lang="en-AU" sz="2400" b="1" i="1" smtClean="0">
                          <a:latin typeface="Cambria Math"/>
                          <a:ea typeface="Cambria Math"/>
                        </a:rPr>
                        <m:t>𝟏</m:t>
                      </m:r>
                      <m:r>
                        <a:rPr lang="en-AU" sz="2400" b="1" i="1" smtClean="0">
                          <a:latin typeface="Cambria Math"/>
                          <a:ea typeface="Cambria Math"/>
                        </a:rPr>
                        <m:t>.</m:t>
                      </m:r>
                      <m:r>
                        <a:rPr lang="en-AU" sz="2400" b="1" i="1" smtClean="0">
                          <a:latin typeface="Cambria Math"/>
                          <a:ea typeface="Cambria Math"/>
                        </a:rPr>
                        <m:t>𝟒𝟑𝟖𝟗𝟐</m:t>
                      </m:r>
                    </m:oMath>
                  </m:oMathPara>
                </a14:m>
                <a:endParaRPr lang="en-AU" sz="2400" b="1" dirty="0"/>
              </a:p>
              <a:p>
                <a:pPr marL="204048" lvl="1"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AU" sz="2400" b="0" i="1" smtClean="0">
                              <a:latin typeface="Cambria Math"/>
                            </a:rPr>
                            <m:t>𝑒</m:t>
                          </m:r>
                        </m:e>
                        <m:sub>
                          <m:r>
                            <a:rPr lang="en-AU" sz="2400" b="0" i="1" smtClean="0">
                              <a:latin typeface="Cambria Math"/>
                            </a:rPr>
                            <m:t>2</m:t>
                          </m:r>
                        </m:sub>
                      </m:sSub>
                      <m:r>
                        <a:rPr lang="en-AU" sz="2400" b="0" i="1" smtClean="0">
                          <a:latin typeface="Cambria Math"/>
                        </a:rPr>
                        <m:t>=1.43892−0.3</m:t>
                      </m:r>
                      <m:rad>
                        <m:radPr>
                          <m:degHide m:val="on"/>
                          <m:ctrlPr>
                            <a:rPr lang="en-AU" sz="2400" b="0" i="1" smtClean="0">
                              <a:latin typeface="Cambria Math" panose="02040503050406030204" pitchFamily="18" charset="0"/>
                              <a:ea typeface="Cambria Math"/>
                            </a:rPr>
                          </m:ctrlPr>
                        </m:radPr>
                        <m:deg/>
                        <m:e>
                          <m:r>
                            <a:rPr lang="en-AU" sz="2400" b="0" i="1" smtClean="0">
                              <a:latin typeface="Cambria Math"/>
                              <a:ea typeface="Cambria Math"/>
                            </a:rPr>
                            <m:t>1</m:t>
                          </m:r>
                        </m:e>
                      </m:rad>
                      <m:r>
                        <a:rPr lang="en-AU" sz="2400" b="0" i="1" smtClean="0">
                          <a:latin typeface="Cambria Math"/>
                          <a:ea typeface="Cambria Math"/>
                        </a:rPr>
                        <m:t>=</m:t>
                      </m:r>
                      <m:r>
                        <a:rPr lang="en-AU" sz="2400" b="1" i="1" smtClean="0">
                          <a:latin typeface="Cambria Math"/>
                          <a:ea typeface="Cambria Math"/>
                        </a:rPr>
                        <m:t>𝟏</m:t>
                      </m:r>
                      <m:r>
                        <a:rPr lang="en-AU" sz="2400" b="1" i="1" smtClean="0">
                          <a:latin typeface="Cambria Math"/>
                          <a:ea typeface="Cambria Math"/>
                        </a:rPr>
                        <m:t>.</m:t>
                      </m:r>
                      <m:r>
                        <a:rPr lang="en-AU" sz="2400" b="1" i="1" smtClean="0">
                          <a:latin typeface="Cambria Math"/>
                          <a:ea typeface="Cambria Math"/>
                        </a:rPr>
                        <m:t>𝟏𝟑𝟖𝟗𝟐</m:t>
                      </m:r>
                    </m:oMath>
                  </m:oMathPara>
                </a14:m>
                <a:endParaRPr lang="en-AU" sz="2400" b="1" i="1" dirty="0">
                  <a:latin typeface="Cambria Math"/>
                  <a:ea typeface="Cambria Math"/>
                </a:endParaRPr>
              </a:p>
              <a:p>
                <a:pPr marL="204048" lvl="1" indent="0" algn="ctr">
                  <a:spcBef>
                    <a:spcPts val="600"/>
                  </a:spcBef>
                  <a:spcAft>
                    <a:spcPts val="600"/>
                  </a:spcAft>
                  <a:buNone/>
                </a:pPr>
                <a:endParaRPr lang="en-AU" sz="900" b="0" dirty="0">
                  <a:ea typeface="Cambria Math"/>
                </a:endParaRPr>
              </a:p>
              <a:p>
                <a:pPr marL="204048" lvl="1" indent="0" algn="ctr">
                  <a:spcBef>
                    <a:spcPts val="600"/>
                  </a:spcBef>
                  <a:spcAft>
                    <a:spcPts val="600"/>
                  </a:spcAft>
                  <a:buNone/>
                </a:pPr>
                <a:r>
                  <a:rPr lang="en-AU" sz="2100" b="0" dirty="0">
                    <a:ea typeface="Cambria Math"/>
                  </a:rPr>
                  <a:t>Using normal distribution table </a:t>
                </a:r>
                <a14:m>
                  <m:oMath xmlns:m="http://schemas.openxmlformats.org/officeDocument/2006/math">
                    <m:r>
                      <a:rPr lang="en-AU" sz="2200" b="0" i="1" smtClean="0">
                        <a:latin typeface="Cambria Math"/>
                        <a:ea typeface="Cambria Math"/>
                      </a:rPr>
                      <m:t>𝑁</m:t>
                    </m:r>
                    <m:d>
                      <m:dPr>
                        <m:ctrlPr>
                          <a:rPr lang="en-AU" sz="2200" b="0" i="1" smtClean="0">
                            <a:latin typeface="Cambria Math" panose="02040503050406030204" pitchFamily="18" charset="0"/>
                            <a:ea typeface="Cambria Math"/>
                          </a:rPr>
                        </m:ctrlPr>
                      </m:dPr>
                      <m:e>
                        <m:sSub>
                          <m:sSubPr>
                            <m:ctrlPr>
                              <a:rPr lang="en-AU" sz="2200" b="0" i="1" smtClean="0">
                                <a:latin typeface="Cambria Math" panose="02040503050406030204" pitchFamily="18" charset="0"/>
                                <a:ea typeface="Cambria Math"/>
                              </a:rPr>
                            </m:ctrlPr>
                          </m:sSubPr>
                          <m:e>
                            <m:r>
                              <a:rPr lang="en-AU" sz="2200" b="0" i="1" smtClean="0">
                                <a:latin typeface="Cambria Math"/>
                                <a:ea typeface="Cambria Math"/>
                              </a:rPr>
                              <m:t>−</m:t>
                            </m:r>
                            <m:r>
                              <a:rPr lang="en-AU" sz="2200" b="0" i="1" smtClean="0">
                                <a:latin typeface="Cambria Math"/>
                                <a:ea typeface="Cambria Math"/>
                              </a:rPr>
                              <m:t>𝑒</m:t>
                            </m:r>
                          </m:e>
                          <m:sub>
                            <m:r>
                              <a:rPr lang="en-AU" sz="2200" b="0" i="1" smtClean="0">
                                <a:latin typeface="Cambria Math"/>
                                <a:ea typeface="Cambria Math"/>
                              </a:rPr>
                              <m:t>1</m:t>
                            </m:r>
                          </m:sub>
                        </m:sSub>
                      </m:e>
                    </m:d>
                    <m:r>
                      <a:rPr lang="en-AU" sz="2200" b="0" i="1" smtClean="0">
                        <a:latin typeface="Cambria Math"/>
                        <a:ea typeface="Cambria Math"/>
                      </a:rPr>
                      <m:t>=0.0751</m:t>
                    </m:r>
                  </m:oMath>
                </a14:m>
                <a:r>
                  <a:rPr lang="en-AU" sz="2200" b="0" i="1" dirty="0">
                    <a:latin typeface="Cambria Math"/>
                    <a:ea typeface="Cambria Math"/>
                  </a:rPr>
                  <a:t>, </a:t>
                </a:r>
                <a14:m>
                  <m:oMath xmlns:m="http://schemas.openxmlformats.org/officeDocument/2006/math">
                    <m:r>
                      <a:rPr lang="en-AU" sz="2200" i="1">
                        <a:latin typeface="Cambria Math"/>
                        <a:ea typeface="Cambria Math"/>
                      </a:rPr>
                      <m:t>𝑁</m:t>
                    </m:r>
                    <m:d>
                      <m:dPr>
                        <m:ctrlPr>
                          <a:rPr lang="en-AU" sz="2200" i="1">
                            <a:latin typeface="Cambria Math" panose="02040503050406030204" pitchFamily="18" charset="0"/>
                            <a:ea typeface="Cambria Math"/>
                          </a:rPr>
                        </m:ctrlPr>
                      </m:dPr>
                      <m:e>
                        <m:sSub>
                          <m:sSubPr>
                            <m:ctrlPr>
                              <a:rPr lang="en-AU" sz="2200" i="1">
                                <a:latin typeface="Cambria Math" panose="02040503050406030204" pitchFamily="18" charset="0"/>
                                <a:ea typeface="Cambria Math"/>
                              </a:rPr>
                            </m:ctrlPr>
                          </m:sSubPr>
                          <m:e>
                            <m:r>
                              <a:rPr lang="en-AU" sz="2200" i="1">
                                <a:latin typeface="Cambria Math"/>
                                <a:ea typeface="Cambria Math"/>
                              </a:rPr>
                              <m:t>−</m:t>
                            </m:r>
                            <m:r>
                              <a:rPr lang="en-AU" sz="2200" i="1">
                                <a:latin typeface="Cambria Math"/>
                                <a:ea typeface="Cambria Math"/>
                              </a:rPr>
                              <m:t>𝑒</m:t>
                            </m:r>
                          </m:e>
                          <m:sub>
                            <m:r>
                              <a:rPr lang="en-AU" sz="2200" b="0" i="1" smtClean="0">
                                <a:latin typeface="Cambria Math"/>
                                <a:ea typeface="Cambria Math"/>
                              </a:rPr>
                              <m:t>2</m:t>
                            </m:r>
                          </m:sub>
                        </m:sSub>
                      </m:e>
                    </m:d>
                    <m:r>
                      <a:rPr lang="en-AU" sz="2200" i="1">
                        <a:latin typeface="Cambria Math"/>
                        <a:ea typeface="Cambria Math"/>
                      </a:rPr>
                      <m:t>=0.</m:t>
                    </m:r>
                    <m:r>
                      <a:rPr lang="en-AU" sz="2200" b="0" i="1" smtClean="0">
                        <a:latin typeface="Cambria Math"/>
                        <a:ea typeface="Cambria Math"/>
                      </a:rPr>
                      <m:t>1274</m:t>
                    </m:r>
                  </m:oMath>
                </a14:m>
                <a:r>
                  <a:rPr lang="en-AU" sz="2200" i="1" dirty="0">
                    <a:latin typeface="Cambria Math"/>
                    <a:ea typeface="Cambria Math"/>
                  </a:rPr>
                  <a:t> </a:t>
                </a:r>
              </a:p>
              <a:p>
                <a:pPr marL="204048" lvl="1"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AU" sz="2400" i="1">
                          <a:latin typeface="Cambria Math"/>
                        </a:rPr>
                        <m:t>𝐸</m:t>
                      </m:r>
                      <m:d>
                        <m:dPr>
                          <m:ctrlPr>
                            <a:rPr lang="en-AU" sz="2400" i="1">
                              <a:latin typeface="Cambria Math" panose="02040503050406030204" pitchFamily="18" charset="0"/>
                            </a:rPr>
                          </m:ctrlPr>
                        </m:dPr>
                        <m:e>
                          <m:r>
                            <a:rPr lang="en-US" sz="2400" b="0" i="1" smtClean="0">
                              <a:latin typeface="Cambria Math"/>
                            </a:rPr>
                            <m:t>𝑙</m:t>
                          </m:r>
                          <m:r>
                            <a:rPr lang="en-AU" sz="2400" i="1">
                              <a:latin typeface="Cambria Math"/>
                            </a:rPr>
                            <m:t>𝑜𝑠𝑠</m:t>
                          </m:r>
                        </m:e>
                      </m:d>
                      <m:r>
                        <a:rPr lang="en-AU" sz="2400" i="1">
                          <a:latin typeface="Cambria Math"/>
                        </a:rPr>
                        <m:t>=</m:t>
                      </m:r>
                      <m:r>
                        <a:rPr lang="en-AU" sz="2400" b="0" i="1" smtClean="0">
                          <a:latin typeface="Cambria Math"/>
                        </a:rPr>
                        <m:t>700</m:t>
                      </m:r>
                      <m:r>
                        <a:rPr lang="en-AU" sz="2400" b="0" i="1" smtClean="0">
                          <a:latin typeface="Cambria Math"/>
                          <a:ea typeface="Cambria Math"/>
                        </a:rPr>
                        <m:t>×0.1274</m:t>
                      </m:r>
                      <m:r>
                        <a:rPr lang="en-AU" sz="2400" i="1">
                          <a:latin typeface="Cambria Math"/>
                        </a:rPr>
                        <m:t>−</m:t>
                      </m:r>
                      <m:r>
                        <a:rPr lang="en-AU" sz="2400" b="0" i="1" smtClean="0">
                          <a:latin typeface="Cambria Math"/>
                        </a:rPr>
                        <m:t>1,000</m:t>
                      </m:r>
                      <m:sSup>
                        <m:sSupPr>
                          <m:ctrlPr>
                            <a:rPr lang="en-AU" sz="2400" i="1">
                              <a:latin typeface="Cambria Math" panose="02040503050406030204" pitchFamily="18" charset="0"/>
                            </a:rPr>
                          </m:ctrlPr>
                        </m:sSupPr>
                        <m:e>
                          <m:r>
                            <a:rPr lang="en-AU" sz="2400" i="1">
                              <a:latin typeface="Cambria Math"/>
                            </a:rPr>
                            <m:t>𝑒</m:t>
                          </m:r>
                        </m:e>
                        <m:sup>
                          <m:r>
                            <a:rPr lang="en-AU" sz="2400" b="0" i="1" smtClean="0">
                              <a:latin typeface="Cambria Math"/>
                            </a:rPr>
                            <m:t>0.03</m:t>
                          </m:r>
                          <m:r>
                            <a:rPr lang="en-AU" sz="2400" b="0" i="1" smtClean="0">
                              <a:latin typeface="Cambria Math"/>
                              <a:ea typeface="Cambria Math"/>
                            </a:rPr>
                            <m:t>×1</m:t>
                          </m:r>
                        </m:sup>
                      </m:sSup>
                      <m:r>
                        <a:rPr lang="en-AU" sz="2400" i="1" smtClean="0">
                          <a:latin typeface="Cambria Math"/>
                          <a:ea typeface="Cambria Math"/>
                        </a:rPr>
                        <m:t>×</m:t>
                      </m:r>
                      <m:r>
                        <a:rPr lang="en-AU" sz="2400" b="0" i="1" smtClean="0">
                          <a:latin typeface="Cambria Math"/>
                          <a:ea typeface="Cambria Math"/>
                        </a:rPr>
                        <m:t>0.0751</m:t>
                      </m:r>
                      <m:r>
                        <a:rPr lang="en-AU" sz="2400" b="1" i="1" smtClean="0">
                          <a:latin typeface="Cambria Math"/>
                          <a:ea typeface="Cambria Math"/>
                        </a:rPr>
                        <m:t>=$</m:t>
                      </m:r>
                      <m:r>
                        <a:rPr lang="en-AU" sz="2400" b="1" i="1" smtClean="0">
                          <a:latin typeface="Cambria Math"/>
                          <a:ea typeface="Cambria Math"/>
                        </a:rPr>
                        <m:t>𝟏𝟏</m:t>
                      </m:r>
                      <m:r>
                        <a:rPr lang="en-AU" sz="2400" b="1" i="1" smtClean="0">
                          <a:latin typeface="Cambria Math"/>
                          <a:ea typeface="Cambria Math"/>
                        </a:rPr>
                        <m:t>.</m:t>
                      </m:r>
                      <m:r>
                        <a:rPr lang="en-AU" sz="2400" b="1" i="1" smtClean="0">
                          <a:latin typeface="Cambria Math"/>
                          <a:ea typeface="Cambria Math"/>
                        </a:rPr>
                        <m:t>𝟕𝟖</m:t>
                      </m:r>
                    </m:oMath>
                  </m:oMathPara>
                </a14:m>
                <a:endParaRPr lang="en-US" sz="2400" b="1" dirty="0"/>
              </a:p>
              <a:p>
                <a:pPr marL="204048" lvl="1" indent="0">
                  <a:spcBef>
                    <a:spcPts val="600"/>
                  </a:spcBef>
                  <a:spcAft>
                    <a:spcPts val="600"/>
                  </a:spcAft>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47801"/>
                <a:ext cx="8375904" cy="4724399"/>
              </a:xfrm>
              <a:blipFill rotWithShape="0">
                <a:blip r:embed="rId3"/>
                <a:stretch>
                  <a:fillRect l="-1092" t="-1677" r="-123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15</a:t>
            </a:fld>
            <a:endParaRPr lang="en-AU" dirty="0"/>
          </a:p>
        </p:txBody>
      </p:sp>
    </p:spTree>
    <p:extLst>
      <p:ext uri="{BB962C8B-B14F-4D97-AF65-F5344CB8AC3E}">
        <p14:creationId xmlns:p14="http://schemas.microsoft.com/office/powerpoint/2010/main" val="4094462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CALCULATING PRESENT VALUE OF </a:t>
            </a:r>
            <a:br>
              <a:rPr lang="en-AU" dirty="0"/>
            </a:br>
            <a:r>
              <a:rPr lang="en-AU" dirty="0"/>
              <a:t>EXPECTED LOSS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47801"/>
                <a:ext cx="8375904" cy="4724399"/>
              </a:xfrm>
            </p:spPr>
            <p:txBody>
              <a:bodyPr>
                <a:normAutofit fontScale="92500"/>
              </a:bodyPr>
              <a:lstStyle/>
              <a:p>
                <a:pPr marL="2880" lvl="1" indent="0">
                  <a:spcBef>
                    <a:spcPts val="600"/>
                  </a:spcBef>
                  <a:spcAft>
                    <a:spcPts val="600"/>
                  </a:spcAft>
                  <a:buNone/>
                </a:pPr>
                <a:r>
                  <a:rPr lang="en-US" sz="2400" b="1" dirty="0"/>
                  <a:t>Example (continued)</a:t>
                </a:r>
                <a:r>
                  <a:rPr lang="en-US" sz="2400" dirty="0"/>
                  <a:t>. The present value of expected loss is calculated by:</a:t>
                </a:r>
              </a:p>
              <a:p>
                <a:pPr marL="204048" lvl="1"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AU" sz="2400" b="0" i="1" smtClean="0">
                              <a:latin typeface="Cambria Math"/>
                            </a:rPr>
                            <m:t>𝑑</m:t>
                          </m:r>
                        </m:e>
                        <m:sub>
                          <m:r>
                            <a:rPr lang="en-AU" sz="2400" i="1">
                              <a:latin typeface="Cambria Math"/>
                            </a:rPr>
                            <m:t>1</m:t>
                          </m:r>
                        </m:sub>
                      </m:sSub>
                      <m:r>
                        <a:rPr lang="en-AU" sz="2400" i="1">
                          <a:latin typeface="Cambria Math"/>
                        </a:rPr>
                        <m:t>=</m:t>
                      </m:r>
                      <m:f>
                        <m:fPr>
                          <m:ctrlPr>
                            <a:rPr lang="en-AU" sz="2400" i="1">
                              <a:latin typeface="Cambria Math" panose="02040503050406030204" pitchFamily="18" charset="0"/>
                            </a:rPr>
                          </m:ctrlPr>
                        </m:fPr>
                        <m:num>
                          <m:r>
                            <m:rPr>
                              <m:sty m:val="p"/>
                            </m:rPr>
                            <a:rPr lang="en-AU" sz="2400" i="0">
                              <a:latin typeface="Cambria Math"/>
                            </a:rPr>
                            <m:t>ln</m:t>
                          </m:r>
                          <m:d>
                            <m:dPr>
                              <m:ctrlPr>
                                <a:rPr lang="en-AU" sz="2400" i="1">
                                  <a:latin typeface="Cambria Math" panose="02040503050406030204" pitchFamily="18" charset="0"/>
                                </a:rPr>
                              </m:ctrlPr>
                            </m:dPr>
                            <m:e>
                              <m:f>
                                <m:fPr>
                                  <m:ctrlPr>
                                    <a:rPr lang="en-AU" sz="2400" i="1">
                                      <a:latin typeface="Cambria Math" panose="02040503050406030204" pitchFamily="18" charset="0"/>
                                    </a:rPr>
                                  </m:ctrlPr>
                                </m:fPr>
                                <m:num>
                                  <m:r>
                                    <a:rPr lang="en-AU" sz="2400" i="1">
                                      <a:latin typeface="Cambria Math"/>
                                    </a:rPr>
                                    <m:t>1,000</m:t>
                                  </m:r>
                                </m:num>
                                <m:den>
                                  <m:r>
                                    <a:rPr lang="en-AU" sz="2400" i="1">
                                      <a:latin typeface="Cambria Math"/>
                                    </a:rPr>
                                    <m:t>700</m:t>
                                  </m:r>
                                </m:den>
                              </m:f>
                            </m:e>
                          </m:d>
                          <m:r>
                            <a:rPr lang="en-AU" sz="2400" i="1">
                              <a:latin typeface="Cambria Math"/>
                            </a:rPr>
                            <m:t>+0.0</m:t>
                          </m:r>
                          <m:r>
                            <a:rPr lang="en-AU" sz="2400" b="0" i="1" smtClean="0">
                              <a:latin typeface="Cambria Math"/>
                            </a:rPr>
                            <m:t>1</m:t>
                          </m:r>
                          <m:r>
                            <a:rPr lang="en-AU" sz="2400" i="1">
                              <a:latin typeface="Cambria Math"/>
                              <a:ea typeface="Cambria Math"/>
                            </a:rPr>
                            <m:t>×1</m:t>
                          </m:r>
                          <m:r>
                            <a:rPr lang="en-AU" sz="2400" i="1">
                              <a:latin typeface="Cambria Math"/>
                            </a:rPr>
                            <m:t>+</m:t>
                          </m:r>
                          <m:f>
                            <m:fPr>
                              <m:ctrlPr>
                                <a:rPr lang="en-AU" sz="2400" i="1">
                                  <a:latin typeface="Cambria Math" panose="02040503050406030204" pitchFamily="18" charset="0"/>
                                </a:rPr>
                              </m:ctrlPr>
                            </m:fPr>
                            <m:num>
                              <m:r>
                                <a:rPr lang="en-AU" sz="2400" i="1">
                                  <a:latin typeface="Cambria Math"/>
                                </a:rPr>
                                <m:t>1</m:t>
                              </m:r>
                            </m:num>
                            <m:den>
                              <m:r>
                                <a:rPr lang="en-AU" sz="2400" i="1">
                                  <a:latin typeface="Cambria Math"/>
                                </a:rPr>
                                <m:t>2</m:t>
                              </m:r>
                            </m:den>
                          </m:f>
                          <m:sSup>
                            <m:sSupPr>
                              <m:ctrlPr>
                                <a:rPr lang="en-AU" sz="2400" i="1">
                                  <a:latin typeface="Cambria Math" panose="02040503050406030204" pitchFamily="18" charset="0"/>
                                </a:rPr>
                              </m:ctrlPr>
                            </m:sSupPr>
                            <m:e>
                              <m:d>
                                <m:dPr>
                                  <m:ctrlPr>
                                    <a:rPr lang="en-AU" sz="2400" i="1" smtClean="0">
                                      <a:latin typeface="Cambria Math" panose="02040503050406030204" pitchFamily="18" charset="0"/>
                                    </a:rPr>
                                  </m:ctrlPr>
                                </m:dPr>
                                <m:e>
                                  <m:r>
                                    <a:rPr lang="en-US" sz="2400" b="0" i="1" smtClean="0">
                                      <a:latin typeface="Cambria Math"/>
                                    </a:rPr>
                                    <m:t>0.3</m:t>
                                  </m:r>
                                </m:e>
                              </m:d>
                            </m:e>
                            <m:sup>
                              <m:r>
                                <a:rPr lang="en-AU" sz="2400" i="1">
                                  <a:latin typeface="Cambria Math"/>
                                </a:rPr>
                                <m:t>2</m:t>
                              </m:r>
                            </m:sup>
                          </m:sSup>
                          <m:r>
                            <a:rPr lang="en-AU" sz="2400" i="1">
                              <a:latin typeface="Cambria Math"/>
                              <a:ea typeface="Cambria Math"/>
                            </a:rPr>
                            <m:t>×1</m:t>
                          </m:r>
                        </m:num>
                        <m:den>
                          <m:r>
                            <a:rPr lang="en-AU" sz="2400" i="1">
                              <a:latin typeface="Cambria Math"/>
                            </a:rPr>
                            <m:t>0.3</m:t>
                          </m:r>
                          <m:rad>
                            <m:radPr>
                              <m:degHide m:val="on"/>
                              <m:ctrlPr>
                                <a:rPr lang="en-AU" sz="2400" i="1" smtClean="0">
                                  <a:latin typeface="Cambria Math" panose="02040503050406030204" pitchFamily="18" charset="0"/>
                                </a:rPr>
                              </m:ctrlPr>
                            </m:radPr>
                            <m:deg/>
                            <m:e>
                              <m:r>
                                <a:rPr lang="en-US" sz="2400" b="0" i="1" smtClean="0">
                                  <a:latin typeface="Cambria Math"/>
                                </a:rPr>
                                <m:t>1</m:t>
                              </m:r>
                            </m:e>
                          </m:rad>
                        </m:den>
                      </m:f>
                      <m:r>
                        <a:rPr lang="en-AU" sz="2400" i="1">
                          <a:latin typeface="Cambria Math"/>
                          <a:ea typeface="Cambria Math"/>
                        </a:rPr>
                        <m:t>=</m:t>
                      </m:r>
                      <m:r>
                        <a:rPr lang="en-AU" sz="2400" b="1" i="1">
                          <a:latin typeface="Cambria Math"/>
                          <a:ea typeface="Cambria Math"/>
                        </a:rPr>
                        <m:t>𝟏</m:t>
                      </m:r>
                      <m:r>
                        <a:rPr lang="en-AU" sz="2400" b="1" i="1">
                          <a:latin typeface="Cambria Math"/>
                          <a:ea typeface="Cambria Math"/>
                        </a:rPr>
                        <m:t>.</m:t>
                      </m:r>
                      <m:r>
                        <a:rPr lang="en-AU" sz="2400" b="1" i="1" smtClean="0">
                          <a:latin typeface="Cambria Math"/>
                          <a:ea typeface="Cambria Math"/>
                        </a:rPr>
                        <m:t>𝟑𝟕𝟐𝟐𝟓</m:t>
                      </m:r>
                    </m:oMath>
                  </m:oMathPara>
                </a14:m>
                <a:endParaRPr lang="en-AU" sz="2400" b="1" dirty="0"/>
              </a:p>
              <a:p>
                <a:pPr marL="204048" lvl="1" indent="0">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AU" sz="2400" b="0" i="1" smtClean="0">
                              <a:latin typeface="Cambria Math"/>
                            </a:rPr>
                            <m:t>𝑑</m:t>
                          </m:r>
                        </m:e>
                        <m:sub>
                          <m:r>
                            <a:rPr lang="en-AU" sz="2400" i="1">
                              <a:latin typeface="Cambria Math"/>
                            </a:rPr>
                            <m:t>2</m:t>
                          </m:r>
                        </m:sub>
                      </m:sSub>
                      <m:r>
                        <a:rPr lang="en-AU" sz="2400" i="1">
                          <a:latin typeface="Cambria Math"/>
                        </a:rPr>
                        <m:t>=1.</m:t>
                      </m:r>
                      <m:r>
                        <a:rPr lang="en-AU" sz="2400" b="0" i="1" smtClean="0">
                          <a:latin typeface="Cambria Math"/>
                        </a:rPr>
                        <m:t>37225</m:t>
                      </m:r>
                      <m:r>
                        <a:rPr lang="en-AU" sz="2400" i="1">
                          <a:latin typeface="Cambria Math"/>
                        </a:rPr>
                        <m:t>−0.3</m:t>
                      </m:r>
                      <m:rad>
                        <m:radPr>
                          <m:degHide m:val="on"/>
                          <m:ctrlPr>
                            <a:rPr lang="en-AU" sz="2400" i="1">
                              <a:latin typeface="Cambria Math" panose="02040503050406030204" pitchFamily="18" charset="0"/>
                              <a:ea typeface="Cambria Math"/>
                            </a:rPr>
                          </m:ctrlPr>
                        </m:radPr>
                        <m:deg/>
                        <m:e>
                          <m:r>
                            <a:rPr lang="en-US" sz="2400" b="0" i="1" smtClean="0">
                              <a:latin typeface="Cambria Math"/>
                              <a:ea typeface="Cambria Math"/>
                            </a:rPr>
                            <m:t>1</m:t>
                          </m:r>
                        </m:e>
                      </m:rad>
                      <m:r>
                        <a:rPr lang="en-US" sz="2400" b="0" i="0" smtClean="0">
                          <a:latin typeface="Cambria Math"/>
                          <a:ea typeface="Cambria Math"/>
                        </a:rPr>
                        <m:t>=</m:t>
                      </m:r>
                      <m:r>
                        <a:rPr lang="en-US" sz="2400" b="1" i="0" smtClean="0">
                          <a:latin typeface="Cambria Math"/>
                          <a:ea typeface="Cambria Math"/>
                        </a:rPr>
                        <m:t>𝟏</m:t>
                      </m:r>
                      <m:r>
                        <a:rPr lang="en-US" sz="2400" b="1" i="0" smtClean="0">
                          <a:latin typeface="Cambria Math"/>
                          <a:ea typeface="Cambria Math"/>
                        </a:rPr>
                        <m:t>.</m:t>
                      </m:r>
                      <m:r>
                        <a:rPr lang="en-US" sz="2400" b="1" i="0" smtClean="0">
                          <a:latin typeface="Cambria Math"/>
                          <a:ea typeface="Cambria Math"/>
                        </a:rPr>
                        <m:t>𝟎𝟕𝟐𝟐𝟓</m:t>
                      </m:r>
                    </m:oMath>
                  </m:oMathPara>
                </a14:m>
                <a:endParaRPr lang="en-US" sz="2400" b="1" dirty="0"/>
              </a:p>
              <a:p>
                <a:pPr marL="204048" lvl="1" indent="0">
                  <a:spcBef>
                    <a:spcPts val="600"/>
                  </a:spcBef>
                  <a:spcAft>
                    <a:spcPts val="600"/>
                  </a:spcAft>
                  <a:buNone/>
                </a:pPr>
                <a:r>
                  <a:rPr lang="en-AU" sz="2100" dirty="0">
                    <a:ea typeface="Cambria Math"/>
                  </a:rPr>
                  <a:t>Using a normal distribution table </a:t>
                </a:r>
                <a14:m>
                  <m:oMath xmlns:m="http://schemas.openxmlformats.org/officeDocument/2006/math">
                    <m:r>
                      <a:rPr lang="en-AU" sz="2200" i="1">
                        <a:latin typeface="Cambria Math"/>
                        <a:ea typeface="Cambria Math"/>
                      </a:rPr>
                      <m:t>𝑁</m:t>
                    </m:r>
                    <m:d>
                      <m:dPr>
                        <m:ctrlPr>
                          <a:rPr lang="en-AU" sz="2200" i="1">
                            <a:latin typeface="Cambria Math" panose="02040503050406030204" pitchFamily="18" charset="0"/>
                            <a:ea typeface="Cambria Math"/>
                          </a:rPr>
                        </m:ctrlPr>
                      </m:dPr>
                      <m:e>
                        <m:sSub>
                          <m:sSubPr>
                            <m:ctrlPr>
                              <a:rPr lang="en-AU" sz="2200" i="1">
                                <a:latin typeface="Cambria Math" panose="02040503050406030204" pitchFamily="18" charset="0"/>
                                <a:ea typeface="Cambria Math"/>
                              </a:rPr>
                            </m:ctrlPr>
                          </m:sSubPr>
                          <m:e>
                            <m:r>
                              <a:rPr lang="en-AU" sz="2200" i="1">
                                <a:latin typeface="Cambria Math"/>
                                <a:ea typeface="Cambria Math"/>
                              </a:rPr>
                              <m:t>−</m:t>
                            </m:r>
                            <m:r>
                              <a:rPr lang="en-AU" sz="2200" b="0" i="1" smtClean="0">
                                <a:latin typeface="Cambria Math"/>
                                <a:ea typeface="Cambria Math"/>
                              </a:rPr>
                              <m:t>𝑑</m:t>
                            </m:r>
                          </m:e>
                          <m:sub>
                            <m:r>
                              <a:rPr lang="en-AU" sz="2200" i="1">
                                <a:latin typeface="Cambria Math"/>
                                <a:ea typeface="Cambria Math"/>
                              </a:rPr>
                              <m:t>1</m:t>
                            </m:r>
                          </m:sub>
                        </m:sSub>
                      </m:e>
                    </m:d>
                    <m:r>
                      <a:rPr lang="en-AU" sz="2200" i="1">
                        <a:latin typeface="Cambria Math"/>
                        <a:ea typeface="Cambria Math"/>
                      </a:rPr>
                      <m:t>=0.0</m:t>
                    </m:r>
                    <m:r>
                      <a:rPr lang="en-AU" sz="2200" b="0" i="1" smtClean="0">
                        <a:latin typeface="Cambria Math"/>
                        <a:ea typeface="Cambria Math"/>
                      </a:rPr>
                      <m:t>85</m:t>
                    </m:r>
                  </m:oMath>
                </a14:m>
                <a:r>
                  <a:rPr lang="en-AU" sz="2200" i="1" dirty="0">
                    <a:latin typeface="Cambria Math"/>
                    <a:ea typeface="Cambria Math"/>
                  </a:rPr>
                  <a:t>, </a:t>
                </a:r>
                <a14:m>
                  <m:oMath xmlns:m="http://schemas.openxmlformats.org/officeDocument/2006/math">
                    <m:r>
                      <a:rPr lang="en-AU" sz="2200" i="1">
                        <a:latin typeface="Cambria Math"/>
                        <a:ea typeface="Cambria Math"/>
                      </a:rPr>
                      <m:t>𝑁</m:t>
                    </m:r>
                    <m:d>
                      <m:dPr>
                        <m:ctrlPr>
                          <a:rPr lang="en-AU" sz="2200" i="1">
                            <a:latin typeface="Cambria Math" panose="02040503050406030204" pitchFamily="18" charset="0"/>
                            <a:ea typeface="Cambria Math"/>
                          </a:rPr>
                        </m:ctrlPr>
                      </m:dPr>
                      <m:e>
                        <m:sSub>
                          <m:sSubPr>
                            <m:ctrlPr>
                              <a:rPr lang="en-AU" sz="2200" i="1">
                                <a:latin typeface="Cambria Math" panose="02040503050406030204" pitchFamily="18" charset="0"/>
                                <a:ea typeface="Cambria Math"/>
                              </a:rPr>
                            </m:ctrlPr>
                          </m:sSubPr>
                          <m:e>
                            <m:r>
                              <a:rPr lang="en-AU" sz="2200" i="1">
                                <a:latin typeface="Cambria Math"/>
                                <a:ea typeface="Cambria Math"/>
                              </a:rPr>
                              <m:t>−</m:t>
                            </m:r>
                            <m:r>
                              <a:rPr lang="en-AU" sz="2200" b="0" i="1" smtClean="0">
                                <a:latin typeface="Cambria Math"/>
                                <a:ea typeface="Cambria Math"/>
                              </a:rPr>
                              <m:t>𝑑</m:t>
                            </m:r>
                          </m:e>
                          <m:sub>
                            <m:r>
                              <a:rPr lang="en-AU" sz="2200" i="1">
                                <a:latin typeface="Cambria Math"/>
                                <a:ea typeface="Cambria Math"/>
                              </a:rPr>
                              <m:t>2</m:t>
                            </m:r>
                          </m:sub>
                        </m:sSub>
                      </m:e>
                    </m:d>
                    <m:r>
                      <a:rPr lang="en-AU" sz="2200" i="1">
                        <a:latin typeface="Cambria Math"/>
                        <a:ea typeface="Cambria Math"/>
                      </a:rPr>
                      <m:t>=0.1</m:t>
                    </m:r>
                    <m:r>
                      <a:rPr lang="en-AU" sz="2200" b="0" i="1" smtClean="0">
                        <a:latin typeface="Cambria Math"/>
                        <a:ea typeface="Cambria Math"/>
                      </a:rPr>
                      <m:t>418</m:t>
                    </m:r>
                  </m:oMath>
                </a14:m>
                <a:r>
                  <a:rPr lang="en-AU" sz="2200" i="1" dirty="0">
                    <a:latin typeface="Cambria Math"/>
                    <a:ea typeface="Cambria Math"/>
                  </a:rPr>
                  <a:t> </a:t>
                </a:r>
                <a:endParaRPr lang="en-US" sz="2400" dirty="0"/>
              </a:p>
              <a:p>
                <a:pPr marL="204048" lvl="1"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AU" sz="2400" i="1">
                          <a:latin typeface="Cambria Math"/>
                        </a:rPr>
                        <m:t>𝐾𝑃</m:t>
                      </m:r>
                      <m:d>
                        <m:dPr>
                          <m:ctrlPr>
                            <a:rPr lang="en-AU" sz="2400" i="1">
                              <a:latin typeface="Cambria Math" panose="02040503050406030204" pitchFamily="18" charset="0"/>
                            </a:rPr>
                          </m:ctrlPr>
                        </m:dPr>
                        <m:e>
                          <m:r>
                            <a:rPr lang="en-AU" sz="2400" i="1">
                              <a:latin typeface="Cambria Math"/>
                            </a:rPr>
                            <m:t>𝑡</m:t>
                          </m:r>
                          <m:r>
                            <a:rPr lang="en-AU" sz="2400" i="1">
                              <a:latin typeface="Cambria Math"/>
                            </a:rPr>
                            <m:t>,</m:t>
                          </m:r>
                          <m:r>
                            <a:rPr lang="en-AU" sz="2400" i="1">
                              <a:latin typeface="Cambria Math"/>
                            </a:rPr>
                            <m:t>𝑇</m:t>
                          </m:r>
                        </m:e>
                      </m:d>
                      <m:r>
                        <a:rPr lang="en-AU" sz="2400" i="1">
                          <a:latin typeface="Cambria Math"/>
                        </a:rPr>
                        <m:t>−</m:t>
                      </m:r>
                      <m:r>
                        <a:rPr lang="en-AU" sz="2400" i="1">
                          <a:latin typeface="Cambria Math"/>
                        </a:rPr>
                        <m:t>𝐷</m:t>
                      </m:r>
                      <m:d>
                        <m:dPr>
                          <m:ctrlPr>
                            <a:rPr lang="en-AU" sz="2400" i="1">
                              <a:latin typeface="Cambria Math" panose="02040503050406030204" pitchFamily="18" charset="0"/>
                            </a:rPr>
                          </m:ctrlPr>
                        </m:dPr>
                        <m:e>
                          <m:r>
                            <a:rPr lang="en-AU" sz="2400" i="1">
                              <a:latin typeface="Cambria Math"/>
                            </a:rPr>
                            <m:t>𝑡</m:t>
                          </m:r>
                          <m:r>
                            <a:rPr lang="en-AU" sz="2400" i="1">
                              <a:latin typeface="Cambria Math"/>
                            </a:rPr>
                            <m:t>,</m:t>
                          </m:r>
                          <m:r>
                            <a:rPr lang="en-AU" sz="2400" i="1">
                              <a:latin typeface="Cambria Math"/>
                            </a:rPr>
                            <m:t>𝑇</m:t>
                          </m:r>
                        </m:e>
                      </m:d>
                      <m:r>
                        <a:rPr lang="en-AU" sz="2400" i="1">
                          <a:latin typeface="Cambria Math"/>
                        </a:rPr>
                        <m:t>=</m:t>
                      </m:r>
                      <m:r>
                        <a:rPr lang="en-AU" sz="2400" b="0" i="1" smtClean="0">
                          <a:latin typeface="Cambria Math"/>
                        </a:rPr>
                        <m:t>700</m:t>
                      </m:r>
                      <m:sSup>
                        <m:sSupPr>
                          <m:ctrlPr>
                            <a:rPr lang="en-AU" sz="2400" i="1">
                              <a:latin typeface="Cambria Math" panose="02040503050406030204" pitchFamily="18" charset="0"/>
                            </a:rPr>
                          </m:ctrlPr>
                        </m:sSupPr>
                        <m:e>
                          <m:r>
                            <a:rPr lang="en-AU" sz="2400" i="1">
                              <a:latin typeface="Cambria Math"/>
                            </a:rPr>
                            <m:t>𝑒</m:t>
                          </m:r>
                        </m:e>
                        <m:sup>
                          <m:r>
                            <a:rPr lang="en-AU" sz="2400" i="1">
                              <a:latin typeface="Cambria Math"/>
                            </a:rPr>
                            <m:t>−</m:t>
                          </m:r>
                          <m:r>
                            <a:rPr lang="en-AU" sz="2400" b="0" i="1" smtClean="0">
                              <a:latin typeface="Cambria Math"/>
                            </a:rPr>
                            <m:t>0.01</m:t>
                          </m:r>
                          <m:r>
                            <a:rPr lang="en-AU" sz="2400" b="0" i="1" smtClean="0">
                              <a:latin typeface="Cambria Math"/>
                              <a:ea typeface="Cambria Math"/>
                            </a:rPr>
                            <m:t>×1</m:t>
                          </m:r>
                        </m:sup>
                      </m:sSup>
                      <m:r>
                        <a:rPr lang="en-AU" sz="2400" i="1" smtClean="0">
                          <a:latin typeface="Cambria Math"/>
                          <a:ea typeface="Cambria Math"/>
                        </a:rPr>
                        <m:t>×</m:t>
                      </m:r>
                      <m:r>
                        <a:rPr lang="en-AU" sz="2400" b="0" i="1" smtClean="0">
                          <a:latin typeface="Cambria Math"/>
                          <a:ea typeface="Cambria Math"/>
                        </a:rPr>
                        <m:t>0.1418</m:t>
                      </m:r>
                      <m:r>
                        <a:rPr lang="en-AU" sz="2400" i="1">
                          <a:latin typeface="Cambria Math"/>
                        </a:rPr>
                        <m:t>−</m:t>
                      </m:r>
                      <m:r>
                        <a:rPr lang="en-AU" sz="2400" b="0" i="1" smtClean="0">
                          <a:latin typeface="Cambria Math"/>
                        </a:rPr>
                        <m:t>1,000</m:t>
                      </m:r>
                      <m:r>
                        <a:rPr lang="en-AU" sz="2400" b="0" i="1" smtClean="0">
                          <a:latin typeface="Cambria Math"/>
                          <a:ea typeface="Cambria Math"/>
                        </a:rPr>
                        <m:t>×0.085</m:t>
                      </m:r>
                      <m:r>
                        <a:rPr lang="en-US" sz="2400" b="0" i="0" smtClean="0">
                          <a:latin typeface="Cambria Math"/>
                          <a:ea typeface="Cambria Math"/>
                        </a:rPr>
                        <m:t>0</m:t>
                      </m:r>
                      <m:r>
                        <a:rPr lang="en-AU" sz="2400" b="1" i="0" smtClean="0">
                          <a:latin typeface="Cambria Math"/>
                          <a:ea typeface="Cambria Math"/>
                        </a:rPr>
                        <m:t>=$</m:t>
                      </m:r>
                      <m:r>
                        <a:rPr lang="en-AU" sz="2400" b="1" i="0" smtClean="0">
                          <a:latin typeface="Cambria Math"/>
                          <a:ea typeface="Cambria Math"/>
                        </a:rPr>
                        <m:t>𝟏𝟑</m:t>
                      </m:r>
                      <m:r>
                        <a:rPr lang="en-AU" sz="2400" b="1" i="0" smtClean="0">
                          <a:latin typeface="Cambria Math"/>
                          <a:ea typeface="Cambria Math"/>
                        </a:rPr>
                        <m:t>.</m:t>
                      </m:r>
                      <m:r>
                        <a:rPr lang="en-AU" sz="2400" b="1" i="0" smtClean="0">
                          <a:latin typeface="Cambria Math"/>
                          <a:ea typeface="Cambria Math"/>
                        </a:rPr>
                        <m:t>𝟐𝟖</m:t>
                      </m:r>
                    </m:oMath>
                  </m:oMathPara>
                </a14:m>
                <a:endParaRPr lang="en-US" sz="2400" b="1" dirty="0"/>
              </a:p>
              <a:p>
                <a:pPr marL="182880" lvl="1" indent="-180000">
                  <a:spcBef>
                    <a:spcPts val="600"/>
                  </a:spcBef>
                  <a:spcAft>
                    <a:spcPts val="600"/>
                  </a:spcAft>
                  <a:buFont typeface="Arial" pitchFamily="34" charset="0"/>
                  <a:buChar char="•"/>
                </a:pPr>
                <a:r>
                  <a:rPr lang="en-US" sz="2200" dirty="0"/>
                  <a:t>The $1.50 difference between expected loss and present value of expected loss includes both a discount for the time value of money and the risk premium required by the market to bear the risk of credit loss.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47801"/>
                <a:ext cx="8375904" cy="4724399"/>
              </a:xfrm>
              <a:blipFill rotWithShape="0">
                <a:blip r:embed="rId3"/>
                <a:stretch>
                  <a:fillRect l="-873" t="-774" r="-10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16</a:t>
            </a:fld>
            <a:endParaRPr lang="en-AU" dirty="0"/>
          </a:p>
        </p:txBody>
      </p:sp>
    </p:spTree>
    <p:extLst>
      <p:ext uri="{BB962C8B-B14F-4D97-AF65-F5344CB8AC3E}">
        <p14:creationId xmlns:p14="http://schemas.microsoft.com/office/powerpoint/2010/main" val="3662028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Strengths and weaknesses of STRUCTURAL MODELS</a:t>
            </a:r>
          </a:p>
        </p:txBody>
      </p:sp>
      <p:sp>
        <p:nvSpPr>
          <p:cNvPr id="4" name="Slide Number Placeholder 3"/>
          <p:cNvSpPr>
            <a:spLocks noGrp="1"/>
          </p:cNvSpPr>
          <p:nvPr>
            <p:ph type="sldNum" sz="quarter" idx="12"/>
          </p:nvPr>
        </p:nvSpPr>
        <p:spPr/>
        <p:txBody>
          <a:bodyPr/>
          <a:lstStyle/>
          <a:p>
            <a:fld id="{4E4A4924-7CC3-4BF6-9C5C-A8E770D15754}" type="slidenum">
              <a:rPr lang="en-AU" smtClean="0"/>
              <a:t>17</a:t>
            </a:fld>
            <a:endParaRPr lang="en-AU" dirty="0"/>
          </a:p>
        </p:txBody>
      </p:sp>
      <p:graphicFrame>
        <p:nvGraphicFramePr>
          <p:cNvPr id="5" name="Diagram 4"/>
          <p:cNvGraphicFramePr/>
          <p:nvPr>
            <p:extLst>
              <p:ext uri="{D42A27DB-BD31-4B8C-83A1-F6EECF244321}">
                <p14:modId xmlns:p14="http://schemas.microsoft.com/office/powerpoint/2010/main" val="3868092662"/>
              </p:ext>
            </p:extLst>
          </p:nvPr>
        </p:nvGraphicFramePr>
        <p:xfrm>
          <a:off x="457200" y="13716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803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5. REDUCED FORM MODELS</a:t>
            </a:r>
          </a:p>
        </p:txBody>
      </p:sp>
      <p:sp>
        <p:nvSpPr>
          <p:cNvPr id="3" name="Content Placeholder 2"/>
          <p:cNvSpPr>
            <a:spLocks noGrp="1"/>
          </p:cNvSpPr>
          <p:nvPr>
            <p:ph idx="1"/>
          </p:nvPr>
        </p:nvSpPr>
        <p:spPr>
          <a:xfrm>
            <a:off x="615696" y="1447801"/>
            <a:ext cx="8375904" cy="2133599"/>
          </a:xfrm>
        </p:spPr>
        <p:txBody>
          <a:bodyPr>
            <a:normAutofit/>
          </a:bodyPr>
          <a:lstStyle/>
          <a:p>
            <a:pPr marL="182880" lvl="1" indent="-180000">
              <a:spcBef>
                <a:spcPts val="600"/>
              </a:spcBef>
              <a:spcAft>
                <a:spcPts val="600"/>
              </a:spcAft>
              <a:buFont typeface="Arial" pitchFamily="34" charset="0"/>
              <a:buChar char="•"/>
            </a:pPr>
            <a:r>
              <a:rPr lang="en-US" sz="2200" dirty="0"/>
              <a:t>Reduced form models were originated to overcome a key weakness of the structural model</a:t>
            </a:r>
            <a:r>
              <a:rPr lang="en-US" sz="2200" dirty="0">
                <a:latin typeface="Arial"/>
                <a:cs typeface="Arial"/>
              </a:rPr>
              <a:t>—</a:t>
            </a:r>
            <a:r>
              <a:rPr lang="en-US" sz="2200" dirty="0"/>
              <a:t>the assumption that the company’s assets trade. </a:t>
            </a:r>
          </a:p>
          <a:p>
            <a:pPr marL="182880" lvl="1" indent="-180000">
              <a:spcBef>
                <a:spcPts val="600"/>
              </a:spcBef>
              <a:spcAft>
                <a:spcPts val="600"/>
              </a:spcAft>
              <a:buFont typeface="Arial" pitchFamily="34" charset="0"/>
              <a:buChar char="•"/>
            </a:pPr>
            <a:r>
              <a:rPr lang="en-US" sz="2200" dirty="0"/>
              <a:t>Reduced form models replace this assumption with a more robust one</a:t>
            </a:r>
            <a:r>
              <a:rPr lang="en-US" sz="2200" dirty="0">
                <a:latin typeface="Arial"/>
                <a:cs typeface="Arial"/>
              </a:rPr>
              <a:t>—</a:t>
            </a:r>
            <a:r>
              <a:rPr lang="en-US" sz="2200" dirty="0"/>
              <a:t>that some of the company’s debt trades.</a:t>
            </a:r>
          </a:p>
        </p:txBody>
      </p:sp>
      <p:sp>
        <p:nvSpPr>
          <p:cNvPr id="4" name="Slide Number Placeholder 3"/>
          <p:cNvSpPr>
            <a:spLocks noGrp="1"/>
          </p:cNvSpPr>
          <p:nvPr>
            <p:ph type="sldNum" sz="quarter" idx="12"/>
          </p:nvPr>
        </p:nvSpPr>
        <p:spPr/>
        <p:txBody>
          <a:bodyPr/>
          <a:lstStyle/>
          <a:p>
            <a:fld id="{4E4A4924-7CC3-4BF6-9C5C-A8E770D15754}" type="slidenum">
              <a:rPr lang="en-AU" smtClean="0"/>
              <a:t>18</a:t>
            </a:fld>
            <a:endParaRPr lang="en-AU" dirty="0"/>
          </a:p>
        </p:txBody>
      </p:sp>
      <p:graphicFrame>
        <p:nvGraphicFramePr>
          <p:cNvPr id="5" name="Diagram 4"/>
          <p:cNvGraphicFramePr/>
          <p:nvPr>
            <p:extLst>
              <p:ext uri="{D42A27DB-BD31-4B8C-83A1-F6EECF244321}">
                <p14:modId xmlns:p14="http://schemas.microsoft.com/office/powerpoint/2010/main" val="583622853"/>
              </p:ext>
            </p:extLst>
          </p:nvPr>
        </p:nvGraphicFramePr>
        <p:xfrm>
          <a:off x="685800" y="3505200"/>
          <a:ext cx="7924800" cy="276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8161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REDUCED FORM MODEL estimations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47801"/>
                <a:ext cx="8534400" cy="4952999"/>
              </a:xfrm>
            </p:spPr>
            <p:txBody>
              <a:bodyPr>
                <a:normAutofit fontScale="92500" lnSpcReduction="10000"/>
              </a:bodyPr>
              <a:lstStyle/>
              <a:p>
                <a:pPr marL="2880" lvl="1" indent="0">
                  <a:spcBef>
                    <a:spcPts val="600"/>
                  </a:spcBef>
                  <a:spcAft>
                    <a:spcPts val="600"/>
                  </a:spcAft>
                  <a:buNone/>
                </a:pPr>
                <a:r>
                  <a:rPr lang="en-US" sz="2400" dirty="0"/>
                  <a:t>Using the reduced form model, the following three credit risk measures can be estimated.</a:t>
                </a:r>
              </a:p>
              <a:p>
                <a:pPr marL="2880" lvl="1" indent="0">
                  <a:spcBef>
                    <a:spcPts val="1800"/>
                  </a:spcBef>
                  <a:spcAft>
                    <a:spcPts val="600"/>
                  </a:spcAft>
                  <a:buNone/>
                </a:pPr>
                <a:r>
                  <a:rPr lang="en-US" sz="2400" dirty="0"/>
                  <a:t>	Probability of the debt defaulting over (t, </a:t>
                </a:r>
                <a:r>
                  <a:rPr lang="en-US" sz="2400" i="1" dirty="0"/>
                  <a:t>T</a:t>
                </a:r>
                <a:r>
                  <a:rPr lang="en-US" sz="2400" dirty="0"/>
                  <a:t>):</a:t>
                </a:r>
              </a:p>
              <a:p>
                <a:pPr marL="2880" lvl="1" indent="0">
                  <a:spcBef>
                    <a:spcPts val="1800"/>
                  </a:spcBef>
                  <a:spcAft>
                    <a:spcPts val="600"/>
                  </a:spcAft>
                  <a:buNone/>
                </a:pPr>
                <a14:m>
                  <m:oMathPara xmlns:m="http://schemas.openxmlformats.org/officeDocument/2006/math">
                    <m:oMathParaPr>
                      <m:jc m:val="center"/>
                    </m:oMathParaPr>
                    <m:oMath xmlns:m="http://schemas.openxmlformats.org/officeDocument/2006/math">
                      <m:r>
                        <m:rPr>
                          <m:sty m:val="p"/>
                        </m:rPr>
                        <a:rPr lang="en-AU" sz="2400" b="0" i="0" smtClean="0">
                          <a:latin typeface="Cambria Math"/>
                        </a:rPr>
                        <m:t>prob</m:t>
                      </m:r>
                      <m:d>
                        <m:dPr>
                          <m:ctrlPr>
                            <a:rPr lang="en-AU" sz="2400" b="0" i="1" smtClean="0">
                              <a:latin typeface="Cambria Math" panose="02040503050406030204" pitchFamily="18" charset="0"/>
                            </a:rPr>
                          </m:ctrlPr>
                        </m:dPr>
                        <m:e>
                          <m:r>
                            <m:rPr>
                              <m:sty m:val="p"/>
                            </m:rPr>
                            <a:rPr lang="en-AU" sz="2400" b="0" i="0" smtClean="0">
                              <a:latin typeface="Cambria Math"/>
                              <a:ea typeface="Cambria Math"/>
                            </a:rPr>
                            <m:t>τ</m:t>
                          </m:r>
                          <m:r>
                            <a:rPr lang="en-AU" sz="2400" b="0" i="1" smtClean="0">
                              <a:latin typeface="Cambria Math"/>
                              <a:ea typeface="Cambria Math"/>
                            </a:rPr>
                            <m:t>≤</m:t>
                          </m:r>
                          <m:r>
                            <a:rPr lang="en-AU" sz="2400" b="0" i="1" smtClean="0">
                              <a:latin typeface="Cambria Math"/>
                              <a:ea typeface="Cambria Math"/>
                            </a:rPr>
                            <m:t>𝑇</m:t>
                          </m:r>
                        </m:e>
                      </m:d>
                      <m:r>
                        <a:rPr lang="en-AU" sz="2400" b="0" i="1" smtClean="0">
                          <a:latin typeface="Cambria Math"/>
                          <a:ea typeface="Cambria Math"/>
                        </a:rPr>
                        <m:t>=1−</m:t>
                      </m:r>
                      <m:sSup>
                        <m:sSupPr>
                          <m:ctrlPr>
                            <a:rPr lang="en-AU" sz="2400" b="0" i="1" smtClean="0">
                              <a:latin typeface="Cambria Math" panose="02040503050406030204" pitchFamily="18" charset="0"/>
                              <a:ea typeface="Cambria Math"/>
                            </a:rPr>
                          </m:ctrlPr>
                        </m:sSupPr>
                        <m:e>
                          <m:sSup>
                            <m:sSupPr>
                              <m:ctrlPr>
                                <a:rPr lang="en-AU" sz="2400" b="0" i="1" smtClean="0">
                                  <a:latin typeface="Cambria Math" panose="02040503050406030204" pitchFamily="18" charset="0"/>
                                  <a:ea typeface="Cambria Math"/>
                                </a:rPr>
                              </m:ctrlPr>
                            </m:sSupPr>
                            <m:e>
                              <m:r>
                                <a:rPr lang="en-AU" sz="2400" b="0" i="1" smtClean="0">
                                  <a:latin typeface="Cambria Math"/>
                                  <a:ea typeface="Cambria Math"/>
                                </a:rPr>
                                <m:t>𝑒</m:t>
                              </m:r>
                            </m:e>
                            <m:sup>
                              <m:r>
                                <a:rPr lang="en-AU" sz="2400" b="0" i="1" smtClean="0">
                                  <a:latin typeface="Cambria Math"/>
                                  <a:ea typeface="Cambria Math"/>
                                </a:rPr>
                                <m:t>−</m:t>
                              </m:r>
                            </m:sup>
                          </m:sSup>
                          <m:r>
                            <m:rPr>
                              <m:sty m:val="p"/>
                            </m:rPr>
                            <a:rPr lang="en-AU" sz="2400" i="0">
                              <a:latin typeface="Cambria Math"/>
                              <a:ea typeface="Cambria Math"/>
                            </a:rPr>
                            <m:t>λ</m:t>
                          </m:r>
                        </m:e>
                        <m:sup>
                          <m:r>
                            <a:rPr lang="en-AU" sz="2400" b="0" i="1" smtClean="0">
                              <a:latin typeface="Cambria Math"/>
                              <a:ea typeface="Cambria Math"/>
                            </a:rPr>
                            <m:t> (</m:t>
                          </m:r>
                          <m:r>
                            <a:rPr lang="en-AU" sz="2400" b="0" i="1" smtClean="0">
                              <a:latin typeface="Cambria Math"/>
                              <a:ea typeface="Cambria Math"/>
                            </a:rPr>
                            <m:t>𝑇</m:t>
                          </m:r>
                          <m:r>
                            <a:rPr lang="en-AU" sz="2400" b="0" i="1" smtClean="0">
                              <a:latin typeface="Cambria Math"/>
                              <a:ea typeface="Cambria Math"/>
                            </a:rPr>
                            <m:t>−</m:t>
                          </m:r>
                          <m:r>
                            <a:rPr lang="en-AU" sz="2400" b="0" i="1" smtClean="0">
                              <a:latin typeface="Cambria Math"/>
                              <a:ea typeface="Cambria Math"/>
                            </a:rPr>
                            <m:t>𝑡</m:t>
                          </m:r>
                          <m:r>
                            <a:rPr lang="en-AU" sz="2400" b="0" i="1" smtClean="0">
                              <a:latin typeface="Cambria Math"/>
                              <a:ea typeface="Cambria Math"/>
                            </a:rPr>
                            <m:t>)</m:t>
                          </m:r>
                        </m:sup>
                      </m:sSup>
                    </m:oMath>
                  </m:oMathPara>
                </a14:m>
                <a:endParaRPr lang="en-US" sz="2400" dirty="0"/>
              </a:p>
              <a:p>
                <a:pPr marL="2880" lvl="1" indent="0">
                  <a:spcBef>
                    <a:spcPts val="1800"/>
                  </a:spcBef>
                  <a:spcAft>
                    <a:spcPts val="600"/>
                  </a:spcAft>
                  <a:buNone/>
                </a:pPr>
                <a:r>
                  <a:rPr lang="en-US" sz="2400" dirty="0"/>
                  <a:t>	The expected loss:</a:t>
                </a:r>
              </a:p>
              <a:p>
                <a:pPr marL="2880" lvl="1" indent="0">
                  <a:spcBef>
                    <a:spcPts val="1800"/>
                  </a:spcBef>
                  <a:spcAft>
                    <a:spcPts val="600"/>
                  </a:spcAft>
                  <a:buNone/>
                </a:pPr>
                <a14:m>
                  <m:oMathPara xmlns:m="http://schemas.openxmlformats.org/officeDocument/2006/math">
                    <m:oMathParaPr>
                      <m:jc m:val="centerGroup"/>
                    </m:oMathParaPr>
                    <m:oMath xmlns:m="http://schemas.openxmlformats.org/officeDocument/2006/math">
                      <m:r>
                        <a:rPr lang="en-AU" sz="2400" b="0" i="1" smtClean="0">
                          <a:latin typeface="Cambria Math"/>
                        </a:rPr>
                        <m:t>𝐸</m:t>
                      </m:r>
                      <m:d>
                        <m:dPr>
                          <m:ctrlPr>
                            <a:rPr lang="en-AU" sz="2400" b="0" i="1" smtClean="0">
                              <a:latin typeface="Cambria Math" panose="02040503050406030204" pitchFamily="18" charset="0"/>
                            </a:rPr>
                          </m:ctrlPr>
                        </m:dPr>
                        <m:e>
                          <m:r>
                            <m:rPr>
                              <m:sty m:val="p"/>
                            </m:rPr>
                            <a:rPr lang="en-AU" sz="2400" b="0" i="0" smtClean="0">
                              <a:latin typeface="Cambria Math"/>
                            </a:rPr>
                            <m:t>loss</m:t>
                          </m:r>
                        </m:e>
                      </m:d>
                      <m:r>
                        <a:rPr lang="en-AU" sz="2400" b="0" i="1" smtClean="0">
                          <a:latin typeface="Cambria Math"/>
                        </a:rPr>
                        <m:t>=</m:t>
                      </m:r>
                      <m:r>
                        <a:rPr lang="en-AU" sz="2400" b="0" i="1" smtClean="0">
                          <a:latin typeface="Cambria Math"/>
                        </a:rPr>
                        <m:t>𝐾</m:t>
                      </m:r>
                      <m:d>
                        <m:dPr>
                          <m:begChr m:val="["/>
                          <m:endChr m:val="]"/>
                          <m:ctrlPr>
                            <a:rPr lang="en-AU" sz="2400" b="0" i="1" smtClean="0">
                              <a:latin typeface="Cambria Math" panose="02040503050406030204" pitchFamily="18" charset="0"/>
                            </a:rPr>
                          </m:ctrlPr>
                        </m:dPr>
                        <m:e>
                          <m:r>
                            <a:rPr lang="en-AU" sz="2400" b="0" i="1" smtClean="0">
                              <a:latin typeface="Cambria Math"/>
                            </a:rPr>
                            <m:t>1−</m:t>
                          </m:r>
                          <m:sSup>
                            <m:sSupPr>
                              <m:ctrlPr>
                                <a:rPr lang="en-AU" sz="2400" b="0" i="1" smtClean="0">
                                  <a:latin typeface="Cambria Math" panose="02040503050406030204" pitchFamily="18" charset="0"/>
                                </a:rPr>
                              </m:ctrlPr>
                            </m:sSupPr>
                            <m:e>
                              <m:sSup>
                                <m:sSupPr>
                                  <m:ctrlPr>
                                    <a:rPr lang="en-AU" sz="2400" b="0" i="1" smtClean="0">
                                      <a:latin typeface="Cambria Math" panose="02040503050406030204" pitchFamily="18" charset="0"/>
                                    </a:rPr>
                                  </m:ctrlPr>
                                </m:sSupPr>
                                <m:e>
                                  <m:r>
                                    <a:rPr lang="en-AU" sz="2400" b="0" i="1" smtClean="0">
                                      <a:latin typeface="Cambria Math"/>
                                    </a:rPr>
                                    <m:t>𝑒</m:t>
                                  </m:r>
                                </m:e>
                                <m:sup>
                                  <m:r>
                                    <a:rPr lang="en-AU" sz="2400" b="0" i="1" smtClean="0">
                                      <a:latin typeface="Cambria Math"/>
                                    </a:rPr>
                                    <m:t>−</m:t>
                                  </m:r>
                                </m:sup>
                              </m:sSup>
                              <m:r>
                                <m:rPr>
                                  <m:sty m:val="p"/>
                                </m:rPr>
                                <a:rPr lang="en-AU" sz="2400" i="0">
                                  <a:latin typeface="Cambria Math"/>
                                  <a:ea typeface="Cambria Math"/>
                                </a:rPr>
                                <m:t>λ</m:t>
                              </m:r>
                              <m:r>
                                <m:rPr>
                                  <m:sty m:val="p"/>
                                </m:rPr>
                                <a:rPr lang="en-AU" sz="2400" i="0" smtClean="0">
                                  <a:latin typeface="Cambria Math"/>
                                  <a:ea typeface="Cambria Math"/>
                                </a:rPr>
                                <m:t>γ</m:t>
                              </m:r>
                            </m:e>
                            <m:sup>
                              <m:r>
                                <a:rPr lang="en-AU" sz="2400" b="0" i="1" smtClean="0">
                                  <a:latin typeface="Cambria Math"/>
                                  <a:ea typeface="Cambria Math"/>
                                </a:rPr>
                                <m:t>(</m:t>
                              </m:r>
                              <m:r>
                                <a:rPr lang="en-AU" sz="2400" b="0" i="1" smtClean="0">
                                  <a:latin typeface="Cambria Math"/>
                                  <a:ea typeface="Cambria Math"/>
                                </a:rPr>
                                <m:t>𝑇</m:t>
                              </m:r>
                              <m:r>
                                <a:rPr lang="en-AU" sz="2400" b="0" i="1" smtClean="0">
                                  <a:latin typeface="Cambria Math"/>
                                  <a:ea typeface="Cambria Math"/>
                                </a:rPr>
                                <m:t>−</m:t>
                              </m:r>
                              <m:r>
                                <a:rPr lang="en-AU" sz="2400" b="0" i="1" smtClean="0">
                                  <a:latin typeface="Cambria Math"/>
                                </a:rPr>
                                <m:t>𝑡</m:t>
                              </m:r>
                              <m:r>
                                <a:rPr lang="en-AU" sz="2400" b="0" i="1" smtClean="0">
                                  <a:latin typeface="Cambria Math"/>
                                </a:rPr>
                                <m:t>)</m:t>
                              </m:r>
                            </m:sup>
                          </m:sSup>
                        </m:e>
                      </m:d>
                    </m:oMath>
                  </m:oMathPara>
                </a14:m>
                <a:endParaRPr lang="en-US" sz="2400" dirty="0"/>
              </a:p>
              <a:p>
                <a:pPr marL="2880" lvl="1" indent="0">
                  <a:spcBef>
                    <a:spcPts val="1800"/>
                  </a:spcBef>
                  <a:spcAft>
                    <a:spcPts val="600"/>
                  </a:spcAft>
                  <a:buNone/>
                </a:pPr>
                <a:r>
                  <a:rPr lang="en-US" sz="2400" dirty="0"/>
                  <a:t>	The present value of the loss given default:</a:t>
                </a:r>
              </a:p>
              <a:p>
                <a:pPr marL="2880" lvl="1" indent="0">
                  <a:spcBef>
                    <a:spcPts val="1800"/>
                  </a:spcBef>
                  <a:spcAft>
                    <a:spcPts val="600"/>
                  </a:spcAft>
                  <a:buNone/>
                </a:pPr>
                <a14:m>
                  <m:oMathPara xmlns:m="http://schemas.openxmlformats.org/officeDocument/2006/math">
                    <m:oMathParaPr>
                      <m:jc m:val="centerGroup"/>
                    </m:oMathParaPr>
                    <m:oMath xmlns:m="http://schemas.openxmlformats.org/officeDocument/2006/math">
                      <m:r>
                        <a:rPr lang="en-AU" sz="2400" i="1">
                          <a:latin typeface="Cambria Math"/>
                        </a:rPr>
                        <m:t>𝐾𝑃</m:t>
                      </m:r>
                      <m:d>
                        <m:dPr>
                          <m:ctrlPr>
                            <a:rPr lang="en-AU" sz="2400" i="1">
                              <a:latin typeface="Cambria Math" panose="02040503050406030204" pitchFamily="18" charset="0"/>
                            </a:rPr>
                          </m:ctrlPr>
                        </m:dPr>
                        <m:e>
                          <m:r>
                            <a:rPr lang="en-AU" sz="2400" i="1">
                              <a:latin typeface="Cambria Math"/>
                            </a:rPr>
                            <m:t>𝑡</m:t>
                          </m:r>
                          <m:r>
                            <a:rPr lang="en-AU" sz="2400" i="1">
                              <a:latin typeface="Cambria Math"/>
                            </a:rPr>
                            <m:t>,</m:t>
                          </m:r>
                          <m:r>
                            <a:rPr lang="en-AU" sz="2400" i="1">
                              <a:latin typeface="Cambria Math"/>
                            </a:rPr>
                            <m:t>𝑇</m:t>
                          </m:r>
                        </m:e>
                      </m:d>
                      <m:r>
                        <a:rPr lang="en-AU" sz="2400" i="1">
                          <a:latin typeface="Cambria Math"/>
                        </a:rPr>
                        <m:t>−</m:t>
                      </m:r>
                      <m:r>
                        <a:rPr lang="en-AU" sz="2400" i="1">
                          <a:latin typeface="Cambria Math"/>
                        </a:rPr>
                        <m:t>𝐷</m:t>
                      </m:r>
                      <m:d>
                        <m:dPr>
                          <m:ctrlPr>
                            <a:rPr lang="en-AU" sz="2400" i="1">
                              <a:latin typeface="Cambria Math" panose="02040503050406030204" pitchFamily="18" charset="0"/>
                            </a:rPr>
                          </m:ctrlPr>
                        </m:dPr>
                        <m:e>
                          <m:r>
                            <a:rPr lang="en-AU" sz="2400" i="1">
                              <a:latin typeface="Cambria Math"/>
                            </a:rPr>
                            <m:t>𝑡</m:t>
                          </m:r>
                          <m:r>
                            <a:rPr lang="en-AU" sz="2400" i="1">
                              <a:latin typeface="Cambria Math"/>
                            </a:rPr>
                            <m:t>,</m:t>
                          </m:r>
                          <m:r>
                            <a:rPr lang="en-AU" sz="2400" i="1">
                              <a:latin typeface="Cambria Math"/>
                            </a:rPr>
                            <m:t>𝑇</m:t>
                          </m:r>
                        </m:e>
                      </m:d>
                      <m:r>
                        <a:rPr lang="en-AU" sz="2400" i="1">
                          <a:latin typeface="Cambria Math"/>
                        </a:rPr>
                        <m:t>=</m:t>
                      </m:r>
                      <m:r>
                        <a:rPr lang="en-AU" sz="2400" i="1">
                          <a:latin typeface="Cambria Math"/>
                        </a:rPr>
                        <m:t>𝐾𝑃</m:t>
                      </m:r>
                      <m:d>
                        <m:dPr>
                          <m:ctrlPr>
                            <a:rPr lang="en-AU" sz="2400" b="0" i="1" smtClean="0">
                              <a:latin typeface="Cambria Math" panose="02040503050406030204" pitchFamily="18" charset="0"/>
                            </a:rPr>
                          </m:ctrlPr>
                        </m:dPr>
                        <m:e>
                          <m:r>
                            <a:rPr lang="en-AU" sz="2400" b="0" i="1" smtClean="0">
                              <a:latin typeface="Cambria Math"/>
                            </a:rPr>
                            <m:t>𝑡</m:t>
                          </m:r>
                          <m:r>
                            <a:rPr lang="en-AU" sz="2400" b="0" i="1" smtClean="0">
                              <a:latin typeface="Cambria Math"/>
                            </a:rPr>
                            <m:t>,</m:t>
                          </m:r>
                          <m:r>
                            <a:rPr lang="en-AU" sz="2400" b="0" i="1" smtClean="0">
                              <a:latin typeface="Cambria Math"/>
                            </a:rPr>
                            <m:t>𝑇</m:t>
                          </m:r>
                        </m:e>
                      </m:d>
                      <m:d>
                        <m:dPr>
                          <m:begChr m:val="["/>
                          <m:endChr m:val="]"/>
                          <m:ctrlPr>
                            <a:rPr lang="en-AU" sz="2400" i="1">
                              <a:latin typeface="Cambria Math" panose="02040503050406030204" pitchFamily="18" charset="0"/>
                            </a:rPr>
                          </m:ctrlPr>
                        </m:dPr>
                        <m:e>
                          <m:sSup>
                            <m:sSupPr>
                              <m:ctrlPr>
                                <a:rPr lang="en-AU" sz="2400" i="1">
                                  <a:latin typeface="Cambria Math" panose="02040503050406030204" pitchFamily="18" charset="0"/>
                                </a:rPr>
                              </m:ctrlPr>
                            </m:sSupPr>
                            <m:e>
                              <m:r>
                                <a:rPr lang="en-AU" sz="2400" i="1">
                                  <a:latin typeface="Cambria Math"/>
                                </a:rPr>
                                <m:t>1−</m:t>
                              </m:r>
                              <m:sSup>
                                <m:sSupPr>
                                  <m:ctrlPr>
                                    <a:rPr lang="en-AU" sz="2400" i="1">
                                      <a:latin typeface="Cambria Math" panose="02040503050406030204" pitchFamily="18" charset="0"/>
                                      <a:ea typeface="Cambria Math"/>
                                    </a:rPr>
                                  </m:ctrlPr>
                                </m:sSupPr>
                                <m:e>
                                  <m:r>
                                    <a:rPr lang="en-AU" sz="2400" i="1">
                                      <a:latin typeface="Cambria Math"/>
                                      <a:ea typeface="Cambria Math"/>
                                    </a:rPr>
                                    <m:t>𝑒</m:t>
                                  </m:r>
                                </m:e>
                                <m:sup>
                                  <m:r>
                                    <a:rPr lang="en-AU" sz="2400" i="1">
                                      <a:latin typeface="Cambria Math"/>
                                      <a:ea typeface="Cambria Math"/>
                                    </a:rPr>
                                    <m:t>−</m:t>
                                  </m:r>
                                </m:sup>
                              </m:sSup>
                              <m:r>
                                <m:rPr>
                                  <m:sty m:val="p"/>
                                </m:rPr>
                                <a:rPr lang="en-AU" sz="2400" i="0">
                                  <a:latin typeface="Cambria Math"/>
                                  <a:ea typeface="Cambria Math"/>
                                </a:rPr>
                                <m:t>λ</m:t>
                              </m:r>
                              <m:r>
                                <m:rPr>
                                  <m:sty m:val="p"/>
                                </m:rPr>
                                <a:rPr lang="en-AU" sz="2400" i="0" smtClean="0">
                                  <a:latin typeface="Cambria Math"/>
                                  <a:ea typeface="Cambria Math"/>
                                </a:rPr>
                                <m:t>γ</m:t>
                              </m:r>
                            </m:e>
                            <m:sup>
                              <m:d>
                                <m:dPr>
                                  <m:ctrlPr>
                                    <a:rPr lang="en-AU" sz="2400" i="1">
                                      <a:latin typeface="Cambria Math" panose="02040503050406030204" pitchFamily="18" charset="0"/>
                                      <a:ea typeface="Cambria Math"/>
                                    </a:rPr>
                                  </m:ctrlPr>
                                </m:dPr>
                                <m:e>
                                  <m:r>
                                    <a:rPr lang="en-AU" sz="2400" i="1">
                                      <a:latin typeface="Cambria Math"/>
                                      <a:ea typeface="Cambria Math"/>
                                    </a:rPr>
                                    <m:t>𝑇</m:t>
                                  </m:r>
                                  <m:r>
                                    <a:rPr lang="en-AU" sz="2400" i="1">
                                      <a:latin typeface="Cambria Math"/>
                                      <a:ea typeface="Cambria Math"/>
                                    </a:rPr>
                                    <m:t>−</m:t>
                                  </m:r>
                                  <m:r>
                                    <a:rPr lang="en-AU" sz="2400" i="1">
                                      <a:latin typeface="Cambria Math"/>
                                    </a:rPr>
                                    <m:t>𝑡</m:t>
                                  </m:r>
                                </m:e>
                              </m:d>
                            </m:sup>
                          </m:sSup>
                        </m:e>
                      </m:d>
                      <m:r>
                        <a:rPr lang="en-AU" sz="2400" i="1">
                          <a:latin typeface="Cambria Math"/>
                        </a:rPr>
                        <m:t> </m:t>
                      </m:r>
                    </m:oMath>
                  </m:oMathPara>
                </a14:m>
                <a:endParaRPr lang="en-AU" sz="2400" dirty="0"/>
              </a:p>
              <a:p>
                <a:pPr marL="2880" lvl="1" indent="0">
                  <a:spcBef>
                    <a:spcPts val="600"/>
                  </a:spcBef>
                  <a:spcAft>
                    <a:spcPts val="600"/>
                  </a:spcAft>
                  <a:buNone/>
                </a:pPr>
                <a:endParaRPr lang="en-US" sz="2400" dirty="0"/>
              </a:p>
              <a:p>
                <a:pPr marL="2880" lvl="1" indent="0">
                  <a:spcBef>
                    <a:spcPts val="600"/>
                  </a:spcBef>
                  <a:spcAft>
                    <a:spcPts val="600"/>
                  </a:spcAft>
                  <a:buNone/>
                </a:pPr>
                <a:r>
                  <a:rPr lang="en-US" sz="2400" dirty="0"/>
                  <a:t>where </a:t>
                </a:r>
                <a:r>
                  <a:rPr lang="el-GR" sz="2400" dirty="0"/>
                  <a:t>λ</a:t>
                </a:r>
                <a:r>
                  <a:rPr lang="en-AU" sz="2400" dirty="0"/>
                  <a:t> is the default intensity and </a:t>
                </a:r>
                <a:r>
                  <a:rPr lang="el-GR" sz="2400" dirty="0"/>
                  <a:t>γ</a:t>
                </a:r>
                <a:r>
                  <a:rPr lang="en-AU" sz="2400" dirty="0"/>
                  <a:t> is loss given default.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47801"/>
                <a:ext cx="8534400" cy="4952999"/>
              </a:xfrm>
              <a:blipFill>
                <a:blip r:embed="rId3"/>
                <a:stretch>
                  <a:fillRect l="-857" t="-14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19</a:t>
            </a:fld>
            <a:endParaRPr lang="en-AU" dirty="0"/>
          </a:p>
        </p:txBody>
      </p:sp>
      <p:sp>
        <p:nvSpPr>
          <p:cNvPr id="5" name="Oval 4"/>
          <p:cNvSpPr/>
          <p:nvPr/>
        </p:nvSpPr>
        <p:spPr>
          <a:xfrm>
            <a:off x="381000" y="2209800"/>
            <a:ext cx="890588" cy="838200"/>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1</a:t>
            </a:r>
          </a:p>
        </p:txBody>
      </p:sp>
      <p:sp>
        <p:nvSpPr>
          <p:cNvPr id="6" name="Oval 5"/>
          <p:cNvSpPr/>
          <p:nvPr/>
        </p:nvSpPr>
        <p:spPr>
          <a:xfrm>
            <a:off x="381000" y="3200400"/>
            <a:ext cx="890588" cy="838200"/>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2</a:t>
            </a:r>
          </a:p>
        </p:txBody>
      </p:sp>
      <p:sp>
        <p:nvSpPr>
          <p:cNvPr id="7" name="Oval 6"/>
          <p:cNvSpPr/>
          <p:nvPr/>
        </p:nvSpPr>
        <p:spPr>
          <a:xfrm>
            <a:off x="381000" y="4191000"/>
            <a:ext cx="890588" cy="838200"/>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3</a:t>
            </a:r>
          </a:p>
        </p:txBody>
      </p:sp>
      <p:sp>
        <p:nvSpPr>
          <p:cNvPr id="8" name="Rounded Rectangle 7"/>
          <p:cNvSpPr/>
          <p:nvPr/>
        </p:nvSpPr>
        <p:spPr>
          <a:xfrm>
            <a:off x="2438400" y="2743200"/>
            <a:ext cx="4191000" cy="533400"/>
          </a:xfrm>
          <a:prstGeom prst="round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ounded Rectangle 8"/>
          <p:cNvSpPr/>
          <p:nvPr/>
        </p:nvSpPr>
        <p:spPr>
          <a:xfrm>
            <a:off x="2438400" y="3810000"/>
            <a:ext cx="4191000" cy="457200"/>
          </a:xfrm>
          <a:prstGeom prst="round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ounded Rectangle 9"/>
          <p:cNvSpPr/>
          <p:nvPr/>
        </p:nvSpPr>
        <p:spPr>
          <a:xfrm>
            <a:off x="1447800" y="4876800"/>
            <a:ext cx="6172200" cy="533400"/>
          </a:xfrm>
          <a:prstGeom prst="round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20125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TABLE OF CONTENTS</a:t>
            </a:r>
          </a:p>
        </p:txBody>
      </p:sp>
      <p:sp>
        <p:nvSpPr>
          <p:cNvPr id="3" name="Slide Number Placeholder 2"/>
          <p:cNvSpPr>
            <a:spLocks noGrp="1"/>
          </p:cNvSpPr>
          <p:nvPr>
            <p:ph type="sldNum" sz="quarter" idx="12"/>
          </p:nvPr>
        </p:nvSpPr>
        <p:spPr/>
        <p:txBody>
          <a:bodyPr/>
          <a:lstStyle/>
          <a:p>
            <a:fld id="{4E4A4924-7CC3-4BF6-9C5C-A8E770D15754}" type="slidenum">
              <a:rPr lang="en-AU" smtClean="0"/>
              <a:pPr/>
              <a:t>2</a:t>
            </a:fld>
            <a:endParaRPr lang="en-AU" dirty="0"/>
          </a:p>
        </p:txBody>
      </p:sp>
      <p:sp>
        <p:nvSpPr>
          <p:cNvPr id="4" name="Text Placeholder 3"/>
          <p:cNvSpPr>
            <a:spLocks noGrp="1"/>
          </p:cNvSpPr>
          <p:nvPr>
            <p:ph type="body" sz="quarter" idx="13"/>
          </p:nvPr>
        </p:nvSpPr>
        <p:spPr>
          <a:xfrm>
            <a:off x="381000" y="1600200"/>
            <a:ext cx="438912" cy="274320"/>
          </a:xfrm>
        </p:spPr>
        <p:txBody>
          <a:bodyPr/>
          <a:lstStyle/>
          <a:p>
            <a:r>
              <a:rPr lang="en-AU" dirty="0"/>
              <a:t>01</a:t>
            </a:r>
          </a:p>
        </p:txBody>
      </p:sp>
      <p:sp>
        <p:nvSpPr>
          <p:cNvPr id="5" name="Text Placeholder 4"/>
          <p:cNvSpPr>
            <a:spLocks noGrp="1"/>
          </p:cNvSpPr>
          <p:nvPr>
            <p:ph type="body" sz="quarter" idx="14"/>
          </p:nvPr>
        </p:nvSpPr>
        <p:spPr>
          <a:xfrm>
            <a:off x="819374" y="1587586"/>
            <a:ext cx="3682038" cy="274320"/>
          </a:xfrm>
        </p:spPr>
        <p:txBody>
          <a:bodyPr/>
          <a:lstStyle/>
          <a:p>
            <a:r>
              <a:rPr lang="en-AU" dirty="0"/>
              <a:t>INTRODUCTION</a:t>
            </a:r>
          </a:p>
        </p:txBody>
      </p:sp>
      <p:sp>
        <p:nvSpPr>
          <p:cNvPr id="6" name="Text Placeholder 5"/>
          <p:cNvSpPr>
            <a:spLocks noGrp="1"/>
          </p:cNvSpPr>
          <p:nvPr>
            <p:ph type="body" sz="quarter" idx="15"/>
          </p:nvPr>
        </p:nvSpPr>
        <p:spPr>
          <a:xfrm>
            <a:off x="381000" y="1981200"/>
            <a:ext cx="438912" cy="274320"/>
          </a:xfrm>
        </p:spPr>
        <p:txBody>
          <a:bodyPr/>
          <a:lstStyle/>
          <a:p>
            <a:r>
              <a:rPr lang="en-AU" dirty="0"/>
              <a:t>02</a:t>
            </a:r>
          </a:p>
        </p:txBody>
      </p:sp>
      <p:sp>
        <p:nvSpPr>
          <p:cNvPr id="7" name="Text Placeholder 6"/>
          <p:cNvSpPr>
            <a:spLocks noGrp="1"/>
          </p:cNvSpPr>
          <p:nvPr>
            <p:ph type="body" sz="quarter" idx="16"/>
          </p:nvPr>
        </p:nvSpPr>
        <p:spPr>
          <a:xfrm>
            <a:off x="842449" y="1968586"/>
            <a:ext cx="6425238" cy="301162"/>
          </a:xfrm>
        </p:spPr>
        <p:txBody>
          <a:bodyPr/>
          <a:lstStyle/>
          <a:p>
            <a:r>
              <a:rPr lang="en-AU" dirty="0"/>
              <a:t>MEASURES OF CREDIT RISK</a:t>
            </a:r>
          </a:p>
        </p:txBody>
      </p:sp>
      <p:sp>
        <p:nvSpPr>
          <p:cNvPr id="8" name="Text Placeholder 7"/>
          <p:cNvSpPr>
            <a:spLocks noGrp="1"/>
          </p:cNvSpPr>
          <p:nvPr>
            <p:ph type="body" sz="quarter" idx="17"/>
          </p:nvPr>
        </p:nvSpPr>
        <p:spPr>
          <a:xfrm>
            <a:off x="381000" y="2286000"/>
            <a:ext cx="438912" cy="274320"/>
          </a:xfrm>
        </p:spPr>
        <p:txBody>
          <a:bodyPr/>
          <a:lstStyle/>
          <a:p>
            <a:r>
              <a:rPr lang="en-AU" dirty="0"/>
              <a:t>03</a:t>
            </a:r>
          </a:p>
        </p:txBody>
      </p:sp>
      <p:sp>
        <p:nvSpPr>
          <p:cNvPr id="9" name="Text Placeholder 8"/>
          <p:cNvSpPr>
            <a:spLocks noGrp="1"/>
          </p:cNvSpPr>
          <p:nvPr>
            <p:ph type="body" sz="quarter" idx="18"/>
          </p:nvPr>
        </p:nvSpPr>
        <p:spPr>
          <a:xfrm>
            <a:off x="838200" y="2304173"/>
            <a:ext cx="8254038" cy="295656"/>
          </a:xfrm>
        </p:spPr>
        <p:txBody>
          <a:bodyPr/>
          <a:lstStyle/>
          <a:p>
            <a:r>
              <a:rPr lang="en-AU" dirty="0"/>
              <a:t>TRADITIONAL CREDIT MODELS</a:t>
            </a:r>
          </a:p>
        </p:txBody>
      </p:sp>
      <p:sp>
        <p:nvSpPr>
          <p:cNvPr id="10" name="Text Placeholder 9"/>
          <p:cNvSpPr>
            <a:spLocks noGrp="1"/>
          </p:cNvSpPr>
          <p:nvPr>
            <p:ph type="body" sz="quarter" idx="19"/>
          </p:nvPr>
        </p:nvSpPr>
        <p:spPr>
          <a:xfrm>
            <a:off x="381000" y="2667000"/>
            <a:ext cx="438912" cy="274320"/>
          </a:xfrm>
        </p:spPr>
        <p:txBody>
          <a:bodyPr/>
          <a:lstStyle/>
          <a:p>
            <a:r>
              <a:rPr lang="en-AU" dirty="0"/>
              <a:t>04</a:t>
            </a:r>
          </a:p>
        </p:txBody>
      </p:sp>
      <p:sp>
        <p:nvSpPr>
          <p:cNvPr id="11" name="Text Placeholder 10"/>
          <p:cNvSpPr>
            <a:spLocks noGrp="1"/>
          </p:cNvSpPr>
          <p:nvPr>
            <p:ph type="body" sz="quarter" idx="20"/>
          </p:nvPr>
        </p:nvSpPr>
        <p:spPr>
          <a:xfrm>
            <a:off x="838200" y="2667000"/>
            <a:ext cx="6196638" cy="304800"/>
          </a:xfrm>
        </p:spPr>
        <p:txBody>
          <a:bodyPr/>
          <a:lstStyle/>
          <a:p>
            <a:r>
              <a:rPr lang="en-AU" dirty="0"/>
              <a:t>STRUCTURAL MODELS</a:t>
            </a:r>
          </a:p>
        </p:txBody>
      </p:sp>
      <p:sp>
        <p:nvSpPr>
          <p:cNvPr id="12" name="Text Placeholder 11"/>
          <p:cNvSpPr>
            <a:spLocks noGrp="1"/>
          </p:cNvSpPr>
          <p:nvPr>
            <p:ph type="body" sz="quarter" idx="21"/>
          </p:nvPr>
        </p:nvSpPr>
        <p:spPr>
          <a:xfrm>
            <a:off x="381000" y="3048000"/>
            <a:ext cx="438912" cy="274320"/>
          </a:xfrm>
        </p:spPr>
        <p:txBody>
          <a:bodyPr/>
          <a:lstStyle/>
          <a:p>
            <a:r>
              <a:rPr lang="en-AU" dirty="0"/>
              <a:t>05</a:t>
            </a:r>
          </a:p>
        </p:txBody>
      </p:sp>
      <p:sp>
        <p:nvSpPr>
          <p:cNvPr id="13" name="Text Placeholder 12"/>
          <p:cNvSpPr>
            <a:spLocks noGrp="1"/>
          </p:cNvSpPr>
          <p:nvPr>
            <p:ph type="body" sz="quarter" idx="22"/>
          </p:nvPr>
        </p:nvSpPr>
        <p:spPr>
          <a:xfrm>
            <a:off x="838200" y="3048000"/>
            <a:ext cx="7483654" cy="304800"/>
          </a:xfrm>
        </p:spPr>
        <p:txBody>
          <a:bodyPr/>
          <a:lstStyle/>
          <a:p>
            <a:r>
              <a:rPr lang="en-AU" dirty="0"/>
              <a:t>REDUCED FORM MODELS</a:t>
            </a:r>
          </a:p>
        </p:txBody>
      </p:sp>
      <p:sp>
        <p:nvSpPr>
          <p:cNvPr id="16" name="Text Placeholder 13"/>
          <p:cNvSpPr>
            <a:spLocks noGrp="1"/>
          </p:cNvSpPr>
          <p:nvPr>
            <p:ph type="body" sz="quarter" idx="33"/>
          </p:nvPr>
        </p:nvSpPr>
        <p:spPr>
          <a:xfrm>
            <a:off x="381000" y="3429000"/>
            <a:ext cx="438912" cy="274320"/>
          </a:xfrm>
        </p:spPr>
        <p:txBody>
          <a:bodyPr/>
          <a:lstStyle/>
          <a:p>
            <a:r>
              <a:rPr lang="en-AU" dirty="0"/>
              <a:t>06</a:t>
            </a:r>
          </a:p>
        </p:txBody>
      </p:sp>
      <p:sp>
        <p:nvSpPr>
          <p:cNvPr id="19" name="Text Placeholder 18"/>
          <p:cNvSpPr>
            <a:spLocks noGrp="1"/>
          </p:cNvSpPr>
          <p:nvPr>
            <p:ph type="body" sz="quarter" idx="34"/>
          </p:nvPr>
        </p:nvSpPr>
        <p:spPr>
          <a:xfrm>
            <a:off x="838200" y="3429000"/>
            <a:ext cx="6477000" cy="304800"/>
          </a:xfrm>
        </p:spPr>
        <p:txBody>
          <a:bodyPr/>
          <a:lstStyle/>
          <a:p>
            <a:r>
              <a:rPr lang="en-AU" dirty="0"/>
              <a:t>THE TERM STRUCTURE OF CREDIT SPREADS</a:t>
            </a:r>
          </a:p>
        </p:txBody>
      </p:sp>
      <p:sp>
        <p:nvSpPr>
          <p:cNvPr id="17" name="Text Placeholder 18"/>
          <p:cNvSpPr>
            <a:spLocks noGrp="1"/>
          </p:cNvSpPr>
          <p:nvPr>
            <p:ph type="body" sz="quarter" idx="34"/>
          </p:nvPr>
        </p:nvSpPr>
        <p:spPr>
          <a:xfrm>
            <a:off x="838200" y="4191000"/>
            <a:ext cx="3682038" cy="274320"/>
          </a:xfrm>
        </p:spPr>
        <p:txBody>
          <a:bodyPr/>
          <a:lstStyle/>
          <a:p>
            <a:r>
              <a:rPr lang="en-AU" dirty="0"/>
              <a:t>SUMMARY</a:t>
            </a:r>
          </a:p>
        </p:txBody>
      </p:sp>
      <p:sp>
        <p:nvSpPr>
          <p:cNvPr id="18" name="Text Placeholder 13"/>
          <p:cNvSpPr>
            <a:spLocks noGrp="1"/>
          </p:cNvSpPr>
          <p:nvPr>
            <p:ph type="body" sz="quarter" idx="33"/>
          </p:nvPr>
        </p:nvSpPr>
        <p:spPr>
          <a:xfrm>
            <a:off x="381000" y="3810000"/>
            <a:ext cx="438912" cy="274320"/>
          </a:xfrm>
        </p:spPr>
        <p:txBody>
          <a:bodyPr/>
          <a:lstStyle/>
          <a:p>
            <a:r>
              <a:rPr lang="en-AU" dirty="0"/>
              <a:t>07</a:t>
            </a:r>
          </a:p>
        </p:txBody>
      </p:sp>
      <p:sp>
        <p:nvSpPr>
          <p:cNvPr id="20" name="Text Placeholder 18"/>
          <p:cNvSpPr>
            <a:spLocks noGrp="1"/>
          </p:cNvSpPr>
          <p:nvPr>
            <p:ph type="body" sz="quarter" idx="34"/>
          </p:nvPr>
        </p:nvSpPr>
        <p:spPr>
          <a:xfrm>
            <a:off x="838200" y="3733800"/>
            <a:ext cx="6477000" cy="457200"/>
          </a:xfrm>
        </p:spPr>
        <p:txBody>
          <a:bodyPr/>
          <a:lstStyle/>
          <a:p>
            <a:r>
              <a:rPr lang="en-AU" dirty="0"/>
              <a:t>ASSET-BACKED SECURITIES</a:t>
            </a:r>
          </a:p>
        </p:txBody>
      </p:sp>
      <p:sp>
        <p:nvSpPr>
          <p:cNvPr id="21" name="Text Placeholder 13"/>
          <p:cNvSpPr>
            <a:spLocks noGrp="1"/>
          </p:cNvSpPr>
          <p:nvPr>
            <p:ph type="body" sz="quarter" idx="33"/>
          </p:nvPr>
        </p:nvSpPr>
        <p:spPr>
          <a:xfrm>
            <a:off x="381000" y="4191000"/>
            <a:ext cx="438912" cy="274320"/>
          </a:xfrm>
        </p:spPr>
        <p:txBody>
          <a:bodyPr/>
          <a:lstStyle/>
          <a:p>
            <a:r>
              <a:rPr lang="en-AU" dirty="0"/>
              <a:t>08</a:t>
            </a:r>
          </a:p>
        </p:txBody>
      </p:sp>
    </p:spTree>
    <p:extLst>
      <p:ext uri="{BB962C8B-B14F-4D97-AF65-F5344CB8AC3E}">
        <p14:creationId xmlns:p14="http://schemas.microsoft.com/office/powerpoint/2010/main" val="71304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Calculating REDUCED FORM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47801"/>
                <a:ext cx="8375904" cy="4724399"/>
              </a:xfrm>
            </p:spPr>
            <p:txBody>
              <a:bodyPr>
                <a:normAutofit/>
              </a:bodyPr>
              <a:lstStyle/>
              <a:p>
                <a:pPr marL="2880" lvl="1" indent="0">
                  <a:spcBef>
                    <a:spcPts val="600"/>
                  </a:spcBef>
                  <a:spcAft>
                    <a:spcPts val="600"/>
                  </a:spcAft>
                  <a:buNone/>
                </a:pPr>
                <a:r>
                  <a:rPr lang="en-US" sz="2400" b="1" dirty="0"/>
                  <a:t>Example</a:t>
                </a:r>
                <a:r>
                  <a:rPr lang="en-US" sz="2400" dirty="0"/>
                  <a:t>. Assume a company has the following values for its debt issue: </a:t>
                </a:r>
                <a:r>
                  <a:rPr lang="en-US" sz="2400" i="1" dirty="0"/>
                  <a:t>K </a:t>
                </a:r>
                <a:r>
                  <a:rPr lang="en-US" sz="2400" dirty="0"/>
                  <a:t>= $700; time to maturity of debt, </a:t>
                </a:r>
                <a:r>
                  <a:rPr lang="en-US" sz="2400" i="1" dirty="0"/>
                  <a:t>T – t</a:t>
                </a:r>
                <a:r>
                  <a:rPr lang="en-US" sz="2400" dirty="0"/>
                  <a:t> = 1 year; </a:t>
                </a:r>
                <a14:m>
                  <m:oMath xmlns:m="http://schemas.openxmlformats.org/officeDocument/2006/math">
                    <m:r>
                      <m:rPr>
                        <m:sty m:val="p"/>
                      </m:rPr>
                      <a:rPr lang="el-GR" sz="2400" i="0" smtClean="0">
                        <a:latin typeface="Cambria Math"/>
                      </a:rPr>
                      <m:t>λ</m:t>
                    </m:r>
                    <m:r>
                      <a:rPr lang="en-AU" sz="2400" b="0" i="1" smtClean="0">
                        <a:latin typeface="Cambria Math"/>
                      </a:rPr>
                      <m:t>=0.01</m:t>
                    </m:r>
                    <m:r>
                      <a:rPr lang="en-US" sz="2400" b="0" i="1" smtClean="0">
                        <a:latin typeface="Cambria Math"/>
                      </a:rPr>
                      <m:t>;</m:t>
                    </m:r>
                    <m:r>
                      <a:rPr lang="en-AU" sz="2400" b="0" i="1" smtClean="0">
                        <a:latin typeface="Cambria Math"/>
                      </a:rPr>
                      <m:t> </m:t>
                    </m:r>
                    <m:r>
                      <m:rPr>
                        <m:sty m:val="p"/>
                      </m:rPr>
                      <a:rPr lang="el-GR" sz="2400" i="0" smtClean="0">
                        <a:latin typeface="Cambria Math"/>
                      </a:rPr>
                      <m:t>γ</m:t>
                    </m:r>
                    <m:r>
                      <a:rPr lang="en-AU" sz="2400" b="0" i="1" smtClean="0">
                        <a:latin typeface="Cambria Math"/>
                      </a:rPr>
                      <m:t>=0.4</m:t>
                    </m:r>
                    <m:r>
                      <a:rPr lang="en-US" sz="2400" b="0" i="1" smtClean="0">
                        <a:latin typeface="Cambria Math"/>
                      </a:rPr>
                      <m:t>;</m:t>
                    </m:r>
                    <m:r>
                      <a:rPr lang="en-AU" sz="2400" b="0" i="1" smtClean="0">
                        <a:latin typeface="Cambria Math"/>
                      </a:rPr>
                      <m:t> </m:t>
                    </m:r>
                    <m:r>
                      <a:rPr lang="en-AU" sz="2400" b="0" i="1" smtClean="0">
                        <a:latin typeface="Cambria Math"/>
                      </a:rPr>
                      <m:t>𝑃</m:t>
                    </m:r>
                    <m:d>
                      <m:dPr>
                        <m:ctrlPr>
                          <a:rPr lang="en-AU" sz="2400" b="0" i="1" smtClean="0">
                            <a:latin typeface="Cambria Math" panose="02040503050406030204" pitchFamily="18" charset="0"/>
                          </a:rPr>
                        </m:ctrlPr>
                      </m:dPr>
                      <m:e>
                        <m:r>
                          <a:rPr lang="en-AU" sz="2400" b="0" i="1" smtClean="0">
                            <a:latin typeface="Cambria Math"/>
                          </a:rPr>
                          <m:t>𝑡</m:t>
                        </m:r>
                        <m:r>
                          <a:rPr lang="en-AU" sz="2400" b="0" i="1" smtClean="0">
                            <a:latin typeface="Cambria Math"/>
                          </a:rPr>
                          <m:t>,</m:t>
                        </m:r>
                        <m:r>
                          <a:rPr lang="en-AU" sz="2400" b="0" i="1" smtClean="0">
                            <a:latin typeface="Cambria Math"/>
                          </a:rPr>
                          <m:t>𝑇</m:t>
                        </m:r>
                      </m:e>
                    </m:d>
                    <m:r>
                      <a:rPr lang="en-AU" sz="2400" b="0" i="1" smtClean="0">
                        <a:latin typeface="Cambria Math"/>
                      </a:rPr>
                      <m:t>=0.96. </m:t>
                    </m:r>
                  </m:oMath>
                </a14:m>
                <a:r>
                  <a:rPr lang="en-US" sz="2400" dirty="0"/>
                  <a:t>Using the reduced form model, estimate the credit risk measures: </a:t>
                </a:r>
              </a:p>
              <a:p>
                <a:pPr marL="182880" lvl="1" indent="-180000">
                  <a:spcBef>
                    <a:spcPts val="600"/>
                  </a:spcBef>
                  <a:spcAft>
                    <a:spcPts val="600"/>
                  </a:spcAft>
                  <a:buFont typeface="Arial" pitchFamily="34" charset="0"/>
                  <a:buChar char="•"/>
                </a:pPr>
                <a:r>
                  <a:rPr lang="en-US" sz="2400" dirty="0"/>
                  <a:t>Probability of the debt defaulting over (0, </a:t>
                </a:r>
                <a:r>
                  <a:rPr lang="en-US" sz="2400" i="1" dirty="0"/>
                  <a:t>T</a:t>
                </a:r>
                <a:r>
                  <a:rPr lang="en-US" sz="2400" dirty="0"/>
                  <a:t>):</a:t>
                </a:r>
              </a:p>
              <a:p>
                <a:pPr marL="2880" lvl="1" indent="0">
                  <a:spcBef>
                    <a:spcPts val="600"/>
                  </a:spcBef>
                  <a:spcAft>
                    <a:spcPts val="600"/>
                  </a:spcAft>
                  <a:buNone/>
                </a:pPr>
                <a14:m>
                  <m:oMathPara xmlns:m="http://schemas.openxmlformats.org/officeDocument/2006/math">
                    <m:oMathParaPr>
                      <m:jc m:val="center"/>
                    </m:oMathParaPr>
                    <m:oMath xmlns:m="http://schemas.openxmlformats.org/officeDocument/2006/math">
                      <m:r>
                        <m:rPr>
                          <m:sty m:val="p"/>
                        </m:rPr>
                        <a:rPr lang="en-AU" sz="2400" b="0" i="0" smtClean="0">
                          <a:latin typeface="Cambria Math"/>
                        </a:rPr>
                        <m:t>prob</m:t>
                      </m:r>
                      <m:d>
                        <m:dPr>
                          <m:ctrlPr>
                            <a:rPr lang="en-AU" sz="2400" b="0" i="1" smtClean="0">
                              <a:latin typeface="Cambria Math" panose="02040503050406030204" pitchFamily="18" charset="0"/>
                            </a:rPr>
                          </m:ctrlPr>
                        </m:dPr>
                        <m:e>
                          <m:r>
                            <a:rPr lang="en-AU" sz="2400" b="0" i="1" smtClean="0">
                              <a:latin typeface="Cambria Math"/>
                              <a:ea typeface="Cambria Math"/>
                            </a:rPr>
                            <m:t>𝜏</m:t>
                          </m:r>
                          <m:r>
                            <a:rPr lang="en-AU" sz="2400" b="0" i="1" smtClean="0">
                              <a:latin typeface="Cambria Math"/>
                              <a:ea typeface="Cambria Math"/>
                            </a:rPr>
                            <m:t>≤</m:t>
                          </m:r>
                          <m:r>
                            <a:rPr lang="en-AU" sz="2400" b="0" i="1" smtClean="0">
                              <a:latin typeface="Cambria Math"/>
                              <a:ea typeface="Cambria Math"/>
                            </a:rPr>
                            <m:t>𝑇</m:t>
                          </m:r>
                        </m:e>
                      </m:d>
                      <m:r>
                        <a:rPr lang="en-AU" sz="2400" b="0" i="1" smtClean="0">
                          <a:latin typeface="Cambria Math"/>
                          <a:ea typeface="Cambria Math"/>
                        </a:rPr>
                        <m:t>=1−</m:t>
                      </m:r>
                      <m:sSup>
                        <m:sSupPr>
                          <m:ctrlPr>
                            <a:rPr lang="en-AU" sz="2400" b="0" i="1" smtClean="0">
                              <a:latin typeface="Cambria Math" panose="02040503050406030204" pitchFamily="18" charset="0"/>
                              <a:ea typeface="Cambria Math"/>
                            </a:rPr>
                          </m:ctrlPr>
                        </m:sSupPr>
                        <m:e>
                          <m:r>
                            <a:rPr lang="en-AU" sz="2400" b="0" i="1" smtClean="0">
                              <a:latin typeface="Cambria Math"/>
                              <a:ea typeface="Cambria Math"/>
                            </a:rPr>
                            <m:t>𝑒</m:t>
                          </m:r>
                        </m:e>
                        <m:sup>
                          <m:r>
                            <a:rPr lang="en-AU" sz="2400" b="0" i="1" smtClean="0">
                              <a:latin typeface="Cambria Math"/>
                              <a:ea typeface="Cambria Math"/>
                            </a:rPr>
                            <m:t>−0.01×1</m:t>
                          </m:r>
                        </m:sup>
                      </m:sSup>
                      <m:r>
                        <a:rPr lang="en-AU" sz="2400" b="0" i="1" smtClean="0">
                          <a:latin typeface="Cambria Math"/>
                          <a:ea typeface="Cambria Math"/>
                        </a:rPr>
                        <m:t>=</m:t>
                      </m:r>
                      <m:r>
                        <a:rPr lang="en-AU" sz="2400" b="1" i="1" smtClean="0">
                          <a:latin typeface="Cambria Math"/>
                          <a:ea typeface="Cambria Math"/>
                        </a:rPr>
                        <m:t>𝟎</m:t>
                      </m:r>
                      <m:r>
                        <a:rPr lang="en-AU" sz="2400" b="1" i="1" smtClean="0">
                          <a:latin typeface="Cambria Math"/>
                          <a:ea typeface="Cambria Math"/>
                        </a:rPr>
                        <m:t>.</m:t>
                      </m:r>
                      <m:r>
                        <a:rPr lang="en-AU" sz="2400" b="1" i="1" smtClean="0">
                          <a:latin typeface="Cambria Math"/>
                          <a:ea typeface="Cambria Math"/>
                        </a:rPr>
                        <m:t>𝟎𝟎𝟗𝟗𝟓</m:t>
                      </m:r>
                    </m:oMath>
                  </m:oMathPara>
                </a14:m>
                <a:endParaRPr lang="en-US" sz="2400" b="1" dirty="0"/>
              </a:p>
              <a:p>
                <a:pPr marL="182880" lvl="1" indent="-180000">
                  <a:spcBef>
                    <a:spcPts val="600"/>
                  </a:spcBef>
                  <a:spcAft>
                    <a:spcPts val="600"/>
                  </a:spcAft>
                  <a:buFont typeface="Arial" pitchFamily="34" charset="0"/>
                  <a:buChar char="•"/>
                </a:pPr>
                <a:r>
                  <a:rPr lang="en-US" sz="2400" dirty="0"/>
                  <a:t>The expected loss:</a:t>
                </a:r>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AU" sz="2400" b="0" i="1" smtClean="0">
                          <a:latin typeface="Cambria Math"/>
                        </a:rPr>
                        <m:t>𝐸</m:t>
                      </m:r>
                      <m:d>
                        <m:dPr>
                          <m:ctrlPr>
                            <a:rPr lang="en-AU" sz="2400" b="0" i="1" smtClean="0">
                              <a:latin typeface="Cambria Math" panose="02040503050406030204" pitchFamily="18" charset="0"/>
                            </a:rPr>
                          </m:ctrlPr>
                        </m:dPr>
                        <m:e>
                          <m:r>
                            <m:rPr>
                              <m:sty m:val="p"/>
                            </m:rPr>
                            <a:rPr lang="en-AU" sz="2400" b="0" i="0" smtClean="0">
                              <a:latin typeface="Cambria Math"/>
                            </a:rPr>
                            <m:t>loss</m:t>
                          </m:r>
                        </m:e>
                      </m:d>
                      <m:r>
                        <a:rPr lang="en-AU" sz="2400" b="0" i="1" smtClean="0">
                          <a:latin typeface="Cambria Math"/>
                        </a:rPr>
                        <m:t>=700</m:t>
                      </m:r>
                      <m:d>
                        <m:dPr>
                          <m:begChr m:val="["/>
                          <m:endChr m:val="]"/>
                          <m:ctrlPr>
                            <a:rPr lang="en-AU" sz="2400" b="0" i="1" smtClean="0">
                              <a:latin typeface="Cambria Math" panose="02040503050406030204" pitchFamily="18" charset="0"/>
                            </a:rPr>
                          </m:ctrlPr>
                        </m:dPr>
                        <m:e>
                          <m:r>
                            <a:rPr lang="en-AU" sz="2400" b="0" i="1" smtClean="0">
                              <a:latin typeface="Cambria Math"/>
                            </a:rPr>
                            <m:t>1−</m:t>
                          </m:r>
                          <m:sSup>
                            <m:sSupPr>
                              <m:ctrlPr>
                                <a:rPr lang="en-AU" sz="2400" b="0" i="1" smtClean="0">
                                  <a:latin typeface="Cambria Math" panose="02040503050406030204" pitchFamily="18" charset="0"/>
                                </a:rPr>
                              </m:ctrlPr>
                            </m:sSupPr>
                            <m:e>
                              <m:r>
                                <a:rPr lang="en-AU" sz="2400" b="0" i="1" smtClean="0">
                                  <a:latin typeface="Cambria Math"/>
                                </a:rPr>
                                <m:t>𝑒</m:t>
                              </m:r>
                            </m:e>
                            <m:sup>
                              <m:r>
                                <a:rPr lang="en-AU" sz="2400" b="0" i="1" smtClean="0">
                                  <a:latin typeface="Cambria Math"/>
                                </a:rPr>
                                <m:t>−0.4</m:t>
                              </m:r>
                              <m:r>
                                <a:rPr lang="en-AU" sz="2400" b="0" i="1" smtClean="0">
                                  <a:latin typeface="Cambria Math"/>
                                  <a:ea typeface="Cambria Math"/>
                                </a:rPr>
                                <m:t>×0.01×1</m:t>
                              </m:r>
                            </m:sup>
                          </m:sSup>
                        </m:e>
                      </m:d>
                      <m:r>
                        <a:rPr lang="en-AU" sz="2400" b="0" i="0" smtClean="0">
                          <a:latin typeface="Cambria Math"/>
                        </a:rPr>
                        <m:t>=</m:t>
                      </m:r>
                      <m:r>
                        <a:rPr lang="en-AU" sz="2400" b="1" i="0" smtClean="0">
                          <a:latin typeface="Cambria Math"/>
                        </a:rPr>
                        <m:t>$</m:t>
                      </m:r>
                      <m:r>
                        <a:rPr lang="en-AU" sz="2400" b="1" i="0" smtClean="0">
                          <a:latin typeface="Cambria Math"/>
                        </a:rPr>
                        <m:t>𝟐</m:t>
                      </m:r>
                      <m:r>
                        <a:rPr lang="en-AU" sz="2400" b="1" i="0" smtClean="0">
                          <a:latin typeface="Cambria Math"/>
                        </a:rPr>
                        <m:t>.</m:t>
                      </m:r>
                      <m:r>
                        <a:rPr lang="en-AU" sz="2400" b="1" i="0" smtClean="0">
                          <a:latin typeface="Cambria Math"/>
                        </a:rPr>
                        <m:t>𝟕𝟗</m:t>
                      </m:r>
                    </m:oMath>
                  </m:oMathPara>
                </a14:m>
                <a:endParaRPr lang="en-US" sz="2400" b="1" dirty="0"/>
              </a:p>
              <a:p>
                <a:pPr marL="182880" lvl="1" indent="-180000">
                  <a:spcBef>
                    <a:spcPts val="600"/>
                  </a:spcBef>
                  <a:spcAft>
                    <a:spcPts val="600"/>
                  </a:spcAft>
                  <a:buFont typeface="Arial" pitchFamily="34" charset="0"/>
                  <a:buChar char="•"/>
                </a:pPr>
                <a:r>
                  <a:rPr lang="en-US" sz="2400" dirty="0"/>
                  <a:t>The present value of the expected loss:</a:t>
                </a:r>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AU" sz="2400" i="1">
                          <a:latin typeface="Cambria Math"/>
                        </a:rPr>
                        <m:t>𝐾𝑃</m:t>
                      </m:r>
                      <m:d>
                        <m:dPr>
                          <m:ctrlPr>
                            <a:rPr lang="en-AU" sz="2400" i="1">
                              <a:latin typeface="Cambria Math" panose="02040503050406030204" pitchFamily="18" charset="0"/>
                            </a:rPr>
                          </m:ctrlPr>
                        </m:dPr>
                        <m:e>
                          <m:r>
                            <a:rPr lang="en-AU" sz="2400" i="1">
                              <a:latin typeface="Cambria Math"/>
                            </a:rPr>
                            <m:t>𝑡</m:t>
                          </m:r>
                          <m:r>
                            <a:rPr lang="en-AU" sz="2400" i="1">
                              <a:latin typeface="Cambria Math"/>
                            </a:rPr>
                            <m:t>,</m:t>
                          </m:r>
                          <m:r>
                            <a:rPr lang="en-AU" sz="2400" i="1">
                              <a:latin typeface="Cambria Math"/>
                            </a:rPr>
                            <m:t>𝑇</m:t>
                          </m:r>
                        </m:e>
                      </m:d>
                      <m:r>
                        <a:rPr lang="en-AU" sz="2400" i="1">
                          <a:latin typeface="Cambria Math"/>
                        </a:rPr>
                        <m:t>−</m:t>
                      </m:r>
                      <m:r>
                        <a:rPr lang="en-AU" sz="2400" i="1">
                          <a:latin typeface="Cambria Math"/>
                        </a:rPr>
                        <m:t>𝐷</m:t>
                      </m:r>
                      <m:d>
                        <m:dPr>
                          <m:ctrlPr>
                            <a:rPr lang="en-AU" sz="2400" i="1">
                              <a:latin typeface="Cambria Math" panose="02040503050406030204" pitchFamily="18" charset="0"/>
                            </a:rPr>
                          </m:ctrlPr>
                        </m:dPr>
                        <m:e>
                          <m:r>
                            <a:rPr lang="en-AU" sz="2400" i="1">
                              <a:latin typeface="Cambria Math"/>
                            </a:rPr>
                            <m:t>𝑡</m:t>
                          </m:r>
                          <m:r>
                            <a:rPr lang="en-AU" sz="2400" i="1">
                              <a:latin typeface="Cambria Math"/>
                            </a:rPr>
                            <m:t>,</m:t>
                          </m:r>
                          <m:r>
                            <a:rPr lang="en-AU" sz="2400" i="1">
                              <a:latin typeface="Cambria Math"/>
                            </a:rPr>
                            <m:t>𝑇</m:t>
                          </m:r>
                        </m:e>
                      </m:d>
                      <m:r>
                        <a:rPr lang="en-AU" sz="2400" i="1">
                          <a:latin typeface="Cambria Math"/>
                        </a:rPr>
                        <m:t>=</m:t>
                      </m:r>
                      <m:r>
                        <a:rPr lang="en-AU" sz="2400" b="0" i="1" smtClean="0">
                          <a:latin typeface="Cambria Math"/>
                        </a:rPr>
                        <m:t>700</m:t>
                      </m:r>
                      <m:r>
                        <a:rPr lang="en-AU" sz="2400" b="0" i="1" smtClean="0">
                          <a:latin typeface="Cambria Math"/>
                          <a:ea typeface="Cambria Math"/>
                        </a:rPr>
                        <m:t>×0.96</m:t>
                      </m:r>
                      <m:d>
                        <m:dPr>
                          <m:begChr m:val="["/>
                          <m:endChr m:val="]"/>
                          <m:ctrlPr>
                            <a:rPr lang="en-AU" sz="2400" i="1">
                              <a:latin typeface="Cambria Math" panose="02040503050406030204" pitchFamily="18" charset="0"/>
                            </a:rPr>
                          </m:ctrlPr>
                        </m:dPr>
                        <m:e>
                          <m:sSup>
                            <m:sSupPr>
                              <m:ctrlPr>
                                <a:rPr lang="en-AU" sz="2400" i="1">
                                  <a:latin typeface="Cambria Math" panose="02040503050406030204" pitchFamily="18" charset="0"/>
                                </a:rPr>
                              </m:ctrlPr>
                            </m:sSupPr>
                            <m:e>
                              <m:r>
                                <a:rPr lang="en-AU" sz="2400" i="1">
                                  <a:latin typeface="Cambria Math"/>
                                </a:rPr>
                                <m:t>1−</m:t>
                              </m:r>
                              <m:r>
                                <a:rPr lang="en-AU" sz="2400" i="1">
                                  <a:latin typeface="Cambria Math"/>
                                </a:rPr>
                                <m:t>𝑒</m:t>
                              </m:r>
                            </m:e>
                            <m:sup>
                              <m:r>
                                <a:rPr lang="en-AU" sz="2400" i="1">
                                  <a:latin typeface="Cambria Math"/>
                                </a:rPr>
                                <m:t>−0.4</m:t>
                              </m:r>
                              <m:r>
                                <a:rPr lang="en-AU" sz="2400" i="1">
                                  <a:latin typeface="Cambria Math"/>
                                  <a:ea typeface="Cambria Math"/>
                                </a:rPr>
                                <m:t>×0.01×1</m:t>
                              </m:r>
                            </m:sup>
                          </m:sSup>
                        </m:e>
                      </m:d>
                      <m:r>
                        <a:rPr lang="en-AU" sz="2400" b="0" i="1" smtClean="0">
                          <a:latin typeface="Cambria Math"/>
                        </a:rPr>
                        <m:t>=</m:t>
                      </m:r>
                      <m:r>
                        <a:rPr lang="en-AU" sz="2400" b="1" i="0" smtClean="0">
                          <a:latin typeface="Cambria Math"/>
                        </a:rPr>
                        <m:t>$</m:t>
                      </m:r>
                      <m:r>
                        <a:rPr lang="en-AU" sz="2400" b="1" i="0" smtClean="0">
                          <a:latin typeface="Cambria Math"/>
                        </a:rPr>
                        <m:t>𝟐</m:t>
                      </m:r>
                      <m:r>
                        <a:rPr lang="en-AU" sz="2400" b="1" i="0" smtClean="0">
                          <a:latin typeface="Cambria Math"/>
                        </a:rPr>
                        <m:t>.</m:t>
                      </m:r>
                      <m:r>
                        <a:rPr lang="en-AU" sz="2400" b="1" i="0" smtClean="0">
                          <a:latin typeface="Cambria Math"/>
                        </a:rPr>
                        <m:t>𝟔𝟖</m:t>
                      </m:r>
                    </m:oMath>
                  </m:oMathPara>
                </a14:m>
                <a:endParaRPr lang="en-AU"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47801"/>
                <a:ext cx="8375904" cy="4724399"/>
              </a:xfrm>
              <a:blipFill rotWithShape="0">
                <a:blip r:embed="rId3"/>
                <a:stretch>
                  <a:fillRect l="-1092" t="-90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20</a:t>
            </a:fld>
            <a:endParaRPr lang="en-AU" dirty="0"/>
          </a:p>
        </p:txBody>
      </p:sp>
    </p:spTree>
    <p:extLst>
      <p:ext uri="{BB962C8B-B14F-4D97-AF65-F5344CB8AC3E}">
        <p14:creationId xmlns:p14="http://schemas.microsoft.com/office/powerpoint/2010/main" val="363949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estimation</a:t>
            </a:r>
          </a:p>
        </p:txBody>
      </p:sp>
      <p:sp>
        <p:nvSpPr>
          <p:cNvPr id="3" name="Content Placeholder 2"/>
          <p:cNvSpPr>
            <a:spLocks noGrp="1"/>
          </p:cNvSpPr>
          <p:nvPr>
            <p:ph idx="1"/>
          </p:nvPr>
        </p:nvSpPr>
        <p:spPr>
          <a:xfrm>
            <a:off x="381000" y="1447801"/>
            <a:ext cx="8375904" cy="4724399"/>
          </a:xfrm>
        </p:spPr>
        <p:txBody>
          <a:bodyPr>
            <a:normAutofit/>
          </a:bodyPr>
          <a:lstStyle/>
          <a:p>
            <a:pPr lvl="1" indent="-180000">
              <a:lnSpc>
                <a:spcPct val="90000"/>
              </a:lnSpc>
              <a:spcBef>
                <a:spcPts val="600"/>
              </a:spcBef>
              <a:spcAft>
                <a:spcPts val="600"/>
              </a:spcAft>
            </a:pPr>
            <a:endParaRPr lang="en-US" sz="2200" dirty="0"/>
          </a:p>
          <a:p>
            <a:pPr lvl="1" indent="-180000">
              <a:lnSpc>
                <a:spcPct val="90000"/>
              </a:lnSpc>
              <a:spcBef>
                <a:spcPts val="600"/>
              </a:spcBef>
              <a:spcAft>
                <a:spcPts val="600"/>
              </a:spcAft>
            </a:pPr>
            <a:endParaRPr lang="en-AU" sz="2200" dirty="0"/>
          </a:p>
        </p:txBody>
      </p:sp>
      <p:sp>
        <p:nvSpPr>
          <p:cNvPr id="4" name="Slide Number Placeholder 3"/>
          <p:cNvSpPr>
            <a:spLocks noGrp="1"/>
          </p:cNvSpPr>
          <p:nvPr>
            <p:ph type="sldNum" sz="quarter" idx="12"/>
          </p:nvPr>
        </p:nvSpPr>
        <p:spPr/>
        <p:txBody>
          <a:bodyPr/>
          <a:lstStyle/>
          <a:p>
            <a:fld id="{4E4A4924-7CC3-4BF6-9C5C-A8E770D15754}" type="slidenum">
              <a:rPr lang="en-AU" smtClean="0"/>
              <a:t>21</a:t>
            </a:fld>
            <a:endParaRPr lang="en-AU" dirty="0"/>
          </a:p>
        </p:txBody>
      </p:sp>
      <p:graphicFrame>
        <p:nvGraphicFramePr>
          <p:cNvPr id="5" name="Diagram 4"/>
          <p:cNvGraphicFramePr/>
          <p:nvPr>
            <p:extLst>
              <p:ext uri="{D42A27DB-BD31-4B8C-83A1-F6EECF244321}">
                <p14:modId xmlns:p14="http://schemas.microsoft.com/office/powerpoint/2010/main" val="4193422063"/>
              </p:ext>
            </p:extLst>
          </p:nvPr>
        </p:nvGraphicFramePr>
        <p:xfrm>
          <a:off x="533400" y="1397000"/>
          <a:ext cx="8305800" cy="477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122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Strengths and weaknesses of </a:t>
            </a:r>
            <a:br>
              <a:rPr lang="en-AU" dirty="0"/>
            </a:br>
            <a:r>
              <a:rPr lang="en-AU" dirty="0"/>
              <a:t>REDUCED FORM MODELS</a:t>
            </a:r>
          </a:p>
        </p:txBody>
      </p:sp>
      <p:sp>
        <p:nvSpPr>
          <p:cNvPr id="4" name="Slide Number Placeholder 3"/>
          <p:cNvSpPr>
            <a:spLocks noGrp="1"/>
          </p:cNvSpPr>
          <p:nvPr>
            <p:ph type="sldNum" sz="quarter" idx="12"/>
          </p:nvPr>
        </p:nvSpPr>
        <p:spPr/>
        <p:txBody>
          <a:bodyPr/>
          <a:lstStyle/>
          <a:p>
            <a:fld id="{4E4A4924-7CC3-4BF6-9C5C-A8E770D15754}" type="slidenum">
              <a:rPr lang="en-AU" smtClean="0"/>
              <a:t>22</a:t>
            </a:fld>
            <a:endParaRPr lang="en-AU" dirty="0"/>
          </a:p>
        </p:txBody>
      </p:sp>
      <p:graphicFrame>
        <p:nvGraphicFramePr>
          <p:cNvPr id="5" name="Diagram 4"/>
          <p:cNvGraphicFramePr/>
          <p:nvPr>
            <p:extLst>
              <p:ext uri="{D42A27DB-BD31-4B8C-83A1-F6EECF244321}">
                <p14:modId xmlns:p14="http://schemas.microsoft.com/office/powerpoint/2010/main" val="1316922604"/>
              </p:ext>
            </p:extLst>
          </p:nvPr>
        </p:nvGraphicFramePr>
        <p:xfrm>
          <a:off x="304800" y="12954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7726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1950-5717-4141-9416-8860D3F352B9}"/>
              </a:ext>
            </a:extLst>
          </p:cNvPr>
          <p:cNvSpPr>
            <a:spLocks noGrp="1"/>
          </p:cNvSpPr>
          <p:nvPr>
            <p:ph type="title"/>
          </p:nvPr>
        </p:nvSpPr>
        <p:spPr/>
        <p:txBody>
          <a:bodyPr/>
          <a:lstStyle/>
          <a:p>
            <a:r>
              <a:rPr lang="en-US" dirty="0"/>
              <a:t>Mini-quiz #3</a:t>
            </a:r>
          </a:p>
        </p:txBody>
      </p:sp>
      <p:sp>
        <p:nvSpPr>
          <p:cNvPr id="4" name="Slide Number Placeholder 3">
            <a:extLst>
              <a:ext uri="{FF2B5EF4-FFF2-40B4-BE49-F238E27FC236}">
                <a16:creationId xmlns:a16="http://schemas.microsoft.com/office/drawing/2014/main" id="{F3ED9CDA-611C-4561-9359-907428698C92}"/>
              </a:ext>
            </a:extLst>
          </p:cNvPr>
          <p:cNvSpPr>
            <a:spLocks noGrp="1"/>
          </p:cNvSpPr>
          <p:nvPr>
            <p:ph type="sldNum" sz="quarter" idx="12"/>
          </p:nvPr>
        </p:nvSpPr>
        <p:spPr/>
        <p:txBody>
          <a:bodyPr/>
          <a:lstStyle/>
          <a:p>
            <a:fld id="{4E4A4924-7CC3-4BF6-9C5C-A8E770D15754}" type="slidenum">
              <a:rPr lang="en-US" smtClean="0"/>
              <a:t>23</a:t>
            </a:fld>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492B919D-CA77-42F6-B8F6-1650325C87D6}"/>
                  </a:ext>
                </a:extLst>
              </p:cNvPr>
              <p:cNvSpPr>
                <a:spLocks noGrp="1"/>
              </p:cNvSpPr>
              <p:nvPr>
                <p:ph idx="1"/>
              </p:nvPr>
            </p:nvSpPr>
            <p:spPr>
              <a:xfrm>
                <a:off x="381000" y="1447800"/>
                <a:ext cx="8375650" cy="4724400"/>
              </a:xfrm>
            </p:spPr>
            <p:txBody>
              <a:bodyPr/>
              <a:lstStyle/>
              <a:p>
                <a:r>
                  <a:rPr lang="en-US" dirty="0"/>
                  <a:t>You are estimating a simple regression:</a:t>
                </a:r>
              </a:p>
              <a:p>
                <a:pPr marL="0" indent="0">
                  <a:buNone/>
                </a:pPr>
                <a:endParaRPr lang="en-US" dirty="0"/>
              </a:p>
              <a:p>
                <a:pPr marL="0" indent="0">
                  <a:buNone/>
                </a:pPr>
                <a:endParaRPr lang="en-US" dirty="0"/>
              </a:p>
              <a:p>
                <a:pPr marL="0" indent="0">
                  <a:buNone/>
                </a:pPr>
                <a:r>
                  <a:rPr lang="en-US" dirty="0"/>
                  <a:t>   and find that Y =  0.05 + 1.91 X .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𝑅</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r>
                      <a:rPr lang="en-US" b="0" i="1" dirty="0" smtClean="0">
                        <a:latin typeface="Cambria Math" panose="02040503050406030204" pitchFamily="18" charset="0"/>
                      </a:rPr>
                      <m:t>0.92</m:t>
                    </m:r>
                    <m:r>
                      <a:rPr lang="en-US" i="1" dirty="0" smtClean="0">
                        <a:latin typeface="Cambria Math" panose="02040503050406030204" pitchFamily="18" charset="0"/>
                      </a:rPr>
                      <m:t> </m:t>
                    </m:r>
                  </m:oMath>
                </a14:m>
                <a:endParaRPr lang="en-US" dirty="0"/>
              </a:p>
              <a:p>
                <a:pPr marL="0" indent="0">
                  <a:buNone/>
                </a:pPr>
                <a:r>
                  <a:rPr lang="en-US" dirty="0"/>
                  <a:t>   Now you are asked to estimate the simple regression:</a:t>
                </a:r>
              </a:p>
              <a:p>
                <a:pPr marL="0" indent="0">
                  <a:buNone/>
                </a:pPr>
                <a:endParaRPr lang="en-US" dirty="0"/>
              </a:p>
              <a:p>
                <a:pPr marL="0" indent="0">
                  <a:buNone/>
                </a:pPr>
                <a:endParaRPr lang="en-US" dirty="0"/>
              </a:p>
              <a:p>
                <a:pPr marL="0" indent="0">
                  <a:buNone/>
                </a:pPr>
                <a:r>
                  <a:rPr lang="en-US" dirty="0"/>
                  <a:t>   with the same data. What will be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m:t>
                        </m:r>
                      </m:sup>
                    </m:sSup>
                  </m:oMath>
                </a14:m>
                <a:r>
                  <a:rPr lang="en-US" dirty="0"/>
                  <a:t>?</a:t>
                </a:r>
              </a:p>
              <a:p>
                <a:pPr marL="0" indent="0">
                  <a:buNone/>
                </a:pPr>
                <a:endParaRPr lang="en-US" dirty="0"/>
              </a:p>
            </p:txBody>
          </p:sp>
        </mc:Choice>
        <mc:Fallback xmlns="">
          <p:sp>
            <p:nvSpPr>
              <p:cNvPr id="5" name="Content Placeholder 2">
                <a:extLst>
                  <a:ext uri="{FF2B5EF4-FFF2-40B4-BE49-F238E27FC236}">
                    <a16:creationId xmlns:a16="http://schemas.microsoft.com/office/drawing/2014/main" id="{492B919D-CA77-42F6-B8F6-1650325C87D6}"/>
                  </a:ext>
                </a:extLst>
              </p:cNvPr>
              <p:cNvSpPr>
                <a:spLocks noGrp="1" noRot="1" noChangeAspect="1" noMove="1" noResize="1" noEditPoints="1" noAdjustHandles="1" noChangeArrowheads="1" noChangeShapeType="1" noTextEdit="1"/>
              </p:cNvSpPr>
              <p:nvPr>
                <p:ph idx="1"/>
              </p:nvPr>
            </p:nvSpPr>
            <p:spPr>
              <a:xfrm>
                <a:off x="381000" y="1447800"/>
                <a:ext cx="8375650" cy="4724400"/>
              </a:xfrm>
              <a:blipFill>
                <a:blip r:embed="rId2"/>
                <a:stretch>
                  <a:fillRect l="-437" t="-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4CE05F6-C638-41C2-8825-1232540AB342}"/>
                  </a:ext>
                </a:extLst>
              </p:cNvPr>
              <p:cNvSpPr txBox="1"/>
              <p:nvPr/>
            </p:nvSpPr>
            <p:spPr>
              <a:xfrm>
                <a:off x="2667000" y="2057400"/>
                <a:ext cx="15981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p:txBody>
          </p:sp>
        </mc:Choice>
        <mc:Fallback xmlns="">
          <p:sp>
            <p:nvSpPr>
              <p:cNvPr id="6" name="TextBox 5">
                <a:extLst>
                  <a:ext uri="{FF2B5EF4-FFF2-40B4-BE49-F238E27FC236}">
                    <a16:creationId xmlns:a16="http://schemas.microsoft.com/office/drawing/2014/main" id="{C4CE05F6-C638-41C2-8825-1232540AB342}"/>
                  </a:ext>
                </a:extLst>
              </p:cNvPr>
              <p:cNvSpPr txBox="1">
                <a:spLocks noRot="1" noChangeAspect="1" noMove="1" noResize="1" noEditPoints="1" noAdjustHandles="1" noChangeArrowheads="1" noChangeShapeType="1" noTextEdit="1"/>
              </p:cNvSpPr>
              <p:nvPr/>
            </p:nvSpPr>
            <p:spPr>
              <a:xfrm>
                <a:off x="2667000" y="2057400"/>
                <a:ext cx="1598130" cy="276999"/>
              </a:xfrm>
              <a:prstGeom prst="rect">
                <a:avLst/>
              </a:prstGeom>
              <a:blipFill>
                <a:blip r:embed="rId3"/>
                <a:stretch>
                  <a:fillRect l="-3435" t="-2222" r="-1145"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1D611B-FA67-47F5-9BAC-06ED8E64CCEF}"/>
                  </a:ext>
                </a:extLst>
              </p:cNvPr>
              <p:cNvSpPr txBox="1"/>
              <p:nvPr/>
            </p:nvSpPr>
            <p:spPr>
              <a:xfrm>
                <a:off x="2669500" y="3568012"/>
                <a:ext cx="1595630" cy="276999"/>
              </a:xfrm>
              <a:prstGeom prst="rect">
                <a:avLst/>
              </a:prstGeom>
              <a:noFill/>
            </p:spPr>
            <p:txBody>
              <a:bodyPr wrap="none" lIns="0" tIns="0" rIns="0" bIns="0" rtlCol="0">
                <a:spAutoFit/>
              </a:bodyPr>
              <a:lstStyle/>
              <a:p>
                <a:r>
                  <a:rPr lang="en-US" b="0" dirty="0"/>
                  <a:t>X</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𝜖</m:t>
                    </m:r>
                  </m:oMath>
                </a14:m>
                <a:endParaRPr lang="en-US" dirty="0"/>
              </a:p>
            </p:txBody>
          </p:sp>
        </mc:Choice>
        <mc:Fallback xmlns="">
          <p:sp>
            <p:nvSpPr>
              <p:cNvPr id="7" name="TextBox 6">
                <a:extLst>
                  <a:ext uri="{FF2B5EF4-FFF2-40B4-BE49-F238E27FC236}">
                    <a16:creationId xmlns:a16="http://schemas.microsoft.com/office/drawing/2014/main" id="{951D611B-FA67-47F5-9BAC-06ED8E64CCEF}"/>
                  </a:ext>
                </a:extLst>
              </p:cNvPr>
              <p:cNvSpPr txBox="1">
                <a:spLocks noRot="1" noChangeAspect="1" noMove="1" noResize="1" noEditPoints="1" noAdjustHandles="1" noChangeArrowheads="1" noChangeShapeType="1" noTextEdit="1"/>
              </p:cNvSpPr>
              <p:nvPr/>
            </p:nvSpPr>
            <p:spPr>
              <a:xfrm>
                <a:off x="2669500" y="3568012"/>
                <a:ext cx="1595630" cy="276999"/>
              </a:xfrm>
              <a:prstGeom prst="rect">
                <a:avLst/>
              </a:prstGeom>
              <a:blipFill>
                <a:blip r:embed="rId4"/>
                <a:stretch>
                  <a:fillRect l="-9160" t="-28261" r="-3817" b="-50000"/>
                </a:stretch>
              </a:blipFill>
            </p:spPr>
            <p:txBody>
              <a:bodyPr/>
              <a:lstStyle/>
              <a:p>
                <a:r>
                  <a:rPr lang="en-US">
                    <a:noFill/>
                  </a:rPr>
                  <a:t> </a:t>
                </a:r>
              </a:p>
            </p:txBody>
          </p:sp>
        </mc:Fallback>
      </mc:AlternateContent>
    </p:spTree>
    <p:extLst>
      <p:ext uri="{BB962C8B-B14F-4D97-AF65-F5344CB8AC3E}">
        <p14:creationId xmlns:p14="http://schemas.microsoft.com/office/powerpoint/2010/main" val="345112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6. THE TERM STRUCTURE OF Credit Spreads</a:t>
            </a:r>
          </a:p>
        </p:txBody>
      </p:sp>
      <p:sp>
        <p:nvSpPr>
          <p:cNvPr id="3" name="Content Placeholder 2"/>
          <p:cNvSpPr>
            <a:spLocks noGrp="1"/>
          </p:cNvSpPr>
          <p:nvPr>
            <p:ph idx="1"/>
          </p:nvPr>
        </p:nvSpPr>
        <p:spPr>
          <a:xfrm>
            <a:off x="381000" y="1447801"/>
            <a:ext cx="8375904" cy="4724399"/>
          </a:xfrm>
        </p:spPr>
        <p:txBody>
          <a:bodyPr>
            <a:normAutofit/>
          </a:bodyPr>
          <a:lstStyle/>
          <a:p>
            <a:pPr marL="182880" lvl="1" indent="-180000">
              <a:spcBef>
                <a:spcPts val="600"/>
              </a:spcBef>
              <a:spcAft>
                <a:spcPts val="600"/>
              </a:spcAft>
              <a:buFont typeface="Arial" pitchFamily="34" charset="0"/>
              <a:buChar char="•"/>
            </a:pPr>
            <a:r>
              <a:rPr lang="en-US" sz="2200" dirty="0"/>
              <a:t>The </a:t>
            </a:r>
            <a:r>
              <a:rPr lang="en-US" sz="2200" b="1" dirty="0"/>
              <a:t>term</a:t>
            </a:r>
            <a:r>
              <a:rPr lang="en-US" sz="2200" dirty="0"/>
              <a:t> </a:t>
            </a:r>
            <a:r>
              <a:rPr lang="en-US" sz="2200" b="1" dirty="0"/>
              <a:t>structure of credit spreads </a:t>
            </a:r>
            <a:r>
              <a:rPr lang="en-US" sz="2200" dirty="0"/>
              <a:t>corresponds to the spread between the yields on default-free and credit risky zero-coupon bonds.</a:t>
            </a:r>
          </a:p>
          <a:p>
            <a:pPr marL="182880" lvl="1" indent="-180000">
              <a:spcBef>
                <a:spcPts val="600"/>
              </a:spcBef>
              <a:spcAft>
                <a:spcPts val="600"/>
              </a:spcAft>
              <a:buFont typeface="Arial" pitchFamily="34" charset="0"/>
              <a:buChar char="•"/>
            </a:pPr>
            <a:r>
              <a:rPr lang="en-US" sz="2200" dirty="0"/>
              <a:t>Using either the structural or reduced form model, under the frictionless market assumption, the credit spread is entirely due to credit risk.</a:t>
            </a:r>
          </a:p>
          <a:p>
            <a:pPr marL="182880" lvl="1" indent="-180000">
              <a:spcBef>
                <a:spcPts val="600"/>
              </a:spcBef>
              <a:spcAft>
                <a:spcPts val="600"/>
              </a:spcAft>
              <a:buFont typeface="Arial" pitchFamily="34" charset="0"/>
              <a:buChar char="•"/>
            </a:pPr>
            <a:endParaRPr lang="en-US" sz="1500" dirty="0"/>
          </a:p>
          <a:p>
            <a:pPr marL="2880" lvl="1" indent="0">
              <a:spcBef>
                <a:spcPts val="600"/>
              </a:spcBef>
              <a:spcAft>
                <a:spcPts val="600"/>
              </a:spcAft>
              <a:buNone/>
            </a:pPr>
            <a:endParaRPr lang="en-US" sz="2400" dirty="0"/>
          </a:p>
        </p:txBody>
      </p:sp>
      <p:sp>
        <p:nvSpPr>
          <p:cNvPr id="4" name="Slide Number Placeholder 3"/>
          <p:cNvSpPr>
            <a:spLocks noGrp="1"/>
          </p:cNvSpPr>
          <p:nvPr>
            <p:ph type="sldNum" sz="quarter" idx="12"/>
          </p:nvPr>
        </p:nvSpPr>
        <p:spPr/>
        <p:txBody>
          <a:bodyPr/>
          <a:lstStyle/>
          <a:p>
            <a:fld id="{4E4A4924-7CC3-4BF6-9C5C-A8E770D15754}" type="slidenum">
              <a:rPr lang="en-AU" smtClean="0"/>
              <a:t>24</a:t>
            </a:fld>
            <a:endParaRPr lang="en-AU" dirty="0"/>
          </a:p>
        </p:txBody>
      </p:sp>
      <p:grpSp>
        <p:nvGrpSpPr>
          <p:cNvPr id="5" name="Group 4"/>
          <p:cNvGrpSpPr/>
          <p:nvPr/>
        </p:nvGrpSpPr>
        <p:grpSpPr>
          <a:xfrm>
            <a:off x="990600" y="3733800"/>
            <a:ext cx="7696200" cy="990600"/>
            <a:chOff x="-1672431" y="48803"/>
            <a:chExt cx="6452153" cy="701739"/>
          </a:xfrm>
          <a:scene3d>
            <a:camera prst="orthographicFront"/>
            <a:lightRig rig="flat" dir="t"/>
          </a:scene3d>
        </p:grpSpPr>
        <p:sp>
          <p:nvSpPr>
            <p:cNvPr id="6" name="Rounded Rectangle 5"/>
            <p:cNvSpPr/>
            <p:nvPr/>
          </p:nvSpPr>
          <p:spPr>
            <a:xfrm>
              <a:off x="-1520031" y="64742"/>
              <a:ext cx="6299753" cy="671891"/>
            </a:xfrm>
            <a:prstGeom prst="roundRect">
              <a:avLst>
                <a:gd name="adj" fmla="val 10000"/>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sp>
        <p:sp>
          <p:nvSpPr>
            <p:cNvPr id="7" name="Rounded Rectangle 4"/>
            <p:cNvSpPr/>
            <p:nvPr/>
          </p:nvSpPr>
          <p:spPr>
            <a:xfrm>
              <a:off x="-1672431" y="48803"/>
              <a:ext cx="6452153" cy="7017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5880" tIns="41910" rIns="55880" bIns="41910" numCol="1" spcCol="1270" anchor="ctr" anchorCtr="0">
              <a:noAutofit/>
            </a:bodyPr>
            <a:lstStyle/>
            <a:p>
              <a:pPr marL="274638" lvl="1" indent="3175">
                <a:spcBef>
                  <a:spcPts val="600"/>
                </a:spcBef>
                <a:spcAft>
                  <a:spcPts val="600"/>
                </a:spcAft>
              </a:pPr>
              <a:r>
                <a:rPr lang="en-US" sz="2000" b="1" dirty="0"/>
                <a:t>Credit spread </a:t>
              </a:r>
              <a:r>
                <a:rPr lang="en-US" sz="2000" dirty="0"/>
                <a:t>is equal to the difference between the average yields on the risky zero-coupon bond and the riskless zero-coupon bond.</a:t>
              </a:r>
            </a:p>
          </p:txBody>
        </p:sp>
      </p:grpSp>
      <p:sp>
        <p:nvSpPr>
          <p:cNvPr id="8" name="Bent-Up Arrow 7"/>
          <p:cNvSpPr/>
          <p:nvPr/>
        </p:nvSpPr>
        <p:spPr>
          <a:xfrm rot="5400000">
            <a:off x="731504" y="3764298"/>
            <a:ext cx="412877" cy="351885"/>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ectangle 8"/>
          <p:cNvSpPr/>
          <p:nvPr/>
        </p:nvSpPr>
        <p:spPr>
          <a:xfrm>
            <a:off x="533400" y="5029200"/>
            <a:ext cx="2667000" cy="121920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 practical applications, the “true” credit spread will consist of both</a:t>
            </a:r>
            <a:endParaRPr lang="en-AU" sz="2000" dirty="0">
              <a:solidFill>
                <a:schemeClr val="tx1"/>
              </a:solidFill>
            </a:endParaRPr>
          </a:p>
        </p:txBody>
      </p:sp>
      <p:sp>
        <p:nvSpPr>
          <p:cNvPr id="10" name="Equal 9"/>
          <p:cNvSpPr/>
          <p:nvPr/>
        </p:nvSpPr>
        <p:spPr>
          <a:xfrm>
            <a:off x="3240000" y="5410200"/>
            <a:ext cx="533400" cy="609600"/>
          </a:xfrm>
          <a:prstGeom prst="mathEqual">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1" name="Rectangle 10"/>
          <p:cNvSpPr/>
          <p:nvPr/>
        </p:nvSpPr>
        <p:spPr>
          <a:xfrm>
            <a:off x="3810000" y="5029200"/>
            <a:ext cx="2667000" cy="121920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000" dirty="0">
                <a:solidFill>
                  <a:schemeClr val="tx1"/>
                </a:solidFill>
              </a:rPr>
              <a:t>Expected percentage loss (as in the structural and reduced form models)</a:t>
            </a:r>
            <a:endParaRPr lang="en-AU" sz="2000" dirty="0">
              <a:solidFill>
                <a:schemeClr val="tx1"/>
              </a:solidFill>
            </a:endParaRPr>
          </a:p>
        </p:txBody>
      </p:sp>
      <p:sp>
        <p:nvSpPr>
          <p:cNvPr id="12" name="Plus 11"/>
          <p:cNvSpPr/>
          <p:nvPr/>
        </p:nvSpPr>
        <p:spPr>
          <a:xfrm>
            <a:off x="6477000" y="5334000"/>
            <a:ext cx="762000" cy="762000"/>
          </a:xfrm>
          <a:prstGeom prst="mathPlu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Rectangle 12"/>
          <p:cNvSpPr/>
          <p:nvPr/>
        </p:nvSpPr>
        <p:spPr>
          <a:xfrm>
            <a:off x="7239000" y="5029200"/>
            <a:ext cx="1447800" cy="1219200"/>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Liquidity risk premium</a:t>
            </a:r>
            <a:endParaRPr lang="en-AU" sz="2000" dirty="0">
              <a:solidFill>
                <a:schemeClr val="tx1"/>
              </a:solidFill>
            </a:endParaRPr>
          </a:p>
        </p:txBody>
      </p:sp>
    </p:spTree>
    <p:extLst>
      <p:ext uri="{BB962C8B-B14F-4D97-AF65-F5344CB8AC3E}">
        <p14:creationId xmlns:p14="http://schemas.microsoft.com/office/powerpoint/2010/main" val="1530690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828800" y="2286000"/>
            <a:ext cx="5410200" cy="45720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p:cNvSpPr>
            <a:spLocks noGrp="1"/>
          </p:cNvSpPr>
          <p:nvPr>
            <p:ph type="title"/>
          </p:nvPr>
        </p:nvSpPr>
        <p:spPr/>
        <p:txBody>
          <a:bodyPr>
            <a:normAutofit fontScale="90000"/>
          </a:bodyPr>
          <a:lstStyle/>
          <a:p>
            <a:pPr algn="ctr">
              <a:spcBef>
                <a:spcPts val="0"/>
              </a:spcBef>
              <a:defRPr/>
            </a:pPr>
            <a:r>
              <a:rPr lang="en-AU" dirty="0"/>
              <a:t>Computing the present value of expected loss using THE TERM STRUCTURE OF </a:t>
            </a:r>
            <a:br>
              <a:rPr lang="en-AU" dirty="0"/>
            </a:br>
            <a:r>
              <a:rPr lang="en-AU" dirty="0"/>
              <a:t>Credit Spreads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47801"/>
                <a:ext cx="8375904" cy="4724399"/>
              </a:xfrm>
            </p:spPr>
            <p:txBody>
              <a:bodyPr>
                <a:normAutofit lnSpcReduction="10000"/>
              </a:bodyPr>
              <a:lstStyle/>
              <a:p>
                <a:pPr marL="2880" lvl="1" indent="0">
                  <a:spcBef>
                    <a:spcPts val="600"/>
                  </a:spcBef>
                  <a:spcAft>
                    <a:spcPts val="600"/>
                  </a:spcAft>
                  <a:buNone/>
                </a:pPr>
                <a:r>
                  <a:rPr lang="en-US" sz="2400" dirty="0"/>
                  <a:t>The present value of expected loss, PV </a:t>
                </a:r>
                <a:r>
                  <a:rPr lang="en-US" sz="2400" i="1" dirty="0"/>
                  <a:t>of E</a:t>
                </a:r>
                <a:r>
                  <a:rPr lang="en-US" sz="2400" dirty="0"/>
                  <a:t>(</a:t>
                </a:r>
                <a:r>
                  <a:rPr lang="en-US" sz="2400" i="1" dirty="0"/>
                  <a:t>l</a:t>
                </a:r>
                <a:r>
                  <a:rPr lang="en-US" sz="2400" dirty="0"/>
                  <a:t>oss),</a:t>
                </a:r>
                <a:r>
                  <a:rPr lang="en-US" sz="2400" i="1" dirty="0"/>
                  <a:t> </a:t>
                </a:r>
                <a:r>
                  <a:rPr lang="en-US" sz="2400" dirty="0"/>
                  <a:t>is calculated as follows:</a:t>
                </a:r>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AU" sz="2400" b="0" i="0" smtClean="0">
                          <a:solidFill>
                            <a:schemeClr val="bg1"/>
                          </a:solidFill>
                          <a:latin typeface="Cambria Math"/>
                        </a:rPr>
                        <m:t>PV</m:t>
                      </m:r>
                      <m:r>
                        <a:rPr lang="en-AU" sz="2400" b="0" i="0" smtClean="0">
                          <a:solidFill>
                            <a:schemeClr val="bg1"/>
                          </a:solidFill>
                          <a:latin typeface="Cambria Math"/>
                        </a:rPr>
                        <m:t> </m:t>
                      </m:r>
                      <m:r>
                        <a:rPr lang="en-AU" sz="2400" b="0" i="1" smtClean="0">
                          <a:solidFill>
                            <a:schemeClr val="bg1"/>
                          </a:solidFill>
                          <a:latin typeface="Cambria Math"/>
                        </a:rPr>
                        <m:t>𝑜𝑓</m:t>
                      </m:r>
                      <m:r>
                        <a:rPr lang="en-AU" sz="2400" b="0" i="1" smtClean="0">
                          <a:solidFill>
                            <a:schemeClr val="bg1"/>
                          </a:solidFill>
                          <a:latin typeface="Cambria Math"/>
                        </a:rPr>
                        <m:t> </m:t>
                      </m:r>
                      <m:r>
                        <a:rPr lang="en-AU" sz="2400" b="0" i="1" smtClean="0">
                          <a:solidFill>
                            <a:schemeClr val="bg1"/>
                          </a:solidFill>
                          <a:latin typeface="Cambria Math"/>
                        </a:rPr>
                        <m:t>𝐸</m:t>
                      </m:r>
                      <m:d>
                        <m:dPr>
                          <m:ctrlPr>
                            <a:rPr lang="en-AU" sz="2400" b="0" i="1" smtClean="0">
                              <a:solidFill>
                                <a:schemeClr val="bg1"/>
                              </a:solidFill>
                              <a:latin typeface="Cambria Math" panose="02040503050406030204" pitchFamily="18" charset="0"/>
                            </a:rPr>
                          </m:ctrlPr>
                        </m:dPr>
                        <m:e>
                          <m:r>
                            <m:rPr>
                              <m:sty m:val="p"/>
                            </m:rPr>
                            <a:rPr lang="en-AU" sz="2400" b="0" i="0" smtClean="0">
                              <a:solidFill>
                                <a:schemeClr val="bg1"/>
                              </a:solidFill>
                              <a:latin typeface="Cambria Math"/>
                            </a:rPr>
                            <m:t>loss</m:t>
                          </m:r>
                        </m:e>
                      </m:d>
                      <m:r>
                        <a:rPr lang="en-AU" sz="2400" b="0" i="1" smtClean="0">
                          <a:solidFill>
                            <a:schemeClr val="bg1"/>
                          </a:solidFill>
                          <a:latin typeface="Cambria Math"/>
                        </a:rPr>
                        <m:t>=</m:t>
                      </m:r>
                      <m:d>
                        <m:dPr>
                          <m:begChr m:val="["/>
                          <m:endChr m:val="]"/>
                          <m:ctrlPr>
                            <a:rPr lang="en-AU" sz="2400" b="0" i="1" smtClean="0">
                              <a:solidFill>
                                <a:schemeClr val="bg1"/>
                              </a:solidFill>
                              <a:latin typeface="Cambria Math" panose="02040503050406030204" pitchFamily="18" charset="0"/>
                            </a:rPr>
                          </m:ctrlPr>
                        </m:dPr>
                        <m:e>
                          <m:r>
                            <a:rPr lang="en-AU" sz="2400" b="0" i="1" smtClean="0">
                              <a:solidFill>
                                <a:schemeClr val="bg1"/>
                              </a:solidFill>
                              <a:latin typeface="Cambria Math"/>
                            </a:rPr>
                            <m:t>𝑃</m:t>
                          </m:r>
                          <m:d>
                            <m:dPr>
                              <m:ctrlPr>
                                <a:rPr lang="en-AU" sz="2400" b="0" i="1" smtClean="0">
                                  <a:solidFill>
                                    <a:schemeClr val="bg1"/>
                                  </a:solidFill>
                                  <a:latin typeface="Cambria Math" panose="02040503050406030204" pitchFamily="18" charset="0"/>
                                </a:rPr>
                              </m:ctrlPr>
                            </m:dPr>
                            <m:e>
                              <m:r>
                                <a:rPr lang="en-AU" sz="2400" b="0" i="1" smtClean="0">
                                  <a:solidFill>
                                    <a:schemeClr val="bg1"/>
                                  </a:solidFill>
                                  <a:latin typeface="Cambria Math"/>
                                </a:rPr>
                                <m:t>𝑡</m:t>
                              </m:r>
                              <m:r>
                                <a:rPr lang="en-AU" sz="2400" b="0" i="1" smtClean="0">
                                  <a:solidFill>
                                    <a:schemeClr val="bg1"/>
                                  </a:solidFill>
                                  <a:latin typeface="Cambria Math"/>
                                </a:rPr>
                                <m:t>,</m:t>
                              </m:r>
                              <m:r>
                                <a:rPr lang="en-AU" sz="2400" b="0" i="1" smtClean="0">
                                  <a:solidFill>
                                    <a:schemeClr val="bg1"/>
                                  </a:solidFill>
                                  <a:latin typeface="Cambria Math"/>
                                </a:rPr>
                                <m:t>𝑇</m:t>
                              </m:r>
                            </m:e>
                          </m:d>
                          <m:r>
                            <a:rPr lang="en-AU" sz="2400" b="0" i="1" smtClean="0">
                              <a:solidFill>
                                <a:schemeClr val="bg1"/>
                              </a:solidFill>
                              <a:latin typeface="Cambria Math"/>
                            </a:rPr>
                            <m:t>−</m:t>
                          </m:r>
                          <m:r>
                            <a:rPr lang="en-AU" sz="2400" b="0" i="1" smtClean="0">
                              <a:solidFill>
                                <a:schemeClr val="bg1"/>
                              </a:solidFill>
                              <a:latin typeface="Cambria Math"/>
                            </a:rPr>
                            <m:t>𝐷</m:t>
                          </m:r>
                          <m:d>
                            <m:dPr>
                              <m:ctrlPr>
                                <a:rPr lang="en-AU" sz="2400" b="0" i="1" smtClean="0">
                                  <a:solidFill>
                                    <a:schemeClr val="bg1"/>
                                  </a:solidFill>
                                  <a:latin typeface="Cambria Math" panose="02040503050406030204" pitchFamily="18" charset="0"/>
                                </a:rPr>
                              </m:ctrlPr>
                            </m:dPr>
                            <m:e>
                              <m:r>
                                <a:rPr lang="en-AU" sz="2400" b="0" i="1" smtClean="0">
                                  <a:solidFill>
                                    <a:schemeClr val="bg1"/>
                                  </a:solidFill>
                                  <a:latin typeface="Cambria Math"/>
                                </a:rPr>
                                <m:t>𝑡</m:t>
                              </m:r>
                              <m:r>
                                <a:rPr lang="en-AU" sz="2400" b="0" i="1" smtClean="0">
                                  <a:solidFill>
                                    <a:schemeClr val="bg1"/>
                                  </a:solidFill>
                                  <a:latin typeface="Cambria Math"/>
                                </a:rPr>
                                <m:t>,</m:t>
                              </m:r>
                              <m:r>
                                <a:rPr lang="en-AU" sz="2400" b="0" i="1" smtClean="0">
                                  <a:solidFill>
                                    <a:schemeClr val="bg1"/>
                                  </a:solidFill>
                                  <a:latin typeface="Cambria Math"/>
                                </a:rPr>
                                <m:t>𝑇</m:t>
                              </m:r>
                            </m:e>
                          </m:d>
                        </m:e>
                      </m:d>
                      <m:sSub>
                        <m:sSubPr>
                          <m:ctrlPr>
                            <a:rPr lang="en-AU" sz="2400" b="0" i="1" smtClean="0">
                              <a:solidFill>
                                <a:schemeClr val="bg1"/>
                              </a:solidFill>
                              <a:latin typeface="Cambria Math" panose="02040503050406030204" pitchFamily="18" charset="0"/>
                            </a:rPr>
                          </m:ctrlPr>
                        </m:sSubPr>
                        <m:e>
                          <m:r>
                            <a:rPr lang="en-AU" sz="2400" b="0" i="1" smtClean="0">
                              <a:solidFill>
                                <a:schemeClr val="bg1"/>
                              </a:solidFill>
                              <a:latin typeface="Cambria Math"/>
                            </a:rPr>
                            <m:t>𝑋</m:t>
                          </m:r>
                        </m:e>
                        <m:sub>
                          <m:r>
                            <a:rPr lang="en-US" sz="2400" b="0" i="1" smtClean="0">
                              <a:solidFill>
                                <a:schemeClr val="bg1"/>
                              </a:solidFill>
                              <a:latin typeface="Cambria Math"/>
                            </a:rPr>
                            <m:t>𝑇</m:t>
                          </m:r>
                        </m:sub>
                      </m:sSub>
                    </m:oMath>
                  </m:oMathPara>
                </a14:m>
                <a:endParaRPr lang="en-US" sz="2400" dirty="0">
                  <a:solidFill>
                    <a:schemeClr val="bg1"/>
                  </a:solidFill>
                </a:endParaRPr>
              </a:p>
              <a:p>
                <a:pPr marL="182880" lvl="1" indent="-180000">
                  <a:spcBef>
                    <a:spcPts val="600"/>
                  </a:spcBef>
                  <a:spcAft>
                    <a:spcPts val="600"/>
                  </a:spcAft>
                  <a:buFont typeface="Arial" pitchFamily="34" charset="0"/>
                  <a:buChar char="•"/>
                </a:pPr>
                <a:r>
                  <a:rPr lang="en-US" sz="2400" dirty="0"/>
                  <a:t>This represents the present value of the cash flow, if riskless, minus the present value of the cash flow considering credit risk.</a:t>
                </a:r>
              </a:p>
              <a:p>
                <a:pPr marL="2880" lvl="1" indent="0">
                  <a:spcBef>
                    <a:spcPts val="600"/>
                  </a:spcBef>
                  <a:spcAft>
                    <a:spcPts val="600"/>
                  </a:spcAft>
                  <a:buNone/>
                </a:pPr>
                <a:r>
                  <a:rPr lang="en-US" sz="2400" b="1" dirty="0"/>
                  <a:t>Example</a:t>
                </a:r>
                <a:r>
                  <a:rPr lang="en-US" sz="2400" dirty="0"/>
                  <a:t>. Consider Powder Corporation, which has promised to pay investors 25 euros on 30 September 2014. Today is 11 August 2011. The risk-free zero-coupon yield is 0.3718%. Credit spread for payment due on 30 September 2014 is 0.2739%. Calculate the PV of the expected loss implied by the credit spread.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47801"/>
                <a:ext cx="8375904" cy="4724399"/>
              </a:xfrm>
              <a:blipFill rotWithShape="0">
                <a:blip r:embed="rId3"/>
                <a:stretch>
                  <a:fillRect l="-1092" t="-1677" r="-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25</a:t>
            </a:fld>
            <a:endParaRPr lang="en-AU" dirty="0"/>
          </a:p>
        </p:txBody>
      </p:sp>
    </p:spTree>
    <p:extLst>
      <p:ext uri="{BB962C8B-B14F-4D97-AF65-F5344CB8AC3E}">
        <p14:creationId xmlns:p14="http://schemas.microsoft.com/office/powerpoint/2010/main" val="4151053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spcBef>
                <a:spcPts val="0"/>
              </a:spcBef>
              <a:defRPr/>
            </a:pPr>
            <a:r>
              <a:rPr lang="en-AU" dirty="0"/>
              <a:t>Computing the present value of expected loss using THE TERM STRUCTURE OF </a:t>
            </a:r>
            <a:br>
              <a:rPr lang="en-AU" dirty="0"/>
            </a:br>
            <a:r>
              <a:rPr lang="en-AU" dirty="0"/>
              <a:t>Credit Spreads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47801"/>
                <a:ext cx="8375904" cy="4724399"/>
              </a:xfrm>
            </p:spPr>
            <p:txBody>
              <a:bodyPr>
                <a:normAutofit fontScale="92500" lnSpcReduction="20000"/>
              </a:bodyPr>
              <a:lstStyle/>
              <a:p>
                <a:pPr marL="2880" lvl="1" indent="0">
                  <a:spcBef>
                    <a:spcPts val="600"/>
                  </a:spcBef>
                  <a:spcAft>
                    <a:spcPts val="600"/>
                  </a:spcAft>
                  <a:buNone/>
                </a:pPr>
                <a:r>
                  <a:rPr lang="en-US" sz="2400" b="1" dirty="0"/>
                  <a:t>Example (continued). </a:t>
                </a:r>
              </a:p>
              <a:p>
                <a:pPr marL="2880" lvl="1" indent="0">
                  <a:spcBef>
                    <a:spcPts val="600"/>
                  </a:spcBef>
                  <a:spcAft>
                    <a:spcPts val="600"/>
                  </a:spcAft>
                  <a:buNone/>
                </a:pPr>
                <a:r>
                  <a:rPr lang="en-US" sz="2400" b="1" dirty="0"/>
                  <a:t>Solution:</a:t>
                </a:r>
              </a:p>
              <a:p>
                <a:pPr marL="182880" lvl="1" indent="-180000">
                  <a:spcBef>
                    <a:spcPts val="600"/>
                  </a:spcBef>
                  <a:spcAft>
                    <a:spcPts val="600"/>
                  </a:spcAft>
                  <a:buFont typeface="Arial" pitchFamily="34" charset="0"/>
                  <a:buChar char="•"/>
                </a:pPr>
                <a:r>
                  <a:rPr lang="en-US" sz="2400" dirty="0"/>
                  <a:t>Total yield = 0.3718% + 0.2739% = </a:t>
                </a:r>
                <a:r>
                  <a:rPr lang="en-US" sz="2400" b="1" dirty="0"/>
                  <a:t>0.6457%</a:t>
                </a:r>
              </a:p>
              <a:p>
                <a:pPr marL="182880" lvl="1" indent="-180000">
                  <a:spcBef>
                    <a:spcPts val="600"/>
                  </a:spcBef>
                  <a:spcAft>
                    <a:spcPts val="600"/>
                  </a:spcAft>
                  <a:buFont typeface="Arial" pitchFamily="34" charset="0"/>
                  <a:buChar char="•"/>
                </a:pPr>
                <a:r>
                  <a:rPr lang="en-US" sz="2400" dirty="0"/>
                  <a:t>Years to maturity = 3 years and 51 days = </a:t>
                </a:r>
                <a:r>
                  <a:rPr lang="en-US" sz="2400" b="1" dirty="0"/>
                  <a:t>3.1397 years</a:t>
                </a:r>
              </a:p>
              <a:p>
                <a:pPr marL="182880" lvl="1" indent="-180000">
                  <a:spcBef>
                    <a:spcPts val="600"/>
                  </a:spcBef>
                  <a:spcAft>
                    <a:spcPts val="600"/>
                  </a:spcAft>
                  <a:buFont typeface="Arial" pitchFamily="34" charset="0"/>
                  <a:buChar char="•"/>
                </a:pPr>
                <a:endParaRPr lang="en-US" sz="2400" dirty="0"/>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AU" sz="2400" b="0" i="0" smtClean="0">
                          <a:latin typeface="Cambria Math"/>
                        </a:rPr>
                        <m:t>PV</m:t>
                      </m:r>
                      <m:r>
                        <a:rPr lang="en-AU" sz="2400" b="0" i="0" smtClean="0">
                          <a:latin typeface="Cambria Math"/>
                        </a:rPr>
                        <m:t> </m:t>
                      </m:r>
                      <m:r>
                        <m:rPr>
                          <m:sty m:val="p"/>
                        </m:rPr>
                        <a:rPr lang="en-AU" sz="2400" b="0" i="0" smtClean="0">
                          <a:latin typeface="Cambria Math"/>
                        </a:rPr>
                        <m:t>of</m:t>
                      </m:r>
                      <m:r>
                        <a:rPr lang="en-AU" sz="2400" b="0" i="0" smtClean="0">
                          <a:latin typeface="Cambria Math"/>
                        </a:rPr>
                        <m:t> </m:t>
                      </m:r>
                      <m:r>
                        <m:rPr>
                          <m:sty m:val="p"/>
                        </m:rPr>
                        <a:rPr lang="en-AU" sz="2400" b="0" i="0" smtClean="0">
                          <a:latin typeface="Cambria Math"/>
                        </a:rPr>
                        <m:t>CF</m:t>
                      </m:r>
                      <m:r>
                        <a:rPr lang="en-AU" sz="2400" b="0" i="1" smtClean="0">
                          <a:latin typeface="Cambria Math"/>
                        </a:rPr>
                        <m:t>=25×</m:t>
                      </m:r>
                      <m:sSup>
                        <m:sSupPr>
                          <m:ctrlPr>
                            <a:rPr lang="en-AU" sz="2400" b="0" i="1" smtClean="0">
                              <a:latin typeface="Cambria Math" panose="02040503050406030204" pitchFamily="18" charset="0"/>
                              <a:ea typeface="Cambria Math"/>
                            </a:rPr>
                          </m:ctrlPr>
                        </m:sSupPr>
                        <m:e>
                          <m:r>
                            <a:rPr lang="en-AU" sz="2400" b="0" i="1" smtClean="0">
                              <a:latin typeface="Cambria Math"/>
                              <a:ea typeface="Cambria Math"/>
                            </a:rPr>
                            <m:t>𝑒</m:t>
                          </m:r>
                        </m:e>
                        <m:sup>
                          <m:r>
                            <a:rPr lang="en-AU" sz="2400" b="0" i="1" smtClean="0">
                              <a:latin typeface="Cambria Math"/>
                              <a:ea typeface="Cambria Math"/>
                            </a:rPr>
                            <m:t>−0.006457×3.1397</m:t>
                          </m:r>
                        </m:sup>
                      </m:sSup>
                      <m:r>
                        <a:rPr lang="en-AU" sz="2400" b="0" i="1" smtClean="0">
                          <a:latin typeface="Cambria Math"/>
                          <a:ea typeface="Cambria Math"/>
                        </a:rPr>
                        <m:t>=</m:t>
                      </m:r>
                      <m:r>
                        <a:rPr lang="en-AU" sz="2400" b="1" i="1" smtClean="0">
                          <a:latin typeface="Cambria Math"/>
                          <a:ea typeface="Cambria Math"/>
                        </a:rPr>
                        <m:t>$</m:t>
                      </m:r>
                      <m:r>
                        <a:rPr lang="en-AU" sz="2400" b="1" i="1" smtClean="0">
                          <a:latin typeface="Cambria Math"/>
                          <a:ea typeface="Cambria Math"/>
                        </a:rPr>
                        <m:t>𝟐𝟒</m:t>
                      </m:r>
                      <m:r>
                        <a:rPr lang="en-AU" sz="2400" b="1" i="1" smtClean="0">
                          <a:latin typeface="Cambria Math"/>
                          <a:ea typeface="Cambria Math"/>
                        </a:rPr>
                        <m:t>.</m:t>
                      </m:r>
                      <m:r>
                        <a:rPr lang="en-AU" sz="2400" b="1" i="1" smtClean="0">
                          <a:latin typeface="Cambria Math"/>
                          <a:ea typeface="Cambria Math"/>
                        </a:rPr>
                        <m:t>𝟒𝟗𝟖𝟑</m:t>
                      </m:r>
                    </m:oMath>
                  </m:oMathPara>
                </a14:m>
                <a:endParaRPr lang="en-US" sz="2400" b="1" dirty="0"/>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AU" sz="2400" i="0">
                          <a:latin typeface="Cambria Math"/>
                        </a:rPr>
                        <m:t>PV</m:t>
                      </m:r>
                      <m:r>
                        <a:rPr lang="en-AU" sz="2400" i="1">
                          <a:latin typeface="Cambria Math"/>
                        </a:rPr>
                        <m:t> </m:t>
                      </m:r>
                      <m:r>
                        <m:rPr>
                          <m:sty m:val="p"/>
                        </m:rPr>
                        <a:rPr lang="en-AU" sz="2400" i="0">
                          <a:latin typeface="Cambria Math"/>
                        </a:rPr>
                        <m:t>of</m:t>
                      </m:r>
                      <m:r>
                        <a:rPr lang="en-AU" sz="2400" i="1">
                          <a:latin typeface="Cambria Math"/>
                        </a:rPr>
                        <m:t> </m:t>
                      </m:r>
                      <m:sSub>
                        <m:sSubPr>
                          <m:ctrlPr>
                            <a:rPr lang="en-AU" sz="2400" i="1" smtClean="0">
                              <a:latin typeface="Cambria Math" panose="02040503050406030204" pitchFamily="18" charset="0"/>
                            </a:rPr>
                          </m:ctrlPr>
                        </m:sSubPr>
                        <m:e>
                          <m:r>
                            <m:rPr>
                              <m:sty m:val="p"/>
                            </m:rPr>
                            <a:rPr lang="en-AU" sz="2400" b="0" i="0" smtClean="0">
                              <a:latin typeface="Cambria Math"/>
                            </a:rPr>
                            <m:t>CF</m:t>
                          </m:r>
                        </m:e>
                        <m:sub>
                          <m:r>
                            <a:rPr lang="en-AU" sz="2400" b="0" i="1" smtClean="0">
                              <a:latin typeface="Cambria Math"/>
                            </a:rPr>
                            <m:t>𝑟𝑓</m:t>
                          </m:r>
                        </m:sub>
                      </m:sSub>
                      <m:r>
                        <a:rPr lang="en-AU" sz="2400" i="1">
                          <a:latin typeface="Cambria Math"/>
                        </a:rPr>
                        <m:t>=25×</m:t>
                      </m:r>
                      <m:sSup>
                        <m:sSupPr>
                          <m:ctrlPr>
                            <a:rPr lang="en-AU" sz="2400" i="1">
                              <a:latin typeface="Cambria Math" panose="02040503050406030204" pitchFamily="18" charset="0"/>
                              <a:ea typeface="Cambria Math"/>
                            </a:rPr>
                          </m:ctrlPr>
                        </m:sSupPr>
                        <m:e>
                          <m:r>
                            <a:rPr lang="en-AU" sz="2400" i="1">
                              <a:latin typeface="Cambria Math"/>
                              <a:ea typeface="Cambria Math"/>
                            </a:rPr>
                            <m:t>𝑒</m:t>
                          </m:r>
                        </m:e>
                        <m:sup>
                          <m:r>
                            <a:rPr lang="en-AU" sz="2400" i="1">
                              <a:latin typeface="Cambria Math"/>
                              <a:ea typeface="Cambria Math"/>
                            </a:rPr>
                            <m:t>−0.00</m:t>
                          </m:r>
                          <m:r>
                            <a:rPr lang="en-AU" sz="2400" b="0" i="1" smtClean="0">
                              <a:latin typeface="Cambria Math"/>
                              <a:ea typeface="Cambria Math"/>
                            </a:rPr>
                            <m:t>3718</m:t>
                          </m:r>
                          <m:r>
                            <a:rPr lang="en-AU" sz="2400" i="1">
                              <a:latin typeface="Cambria Math"/>
                              <a:ea typeface="Cambria Math"/>
                            </a:rPr>
                            <m:t>×3.1397</m:t>
                          </m:r>
                        </m:sup>
                      </m:sSup>
                      <m:r>
                        <a:rPr lang="en-AU" sz="2400" i="1">
                          <a:latin typeface="Cambria Math"/>
                          <a:ea typeface="Cambria Math"/>
                        </a:rPr>
                        <m:t>=</m:t>
                      </m:r>
                      <m:r>
                        <a:rPr lang="en-AU" sz="2400" b="1" i="1">
                          <a:latin typeface="Cambria Math"/>
                          <a:ea typeface="Cambria Math"/>
                        </a:rPr>
                        <m:t>$</m:t>
                      </m:r>
                      <m:r>
                        <a:rPr lang="en-AU" sz="2400" b="1" i="1">
                          <a:latin typeface="Cambria Math"/>
                          <a:ea typeface="Cambria Math"/>
                        </a:rPr>
                        <m:t>𝟐𝟒</m:t>
                      </m:r>
                      <m:r>
                        <a:rPr lang="en-AU" sz="2400" b="1" i="1">
                          <a:latin typeface="Cambria Math"/>
                          <a:ea typeface="Cambria Math"/>
                        </a:rPr>
                        <m:t>.</m:t>
                      </m:r>
                      <m:r>
                        <a:rPr lang="en-AU" sz="2400" b="1" i="1" smtClean="0">
                          <a:latin typeface="Cambria Math"/>
                          <a:ea typeface="Cambria Math"/>
                        </a:rPr>
                        <m:t>𝟕𝟎𝟗𝟗</m:t>
                      </m:r>
                    </m:oMath>
                  </m:oMathPara>
                </a14:m>
                <a:endParaRPr lang="en-US" sz="2400" b="1" dirty="0"/>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AU" sz="2400" b="0" i="0" smtClean="0">
                          <a:latin typeface="Cambria Math"/>
                        </a:rPr>
                        <m:t>PV</m:t>
                      </m:r>
                      <m:r>
                        <a:rPr lang="en-AU" sz="2400" b="0" i="1" smtClean="0">
                          <a:latin typeface="Cambria Math"/>
                        </a:rPr>
                        <m:t> </m:t>
                      </m:r>
                      <m:r>
                        <m:rPr>
                          <m:sty m:val="p"/>
                        </m:rPr>
                        <a:rPr lang="en-AU" sz="2400" b="0" i="0" smtClean="0">
                          <a:latin typeface="Cambria Math"/>
                        </a:rPr>
                        <m:t>of</m:t>
                      </m:r>
                      <m:r>
                        <a:rPr lang="en-AU" sz="2400" b="0" i="1" smtClean="0">
                          <a:latin typeface="Cambria Math"/>
                        </a:rPr>
                        <m:t> </m:t>
                      </m:r>
                      <m:r>
                        <a:rPr lang="en-AU" sz="2400" b="0" i="1" smtClean="0">
                          <a:latin typeface="Cambria Math"/>
                        </a:rPr>
                        <m:t>𝐸</m:t>
                      </m:r>
                      <m:d>
                        <m:dPr>
                          <m:ctrlPr>
                            <a:rPr lang="en-AU" sz="2400" b="0" i="1" smtClean="0">
                              <a:latin typeface="Cambria Math" panose="02040503050406030204" pitchFamily="18" charset="0"/>
                            </a:rPr>
                          </m:ctrlPr>
                        </m:dPr>
                        <m:e>
                          <m:r>
                            <m:rPr>
                              <m:sty m:val="p"/>
                            </m:rPr>
                            <a:rPr lang="en-AU" sz="2400" b="0" i="0" smtClean="0">
                              <a:latin typeface="Cambria Math"/>
                            </a:rPr>
                            <m:t>loss</m:t>
                          </m:r>
                        </m:e>
                      </m:d>
                      <m:r>
                        <a:rPr lang="en-AU" sz="2400" b="0" i="0" smtClean="0">
                          <a:latin typeface="Cambria Math"/>
                        </a:rPr>
                        <m:t>=</m:t>
                      </m:r>
                      <m:r>
                        <a:rPr lang="en-AU" sz="2400" b="0" i="1" smtClean="0">
                          <a:latin typeface="Cambria Math"/>
                        </a:rPr>
                        <m:t>24.7099−24.4983=</m:t>
                      </m:r>
                      <m:r>
                        <a:rPr lang="en-AU" sz="2400" b="1" i="1" smtClean="0">
                          <a:latin typeface="Cambria Math"/>
                        </a:rPr>
                        <m:t>$</m:t>
                      </m:r>
                      <m:r>
                        <a:rPr lang="en-AU" sz="2400" b="1" i="1" smtClean="0">
                          <a:latin typeface="Cambria Math"/>
                        </a:rPr>
                        <m:t>𝟎</m:t>
                      </m:r>
                      <m:r>
                        <a:rPr lang="en-AU" sz="2400" b="1" i="1" smtClean="0">
                          <a:latin typeface="Cambria Math"/>
                        </a:rPr>
                        <m:t>.</m:t>
                      </m:r>
                      <m:r>
                        <a:rPr lang="en-AU" sz="2400" b="1" i="1" smtClean="0">
                          <a:latin typeface="Cambria Math"/>
                        </a:rPr>
                        <m:t>𝟐𝟏𝟏𝟔</m:t>
                      </m:r>
                    </m:oMath>
                  </m:oMathPara>
                </a14:m>
                <a:endParaRPr lang="en-US" sz="2400" b="1" dirty="0"/>
              </a:p>
              <a:p>
                <a:pPr marL="2880" lvl="1" indent="0">
                  <a:spcBef>
                    <a:spcPts val="600"/>
                  </a:spcBef>
                  <a:spcAft>
                    <a:spcPts val="600"/>
                  </a:spcAft>
                  <a:buNone/>
                </a:pPr>
                <a:endParaRPr lang="en-US" sz="2400" dirty="0"/>
              </a:p>
              <a:p>
                <a:pPr marL="2880" lvl="1" indent="0">
                  <a:spcBef>
                    <a:spcPts val="600"/>
                  </a:spcBef>
                  <a:spcAft>
                    <a:spcPts val="600"/>
                  </a:spcAft>
                  <a:buNone/>
                </a:pPr>
                <a:r>
                  <a:rPr lang="en-US" sz="2400" i="1" dirty="0"/>
                  <a:t>Note</a:t>
                </a:r>
                <a:r>
                  <a:rPr lang="en-US" sz="2400" dirty="0"/>
                  <a:t>: For a coupon bond, the sum of PV of the loss for each cash flow is calculated.</a:t>
                </a:r>
              </a:p>
              <a:p>
                <a:pPr marL="182880" lvl="1" indent="-180000">
                  <a:spcBef>
                    <a:spcPts val="600"/>
                  </a:spcBef>
                  <a:spcAft>
                    <a:spcPts val="600"/>
                  </a:spcAft>
                  <a:buFont typeface="Arial" pitchFamily="34" charset="0"/>
                  <a:buChar char="•"/>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47801"/>
                <a:ext cx="8375904" cy="4724399"/>
              </a:xfrm>
              <a:blipFill rotWithShape="0">
                <a:blip r:embed="rId3"/>
                <a:stretch>
                  <a:fillRect l="-873" t="-2194" r="-94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26</a:t>
            </a:fld>
            <a:endParaRPr lang="en-AU" dirty="0"/>
          </a:p>
        </p:txBody>
      </p:sp>
    </p:spTree>
    <p:extLst>
      <p:ext uri="{BB962C8B-B14F-4D97-AF65-F5344CB8AC3E}">
        <p14:creationId xmlns:p14="http://schemas.microsoft.com/office/powerpoint/2010/main" val="827121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defRPr/>
            </a:pPr>
            <a:r>
              <a:rPr lang="en-AU" dirty="0"/>
              <a:t>7. ASSET-BACKED SECURITIES</a:t>
            </a:r>
          </a:p>
        </p:txBody>
      </p:sp>
      <p:sp>
        <p:nvSpPr>
          <p:cNvPr id="3" name="Content Placeholder 2"/>
          <p:cNvSpPr>
            <a:spLocks noGrp="1"/>
          </p:cNvSpPr>
          <p:nvPr>
            <p:ph idx="1"/>
          </p:nvPr>
        </p:nvSpPr>
        <p:spPr>
          <a:xfrm>
            <a:off x="381000" y="5486401"/>
            <a:ext cx="8375904" cy="914399"/>
          </a:xfrm>
        </p:spPr>
        <p:txBody>
          <a:bodyPr>
            <a:normAutofit/>
          </a:bodyPr>
          <a:lstStyle/>
          <a:p>
            <a:pPr marL="182880" lvl="1" indent="-180000">
              <a:spcBef>
                <a:spcPts val="600"/>
              </a:spcBef>
              <a:spcAft>
                <a:spcPts val="600"/>
              </a:spcAft>
              <a:buFont typeface="Arial" pitchFamily="34" charset="0"/>
              <a:buChar char="•"/>
            </a:pPr>
            <a:r>
              <a:rPr lang="en-US" sz="2200" dirty="0"/>
              <a:t>Unlike corporate debt, an asset-backed security does not default when an interest payment is missed.</a:t>
            </a:r>
          </a:p>
        </p:txBody>
      </p:sp>
      <p:sp>
        <p:nvSpPr>
          <p:cNvPr id="4" name="Slide Number Placeholder 3"/>
          <p:cNvSpPr>
            <a:spLocks noGrp="1"/>
          </p:cNvSpPr>
          <p:nvPr>
            <p:ph type="sldNum" sz="quarter" idx="12"/>
          </p:nvPr>
        </p:nvSpPr>
        <p:spPr/>
        <p:txBody>
          <a:bodyPr/>
          <a:lstStyle/>
          <a:p>
            <a:fld id="{4E4A4924-7CC3-4BF6-9C5C-A8E770D15754}" type="slidenum">
              <a:rPr lang="en-AU" smtClean="0"/>
              <a:t>27</a:t>
            </a:fld>
            <a:endParaRPr lang="en-AU" dirty="0"/>
          </a:p>
        </p:txBody>
      </p:sp>
      <p:graphicFrame>
        <p:nvGraphicFramePr>
          <p:cNvPr id="5" name="Diagram 4"/>
          <p:cNvGraphicFramePr/>
          <p:nvPr>
            <p:extLst>
              <p:ext uri="{D42A27DB-BD31-4B8C-83A1-F6EECF244321}">
                <p14:modId xmlns:p14="http://schemas.microsoft.com/office/powerpoint/2010/main" val="4261429201"/>
              </p:ext>
            </p:extLst>
          </p:nvPr>
        </p:nvGraphicFramePr>
        <p:xfrm>
          <a:off x="609600" y="1397000"/>
          <a:ext cx="8229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8075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defRPr/>
            </a:pPr>
            <a:r>
              <a:rPr lang="en-AU" dirty="0"/>
              <a:t>Measures for ASSET-BACKED SECURITIES</a:t>
            </a:r>
          </a:p>
        </p:txBody>
      </p:sp>
      <p:sp>
        <p:nvSpPr>
          <p:cNvPr id="3" name="Content Placeholder 2"/>
          <p:cNvSpPr>
            <a:spLocks noGrp="1"/>
          </p:cNvSpPr>
          <p:nvPr>
            <p:ph idx="1"/>
          </p:nvPr>
        </p:nvSpPr>
        <p:spPr>
          <a:xfrm>
            <a:off x="381000" y="4953001"/>
            <a:ext cx="8375904" cy="1523999"/>
          </a:xfrm>
        </p:spPr>
        <p:txBody>
          <a:bodyPr>
            <a:normAutofit/>
          </a:bodyPr>
          <a:lstStyle/>
          <a:p>
            <a:pPr marL="2880" lvl="1" indent="0">
              <a:spcBef>
                <a:spcPts val="600"/>
              </a:spcBef>
              <a:spcAft>
                <a:spcPts val="600"/>
              </a:spcAft>
              <a:buNone/>
            </a:pPr>
            <a:r>
              <a:rPr lang="en-US" sz="2400" dirty="0"/>
              <a:t>To calculate these measures, a model analogous to those used for corporate and sovereign debt is used.</a:t>
            </a:r>
          </a:p>
          <a:p>
            <a:pPr lvl="1" indent="-180000">
              <a:lnSpc>
                <a:spcPct val="90000"/>
              </a:lnSpc>
              <a:spcBef>
                <a:spcPts val="600"/>
              </a:spcBef>
              <a:spcAft>
                <a:spcPts val="600"/>
              </a:spcAft>
            </a:pPr>
            <a:r>
              <a:rPr lang="en-US" sz="2200" dirty="0"/>
              <a:t>However, the calculations are much more complex.</a:t>
            </a:r>
          </a:p>
        </p:txBody>
      </p:sp>
      <p:sp>
        <p:nvSpPr>
          <p:cNvPr id="4" name="Slide Number Placeholder 3"/>
          <p:cNvSpPr>
            <a:spLocks noGrp="1"/>
          </p:cNvSpPr>
          <p:nvPr>
            <p:ph type="sldNum" sz="quarter" idx="12"/>
          </p:nvPr>
        </p:nvSpPr>
        <p:spPr/>
        <p:txBody>
          <a:bodyPr/>
          <a:lstStyle/>
          <a:p>
            <a:fld id="{4E4A4924-7CC3-4BF6-9C5C-A8E770D15754}" type="slidenum">
              <a:rPr lang="en-AU" smtClean="0"/>
              <a:t>28</a:t>
            </a:fld>
            <a:endParaRPr lang="en-AU" dirty="0"/>
          </a:p>
        </p:txBody>
      </p:sp>
      <p:graphicFrame>
        <p:nvGraphicFramePr>
          <p:cNvPr id="5" name="Diagram 4"/>
          <p:cNvGraphicFramePr/>
          <p:nvPr>
            <p:extLst>
              <p:ext uri="{D42A27DB-BD31-4B8C-83A1-F6EECF244321}">
                <p14:modId xmlns:p14="http://schemas.microsoft.com/office/powerpoint/2010/main" val="353260703"/>
              </p:ext>
            </p:extLst>
          </p:nvPr>
        </p:nvGraphicFramePr>
        <p:xfrm>
          <a:off x="533400" y="1117600"/>
          <a:ext cx="7086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p:cNvSpPr/>
          <p:nvPr/>
        </p:nvSpPr>
        <p:spPr>
          <a:xfrm>
            <a:off x="7010400" y="1600200"/>
            <a:ext cx="1828800" cy="2819400"/>
          </a:xfrm>
          <a:prstGeom prst="roundRect">
            <a:avLst/>
          </a:prstGeom>
          <a:solidFill>
            <a:schemeClr val="tx2">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000" dirty="0">
                <a:solidFill>
                  <a:schemeClr val="tx1"/>
                </a:solidFill>
              </a:rPr>
              <a:t>In ABS, the probability of default does not apply, so it is replaced by the probability of loss.</a:t>
            </a:r>
          </a:p>
        </p:txBody>
      </p:sp>
      <p:cxnSp>
        <p:nvCxnSpPr>
          <p:cNvPr id="8" name="Straight Arrow Connector 7"/>
          <p:cNvCxnSpPr/>
          <p:nvPr/>
        </p:nvCxnSpPr>
        <p:spPr>
          <a:xfrm flipH="1">
            <a:off x="6553200" y="1981200"/>
            <a:ext cx="432000" cy="0"/>
          </a:xfrm>
          <a:prstGeom prst="straightConnector1">
            <a:avLst/>
          </a:prstGeom>
          <a:ln w="254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713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defRPr/>
            </a:pPr>
            <a:r>
              <a:rPr lang="en-AU" dirty="0"/>
              <a:t>8. SUMMARY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34111547"/>
              </p:ext>
            </p:extLst>
          </p:nvPr>
        </p:nvGraphicFramePr>
        <p:xfrm>
          <a:off x="381000" y="1447801"/>
          <a:ext cx="8375904" cy="472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29</a:t>
            </a:fld>
            <a:endParaRPr lang="en-AU" dirty="0"/>
          </a:p>
        </p:txBody>
      </p:sp>
    </p:spTree>
    <p:extLst>
      <p:ext uri="{BB962C8B-B14F-4D97-AF65-F5344CB8AC3E}">
        <p14:creationId xmlns:p14="http://schemas.microsoft.com/office/powerpoint/2010/main" val="131385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1. INTRODUCTION</a:t>
            </a:r>
          </a:p>
        </p:txBody>
      </p:sp>
      <p:sp>
        <p:nvSpPr>
          <p:cNvPr id="3" name="Content Placeholder 2"/>
          <p:cNvSpPr>
            <a:spLocks noGrp="1"/>
          </p:cNvSpPr>
          <p:nvPr>
            <p:ph idx="1"/>
          </p:nvPr>
        </p:nvSpPr>
        <p:spPr/>
        <p:txBody>
          <a:bodyPr>
            <a:normAutofit/>
          </a:bodyPr>
          <a:lstStyle/>
          <a:p>
            <a:pPr indent="-180000">
              <a:spcBef>
                <a:spcPts val="600"/>
              </a:spcBef>
              <a:spcAft>
                <a:spcPts val="600"/>
              </a:spcAft>
            </a:pPr>
            <a:r>
              <a:rPr lang="en-US" altLang="en-US" sz="2400" dirty="0"/>
              <a:t>Since 1990, credit-related financial crises and consequent defaults by governments, companies, and individuals have spurred developments in credit risk analysis. </a:t>
            </a:r>
          </a:p>
          <a:p>
            <a:pPr indent="-180000">
              <a:spcBef>
                <a:spcPts val="600"/>
              </a:spcBef>
              <a:spcAft>
                <a:spcPts val="600"/>
              </a:spcAft>
            </a:pPr>
            <a:r>
              <a:rPr lang="en-US" altLang="en-US" sz="2400" dirty="0"/>
              <a:t>Traditional credit ratings were only partially effective in capturing the changes in the default risks. </a:t>
            </a:r>
          </a:p>
          <a:p>
            <a:pPr indent="-180000">
              <a:spcBef>
                <a:spcPts val="600"/>
              </a:spcBef>
              <a:spcAft>
                <a:spcPts val="600"/>
              </a:spcAft>
            </a:pPr>
            <a:r>
              <a:rPr lang="en-US" altLang="en-US" sz="2400" dirty="0"/>
              <a:t>As a result, additional tools to quantify and manage risks have been developed.</a:t>
            </a:r>
          </a:p>
        </p:txBody>
      </p:sp>
      <p:sp>
        <p:nvSpPr>
          <p:cNvPr id="4" name="Slide Number Placeholder 3"/>
          <p:cNvSpPr>
            <a:spLocks noGrp="1"/>
          </p:cNvSpPr>
          <p:nvPr>
            <p:ph type="sldNum" sz="quarter" idx="12"/>
          </p:nvPr>
        </p:nvSpPr>
        <p:spPr/>
        <p:txBody>
          <a:bodyPr/>
          <a:lstStyle/>
          <a:p>
            <a:fld id="{4E4A4924-7CC3-4BF6-9C5C-A8E770D15754}" type="slidenum">
              <a:rPr lang="en-AU" smtClean="0"/>
              <a:t>3</a:t>
            </a:fld>
            <a:endParaRPr lang="en-AU" dirty="0"/>
          </a:p>
        </p:txBody>
      </p:sp>
    </p:spTree>
    <p:extLst>
      <p:ext uri="{BB962C8B-B14F-4D97-AF65-F5344CB8AC3E}">
        <p14:creationId xmlns:p14="http://schemas.microsoft.com/office/powerpoint/2010/main" val="753225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defRPr/>
            </a:pPr>
            <a:r>
              <a:rPr lang="en-AU" dirty="0"/>
              <a:t>SUMMARY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56269096"/>
              </p:ext>
            </p:extLst>
          </p:nvPr>
        </p:nvGraphicFramePr>
        <p:xfrm>
          <a:off x="381000" y="1447801"/>
          <a:ext cx="8375904" cy="472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30</a:t>
            </a:fld>
            <a:endParaRPr lang="en-AU" dirty="0"/>
          </a:p>
        </p:txBody>
      </p:sp>
    </p:spTree>
    <p:extLst>
      <p:ext uri="{BB962C8B-B14F-4D97-AF65-F5344CB8AC3E}">
        <p14:creationId xmlns:p14="http://schemas.microsoft.com/office/powerpoint/2010/main" val="1161978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defRPr/>
            </a:pPr>
            <a:r>
              <a:rPr lang="en-AU" dirty="0"/>
              <a:t>SUMMARY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52453724"/>
              </p:ext>
            </p:extLst>
          </p:nvPr>
        </p:nvGraphicFramePr>
        <p:xfrm>
          <a:off x="381000" y="1447801"/>
          <a:ext cx="8375904" cy="472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31</a:t>
            </a:fld>
            <a:endParaRPr lang="en-AU" dirty="0"/>
          </a:p>
        </p:txBody>
      </p:sp>
    </p:spTree>
    <p:extLst>
      <p:ext uri="{BB962C8B-B14F-4D97-AF65-F5344CB8AC3E}">
        <p14:creationId xmlns:p14="http://schemas.microsoft.com/office/powerpoint/2010/main" val="679108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defRPr/>
            </a:pPr>
            <a:r>
              <a:rPr lang="en-AU" dirty="0"/>
              <a:t>SUMMARY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1528266"/>
              </p:ext>
            </p:extLst>
          </p:nvPr>
        </p:nvGraphicFramePr>
        <p:xfrm>
          <a:off x="381000" y="1447801"/>
          <a:ext cx="8375904" cy="3200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32</a:t>
            </a:fld>
            <a:endParaRPr lang="en-AU" dirty="0"/>
          </a:p>
        </p:txBody>
      </p:sp>
    </p:spTree>
    <p:extLst>
      <p:ext uri="{BB962C8B-B14F-4D97-AF65-F5344CB8AC3E}">
        <p14:creationId xmlns:p14="http://schemas.microsoft.com/office/powerpoint/2010/main" val="410975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2. MEASURES OF Credit risk</a:t>
            </a:r>
          </a:p>
        </p:txBody>
      </p:sp>
      <p:sp>
        <p:nvSpPr>
          <p:cNvPr id="4" name="Slide Number Placeholder 3"/>
          <p:cNvSpPr>
            <a:spLocks noGrp="1"/>
          </p:cNvSpPr>
          <p:nvPr>
            <p:ph type="sldNum" sz="quarter" idx="12"/>
          </p:nvPr>
        </p:nvSpPr>
        <p:spPr/>
        <p:txBody>
          <a:bodyPr/>
          <a:lstStyle/>
          <a:p>
            <a:fld id="{4E4A4924-7CC3-4BF6-9C5C-A8E770D15754}" type="slidenum">
              <a:rPr lang="en-AU" smtClean="0"/>
              <a:t>4</a:t>
            </a:fld>
            <a:endParaRPr lang="en-AU" dirty="0"/>
          </a:p>
        </p:txBody>
      </p:sp>
      <p:graphicFrame>
        <p:nvGraphicFramePr>
          <p:cNvPr id="5" name="Diagram 4"/>
          <p:cNvGraphicFramePr/>
          <p:nvPr>
            <p:extLst>
              <p:ext uri="{D42A27DB-BD31-4B8C-83A1-F6EECF244321}">
                <p14:modId xmlns:p14="http://schemas.microsoft.com/office/powerpoint/2010/main" val="570829207"/>
              </p:ext>
            </p:extLst>
          </p:nvPr>
        </p:nvGraphicFramePr>
        <p:xfrm>
          <a:off x="609600" y="1295400"/>
          <a:ext cx="76200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778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990600"/>
          </a:xfrm>
        </p:spPr>
        <p:txBody>
          <a:bodyPr/>
          <a:lstStyle/>
          <a:p>
            <a:pPr algn="ctr"/>
            <a:r>
              <a:rPr lang="en-AU" dirty="0"/>
              <a:t>PRESENT VALUE OF THE EXPECTED LOSS</a:t>
            </a:r>
          </a:p>
        </p:txBody>
      </p:sp>
      <p:sp>
        <p:nvSpPr>
          <p:cNvPr id="3" name="Content Placeholder 2"/>
          <p:cNvSpPr>
            <a:spLocks noGrp="1"/>
          </p:cNvSpPr>
          <p:nvPr>
            <p:ph idx="1"/>
          </p:nvPr>
        </p:nvSpPr>
        <p:spPr>
          <a:xfrm>
            <a:off x="381000" y="1295400"/>
            <a:ext cx="8375904" cy="4724399"/>
          </a:xfrm>
        </p:spPr>
        <p:txBody>
          <a:bodyPr>
            <a:noAutofit/>
          </a:bodyPr>
          <a:lstStyle/>
          <a:p>
            <a:pPr marL="182880" lvl="1" indent="-180000">
              <a:spcBef>
                <a:spcPts val="600"/>
              </a:spcBef>
              <a:spcAft>
                <a:spcPts val="600"/>
              </a:spcAft>
              <a:buFont typeface="Arial" pitchFamily="34" charset="0"/>
              <a:buChar char="•"/>
            </a:pPr>
            <a:r>
              <a:rPr lang="en-US" sz="2200" dirty="0"/>
              <a:t>The present value of the expected loss is the most complex credit risk measure to calculate because it involves two modifications to the expected loss:</a:t>
            </a:r>
          </a:p>
          <a:p>
            <a:pPr marL="182880" lvl="1" indent="-180000">
              <a:spcBef>
                <a:spcPts val="600"/>
              </a:spcBef>
              <a:spcAft>
                <a:spcPts val="600"/>
              </a:spcAft>
              <a:buFont typeface="Arial" pitchFamily="34" charset="0"/>
              <a:buChar char="•"/>
            </a:pPr>
            <a:endParaRPr lang="en-US" sz="2200" dirty="0"/>
          </a:p>
          <a:p>
            <a:pPr marL="182880" lvl="1" indent="-180000">
              <a:spcBef>
                <a:spcPts val="600"/>
              </a:spcBef>
              <a:spcAft>
                <a:spcPts val="600"/>
              </a:spcAft>
              <a:buFont typeface="Arial" pitchFamily="34" charset="0"/>
              <a:buChar char="•"/>
            </a:pPr>
            <a:endParaRPr lang="en-US" sz="2200" dirty="0"/>
          </a:p>
          <a:p>
            <a:pPr marL="182880" lvl="1" indent="-180000">
              <a:spcBef>
                <a:spcPts val="600"/>
              </a:spcBef>
              <a:spcAft>
                <a:spcPts val="600"/>
              </a:spcAft>
              <a:buFont typeface="Arial" pitchFamily="34" charset="0"/>
              <a:buChar char="•"/>
            </a:pPr>
            <a:endParaRPr lang="en-US" sz="2200" dirty="0"/>
          </a:p>
          <a:p>
            <a:pPr marL="182880" lvl="1" indent="-180000">
              <a:spcBef>
                <a:spcPts val="600"/>
              </a:spcBef>
              <a:spcAft>
                <a:spcPts val="600"/>
              </a:spcAft>
              <a:buFont typeface="Arial" pitchFamily="34" charset="0"/>
              <a:buChar char="•"/>
            </a:pPr>
            <a:endParaRPr lang="en-US" sz="2200" dirty="0"/>
          </a:p>
          <a:p>
            <a:pPr marL="182880" lvl="1" indent="-180000">
              <a:spcBef>
                <a:spcPts val="600"/>
              </a:spcBef>
              <a:spcAft>
                <a:spcPts val="600"/>
              </a:spcAft>
              <a:buFont typeface="Arial" pitchFamily="34" charset="0"/>
              <a:buChar char="•"/>
            </a:pPr>
            <a:endParaRPr lang="en-US" sz="2200" dirty="0"/>
          </a:p>
          <a:p>
            <a:pPr marL="182880" lvl="1" indent="-180000">
              <a:spcBef>
                <a:spcPts val="600"/>
              </a:spcBef>
              <a:spcAft>
                <a:spcPts val="600"/>
              </a:spcAft>
              <a:buFont typeface="Arial" pitchFamily="34" charset="0"/>
              <a:buChar char="•"/>
            </a:pPr>
            <a:r>
              <a:rPr lang="en-US" sz="2200" dirty="0"/>
              <a:t>The present value of the expected loss is the most important credit risk measure, followed by expected loss and, finally, probability of default. </a:t>
            </a:r>
          </a:p>
          <a:p>
            <a:pPr marL="182880" lvl="1" indent="-180000">
              <a:spcBef>
                <a:spcPts val="600"/>
              </a:spcBef>
              <a:spcAft>
                <a:spcPts val="600"/>
              </a:spcAft>
              <a:buFont typeface="Arial" pitchFamily="34" charset="0"/>
              <a:buChar char="•"/>
            </a:pPr>
            <a:endParaRPr lang="en-US" sz="2200" dirty="0"/>
          </a:p>
        </p:txBody>
      </p:sp>
      <p:sp>
        <p:nvSpPr>
          <p:cNvPr id="4" name="Slide Number Placeholder 3"/>
          <p:cNvSpPr>
            <a:spLocks noGrp="1"/>
          </p:cNvSpPr>
          <p:nvPr>
            <p:ph type="sldNum" sz="quarter" idx="12"/>
          </p:nvPr>
        </p:nvSpPr>
        <p:spPr/>
        <p:txBody>
          <a:bodyPr/>
          <a:lstStyle/>
          <a:p>
            <a:fld id="{4E4A4924-7CC3-4BF6-9C5C-A8E770D15754}" type="slidenum">
              <a:rPr lang="en-AU" smtClean="0"/>
              <a:t>5</a:t>
            </a:fld>
            <a:endParaRPr lang="en-AU" dirty="0"/>
          </a:p>
        </p:txBody>
      </p:sp>
      <p:graphicFrame>
        <p:nvGraphicFramePr>
          <p:cNvPr id="5" name="Diagram 4"/>
          <p:cNvGraphicFramePr/>
          <p:nvPr>
            <p:extLst>
              <p:ext uri="{D42A27DB-BD31-4B8C-83A1-F6EECF244321}">
                <p14:modId xmlns:p14="http://schemas.microsoft.com/office/powerpoint/2010/main" val="1999285811"/>
              </p:ext>
            </p:extLst>
          </p:nvPr>
        </p:nvGraphicFramePr>
        <p:xfrm>
          <a:off x="685800" y="2590800"/>
          <a:ext cx="76962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7806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BF56-F3F3-4CEA-BE16-F73DD6F3CB2C}"/>
              </a:ext>
            </a:extLst>
          </p:cNvPr>
          <p:cNvSpPr>
            <a:spLocks noGrp="1"/>
          </p:cNvSpPr>
          <p:nvPr>
            <p:ph type="title"/>
          </p:nvPr>
        </p:nvSpPr>
        <p:spPr/>
        <p:txBody>
          <a:bodyPr/>
          <a:lstStyle/>
          <a:p>
            <a:r>
              <a:rPr lang="en-US" dirty="0"/>
              <a:t>Mini-quiz #1</a:t>
            </a:r>
          </a:p>
        </p:txBody>
      </p:sp>
      <p:sp>
        <p:nvSpPr>
          <p:cNvPr id="3" name="Content Placeholder 2">
            <a:extLst>
              <a:ext uri="{FF2B5EF4-FFF2-40B4-BE49-F238E27FC236}">
                <a16:creationId xmlns:a16="http://schemas.microsoft.com/office/drawing/2014/main" id="{2ADBC022-6CF4-4363-8398-513DE3E47B2F}"/>
              </a:ext>
            </a:extLst>
          </p:cNvPr>
          <p:cNvSpPr>
            <a:spLocks noGrp="1"/>
          </p:cNvSpPr>
          <p:nvPr>
            <p:ph idx="1"/>
          </p:nvPr>
        </p:nvSpPr>
        <p:spPr/>
        <p:txBody>
          <a:bodyPr>
            <a:normAutofit/>
          </a:bodyPr>
          <a:lstStyle/>
          <a:p>
            <a:pPr marL="352044" indent="-342900">
              <a:buFont typeface="+mj-lt"/>
              <a:buAutoNum type="arabicPeriod"/>
            </a:pPr>
            <a:r>
              <a:rPr lang="en-US" sz="2400" dirty="0"/>
              <a:t>The risk-neutral probabilities are not the same as the true real-world probabilities of the future states. True or False?</a:t>
            </a:r>
          </a:p>
          <a:p>
            <a:pPr marL="352044" indent="-342900">
              <a:buFont typeface="+mj-lt"/>
              <a:buAutoNum type="arabicPeriod"/>
            </a:pPr>
            <a:r>
              <a:rPr lang="en-US" sz="2400" dirty="0"/>
              <a:t>The rating agency’s ratings are based on real-world default probabilities, rather than risk-neural probabilities. True or False?</a:t>
            </a:r>
          </a:p>
          <a:p>
            <a:pPr marL="352044" indent="-342900">
              <a:buFont typeface="+mj-lt"/>
              <a:buAutoNum type="arabicPeriod"/>
            </a:pPr>
            <a:r>
              <a:rPr lang="en-US" sz="2400" dirty="0"/>
              <a:t>Credit default swap (CDS) is priced based on real-world default probabilities, rather than risk-neural probabilities. True or False?</a:t>
            </a:r>
          </a:p>
          <a:p>
            <a:pPr marL="352044" indent="-342900">
              <a:buFont typeface="+mj-lt"/>
              <a:buAutoNum type="arabicPeriod"/>
            </a:pPr>
            <a:endParaRPr lang="en-US" sz="2400" dirty="0"/>
          </a:p>
        </p:txBody>
      </p:sp>
      <p:sp>
        <p:nvSpPr>
          <p:cNvPr id="4" name="Slide Number Placeholder 3">
            <a:extLst>
              <a:ext uri="{FF2B5EF4-FFF2-40B4-BE49-F238E27FC236}">
                <a16:creationId xmlns:a16="http://schemas.microsoft.com/office/drawing/2014/main" id="{59E7F6E3-638A-4851-9C67-5EEF11EA8E0C}"/>
              </a:ext>
            </a:extLst>
          </p:cNvPr>
          <p:cNvSpPr>
            <a:spLocks noGrp="1"/>
          </p:cNvSpPr>
          <p:nvPr>
            <p:ph type="sldNum" sz="quarter" idx="12"/>
          </p:nvPr>
        </p:nvSpPr>
        <p:spPr/>
        <p:txBody>
          <a:bodyPr/>
          <a:lstStyle/>
          <a:p>
            <a:fld id="{4E4A4924-7CC3-4BF6-9C5C-A8E770D15754}" type="slidenum">
              <a:rPr lang="en-US" smtClean="0"/>
              <a:t>6</a:t>
            </a:fld>
            <a:endParaRPr lang="en-US" dirty="0"/>
          </a:p>
        </p:txBody>
      </p:sp>
    </p:spTree>
    <p:extLst>
      <p:ext uri="{BB962C8B-B14F-4D97-AF65-F5344CB8AC3E}">
        <p14:creationId xmlns:p14="http://schemas.microsoft.com/office/powerpoint/2010/main" val="56610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3. TRADITIONAL CREDIT MODELS</a:t>
            </a:r>
          </a:p>
        </p:txBody>
      </p:sp>
      <p:sp>
        <p:nvSpPr>
          <p:cNvPr id="3" name="Content Placeholder 2"/>
          <p:cNvSpPr>
            <a:spLocks noGrp="1"/>
          </p:cNvSpPr>
          <p:nvPr>
            <p:ph idx="1"/>
          </p:nvPr>
        </p:nvSpPr>
        <p:spPr/>
        <p:txBody>
          <a:bodyPr>
            <a:normAutofit/>
          </a:bodyPr>
          <a:lstStyle/>
          <a:p>
            <a:pPr marL="182880" lvl="1" indent="-180000">
              <a:spcBef>
                <a:spcPts val="600"/>
              </a:spcBef>
              <a:spcAft>
                <a:spcPts val="600"/>
              </a:spcAft>
              <a:buFont typeface="Arial" pitchFamily="34" charset="0"/>
              <a:buChar char="•"/>
            </a:pPr>
            <a:r>
              <a:rPr lang="en-US" sz="2300" b="1" dirty="0"/>
              <a:t>Credit scoring </a:t>
            </a:r>
            <a:r>
              <a:rPr lang="en-US" sz="2300" dirty="0"/>
              <a:t>and </a:t>
            </a:r>
            <a:r>
              <a:rPr lang="en-US" sz="2300" b="1" dirty="0"/>
              <a:t>credit ratings</a:t>
            </a:r>
            <a:r>
              <a:rPr lang="en-US" sz="2300" dirty="0"/>
              <a:t>, two traditional approaches to credit risk analysis, apply to different types of borrowers.</a:t>
            </a:r>
          </a:p>
          <a:p>
            <a:pPr marL="182880" lvl="1" indent="-180000">
              <a:spcBef>
                <a:spcPts val="600"/>
              </a:spcBef>
              <a:spcAft>
                <a:spcPts val="600"/>
              </a:spcAft>
              <a:buFont typeface="Arial" pitchFamily="34" charset="0"/>
              <a:buChar char="•"/>
            </a:pPr>
            <a:r>
              <a:rPr lang="en-US" sz="2300" dirty="0"/>
              <a:t>They are called “</a:t>
            </a:r>
            <a:r>
              <a:rPr lang="en-US" sz="2300" b="1" dirty="0"/>
              <a:t>ordinal ranking</a:t>
            </a:r>
            <a:r>
              <a:rPr lang="en-US" sz="2300" dirty="0"/>
              <a:t>”</a:t>
            </a:r>
            <a:r>
              <a:rPr lang="en-US" sz="2300" b="1" dirty="0"/>
              <a:t> </a:t>
            </a:r>
            <a:r>
              <a:rPr lang="en-US" sz="2300" dirty="0"/>
              <a:t>because they only “order” borrowers’ riskiness from highest to lowest. </a:t>
            </a:r>
          </a:p>
        </p:txBody>
      </p:sp>
      <p:sp>
        <p:nvSpPr>
          <p:cNvPr id="4" name="Slide Number Placeholder 3"/>
          <p:cNvSpPr>
            <a:spLocks noGrp="1"/>
          </p:cNvSpPr>
          <p:nvPr>
            <p:ph type="sldNum" sz="quarter" idx="12"/>
          </p:nvPr>
        </p:nvSpPr>
        <p:spPr/>
        <p:txBody>
          <a:bodyPr/>
          <a:lstStyle/>
          <a:p>
            <a:fld id="{4E4A4924-7CC3-4BF6-9C5C-A8E770D15754}" type="slidenum">
              <a:rPr lang="en-AU" smtClean="0"/>
              <a:t>7</a:t>
            </a:fld>
            <a:endParaRPr lang="en-AU" dirty="0"/>
          </a:p>
        </p:txBody>
      </p:sp>
      <p:graphicFrame>
        <p:nvGraphicFramePr>
          <p:cNvPr id="5" name="Diagram 4"/>
          <p:cNvGraphicFramePr/>
          <p:nvPr>
            <p:extLst>
              <p:ext uri="{D42A27DB-BD31-4B8C-83A1-F6EECF244321}">
                <p14:modId xmlns:p14="http://schemas.microsoft.com/office/powerpoint/2010/main" val="402969808"/>
              </p:ext>
            </p:extLst>
          </p:nvPr>
        </p:nvGraphicFramePr>
        <p:xfrm>
          <a:off x="609600" y="3530600"/>
          <a:ext cx="8077200" cy="279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19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Credit scoring</a:t>
            </a:r>
          </a:p>
        </p:txBody>
      </p:sp>
      <p:sp>
        <p:nvSpPr>
          <p:cNvPr id="3" name="Content Placeholder 2"/>
          <p:cNvSpPr>
            <a:spLocks noGrp="1"/>
          </p:cNvSpPr>
          <p:nvPr>
            <p:ph idx="1"/>
          </p:nvPr>
        </p:nvSpPr>
        <p:spPr>
          <a:xfrm>
            <a:off x="381000" y="1447801"/>
            <a:ext cx="8375904" cy="1143000"/>
          </a:xfrm>
        </p:spPr>
        <p:txBody>
          <a:bodyPr>
            <a:normAutofit/>
          </a:bodyPr>
          <a:lstStyle/>
          <a:p>
            <a:pPr marL="2880" lvl="1" indent="0">
              <a:spcBef>
                <a:spcPts val="600"/>
              </a:spcBef>
              <a:spcAft>
                <a:spcPts val="600"/>
              </a:spcAft>
              <a:buNone/>
            </a:pPr>
            <a:r>
              <a:rPr lang="en-US" sz="2400" b="1" dirty="0"/>
              <a:t>Credit</a:t>
            </a:r>
            <a:r>
              <a:rPr lang="en-US" sz="2400" dirty="0"/>
              <a:t> </a:t>
            </a:r>
            <a:r>
              <a:rPr lang="en-US" sz="2400" b="1" dirty="0"/>
              <a:t>scoring</a:t>
            </a:r>
            <a:r>
              <a:rPr lang="en-US" sz="2400" dirty="0"/>
              <a:t> ranks a borrower’s credit riskiness. It does not provide an estimate of a borrower’s default probability. </a:t>
            </a:r>
          </a:p>
        </p:txBody>
      </p:sp>
      <p:sp>
        <p:nvSpPr>
          <p:cNvPr id="4" name="Slide Number Placeholder 3"/>
          <p:cNvSpPr>
            <a:spLocks noGrp="1"/>
          </p:cNvSpPr>
          <p:nvPr>
            <p:ph type="sldNum" sz="quarter" idx="12"/>
          </p:nvPr>
        </p:nvSpPr>
        <p:spPr/>
        <p:txBody>
          <a:bodyPr/>
          <a:lstStyle/>
          <a:p>
            <a:fld id="{4E4A4924-7CC3-4BF6-9C5C-A8E770D15754}" type="slidenum">
              <a:rPr lang="en-AU" smtClean="0"/>
              <a:t>8</a:t>
            </a:fld>
            <a:endParaRPr lang="en-AU" dirty="0"/>
          </a:p>
        </p:txBody>
      </p:sp>
      <p:graphicFrame>
        <p:nvGraphicFramePr>
          <p:cNvPr id="5" name="Diagram 4"/>
          <p:cNvGraphicFramePr/>
          <p:nvPr>
            <p:extLst>
              <p:ext uri="{D42A27DB-BD31-4B8C-83A1-F6EECF244321}">
                <p14:modId xmlns:p14="http://schemas.microsoft.com/office/powerpoint/2010/main" val="3424614139"/>
              </p:ext>
            </p:extLst>
          </p:nvPr>
        </p:nvGraphicFramePr>
        <p:xfrm>
          <a:off x="457200" y="2362200"/>
          <a:ext cx="8001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842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CREDIT RATINGS</a:t>
            </a:r>
          </a:p>
        </p:txBody>
      </p:sp>
      <p:sp>
        <p:nvSpPr>
          <p:cNvPr id="3" name="Content Placeholder 2"/>
          <p:cNvSpPr>
            <a:spLocks noGrp="1"/>
          </p:cNvSpPr>
          <p:nvPr>
            <p:ph idx="1"/>
          </p:nvPr>
        </p:nvSpPr>
        <p:spPr>
          <a:xfrm>
            <a:off x="381000" y="3657600"/>
            <a:ext cx="8375904" cy="2667000"/>
          </a:xfrm>
        </p:spPr>
        <p:txBody>
          <a:bodyPr>
            <a:normAutofit fontScale="92500" lnSpcReduction="20000"/>
          </a:bodyPr>
          <a:lstStyle/>
          <a:p>
            <a:pPr marL="182880" lvl="1" indent="-180000">
              <a:spcBef>
                <a:spcPts val="600"/>
              </a:spcBef>
              <a:spcAft>
                <a:spcPts val="600"/>
              </a:spcAft>
              <a:buFont typeface="Arial" pitchFamily="34" charset="0"/>
              <a:buChar char="•"/>
            </a:pPr>
            <a:r>
              <a:rPr lang="en-US" sz="2400" dirty="0"/>
              <a:t>The number of rating grades and their definitions vary among third-party rating agencies and among financial services firms, but their objective is the same:</a:t>
            </a:r>
          </a:p>
          <a:p>
            <a:pPr marL="182880" lvl="1" indent="-180000">
              <a:spcBef>
                <a:spcPts val="600"/>
              </a:spcBef>
              <a:spcAft>
                <a:spcPts val="600"/>
              </a:spcAft>
              <a:buFont typeface="Arial" pitchFamily="34" charset="0"/>
              <a:buChar char="•"/>
            </a:pPr>
            <a:endParaRPr lang="en-US" sz="1300" dirty="0"/>
          </a:p>
          <a:p>
            <a:pPr marL="384048" lvl="2" indent="-180000">
              <a:spcBef>
                <a:spcPts val="600"/>
              </a:spcBef>
              <a:spcAft>
                <a:spcPts val="600"/>
              </a:spcAft>
              <a:buFont typeface="Arial" pitchFamily="34" charset="0"/>
              <a:buChar char="•"/>
            </a:pPr>
            <a:endParaRPr lang="en-US" sz="2000" dirty="0"/>
          </a:p>
          <a:p>
            <a:pPr marL="204048" lvl="2" indent="0">
              <a:spcBef>
                <a:spcPts val="600"/>
              </a:spcBef>
              <a:spcAft>
                <a:spcPts val="600"/>
              </a:spcAft>
              <a:buNone/>
            </a:pPr>
            <a:endParaRPr lang="en-US" sz="1700" dirty="0"/>
          </a:p>
          <a:p>
            <a:pPr marL="204048" lvl="2" indent="0">
              <a:spcBef>
                <a:spcPts val="600"/>
              </a:spcBef>
              <a:spcAft>
                <a:spcPts val="600"/>
              </a:spcAft>
              <a:buNone/>
            </a:pPr>
            <a:r>
              <a:rPr lang="en-US" sz="2200" dirty="0"/>
              <a:t>• Rating agencies like Standard &amp; Poor’s and Moody’s Investors Service use more than 20 rating grades, from </a:t>
            </a:r>
            <a:r>
              <a:rPr lang="en-US" sz="2200" b="1" dirty="0">
                <a:solidFill>
                  <a:schemeClr val="accent4"/>
                </a:solidFill>
              </a:rPr>
              <a:t>AAA</a:t>
            </a:r>
            <a:r>
              <a:rPr lang="en-US" sz="2200" dirty="0"/>
              <a:t> to </a:t>
            </a:r>
            <a:r>
              <a:rPr lang="en-US" sz="2200" b="1" dirty="0">
                <a:solidFill>
                  <a:schemeClr val="accent4"/>
                </a:solidFill>
              </a:rPr>
              <a:t>D</a:t>
            </a:r>
            <a:r>
              <a:rPr lang="en-US" sz="2200" dirty="0"/>
              <a:t>. </a:t>
            </a:r>
          </a:p>
        </p:txBody>
      </p:sp>
      <p:sp>
        <p:nvSpPr>
          <p:cNvPr id="4" name="Slide Number Placeholder 3"/>
          <p:cNvSpPr>
            <a:spLocks noGrp="1"/>
          </p:cNvSpPr>
          <p:nvPr>
            <p:ph type="sldNum" sz="quarter" idx="12"/>
          </p:nvPr>
        </p:nvSpPr>
        <p:spPr/>
        <p:txBody>
          <a:bodyPr/>
          <a:lstStyle/>
          <a:p>
            <a:fld id="{4E4A4924-7CC3-4BF6-9C5C-A8E770D15754}" type="slidenum">
              <a:rPr lang="en-AU" smtClean="0"/>
              <a:t>9</a:t>
            </a:fld>
            <a:endParaRPr lang="en-AU" dirty="0"/>
          </a:p>
        </p:txBody>
      </p:sp>
      <p:graphicFrame>
        <p:nvGraphicFramePr>
          <p:cNvPr id="5" name="Diagram 4"/>
          <p:cNvGraphicFramePr/>
          <p:nvPr>
            <p:extLst>
              <p:ext uri="{D42A27DB-BD31-4B8C-83A1-F6EECF244321}">
                <p14:modId xmlns:p14="http://schemas.microsoft.com/office/powerpoint/2010/main" val="2136399952"/>
              </p:ext>
            </p:extLst>
          </p:nvPr>
        </p:nvGraphicFramePr>
        <p:xfrm>
          <a:off x="76200" y="1295400"/>
          <a:ext cx="87630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p:cNvGrpSpPr/>
          <p:nvPr/>
        </p:nvGrpSpPr>
        <p:grpSpPr>
          <a:xfrm>
            <a:off x="685800" y="4757855"/>
            <a:ext cx="7696200" cy="701739"/>
            <a:chOff x="-1672431" y="48803"/>
            <a:chExt cx="6452153" cy="701739"/>
          </a:xfrm>
          <a:scene3d>
            <a:camera prst="orthographicFront"/>
            <a:lightRig rig="flat" dir="t"/>
          </a:scene3d>
        </p:grpSpPr>
        <p:sp>
          <p:nvSpPr>
            <p:cNvPr id="8" name="Rounded Rectangle 7"/>
            <p:cNvSpPr/>
            <p:nvPr/>
          </p:nvSpPr>
          <p:spPr>
            <a:xfrm>
              <a:off x="-1520031" y="64742"/>
              <a:ext cx="6299753" cy="671891"/>
            </a:xfrm>
            <a:prstGeom prst="roundRect">
              <a:avLst>
                <a:gd name="adj" fmla="val 10000"/>
              </a:avLst>
            </a:prstGeom>
            <a:solidFill>
              <a:schemeClr val="accent1"/>
            </a:solidFill>
          </p:spPr>
          <p:style>
            <a:lnRef idx="2">
              <a:schemeClr val="accent2">
                <a:shade val="50000"/>
              </a:schemeClr>
            </a:lnRef>
            <a:fillRef idx="1">
              <a:schemeClr val="accent2"/>
            </a:fillRef>
            <a:effectRef idx="0">
              <a:schemeClr val="accent2"/>
            </a:effectRef>
            <a:fontRef idx="minor">
              <a:schemeClr val="lt1"/>
            </a:fontRef>
          </p:style>
        </p:sp>
        <p:sp>
          <p:nvSpPr>
            <p:cNvPr id="9" name="Rounded Rectangle 4"/>
            <p:cNvSpPr/>
            <p:nvPr/>
          </p:nvSpPr>
          <p:spPr>
            <a:xfrm>
              <a:off x="-1672431" y="48803"/>
              <a:ext cx="6452153" cy="70173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5880" tIns="41910" rIns="55880" bIns="41910" numCol="1" spcCol="1270" anchor="ctr" anchorCtr="0">
              <a:noAutofit/>
            </a:bodyPr>
            <a:lstStyle/>
            <a:p>
              <a:pPr marL="182880" lvl="1" indent="-180000">
                <a:spcBef>
                  <a:spcPts val="600"/>
                </a:spcBef>
                <a:spcAft>
                  <a:spcPts val="600"/>
                </a:spcAft>
                <a:buFont typeface="Arial" pitchFamily="34" charset="0"/>
                <a:buChar char="•"/>
              </a:pPr>
              <a:r>
                <a:rPr lang="en-US" sz="2000" dirty="0"/>
                <a:t>Create an ordinal ranking of borrowers by riskiness as an aid to portfolio selection and risk management.</a:t>
              </a:r>
            </a:p>
          </p:txBody>
        </p:sp>
      </p:grpSp>
      <p:sp>
        <p:nvSpPr>
          <p:cNvPr id="10" name="Bent-Up Arrow 9"/>
          <p:cNvSpPr/>
          <p:nvPr/>
        </p:nvSpPr>
        <p:spPr>
          <a:xfrm rot="5400000">
            <a:off x="477764" y="4763514"/>
            <a:ext cx="412877" cy="351885"/>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2598946668"/>
      </p:ext>
    </p:extLst>
  </p:cSld>
  <p:clrMapOvr>
    <a:masterClrMapping/>
  </p:clrMapOvr>
</p:sld>
</file>

<file path=ppt/theme/theme1.xml><?xml version="1.0" encoding="utf-8"?>
<a:theme xmlns:a="http://schemas.openxmlformats.org/drawingml/2006/main" name="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2.xml><?xml version="1.0" encoding="utf-8"?>
<a:theme xmlns:a="http://schemas.openxmlformats.org/drawingml/2006/main" name="Alternate Title Slides, Dividers and TOC">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3.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4.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docProps/app.xml><?xml version="1.0" encoding="utf-8"?>
<Properties xmlns="http://schemas.openxmlformats.org/officeDocument/2006/extended-properties" xmlns:vt="http://schemas.openxmlformats.org/officeDocument/2006/docPropsVTypes">
  <Template>CFA</Template>
  <TotalTime>2576324</TotalTime>
  <Words>4683</Words>
  <Application>Microsoft Macintosh PowerPoint</Application>
  <PresentationFormat>On-screen Show (4:3)</PresentationFormat>
  <Paragraphs>439</Paragraphs>
  <Slides>32</Slides>
  <Notes>28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32</vt:i4>
      </vt:variant>
    </vt:vector>
  </HeadingPairs>
  <TitlesOfParts>
    <vt:vector size="36" baseType="lpstr">
      <vt:lpstr>Arial</vt:lpstr>
      <vt:lpstr>Cambria Math</vt:lpstr>
      <vt:lpstr>CFA</vt:lpstr>
      <vt:lpstr>Alternate Title Slides, Dividers and TOC</vt:lpstr>
      <vt:lpstr>Fixed income analysis</vt:lpstr>
      <vt:lpstr>TABLE OF CONTENTS</vt:lpstr>
      <vt:lpstr>1. INTRODUCTION</vt:lpstr>
      <vt:lpstr>2. MEASURES OF Credit risk</vt:lpstr>
      <vt:lpstr>PRESENT VALUE OF THE EXPECTED LOSS</vt:lpstr>
      <vt:lpstr>Mini-quiz #1</vt:lpstr>
      <vt:lpstr>3. TRADITIONAL CREDIT MODELS</vt:lpstr>
      <vt:lpstr>Credit scoring</vt:lpstr>
      <vt:lpstr>CREDIT RATINGS</vt:lpstr>
      <vt:lpstr>Strengths and weaknesses of  CREDIT RATINGS</vt:lpstr>
      <vt:lpstr>Mini-quiz #2</vt:lpstr>
      <vt:lpstr>4. STRUCTURAL MODELS</vt:lpstr>
      <vt:lpstr>EXPECTED LOSS</vt:lpstr>
      <vt:lpstr>PRESENT VALUE OF EXPECTED LOSS</vt:lpstr>
      <vt:lpstr>Calculating expected loss</vt:lpstr>
      <vt:lpstr>CALCULATING PRESENT VALUE OF  EXPECTED LOSS</vt:lpstr>
      <vt:lpstr>Strengths and weaknesses of STRUCTURAL MODELS</vt:lpstr>
      <vt:lpstr>5. REDUCED FORM MODELS</vt:lpstr>
      <vt:lpstr>REDUCED FORM MODEL estimations</vt:lpstr>
      <vt:lpstr>Calculating REDUCED FORM MODELS</vt:lpstr>
      <vt:lpstr>estimation</vt:lpstr>
      <vt:lpstr>Strengths and weaknesses of  REDUCED FORM MODELS</vt:lpstr>
      <vt:lpstr>Mini-quiz #3</vt:lpstr>
      <vt:lpstr>6. THE TERM STRUCTURE OF Credit Spreads</vt:lpstr>
      <vt:lpstr>Computing the present value of expected loss using THE TERM STRUCTURE OF  Credit Spreads</vt:lpstr>
      <vt:lpstr>Computing the present value of expected loss using THE TERM STRUCTURE OF  Credit Spreads</vt:lpstr>
      <vt:lpstr>7. ASSET-BACKED SECURITIES</vt:lpstr>
      <vt:lpstr>Measures for ASSET-BACKED SECURITIES</vt:lpstr>
      <vt:lpstr>8. SUMMARY</vt:lpstr>
      <vt:lpstr>SUMMARY</vt:lpstr>
      <vt:lpstr>SUMMARY</vt:lpstr>
      <vt:lpstr>SUMMARY</vt:lpstr>
    </vt:vector>
  </TitlesOfParts>
  <Company>CFA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with room for three lines of text if necessary</dc:title>
  <dc:creator>Susan Hoover</dc:creator>
  <cp:lastModifiedBy>Yifu He</cp:lastModifiedBy>
  <cp:revision>551</cp:revision>
  <dcterms:created xsi:type="dcterms:W3CDTF">2014-11-13T19:54:50Z</dcterms:created>
  <dcterms:modified xsi:type="dcterms:W3CDTF">2019-10-08T22:16:28Z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1213069</vt:lpwstr>
  </property>
  <property fmtid="{D5CDD505-2E9C-101B-9397-08002B2CF9AE}" pid="3" name="NXPowerLiteSettings">
    <vt:lpwstr>F7000400038000</vt:lpwstr>
  </property>
  <property fmtid="{D5CDD505-2E9C-101B-9397-08002B2CF9AE}" pid="4" name="NXPowerLiteVersion">
    <vt:lpwstr>D5.0.5</vt:lpwstr>
  </property>
</Properties>
</file>