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3.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5.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0.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1.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2.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3.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40"/>
  </p:notesMasterIdLst>
  <p:handoutMasterIdLst>
    <p:handoutMasterId r:id="rId41"/>
  </p:handoutMasterIdLst>
  <p:sldIdLst>
    <p:sldId id="295" r:id="rId3"/>
    <p:sldId id="296" r:id="rId4"/>
    <p:sldId id="291" r:id="rId5"/>
    <p:sldId id="439" r:id="rId6"/>
    <p:sldId id="299" r:id="rId7"/>
    <p:sldId id="383" r:id="rId8"/>
    <p:sldId id="422" r:id="rId9"/>
    <p:sldId id="440" r:id="rId10"/>
    <p:sldId id="375" r:id="rId11"/>
    <p:sldId id="425" r:id="rId12"/>
    <p:sldId id="457" r:id="rId13"/>
    <p:sldId id="374" r:id="rId14"/>
    <p:sldId id="415" r:id="rId15"/>
    <p:sldId id="442" r:id="rId16"/>
    <p:sldId id="443" r:id="rId17"/>
    <p:sldId id="445" r:id="rId18"/>
    <p:sldId id="446" r:id="rId19"/>
    <p:sldId id="447" r:id="rId20"/>
    <p:sldId id="441" r:id="rId21"/>
    <p:sldId id="449" r:id="rId22"/>
    <p:sldId id="450" r:id="rId23"/>
    <p:sldId id="459" r:id="rId24"/>
    <p:sldId id="411" r:id="rId25"/>
    <p:sldId id="416" r:id="rId26"/>
    <p:sldId id="417" r:id="rId27"/>
    <p:sldId id="418" r:id="rId28"/>
    <p:sldId id="451" r:id="rId29"/>
    <p:sldId id="437" r:id="rId30"/>
    <p:sldId id="438" r:id="rId31"/>
    <p:sldId id="452" r:id="rId32"/>
    <p:sldId id="453" r:id="rId33"/>
    <p:sldId id="432" r:id="rId34"/>
    <p:sldId id="434" r:id="rId35"/>
    <p:sldId id="454" r:id="rId36"/>
    <p:sldId id="456" r:id="rId37"/>
    <p:sldId id="455" r:id="rId38"/>
    <p:sldId id="460"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96">
          <p15:clr>
            <a:srgbClr val="A4A3A4"/>
          </p15:clr>
        </p15:guide>
        <p15:guide id="4" orient="horz" pos="912">
          <p15:clr>
            <a:srgbClr val="A4A3A4"/>
          </p15:clr>
        </p15:guide>
        <p15:guide id="5" orient="horz" pos="3888">
          <p15:clr>
            <a:srgbClr val="A4A3A4"/>
          </p15:clr>
        </p15:guide>
        <p15:guide id="6" orient="horz" pos="1269">
          <p15:clr>
            <a:srgbClr val="A4A3A4"/>
          </p15:clr>
        </p15:guide>
        <p15:guide id="7" pos="2880">
          <p15:clr>
            <a:srgbClr val="A4A3A4"/>
          </p15:clr>
        </p15:guide>
        <p15:guide id="8" pos="240">
          <p15:clr>
            <a:srgbClr val="A4A3A4"/>
          </p15:clr>
        </p15:guide>
        <p15:guide id="9" pos="55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C466"/>
    <a:srgbClr val="CBDED3"/>
    <a:srgbClr val="E309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739" autoAdjust="0"/>
  </p:normalViewPr>
  <p:slideViewPr>
    <p:cSldViewPr>
      <p:cViewPr varScale="1">
        <p:scale>
          <a:sx n="79" d="100"/>
          <a:sy n="79" d="100"/>
        </p:scale>
        <p:origin x="1570" y="67"/>
      </p:cViewPr>
      <p:guideLst>
        <p:guide orient="horz" pos="2160"/>
        <p:guide orient="horz" pos="816"/>
        <p:guide orient="horz" pos="96"/>
        <p:guide orient="horz" pos="912"/>
        <p:guide orient="horz" pos="3888"/>
        <p:guide orient="horz" pos="1269"/>
        <p:guide pos="2880"/>
        <p:guide pos="240"/>
        <p:guide pos="552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83" d="100"/>
          <a:sy n="83" d="100"/>
        </p:scale>
        <p:origin x="-381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9A1401-BE4F-42FE-A9F9-ACA0393F192F}"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AU"/>
        </a:p>
      </dgm:t>
    </dgm:pt>
    <dgm:pt modelId="{1522C1CD-9D2E-43AB-82AF-2CFBCC252925}">
      <dgm:prSet phldrT="[Text]" custT="1"/>
      <dgm:spPr/>
      <dgm:t>
        <a:bodyPr/>
        <a:lstStyle/>
        <a:p>
          <a:r>
            <a:rPr lang="en-US" altLang="en-US" sz="2000" dirty="0"/>
            <a:t>Residential mortgage loans</a:t>
          </a:r>
          <a:endParaRPr lang="en-AU" sz="2000" dirty="0"/>
        </a:p>
      </dgm:t>
    </dgm:pt>
    <dgm:pt modelId="{D79F2406-4FC8-45D7-8571-974EDCA509E9}" type="parTrans" cxnId="{2DE8CC09-4D95-4559-A252-BE4BBDFC5C8A}">
      <dgm:prSet/>
      <dgm:spPr/>
      <dgm:t>
        <a:bodyPr/>
        <a:lstStyle/>
        <a:p>
          <a:endParaRPr lang="en-AU" sz="2000"/>
        </a:p>
      </dgm:t>
    </dgm:pt>
    <dgm:pt modelId="{622226CE-D5E7-4F29-BB7D-959198CCF932}" type="sibTrans" cxnId="{2DE8CC09-4D95-4559-A252-BE4BBDFC5C8A}">
      <dgm:prSet/>
      <dgm:spPr/>
      <dgm:t>
        <a:bodyPr/>
        <a:lstStyle/>
        <a:p>
          <a:endParaRPr lang="en-AU" sz="2000"/>
        </a:p>
      </dgm:t>
    </dgm:pt>
    <dgm:pt modelId="{9C79B455-2D21-4B26-9E60-6EE9E34AD20F}">
      <dgm:prSet phldrT="[Text]" custT="1"/>
      <dgm:spPr/>
      <dgm:t>
        <a:bodyPr/>
        <a:lstStyle/>
        <a:p>
          <a:r>
            <a:rPr lang="en-US" altLang="en-US" sz="2000" dirty="0"/>
            <a:t>Commercial mortgage loans</a:t>
          </a:r>
          <a:endParaRPr lang="en-AU" sz="2000" dirty="0"/>
        </a:p>
      </dgm:t>
    </dgm:pt>
    <dgm:pt modelId="{DE4C8639-7B53-4588-96DA-D3C1FA2938C4}" type="parTrans" cxnId="{4DF55CBD-95DF-4425-A445-CB9C0A3C47C7}">
      <dgm:prSet/>
      <dgm:spPr/>
      <dgm:t>
        <a:bodyPr/>
        <a:lstStyle/>
        <a:p>
          <a:endParaRPr lang="en-AU" sz="2000"/>
        </a:p>
      </dgm:t>
    </dgm:pt>
    <dgm:pt modelId="{30403386-C40D-4637-AFCA-26C105B6AE98}" type="sibTrans" cxnId="{4DF55CBD-95DF-4425-A445-CB9C0A3C47C7}">
      <dgm:prSet/>
      <dgm:spPr/>
      <dgm:t>
        <a:bodyPr/>
        <a:lstStyle/>
        <a:p>
          <a:endParaRPr lang="en-AU" sz="2000"/>
        </a:p>
      </dgm:t>
    </dgm:pt>
    <dgm:pt modelId="{B224BEA2-8720-4AED-AB2F-61C8E0F67B84}">
      <dgm:prSet phldrT="[Text]" custT="1"/>
      <dgm:spPr/>
      <dgm:t>
        <a:bodyPr/>
        <a:lstStyle/>
        <a:p>
          <a:r>
            <a:rPr lang="en-US" altLang="en-US" sz="2000" dirty="0"/>
            <a:t>Automobile loans</a:t>
          </a:r>
          <a:endParaRPr lang="en-AU" sz="2000" dirty="0"/>
        </a:p>
      </dgm:t>
    </dgm:pt>
    <dgm:pt modelId="{C51D4419-9727-45E1-BF67-B5128D636369}" type="parTrans" cxnId="{A495E3F3-090B-46DE-8813-EB2501A83013}">
      <dgm:prSet/>
      <dgm:spPr/>
      <dgm:t>
        <a:bodyPr/>
        <a:lstStyle/>
        <a:p>
          <a:endParaRPr lang="en-AU" sz="2000"/>
        </a:p>
      </dgm:t>
    </dgm:pt>
    <dgm:pt modelId="{148C4BC1-8448-4682-8DCB-F3F56B6724F3}" type="sibTrans" cxnId="{A495E3F3-090B-46DE-8813-EB2501A83013}">
      <dgm:prSet/>
      <dgm:spPr/>
      <dgm:t>
        <a:bodyPr/>
        <a:lstStyle/>
        <a:p>
          <a:endParaRPr lang="en-AU" sz="2000"/>
        </a:p>
      </dgm:t>
    </dgm:pt>
    <dgm:pt modelId="{73888B9E-EB24-47B0-9AF9-1286E3868814}">
      <dgm:prSet phldrT="[Text]" custT="1"/>
      <dgm:spPr/>
      <dgm:t>
        <a:bodyPr/>
        <a:lstStyle/>
        <a:p>
          <a:r>
            <a:rPr lang="en-US" altLang="en-US" sz="2000" dirty="0"/>
            <a:t>Student loans</a:t>
          </a:r>
          <a:endParaRPr lang="en-AU" sz="2000" dirty="0"/>
        </a:p>
      </dgm:t>
    </dgm:pt>
    <dgm:pt modelId="{DF17A30B-C777-45BF-8F88-FB724CF884D1}" type="parTrans" cxnId="{FB8AF36E-444D-4E34-961C-151A06CB806B}">
      <dgm:prSet/>
      <dgm:spPr/>
      <dgm:t>
        <a:bodyPr/>
        <a:lstStyle/>
        <a:p>
          <a:endParaRPr lang="en-AU" sz="2000"/>
        </a:p>
      </dgm:t>
    </dgm:pt>
    <dgm:pt modelId="{AA3DE8E7-AA5F-4FAA-934D-6F9C39371285}" type="sibTrans" cxnId="{FB8AF36E-444D-4E34-961C-151A06CB806B}">
      <dgm:prSet/>
      <dgm:spPr/>
      <dgm:t>
        <a:bodyPr/>
        <a:lstStyle/>
        <a:p>
          <a:endParaRPr lang="en-AU" sz="2000"/>
        </a:p>
      </dgm:t>
    </dgm:pt>
    <dgm:pt modelId="{BEE083F4-7686-471A-8CC1-02078C80226F}">
      <dgm:prSet phldrT="[Text]" custT="1"/>
      <dgm:spPr/>
      <dgm:t>
        <a:bodyPr/>
        <a:lstStyle/>
        <a:p>
          <a:r>
            <a:rPr lang="en-US" altLang="en-US" sz="2000" dirty="0"/>
            <a:t>Bank loans</a:t>
          </a:r>
          <a:endParaRPr lang="en-AU" sz="2000" dirty="0"/>
        </a:p>
      </dgm:t>
    </dgm:pt>
    <dgm:pt modelId="{2255A6BB-DA8E-43B8-8273-8B6D18BC967F}" type="parTrans" cxnId="{1178D303-6CB5-417C-BCD1-8E07ADCE2183}">
      <dgm:prSet/>
      <dgm:spPr/>
      <dgm:t>
        <a:bodyPr/>
        <a:lstStyle/>
        <a:p>
          <a:endParaRPr lang="en-AU" sz="2000"/>
        </a:p>
      </dgm:t>
    </dgm:pt>
    <dgm:pt modelId="{0785DD5F-2416-49B5-8B50-21D1675A05FE}" type="sibTrans" cxnId="{1178D303-6CB5-417C-BCD1-8E07ADCE2183}">
      <dgm:prSet/>
      <dgm:spPr/>
      <dgm:t>
        <a:bodyPr/>
        <a:lstStyle/>
        <a:p>
          <a:endParaRPr lang="en-AU" sz="2000"/>
        </a:p>
      </dgm:t>
    </dgm:pt>
    <dgm:pt modelId="{BB0157F9-DEC2-45FC-80C1-58D438AC817D}">
      <dgm:prSet phldrT="[Text]" custT="1"/>
      <dgm:spPr/>
      <dgm:t>
        <a:bodyPr/>
        <a:lstStyle/>
        <a:p>
          <a:r>
            <a:rPr lang="en-US" altLang="en-US" sz="2000" dirty="0"/>
            <a:t>Credit card debt</a:t>
          </a:r>
          <a:endParaRPr lang="en-AU" sz="2000" dirty="0"/>
        </a:p>
      </dgm:t>
    </dgm:pt>
    <dgm:pt modelId="{7359798C-A5ED-4FCD-A171-58B6B8687E57}" type="parTrans" cxnId="{1B5C0574-715F-4465-889D-6F64B8C90D0E}">
      <dgm:prSet/>
      <dgm:spPr/>
      <dgm:t>
        <a:bodyPr/>
        <a:lstStyle/>
        <a:p>
          <a:endParaRPr lang="en-AU" sz="2000"/>
        </a:p>
      </dgm:t>
    </dgm:pt>
    <dgm:pt modelId="{472B35CB-FB61-4652-82D9-B1B35B65A347}" type="sibTrans" cxnId="{1B5C0574-715F-4465-889D-6F64B8C90D0E}">
      <dgm:prSet/>
      <dgm:spPr/>
      <dgm:t>
        <a:bodyPr/>
        <a:lstStyle/>
        <a:p>
          <a:endParaRPr lang="en-AU" sz="2000"/>
        </a:p>
      </dgm:t>
    </dgm:pt>
    <dgm:pt modelId="{70B34569-4111-49E1-9598-D118EAE8A772}" type="pres">
      <dgm:prSet presAssocID="{FE9A1401-BE4F-42FE-A9F9-ACA0393F192F}" presName="diagram" presStyleCnt="0">
        <dgm:presLayoutVars>
          <dgm:dir/>
          <dgm:resizeHandles val="exact"/>
        </dgm:presLayoutVars>
      </dgm:prSet>
      <dgm:spPr/>
    </dgm:pt>
    <dgm:pt modelId="{5D6419B8-AC49-4963-B2F4-EC626535784E}" type="pres">
      <dgm:prSet presAssocID="{1522C1CD-9D2E-43AB-82AF-2CFBCC252925}" presName="node" presStyleLbl="node1" presStyleIdx="0" presStyleCnt="6" custScaleY="42259">
        <dgm:presLayoutVars>
          <dgm:bulletEnabled val="1"/>
        </dgm:presLayoutVars>
      </dgm:prSet>
      <dgm:spPr/>
    </dgm:pt>
    <dgm:pt modelId="{5A628927-CF77-4F55-84C5-F9932598C3E2}" type="pres">
      <dgm:prSet presAssocID="{622226CE-D5E7-4F29-BB7D-959198CCF932}" presName="sibTrans" presStyleCnt="0"/>
      <dgm:spPr/>
    </dgm:pt>
    <dgm:pt modelId="{D2A9FDA0-A213-48D0-94D8-EAB536FC4089}" type="pres">
      <dgm:prSet presAssocID="{9C79B455-2D21-4B26-9E60-6EE9E34AD20F}" presName="node" presStyleLbl="node1" presStyleIdx="1" presStyleCnt="6" custScaleY="42259">
        <dgm:presLayoutVars>
          <dgm:bulletEnabled val="1"/>
        </dgm:presLayoutVars>
      </dgm:prSet>
      <dgm:spPr/>
    </dgm:pt>
    <dgm:pt modelId="{7D755D28-F742-4239-A684-D9ED2611BB63}" type="pres">
      <dgm:prSet presAssocID="{30403386-C40D-4637-AFCA-26C105B6AE98}" presName="sibTrans" presStyleCnt="0"/>
      <dgm:spPr/>
    </dgm:pt>
    <dgm:pt modelId="{E7522FE8-85A7-4554-B82D-BB5A39F99624}" type="pres">
      <dgm:prSet presAssocID="{B224BEA2-8720-4AED-AB2F-61C8E0F67B84}" presName="node" presStyleLbl="node1" presStyleIdx="2" presStyleCnt="6" custScaleX="77741" custScaleY="42259">
        <dgm:presLayoutVars>
          <dgm:bulletEnabled val="1"/>
        </dgm:presLayoutVars>
      </dgm:prSet>
      <dgm:spPr/>
    </dgm:pt>
    <dgm:pt modelId="{836D90B0-07F5-4D52-9036-697ADD9A8E5C}" type="pres">
      <dgm:prSet presAssocID="{148C4BC1-8448-4682-8DCB-F3F56B6724F3}" presName="sibTrans" presStyleCnt="0"/>
      <dgm:spPr/>
    </dgm:pt>
    <dgm:pt modelId="{2ABFB89B-F3DD-45CF-8D62-392FF2E53563}" type="pres">
      <dgm:prSet presAssocID="{73888B9E-EB24-47B0-9AF9-1286E3868814}" presName="node" presStyleLbl="node1" presStyleIdx="3" presStyleCnt="6" custScaleY="42259">
        <dgm:presLayoutVars>
          <dgm:bulletEnabled val="1"/>
        </dgm:presLayoutVars>
      </dgm:prSet>
      <dgm:spPr/>
    </dgm:pt>
    <dgm:pt modelId="{AF1903FF-0585-4E00-B67E-20C4D0168072}" type="pres">
      <dgm:prSet presAssocID="{AA3DE8E7-AA5F-4FAA-934D-6F9C39371285}" presName="sibTrans" presStyleCnt="0"/>
      <dgm:spPr/>
    </dgm:pt>
    <dgm:pt modelId="{1384B74B-A15D-43ED-BF2E-5B9E0B266939}" type="pres">
      <dgm:prSet presAssocID="{BEE083F4-7686-471A-8CC1-02078C80226F}" presName="node" presStyleLbl="node1" presStyleIdx="4" presStyleCnt="6" custScaleY="42259">
        <dgm:presLayoutVars>
          <dgm:bulletEnabled val="1"/>
        </dgm:presLayoutVars>
      </dgm:prSet>
      <dgm:spPr/>
    </dgm:pt>
    <dgm:pt modelId="{22CF5274-BC4D-48D8-BE66-72258593D6A2}" type="pres">
      <dgm:prSet presAssocID="{0785DD5F-2416-49B5-8B50-21D1675A05FE}" presName="sibTrans" presStyleCnt="0"/>
      <dgm:spPr/>
    </dgm:pt>
    <dgm:pt modelId="{9381A16B-FC5A-4E8C-BE1A-D380878F46F0}" type="pres">
      <dgm:prSet presAssocID="{BB0157F9-DEC2-45FC-80C1-58D438AC817D}" presName="node" presStyleLbl="node1" presStyleIdx="5" presStyleCnt="6" custScaleX="78259" custScaleY="42259">
        <dgm:presLayoutVars>
          <dgm:bulletEnabled val="1"/>
        </dgm:presLayoutVars>
      </dgm:prSet>
      <dgm:spPr/>
    </dgm:pt>
  </dgm:ptLst>
  <dgm:cxnLst>
    <dgm:cxn modelId="{1178D303-6CB5-417C-BCD1-8E07ADCE2183}" srcId="{FE9A1401-BE4F-42FE-A9F9-ACA0393F192F}" destId="{BEE083F4-7686-471A-8CC1-02078C80226F}" srcOrd="4" destOrd="0" parTransId="{2255A6BB-DA8E-43B8-8273-8B6D18BC967F}" sibTransId="{0785DD5F-2416-49B5-8B50-21D1675A05FE}"/>
    <dgm:cxn modelId="{2DE8CC09-4D95-4559-A252-BE4BBDFC5C8A}" srcId="{FE9A1401-BE4F-42FE-A9F9-ACA0393F192F}" destId="{1522C1CD-9D2E-43AB-82AF-2CFBCC252925}" srcOrd="0" destOrd="0" parTransId="{D79F2406-4FC8-45D7-8571-974EDCA509E9}" sibTransId="{622226CE-D5E7-4F29-BB7D-959198CCF932}"/>
    <dgm:cxn modelId="{FB8AF36E-444D-4E34-961C-151A06CB806B}" srcId="{FE9A1401-BE4F-42FE-A9F9-ACA0393F192F}" destId="{73888B9E-EB24-47B0-9AF9-1286E3868814}" srcOrd="3" destOrd="0" parTransId="{DF17A30B-C777-45BF-8F88-FB724CF884D1}" sibTransId="{AA3DE8E7-AA5F-4FAA-934D-6F9C39371285}"/>
    <dgm:cxn modelId="{1B5C0574-715F-4465-889D-6F64B8C90D0E}" srcId="{FE9A1401-BE4F-42FE-A9F9-ACA0393F192F}" destId="{BB0157F9-DEC2-45FC-80C1-58D438AC817D}" srcOrd="5" destOrd="0" parTransId="{7359798C-A5ED-4FCD-A171-58B6B8687E57}" sibTransId="{472B35CB-FB61-4652-82D9-B1B35B65A347}"/>
    <dgm:cxn modelId="{16CC5079-A827-4B58-9EBA-327FF3B2E551}" type="presOf" srcId="{1522C1CD-9D2E-43AB-82AF-2CFBCC252925}" destId="{5D6419B8-AC49-4963-B2F4-EC626535784E}" srcOrd="0" destOrd="0" presId="urn:microsoft.com/office/officeart/2005/8/layout/default"/>
    <dgm:cxn modelId="{D09E779A-3C63-4DEE-8362-441642C91004}" type="presOf" srcId="{BEE083F4-7686-471A-8CC1-02078C80226F}" destId="{1384B74B-A15D-43ED-BF2E-5B9E0B266939}" srcOrd="0" destOrd="0" presId="urn:microsoft.com/office/officeart/2005/8/layout/default"/>
    <dgm:cxn modelId="{0403BCA6-CDF7-4076-9A7B-401356EF28B0}" type="presOf" srcId="{9C79B455-2D21-4B26-9E60-6EE9E34AD20F}" destId="{D2A9FDA0-A213-48D0-94D8-EAB536FC4089}" srcOrd="0" destOrd="0" presId="urn:microsoft.com/office/officeart/2005/8/layout/default"/>
    <dgm:cxn modelId="{A49F14A7-35E1-4F12-B52C-531053E41FA0}" type="presOf" srcId="{FE9A1401-BE4F-42FE-A9F9-ACA0393F192F}" destId="{70B34569-4111-49E1-9598-D118EAE8A772}" srcOrd="0" destOrd="0" presId="urn:microsoft.com/office/officeart/2005/8/layout/default"/>
    <dgm:cxn modelId="{43CB4DB5-00DE-4AAB-A650-D9F889C245B3}" type="presOf" srcId="{BB0157F9-DEC2-45FC-80C1-58D438AC817D}" destId="{9381A16B-FC5A-4E8C-BE1A-D380878F46F0}" srcOrd="0" destOrd="0" presId="urn:microsoft.com/office/officeart/2005/8/layout/default"/>
    <dgm:cxn modelId="{A4655FBC-7ADD-439D-9255-1563E3F7A40B}" type="presOf" srcId="{B224BEA2-8720-4AED-AB2F-61C8E0F67B84}" destId="{E7522FE8-85A7-4554-B82D-BB5A39F99624}" srcOrd="0" destOrd="0" presId="urn:microsoft.com/office/officeart/2005/8/layout/default"/>
    <dgm:cxn modelId="{4DF55CBD-95DF-4425-A445-CB9C0A3C47C7}" srcId="{FE9A1401-BE4F-42FE-A9F9-ACA0393F192F}" destId="{9C79B455-2D21-4B26-9E60-6EE9E34AD20F}" srcOrd="1" destOrd="0" parTransId="{DE4C8639-7B53-4588-96DA-D3C1FA2938C4}" sibTransId="{30403386-C40D-4637-AFCA-26C105B6AE98}"/>
    <dgm:cxn modelId="{86C04BD6-F473-4CFE-9EFE-CCBD596A645E}" type="presOf" srcId="{73888B9E-EB24-47B0-9AF9-1286E3868814}" destId="{2ABFB89B-F3DD-45CF-8D62-392FF2E53563}" srcOrd="0" destOrd="0" presId="urn:microsoft.com/office/officeart/2005/8/layout/default"/>
    <dgm:cxn modelId="{A495E3F3-090B-46DE-8813-EB2501A83013}" srcId="{FE9A1401-BE4F-42FE-A9F9-ACA0393F192F}" destId="{B224BEA2-8720-4AED-AB2F-61C8E0F67B84}" srcOrd="2" destOrd="0" parTransId="{C51D4419-9727-45E1-BF67-B5128D636369}" sibTransId="{148C4BC1-8448-4682-8DCB-F3F56B6724F3}"/>
    <dgm:cxn modelId="{628F63A0-DAD2-46D5-8792-91582C3C8001}" type="presParOf" srcId="{70B34569-4111-49E1-9598-D118EAE8A772}" destId="{5D6419B8-AC49-4963-B2F4-EC626535784E}" srcOrd="0" destOrd="0" presId="urn:microsoft.com/office/officeart/2005/8/layout/default"/>
    <dgm:cxn modelId="{1E60CF62-3AB4-45DA-8938-61730B707B94}" type="presParOf" srcId="{70B34569-4111-49E1-9598-D118EAE8A772}" destId="{5A628927-CF77-4F55-84C5-F9932598C3E2}" srcOrd="1" destOrd="0" presId="urn:microsoft.com/office/officeart/2005/8/layout/default"/>
    <dgm:cxn modelId="{316A0E20-73DB-4C78-94F0-46BF6C7ABD3D}" type="presParOf" srcId="{70B34569-4111-49E1-9598-D118EAE8A772}" destId="{D2A9FDA0-A213-48D0-94D8-EAB536FC4089}" srcOrd="2" destOrd="0" presId="urn:microsoft.com/office/officeart/2005/8/layout/default"/>
    <dgm:cxn modelId="{6C178572-16B2-411A-BDAF-D4D3572886B9}" type="presParOf" srcId="{70B34569-4111-49E1-9598-D118EAE8A772}" destId="{7D755D28-F742-4239-A684-D9ED2611BB63}" srcOrd="3" destOrd="0" presId="urn:microsoft.com/office/officeart/2005/8/layout/default"/>
    <dgm:cxn modelId="{AAD7B9DD-611B-48C1-A302-1F9CCB2CF82C}" type="presParOf" srcId="{70B34569-4111-49E1-9598-D118EAE8A772}" destId="{E7522FE8-85A7-4554-B82D-BB5A39F99624}" srcOrd="4" destOrd="0" presId="urn:microsoft.com/office/officeart/2005/8/layout/default"/>
    <dgm:cxn modelId="{89573F5B-1480-4245-BC8D-588EBCF31D8D}" type="presParOf" srcId="{70B34569-4111-49E1-9598-D118EAE8A772}" destId="{836D90B0-07F5-4D52-9036-697ADD9A8E5C}" srcOrd="5" destOrd="0" presId="urn:microsoft.com/office/officeart/2005/8/layout/default"/>
    <dgm:cxn modelId="{4E1F7EBB-FB3C-43C7-8221-A5F57F11CB7C}" type="presParOf" srcId="{70B34569-4111-49E1-9598-D118EAE8A772}" destId="{2ABFB89B-F3DD-45CF-8D62-392FF2E53563}" srcOrd="6" destOrd="0" presId="urn:microsoft.com/office/officeart/2005/8/layout/default"/>
    <dgm:cxn modelId="{50585F10-BAD1-4F80-A0B4-9AA7CC308059}" type="presParOf" srcId="{70B34569-4111-49E1-9598-D118EAE8A772}" destId="{AF1903FF-0585-4E00-B67E-20C4D0168072}" srcOrd="7" destOrd="0" presId="urn:microsoft.com/office/officeart/2005/8/layout/default"/>
    <dgm:cxn modelId="{5F3D72B7-F82A-443F-A884-4AFB3A2C0ADC}" type="presParOf" srcId="{70B34569-4111-49E1-9598-D118EAE8A772}" destId="{1384B74B-A15D-43ED-BF2E-5B9E0B266939}" srcOrd="8" destOrd="0" presId="urn:microsoft.com/office/officeart/2005/8/layout/default"/>
    <dgm:cxn modelId="{382A3107-4003-46F2-9908-559054B0B56E}" type="presParOf" srcId="{70B34569-4111-49E1-9598-D118EAE8A772}" destId="{22CF5274-BC4D-48D8-BE66-72258593D6A2}" srcOrd="9" destOrd="0" presId="urn:microsoft.com/office/officeart/2005/8/layout/default"/>
    <dgm:cxn modelId="{D36961FE-9F67-4319-A9C2-CECBDC1B5C04}" type="presParOf" srcId="{70B34569-4111-49E1-9598-D118EAE8A772}" destId="{9381A16B-FC5A-4E8C-BE1A-D380878F46F0}"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DCFEA84-8DDD-4B1D-8DC0-69F0648568EF}" type="doc">
      <dgm:prSet loTypeId="urn:microsoft.com/office/officeart/2005/8/layout/vList6" loCatId="list" qsTypeId="urn:microsoft.com/office/officeart/2005/8/quickstyle/simple1" qsCatId="simple" csTypeId="urn:microsoft.com/office/officeart/2005/8/colors/colorful2" csCatId="colorful" phldr="1"/>
      <dgm:spPr/>
      <dgm:t>
        <a:bodyPr/>
        <a:lstStyle/>
        <a:p>
          <a:endParaRPr lang="en-AU"/>
        </a:p>
      </dgm:t>
    </dgm:pt>
    <dgm:pt modelId="{43594717-E95F-4EE9-88AF-9F477A280788}">
      <dgm:prSet custT="1"/>
      <dgm:spPr/>
      <dgm:t>
        <a:bodyPr/>
        <a:lstStyle/>
        <a:p>
          <a:r>
            <a:rPr lang="en-US" altLang="en-US" sz="2200" b="1" dirty="0"/>
            <a:t>Contraction risk</a:t>
          </a:r>
          <a:endParaRPr lang="en-US" altLang="en-US" sz="2200" dirty="0"/>
        </a:p>
      </dgm:t>
    </dgm:pt>
    <dgm:pt modelId="{89176F94-5777-4268-8F18-F1E5FCADE4FC}" type="parTrans" cxnId="{814C5F9B-BF12-44D9-BA39-716EEBF30A83}">
      <dgm:prSet/>
      <dgm:spPr/>
      <dgm:t>
        <a:bodyPr/>
        <a:lstStyle/>
        <a:p>
          <a:endParaRPr lang="en-AU"/>
        </a:p>
      </dgm:t>
    </dgm:pt>
    <dgm:pt modelId="{D4A952D6-8F94-4A5F-B925-03F7A0FF77F5}" type="sibTrans" cxnId="{814C5F9B-BF12-44D9-BA39-716EEBF30A83}">
      <dgm:prSet/>
      <dgm:spPr/>
      <dgm:t>
        <a:bodyPr/>
        <a:lstStyle/>
        <a:p>
          <a:endParaRPr lang="en-AU"/>
        </a:p>
      </dgm:t>
    </dgm:pt>
    <dgm:pt modelId="{E6E66463-840B-4738-A737-254A2B4C49C2}">
      <dgm:prSet custT="1"/>
      <dgm:spPr/>
      <dgm:t>
        <a:bodyPr/>
        <a:lstStyle/>
        <a:p>
          <a:r>
            <a:rPr lang="en-US" altLang="en-US" sz="2200" b="1" dirty="0"/>
            <a:t>Extension risk</a:t>
          </a:r>
          <a:endParaRPr lang="en-US" altLang="en-US" sz="2200" dirty="0"/>
        </a:p>
      </dgm:t>
    </dgm:pt>
    <dgm:pt modelId="{DB3C6667-8F6A-4A9C-8F6B-8A86F19DEA83}" type="parTrans" cxnId="{8B479DD6-EBD9-40BE-822D-8E1BF5286D83}">
      <dgm:prSet/>
      <dgm:spPr/>
      <dgm:t>
        <a:bodyPr/>
        <a:lstStyle/>
        <a:p>
          <a:endParaRPr lang="en-AU"/>
        </a:p>
      </dgm:t>
    </dgm:pt>
    <dgm:pt modelId="{064A8E58-63AC-4F98-8D48-5F9033FAE389}" type="sibTrans" cxnId="{8B479DD6-EBD9-40BE-822D-8E1BF5286D83}">
      <dgm:prSet/>
      <dgm:spPr/>
      <dgm:t>
        <a:bodyPr/>
        <a:lstStyle/>
        <a:p>
          <a:endParaRPr lang="en-AU"/>
        </a:p>
      </dgm:t>
    </dgm:pt>
    <dgm:pt modelId="{7DE75AC1-5053-4160-B48F-1F195C9E2066}">
      <dgm:prSet custT="1"/>
      <dgm:spPr/>
      <dgm:t>
        <a:bodyPr/>
        <a:lstStyle/>
        <a:p>
          <a:r>
            <a:rPr lang="en-US" altLang="en-US" sz="2000" dirty="0"/>
            <a:t>the risk that when interest rates decline, the security will have a shorter maturity than was anticipated at the time of purchase because homeowners refinance at now-available lower interest rates</a:t>
          </a:r>
        </a:p>
      </dgm:t>
    </dgm:pt>
    <dgm:pt modelId="{508F184A-2ABC-4BEF-B2A4-A844EA8C2930}" type="parTrans" cxnId="{0709D956-C05B-4C78-ADC4-EFF791597CAF}">
      <dgm:prSet/>
      <dgm:spPr/>
      <dgm:t>
        <a:bodyPr/>
        <a:lstStyle/>
        <a:p>
          <a:endParaRPr lang="en-AU"/>
        </a:p>
      </dgm:t>
    </dgm:pt>
    <dgm:pt modelId="{4F5E05B4-6096-4747-B2CA-CAEF89909DB7}" type="sibTrans" cxnId="{0709D956-C05B-4C78-ADC4-EFF791597CAF}">
      <dgm:prSet/>
      <dgm:spPr/>
      <dgm:t>
        <a:bodyPr/>
        <a:lstStyle/>
        <a:p>
          <a:endParaRPr lang="en-AU"/>
        </a:p>
      </dgm:t>
    </dgm:pt>
    <dgm:pt modelId="{58584AFE-3687-425A-9E75-62832211FF15}">
      <dgm:prSet custT="1"/>
      <dgm:spPr/>
      <dgm:t>
        <a:bodyPr/>
        <a:lstStyle/>
        <a:p>
          <a:r>
            <a:rPr lang="en-US" altLang="en-US" sz="2000" dirty="0"/>
            <a:t>the risk that when interest rates rise, fewer prepayments will occur because homeowners are reluctant to give up the benefits of a contractual interest rate that now looks low</a:t>
          </a:r>
        </a:p>
      </dgm:t>
    </dgm:pt>
    <dgm:pt modelId="{CB8BEE96-4C04-4B8B-8C42-F913E9720FCB}" type="parTrans" cxnId="{4F810CDE-0BFC-417F-91C1-539366AE58A8}">
      <dgm:prSet/>
      <dgm:spPr/>
      <dgm:t>
        <a:bodyPr/>
        <a:lstStyle/>
        <a:p>
          <a:endParaRPr lang="en-AU"/>
        </a:p>
      </dgm:t>
    </dgm:pt>
    <dgm:pt modelId="{6C54767C-AE99-4BF5-81DC-AF7366C268EF}" type="sibTrans" cxnId="{4F810CDE-0BFC-417F-91C1-539366AE58A8}">
      <dgm:prSet/>
      <dgm:spPr/>
      <dgm:t>
        <a:bodyPr/>
        <a:lstStyle/>
        <a:p>
          <a:endParaRPr lang="en-AU"/>
        </a:p>
      </dgm:t>
    </dgm:pt>
    <dgm:pt modelId="{F7512B44-F8CF-4242-B0D9-D2FE60E8DD08}" type="pres">
      <dgm:prSet presAssocID="{9DCFEA84-8DDD-4B1D-8DC0-69F0648568EF}" presName="Name0" presStyleCnt="0">
        <dgm:presLayoutVars>
          <dgm:dir/>
          <dgm:animLvl val="lvl"/>
          <dgm:resizeHandles/>
        </dgm:presLayoutVars>
      </dgm:prSet>
      <dgm:spPr/>
    </dgm:pt>
    <dgm:pt modelId="{F5311DF6-11F7-406C-9A86-37C6075C2762}" type="pres">
      <dgm:prSet presAssocID="{43594717-E95F-4EE9-88AF-9F477A280788}" presName="linNode" presStyleCnt="0"/>
      <dgm:spPr/>
    </dgm:pt>
    <dgm:pt modelId="{A27C7B89-7CB0-455E-93F9-8BD2F5F72A54}" type="pres">
      <dgm:prSet presAssocID="{43594717-E95F-4EE9-88AF-9F477A280788}" presName="parentShp" presStyleLbl="node1" presStyleIdx="0" presStyleCnt="2" custScaleX="76471">
        <dgm:presLayoutVars>
          <dgm:bulletEnabled val="1"/>
        </dgm:presLayoutVars>
      </dgm:prSet>
      <dgm:spPr/>
    </dgm:pt>
    <dgm:pt modelId="{A5A5F48F-03B9-4A99-B3AD-E5B710D3DD7A}" type="pres">
      <dgm:prSet presAssocID="{43594717-E95F-4EE9-88AF-9F477A280788}" presName="childShp" presStyleLbl="bgAccFollowNode1" presStyleIdx="0" presStyleCnt="2" custScaleX="112418" custScaleY="177409" custLinFactNeighborY="9020">
        <dgm:presLayoutVars>
          <dgm:bulletEnabled val="1"/>
        </dgm:presLayoutVars>
      </dgm:prSet>
      <dgm:spPr/>
    </dgm:pt>
    <dgm:pt modelId="{D82D6645-B2E1-4B12-B36F-1A13CEA41358}" type="pres">
      <dgm:prSet presAssocID="{D4A952D6-8F94-4A5F-B925-03F7A0FF77F5}" presName="spacing" presStyleCnt="0"/>
      <dgm:spPr/>
    </dgm:pt>
    <dgm:pt modelId="{8569EE91-5782-41ED-B6DA-1B8D9B33A17B}" type="pres">
      <dgm:prSet presAssocID="{E6E66463-840B-4738-A737-254A2B4C49C2}" presName="linNode" presStyleCnt="0"/>
      <dgm:spPr/>
    </dgm:pt>
    <dgm:pt modelId="{9323776D-8C40-4E7A-B119-B7E0FD98B995}" type="pres">
      <dgm:prSet presAssocID="{E6E66463-840B-4738-A737-254A2B4C49C2}" presName="parentShp" presStyleLbl="node1" presStyleIdx="1" presStyleCnt="2" custScaleX="76471">
        <dgm:presLayoutVars>
          <dgm:bulletEnabled val="1"/>
        </dgm:presLayoutVars>
      </dgm:prSet>
      <dgm:spPr/>
    </dgm:pt>
    <dgm:pt modelId="{6D8DE397-11A0-4C70-9535-08A625574EDD}" type="pres">
      <dgm:prSet presAssocID="{E6E66463-840B-4738-A737-254A2B4C49C2}" presName="childShp" presStyleLbl="bgAccFollowNode1" presStyleIdx="1" presStyleCnt="2" custScaleX="112418" custScaleY="138786">
        <dgm:presLayoutVars>
          <dgm:bulletEnabled val="1"/>
        </dgm:presLayoutVars>
      </dgm:prSet>
      <dgm:spPr/>
    </dgm:pt>
  </dgm:ptLst>
  <dgm:cxnLst>
    <dgm:cxn modelId="{FAFD9334-D76D-4314-AA6F-3B4EDF6A7D27}" type="presOf" srcId="{58584AFE-3687-425A-9E75-62832211FF15}" destId="{6D8DE397-11A0-4C70-9535-08A625574EDD}" srcOrd="0" destOrd="0" presId="urn:microsoft.com/office/officeart/2005/8/layout/vList6"/>
    <dgm:cxn modelId="{0C8C3267-A880-4660-A38B-658F44B77C6E}" type="presOf" srcId="{E6E66463-840B-4738-A737-254A2B4C49C2}" destId="{9323776D-8C40-4E7A-B119-B7E0FD98B995}" srcOrd="0" destOrd="0" presId="urn:microsoft.com/office/officeart/2005/8/layout/vList6"/>
    <dgm:cxn modelId="{C2E9286D-F92D-4CCB-8924-16A9CD11C98C}" type="presOf" srcId="{7DE75AC1-5053-4160-B48F-1F195C9E2066}" destId="{A5A5F48F-03B9-4A99-B3AD-E5B710D3DD7A}" srcOrd="0" destOrd="0" presId="urn:microsoft.com/office/officeart/2005/8/layout/vList6"/>
    <dgm:cxn modelId="{0709D956-C05B-4C78-ADC4-EFF791597CAF}" srcId="{43594717-E95F-4EE9-88AF-9F477A280788}" destId="{7DE75AC1-5053-4160-B48F-1F195C9E2066}" srcOrd="0" destOrd="0" parTransId="{508F184A-2ABC-4BEF-B2A4-A844EA8C2930}" sibTransId="{4F5E05B4-6096-4747-B2CA-CAEF89909DB7}"/>
    <dgm:cxn modelId="{58A0CC89-E51B-45A5-AB94-C1D0D7BFB037}" type="presOf" srcId="{43594717-E95F-4EE9-88AF-9F477A280788}" destId="{A27C7B89-7CB0-455E-93F9-8BD2F5F72A54}" srcOrd="0" destOrd="0" presId="urn:microsoft.com/office/officeart/2005/8/layout/vList6"/>
    <dgm:cxn modelId="{814C5F9B-BF12-44D9-BA39-716EEBF30A83}" srcId="{9DCFEA84-8DDD-4B1D-8DC0-69F0648568EF}" destId="{43594717-E95F-4EE9-88AF-9F477A280788}" srcOrd="0" destOrd="0" parTransId="{89176F94-5777-4268-8F18-F1E5FCADE4FC}" sibTransId="{D4A952D6-8F94-4A5F-B925-03F7A0FF77F5}"/>
    <dgm:cxn modelId="{9B4CCAA5-1D22-4C41-9E6C-87AD868BF393}" type="presOf" srcId="{9DCFEA84-8DDD-4B1D-8DC0-69F0648568EF}" destId="{F7512B44-F8CF-4242-B0D9-D2FE60E8DD08}" srcOrd="0" destOrd="0" presId="urn:microsoft.com/office/officeart/2005/8/layout/vList6"/>
    <dgm:cxn modelId="{8B479DD6-EBD9-40BE-822D-8E1BF5286D83}" srcId="{9DCFEA84-8DDD-4B1D-8DC0-69F0648568EF}" destId="{E6E66463-840B-4738-A737-254A2B4C49C2}" srcOrd="1" destOrd="0" parTransId="{DB3C6667-8F6A-4A9C-8F6B-8A86F19DEA83}" sibTransId="{064A8E58-63AC-4F98-8D48-5F9033FAE389}"/>
    <dgm:cxn modelId="{4F810CDE-0BFC-417F-91C1-539366AE58A8}" srcId="{E6E66463-840B-4738-A737-254A2B4C49C2}" destId="{58584AFE-3687-425A-9E75-62832211FF15}" srcOrd="0" destOrd="0" parTransId="{CB8BEE96-4C04-4B8B-8C42-F913E9720FCB}" sibTransId="{6C54767C-AE99-4BF5-81DC-AF7366C268EF}"/>
    <dgm:cxn modelId="{0B2C8D3C-5DEB-4592-B4F5-AD1BE746F35F}" type="presParOf" srcId="{F7512B44-F8CF-4242-B0D9-D2FE60E8DD08}" destId="{F5311DF6-11F7-406C-9A86-37C6075C2762}" srcOrd="0" destOrd="0" presId="urn:microsoft.com/office/officeart/2005/8/layout/vList6"/>
    <dgm:cxn modelId="{BD95ED47-87AD-4B7F-8E27-321299813EA8}" type="presParOf" srcId="{F5311DF6-11F7-406C-9A86-37C6075C2762}" destId="{A27C7B89-7CB0-455E-93F9-8BD2F5F72A54}" srcOrd="0" destOrd="0" presId="urn:microsoft.com/office/officeart/2005/8/layout/vList6"/>
    <dgm:cxn modelId="{0B07F821-EF57-4CCE-8341-C75C05AA821D}" type="presParOf" srcId="{F5311DF6-11F7-406C-9A86-37C6075C2762}" destId="{A5A5F48F-03B9-4A99-B3AD-E5B710D3DD7A}" srcOrd="1" destOrd="0" presId="urn:microsoft.com/office/officeart/2005/8/layout/vList6"/>
    <dgm:cxn modelId="{6029F02D-A339-4D9A-9BE6-191DA7B7775C}" type="presParOf" srcId="{F7512B44-F8CF-4242-B0D9-D2FE60E8DD08}" destId="{D82D6645-B2E1-4B12-B36F-1A13CEA41358}" srcOrd="1" destOrd="0" presId="urn:microsoft.com/office/officeart/2005/8/layout/vList6"/>
    <dgm:cxn modelId="{3D5705A7-BA49-4BB0-AC57-DDBADC205DC9}" type="presParOf" srcId="{F7512B44-F8CF-4242-B0D9-D2FE60E8DD08}" destId="{8569EE91-5782-41ED-B6DA-1B8D9B33A17B}" srcOrd="2" destOrd="0" presId="urn:microsoft.com/office/officeart/2005/8/layout/vList6"/>
    <dgm:cxn modelId="{33CD8E3A-47FA-4B35-B81B-838A86648DDC}" type="presParOf" srcId="{8569EE91-5782-41ED-B6DA-1B8D9B33A17B}" destId="{9323776D-8C40-4E7A-B119-B7E0FD98B995}" srcOrd="0" destOrd="0" presId="urn:microsoft.com/office/officeart/2005/8/layout/vList6"/>
    <dgm:cxn modelId="{5BA441B4-599F-4628-BEF5-2929DD3DB2C2}" type="presParOf" srcId="{8569EE91-5782-41ED-B6DA-1B8D9B33A17B}" destId="{6D8DE397-11A0-4C70-9535-08A625574EDD}"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197A7E9-B8B3-4B8F-AF07-8365F3FCED4B}" type="doc">
      <dgm:prSet loTypeId="urn:microsoft.com/office/officeart/2005/8/layout/target3" loCatId="relationship" qsTypeId="urn:microsoft.com/office/officeart/2005/8/quickstyle/simple1" qsCatId="simple" csTypeId="urn:microsoft.com/office/officeart/2005/8/colors/colorful4" csCatId="colorful" phldr="1"/>
      <dgm:spPr/>
      <dgm:t>
        <a:bodyPr/>
        <a:lstStyle/>
        <a:p>
          <a:endParaRPr lang="en-AU"/>
        </a:p>
      </dgm:t>
    </dgm:pt>
    <dgm:pt modelId="{C06B46A5-F0CE-4E11-AD30-9628178777DE}">
      <dgm:prSet/>
      <dgm:spPr/>
      <dgm:t>
        <a:bodyPr/>
        <a:lstStyle/>
        <a:p>
          <a:pPr rtl="0"/>
          <a:r>
            <a:rPr lang="en-US" b="1" dirty="0"/>
            <a:t>Collateralized mortgage obligations (CMOs) </a:t>
          </a:r>
          <a:r>
            <a:rPr lang="en-US" dirty="0"/>
            <a:t>are bond classes created by redirecting the interest and principal from a pool of pass-throughs or whole loans.</a:t>
          </a:r>
          <a:endParaRPr lang="en-AU" dirty="0"/>
        </a:p>
      </dgm:t>
    </dgm:pt>
    <dgm:pt modelId="{C5F190D3-F087-4066-B009-6078D9A81978}" type="parTrans" cxnId="{A35A1C5C-A505-4540-B6F6-785AD8CB80B1}">
      <dgm:prSet/>
      <dgm:spPr/>
      <dgm:t>
        <a:bodyPr/>
        <a:lstStyle/>
        <a:p>
          <a:endParaRPr lang="en-AU"/>
        </a:p>
      </dgm:t>
    </dgm:pt>
    <dgm:pt modelId="{CE014135-CF5F-4DC0-8D44-1426F20AEF6A}" type="sibTrans" cxnId="{A35A1C5C-A505-4540-B6F6-785AD8CB80B1}">
      <dgm:prSet/>
      <dgm:spPr/>
      <dgm:t>
        <a:bodyPr/>
        <a:lstStyle/>
        <a:p>
          <a:endParaRPr lang="en-AU"/>
        </a:p>
      </dgm:t>
    </dgm:pt>
    <dgm:pt modelId="{FE0A67BF-5BAD-4CE4-AD4C-579BA6313A9D}">
      <dgm:prSet/>
      <dgm:spPr>
        <a:ln>
          <a:solidFill>
            <a:schemeClr val="bg2"/>
          </a:solidFill>
        </a:ln>
      </dgm:spPr>
      <dgm:t>
        <a:bodyPr/>
        <a:lstStyle/>
        <a:p>
          <a:pPr rtl="0"/>
          <a:r>
            <a:rPr lang="en-US" dirty="0"/>
            <a:t>The creation of a CMO cannot eliminate prepayment risk; it can only transfer the various forms of this risk among different classes of bonds called “tranches.”</a:t>
          </a:r>
          <a:endParaRPr lang="en-AU" dirty="0"/>
        </a:p>
      </dgm:t>
    </dgm:pt>
    <dgm:pt modelId="{4AE54D6D-BBC2-4FB2-8586-C4C5E2BD1CE1}" type="parTrans" cxnId="{555901A7-1A5C-4D1A-9EBC-D5BEFFFC4477}">
      <dgm:prSet/>
      <dgm:spPr/>
      <dgm:t>
        <a:bodyPr/>
        <a:lstStyle/>
        <a:p>
          <a:endParaRPr lang="en-AU"/>
        </a:p>
      </dgm:t>
    </dgm:pt>
    <dgm:pt modelId="{AA27D4D1-A4C0-462E-BC82-2BF09D49A137}" type="sibTrans" cxnId="{555901A7-1A5C-4D1A-9EBC-D5BEFFFC4477}">
      <dgm:prSet/>
      <dgm:spPr/>
      <dgm:t>
        <a:bodyPr/>
        <a:lstStyle/>
        <a:p>
          <a:endParaRPr lang="en-AU"/>
        </a:p>
      </dgm:t>
    </dgm:pt>
    <dgm:pt modelId="{1E3DE2BE-5709-4088-9B04-8802B365841B}">
      <dgm:prSet/>
      <dgm:spPr>
        <a:ln>
          <a:solidFill>
            <a:srgbClr val="04C466"/>
          </a:solidFill>
        </a:ln>
      </dgm:spPr>
      <dgm:t>
        <a:bodyPr/>
        <a:lstStyle/>
        <a:p>
          <a:pPr rtl="0"/>
          <a:r>
            <a:rPr lang="en-US" dirty="0"/>
            <a:t>A wide range of CMO structures exists.</a:t>
          </a:r>
          <a:endParaRPr lang="en-AU" dirty="0"/>
        </a:p>
      </dgm:t>
    </dgm:pt>
    <dgm:pt modelId="{A11E6FC7-A942-435E-8B3F-B196934445D0}" type="parTrans" cxnId="{0AF6B3C5-9BA6-4DB7-82AC-5B61A1951EC1}">
      <dgm:prSet/>
      <dgm:spPr/>
      <dgm:t>
        <a:bodyPr/>
        <a:lstStyle/>
        <a:p>
          <a:endParaRPr lang="en-AU"/>
        </a:p>
      </dgm:t>
    </dgm:pt>
    <dgm:pt modelId="{8EC19AB0-561D-4586-84AD-636E5A48BFE4}" type="sibTrans" cxnId="{0AF6B3C5-9BA6-4DB7-82AC-5B61A1951EC1}">
      <dgm:prSet/>
      <dgm:spPr/>
      <dgm:t>
        <a:bodyPr/>
        <a:lstStyle/>
        <a:p>
          <a:endParaRPr lang="en-AU"/>
        </a:p>
      </dgm:t>
    </dgm:pt>
    <dgm:pt modelId="{D00628B3-F345-40B6-A55C-39A951B31D9A}">
      <dgm:prSet/>
      <dgm:spPr>
        <a:ln>
          <a:solidFill>
            <a:schemeClr val="accent2"/>
          </a:solidFill>
        </a:ln>
      </dgm:spPr>
      <dgm:t>
        <a:bodyPr/>
        <a:lstStyle/>
        <a:p>
          <a:pPr rtl="0"/>
          <a:r>
            <a:rPr lang="en-US" altLang="en-US" dirty="0"/>
            <a:t>From a fixed-rate CMO tranche, a floating-rate tranche and an inverse floating-rate tranche can be created.</a:t>
          </a:r>
          <a:endParaRPr lang="en-AU" dirty="0"/>
        </a:p>
      </dgm:t>
    </dgm:pt>
    <dgm:pt modelId="{54229D9F-4C51-41B1-8DAD-E8FBAD93CE6C}" type="parTrans" cxnId="{63A509A4-FBFF-40FD-9CF0-447F44F7E816}">
      <dgm:prSet/>
      <dgm:spPr/>
      <dgm:t>
        <a:bodyPr/>
        <a:lstStyle/>
        <a:p>
          <a:endParaRPr lang="en-AU"/>
        </a:p>
      </dgm:t>
    </dgm:pt>
    <dgm:pt modelId="{868E9576-5323-453B-A093-DAE0868D8120}" type="sibTrans" cxnId="{63A509A4-FBFF-40FD-9CF0-447F44F7E816}">
      <dgm:prSet/>
      <dgm:spPr/>
      <dgm:t>
        <a:bodyPr/>
        <a:lstStyle/>
        <a:p>
          <a:endParaRPr lang="en-AU"/>
        </a:p>
      </dgm:t>
    </dgm:pt>
    <dgm:pt modelId="{5CB7605B-AE8B-4418-B6DD-00B5706C0352}" type="pres">
      <dgm:prSet presAssocID="{6197A7E9-B8B3-4B8F-AF07-8365F3FCED4B}" presName="Name0" presStyleCnt="0">
        <dgm:presLayoutVars>
          <dgm:chMax val="7"/>
          <dgm:dir/>
          <dgm:animLvl val="lvl"/>
          <dgm:resizeHandles val="exact"/>
        </dgm:presLayoutVars>
      </dgm:prSet>
      <dgm:spPr/>
    </dgm:pt>
    <dgm:pt modelId="{94359C47-DF31-4BD1-BA3C-6E43BA5F8E49}" type="pres">
      <dgm:prSet presAssocID="{C06B46A5-F0CE-4E11-AD30-9628178777DE}" presName="circle1" presStyleLbl="node1" presStyleIdx="0" presStyleCnt="4"/>
      <dgm:spPr>
        <a:solidFill>
          <a:schemeClr val="accent4">
            <a:lumMod val="40000"/>
            <a:lumOff val="60000"/>
          </a:schemeClr>
        </a:solidFill>
      </dgm:spPr>
    </dgm:pt>
    <dgm:pt modelId="{FA4AB45E-ACBE-4BDF-833A-15EA5C821513}" type="pres">
      <dgm:prSet presAssocID="{C06B46A5-F0CE-4E11-AD30-9628178777DE}" presName="space" presStyleCnt="0"/>
      <dgm:spPr/>
    </dgm:pt>
    <dgm:pt modelId="{24020203-F5B8-4100-B1C5-9ECCCB5767B1}" type="pres">
      <dgm:prSet presAssocID="{C06B46A5-F0CE-4E11-AD30-9628178777DE}" presName="rect1" presStyleLbl="alignAcc1" presStyleIdx="0" presStyleCnt="4"/>
      <dgm:spPr/>
    </dgm:pt>
    <dgm:pt modelId="{A2FABCF1-E8B9-45BA-8B92-0A02B2DD0568}" type="pres">
      <dgm:prSet presAssocID="{FE0A67BF-5BAD-4CE4-AD4C-579BA6313A9D}" presName="vertSpace2" presStyleLbl="node1" presStyleIdx="0" presStyleCnt="4"/>
      <dgm:spPr/>
    </dgm:pt>
    <dgm:pt modelId="{FD0C28BA-FC46-455E-9B18-FC5CD028DFD2}" type="pres">
      <dgm:prSet presAssocID="{FE0A67BF-5BAD-4CE4-AD4C-579BA6313A9D}" presName="circle2" presStyleLbl="node1" presStyleIdx="1" presStyleCnt="4"/>
      <dgm:spPr>
        <a:solidFill>
          <a:schemeClr val="bg2"/>
        </a:solidFill>
      </dgm:spPr>
    </dgm:pt>
    <dgm:pt modelId="{5ABD0D8F-9FE9-4899-B17B-3F8DC5DAE34C}" type="pres">
      <dgm:prSet presAssocID="{FE0A67BF-5BAD-4CE4-AD4C-579BA6313A9D}" presName="rect2" presStyleLbl="alignAcc1" presStyleIdx="1" presStyleCnt="4"/>
      <dgm:spPr/>
    </dgm:pt>
    <dgm:pt modelId="{B1E655FA-7B8C-4A10-AD3E-B69CDE111761}" type="pres">
      <dgm:prSet presAssocID="{1E3DE2BE-5709-4088-9B04-8802B365841B}" presName="vertSpace3" presStyleLbl="node1" presStyleIdx="1" presStyleCnt="4"/>
      <dgm:spPr/>
    </dgm:pt>
    <dgm:pt modelId="{F901B2FB-7866-425F-ACCC-6A578A433970}" type="pres">
      <dgm:prSet presAssocID="{1E3DE2BE-5709-4088-9B04-8802B365841B}" presName="circle3" presStyleLbl="node1" presStyleIdx="2" presStyleCnt="4"/>
      <dgm:spPr>
        <a:solidFill>
          <a:srgbClr val="04C466"/>
        </a:solidFill>
      </dgm:spPr>
    </dgm:pt>
    <dgm:pt modelId="{1E1D14D2-E83B-469F-93D2-6419488C528F}" type="pres">
      <dgm:prSet presAssocID="{1E3DE2BE-5709-4088-9B04-8802B365841B}" presName="rect3" presStyleLbl="alignAcc1" presStyleIdx="2" presStyleCnt="4"/>
      <dgm:spPr/>
    </dgm:pt>
    <dgm:pt modelId="{0600A9B1-6F54-49AC-A672-05FC8C42BAF9}" type="pres">
      <dgm:prSet presAssocID="{D00628B3-F345-40B6-A55C-39A951B31D9A}" presName="vertSpace4" presStyleLbl="node1" presStyleIdx="2" presStyleCnt="4"/>
      <dgm:spPr/>
    </dgm:pt>
    <dgm:pt modelId="{BAE1A320-9062-462A-AED8-E0E9BF85E4F7}" type="pres">
      <dgm:prSet presAssocID="{D00628B3-F345-40B6-A55C-39A951B31D9A}" presName="circle4" presStyleLbl="node1" presStyleIdx="3" presStyleCnt="4"/>
      <dgm:spPr>
        <a:solidFill>
          <a:schemeClr val="accent2"/>
        </a:solidFill>
      </dgm:spPr>
    </dgm:pt>
    <dgm:pt modelId="{4E4131F7-1F57-429B-BD17-24B79A855335}" type="pres">
      <dgm:prSet presAssocID="{D00628B3-F345-40B6-A55C-39A951B31D9A}" presName="rect4" presStyleLbl="alignAcc1" presStyleIdx="3" presStyleCnt="4"/>
      <dgm:spPr/>
    </dgm:pt>
    <dgm:pt modelId="{527FD2A4-157D-4E12-B9A6-A4785C533EC2}" type="pres">
      <dgm:prSet presAssocID="{C06B46A5-F0CE-4E11-AD30-9628178777DE}" presName="rect1ParTxNoCh" presStyleLbl="alignAcc1" presStyleIdx="3" presStyleCnt="4">
        <dgm:presLayoutVars>
          <dgm:chMax val="1"/>
          <dgm:bulletEnabled val="1"/>
        </dgm:presLayoutVars>
      </dgm:prSet>
      <dgm:spPr/>
    </dgm:pt>
    <dgm:pt modelId="{887CC3A5-B4E7-46BF-B91E-1AABC3969CB3}" type="pres">
      <dgm:prSet presAssocID="{FE0A67BF-5BAD-4CE4-AD4C-579BA6313A9D}" presName="rect2ParTxNoCh" presStyleLbl="alignAcc1" presStyleIdx="3" presStyleCnt="4">
        <dgm:presLayoutVars>
          <dgm:chMax val="1"/>
          <dgm:bulletEnabled val="1"/>
        </dgm:presLayoutVars>
      </dgm:prSet>
      <dgm:spPr/>
    </dgm:pt>
    <dgm:pt modelId="{DDBAD103-7347-424B-86BE-05149A7004F0}" type="pres">
      <dgm:prSet presAssocID="{1E3DE2BE-5709-4088-9B04-8802B365841B}" presName="rect3ParTxNoCh" presStyleLbl="alignAcc1" presStyleIdx="3" presStyleCnt="4">
        <dgm:presLayoutVars>
          <dgm:chMax val="1"/>
          <dgm:bulletEnabled val="1"/>
        </dgm:presLayoutVars>
      </dgm:prSet>
      <dgm:spPr/>
    </dgm:pt>
    <dgm:pt modelId="{5F096E2E-321B-43E1-8140-6EF52960F0A7}" type="pres">
      <dgm:prSet presAssocID="{D00628B3-F345-40B6-A55C-39A951B31D9A}" presName="rect4ParTxNoCh" presStyleLbl="alignAcc1" presStyleIdx="3" presStyleCnt="4">
        <dgm:presLayoutVars>
          <dgm:chMax val="1"/>
          <dgm:bulletEnabled val="1"/>
        </dgm:presLayoutVars>
      </dgm:prSet>
      <dgm:spPr/>
    </dgm:pt>
  </dgm:ptLst>
  <dgm:cxnLst>
    <dgm:cxn modelId="{3D696F1B-0AC6-4573-B45E-1DEF1B15ACFA}" type="presOf" srcId="{1E3DE2BE-5709-4088-9B04-8802B365841B}" destId="{DDBAD103-7347-424B-86BE-05149A7004F0}" srcOrd="1" destOrd="0" presId="urn:microsoft.com/office/officeart/2005/8/layout/target3"/>
    <dgm:cxn modelId="{09F55E2E-ADC5-4EFA-81DE-D9BBEA5C606A}" type="presOf" srcId="{1E3DE2BE-5709-4088-9B04-8802B365841B}" destId="{1E1D14D2-E83B-469F-93D2-6419488C528F}" srcOrd="0" destOrd="0" presId="urn:microsoft.com/office/officeart/2005/8/layout/target3"/>
    <dgm:cxn modelId="{A35A1C5C-A505-4540-B6F6-785AD8CB80B1}" srcId="{6197A7E9-B8B3-4B8F-AF07-8365F3FCED4B}" destId="{C06B46A5-F0CE-4E11-AD30-9628178777DE}" srcOrd="0" destOrd="0" parTransId="{C5F190D3-F087-4066-B009-6078D9A81978}" sibTransId="{CE014135-CF5F-4DC0-8D44-1426F20AEF6A}"/>
    <dgm:cxn modelId="{D743CD7C-4D0E-460D-9988-BDE220C91ED2}" type="presOf" srcId="{C06B46A5-F0CE-4E11-AD30-9628178777DE}" destId="{24020203-F5B8-4100-B1C5-9ECCCB5767B1}" srcOrd="0" destOrd="0" presId="urn:microsoft.com/office/officeart/2005/8/layout/target3"/>
    <dgm:cxn modelId="{4A4F8386-0A86-4B28-8915-2FA825EC14C1}" type="presOf" srcId="{D00628B3-F345-40B6-A55C-39A951B31D9A}" destId="{5F096E2E-321B-43E1-8140-6EF52960F0A7}" srcOrd="1" destOrd="0" presId="urn:microsoft.com/office/officeart/2005/8/layout/target3"/>
    <dgm:cxn modelId="{597B4EA1-061B-4D4A-BC3A-D78492699C4B}" type="presOf" srcId="{C06B46A5-F0CE-4E11-AD30-9628178777DE}" destId="{527FD2A4-157D-4E12-B9A6-A4785C533EC2}" srcOrd="1" destOrd="0" presId="urn:microsoft.com/office/officeart/2005/8/layout/target3"/>
    <dgm:cxn modelId="{63A509A4-FBFF-40FD-9CF0-447F44F7E816}" srcId="{6197A7E9-B8B3-4B8F-AF07-8365F3FCED4B}" destId="{D00628B3-F345-40B6-A55C-39A951B31D9A}" srcOrd="3" destOrd="0" parTransId="{54229D9F-4C51-41B1-8DAD-E8FBAD93CE6C}" sibTransId="{868E9576-5323-453B-A093-DAE0868D8120}"/>
    <dgm:cxn modelId="{555901A7-1A5C-4D1A-9EBC-D5BEFFFC4477}" srcId="{6197A7E9-B8B3-4B8F-AF07-8365F3FCED4B}" destId="{FE0A67BF-5BAD-4CE4-AD4C-579BA6313A9D}" srcOrd="1" destOrd="0" parTransId="{4AE54D6D-BBC2-4FB2-8586-C4C5E2BD1CE1}" sibTransId="{AA27D4D1-A4C0-462E-BC82-2BF09D49A137}"/>
    <dgm:cxn modelId="{0AF6B3C5-9BA6-4DB7-82AC-5B61A1951EC1}" srcId="{6197A7E9-B8B3-4B8F-AF07-8365F3FCED4B}" destId="{1E3DE2BE-5709-4088-9B04-8802B365841B}" srcOrd="2" destOrd="0" parTransId="{A11E6FC7-A942-435E-8B3F-B196934445D0}" sibTransId="{8EC19AB0-561D-4586-84AD-636E5A48BFE4}"/>
    <dgm:cxn modelId="{B1C916D2-40A0-45F2-84F0-48DD904E9A09}" type="presOf" srcId="{6197A7E9-B8B3-4B8F-AF07-8365F3FCED4B}" destId="{5CB7605B-AE8B-4418-B6DD-00B5706C0352}" srcOrd="0" destOrd="0" presId="urn:microsoft.com/office/officeart/2005/8/layout/target3"/>
    <dgm:cxn modelId="{FA5AEAED-6896-4BE7-91BD-7E0BD73C1421}" type="presOf" srcId="{FE0A67BF-5BAD-4CE4-AD4C-579BA6313A9D}" destId="{887CC3A5-B4E7-46BF-B91E-1AABC3969CB3}" srcOrd="1" destOrd="0" presId="urn:microsoft.com/office/officeart/2005/8/layout/target3"/>
    <dgm:cxn modelId="{EA1586F3-349B-42B7-B455-A859450D83DE}" type="presOf" srcId="{D00628B3-F345-40B6-A55C-39A951B31D9A}" destId="{4E4131F7-1F57-429B-BD17-24B79A855335}" srcOrd="0" destOrd="0" presId="urn:microsoft.com/office/officeart/2005/8/layout/target3"/>
    <dgm:cxn modelId="{E35E27F4-714F-489F-BE72-129480F1D26E}" type="presOf" srcId="{FE0A67BF-5BAD-4CE4-AD4C-579BA6313A9D}" destId="{5ABD0D8F-9FE9-4899-B17B-3F8DC5DAE34C}" srcOrd="0" destOrd="0" presId="urn:microsoft.com/office/officeart/2005/8/layout/target3"/>
    <dgm:cxn modelId="{43561389-A5E4-4FB0-9D1C-649DF809F7C9}" type="presParOf" srcId="{5CB7605B-AE8B-4418-B6DD-00B5706C0352}" destId="{94359C47-DF31-4BD1-BA3C-6E43BA5F8E49}" srcOrd="0" destOrd="0" presId="urn:microsoft.com/office/officeart/2005/8/layout/target3"/>
    <dgm:cxn modelId="{2F485683-3B5E-4EF5-8A55-F2B314AF6E05}" type="presParOf" srcId="{5CB7605B-AE8B-4418-B6DD-00B5706C0352}" destId="{FA4AB45E-ACBE-4BDF-833A-15EA5C821513}" srcOrd="1" destOrd="0" presId="urn:microsoft.com/office/officeart/2005/8/layout/target3"/>
    <dgm:cxn modelId="{C6982DB6-61F3-4A70-A7BB-7117A4EACA22}" type="presParOf" srcId="{5CB7605B-AE8B-4418-B6DD-00B5706C0352}" destId="{24020203-F5B8-4100-B1C5-9ECCCB5767B1}" srcOrd="2" destOrd="0" presId="urn:microsoft.com/office/officeart/2005/8/layout/target3"/>
    <dgm:cxn modelId="{A04AF6AB-A8F8-4FFD-AAF4-CA8F2904AFDE}" type="presParOf" srcId="{5CB7605B-AE8B-4418-B6DD-00B5706C0352}" destId="{A2FABCF1-E8B9-45BA-8B92-0A02B2DD0568}" srcOrd="3" destOrd="0" presId="urn:microsoft.com/office/officeart/2005/8/layout/target3"/>
    <dgm:cxn modelId="{680571A3-EDF9-4724-9887-52F3804E6C5B}" type="presParOf" srcId="{5CB7605B-AE8B-4418-B6DD-00B5706C0352}" destId="{FD0C28BA-FC46-455E-9B18-FC5CD028DFD2}" srcOrd="4" destOrd="0" presId="urn:microsoft.com/office/officeart/2005/8/layout/target3"/>
    <dgm:cxn modelId="{50087172-21DD-4D6E-A000-29FA4D29B1B5}" type="presParOf" srcId="{5CB7605B-AE8B-4418-B6DD-00B5706C0352}" destId="{5ABD0D8F-9FE9-4899-B17B-3F8DC5DAE34C}" srcOrd="5" destOrd="0" presId="urn:microsoft.com/office/officeart/2005/8/layout/target3"/>
    <dgm:cxn modelId="{B8B0F319-BAB9-4C6B-BB23-FE9BBB8F5D8F}" type="presParOf" srcId="{5CB7605B-AE8B-4418-B6DD-00B5706C0352}" destId="{B1E655FA-7B8C-4A10-AD3E-B69CDE111761}" srcOrd="6" destOrd="0" presId="urn:microsoft.com/office/officeart/2005/8/layout/target3"/>
    <dgm:cxn modelId="{8D314D54-AAF4-4457-9867-386970567FCA}" type="presParOf" srcId="{5CB7605B-AE8B-4418-B6DD-00B5706C0352}" destId="{F901B2FB-7866-425F-ACCC-6A578A433970}" srcOrd="7" destOrd="0" presId="urn:microsoft.com/office/officeart/2005/8/layout/target3"/>
    <dgm:cxn modelId="{461202D5-F977-4BFA-BAF9-1FD959854368}" type="presParOf" srcId="{5CB7605B-AE8B-4418-B6DD-00B5706C0352}" destId="{1E1D14D2-E83B-469F-93D2-6419488C528F}" srcOrd="8" destOrd="0" presId="urn:microsoft.com/office/officeart/2005/8/layout/target3"/>
    <dgm:cxn modelId="{37B18C60-ACE3-4BDF-9499-269AA0ACF24A}" type="presParOf" srcId="{5CB7605B-AE8B-4418-B6DD-00B5706C0352}" destId="{0600A9B1-6F54-49AC-A672-05FC8C42BAF9}" srcOrd="9" destOrd="0" presId="urn:microsoft.com/office/officeart/2005/8/layout/target3"/>
    <dgm:cxn modelId="{399582C8-A3AB-46BB-96A3-1103F179D28B}" type="presParOf" srcId="{5CB7605B-AE8B-4418-B6DD-00B5706C0352}" destId="{BAE1A320-9062-462A-AED8-E0E9BF85E4F7}" srcOrd="10" destOrd="0" presId="urn:microsoft.com/office/officeart/2005/8/layout/target3"/>
    <dgm:cxn modelId="{8DB75EF0-94B7-434B-9450-224E339FD24C}" type="presParOf" srcId="{5CB7605B-AE8B-4418-B6DD-00B5706C0352}" destId="{4E4131F7-1F57-429B-BD17-24B79A855335}" srcOrd="11" destOrd="0" presId="urn:microsoft.com/office/officeart/2005/8/layout/target3"/>
    <dgm:cxn modelId="{918BF346-0E15-4E01-9E6F-6DDCB826AC73}" type="presParOf" srcId="{5CB7605B-AE8B-4418-B6DD-00B5706C0352}" destId="{527FD2A4-157D-4E12-B9A6-A4785C533EC2}" srcOrd="12" destOrd="0" presId="urn:microsoft.com/office/officeart/2005/8/layout/target3"/>
    <dgm:cxn modelId="{6A795EF7-C8D8-4B36-96AC-3A5D97D78242}" type="presParOf" srcId="{5CB7605B-AE8B-4418-B6DD-00B5706C0352}" destId="{887CC3A5-B4E7-46BF-B91E-1AABC3969CB3}" srcOrd="13" destOrd="0" presId="urn:microsoft.com/office/officeart/2005/8/layout/target3"/>
    <dgm:cxn modelId="{0E1B503A-BA65-47F0-B6FE-EFF34BD15995}" type="presParOf" srcId="{5CB7605B-AE8B-4418-B6DD-00B5706C0352}" destId="{DDBAD103-7347-424B-86BE-05149A7004F0}" srcOrd="14" destOrd="0" presId="urn:microsoft.com/office/officeart/2005/8/layout/target3"/>
    <dgm:cxn modelId="{E142F1CC-FED3-45AD-8BA0-735DC530C778}" type="presParOf" srcId="{5CB7605B-AE8B-4418-B6DD-00B5706C0352}" destId="{5F096E2E-321B-43E1-8140-6EF52960F0A7}"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11B17FF-3964-4B3F-A404-D26FF28D7900}"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AU"/>
        </a:p>
      </dgm:t>
    </dgm:pt>
    <dgm:pt modelId="{82997B59-18C2-4F96-81BF-8866493738A0}">
      <dgm:prSet custT="1"/>
      <dgm:spPr/>
      <dgm:t>
        <a:bodyPr/>
        <a:lstStyle/>
        <a:p>
          <a:r>
            <a:rPr lang="en-US" altLang="en-US" sz="2000" dirty="0"/>
            <a:t>First, distribute all principal payments to Tranche 1 until the principal balance for Tranche 1 is zero. </a:t>
          </a:r>
        </a:p>
      </dgm:t>
    </dgm:pt>
    <dgm:pt modelId="{1ECAB808-C9F8-4AB4-8C7D-B6F04171A7E0}" type="parTrans" cxnId="{8744D103-8F6A-4392-86DF-1B683020B8AC}">
      <dgm:prSet/>
      <dgm:spPr/>
      <dgm:t>
        <a:bodyPr/>
        <a:lstStyle/>
        <a:p>
          <a:endParaRPr lang="en-AU" sz="2000"/>
        </a:p>
      </dgm:t>
    </dgm:pt>
    <dgm:pt modelId="{27BAD612-93F1-41E2-9455-DE4A3F866C3A}" type="sibTrans" cxnId="{8744D103-8F6A-4392-86DF-1B683020B8AC}">
      <dgm:prSet/>
      <dgm:spPr>
        <a:solidFill>
          <a:schemeClr val="accent4">
            <a:lumMod val="40000"/>
            <a:lumOff val="60000"/>
            <a:alpha val="90000"/>
          </a:schemeClr>
        </a:solidFill>
      </dgm:spPr>
      <dgm:t>
        <a:bodyPr/>
        <a:lstStyle/>
        <a:p>
          <a:endParaRPr lang="en-AU" sz="2000" dirty="0"/>
        </a:p>
      </dgm:t>
    </dgm:pt>
    <dgm:pt modelId="{F08AE605-E926-4D4C-967C-0A8B68A5A8C9}">
      <dgm:prSet custT="1"/>
      <dgm:spPr/>
      <dgm:t>
        <a:bodyPr/>
        <a:lstStyle/>
        <a:p>
          <a:r>
            <a:rPr lang="en-US" altLang="en-US" sz="2000" dirty="0"/>
            <a:t>After Tranche 1 is paid off, do the same for Tranche 2, and so on.</a:t>
          </a:r>
        </a:p>
      </dgm:t>
    </dgm:pt>
    <dgm:pt modelId="{A329E4B4-F40E-4BF1-995E-E1239EDA9B35}" type="parTrans" cxnId="{8B568F80-4BA3-4DB5-ACBD-08E447B74D57}">
      <dgm:prSet/>
      <dgm:spPr/>
      <dgm:t>
        <a:bodyPr/>
        <a:lstStyle/>
        <a:p>
          <a:endParaRPr lang="en-AU" sz="2000"/>
        </a:p>
      </dgm:t>
    </dgm:pt>
    <dgm:pt modelId="{9CABF566-ABC3-4908-9E43-09F791701B63}" type="sibTrans" cxnId="{8B568F80-4BA3-4DB5-ACBD-08E447B74D57}">
      <dgm:prSet/>
      <dgm:spPr/>
      <dgm:t>
        <a:bodyPr/>
        <a:lstStyle/>
        <a:p>
          <a:endParaRPr lang="en-AU" sz="2000"/>
        </a:p>
      </dgm:t>
    </dgm:pt>
    <dgm:pt modelId="{27C91539-052D-466E-8321-235A8383C061}" type="pres">
      <dgm:prSet presAssocID="{111B17FF-3964-4B3F-A404-D26FF28D7900}" presName="outerComposite" presStyleCnt="0">
        <dgm:presLayoutVars>
          <dgm:chMax val="5"/>
          <dgm:dir/>
          <dgm:resizeHandles val="exact"/>
        </dgm:presLayoutVars>
      </dgm:prSet>
      <dgm:spPr/>
    </dgm:pt>
    <dgm:pt modelId="{A9697969-944F-4650-A24C-E933337FE4D2}" type="pres">
      <dgm:prSet presAssocID="{111B17FF-3964-4B3F-A404-D26FF28D7900}" presName="dummyMaxCanvas" presStyleCnt="0">
        <dgm:presLayoutVars/>
      </dgm:prSet>
      <dgm:spPr/>
    </dgm:pt>
    <dgm:pt modelId="{6FE4CA37-620F-4189-8CEC-F515A1F78752}" type="pres">
      <dgm:prSet presAssocID="{111B17FF-3964-4B3F-A404-D26FF28D7900}" presName="TwoNodes_1" presStyleLbl="node1" presStyleIdx="0" presStyleCnt="2">
        <dgm:presLayoutVars>
          <dgm:bulletEnabled val="1"/>
        </dgm:presLayoutVars>
      </dgm:prSet>
      <dgm:spPr/>
    </dgm:pt>
    <dgm:pt modelId="{769CA2D0-3E5D-49BC-9D74-6795DF8A7613}" type="pres">
      <dgm:prSet presAssocID="{111B17FF-3964-4B3F-A404-D26FF28D7900}" presName="TwoNodes_2" presStyleLbl="node1" presStyleIdx="1" presStyleCnt="2">
        <dgm:presLayoutVars>
          <dgm:bulletEnabled val="1"/>
        </dgm:presLayoutVars>
      </dgm:prSet>
      <dgm:spPr/>
    </dgm:pt>
    <dgm:pt modelId="{1AF5E1B9-9FB6-4814-B26D-A3E0EC7A1DFB}" type="pres">
      <dgm:prSet presAssocID="{111B17FF-3964-4B3F-A404-D26FF28D7900}" presName="TwoConn_1-2" presStyleLbl="fgAccFollowNode1" presStyleIdx="0" presStyleCnt="1">
        <dgm:presLayoutVars>
          <dgm:bulletEnabled val="1"/>
        </dgm:presLayoutVars>
      </dgm:prSet>
      <dgm:spPr/>
    </dgm:pt>
    <dgm:pt modelId="{24D25926-F54D-4119-B435-E9F6719382E3}" type="pres">
      <dgm:prSet presAssocID="{111B17FF-3964-4B3F-A404-D26FF28D7900}" presName="TwoNodes_1_text" presStyleLbl="node1" presStyleIdx="1" presStyleCnt="2">
        <dgm:presLayoutVars>
          <dgm:bulletEnabled val="1"/>
        </dgm:presLayoutVars>
      </dgm:prSet>
      <dgm:spPr/>
    </dgm:pt>
    <dgm:pt modelId="{1002A897-1D5F-4445-BABD-7F4A21C173C4}" type="pres">
      <dgm:prSet presAssocID="{111B17FF-3964-4B3F-A404-D26FF28D7900}" presName="TwoNodes_2_text" presStyleLbl="node1" presStyleIdx="1" presStyleCnt="2">
        <dgm:presLayoutVars>
          <dgm:bulletEnabled val="1"/>
        </dgm:presLayoutVars>
      </dgm:prSet>
      <dgm:spPr/>
    </dgm:pt>
  </dgm:ptLst>
  <dgm:cxnLst>
    <dgm:cxn modelId="{8744D103-8F6A-4392-86DF-1B683020B8AC}" srcId="{111B17FF-3964-4B3F-A404-D26FF28D7900}" destId="{82997B59-18C2-4F96-81BF-8866493738A0}" srcOrd="0" destOrd="0" parTransId="{1ECAB808-C9F8-4AB4-8C7D-B6F04171A7E0}" sibTransId="{27BAD612-93F1-41E2-9455-DE4A3F866C3A}"/>
    <dgm:cxn modelId="{DEAC290D-72EB-47E3-A7B5-8D8CF06855D3}" type="presOf" srcId="{27BAD612-93F1-41E2-9455-DE4A3F866C3A}" destId="{1AF5E1B9-9FB6-4814-B26D-A3E0EC7A1DFB}" srcOrd="0" destOrd="0" presId="urn:microsoft.com/office/officeart/2005/8/layout/vProcess5"/>
    <dgm:cxn modelId="{D6E2F813-2AA7-49CD-BA9B-F88EA8F4D25A}" type="presOf" srcId="{F08AE605-E926-4D4C-967C-0A8B68A5A8C9}" destId="{1002A897-1D5F-4445-BABD-7F4A21C173C4}" srcOrd="1" destOrd="0" presId="urn:microsoft.com/office/officeart/2005/8/layout/vProcess5"/>
    <dgm:cxn modelId="{DB1C822F-E569-486F-9780-1E7E3F5A01B0}" type="presOf" srcId="{111B17FF-3964-4B3F-A404-D26FF28D7900}" destId="{27C91539-052D-466E-8321-235A8383C061}" srcOrd="0" destOrd="0" presId="urn:microsoft.com/office/officeart/2005/8/layout/vProcess5"/>
    <dgm:cxn modelId="{A6D18C6D-FA9D-4B98-BA10-90E8A32311E1}" type="presOf" srcId="{82997B59-18C2-4F96-81BF-8866493738A0}" destId="{6FE4CA37-620F-4189-8CEC-F515A1F78752}" srcOrd="0" destOrd="0" presId="urn:microsoft.com/office/officeart/2005/8/layout/vProcess5"/>
    <dgm:cxn modelId="{D82EDD50-0A1B-4771-A5DD-C6C4771E3002}" type="presOf" srcId="{F08AE605-E926-4D4C-967C-0A8B68A5A8C9}" destId="{769CA2D0-3E5D-49BC-9D74-6795DF8A7613}" srcOrd="0" destOrd="0" presId="urn:microsoft.com/office/officeart/2005/8/layout/vProcess5"/>
    <dgm:cxn modelId="{8B568F80-4BA3-4DB5-ACBD-08E447B74D57}" srcId="{111B17FF-3964-4B3F-A404-D26FF28D7900}" destId="{F08AE605-E926-4D4C-967C-0A8B68A5A8C9}" srcOrd="1" destOrd="0" parTransId="{A329E4B4-F40E-4BF1-995E-E1239EDA9B35}" sibTransId="{9CABF566-ABC3-4908-9E43-09F791701B63}"/>
    <dgm:cxn modelId="{954262C9-40DF-4227-97A6-F73290F4A599}" type="presOf" srcId="{82997B59-18C2-4F96-81BF-8866493738A0}" destId="{24D25926-F54D-4119-B435-E9F6719382E3}" srcOrd="1" destOrd="0" presId="urn:microsoft.com/office/officeart/2005/8/layout/vProcess5"/>
    <dgm:cxn modelId="{C87A6262-1DC1-4903-AD3D-53CCC69D5E1A}" type="presParOf" srcId="{27C91539-052D-466E-8321-235A8383C061}" destId="{A9697969-944F-4650-A24C-E933337FE4D2}" srcOrd="0" destOrd="0" presId="urn:microsoft.com/office/officeart/2005/8/layout/vProcess5"/>
    <dgm:cxn modelId="{BBC2F588-78AE-4F64-B052-29C7F3463904}" type="presParOf" srcId="{27C91539-052D-466E-8321-235A8383C061}" destId="{6FE4CA37-620F-4189-8CEC-F515A1F78752}" srcOrd="1" destOrd="0" presId="urn:microsoft.com/office/officeart/2005/8/layout/vProcess5"/>
    <dgm:cxn modelId="{01F9C7CD-3DA2-414B-9BC3-05189C78E5C3}" type="presParOf" srcId="{27C91539-052D-466E-8321-235A8383C061}" destId="{769CA2D0-3E5D-49BC-9D74-6795DF8A7613}" srcOrd="2" destOrd="0" presId="urn:microsoft.com/office/officeart/2005/8/layout/vProcess5"/>
    <dgm:cxn modelId="{A13F0B0C-EDF2-4B3E-8415-0486A1090772}" type="presParOf" srcId="{27C91539-052D-466E-8321-235A8383C061}" destId="{1AF5E1B9-9FB6-4814-B26D-A3E0EC7A1DFB}" srcOrd="3" destOrd="0" presId="urn:microsoft.com/office/officeart/2005/8/layout/vProcess5"/>
    <dgm:cxn modelId="{653C1649-47A5-43BE-B652-918368E57EF7}" type="presParOf" srcId="{27C91539-052D-466E-8321-235A8383C061}" destId="{24D25926-F54D-4119-B435-E9F6719382E3}" srcOrd="4" destOrd="0" presId="urn:microsoft.com/office/officeart/2005/8/layout/vProcess5"/>
    <dgm:cxn modelId="{72FF8914-352B-4F3E-A850-859AFD7FE2CE}" type="presParOf" srcId="{27C91539-052D-466E-8321-235A8383C061}" destId="{1002A897-1D5F-4445-BABD-7F4A21C173C4}"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C00FD84-3D7D-4BC9-B160-A342E660994A}" type="doc">
      <dgm:prSet loTypeId="urn:microsoft.com/office/officeart/2005/8/layout/process4" loCatId="list" qsTypeId="urn:microsoft.com/office/officeart/2005/8/quickstyle/simple1" qsCatId="simple" csTypeId="urn:microsoft.com/office/officeart/2005/8/colors/accent2_2" csCatId="accent2" phldr="1"/>
      <dgm:spPr/>
      <dgm:t>
        <a:bodyPr/>
        <a:lstStyle/>
        <a:p>
          <a:endParaRPr lang="en-AU"/>
        </a:p>
      </dgm:t>
    </dgm:pt>
    <dgm:pt modelId="{231D25D3-0313-44E5-8FA6-7D3775A1648D}">
      <dgm:prSet phldrT="[Text]" custT="1"/>
      <dgm:spPr/>
      <dgm:t>
        <a:bodyPr/>
        <a:lstStyle/>
        <a:p>
          <a:endParaRPr lang="en-US" altLang="en-US" sz="1400" dirty="0"/>
        </a:p>
        <a:p>
          <a:r>
            <a:rPr lang="en-US" altLang="en-US" sz="2200" dirty="0"/>
            <a:t>Two measures of credit performance of CMBS:</a:t>
          </a:r>
          <a:endParaRPr lang="en-AU" sz="2200" dirty="0"/>
        </a:p>
      </dgm:t>
    </dgm:pt>
    <dgm:pt modelId="{FC2A3C53-D258-4D3A-85D6-282B370450A6}" type="parTrans" cxnId="{A66BE149-EA7E-46A5-8BDB-B892ACC6CF79}">
      <dgm:prSet/>
      <dgm:spPr/>
      <dgm:t>
        <a:bodyPr/>
        <a:lstStyle/>
        <a:p>
          <a:endParaRPr lang="en-AU"/>
        </a:p>
      </dgm:t>
    </dgm:pt>
    <dgm:pt modelId="{DB799160-D0AD-46DC-8E00-14E5F3F06134}" type="sibTrans" cxnId="{A66BE149-EA7E-46A5-8BDB-B892ACC6CF79}">
      <dgm:prSet/>
      <dgm:spPr/>
      <dgm:t>
        <a:bodyPr/>
        <a:lstStyle/>
        <a:p>
          <a:endParaRPr lang="en-AU"/>
        </a:p>
      </dgm:t>
    </dgm:pt>
    <dgm:pt modelId="{33C20388-B305-47AF-8025-243293BC8D8F}">
      <dgm:prSet custT="1"/>
      <dgm:spPr/>
      <dgm:t>
        <a:bodyPr/>
        <a:lstStyle/>
        <a:p>
          <a:r>
            <a:rPr lang="en-US" altLang="en-US" sz="2000" dirty="0"/>
            <a:t>Loan-to-value ratio</a:t>
          </a:r>
        </a:p>
      </dgm:t>
    </dgm:pt>
    <dgm:pt modelId="{77F91E88-639D-4B05-B7F8-9AC6A075CE4C}" type="parTrans" cxnId="{EA1867C6-8E02-4A89-B3CF-EE1B9F24A243}">
      <dgm:prSet/>
      <dgm:spPr/>
      <dgm:t>
        <a:bodyPr/>
        <a:lstStyle/>
        <a:p>
          <a:endParaRPr lang="en-AU"/>
        </a:p>
      </dgm:t>
    </dgm:pt>
    <dgm:pt modelId="{9E5C02D0-78CA-4990-A7EF-9F1C9BBC2B07}" type="sibTrans" cxnId="{EA1867C6-8E02-4A89-B3CF-EE1B9F24A243}">
      <dgm:prSet/>
      <dgm:spPr/>
      <dgm:t>
        <a:bodyPr/>
        <a:lstStyle/>
        <a:p>
          <a:endParaRPr lang="en-AU"/>
        </a:p>
      </dgm:t>
    </dgm:pt>
    <dgm:pt modelId="{BA7D8639-9D80-49AA-8071-81E938257A0A}">
      <dgm:prSet custT="1"/>
      <dgm:spPr/>
      <dgm:t>
        <a:bodyPr/>
        <a:lstStyle/>
        <a:p>
          <a:r>
            <a:rPr lang="en-US" altLang="en-US" sz="2000" dirty="0"/>
            <a:t>Debt-to-service coverage ratio, which is the property’s net operating income (NOI) divided by the debt service</a:t>
          </a:r>
        </a:p>
      </dgm:t>
    </dgm:pt>
    <dgm:pt modelId="{65C86304-A17C-467A-91FA-F0D7D0688F74}" type="parTrans" cxnId="{2BD22B67-A2E1-4D7B-88EA-E691769D53B8}">
      <dgm:prSet/>
      <dgm:spPr/>
      <dgm:t>
        <a:bodyPr/>
        <a:lstStyle/>
        <a:p>
          <a:endParaRPr lang="en-AU"/>
        </a:p>
      </dgm:t>
    </dgm:pt>
    <dgm:pt modelId="{26F1717B-3946-4D59-B206-9AFC7778F24E}" type="sibTrans" cxnId="{2BD22B67-A2E1-4D7B-88EA-E691769D53B8}">
      <dgm:prSet/>
      <dgm:spPr/>
      <dgm:t>
        <a:bodyPr/>
        <a:lstStyle/>
        <a:p>
          <a:endParaRPr lang="en-AU"/>
        </a:p>
      </dgm:t>
    </dgm:pt>
    <dgm:pt modelId="{F1E6DD4D-66CE-40B7-B572-6078B79D6577}" type="pres">
      <dgm:prSet presAssocID="{6C00FD84-3D7D-4BC9-B160-A342E660994A}" presName="Name0" presStyleCnt="0">
        <dgm:presLayoutVars>
          <dgm:dir/>
          <dgm:animLvl val="lvl"/>
          <dgm:resizeHandles val="exact"/>
        </dgm:presLayoutVars>
      </dgm:prSet>
      <dgm:spPr/>
    </dgm:pt>
    <dgm:pt modelId="{56A2ABD2-F0BE-4835-8710-FA2CAC5F5D39}" type="pres">
      <dgm:prSet presAssocID="{231D25D3-0313-44E5-8FA6-7D3775A1648D}" presName="boxAndChildren" presStyleCnt="0"/>
      <dgm:spPr/>
    </dgm:pt>
    <dgm:pt modelId="{25063278-7CFC-4218-9C04-F225A46788C9}" type="pres">
      <dgm:prSet presAssocID="{231D25D3-0313-44E5-8FA6-7D3775A1648D}" presName="parentTextBox" presStyleLbl="node1" presStyleIdx="0" presStyleCnt="1"/>
      <dgm:spPr/>
    </dgm:pt>
    <dgm:pt modelId="{1AE28612-0BB8-4BBF-9562-066F622ABC5B}" type="pres">
      <dgm:prSet presAssocID="{231D25D3-0313-44E5-8FA6-7D3775A1648D}" presName="entireBox" presStyleLbl="node1" presStyleIdx="0" presStyleCnt="1" custScaleY="26982" custLinFactNeighborY="-13302"/>
      <dgm:spPr/>
    </dgm:pt>
    <dgm:pt modelId="{73AB7790-6FDD-4762-A048-BD8853DB0407}" type="pres">
      <dgm:prSet presAssocID="{231D25D3-0313-44E5-8FA6-7D3775A1648D}" presName="descendantBox" presStyleCnt="0"/>
      <dgm:spPr/>
    </dgm:pt>
    <dgm:pt modelId="{CAAECD1F-D364-4F52-8563-8DD36CCECBFC}" type="pres">
      <dgm:prSet presAssocID="{33C20388-B305-47AF-8025-243293BC8D8F}" presName="childTextBox" presStyleLbl="fgAccFollowNode1" presStyleIdx="0" presStyleCnt="2" custScaleY="127925" custLinFactNeighborY="5604">
        <dgm:presLayoutVars>
          <dgm:bulletEnabled val="1"/>
        </dgm:presLayoutVars>
      </dgm:prSet>
      <dgm:spPr/>
    </dgm:pt>
    <dgm:pt modelId="{7619A3BE-BA9E-4065-8A89-D56CAB297086}" type="pres">
      <dgm:prSet presAssocID="{BA7D8639-9D80-49AA-8071-81E938257A0A}" presName="childTextBox" presStyleLbl="fgAccFollowNode1" presStyleIdx="1" presStyleCnt="2" custScaleY="127925" custLinFactNeighborY="5604">
        <dgm:presLayoutVars>
          <dgm:bulletEnabled val="1"/>
        </dgm:presLayoutVars>
      </dgm:prSet>
      <dgm:spPr/>
    </dgm:pt>
  </dgm:ptLst>
  <dgm:cxnLst>
    <dgm:cxn modelId="{2BD22B67-A2E1-4D7B-88EA-E691769D53B8}" srcId="{231D25D3-0313-44E5-8FA6-7D3775A1648D}" destId="{BA7D8639-9D80-49AA-8071-81E938257A0A}" srcOrd="1" destOrd="0" parTransId="{65C86304-A17C-467A-91FA-F0D7D0688F74}" sibTransId="{26F1717B-3946-4D59-B206-9AFC7778F24E}"/>
    <dgm:cxn modelId="{A66BE149-EA7E-46A5-8BDB-B892ACC6CF79}" srcId="{6C00FD84-3D7D-4BC9-B160-A342E660994A}" destId="{231D25D3-0313-44E5-8FA6-7D3775A1648D}" srcOrd="0" destOrd="0" parTransId="{FC2A3C53-D258-4D3A-85D6-282B370450A6}" sibTransId="{DB799160-D0AD-46DC-8E00-14E5F3F06134}"/>
    <dgm:cxn modelId="{E9F9359B-25DB-4F67-A187-968819FB7119}" type="presOf" srcId="{231D25D3-0313-44E5-8FA6-7D3775A1648D}" destId="{25063278-7CFC-4218-9C04-F225A46788C9}" srcOrd="0" destOrd="0" presId="urn:microsoft.com/office/officeart/2005/8/layout/process4"/>
    <dgm:cxn modelId="{F9525CA0-59EA-408E-8017-F1B961BA7DD5}" type="presOf" srcId="{BA7D8639-9D80-49AA-8071-81E938257A0A}" destId="{7619A3BE-BA9E-4065-8A89-D56CAB297086}" srcOrd="0" destOrd="0" presId="urn:microsoft.com/office/officeart/2005/8/layout/process4"/>
    <dgm:cxn modelId="{704D0FB3-F512-4CF4-AE35-0AE94CCF8A3B}" type="presOf" srcId="{33C20388-B305-47AF-8025-243293BC8D8F}" destId="{CAAECD1F-D364-4F52-8563-8DD36CCECBFC}" srcOrd="0" destOrd="0" presId="urn:microsoft.com/office/officeart/2005/8/layout/process4"/>
    <dgm:cxn modelId="{EA1867C6-8E02-4A89-B3CF-EE1B9F24A243}" srcId="{231D25D3-0313-44E5-8FA6-7D3775A1648D}" destId="{33C20388-B305-47AF-8025-243293BC8D8F}" srcOrd="0" destOrd="0" parTransId="{77F91E88-639D-4B05-B7F8-9AC6A075CE4C}" sibTransId="{9E5C02D0-78CA-4990-A7EF-9F1C9BBC2B07}"/>
    <dgm:cxn modelId="{528435DB-968F-42FC-9A35-06E38FB08DFA}" type="presOf" srcId="{231D25D3-0313-44E5-8FA6-7D3775A1648D}" destId="{1AE28612-0BB8-4BBF-9562-066F622ABC5B}" srcOrd="1" destOrd="0" presId="urn:microsoft.com/office/officeart/2005/8/layout/process4"/>
    <dgm:cxn modelId="{EDD528E2-84D0-4AA3-B214-258C0EFB5747}" type="presOf" srcId="{6C00FD84-3D7D-4BC9-B160-A342E660994A}" destId="{F1E6DD4D-66CE-40B7-B572-6078B79D6577}" srcOrd="0" destOrd="0" presId="urn:microsoft.com/office/officeart/2005/8/layout/process4"/>
    <dgm:cxn modelId="{30650184-74FF-424B-AE86-0C3F282A1418}" type="presParOf" srcId="{F1E6DD4D-66CE-40B7-B572-6078B79D6577}" destId="{56A2ABD2-F0BE-4835-8710-FA2CAC5F5D39}" srcOrd="0" destOrd="0" presId="urn:microsoft.com/office/officeart/2005/8/layout/process4"/>
    <dgm:cxn modelId="{644F3AB2-E092-4513-BB68-CEEE68F6C95D}" type="presParOf" srcId="{56A2ABD2-F0BE-4835-8710-FA2CAC5F5D39}" destId="{25063278-7CFC-4218-9C04-F225A46788C9}" srcOrd="0" destOrd="0" presId="urn:microsoft.com/office/officeart/2005/8/layout/process4"/>
    <dgm:cxn modelId="{774ED3D5-97C2-4D22-88F8-6DF715451481}" type="presParOf" srcId="{56A2ABD2-F0BE-4835-8710-FA2CAC5F5D39}" destId="{1AE28612-0BB8-4BBF-9562-066F622ABC5B}" srcOrd="1" destOrd="0" presId="urn:microsoft.com/office/officeart/2005/8/layout/process4"/>
    <dgm:cxn modelId="{D3EC78A1-5F14-4791-B42B-F6D22193C4C5}" type="presParOf" srcId="{56A2ABD2-F0BE-4835-8710-FA2CAC5F5D39}" destId="{73AB7790-6FDD-4762-A048-BD8853DB0407}" srcOrd="2" destOrd="0" presId="urn:microsoft.com/office/officeart/2005/8/layout/process4"/>
    <dgm:cxn modelId="{91D7DE6D-AAC3-499B-BB8F-8BA6E0654166}" type="presParOf" srcId="{73AB7790-6FDD-4762-A048-BD8853DB0407}" destId="{CAAECD1F-D364-4F52-8563-8DD36CCECBFC}" srcOrd="0" destOrd="0" presId="urn:microsoft.com/office/officeart/2005/8/layout/process4"/>
    <dgm:cxn modelId="{2F9D5DB2-4E34-4EB5-823B-DA804F121059}" type="presParOf" srcId="{73AB7790-6FDD-4762-A048-BD8853DB0407}" destId="{7619A3BE-BA9E-4065-8A89-D56CAB297086}"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5C3631D-2C58-4575-941A-609061A2985C}"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AU"/>
        </a:p>
      </dgm:t>
    </dgm:pt>
    <dgm:pt modelId="{60C5262D-C09D-4285-9EBF-2C654130C777}">
      <dgm:prSet phldrT="[Text]" custT="1"/>
      <dgm:spPr/>
      <dgm:t>
        <a:bodyPr/>
        <a:lstStyle/>
        <a:p>
          <a:r>
            <a:rPr lang="en-US" altLang="en-US" sz="2000" dirty="0"/>
            <a:t>CMBS typically offer investors significant call protection.</a:t>
          </a:r>
          <a:endParaRPr lang="en-AU" sz="2000" dirty="0"/>
        </a:p>
      </dgm:t>
    </dgm:pt>
    <dgm:pt modelId="{695B2C65-B4A7-4D26-B7F9-EB480F580D71}" type="parTrans" cxnId="{13914349-67B4-4186-BC18-4578E20C84FC}">
      <dgm:prSet/>
      <dgm:spPr/>
      <dgm:t>
        <a:bodyPr/>
        <a:lstStyle/>
        <a:p>
          <a:endParaRPr lang="en-AU"/>
        </a:p>
      </dgm:t>
    </dgm:pt>
    <dgm:pt modelId="{375FA0D0-3CDB-4DC4-8C47-9C556345AA9E}" type="sibTrans" cxnId="{13914349-67B4-4186-BC18-4578E20C84FC}">
      <dgm:prSet/>
      <dgm:spPr/>
      <dgm:t>
        <a:bodyPr/>
        <a:lstStyle/>
        <a:p>
          <a:endParaRPr lang="en-AU" dirty="0"/>
        </a:p>
      </dgm:t>
    </dgm:pt>
    <dgm:pt modelId="{10B20E6A-FDE2-42BF-949C-11DE84314B61}">
      <dgm:prSet custT="1"/>
      <dgm:spPr/>
      <dgm:t>
        <a:bodyPr/>
        <a:lstStyle/>
        <a:p>
          <a:r>
            <a:rPr lang="en-US" altLang="en-US" sz="2000" dirty="0"/>
            <a:t>The degree of call protection available to a CMBS investor is a function of (1) call protection available at the loan level and (2) call protection afforded from the actual CMBS structure.</a:t>
          </a:r>
        </a:p>
      </dgm:t>
    </dgm:pt>
    <dgm:pt modelId="{A067F3A9-7DFB-4A1E-A34B-9AA1DE4402C9}" type="parTrans" cxnId="{9339EB3C-DD5C-4F70-BCA7-0BAD3F059D96}">
      <dgm:prSet/>
      <dgm:spPr/>
      <dgm:t>
        <a:bodyPr/>
        <a:lstStyle/>
        <a:p>
          <a:endParaRPr lang="en-AU"/>
        </a:p>
      </dgm:t>
    </dgm:pt>
    <dgm:pt modelId="{891A1C2D-FE6E-43D7-9828-CE0E15438547}" type="sibTrans" cxnId="{9339EB3C-DD5C-4F70-BCA7-0BAD3F059D96}">
      <dgm:prSet/>
      <dgm:spPr/>
      <dgm:t>
        <a:bodyPr/>
        <a:lstStyle/>
        <a:p>
          <a:endParaRPr lang="en-AU" dirty="0"/>
        </a:p>
      </dgm:t>
    </dgm:pt>
    <dgm:pt modelId="{BC575D6D-F7B5-4208-B998-59EAACB7B3C4}">
      <dgm:prSet custT="1"/>
      <dgm:spPr/>
      <dgm:t>
        <a:bodyPr/>
        <a:lstStyle/>
        <a:p>
          <a:r>
            <a:rPr lang="en-US" altLang="en-US" sz="2000" dirty="0"/>
            <a:t>At the commercial loan level, call protection can be in the form of a prepayment lockout, a defeasance, prepayment penalty points, or yield maintenance charges.</a:t>
          </a:r>
        </a:p>
      </dgm:t>
    </dgm:pt>
    <dgm:pt modelId="{CCA4ED70-2CAB-4F6A-99C6-6CC727EF630C}" type="parTrans" cxnId="{6BE0C216-B5CF-43B8-AA21-D6623DA6D597}">
      <dgm:prSet/>
      <dgm:spPr/>
      <dgm:t>
        <a:bodyPr/>
        <a:lstStyle/>
        <a:p>
          <a:endParaRPr lang="en-AU"/>
        </a:p>
      </dgm:t>
    </dgm:pt>
    <dgm:pt modelId="{ADEBD28B-CCB4-4229-9366-34E0BDF63F0C}" type="sibTrans" cxnId="{6BE0C216-B5CF-43B8-AA21-D6623DA6D597}">
      <dgm:prSet/>
      <dgm:spPr/>
      <dgm:t>
        <a:bodyPr/>
        <a:lstStyle/>
        <a:p>
          <a:endParaRPr lang="en-AU"/>
        </a:p>
      </dgm:t>
    </dgm:pt>
    <dgm:pt modelId="{B5433F15-4F66-4A9F-936F-DCCFF76B35C6}" type="pres">
      <dgm:prSet presAssocID="{F5C3631D-2C58-4575-941A-609061A2985C}" presName="outerComposite" presStyleCnt="0">
        <dgm:presLayoutVars>
          <dgm:chMax val="5"/>
          <dgm:dir/>
          <dgm:resizeHandles val="exact"/>
        </dgm:presLayoutVars>
      </dgm:prSet>
      <dgm:spPr/>
    </dgm:pt>
    <dgm:pt modelId="{A2486842-A094-4D25-A845-AAC5D2215C81}" type="pres">
      <dgm:prSet presAssocID="{F5C3631D-2C58-4575-941A-609061A2985C}" presName="dummyMaxCanvas" presStyleCnt="0">
        <dgm:presLayoutVars/>
      </dgm:prSet>
      <dgm:spPr/>
    </dgm:pt>
    <dgm:pt modelId="{E2412F58-F88B-4D1A-8E45-FF8B44A03870}" type="pres">
      <dgm:prSet presAssocID="{F5C3631D-2C58-4575-941A-609061A2985C}" presName="ThreeNodes_1" presStyleLbl="node1" presStyleIdx="0" presStyleCnt="3" custScaleY="58333" custLinFactNeighborY="-22917">
        <dgm:presLayoutVars>
          <dgm:bulletEnabled val="1"/>
        </dgm:presLayoutVars>
      </dgm:prSet>
      <dgm:spPr/>
    </dgm:pt>
    <dgm:pt modelId="{F43AC674-7E8B-407E-9F50-F1CCC8AC8356}" type="pres">
      <dgm:prSet presAssocID="{F5C3631D-2C58-4575-941A-609061A2985C}" presName="ThreeNodes_2" presStyleLbl="node1" presStyleIdx="1" presStyleCnt="3" custScaleY="125000" custLinFactNeighborY="-31250">
        <dgm:presLayoutVars>
          <dgm:bulletEnabled val="1"/>
        </dgm:presLayoutVars>
      </dgm:prSet>
      <dgm:spPr/>
    </dgm:pt>
    <dgm:pt modelId="{3845D306-3ACB-43AA-BD5C-A6397DEF5E26}" type="pres">
      <dgm:prSet presAssocID="{F5C3631D-2C58-4575-941A-609061A2985C}" presName="ThreeNodes_3" presStyleLbl="node1" presStyleIdx="2" presStyleCnt="3" custLinFactNeighborY="-22917">
        <dgm:presLayoutVars>
          <dgm:bulletEnabled val="1"/>
        </dgm:presLayoutVars>
      </dgm:prSet>
      <dgm:spPr/>
    </dgm:pt>
    <dgm:pt modelId="{C5FCC637-C83A-46F1-AB78-5C2EF0EC1ED7}" type="pres">
      <dgm:prSet presAssocID="{F5C3631D-2C58-4575-941A-609061A2985C}" presName="ThreeConn_1-2" presStyleLbl="fgAccFollowNode1" presStyleIdx="0" presStyleCnt="2" custLinFactNeighborY="-71795">
        <dgm:presLayoutVars>
          <dgm:bulletEnabled val="1"/>
        </dgm:presLayoutVars>
      </dgm:prSet>
      <dgm:spPr/>
    </dgm:pt>
    <dgm:pt modelId="{27CB68EA-2B79-43F1-BDF0-E5A0F8751FBD}" type="pres">
      <dgm:prSet presAssocID="{F5C3631D-2C58-4575-941A-609061A2985C}" presName="ThreeConn_2-3" presStyleLbl="fgAccFollowNode1" presStyleIdx="1" presStyleCnt="2" custLinFactNeighborY="-33137">
        <dgm:presLayoutVars>
          <dgm:bulletEnabled val="1"/>
        </dgm:presLayoutVars>
      </dgm:prSet>
      <dgm:spPr/>
    </dgm:pt>
    <dgm:pt modelId="{FEC3F2BB-2DBC-44F1-9F68-EB4EF41224C2}" type="pres">
      <dgm:prSet presAssocID="{F5C3631D-2C58-4575-941A-609061A2985C}" presName="ThreeNodes_1_text" presStyleLbl="node1" presStyleIdx="2" presStyleCnt="3">
        <dgm:presLayoutVars>
          <dgm:bulletEnabled val="1"/>
        </dgm:presLayoutVars>
      </dgm:prSet>
      <dgm:spPr/>
    </dgm:pt>
    <dgm:pt modelId="{53004304-19DB-4926-BD96-7B39B7995B9E}" type="pres">
      <dgm:prSet presAssocID="{F5C3631D-2C58-4575-941A-609061A2985C}" presName="ThreeNodes_2_text" presStyleLbl="node1" presStyleIdx="2" presStyleCnt="3">
        <dgm:presLayoutVars>
          <dgm:bulletEnabled val="1"/>
        </dgm:presLayoutVars>
      </dgm:prSet>
      <dgm:spPr/>
    </dgm:pt>
    <dgm:pt modelId="{27EC45E0-D0C7-4E92-8A34-70DD56D5F4EE}" type="pres">
      <dgm:prSet presAssocID="{F5C3631D-2C58-4575-941A-609061A2985C}" presName="ThreeNodes_3_text" presStyleLbl="node1" presStyleIdx="2" presStyleCnt="3">
        <dgm:presLayoutVars>
          <dgm:bulletEnabled val="1"/>
        </dgm:presLayoutVars>
      </dgm:prSet>
      <dgm:spPr/>
    </dgm:pt>
  </dgm:ptLst>
  <dgm:cxnLst>
    <dgm:cxn modelId="{E3562306-3B70-4067-84D9-5469806D794F}" type="presOf" srcId="{F5C3631D-2C58-4575-941A-609061A2985C}" destId="{B5433F15-4F66-4A9F-936F-DCCFF76B35C6}" srcOrd="0" destOrd="0" presId="urn:microsoft.com/office/officeart/2005/8/layout/vProcess5"/>
    <dgm:cxn modelId="{818E0F11-4FC5-49D9-A6D1-CE10BEBB7963}" type="presOf" srcId="{10B20E6A-FDE2-42BF-949C-11DE84314B61}" destId="{53004304-19DB-4926-BD96-7B39B7995B9E}" srcOrd="1" destOrd="0" presId="urn:microsoft.com/office/officeart/2005/8/layout/vProcess5"/>
    <dgm:cxn modelId="{65CD2C16-AE3E-43C7-9618-EBF53EC7436F}" type="presOf" srcId="{891A1C2D-FE6E-43D7-9828-CE0E15438547}" destId="{27CB68EA-2B79-43F1-BDF0-E5A0F8751FBD}" srcOrd="0" destOrd="0" presId="urn:microsoft.com/office/officeart/2005/8/layout/vProcess5"/>
    <dgm:cxn modelId="{6BE0C216-B5CF-43B8-AA21-D6623DA6D597}" srcId="{F5C3631D-2C58-4575-941A-609061A2985C}" destId="{BC575D6D-F7B5-4208-B998-59EAACB7B3C4}" srcOrd="2" destOrd="0" parTransId="{CCA4ED70-2CAB-4F6A-99C6-6CC727EF630C}" sibTransId="{ADEBD28B-CCB4-4229-9366-34E0BDF63F0C}"/>
    <dgm:cxn modelId="{C3BAD420-4413-44C0-82F2-2CED74D53C90}" type="presOf" srcId="{375FA0D0-3CDB-4DC4-8C47-9C556345AA9E}" destId="{C5FCC637-C83A-46F1-AB78-5C2EF0EC1ED7}" srcOrd="0" destOrd="0" presId="urn:microsoft.com/office/officeart/2005/8/layout/vProcess5"/>
    <dgm:cxn modelId="{9339EB3C-DD5C-4F70-BCA7-0BAD3F059D96}" srcId="{F5C3631D-2C58-4575-941A-609061A2985C}" destId="{10B20E6A-FDE2-42BF-949C-11DE84314B61}" srcOrd="1" destOrd="0" parTransId="{A067F3A9-7DFB-4A1E-A34B-9AA1DE4402C9}" sibTransId="{891A1C2D-FE6E-43D7-9828-CE0E15438547}"/>
    <dgm:cxn modelId="{60C85767-2D66-4B3B-BD9B-23E5BABD368D}" type="presOf" srcId="{60C5262D-C09D-4285-9EBF-2C654130C777}" destId="{E2412F58-F88B-4D1A-8E45-FF8B44A03870}" srcOrd="0" destOrd="0" presId="urn:microsoft.com/office/officeart/2005/8/layout/vProcess5"/>
    <dgm:cxn modelId="{13914349-67B4-4186-BC18-4578E20C84FC}" srcId="{F5C3631D-2C58-4575-941A-609061A2985C}" destId="{60C5262D-C09D-4285-9EBF-2C654130C777}" srcOrd="0" destOrd="0" parTransId="{695B2C65-B4A7-4D26-B7F9-EB480F580D71}" sibTransId="{375FA0D0-3CDB-4DC4-8C47-9C556345AA9E}"/>
    <dgm:cxn modelId="{C447EA52-572B-4CDC-B340-B7FC5AB52AFF}" type="presOf" srcId="{60C5262D-C09D-4285-9EBF-2C654130C777}" destId="{FEC3F2BB-2DBC-44F1-9F68-EB4EF41224C2}" srcOrd="1" destOrd="0" presId="urn:microsoft.com/office/officeart/2005/8/layout/vProcess5"/>
    <dgm:cxn modelId="{33CB3D91-1FDE-4CE1-A6AD-6A1E91CC0D11}" type="presOf" srcId="{BC575D6D-F7B5-4208-B998-59EAACB7B3C4}" destId="{27EC45E0-D0C7-4E92-8A34-70DD56D5F4EE}" srcOrd="1" destOrd="0" presId="urn:microsoft.com/office/officeart/2005/8/layout/vProcess5"/>
    <dgm:cxn modelId="{FD97B0EB-AABE-46CB-A454-331162B4DB2C}" type="presOf" srcId="{10B20E6A-FDE2-42BF-949C-11DE84314B61}" destId="{F43AC674-7E8B-407E-9F50-F1CCC8AC8356}" srcOrd="0" destOrd="0" presId="urn:microsoft.com/office/officeart/2005/8/layout/vProcess5"/>
    <dgm:cxn modelId="{B3BE48FD-0CA8-46BB-8280-16AEE8A49A6F}" type="presOf" srcId="{BC575D6D-F7B5-4208-B998-59EAACB7B3C4}" destId="{3845D306-3ACB-43AA-BD5C-A6397DEF5E26}" srcOrd="0" destOrd="0" presId="urn:microsoft.com/office/officeart/2005/8/layout/vProcess5"/>
    <dgm:cxn modelId="{36E0CD75-877C-4998-9C3A-05E9221A4D2B}" type="presParOf" srcId="{B5433F15-4F66-4A9F-936F-DCCFF76B35C6}" destId="{A2486842-A094-4D25-A845-AAC5D2215C81}" srcOrd="0" destOrd="0" presId="urn:microsoft.com/office/officeart/2005/8/layout/vProcess5"/>
    <dgm:cxn modelId="{C3AE7154-F321-4960-9134-D4F18C8BE2B8}" type="presParOf" srcId="{B5433F15-4F66-4A9F-936F-DCCFF76B35C6}" destId="{E2412F58-F88B-4D1A-8E45-FF8B44A03870}" srcOrd="1" destOrd="0" presId="urn:microsoft.com/office/officeart/2005/8/layout/vProcess5"/>
    <dgm:cxn modelId="{6A0277DE-1679-4F41-9B78-5027B9D1140C}" type="presParOf" srcId="{B5433F15-4F66-4A9F-936F-DCCFF76B35C6}" destId="{F43AC674-7E8B-407E-9F50-F1CCC8AC8356}" srcOrd="2" destOrd="0" presId="urn:microsoft.com/office/officeart/2005/8/layout/vProcess5"/>
    <dgm:cxn modelId="{DA619B53-EA32-4491-BB48-899E5105DE88}" type="presParOf" srcId="{B5433F15-4F66-4A9F-936F-DCCFF76B35C6}" destId="{3845D306-3ACB-43AA-BD5C-A6397DEF5E26}" srcOrd="3" destOrd="0" presId="urn:microsoft.com/office/officeart/2005/8/layout/vProcess5"/>
    <dgm:cxn modelId="{10A3325F-4526-4D67-992E-E6A75DCED957}" type="presParOf" srcId="{B5433F15-4F66-4A9F-936F-DCCFF76B35C6}" destId="{C5FCC637-C83A-46F1-AB78-5C2EF0EC1ED7}" srcOrd="4" destOrd="0" presId="urn:microsoft.com/office/officeart/2005/8/layout/vProcess5"/>
    <dgm:cxn modelId="{9582C37F-957A-47F6-95BD-99B5D9D4258A}" type="presParOf" srcId="{B5433F15-4F66-4A9F-936F-DCCFF76B35C6}" destId="{27CB68EA-2B79-43F1-BDF0-E5A0F8751FBD}" srcOrd="5" destOrd="0" presId="urn:microsoft.com/office/officeart/2005/8/layout/vProcess5"/>
    <dgm:cxn modelId="{981DDD5A-5087-43EF-9385-17AF6D0B89C2}" type="presParOf" srcId="{B5433F15-4F66-4A9F-936F-DCCFF76B35C6}" destId="{FEC3F2BB-2DBC-44F1-9F68-EB4EF41224C2}" srcOrd="6" destOrd="0" presId="urn:microsoft.com/office/officeart/2005/8/layout/vProcess5"/>
    <dgm:cxn modelId="{76E16474-8EEC-4BEB-9010-BB2DBF5DEAAD}" type="presParOf" srcId="{B5433F15-4F66-4A9F-936F-DCCFF76B35C6}" destId="{53004304-19DB-4926-BD96-7B39B7995B9E}" srcOrd="7" destOrd="0" presId="urn:microsoft.com/office/officeart/2005/8/layout/vProcess5"/>
    <dgm:cxn modelId="{02F739C4-0DDF-4689-B085-8D866DAF3B46}" type="presParOf" srcId="{B5433F15-4F66-4A9F-936F-DCCFF76B35C6}" destId="{27EC45E0-D0C7-4E92-8A34-70DD56D5F4EE}"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6B2DD9D-A797-4964-B757-3FE742B5F7F5}" type="doc">
      <dgm:prSet loTypeId="urn:microsoft.com/office/officeart/2005/8/layout/lProcess1" loCatId="process" qsTypeId="urn:microsoft.com/office/officeart/2005/8/quickstyle/simple1" qsCatId="simple" csTypeId="urn:microsoft.com/office/officeart/2005/8/colors/accent1_2" csCatId="accent1" phldr="1"/>
      <dgm:spPr/>
      <dgm:t>
        <a:bodyPr/>
        <a:lstStyle/>
        <a:p>
          <a:endParaRPr lang="en-AU"/>
        </a:p>
      </dgm:t>
    </dgm:pt>
    <dgm:pt modelId="{DFFA5D57-0905-404F-9C5F-9E4D1438F618}">
      <dgm:prSet phldrT="[Text]" custT="1"/>
      <dgm:spPr/>
      <dgm:t>
        <a:bodyPr/>
        <a:lstStyle/>
        <a:p>
          <a:r>
            <a:rPr lang="en-US" altLang="en-US" sz="2200" b="1" dirty="0"/>
            <a:t>Amortizing assets</a:t>
          </a:r>
        </a:p>
        <a:p>
          <a:r>
            <a:rPr lang="en-US" altLang="en-US" sz="2200" dirty="0"/>
            <a:t>(e.g., auto loans, </a:t>
          </a:r>
          <a:r>
            <a:rPr lang="en-US" sz="2200" dirty="0"/>
            <a:t>personal and commercial loans</a:t>
          </a:r>
          <a:r>
            <a:rPr lang="en-US" altLang="en-US" sz="2200" dirty="0"/>
            <a:t>)</a:t>
          </a:r>
          <a:endParaRPr lang="en-AU" sz="2200" dirty="0"/>
        </a:p>
      </dgm:t>
    </dgm:pt>
    <dgm:pt modelId="{D085E4A8-9D33-419E-9EE3-0137F93026C9}" type="parTrans" cxnId="{8F90B121-F9B1-4585-9452-02925208A523}">
      <dgm:prSet/>
      <dgm:spPr/>
      <dgm:t>
        <a:bodyPr/>
        <a:lstStyle/>
        <a:p>
          <a:endParaRPr lang="en-AU"/>
        </a:p>
      </dgm:t>
    </dgm:pt>
    <dgm:pt modelId="{3368ED62-E057-47A7-AAA0-01A6C68F7F46}" type="sibTrans" cxnId="{8F90B121-F9B1-4585-9452-02925208A523}">
      <dgm:prSet/>
      <dgm:spPr/>
      <dgm:t>
        <a:bodyPr/>
        <a:lstStyle/>
        <a:p>
          <a:endParaRPr lang="en-AU"/>
        </a:p>
      </dgm:t>
    </dgm:pt>
    <dgm:pt modelId="{769B2F30-62F5-4778-8ED1-53056202D6EF}">
      <dgm:prSet phldrT="[Text]" custT="1"/>
      <dgm:spPr/>
      <dgm:t>
        <a:bodyPr/>
        <a:lstStyle/>
        <a:p>
          <a:r>
            <a:rPr lang="en-US" altLang="en-US" sz="2200" b="1" dirty="0"/>
            <a:t>Non-amortizing assets </a:t>
          </a:r>
        </a:p>
        <a:p>
          <a:r>
            <a:rPr lang="en-US" altLang="en-US" sz="2200" dirty="0"/>
            <a:t>(e.g., credit card receivables)</a:t>
          </a:r>
          <a:endParaRPr lang="en-AU" sz="2200" dirty="0"/>
        </a:p>
      </dgm:t>
    </dgm:pt>
    <dgm:pt modelId="{06D87248-499A-487F-AFD3-5684BA72B139}" type="parTrans" cxnId="{9CCE5128-24D5-470C-846C-04BFC6AC1F88}">
      <dgm:prSet/>
      <dgm:spPr/>
      <dgm:t>
        <a:bodyPr/>
        <a:lstStyle/>
        <a:p>
          <a:endParaRPr lang="en-AU"/>
        </a:p>
      </dgm:t>
    </dgm:pt>
    <dgm:pt modelId="{CE961399-FD6F-415F-94CC-9C668AA76C97}" type="sibTrans" cxnId="{9CCE5128-24D5-470C-846C-04BFC6AC1F88}">
      <dgm:prSet/>
      <dgm:spPr/>
      <dgm:t>
        <a:bodyPr/>
        <a:lstStyle/>
        <a:p>
          <a:endParaRPr lang="en-AU"/>
        </a:p>
      </dgm:t>
    </dgm:pt>
    <dgm:pt modelId="{07CEDA43-77DD-488D-82FB-17C998EF5634}">
      <dgm:prSet phldrT="[Text]" custT="1"/>
      <dgm:spPr/>
      <dgm:t>
        <a:bodyPr/>
        <a:lstStyle/>
        <a:p>
          <a:r>
            <a:rPr lang="en-US" sz="2000" dirty="0"/>
            <a:t>In amortizing structures, the principal received from the scheduled repayment and any prepayments are distributed to the bond classes on the basis of the waterfall.</a:t>
          </a:r>
          <a:endParaRPr lang="en-AU" sz="2000" dirty="0"/>
        </a:p>
      </dgm:t>
    </dgm:pt>
    <dgm:pt modelId="{C9933650-2489-488D-9A33-C87EEC8820A1}" type="parTrans" cxnId="{6D6574C6-E24B-4C7F-8E46-2FCB62164404}">
      <dgm:prSet/>
      <dgm:spPr/>
      <dgm:t>
        <a:bodyPr/>
        <a:lstStyle/>
        <a:p>
          <a:endParaRPr lang="en-AU"/>
        </a:p>
      </dgm:t>
    </dgm:pt>
    <dgm:pt modelId="{7C5C4DBB-71FF-4E61-8480-9581B2275031}" type="sibTrans" cxnId="{6D6574C6-E24B-4C7F-8E46-2FCB62164404}">
      <dgm:prSet/>
      <dgm:spPr/>
      <dgm:t>
        <a:bodyPr/>
        <a:lstStyle/>
        <a:p>
          <a:endParaRPr lang="en-AU"/>
        </a:p>
      </dgm:t>
    </dgm:pt>
    <dgm:pt modelId="{C032DCE0-32CB-423E-9A5C-89DD8F702918}">
      <dgm:prSet custT="1"/>
      <dgm:spPr/>
      <dgm:t>
        <a:bodyPr/>
        <a:lstStyle/>
        <a:p>
          <a:r>
            <a:rPr lang="en-US" altLang="en-US" sz="2000" dirty="0"/>
            <a:t>For non-amortizing assets, prepayments by borrowers do not apply since there is no schedule of principal repayments.</a:t>
          </a:r>
          <a:endParaRPr lang="en-AU" sz="2000" dirty="0"/>
        </a:p>
      </dgm:t>
    </dgm:pt>
    <dgm:pt modelId="{F8C98DD2-A01D-4733-9C94-FAE43B53F438}" type="parTrans" cxnId="{620D43AB-D273-4460-8CE4-19A35AFA5EE2}">
      <dgm:prSet/>
      <dgm:spPr/>
      <dgm:t>
        <a:bodyPr/>
        <a:lstStyle/>
        <a:p>
          <a:endParaRPr lang="en-AU"/>
        </a:p>
      </dgm:t>
    </dgm:pt>
    <dgm:pt modelId="{05B7954A-2F24-4E59-B88C-3E15B61ED6CE}" type="sibTrans" cxnId="{620D43AB-D273-4460-8CE4-19A35AFA5EE2}">
      <dgm:prSet/>
      <dgm:spPr/>
      <dgm:t>
        <a:bodyPr/>
        <a:lstStyle/>
        <a:p>
          <a:endParaRPr lang="en-AU"/>
        </a:p>
      </dgm:t>
    </dgm:pt>
    <dgm:pt modelId="{4E854C81-F3B5-43A3-9898-9DB4265B0F29}">
      <dgm:prSet custT="1"/>
      <dgm:spPr/>
      <dgm:t>
        <a:bodyPr/>
        <a:lstStyle/>
        <a:p>
          <a:r>
            <a:rPr lang="en-US" altLang="en-US" sz="2000" dirty="0"/>
            <a:t>In non-</a:t>
          </a:r>
          <a:r>
            <a:rPr lang="en-US" sz="2000" dirty="0"/>
            <a:t>amortizing structures</a:t>
          </a:r>
          <a:r>
            <a:rPr lang="en-US" altLang="en-US" sz="2000" dirty="0"/>
            <a:t>, typically there is a lockout period, a period where principal repayments are reinvested in new assets.</a:t>
          </a:r>
          <a:endParaRPr lang="en-US" sz="2000" dirty="0"/>
        </a:p>
      </dgm:t>
    </dgm:pt>
    <dgm:pt modelId="{F9BF033B-F4AB-44BE-B69D-3E67674DEFE8}" type="parTrans" cxnId="{E33568C9-EEC1-4935-8220-8E0993C81871}">
      <dgm:prSet/>
      <dgm:spPr/>
      <dgm:t>
        <a:bodyPr/>
        <a:lstStyle/>
        <a:p>
          <a:endParaRPr lang="en-AU"/>
        </a:p>
      </dgm:t>
    </dgm:pt>
    <dgm:pt modelId="{FEA5B2B1-526B-468C-AECB-69C28099DF89}" type="sibTrans" cxnId="{E33568C9-EEC1-4935-8220-8E0993C81871}">
      <dgm:prSet/>
      <dgm:spPr/>
      <dgm:t>
        <a:bodyPr/>
        <a:lstStyle/>
        <a:p>
          <a:endParaRPr lang="en-AU"/>
        </a:p>
      </dgm:t>
    </dgm:pt>
    <dgm:pt modelId="{E3FA9A45-F616-4DEF-AE88-9DDAC8523591}" type="pres">
      <dgm:prSet presAssocID="{76B2DD9D-A797-4964-B757-3FE742B5F7F5}" presName="Name0" presStyleCnt="0">
        <dgm:presLayoutVars>
          <dgm:dir/>
          <dgm:animLvl val="lvl"/>
          <dgm:resizeHandles val="exact"/>
        </dgm:presLayoutVars>
      </dgm:prSet>
      <dgm:spPr/>
    </dgm:pt>
    <dgm:pt modelId="{5D5A6834-D520-45E1-8DBA-0DB3E9014BC8}" type="pres">
      <dgm:prSet presAssocID="{DFFA5D57-0905-404F-9C5F-9E4D1438F618}" presName="vertFlow" presStyleCnt="0"/>
      <dgm:spPr/>
    </dgm:pt>
    <dgm:pt modelId="{1BCE4394-93BD-4A5D-96DA-82A2151B44D9}" type="pres">
      <dgm:prSet presAssocID="{DFFA5D57-0905-404F-9C5F-9E4D1438F618}" presName="header" presStyleLbl="node1" presStyleIdx="0" presStyleCnt="2" custScaleY="126428"/>
      <dgm:spPr/>
    </dgm:pt>
    <dgm:pt modelId="{117D1587-ADC5-40C1-AEE2-E6547DFD205C}" type="pres">
      <dgm:prSet presAssocID="{C9933650-2489-488D-9A33-C87EEC8820A1}" presName="parTrans" presStyleLbl="sibTrans2D1" presStyleIdx="0" presStyleCnt="3"/>
      <dgm:spPr/>
    </dgm:pt>
    <dgm:pt modelId="{44DD0477-3155-4810-9F41-4C03C3C5F380}" type="pres">
      <dgm:prSet presAssocID="{07CEDA43-77DD-488D-82FB-17C998EF5634}" presName="child" presStyleLbl="alignAccFollowNode1" presStyleIdx="0" presStyleCnt="3" custScaleY="221786">
        <dgm:presLayoutVars>
          <dgm:chMax val="0"/>
          <dgm:bulletEnabled val="1"/>
        </dgm:presLayoutVars>
      </dgm:prSet>
      <dgm:spPr/>
    </dgm:pt>
    <dgm:pt modelId="{35E78CB1-E55C-445B-8A41-C11E4C3BC123}" type="pres">
      <dgm:prSet presAssocID="{DFFA5D57-0905-404F-9C5F-9E4D1438F618}" presName="hSp" presStyleCnt="0"/>
      <dgm:spPr/>
    </dgm:pt>
    <dgm:pt modelId="{29138CDB-D286-4B7A-9F33-3CB5246BCC28}" type="pres">
      <dgm:prSet presAssocID="{769B2F30-62F5-4778-8ED1-53056202D6EF}" presName="vertFlow" presStyleCnt="0"/>
      <dgm:spPr/>
    </dgm:pt>
    <dgm:pt modelId="{38C01494-F8A5-4FEA-ABE8-99E3FDA89F3B}" type="pres">
      <dgm:prSet presAssocID="{769B2F30-62F5-4778-8ED1-53056202D6EF}" presName="header" presStyleLbl="node1" presStyleIdx="1" presStyleCnt="2"/>
      <dgm:spPr/>
    </dgm:pt>
    <dgm:pt modelId="{A625BF0A-E34D-4A3D-B1D1-671CDF384B4F}" type="pres">
      <dgm:prSet presAssocID="{F8C98DD2-A01D-4733-9C94-FAE43B53F438}" presName="parTrans" presStyleLbl="sibTrans2D1" presStyleIdx="1" presStyleCnt="3"/>
      <dgm:spPr/>
    </dgm:pt>
    <dgm:pt modelId="{8B4A714C-07BA-4EB6-BCD4-466D52412AB8}" type="pres">
      <dgm:prSet presAssocID="{C032DCE0-32CB-423E-9A5C-89DD8F702918}" presName="child" presStyleLbl="alignAccFollowNode1" presStyleIdx="1" presStyleCnt="3" custScaleY="104163">
        <dgm:presLayoutVars>
          <dgm:chMax val="0"/>
          <dgm:bulletEnabled val="1"/>
        </dgm:presLayoutVars>
      </dgm:prSet>
      <dgm:spPr/>
    </dgm:pt>
    <dgm:pt modelId="{9AC0626F-087C-4F29-AE8A-3C9A0CA3A8EC}" type="pres">
      <dgm:prSet presAssocID="{05B7954A-2F24-4E59-B88C-3E15B61ED6CE}" presName="sibTrans" presStyleLbl="sibTrans2D1" presStyleIdx="2" presStyleCnt="3"/>
      <dgm:spPr/>
    </dgm:pt>
    <dgm:pt modelId="{79E23628-6B42-4F0A-8A0A-C4ACD47001C5}" type="pres">
      <dgm:prSet presAssocID="{4E854C81-F3B5-43A3-9898-9DB4265B0F29}" presName="child" presStyleLbl="alignAccFollowNode1" presStyleIdx="2" presStyleCnt="3" custScaleY="150628">
        <dgm:presLayoutVars>
          <dgm:chMax val="0"/>
          <dgm:bulletEnabled val="1"/>
        </dgm:presLayoutVars>
      </dgm:prSet>
      <dgm:spPr/>
    </dgm:pt>
  </dgm:ptLst>
  <dgm:cxnLst>
    <dgm:cxn modelId="{8F90B121-F9B1-4585-9452-02925208A523}" srcId="{76B2DD9D-A797-4964-B757-3FE742B5F7F5}" destId="{DFFA5D57-0905-404F-9C5F-9E4D1438F618}" srcOrd="0" destOrd="0" parTransId="{D085E4A8-9D33-419E-9EE3-0137F93026C9}" sibTransId="{3368ED62-E057-47A7-AAA0-01A6C68F7F46}"/>
    <dgm:cxn modelId="{9CCE5128-24D5-470C-846C-04BFC6AC1F88}" srcId="{76B2DD9D-A797-4964-B757-3FE742B5F7F5}" destId="{769B2F30-62F5-4778-8ED1-53056202D6EF}" srcOrd="1" destOrd="0" parTransId="{06D87248-499A-487F-AFD3-5684BA72B139}" sibTransId="{CE961399-FD6F-415F-94CC-9C668AA76C97}"/>
    <dgm:cxn modelId="{51FD5D3B-B29F-4948-84D6-C6616298A100}" type="presOf" srcId="{76B2DD9D-A797-4964-B757-3FE742B5F7F5}" destId="{E3FA9A45-F616-4DEF-AE88-9DDAC8523591}" srcOrd="0" destOrd="0" presId="urn:microsoft.com/office/officeart/2005/8/layout/lProcess1"/>
    <dgm:cxn modelId="{D9696040-520E-4351-BEE5-BE380A484AB9}" type="presOf" srcId="{DFFA5D57-0905-404F-9C5F-9E4D1438F618}" destId="{1BCE4394-93BD-4A5D-96DA-82A2151B44D9}" srcOrd="0" destOrd="0" presId="urn:microsoft.com/office/officeart/2005/8/layout/lProcess1"/>
    <dgm:cxn modelId="{E58D2950-AB34-4C44-B8C4-4A11FA0D8CA7}" type="presOf" srcId="{4E854C81-F3B5-43A3-9898-9DB4265B0F29}" destId="{79E23628-6B42-4F0A-8A0A-C4ACD47001C5}" srcOrd="0" destOrd="0" presId="urn:microsoft.com/office/officeart/2005/8/layout/lProcess1"/>
    <dgm:cxn modelId="{22D82C50-ED70-4E3D-A68A-756C8C6F2841}" type="presOf" srcId="{769B2F30-62F5-4778-8ED1-53056202D6EF}" destId="{38C01494-F8A5-4FEA-ABE8-99E3FDA89F3B}" srcOrd="0" destOrd="0" presId="urn:microsoft.com/office/officeart/2005/8/layout/lProcess1"/>
    <dgm:cxn modelId="{D71D4652-3D11-4A84-9D2D-3EF21E49E342}" type="presOf" srcId="{F8C98DD2-A01D-4733-9C94-FAE43B53F438}" destId="{A625BF0A-E34D-4A3D-B1D1-671CDF384B4F}" srcOrd="0" destOrd="0" presId="urn:microsoft.com/office/officeart/2005/8/layout/lProcess1"/>
    <dgm:cxn modelId="{EC329885-7525-40BD-A43E-2CA9096C596F}" type="presOf" srcId="{C9933650-2489-488D-9A33-C87EEC8820A1}" destId="{117D1587-ADC5-40C1-AEE2-E6547DFD205C}" srcOrd="0" destOrd="0" presId="urn:microsoft.com/office/officeart/2005/8/layout/lProcess1"/>
    <dgm:cxn modelId="{8A41D9AA-59F3-40A3-BFCE-3F6C6CA3C8A2}" type="presOf" srcId="{C032DCE0-32CB-423E-9A5C-89DD8F702918}" destId="{8B4A714C-07BA-4EB6-BCD4-466D52412AB8}" srcOrd="0" destOrd="0" presId="urn:microsoft.com/office/officeart/2005/8/layout/lProcess1"/>
    <dgm:cxn modelId="{620D43AB-D273-4460-8CE4-19A35AFA5EE2}" srcId="{769B2F30-62F5-4778-8ED1-53056202D6EF}" destId="{C032DCE0-32CB-423E-9A5C-89DD8F702918}" srcOrd="0" destOrd="0" parTransId="{F8C98DD2-A01D-4733-9C94-FAE43B53F438}" sibTransId="{05B7954A-2F24-4E59-B88C-3E15B61ED6CE}"/>
    <dgm:cxn modelId="{7FB65BB9-E483-4341-9193-49E5888BA236}" type="presOf" srcId="{07CEDA43-77DD-488D-82FB-17C998EF5634}" destId="{44DD0477-3155-4810-9F41-4C03C3C5F380}" srcOrd="0" destOrd="0" presId="urn:microsoft.com/office/officeart/2005/8/layout/lProcess1"/>
    <dgm:cxn modelId="{8BE0CFC0-B477-45F8-9A40-7F7A9F3B81D4}" type="presOf" srcId="{05B7954A-2F24-4E59-B88C-3E15B61ED6CE}" destId="{9AC0626F-087C-4F29-AE8A-3C9A0CA3A8EC}" srcOrd="0" destOrd="0" presId="urn:microsoft.com/office/officeart/2005/8/layout/lProcess1"/>
    <dgm:cxn modelId="{6D6574C6-E24B-4C7F-8E46-2FCB62164404}" srcId="{DFFA5D57-0905-404F-9C5F-9E4D1438F618}" destId="{07CEDA43-77DD-488D-82FB-17C998EF5634}" srcOrd="0" destOrd="0" parTransId="{C9933650-2489-488D-9A33-C87EEC8820A1}" sibTransId="{7C5C4DBB-71FF-4E61-8480-9581B2275031}"/>
    <dgm:cxn modelId="{E33568C9-EEC1-4935-8220-8E0993C81871}" srcId="{769B2F30-62F5-4778-8ED1-53056202D6EF}" destId="{4E854C81-F3B5-43A3-9898-9DB4265B0F29}" srcOrd="1" destOrd="0" parTransId="{F9BF033B-F4AB-44BE-B69D-3E67674DEFE8}" sibTransId="{FEA5B2B1-526B-468C-AECB-69C28099DF89}"/>
    <dgm:cxn modelId="{02DAF3D4-78C8-4852-A86D-858838EA3D69}" type="presParOf" srcId="{E3FA9A45-F616-4DEF-AE88-9DDAC8523591}" destId="{5D5A6834-D520-45E1-8DBA-0DB3E9014BC8}" srcOrd="0" destOrd="0" presId="urn:microsoft.com/office/officeart/2005/8/layout/lProcess1"/>
    <dgm:cxn modelId="{C730D274-24FD-42D5-B31C-CA02AEAF7071}" type="presParOf" srcId="{5D5A6834-D520-45E1-8DBA-0DB3E9014BC8}" destId="{1BCE4394-93BD-4A5D-96DA-82A2151B44D9}" srcOrd="0" destOrd="0" presId="urn:microsoft.com/office/officeart/2005/8/layout/lProcess1"/>
    <dgm:cxn modelId="{DCC768B8-85E8-4D1D-B857-33EAE425E2EE}" type="presParOf" srcId="{5D5A6834-D520-45E1-8DBA-0DB3E9014BC8}" destId="{117D1587-ADC5-40C1-AEE2-E6547DFD205C}" srcOrd="1" destOrd="0" presId="urn:microsoft.com/office/officeart/2005/8/layout/lProcess1"/>
    <dgm:cxn modelId="{24EB41C6-D35E-4D2A-9F0C-197155AE7E7B}" type="presParOf" srcId="{5D5A6834-D520-45E1-8DBA-0DB3E9014BC8}" destId="{44DD0477-3155-4810-9F41-4C03C3C5F380}" srcOrd="2" destOrd="0" presId="urn:microsoft.com/office/officeart/2005/8/layout/lProcess1"/>
    <dgm:cxn modelId="{8DC8A4D1-6DA6-4301-BD8F-343427DEE65A}" type="presParOf" srcId="{E3FA9A45-F616-4DEF-AE88-9DDAC8523591}" destId="{35E78CB1-E55C-445B-8A41-C11E4C3BC123}" srcOrd="1" destOrd="0" presId="urn:microsoft.com/office/officeart/2005/8/layout/lProcess1"/>
    <dgm:cxn modelId="{8E9436CB-F51F-4451-B706-FAEBB4415D85}" type="presParOf" srcId="{E3FA9A45-F616-4DEF-AE88-9DDAC8523591}" destId="{29138CDB-D286-4B7A-9F33-3CB5246BCC28}" srcOrd="2" destOrd="0" presId="urn:microsoft.com/office/officeart/2005/8/layout/lProcess1"/>
    <dgm:cxn modelId="{731B860B-CDBA-4670-ACCE-15A642FF8AA9}" type="presParOf" srcId="{29138CDB-D286-4B7A-9F33-3CB5246BCC28}" destId="{38C01494-F8A5-4FEA-ABE8-99E3FDA89F3B}" srcOrd="0" destOrd="0" presId="urn:microsoft.com/office/officeart/2005/8/layout/lProcess1"/>
    <dgm:cxn modelId="{F00F7EAC-4EE4-4578-87B6-A27A5C81D4CD}" type="presParOf" srcId="{29138CDB-D286-4B7A-9F33-3CB5246BCC28}" destId="{A625BF0A-E34D-4A3D-B1D1-671CDF384B4F}" srcOrd="1" destOrd="0" presId="urn:microsoft.com/office/officeart/2005/8/layout/lProcess1"/>
    <dgm:cxn modelId="{906A7F0B-6AA0-408D-94A9-069BC81DE48E}" type="presParOf" srcId="{29138CDB-D286-4B7A-9F33-3CB5246BCC28}" destId="{8B4A714C-07BA-4EB6-BCD4-466D52412AB8}" srcOrd="2" destOrd="0" presId="urn:microsoft.com/office/officeart/2005/8/layout/lProcess1"/>
    <dgm:cxn modelId="{5FA5ADE0-C10A-43C8-A55D-76DF8CD5BC8F}" type="presParOf" srcId="{29138CDB-D286-4B7A-9F33-3CB5246BCC28}" destId="{9AC0626F-087C-4F29-AE8A-3C9A0CA3A8EC}" srcOrd="3" destOrd="0" presId="urn:microsoft.com/office/officeart/2005/8/layout/lProcess1"/>
    <dgm:cxn modelId="{5FAD98FE-941F-4770-BFDB-05B96B8CAFFC}" type="presParOf" srcId="{29138CDB-D286-4B7A-9F33-3CB5246BCC28}" destId="{79E23628-6B42-4F0A-8A0A-C4ACD47001C5}"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D898C09-C206-4DA0-ABCB-59039B60247D}" type="doc">
      <dgm:prSet loTypeId="urn:microsoft.com/office/officeart/2008/layout/LinedList" loCatId="hierarchy" qsTypeId="urn:microsoft.com/office/officeart/2005/8/quickstyle/simple1" qsCatId="simple" csTypeId="urn:microsoft.com/office/officeart/2005/8/colors/accent3_5" csCatId="accent3" phldr="1"/>
      <dgm:spPr/>
      <dgm:t>
        <a:bodyPr/>
        <a:lstStyle/>
        <a:p>
          <a:endParaRPr lang="en-AU"/>
        </a:p>
      </dgm:t>
    </dgm:pt>
    <dgm:pt modelId="{2CB6E7AB-5490-42AC-86D8-2FF0977A778A}">
      <dgm:prSet phldrT="[Text]" custT="1"/>
      <dgm:spPr/>
      <dgm:t>
        <a:bodyPr/>
        <a:lstStyle/>
        <a:p>
          <a:r>
            <a:rPr lang="en-US" sz="2400" b="1" dirty="0">
              <a:solidFill>
                <a:schemeClr val="accent4">
                  <a:lumMod val="75000"/>
                </a:schemeClr>
              </a:solidFill>
            </a:rPr>
            <a:t>Auto loan-backed securities</a:t>
          </a:r>
          <a:endParaRPr lang="en-AU" sz="2400" dirty="0">
            <a:solidFill>
              <a:schemeClr val="accent4">
                <a:lumMod val="75000"/>
              </a:schemeClr>
            </a:solidFill>
          </a:endParaRPr>
        </a:p>
      </dgm:t>
    </dgm:pt>
    <dgm:pt modelId="{689267C3-A5DD-4427-9854-2268C33F5F51}" type="parTrans" cxnId="{7CC46E25-4797-48F3-83AA-2ACA700F58F9}">
      <dgm:prSet/>
      <dgm:spPr/>
      <dgm:t>
        <a:bodyPr/>
        <a:lstStyle/>
        <a:p>
          <a:endParaRPr lang="en-AU"/>
        </a:p>
      </dgm:t>
    </dgm:pt>
    <dgm:pt modelId="{8D151D65-351C-43A4-9028-D138E03FECF8}" type="sibTrans" cxnId="{7CC46E25-4797-48F3-83AA-2ACA700F58F9}">
      <dgm:prSet/>
      <dgm:spPr/>
      <dgm:t>
        <a:bodyPr/>
        <a:lstStyle/>
        <a:p>
          <a:endParaRPr lang="en-AU"/>
        </a:p>
      </dgm:t>
    </dgm:pt>
    <dgm:pt modelId="{311D8C07-7087-473C-82EE-BD91A54D49FD}">
      <dgm:prSet custT="1"/>
      <dgm:spPr/>
      <dgm:t>
        <a:bodyPr/>
        <a:lstStyle/>
        <a:p>
          <a:r>
            <a:rPr lang="en-US" sz="2200" dirty="0"/>
            <a:t>All auto loan-backed securities have some form of credit enhancement—often a senior/ subordinated so the senior tranches have credit enhancement because of the presence of subordinated tranches.</a:t>
          </a:r>
        </a:p>
      </dgm:t>
    </dgm:pt>
    <dgm:pt modelId="{3E778ACC-CBE9-4B1E-8455-6CD227D42D97}" type="sibTrans" cxnId="{0B16B527-EFA2-49E7-90A3-EBE1F3A80C99}">
      <dgm:prSet/>
      <dgm:spPr/>
      <dgm:t>
        <a:bodyPr/>
        <a:lstStyle/>
        <a:p>
          <a:endParaRPr lang="en-AU"/>
        </a:p>
      </dgm:t>
    </dgm:pt>
    <dgm:pt modelId="{75BFF75E-DE1C-4FA2-B628-A8D8BA82FF24}" type="parTrans" cxnId="{0B16B527-EFA2-49E7-90A3-EBE1F3A80C99}">
      <dgm:prSet/>
      <dgm:spPr/>
      <dgm:t>
        <a:bodyPr/>
        <a:lstStyle/>
        <a:p>
          <a:endParaRPr lang="en-AU"/>
        </a:p>
      </dgm:t>
    </dgm:pt>
    <dgm:pt modelId="{659A92F9-B772-4196-BE69-A7C59B0D450F}">
      <dgm:prSet custT="1"/>
      <dgm:spPr/>
      <dgm:t>
        <a:bodyPr/>
        <a:lstStyle/>
        <a:p>
          <a:r>
            <a:rPr lang="en-US" sz="2200" dirty="0"/>
            <a:t>The cash flows for auto loan-backed securities consist of regularly scheduled monthly loan payments (interest payment and scheduled principal repayments) and any prepayments.</a:t>
          </a:r>
        </a:p>
      </dgm:t>
    </dgm:pt>
    <dgm:pt modelId="{1A6F31BB-F617-466E-8F3C-DB4CABCF16AB}" type="parTrans" cxnId="{52D34452-856E-4E55-8F51-6A7ABCF5638A}">
      <dgm:prSet/>
      <dgm:spPr/>
      <dgm:t>
        <a:bodyPr/>
        <a:lstStyle/>
        <a:p>
          <a:endParaRPr lang="en-AU"/>
        </a:p>
      </dgm:t>
    </dgm:pt>
    <dgm:pt modelId="{33370694-5CCD-40EB-9B5F-7418E0AF79FF}" type="sibTrans" cxnId="{52D34452-856E-4E55-8F51-6A7ABCF5638A}">
      <dgm:prSet/>
      <dgm:spPr/>
      <dgm:t>
        <a:bodyPr/>
        <a:lstStyle/>
        <a:p>
          <a:endParaRPr lang="en-AU"/>
        </a:p>
      </dgm:t>
    </dgm:pt>
    <dgm:pt modelId="{8F0E6176-438F-46C2-8E00-818FFA2B5A29}" type="pres">
      <dgm:prSet presAssocID="{2D898C09-C206-4DA0-ABCB-59039B60247D}" presName="vert0" presStyleCnt="0">
        <dgm:presLayoutVars>
          <dgm:dir/>
          <dgm:animOne val="branch"/>
          <dgm:animLvl val="lvl"/>
        </dgm:presLayoutVars>
      </dgm:prSet>
      <dgm:spPr/>
    </dgm:pt>
    <dgm:pt modelId="{4838CF0B-BA68-4274-A18B-C069FD4A3645}" type="pres">
      <dgm:prSet presAssocID="{2CB6E7AB-5490-42AC-86D8-2FF0977A778A}" presName="thickLine" presStyleLbl="alignNode1" presStyleIdx="0" presStyleCnt="1"/>
      <dgm:spPr/>
    </dgm:pt>
    <dgm:pt modelId="{13F4E0E0-8BCE-4EE9-8733-C09CC1DEFF60}" type="pres">
      <dgm:prSet presAssocID="{2CB6E7AB-5490-42AC-86D8-2FF0977A778A}" presName="horz1" presStyleCnt="0"/>
      <dgm:spPr/>
    </dgm:pt>
    <dgm:pt modelId="{C2656BAE-4F4A-46DC-8ECA-A4D309414D35}" type="pres">
      <dgm:prSet presAssocID="{2CB6E7AB-5490-42AC-86D8-2FF0977A778A}" presName="tx1" presStyleLbl="revTx" presStyleIdx="0" presStyleCnt="3" custScaleX="145283"/>
      <dgm:spPr/>
    </dgm:pt>
    <dgm:pt modelId="{95A71B7B-19C5-416F-8ED2-38B1AF3A7A32}" type="pres">
      <dgm:prSet presAssocID="{2CB6E7AB-5490-42AC-86D8-2FF0977A778A}" presName="vert1" presStyleCnt="0"/>
      <dgm:spPr/>
    </dgm:pt>
    <dgm:pt modelId="{74AA9D6A-B205-40F2-81C7-7F9FABB6A7F4}" type="pres">
      <dgm:prSet presAssocID="{659A92F9-B772-4196-BE69-A7C59B0D450F}" presName="vertSpace2a" presStyleCnt="0"/>
      <dgm:spPr/>
    </dgm:pt>
    <dgm:pt modelId="{3886DBB5-4A9B-4138-95AB-C5C7F58EFA6D}" type="pres">
      <dgm:prSet presAssocID="{659A92F9-B772-4196-BE69-A7C59B0D450F}" presName="horz2" presStyleCnt="0"/>
      <dgm:spPr/>
    </dgm:pt>
    <dgm:pt modelId="{046237EF-449C-4998-9A18-159BF95D5F5E}" type="pres">
      <dgm:prSet presAssocID="{659A92F9-B772-4196-BE69-A7C59B0D450F}" presName="horzSpace2" presStyleCnt="0"/>
      <dgm:spPr/>
    </dgm:pt>
    <dgm:pt modelId="{8CD6E3D3-B017-465B-B92D-AD8DD87B202C}" type="pres">
      <dgm:prSet presAssocID="{659A92F9-B772-4196-BE69-A7C59B0D450F}" presName="tx2" presStyleLbl="revTx" presStyleIdx="1" presStyleCnt="3" custScaleX="99199" custLinFactNeighborX="6514"/>
      <dgm:spPr/>
    </dgm:pt>
    <dgm:pt modelId="{57C14F56-54A4-4314-90A0-146C209DD338}" type="pres">
      <dgm:prSet presAssocID="{659A92F9-B772-4196-BE69-A7C59B0D450F}" presName="vert2" presStyleCnt="0"/>
      <dgm:spPr/>
    </dgm:pt>
    <dgm:pt modelId="{408B31C4-FD12-467D-B2E5-5EA88C8E9880}" type="pres">
      <dgm:prSet presAssocID="{659A92F9-B772-4196-BE69-A7C59B0D450F}" presName="thinLine2b" presStyleLbl="callout" presStyleIdx="0" presStyleCnt="2"/>
      <dgm:spPr/>
    </dgm:pt>
    <dgm:pt modelId="{5438F1C0-1889-4F86-9C4C-A1B5F6774F3B}" type="pres">
      <dgm:prSet presAssocID="{659A92F9-B772-4196-BE69-A7C59B0D450F}" presName="vertSpace2b" presStyleCnt="0"/>
      <dgm:spPr/>
    </dgm:pt>
    <dgm:pt modelId="{A25B2E75-54AE-4552-82C6-68A8A036E3A6}" type="pres">
      <dgm:prSet presAssocID="{311D8C07-7087-473C-82EE-BD91A54D49FD}" presName="horz2" presStyleCnt="0"/>
      <dgm:spPr/>
    </dgm:pt>
    <dgm:pt modelId="{93CACCF6-7319-4DA1-A6ED-AEBC78F2B30C}" type="pres">
      <dgm:prSet presAssocID="{311D8C07-7087-473C-82EE-BD91A54D49FD}" presName="horzSpace2" presStyleCnt="0"/>
      <dgm:spPr/>
    </dgm:pt>
    <dgm:pt modelId="{4501A695-707A-457F-90FC-43C23C464DB9}" type="pres">
      <dgm:prSet presAssocID="{311D8C07-7087-473C-82EE-BD91A54D49FD}" presName="tx2" presStyleLbl="revTx" presStyleIdx="2" presStyleCnt="3" custScaleX="99199" custLinFactNeighborX="6514"/>
      <dgm:spPr/>
    </dgm:pt>
    <dgm:pt modelId="{757A4FB6-267C-4691-9C44-901743B42A2F}" type="pres">
      <dgm:prSet presAssocID="{311D8C07-7087-473C-82EE-BD91A54D49FD}" presName="vert2" presStyleCnt="0"/>
      <dgm:spPr/>
    </dgm:pt>
    <dgm:pt modelId="{46A557A8-6514-4B0D-9260-9E2F1CB49DC9}" type="pres">
      <dgm:prSet presAssocID="{311D8C07-7087-473C-82EE-BD91A54D49FD}" presName="thinLine2b" presStyleLbl="callout" presStyleIdx="1" presStyleCnt="2"/>
      <dgm:spPr/>
    </dgm:pt>
    <dgm:pt modelId="{8CCF9449-842B-45C1-B8A9-580F9375AB26}" type="pres">
      <dgm:prSet presAssocID="{311D8C07-7087-473C-82EE-BD91A54D49FD}" presName="vertSpace2b" presStyleCnt="0"/>
      <dgm:spPr/>
    </dgm:pt>
  </dgm:ptLst>
  <dgm:cxnLst>
    <dgm:cxn modelId="{7CC46E25-4797-48F3-83AA-2ACA700F58F9}" srcId="{2D898C09-C206-4DA0-ABCB-59039B60247D}" destId="{2CB6E7AB-5490-42AC-86D8-2FF0977A778A}" srcOrd="0" destOrd="0" parTransId="{689267C3-A5DD-4427-9854-2268C33F5F51}" sibTransId="{8D151D65-351C-43A4-9028-D138E03FECF8}"/>
    <dgm:cxn modelId="{0B16B527-EFA2-49E7-90A3-EBE1F3A80C99}" srcId="{2CB6E7AB-5490-42AC-86D8-2FF0977A778A}" destId="{311D8C07-7087-473C-82EE-BD91A54D49FD}" srcOrd="1" destOrd="0" parTransId="{75BFF75E-DE1C-4FA2-B628-A8D8BA82FF24}" sibTransId="{3E778ACC-CBE9-4B1E-8455-6CD227D42D97}"/>
    <dgm:cxn modelId="{3E114C5E-0F84-4D04-8695-CC1D0D953B10}" type="presOf" srcId="{2CB6E7AB-5490-42AC-86D8-2FF0977A778A}" destId="{C2656BAE-4F4A-46DC-8ECA-A4D309414D35}" srcOrd="0" destOrd="0" presId="urn:microsoft.com/office/officeart/2008/layout/LinedList"/>
    <dgm:cxn modelId="{3253C75E-54C0-4FB0-B374-A466655614C0}" type="presOf" srcId="{2D898C09-C206-4DA0-ABCB-59039B60247D}" destId="{8F0E6176-438F-46C2-8E00-818FFA2B5A29}" srcOrd="0" destOrd="0" presId="urn:microsoft.com/office/officeart/2008/layout/LinedList"/>
    <dgm:cxn modelId="{09BA2A6B-1AB3-46D4-A855-4A1EC2AD7D10}" type="presOf" srcId="{311D8C07-7087-473C-82EE-BD91A54D49FD}" destId="{4501A695-707A-457F-90FC-43C23C464DB9}" srcOrd="0" destOrd="0" presId="urn:microsoft.com/office/officeart/2008/layout/LinedList"/>
    <dgm:cxn modelId="{52D34452-856E-4E55-8F51-6A7ABCF5638A}" srcId="{2CB6E7AB-5490-42AC-86D8-2FF0977A778A}" destId="{659A92F9-B772-4196-BE69-A7C59B0D450F}" srcOrd="0" destOrd="0" parTransId="{1A6F31BB-F617-466E-8F3C-DB4CABCF16AB}" sibTransId="{33370694-5CCD-40EB-9B5F-7418E0AF79FF}"/>
    <dgm:cxn modelId="{014BF7F6-395C-48D8-B27C-EE918F745E03}" type="presOf" srcId="{659A92F9-B772-4196-BE69-A7C59B0D450F}" destId="{8CD6E3D3-B017-465B-B92D-AD8DD87B202C}" srcOrd="0" destOrd="0" presId="urn:microsoft.com/office/officeart/2008/layout/LinedList"/>
    <dgm:cxn modelId="{4C7FA31D-06AF-456F-9B74-5BDA62A66F02}" type="presParOf" srcId="{8F0E6176-438F-46C2-8E00-818FFA2B5A29}" destId="{4838CF0B-BA68-4274-A18B-C069FD4A3645}" srcOrd="0" destOrd="0" presId="urn:microsoft.com/office/officeart/2008/layout/LinedList"/>
    <dgm:cxn modelId="{1F195D1C-F6EF-4F56-A6F9-A68FEEEECD9C}" type="presParOf" srcId="{8F0E6176-438F-46C2-8E00-818FFA2B5A29}" destId="{13F4E0E0-8BCE-4EE9-8733-C09CC1DEFF60}" srcOrd="1" destOrd="0" presId="urn:microsoft.com/office/officeart/2008/layout/LinedList"/>
    <dgm:cxn modelId="{76EB3A59-FC2F-499C-A3D3-6A345CC567D2}" type="presParOf" srcId="{13F4E0E0-8BCE-4EE9-8733-C09CC1DEFF60}" destId="{C2656BAE-4F4A-46DC-8ECA-A4D309414D35}" srcOrd="0" destOrd="0" presId="urn:microsoft.com/office/officeart/2008/layout/LinedList"/>
    <dgm:cxn modelId="{170C90B9-DBFF-4C39-92DE-063FAB413065}" type="presParOf" srcId="{13F4E0E0-8BCE-4EE9-8733-C09CC1DEFF60}" destId="{95A71B7B-19C5-416F-8ED2-38B1AF3A7A32}" srcOrd="1" destOrd="0" presId="urn:microsoft.com/office/officeart/2008/layout/LinedList"/>
    <dgm:cxn modelId="{4A238860-5374-4D49-8547-DDE057569164}" type="presParOf" srcId="{95A71B7B-19C5-416F-8ED2-38B1AF3A7A32}" destId="{74AA9D6A-B205-40F2-81C7-7F9FABB6A7F4}" srcOrd="0" destOrd="0" presId="urn:microsoft.com/office/officeart/2008/layout/LinedList"/>
    <dgm:cxn modelId="{2549F12E-C570-409A-A2D4-F66B2D5FC940}" type="presParOf" srcId="{95A71B7B-19C5-416F-8ED2-38B1AF3A7A32}" destId="{3886DBB5-4A9B-4138-95AB-C5C7F58EFA6D}" srcOrd="1" destOrd="0" presId="urn:microsoft.com/office/officeart/2008/layout/LinedList"/>
    <dgm:cxn modelId="{6777CF3F-AE7D-47E2-9733-F92A7E4CA050}" type="presParOf" srcId="{3886DBB5-4A9B-4138-95AB-C5C7F58EFA6D}" destId="{046237EF-449C-4998-9A18-159BF95D5F5E}" srcOrd="0" destOrd="0" presId="urn:microsoft.com/office/officeart/2008/layout/LinedList"/>
    <dgm:cxn modelId="{11FFF2AD-B046-4C3F-A2D6-DC11E2DEB02C}" type="presParOf" srcId="{3886DBB5-4A9B-4138-95AB-C5C7F58EFA6D}" destId="{8CD6E3D3-B017-465B-B92D-AD8DD87B202C}" srcOrd="1" destOrd="0" presId="urn:microsoft.com/office/officeart/2008/layout/LinedList"/>
    <dgm:cxn modelId="{09F6044F-7655-41BF-BB7D-707F58B002D2}" type="presParOf" srcId="{3886DBB5-4A9B-4138-95AB-C5C7F58EFA6D}" destId="{57C14F56-54A4-4314-90A0-146C209DD338}" srcOrd="2" destOrd="0" presId="urn:microsoft.com/office/officeart/2008/layout/LinedList"/>
    <dgm:cxn modelId="{40D56089-A4AB-4E71-A954-16C610B983DB}" type="presParOf" srcId="{95A71B7B-19C5-416F-8ED2-38B1AF3A7A32}" destId="{408B31C4-FD12-467D-B2E5-5EA88C8E9880}" srcOrd="2" destOrd="0" presId="urn:microsoft.com/office/officeart/2008/layout/LinedList"/>
    <dgm:cxn modelId="{C51E0940-0D10-42CF-8764-49A617575C30}" type="presParOf" srcId="{95A71B7B-19C5-416F-8ED2-38B1AF3A7A32}" destId="{5438F1C0-1889-4F86-9C4C-A1B5F6774F3B}" srcOrd="3" destOrd="0" presId="urn:microsoft.com/office/officeart/2008/layout/LinedList"/>
    <dgm:cxn modelId="{4B11E454-0CE6-47AA-80A1-B467AB129D88}" type="presParOf" srcId="{95A71B7B-19C5-416F-8ED2-38B1AF3A7A32}" destId="{A25B2E75-54AE-4552-82C6-68A8A036E3A6}" srcOrd="4" destOrd="0" presId="urn:microsoft.com/office/officeart/2008/layout/LinedList"/>
    <dgm:cxn modelId="{FBFEA621-4759-456A-AD13-156A238F0EC6}" type="presParOf" srcId="{A25B2E75-54AE-4552-82C6-68A8A036E3A6}" destId="{93CACCF6-7319-4DA1-A6ED-AEBC78F2B30C}" srcOrd="0" destOrd="0" presId="urn:microsoft.com/office/officeart/2008/layout/LinedList"/>
    <dgm:cxn modelId="{58968F43-71C0-4AF0-B9E3-9BC690CC4AA7}" type="presParOf" srcId="{A25B2E75-54AE-4552-82C6-68A8A036E3A6}" destId="{4501A695-707A-457F-90FC-43C23C464DB9}" srcOrd="1" destOrd="0" presId="urn:microsoft.com/office/officeart/2008/layout/LinedList"/>
    <dgm:cxn modelId="{81239959-661F-45E0-B218-A54BB2887F3B}" type="presParOf" srcId="{A25B2E75-54AE-4552-82C6-68A8A036E3A6}" destId="{757A4FB6-267C-4691-9C44-901743B42A2F}" srcOrd="2" destOrd="0" presId="urn:microsoft.com/office/officeart/2008/layout/LinedList"/>
    <dgm:cxn modelId="{8E6DBCA1-1355-4FEB-AB8C-3091CDF81870}" type="presParOf" srcId="{95A71B7B-19C5-416F-8ED2-38B1AF3A7A32}" destId="{46A557A8-6514-4B0D-9260-9E2F1CB49DC9}" srcOrd="5" destOrd="0" presId="urn:microsoft.com/office/officeart/2008/layout/LinedList"/>
    <dgm:cxn modelId="{CCFEF4EB-16B9-403E-B113-0C454B4887AB}" type="presParOf" srcId="{95A71B7B-19C5-416F-8ED2-38B1AF3A7A32}" destId="{8CCF9449-842B-45C1-B8A9-580F9375AB26}" srcOrd="6"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D898C09-C206-4DA0-ABCB-59039B60247D}" type="doc">
      <dgm:prSet loTypeId="urn:microsoft.com/office/officeart/2008/layout/LinedList" loCatId="hierarchy" qsTypeId="urn:microsoft.com/office/officeart/2005/8/quickstyle/simple1" qsCatId="simple" csTypeId="urn:microsoft.com/office/officeart/2005/8/colors/accent3_5" csCatId="accent3" phldr="1"/>
      <dgm:spPr/>
      <dgm:t>
        <a:bodyPr/>
        <a:lstStyle/>
        <a:p>
          <a:endParaRPr lang="en-AU"/>
        </a:p>
      </dgm:t>
    </dgm:pt>
    <dgm:pt modelId="{2CB6E7AB-5490-42AC-86D8-2FF0977A778A}">
      <dgm:prSet phldrT="[Text]" custT="1"/>
      <dgm:spPr/>
      <dgm:t>
        <a:bodyPr/>
        <a:lstStyle/>
        <a:p>
          <a:r>
            <a:rPr lang="en-US" sz="2400" b="1" dirty="0">
              <a:solidFill>
                <a:schemeClr val="accent4">
                  <a:lumMod val="75000"/>
                </a:schemeClr>
              </a:solidFill>
            </a:rPr>
            <a:t>Credit card receivable-backed securities</a:t>
          </a:r>
          <a:endParaRPr lang="en-AU" sz="2400" dirty="0">
            <a:solidFill>
              <a:schemeClr val="accent4">
                <a:lumMod val="75000"/>
              </a:schemeClr>
            </a:solidFill>
          </a:endParaRPr>
        </a:p>
      </dgm:t>
    </dgm:pt>
    <dgm:pt modelId="{689267C3-A5DD-4427-9854-2268C33F5F51}" type="parTrans" cxnId="{7CC46E25-4797-48F3-83AA-2ACA700F58F9}">
      <dgm:prSet/>
      <dgm:spPr/>
      <dgm:t>
        <a:bodyPr/>
        <a:lstStyle/>
        <a:p>
          <a:endParaRPr lang="en-AU"/>
        </a:p>
      </dgm:t>
    </dgm:pt>
    <dgm:pt modelId="{8D151D65-351C-43A4-9028-D138E03FECF8}" type="sibTrans" cxnId="{7CC46E25-4797-48F3-83AA-2ACA700F58F9}">
      <dgm:prSet/>
      <dgm:spPr/>
      <dgm:t>
        <a:bodyPr/>
        <a:lstStyle/>
        <a:p>
          <a:endParaRPr lang="en-AU"/>
        </a:p>
      </dgm:t>
    </dgm:pt>
    <dgm:pt modelId="{39F04142-E0B8-443F-9215-18C8A8E76C65}">
      <dgm:prSet/>
      <dgm:spPr/>
      <dgm:t>
        <a:bodyPr/>
        <a:lstStyle/>
        <a:p>
          <a:r>
            <a:rPr lang="en-US" dirty="0"/>
            <a:t>For a pool of credit card receivables, the cash flows consist of finance charges collected, fees, and principal repayments.</a:t>
          </a:r>
        </a:p>
      </dgm:t>
    </dgm:pt>
    <dgm:pt modelId="{2A686B5F-69B7-49F0-BB09-FA87243F2962}" type="parTrans" cxnId="{E03DFC52-14CA-4FF3-BE9B-D2890C8BB0AE}">
      <dgm:prSet/>
      <dgm:spPr/>
      <dgm:t>
        <a:bodyPr/>
        <a:lstStyle/>
        <a:p>
          <a:endParaRPr lang="en-AU"/>
        </a:p>
      </dgm:t>
    </dgm:pt>
    <dgm:pt modelId="{B40B17FF-CB10-44F7-98D4-5F7978D0F51C}" type="sibTrans" cxnId="{E03DFC52-14CA-4FF3-BE9B-D2890C8BB0AE}">
      <dgm:prSet/>
      <dgm:spPr/>
      <dgm:t>
        <a:bodyPr/>
        <a:lstStyle/>
        <a:p>
          <a:endParaRPr lang="en-AU"/>
        </a:p>
      </dgm:t>
    </dgm:pt>
    <dgm:pt modelId="{E424B0F4-AD96-4E13-97BC-3C5E2605CF2C}">
      <dgm:prSet/>
      <dgm:spPr/>
      <dgm:t>
        <a:bodyPr/>
        <a:lstStyle/>
        <a:p>
          <a:r>
            <a:rPr lang="en-US" dirty="0"/>
            <a:t>Interest—fixed or floating—is paid to security holders periodically. </a:t>
          </a:r>
        </a:p>
      </dgm:t>
    </dgm:pt>
    <dgm:pt modelId="{3814260B-4FD2-412E-A1F4-E201D5E51E23}" type="parTrans" cxnId="{260D6683-CA0C-4D4C-9C33-4699189F5F5A}">
      <dgm:prSet/>
      <dgm:spPr/>
      <dgm:t>
        <a:bodyPr/>
        <a:lstStyle/>
        <a:p>
          <a:endParaRPr lang="en-AU"/>
        </a:p>
      </dgm:t>
    </dgm:pt>
    <dgm:pt modelId="{081C4886-F116-4FC6-B344-C615006A6E1C}" type="sibTrans" cxnId="{260D6683-CA0C-4D4C-9C33-4699189F5F5A}">
      <dgm:prSet/>
      <dgm:spPr/>
      <dgm:t>
        <a:bodyPr/>
        <a:lstStyle/>
        <a:p>
          <a:endParaRPr lang="en-AU"/>
        </a:p>
      </dgm:t>
    </dgm:pt>
    <dgm:pt modelId="{46063AF7-46EC-484B-9C97-FE7CBDB75FB9}">
      <dgm:prSet/>
      <dgm:spPr/>
      <dgm:t>
        <a:bodyPr/>
        <a:lstStyle/>
        <a:p>
          <a:r>
            <a:rPr lang="en-US" dirty="0"/>
            <a:t>Credit card receivable-backed securities have lockout periods during which the cash flow that is paid out to security holders is based only on finance charges collected and fees. When the lockout period is over, the principal is no longer reinvested but paid to investors.</a:t>
          </a:r>
        </a:p>
      </dgm:t>
    </dgm:pt>
    <dgm:pt modelId="{D10FD89E-F6A8-4FF3-AC7C-5AAF7E2DC6A2}" type="parTrans" cxnId="{FEBAB374-CC43-4CA7-8580-3EB1115387D8}">
      <dgm:prSet/>
      <dgm:spPr/>
      <dgm:t>
        <a:bodyPr/>
        <a:lstStyle/>
        <a:p>
          <a:endParaRPr lang="en-AU"/>
        </a:p>
      </dgm:t>
    </dgm:pt>
    <dgm:pt modelId="{CF60DD01-8CBA-4366-ADDE-865B48E96CE9}" type="sibTrans" cxnId="{FEBAB374-CC43-4CA7-8580-3EB1115387D8}">
      <dgm:prSet/>
      <dgm:spPr/>
      <dgm:t>
        <a:bodyPr/>
        <a:lstStyle/>
        <a:p>
          <a:endParaRPr lang="en-AU"/>
        </a:p>
      </dgm:t>
    </dgm:pt>
    <dgm:pt modelId="{8F0E6176-438F-46C2-8E00-818FFA2B5A29}" type="pres">
      <dgm:prSet presAssocID="{2D898C09-C206-4DA0-ABCB-59039B60247D}" presName="vert0" presStyleCnt="0">
        <dgm:presLayoutVars>
          <dgm:dir/>
          <dgm:animOne val="branch"/>
          <dgm:animLvl val="lvl"/>
        </dgm:presLayoutVars>
      </dgm:prSet>
      <dgm:spPr/>
    </dgm:pt>
    <dgm:pt modelId="{4838CF0B-BA68-4274-A18B-C069FD4A3645}" type="pres">
      <dgm:prSet presAssocID="{2CB6E7AB-5490-42AC-86D8-2FF0977A778A}" presName="thickLine" presStyleLbl="alignNode1" presStyleIdx="0" presStyleCnt="1"/>
      <dgm:spPr/>
    </dgm:pt>
    <dgm:pt modelId="{13F4E0E0-8BCE-4EE9-8733-C09CC1DEFF60}" type="pres">
      <dgm:prSet presAssocID="{2CB6E7AB-5490-42AC-86D8-2FF0977A778A}" presName="horz1" presStyleCnt="0"/>
      <dgm:spPr/>
    </dgm:pt>
    <dgm:pt modelId="{C2656BAE-4F4A-46DC-8ECA-A4D309414D35}" type="pres">
      <dgm:prSet presAssocID="{2CB6E7AB-5490-42AC-86D8-2FF0977A778A}" presName="tx1" presStyleLbl="revTx" presStyleIdx="0" presStyleCnt="4" custScaleX="145283"/>
      <dgm:spPr/>
    </dgm:pt>
    <dgm:pt modelId="{95A71B7B-19C5-416F-8ED2-38B1AF3A7A32}" type="pres">
      <dgm:prSet presAssocID="{2CB6E7AB-5490-42AC-86D8-2FF0977A778A}" presName="vert1" presStyleCnt="0"/>
      <dgm:spPr/>
    </dgm:pt>
    <dgm:pt modelId="{2A2930A4-B04C-4C5A-B983-D6D5E39C1DFB}" type="pres">
      <dgm:prSet presAssocID="{39F04142-E0B8-443F-9215-18C8A8E76C65}" presName="vertSpace2a" presStyleCnt="0"/>
      <dgm:spPr/>
    </dgm:pt>
    <dgm:pt modelId="{6EB702E5-915C-4985-A76B-53808F32FC1A}" type="pres">
      <dgm:prSet presAssocID="{39F04142-E0B8-443F-9215-18C8A8E76C65}" presName="horz2" presStyleCnt="0"/>
      <dgm:spPr/>
    </dgm:pt>
    <dgm:pt modelId="{0A4CECB1-183A-4901-9343-15C55F03A196}" type="pres">
      <dgm:prSet presAssocID="{39F04142-E0B8-443F-9215-18C8A8E76C65}" presName="horzSpace2" presStyleCnt="0"/>
      <dgm:spPr/>
    </dgm:pt>
    <dgm:pt modelId="{EF445826-229B-4644-9A67-15628F5A5497}" type="pres">
      <dgm:prSet presAssocID="{39F04142-E0B8-443F-9215-18C8A8E76C65}" presName="tx2" presStyleLbl="revTx" presStyleIdx="1" presStyleCnt="4" custScaleY="77644"/>
      <dgm:spPr/>
    </dgm:pt>
    <dgm:pt modelId="{04766BD1-418C-4F98-AB7D-2BC5C94051DD}" type="pres">
      <dgm:prSet presAssocID="{39F04142-E0B8-443F-9215-18C8A8E76C65}" presName="vert2" presStyleCnt="0"/>
      <dgm:spPr/>
    </dgm:pt>
    <dgm:pt modelId="{CEAF4FE5-78C9-4132-BF8F-5449FDCE7CF6}" type="pres">
      <dgm:prSet presAssocID="{39F04142-E0B8-443F-9215-18C8A8E76C65}" presName="thinLine2b" presStyleLbl="callout" presStyleIdx="0" presStyleCnt="3"/>
      <dgm:spPr/>
    </dgm:pt>
    <dgm:pt modelId="{8B82B202-27F9-4EAF-BBD6-E17A3CB1BAFE}" type="pres">
      <dgm:prSet presAssocID="{39F04142-E0B8-443F-9215-18C8A8E76C65}" presName="vertSpace2b" presStyleCnt="0"/>
      <dgm:spPr/>
    </dgm:pt>
    <dgm:pt modelId="{0F098511-FFDB-4731-BCC5-203CF56DBDCF}" type="pres">
      <dgm:prSet presAssocID="{E424B0F4-AD96-4E13-97BC-3C5E2605CF2C}" presName="horz2" presStyleCnt="0"/>
      <dgm:spPr/>
    </dgm:pt>
    <dgm:pt modelId="{AF41E0CA-6F71-4C17-ACD8-27DBD3D254EB}" type="pres">
      <dgm:prSet presAssocID="{E424B0F4-AD96-4E13-97BC-3C5E2605CF2C}" presName="horzSpace2" presStyleCnt="0"/>
      <dgm:spPr/>
    </dgm:pt>
    <dgm:pt modelId="{DF23BF75-23CC-44D1-89B6-359F81B283FC}" type="pres">
      <dgm:prSet presAssocID="{E424B0F4-AD96-4E13-97BC-3C5E2605CF2C}" presName="tx2" presStyleLbl="revTx" presStyleIdx="2" presStyleCnt="4" custScaleY="67583"/>
      <dgm:spPr/>
    </dgm:pt>
    <dgm:pt modelId="{CF790A55-ECF5-4650-9E95-A4DB96A6FD68}" type="pres">
      <dgm:prSet presAssocID="{E424B0F4-AD96-4E13-97BC-3C5E2605CF2C}" presName="vert2" presStyleCnt="0"/>
      <dgm:spPr/>
    </dgm:pt>
    <dgm:pt modelId="{9A98ACA3-A263-4D2F-8063-29DA247C9C19}" type="pres">
      <dgm:prSet presAssocID="{E424B0F4-AD96-4E13-97BC-3C5E2605CF2C}" presName="thinLine2b" presStyleLbl="callout" presStyleIdx="1" presStyleCnt="3"/>
      <dgm:spPr/>
    </dgm:pt>
    <dgm:pt modelId="{041AFE10-5697-409C-92B7-6651AF4E91E3}" type="pres">
      <dgm:prSet presAssocID="{E424B0F4-AD96-4E13-97BC-3C5E2605CF2C}" presName="vertSpace2b" presStyleCnt="0"/>
      <dgm:spPr/>
    </dgm:pt>
    <dgm:pt modelId="{16C1D2C3-9071-4399-BEDE-FB7DFF825522}" type="pres">
      <dgm:prSet presAssocID="{46063AF7-46EC-484B-9C97-FE7CBDB75FB9}" presName="horz2" presStyleCnt="0"/>
      <dgm:spPr/>
    </dgm:pt>
    <dgm:pt modelId="{A8AECF9F-FAE5-4966-8D4A-E5CD7121210A}" type="pres">
      <dgm:prSet presAssocID="{46063AF7-46EC-484B-9C97-FE7CBDB75FB9}" presName="horzSpace2" presStyleCnt="0"/>
      <dgm:spPr/>
    </dgm:pt>
    <dgm:pt modelId="{4E7E230F-AA33-4778-8BA6-1A66FD8497CE}" type="pres">
      <dgm:prSet presAssocID="{46063AF7-46EC-484B-9C97-FE7CBDB75FB9}" presName="tx2" presStyleLbl="revTx" presStyleIdx="3" presStyleCnt="4"/>
      <dgm:spPr/>
    </dgm:pt>
    <dgm:pt modelId="{B965B5A2-2777-4E29-B471-70CEFD6C7564}" type="pres">
      <dgm:prSet presAssocID="{46063AF7-46EC-484B-9C97-FE7CBDB75FB9}" presName="vert2" presStyleCnt="0"/>
      <dgm:spPr/>
    </dgm:pt>
    <dgm:pt modelId="{A833EB90-DA12-424D-BFF6-2E3C1C036A0A}" type="pres">
      <dgm:prSet presAssocID="{46063AF7-46EC-484B-9C97-FE7CBDB75FB9}" presName="thinLine2b" presStyleLbl="callout" presStyleIdx="2" presStyleCnt="3"/>
      <dgm:spPr/>
    </dgm:pt>
    <dgm:pt modelId="{B2C2FDDC-9051-4CE0-9FBA-97E8BDE1E6D8}" type="pres">
      <dgm:prSet presAssocID="{46063AF7-46EC-484B-9C97-FE7CBDB75FB9}" presName="vertSpace2b" presStyleCnt="0"/>
      <dgm:spPr/>
    </dgm:pt>
  </dgm:ptLst>
  <dgm:cxnLst>
    <dgm:cxn modelId="{B280240B-9FFC-4743-86B7-F7271A7359B6}" type="presOf" srcId="{39F04142-E0B8-443F-9215-18C8A8E76C65}" destId="{EF445826-229B-4644-9A67-15628F5A5497}" srcOrd="0" destOrd="0" presId="urn:microsoft.com/office/officeart/2008/layout/LinedList"/>
    <dgm:cxn modelId="{7CC46E25-4797-48F3-83AA-2ACA700F58F9}" srcId="{2D898C09-C206-4DA0-ABCB-59039B60247D}" destId="{2CB6E7AB-5490-42AC-86D8-2FF0977A778A}" srcOrd="0" destOrd="0" parTransId="{689267C3-A5DD-4427-9854-2268C33F5F51}" sibTransId="{8D151D65-351C-43A4-9028-D138E03FECF8}"/>
    <dgm:cxn modelId="{DC15D433-EF3A-49C9-A56D-15C5CA2D13C7}" type="presOf" srcId="{E424B0F4-AD96-4E13-97BC-3C5E2605CF2C}" destId="{DF23BF75-23CC-44D1-89B6-359F81B283FC}" srcOrd="0" destOrd="0" presId="urn:microsoft.com/office/officeart/2008/layout/LinedList"/>
    <dgm:cxn modelId="{E03DFC52-14CA-4FF3-BE9B-D2890C8BB0AE}" srcId="{2CB6E7AB-5490-42AC-86D8-2FF0977A778A}" destId="{39F04142-E0B8-443F-9215-18C8A8E76C65}" srcOrd="0" destOrd="0" parTransId="{2A686B5F-69B7-49F0-BB09-FA87243F2962}" sibTransId="{B40B17FF-CB10-44F7-98D4-5F7978D0F51C}"/>
    <dgm:cxn modelId="{FEBAB374-CC43-4CA7-8580-3EB1115387D8}" srcId="{2CB6E7AB-5490-42AC-86D8-2FF0977A778A}" destId="{46063AF7-46EC-484B-9C97-FE7CBDB75FB9}" srcOrd="2" destOrd="0" parTransId="{D10FD89E-F6A8-4FF3-AC7C-5AAF7E2DC6A2}" sibTransId="{CF60DD01-8CBA-4366-ADDE-865B48E96CE9}"/>
    <dgm:cxn modelId="{58FDCB7D-81AB-4627-9426-B4C8D9FB2A59}" type="presOf" srcId="{2D898C09-C206-4DA0-ABCB-59039B60247D}" destId="{8F0E6176-438F-46C2-8E00-818FFA2B5A29}" srcOrd="0" destOrd="0" presId="urn:microsoft.com/office/officeart/2008/layout/LinedList"/>
    <dgm:cxn modelId="{260D6683-CA0C-4D4C-9C33-4699189F5F5A}" srcId="{2CB6E7AB-5490-42AC-86D8-2FF0977A778A}" destId="{E424B0F4-AD96-4E13-97BC-3C5E2605CF2C}" srcOrd="1" destOrd="0" parTransId="{3814260B-4FD2-412E-A1F4-E201D5E51E23}" sibTransId="{081C4886-F116-4FC6-B344-C615006A6E1C}"/>
    <dgm:cxn modelId="{4CC659BA-6FA2-46E4-B957-8A628124B7D9}" type="presOf" srcId="{46063AF7-46EC-484B-9C97-FE7CBDB75FB9}" destId="{4E7E230F-AA33-4778-8BA6-1A66FD8497CE}" srcOrd="0" destOrd="0" presId="urn:microsoft.com/office/officeart/2008/layout/LinedList"/>
    <dgm:cxn modelId="{0F9CD9C2-3AC1-4F55-A531-BEB8FF8E66B0}" type="presOf" srcId="{2CB6E7AB-5490-42AC-86D8-2FF0977A778A}" destId="{C2656BAE-4F4A-46DC-8ECA-A4D309414D35}" srcOrd="0" destOrd="0" presId="urn:microsoft.com/office/officeart/2008/layout/LinedList"/>
    <dgm:cxn modelId="{76EFEDBE-A8B7-418F-B443-D27E90B5FE25}" type="presParOf" srcId="{8F0E6176-438F-46C2-8E00-818FFA2B5A29}" destId="{4838CF0B-BA68-4274-A18B-C069FD4A3645}" srcOrd="0" destOrd="0" presId="urn:microsoft.com/office/officeart/2008/layout/LinedList"/>
    <dgm:cxn modelId="{65D971CF-FC23-4DE8-8E8A-88B0DDAB4BB2}" type="presParOf" srcId="{8F0E6176-438F-46C2-8E00-818FFA2B5A29}" destId="{13F4E0E0-8BCE-4EE9-8733-C09CC1DEFF60}" srcOrd="1" destOrd="0" presId="urn:microsoft.com/office/officeart/2008/layout/LinedList"/>
    <dgm:cxn modelId="{315E85BE-7801-4226-8B52-1E88659AEB72}" type="presParOf" srcId="{13F4E0E0-8BCE-4EE9-8733-C09CC1DEFF60}" destId="{C2656BAE-4F4A-46DC-8ECA-A4D309414D35}" srcOrd="0" destOrd="0" presId="urn:microsoft.com/office/officeart/2008/layout/LinedList"/>
    <dgm:cxn modelId="{96D2E020-30CF-43C0-A3C4-89E87A5FEDAE}" type="presParOf" srcId="{13F4E0E0-8BCE-4EE9-8733-C09CC1DEFF60}" destId="{95A71B7B-19C5-416F-8ED2-38B1AF3A7A32}" srcOrd="1" destOrd="0" presId="urn:microsoft.com/office/officeart/2008/layout/LinedList"/>
    <dgm:cxn modelId="{A7323309-68D3-438E-97BA-6EFDA72CA32E}" type="presParOf" srcId="{95A71B7B-19C5-416F-8ED2-38B1AF3A7A32}" destId="{2A2930A4-B04C-4C5A-B983-D6D5E39C1DFB}" srcOrd="0" destOrd="0" presId="urn:microsoft.com/office/officeart/2008/layout/LinedList"/>
    <dgm:cxn modelId="{EAA9AA58-E132-4741-BE2B-16C3A15603B6}" type="presParOf" srcId="{95A71B7B-19C5-416F-8ED2-38B1AF3A7A32}" destId="{6EB702E5-915C-4985-A76B-53808F32FC1A}" srcOrd="1" destOrd="0" presId="urn:microsoft.com/office/officeart/2008/layout/LinedList"/>
    <dgm:cxn modelId="{B3BC57EC-ACD5-4489-B227-DA68B9B36871}" type="presParOf" srcId="{6EB702E5-915C-4985-A76B-53808F32FC1A}" destId="{0A4CECB1-183A-4901-9343-15C55F03A196}" srcOrd="0" destOrd="0" presId="urn:microsoft.com/office/officeart/2008/layout/LinedList"/>
    <dgm:cxn modelId="{E50F9464-EB2A-4570-AC59-1C1045DDAB8E}" type="presParOf" srcId="{6EB702E5-915C-4985-A76B-53808F32FC1A}" destId="{EF445826-229B-4644-9A67-15628F5A5497}" srcOrd="1" destOrd="0" presId="urn:microsoft.com/office/officeart/2008/layout/LinedList"/>
    <dgm:cxn modelId="{27ACA169-4456-4FD7-9D25-B01A4347184F}" type="presParOf" srcId="{6EB702E5-915C-4985-A76B-53808F32FC1A}" destId="{04766BD1-418C-4F98-AB7D-2BC5C94051DD}" srcOrd="2" destOrd="0" presId="urn:microsoft.com/office/officeart/2008/layout/LinedList"/>
    <dgm:cxn modelId="{11D82761-6D5D-40F4-8932-36E84CE10E58}" type="presParOf" srcId="{95A71B7B-19C5-416F-8ED2-38B1AF3A7A32}" destId="{CEAF4FE5-78C9-4132-BF8F-5449FDCE7CF6}" srcOrd="2" destOrd="0" presId="urn:microsoft.com/office/officeart/2008/layout/LinedList"/>
    <dgm:cxn modelId="{26DE9293-9DB8-4F69-8927-3239758079DC}" type="presParOf" srcId="{95A71B7B-19C5-416F-8ED2-38B1AF3A7A32}" destId="{8B82B202-27F9-4EAF-BBD6-E17A3CB1BAFE}" srcOrd="3" destOrd="0" presId="urn:microsoft.com/office/officeart/2008/layout/LinedList"/>
    <dgm:cxn modelId="{BED3B07D-6E7D-4350-AA3A-9A5992CC72DC}" type="presParOf" srcId="{95A71B7B-19C5-416F-8ED2-38B1AF3A7A32}" destId="{0F098511-FFDB-4731-BCC5-203CF56DBDCF}" srcOrd="4" destOrd="0" presId="urn:microsoft.com/office/officeart/2008/layout/LinedList"/>
    <dgm:cxn modelId="{7800A3A8-CF62-4795-8F4C-9C0E55E7BC03}" type="presParOf" srcId="{0F098511-FFDB-4731-BCC5-203CF56DBDCF}" destId="{AF41E0CA-6F71-4C17-ACD8-27DBD3D254EB}" srcOrd="0" destOrd="0" presId="urn:microsoft.com/office/officeart/2008/layout/LinedList"/>
    <dgm:cxn modelId="{B2A0A9E1-678B-4743-9CFC-381E003ECB84}" type="presParOf" srcId="{0F098511-FFDB-4731-BCC5-203CF56DBDCF}" destId="{DF23BF75-23CC-44D1-89B6-359F81B283FC}" srcOrd="1" destOrd="0" presId="urn:microsoft.com/office/officeart/2008/layout/LinedList"/>
    <dgm:cxn modelId="{D95EBFFC-62CB-4752-A02A-B0CE5373BE6F}" type="presParOf" srcId="{0F098511-FFDB-4731-BCC5-203CF56DBDCF}" destId="{CF790A55-ECF5-4650-9E95-A4DB96A6FD68}" srcOrd="2" destOrd="0" presId="urn:microsoft.com/office/officeart/2008/layout/LinedList"/>
    <dgm:cxn modelId="{171F04CA-FC71-4C79-9F52-5A5852A14D3F}" type="presParOf" srcId="{95A71B7B-19C5-416F-8ED2-38B1AF3A7A32}" destId="{9A98ACA3-A263-4D2F-8063-29DA247C9C19}" srcOrd="5" destOrd="0" presId="urn:microsoft.com/office/officeart/2008/layout/LinedList"/>
    <dgm:cxn modelId="{1251F35C-C270-4783-8252-AE536ADF3826}" type="presParOf" srcId="{95A71B7B-19C5-416F-8ED2-38B1AF3A7A32}" destId="{041AFE10-5697-409C-92B7-6651AF4E91E3}" srcOrd="6" destOrd="0" presId="urn:microsoft.com/office/officeart/2008/layout/LinedList"/>
    <dgm:cxn modelId="{48424F2B-09FC-4ADC-BBDC-4483F872CEFE}" type="presParOf" srcId="{95A71B7B-19C5-416F-8ED2-38B1AF3A7A32}" destId="{16C1D2C3-9071-4399-BEDE-FB7DFF825522}" srcOrd="7" destOrd="0" presId="urn:microsoft.com/office/officeart/2008/layout/LinedList"/>
    <dgm:cxn modelId="{61CA186D-B5CA-49A0-B78F-F925C33658E4}" type="presParOf" srcId="{16C1D2C3-9071-4399-BEDE-FB7DFF825522}" destId="{A8AECF9F-FAE5-4966-8D4A-E5CD7121210A}" srcOrd="0" destOrd="0" presId="urn:microsoft.com/office/officeart/2008/layout/LinedList"/>
    <dgm:cxn modelId="{E0355FB1-0351-434D-8F69-26E5B0816B7B}" type="presParOf" srcId="{16C1D2C3-9071-4399-BEDE-FB7DFF825522}" destId="{4E7E230F-AA33-4778-8BA6-1A66FD8497CE}" srcOrd="1" destOrd="0" presId="urn:microsoft.com/office/officeart/2008/layout/LinedList"/>
    <dgm:cxn modelId="{5DE55AD8-E4AA-4248-9726-FEB44EA4960A}" type="presParOf" srcId="{16C1D2C3-9071-4399-BEDE-FB7DFF825522}" destId="{B965B5A2-2777-4E29-B471-70CEFD6C7564}" srcOrd="2" destOrd="0" presId="urn:microsoft.com/office/officeart/2008/layout/LinedList"/>
    <dgm:cxn modelId="{6039277A-C4CC-45CB-BBEA-334A024E81CD}" type="presParOf" srcId="{95A71B7B-19C5-416F-8ED2-38B1AF3A7A32}" destId="{A833EB90-DA12-424D-BFF6-2E3C1C036A0A}" srcOrd="8" destOrd="0" presId="urn:microsoft.com/office/officeart/2008/layout/LinedList"/>
    <dgm:cxn modelId="{1990F7C0-49B8-4E42-B0A5-4AB04E0B1DF5}" type="presParOf" srcId="{95A71B7B-19C5-416F-8ED2-38B1AF3A7A32}" destId="{B2C2FDDC-9051-4CE0-9FBA-97E8BDE1E6D8}" srcOrd="9"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AA3AEC3-C4EA-413C-8DD3-71C67E046CAB}"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AU"/>
        </a:p>
      </dgm:t>
    </dgm:pt>
    <dgm:pt modelId="{5691FFEB-447E-4A58-95E5-C3557EF6A72B}">
      <dgm:prSet/>
      <dgm:spPr/>
      <dgm:t>
        <a:bodyPr/>
        <a:lstStyle/>
        <a:p>
          <a:r>
            <a:rPr lang="en-US" altLang="en-US" dirty="0"/>
            <a:t>Corporate and emerging market bonds (CBOs)</a:t>
          </a:r>
        </a:p>
      </dgm:t>
    </dgm:pt>
    <dgm:pt modelId="{74633FBC-0F37-49E0-A59B-DB20030FB2B8}" type="parTrans" cxnId="{4AADA932-3CDE-427C-803D-811A52105D8B}">
      <dgm:prSet/>
      <dgm:spPr/>
      <dgm:t>
        <a:bodyPr/>
        <a:lstStyle/>
        <a:p>
          <a:endParaRPr lang="en-AU"/>
        </a:p>
      </dgm:t>
    </dgm:pt>
    <dgm:pt modelId="{A7EF6D1F-AA34-4161-9F6B-3DAC25628681}" type="sibTrans" cxnId="{4AADA932-3CDE-427C-803D-811A52105D8B}">
      <dgm:prSet/>
      <dgm:spPr>
        <a:ln>
          <a:solidFill>
            <a:schemeClr val="bg2"/>
          </a:solidFill>
        </a:ln>
      </dgm:spPr>
      <dgm:t>
        <a:bodyPr/>
        <a:lstStyle/>
        <a:p>
          <a:endParaRPr lang="en-AU"/>
        </a:p>
      </dgm:t>
    </dgm:pt>
    <dgm:pt modelId="{B3835865-1044-4859-B837-0AE6598D194A}">
      <dgm:prSet/>
      <dgm:spPr/>
      <dgm:t>
        <a:bodyPr/>
        <a:lstStyle/>
        <a:p>
          <a:r>
            <a:rPr lang="en-US" altLang="en-US" dirty="0"/>
            <a:t>Structured financial products, such as mortgage-backed and asset-backed securities (structured finance CDOs)</a:t>
          </a:r>
        </a:p>
      </dgm:t>
    </dgm:pt>
    <dgm:pt modelId="{D3E6188A-438D-42A2-8ECF-885267BD3DC4}" type="parTrans" cxnId="{4A3B47D9-0EE5-4F23-B8FE-3B8CB75F4179}">
      <dgm:prSet/>
      <dgm:spPr/>
      <dgm:t>
        <a:bodyPr/>
        <a:lstStyle/>
        <a:p>
          <a:endParaRPr lang="en-AU"/>
        </a:p>
      </dgm:t>
    </dgm:pt>
    <dgm:pt modelId="{E5A601C6-591B-4643-B823-4A838BA0F1AC}" type="sibTrans" cxnId="{4A3B47D9-0EE5-4F23-B8FE-3B8CB75F4179}">
      <dgm:prSet/>
      <dgm:spPr/>
      <dgm:t>
        <a:bodyPr/>
        <a:lstStyle/>
        <a:p>
          <a:endParaRPr lang="en-AU"/>
        </a:p>
      </dgm:t>
    </dgm:pt>
    <dgm:pt modelId="{B56F4C34-36CF-4FA4-BC0B-F57283AFA03E}">
      <dgm:prSet/>
      <dgm:spPr>
        <a:solidFill>
          <a:srgbClr val="04C466"/>
        </a:solidFill>
      </dgm:spPr>
      <dgm:t>
        <a:bodyPr/>
        <a:lstStyle/>
        <a:p>
          <a:r>
            <a:rPr lang="en-US" altLang="en-US" dirty="0"/>
            <a:t>Bank loans (collateralized loan obligations, or CLOs)</a:t>
          </a:r>
        </a:p>
      </dgm:t>
    </dgm:pt>
    <dgm:pt modelId="{0C3CD9B2-8380-4B10-90B2-3149A36622EE}" type="parTrans" cxnId="{F54C06BD-7B80-4177-90D1-C70F63FD89BF}">
      <dgm:prSet/>
      <dgm:spPr/>
      <dgm:t>
        <a:bodyPr/>
        <a:lstStyle/>
        <a:p>
          <a:endParaRPr lang="en-AU"/>
        </a:p>
      </dgm:t>
    </dgm:pt>
    <dgm:pt modelId="{89854576-605B-4084-A0BF-AEF755D87422}" type="sibTrans" cxnId="{F54C06BD-7B80-4177-90D1-C70F63FD89BF}">
      <dgm:prSet/>
      <dgm:spPr/>
      <dgm:t>
        <a:bodyPr/>
        <a:lstStyle/>
        <a:p>
          <a:endParaRPr lang="en-AU"/>
        </a:p>
      </dgm:t>
    </dgm:pt>
    <dgm:pt modelId="{74EFA68E-F8BC-446D-97E7-BE681D3985EA}">
      <dgm:prSet/>
      <dgm:spPr>
        <a:solidFill>
          <a:srgbClr val="A7A8AA"/>
        </a:solidFill>
      </dgm:spPr>
      <dgm:t>
        <a:bodyPr/>
        <a:lstStyle/>
        <a:p>
          <a:r>
            <a:rPr lang="en-US" altLang="en-US" dirty="0"/>
            <a:t>Credit default swaps (synthetic CDOs)</a:t>
          </a:r>
        </a:p>
      </dgm:t>
    </dgm:pt>
    <dgm:pt modelId="{03050CBA-4D3B-4128-9FF3-908C66CD38F6}" type="parTrans" cxnId="{12D40C89-FD44-4746-BE8A-13CD376ECB51}">
      <dgm:prSet/>
      <dgm:spPr/>
      <dgm:t>
        <a:bodyPr/>
        <a:lstStyle/>
        <a:p>
          <a:endParaRPr lang="en-AU"/>
        </a:p>
      </dgm:t>
    </dgm:pt>
    <dgm:pt modelId="{F24AE53B-E80A-42C4-8715-EC406E93A0A4}" type="sibTrans" cxnId="{12D40C89-FD44-4746-BE8A-13CD376ECB51}">
      <dgm:prSet/>
      <dgm:spPr/>
      <dgm:t>
        <a:bodyPr/>
        <a:lstStyle/>
        <a:p>
          <a:endParaRPr lang="en-AU"/>
        </a:p>
      </dgm:t>
    </dgm:pt>
    <dgm:pt modelId="{9938640D-D698-4272-9CE9-41390C7F1289}" type="pres">
      <dgm:prSet presAssocID="{EAA3AEC3-C4EA-413C-8DD3-71C67E046CAB}" presName="Name0" presStyleCnt="0">
        <dgm:presLayoutVars>
          <dgm:chMax val="7"/>
          <dgm:chPref val="7"/>
          <dgm:dir/>
        </dgm:presLayoutVars>
      </dgm:prSet>
      <dgm:spPr/>
    </dgm:pt>
    <dgm:pt modelId="{D4317675-7049-4C55-BAA3-E7645411A515}" type="pres">
      <dgm:prSet presAssocID="{EAA3AEC3-C4EA-413C-8DD3-71C67E046CAB}" presName="Name1" presStyleCnt="0"/>
      <dgm:spPr/>
    </dgm:pt>
    <dgm:pt modelId="{4758C58F-CE82-4AD3-83B2-B9255C00170F}" type="pres">
      <dgm:prSet presAssocID="{EAA3AEC3-C4EA-413C-8DD3-71C67E046CAB}" presName="cycle" presStyleCnt="0"/>
      <dgm:spPr/>
    </dgm:pt>
    <dgm:pt modelId="{DDCE71A1-1665-4192-9D6B-926254C99A7F}" type="pres">
      <dgm:prSet presAssocID="{EAA3AEC3-C4EA-413C-8DD3-71C67E046CAB}" presName="srcNode" presStyleLbl="node1" presStyleIdx="0" presStyleCnt="4"/>
      <dgm:spPr/>
    </dgm:pt>
    <dgm:pt modelId="{6B3D2406-98A5-4F69-B9DC-AEBFA1276767}" type="pres">
      <dgm:prSet presAssocID="{EAA3AEC3-C4EA-413C-8DD3-71C67E046CAB}" presName="conn" presStyleLbl="parChTrans1D2" presStyleIdx="0" presStyleCnt="1"/>
      <dgm:spPr/>
    </dgm:pt>
    <dgm:pt modelId="{D6CFAB72-6028-42B1-B121-A9E1AB0A146F}" type="pres">
      <dgm:prSet presAssocID="{EAA3AEC3-C4EA-413C-8DD3-71C67E046CAB}" presName="extraNode" presStyleLbl="node1" presStyleIdx="0" presStyleCnt="4"/>
      <dgm:spPr/>
    </dgm:pt>
    <dgm:pt modelId="{46434E57-B030-474D-9C20-E50E5F331602}" type="pres">
      <dgm:prSet presAssocID="{EAA3AEC3-C4EA-413C-8DD3-71C67E046CAB}" presName="dstNode" presStyleLbl="node1" presStyleIdx="0" presStyleCnt="4"/>
      <dgm:spPr/>
    </dgm:pt>
    <dgm:pt modelId="{8B8440A6-C8FE-4177-9A42-5C4FD3C78C29}" type="pres">
      <dgm:prSet presAssocID="{5691FFEB-447E-4A58-95E5-C3557EF6A72B}" presName="text_1" presStyleLbl="node1" presStyleIdx="0" presStyleCnt="4">
        <dgm:presLayoutVars>
          <dgm:bulletEnabled val="1"/>
        </dgm:presLayoutVars>
      </dgm:prSet>
      <dgm:spPr/>
    </dgm:pt>
    <dgm:pt modelId="{24E9888A-B322-4204-BF5E-9075B4E812E1}" type="pres">
      <dgm:prSet presAssocID="{5691FFEB-447E-4A58-95E5-C3557EF6A72B}" presName="accent_1" presStyleCnt="0"/>
      <dgm:spPr/>
    </dgm:pt>
    <dgm:pt modelId="{3790B65E-2A81-4717-A6F4-206B63EF93D3}" type="pres">
      <dgm:prSet presAssocID="{5691FFEB-447E-4A58-95E5-C3557EF6A72B}" presName="accentRepeatNode" presStyleLbl="solidFgAcc1" presStyleIdx="0" presStyleCnt="4"/>
      <dgm:spPr/>
    </dgm:pt>
    <dgm:pt modelId="{C109583D-8643-44BE-BE5F-BF509946FA54}" type="pres">
      <dgm:prSet presAssocID="{B3835865-1044-4859-B837-0AE6598D194A}" presName="text_2" presStyleLbl="node1" presStyleIdx="1" presStyleCnt="4">
        <dgm:presLayoutVars>
          <dgm:bulletEnabled val="1"/>
        </dgm:presLayoutVars>
      </dgm:prSet>
      <dgm:spPr/>
    </dgm:pt>
    <dgm:pt modelId="{7DDA4FA3-828D-4ED4-AE2B-A3372396C895}" type="pres">
      <dgm:prSet presAssocID="{B3835865-1044-4859-B837-0AE6598D194A}" presName="accent_2" presStyleCnt="0"/>
      <dgm:spPr/>
    </dgm:pt>
    <dgm:pt modelId="{2F5EDFA6-3676-45E2-B561-FAD40876DF76}" type="pres">
      <dgm:prSet presAssocID="{B3835865-1044-4859-B837-0AE6598D194A}" presName="accentRepeatNode" presStyleLbl="solidFgAcc1" presStyleIdx="1" presStyleCnt="4"/>
      <dgm:spPr/>
    </dgm:pt>
    <dgm:pt modelId="{15055FAA-F375-447C-8A09-9F509F6625FE}" type="pres">
      <dgm:prSet presAssocID="{B56F4C34-36CF-4FA4-BC0B-F57283AFA03E}" presName="text_3" presStyleLbl="node1" presStyleIdx="2" presStyleCnt="4">
        <dgm:presLayoutVars>
          <dgm:bulletEnabled val="1"/>
        </dgm:presLayoutVars>
      </dgm:prSet>
      <dgm:spPr/>
    </dgm:pt>
    <dgm:pt modelId="{2846A0E4-BD8B-4841-BBFE-31C106F9FC80}" type="pres">
      <dgm:prSet presAssocID="{B56F4C34-36CF-4FA4-BC0B-F57283AFA03E}" presName="accent_3" presStyleCnt="0"/>
      <dgm:spPr/>
    </dgm:pt>
    <dgm:pt modelId="{C9A9E601-DF21-4740-AFC5-2882DE79B9F8}" type="pres">
      <dgm:prSet presAssocID="{B56F4C34-36CF-4FA4-BC0B-F57283AFA03E}" presName="accentRepeatNode" presStyleLbl="solidFgAcc1" presStyleIdx="2" presStyleCnt="4"/>
      <dgm:spPr/>
    </dgm:pt>
    <dgm:pt modelId="{57152393-456D-436B-A29B-CEF1202F539C}" type="pres">
      <dgm:prSet presAssocID="{74EFA68E-F8BC-446D-97E7-BE681D3985EA}" presName="text_4" presStyleLbl="node1" presStyleIdx="3" presStyleCnt="4">
        <dgm:presLayoutVars>
          <dgm:bulletEnabled val="1"/>
        </dgm:presLayoutVars>
      </dgm:prSet>
      <dgm:spPr/>
    </dgm:pt>
    <dgm:pt modelId="{6185B8C4-E0D9-4F2D-AEED-A6D49228D4E6}" type="pres">
      <dgm:prSet presAssocID="{74EFA68E-F8BC-446D-97E7-BE681D3985EA}" presName="accent_4" presStyleCnt="0"/>
      <dgm:spPr/>
    </dgm:pt>
    <dgm:pt modelId="{73E72B7A-3F6B-4A3B-8FBD-D546907D4708}" type="pres">
      <dgm:prSet presAssocID="{74EFA68E-F8BC-446D-97E7-BE681D3985EA}" presName="accentRepeatNode" presStyleLbl="solidFgAcc1" presStyleIdx="3" presStyleCnt="4"/>
      <dgm:spPr>
        <a:ln>
          <a:solidFill>
            <a:srgbClr val="A7A8AA"/>
          </a:solidFill>
        </a:ln>
      </dgm:spPr>
    </dgm:pt>
  </dgm:ptLst>
  <dgm:cxnLst>
    <dgm:cxn modelId="{D9640908-3374-43A2-ACC9-5D186996DBED}" type="presOf" srcId="{74EFA68E-F8BC-446D-97E7-BE681D3985EA}" destId="{57152393-456D-436B-A29B-CEF1202F539C}" srcOrd="0" destOrd="0" presId="urn:microsoft.com/office/officeart/2008/layout/VerticalCurvedList"/>
    <dgm:cxn modelId="{4AADA932-3CDE-427C-803D-811A52105D8B}" srcId="{EAA3AEC3-C4EA-413C-8DD3-71C67E046CAB}" destId="{5691FFEB-447E-4A58-95E5-C3557EF6A72B}" srcOrd="0" destOrd="0" parTransId="{74633FBC-0F37-49E0-A59B-DB20030FB2B8}" sibTransId="{A7EF6D1F-AA34-4161-9F6B-3DAC25628681}"/>
    <dgm:cxn modelId="{12D40C89-FD44-4746-BE8A-13CD376ECB51}" srcId="{EAA3AEC3-C4EA-413C-8DD3-71C67E046CAB}" destId="{74EFA68E-F8BC-446D-97E7-BE681D3985EA}" srcOrd="3" destOrd="0" parTransId="{03050CBA-4D3B-4128-9FF3-908C66CD38F6}" sibTransId="{F24AE53B-E80A-42C4-8715-EC406E93A0A4}"/>
    <dgm:cxn modelId="{E2483099-F613-4F17-914A-B692AEE1433C}" type="presOf" srcId="{B56F4C34-36CF-4FA4-BC0B-F57283AFA03E}" destId="{15055FAA-F375-447C-8A09-9F509F6625FE}" srcOrd="0" destOrd="0" presId="urn:microsoft.com/office/officeart/2008/layout/VerticalCurvedList"/>
    <dgm:cxn modelId="{B7A8609D-BD0E-4962-9AD3-ECA4A80455AE}" type="presOf" srcId="{5691FFEB-447E-4A58-95E5-C3557EF6A72B}" destId="{8B8440A6-C8FE-4177-9A42-5C4FD3C78C29}" srcOrd="0" destOrd="0" presId="urn:microsoft.com/office/officeart/2008/layout/VerticalCurvedList"/>
    <dgm:cxn modelId="{19F77CA8-8B27-427E-9963-A9A56A3A6DA8}" type="presOf" srcId="{EAA3AEC3-C4EA-413C-8DD3-71C67E046CAB}" destId="{9938640D-D698-4272-9CE9-41390C7F1289}" srcOrd="0" destOrd="0" presId="urn:microsoft.com/office/officeart/2008/layout/VerticalCurvedList"/>
    <dgm:cxn modelId="{F54C06BD-7B80-4177-90D1-C70F63FD89BF}" srcId="{EAA3AEC3-C4EA-413C-8DD3-71C67E046CAB}" destId="{B56F4C34-36CF-4FA4-BC0B-F57283AFA03E}" srcOrd="2" destOrd="0" parTransId="{0C3CD9B2-8380-4B10-90B2-3149A36622EE}" sibTransId="{89854576-605B-4084-A0BF-AEF755D87422}"/>
    <dgm:cxn modelId="{9BA444C6-06BA-432C-B980-D7288002233F}" type="presOf" srcId="{A7EF6D1F-AA34-4161-9F6B-3DAC25628681}" destId="{6B3D2406-98A5-4F69-B9DC-AEBFA1276767}" srcOrd="0" destOrd="0" presId="urn:microsoft.com/office/officeart/2008/layout/VerticalCurvedList"/>
    <dgm:cxn modelId="{F147DACE-D8D5-4A63-B33C-FDFEE19E0B33}" type="presOf" srcId="{B3835865-1044-4859-B837-0AE6598D194A}" destId="{C109583D-8643-44BE-BE5F-BF509946FA54}" srcOrd="0" destOrd="0" presId="urn:microsoft.com/office/officeart/2008/layout/VerticalCurvedList"/>
    <dgm:cxn modelId="{4A3B47D9-0EE5-4F23-B8FE-3B8CB75F4179}" srcId="{EAA3AEC3-C4EA-413C-8DD3-71C67E046CAB}" destId="{B3835865-1044-4859-B837-0AE6598D194A}" srcOrd="1" destOrd="0" parTransId="{D3E6188A-438D-42A2-8ECF-885267BD3DC4}" sibTransId="{E5A601C6-591B-4643-B823-4A838BA0F1AC}"/>
    <dgm:cxn modelId="{E2042D15-5188-4E27-8C38-2BE449BDE8D6}" type="presParOf" srcId="{9938640D-D698-4272-9CE9-41390C7F1289}" destId="{D4317675-7049-4C55-BAA3-E7645411A515}" srcOrd="0" destOrd="0" presId="urn:microsoft.com/office/officeart/2008/layout/VerticalCurvedList"/>
    <dgm:cxn modelId="{9226804E-6B80-4C90-8373-B3E74921AA37}" type="presParOf" srcId="{D4317675-7049-4C55-BAA3-E7645411A515}" destId="{4758C58F-CE82-4AD3-83B2-B9255C00170F}" srcOrd="0" destOrd="0" presId="urn:microsoft.com/office/officeart/2008/layout/VerticalCurvedList"/>
    <dgm:cxn modelId="{5EE34F30-4892-4171-8D89-493A27682D6B}" type="presParOf" srcId="{4758C58F-CE82-4AD3-83B2-B9255C00170F}" destId="{DDCE71A1-1665-4192-9D6B-926254C99A7F}" srcOrd="0" destOrd="0" presId="urn:microsoft.com/office/officeart/2008/layout/VerticalCurvedList"/>
    <dgm:cxn modelId="{85B24E5F-9389-4DFD-8B4D-DFD04D820ABE}" type="presParOf" srcId="{4758C58F-CE82-4AD3-83B2-B9255C00170F}" destId="{6B3D2406-98A5-4F69-B9DC-AEBFA1276767}" srcOrd="1" destOrd="0" presId="urn:microsoft.com/office/officeart/2008/layout/VerticalCurvedList"/>
    <dgm:cxn modelId="{2616D4BF-8893-43AC-8CC0-5681BE049401}" type="presParOf" srcId="{4758C58F-CE82-4AD3-83B2-B9255C00170F}" destId="{D6CFAB72-6028-42B1-B121-A9E1AB0A146F}" srcOrd="2" destOrd="0" presId="urn:microsoft.com/office/officeart/2008/layout/VerticalCurvedList"/>
    <dgm:cxn modelId="{BD9EDAF0-5D88-491B-9D7D-B06BD0CE8D3A}" type="presParOf" srcId="{4758C58F-CE82-4AD3-83B2-B9255C00170F}" destId="{46434E57-B030-474D-9C20-E50E5F331602}" srcOrd="3" destOrd="0" presId="urn:microsoft.com/office/officeart/2008/layout/VerticalCurvedList"/>
    <dgm:cxn modelId="{8E19CAAF-EC80-4C07-AA67-5125CB6C9E9F}" type="presParOf" srcId="{D4317675-7049-4C55-BAA3-E7645411A515}" destId="{8B8440A6-C8FE-4177-9A42-5C4FD3C78C29}" srcOrd="1" destOrd="0" presId="urn:microsoft.com/office/officeart/2008/layout/VerticalCurvedList"/>
    <dgm:cxn modelId="{1DA90ED9-2E00-4654-B779-19C588E018E8}" type="presParOf" srcId="{D4317675-7049-4C55-BAA3-E7645411A515}" destId="{24E9888A-B322-4204-BF5E-9075B4E812E1}" srcOrd="2" destOrd="0" presId="urn:microsoft.com/office/officeart/2008/layout/VerticalCurvedList"/>
    <dgm:cxn modelId="{217A6CE5-3AB4-41EA-82F9-4FCAB25FC661}" type="presParOf" srcId="{24E9888A-B322-4204-BF5E-9075B4E812E1}" destId="{3790B65E-2A81-4717-A6F4-206B63EF93D3}" srcOrd="0" destOrd="0" presId="urn:microsoft.com/office/officeart/2008/layout/VerticalCurvedList"/>
    <dgm:cxn modelId="{3211C943-932F-4FA8-A036-62F8BBDD4FF6}" type="presParOf" srcId="{D4317675-7049-4C55-BAA3-E7645411A515}" destId="{C109583D-8643-44BE-BE5F-BF509946FA54}" srcOrd="3" destOrd="0" presId="urn:microsoft.com/office/officeart/2008/layout/VerticalCurvedList"/>
    <dgm:cxn modelId="{879BAA91-AD32-401E-B93E-967437CB7E07}" type="presParOf" srcId="{D4317675-7049-4C55-BAA3-E7645411A515}" destId="{7DDA4FA3-828D-4ED4-AE2B-A3372396C895}" srcOrd="4" destOrd="0" presId="urn:microsoft.com/office/officeart/2008/layout/VerticalCurvedList"/>
    <dgm:cxn modelId="{FD852F0C-9884-4E15-8F14-CD8C977DF3AE}" type="presParOf" srcId="{7DDA4FA3-828D-4ED4-AE2B-A3372396C895}" destId="{2F5EDFA6-3676-45E2-B561-FAD40876DF76}" srcOrd="0" destOrd="0" presId="urn:microsoft.com/office/officeart/2008/layout/VerticalCurvedList"/>
    <dgm:cxn modelId="{9B78A678-0C20-4EB7-9E0D-1336BD92B2CA}" type="presParOf" srcId="{D4317675-7049-4C55-BAA3-E7645411A515}" destId="{15055FAA-F375-447C-8A09-9F509F6625FE}" srcOrd="5" destOrd="0" presId="urn:microsoft.com/office/officeart/2008/layout/VerticalCurvedList"/>
    <dgm:cxn modelId="{8B32B253-1C29-405D-A170-7F803551A22F}" type="presParOf" srcId="{D4317675-7049-4C55-BAA3-E7645411A515}" destId="{2846A0E4-BD8B-4841-BBFE-31C106F9FC80}" srcOrd="6" destOrd="0" presId="urn:microsoft.com/office/officeart/2008/layout/VerticalCurvedList"/>
    <dgm:cxn modelId="{69F18E8A-DDFA-4A8A-AF0F-5942A0C40B76}" type="presParOf" srcId="{2846A0E4-BD8B-4841-BBFE-31C106F9FC80}" destId="{C9A9E601-DF21-4740-AFC5-2882DE79B9F8}" srcOrd="0" destOrd="0" presId="urn:microsoft.com/office/officeart/2008/layout/VerticalCurvedList"/>
    <dgm:cxn modelId="{E5BFF6B0-2FD1-4E15-87EE-780FF22167B2}" type="presParOf" srcId="{D4317675-7049-4C55-BAA3-E7645411A515}" destId="{57152393-456D-436B-A29B-CEF1202F539C}" srcOrd="7" destOrd="0" presId="urn:microsoft.com/office/officeart/2008/layout/VerticalCurvedList"/>
    <dgm:cxn modelId="{339812D1-B496-43C8-81AF-7210F6BC76E1}" type="presParOf" srcId="{D4317675-7049-4C55-BAA3-E7645411A515}" destId="{6185B8C4-E0D9-4F2D-AEED-A6D49228D4E6}" srcOrd="8" destOrd="0" presId="urn:microsoft.com/office/officeart/2008/layout/VerticalCurvedList"/>
    <dgm:cxn modelId="{4C47EDF5-3250-4C8F-A03A-FA8A4866BFF5}" type="presParOf" srcId="{6185B8C4-E0D9-4F2D-AEED-A6D49228D4E6}" destId="{73E72B7A-3F6B-4A3B-8FBD-D546907D4708}"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E434C4-A015-42F4-95EE-3128963EFAF2}"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AU"/>
        </a:p>
      </dgm:t>
    </dgm:pt>
    <dgm:pt modelId="{5C5430BD-9102-49A7-8EA9-7B7E2BA77E9A}">
      <dgm:prSet phldrT="[Text]" custT="1"/>
      <dgm:spPr/>
      <dgm:t>
        <a:bodyPr/>
        <a:lstStyle/>
        <a:p>
          <a:r>
            <a:rPr lang="en-US" altLang="en-US" sz="2200" dirty="0"/>
            <a:t>The tranches in a CDO</a:t>
          </a:r>
          <a:endParaRPr lang="en-AU" sz="2200" dirty="0"/>
        </a:p>
      </dgm:t>
    </dgm:pt>
    <dgm:pt modelId="{471244C1-9215-4DFB-9FC7-0A1A32E2E8EF}" type="parTrans" cxnId="{A055A7B5-4927-4EED-A32C-B638C634DE09}">
      <dgm:prSet/>
      <dgm:spPr/>
      <dgm:t>
        <a:bodyPr/>
        <a:lstStyle/>
        <a:p>
          <a:endParaRPr lang="en-AU"/>
        </a:p>
      </dgm:t>
    </dgm:pt>
    <dgm:pt modelId="{46DF71AA-1068-4B23-94CC-2B6285179640}" type="sibTrans" cxnId="{A055A7B5-4927-4EED-A32C-B638C634DE09}">
      <dgm:prSet/>
      <dgm:spPr/>
      <dgm:t>
        <a:bodyPr/>
        <a:lstStyle/>
        <a:p>
          <a:endParaRPr lang="en-AU"/>
        </a:p>
      </dgm:t>
    </dgm:pt>
    <dgm:pt modelId="{94A61DD6-052A-4451-B727-2A88704B2162}">
      <dgm:prSet phldrT="[Text]" custT="1"/>
      <dgm:spPr>
        <a:ln>
          <a:solidFill>
            <a:schemeClr val="accent4">
              <a:lumMod val="60000"/>
              <a:lumOff val="40000"/>
            </a:schemeClr>
          </a:solidFill>
        </a:ln>
      </dgm:spPr>
      <dgm:t>
        <a:bodyPr/>
        <a:lstStyle/>
        <a:p>
          <a:pPr>
            <a:lnSpc>
              <a:spcPct val="100000"/>
            </a:lnSpc>
            <a:spcBef>
              <a:spcPts val="0"/>
            </a:spcBef>
          </a:pPr>
          <a:r>
            <a:rPr lang="en-US" altLang="en-US" sz="2000" b="1" dirty="0"/>
            <a:t>Senior tranche</a:t>
          </a:r>
          <a:endParaRPr lang="en-AU" sz="2000" dirty="0"/>
        </a:p>
      </dgm:t>
    </dgm:pt>
    <dgm:pt modelId="{45C4A8E7-E3F8-46CF-B140-C0E89078A9FB}" type="parTrans" cxnId="{08795CC3-81AA-4FEC-9444-B96D6286E7C0}">
      <dgm:prSet/>
      <dgm:spPr/>
      <dgm:t>
        <a:bodyPr/>
        <a:lstStyle/>
        <a:p>
          <a:endParaRPr lang="en-AU"/>
        </a:p>
      </dgm:t>
    </dgm:pt>
    <dgm:pt modelId="{2788345E-0300-4125-B914-0061DE109E98}" type="sibTrans" cxnId="{08795CC3-81AA-4FEC-9444-B96D6286E7C0}">
      <dgm:prSet/>
      <dgm:spPr/>
      <dgm:t>
        <a:bodyPr/>
        <a:lstStyle/>
        <a:p>
          <a:endParaRPr lang="en-AU"/>
        </a:p>
      </dgm:t>
    </dgm:pt>
    <dgm:pt modelId="{F1D5A137-39E1-471C-A57A-250D18E7BD13}">
      <dgm:prSet phldrT="[Text]" custT="1"/>
      <dgm:spPr>
        <a:ln>
          <a:solidFill>
            <a:schemeClr val="accent4">
              <a:lumMod val="60000"/>
              <a:lumOff val="40000"/>
            </a:schemeClr>
          </a:solidFill>
        </a:ln>
      </dgm:spPr>
      <dgm:t>
        <a:bodyPr/>
        <a:lstStyle/>
        <a:p>
          <a:pPr>
            <a:lnSpc>
              <a:spcPct val="100000"/>
            </a:lnSpc>
            <a:spcBef>
              <a:spcPts val="0"/>
            </a:spcBef>
          </a:pPr>
          <a:r>
            <a:rPr lang="en-US" altLang="en-US" sz="2000" b="1" dirty="0"/>
            <a:t>Mezzanine tranche</a:t>
          </a:r>
          <a:endParaRPr lang="en-AU" sz="2000" dirty="0"/>
        </a:p>
      </dgm:t>
    </dgm:pt>
    <dgm:pt modelId="{46E7A23A-1BC4-49D9-8BD4-BF5310931C86}" type="parTrans" cxnId="{A25B010B-7E5A-4A20-9AB1-728328AFE279}">
      <dgm:prSet/>
      <dgm:spPr/>
      <dgm:t>
        <a:bodyPr/>
        <a:lstStyle/>
        <a:p>
          <a:endParaRPr lang="en-AU"/>
        </a:p>
      </dgm:t>
    </dgm:pt>
    <dgm:pt modelId="{98B7CE7C-0F85-4C97-ABFF-03070B56011F}" type="sibTrans" cxnId="{A25B010B-7E5A-4A20-9AB1-728328AFE279}">
      <dgm:prSet/>
      <dgm:spPr/>
      <dgm:t>
        <a:bodyPr/>
        <a:lstStyle/>
        <a:p>
          <a:endParaRPr lang="en-AU"/>
        </a:p>
      </dgm:t>
    </dgm:pt>
    <dgm:pt modelId="{A036F783-54E9-46D7-A95E-128CE142E6DA}">
      <dgm:prSet phldrT="[Text]" custT="1"/>
      <dgm:spPr>
        <a:ln>
          <a:solidFill>
            <a:schemeClr val="accent4">
              <a:lumMod val="60000"/>
              <a:lumOff val="40000"/>
            </a:schemeClr>
          </a:solidFill>
        </a:ln>
      </dgm:spPr>
      <dgm:t>
        <a:bodyPr/>
        <a:lstStyle/>
        <a:p>
          <a:pPr>
            <a:lnSpc>
              <a:spcPct val="100000"/>
            </a:lnSpc>
            <a:spcBef>
              <a:spcPts val="0"/>
            </a:spcBef>
          </a:pPr>
          <a:r>
            <a:rPr lang="en-US" altLang="en-US" sz="2000" b="1" dirty="0"/>
            <a:t>Subordinate/equity tranche</a:t>
          </a:r>
          <a:endParaRPr lang="en-AU" sz="2000" dirty="0"/>
        </a:p>
      </dgm:t>
    </dgm:pt>
    <dgm:pt modelId="{448101BF-4A68-487B-BE24-827BFB2DF9E0}" type="parTrans" cxnId="{E3353DD2-FD87-4CA6-A2BA-9535022D754E}">
      <dgm:prSet/>
      <dgm:spPr/>
      <dgm:t>
        <a:bodyPr/>
        <a:lstStyle/>
        <a:p>
          <a:endParaRPr lang="en-AU"/>
        </a:p>
      </dgm:t>
    </dgm:pt>
    <dgm:pt modelId="{A428795C-CA67-480F-9D38-E88A8C85817B}" type="sibTrans" cxnId="{E3353DD2-FD87-4CA6-A2BA-9535022D754E}">
      <dgm:prSet/>
      <dgm:spPr/>
      <dgm:t>
        <a:bodyPr/>
        <a:lstStyle/>
        <a:p>
          <a:endParaRPr lang="en-AU"/>
        </a:p>
      </dgm:t>
    </dgm:pt>
    <dgm:pt modelId="{05F3FF1F-1D59-412E-95C4-ABADCB5C0D49}" type="pres">
      <dgm:prSet presAssocID="{9AE434C4-A015-42F4-95EE-3128963EFAF2}" presName="linear" presStyleCnt="0">
        <dgm:presLayoutVars>
          <dgm:animLvl val="lvl"/>
          <dgm:resizeHandles val="exact"/>
        </dgm:presLayoutVars>
      </dgm:prSet>
      <dgm:spPr/>
    </dgm:pt>
    <dgm:pt modelId="{D6885AF4-C665-48EF-9BA8-0265C32940E6}" type="pres">
      <dgm:prSet presAssocID="{5C5430BD-9102-49A7-8EA9-7B7E2BA77E9A}" presName="parentText" presStyleLbl="node1" presStyleIdx="0" presStyleCnt="1" custScaleY="41751">
        <dgm:presLayoutVars>
          <dgm:chMax val="0"/>
          <dgm:bulletEnabled val="1"/>
        </dgm:presLayoutVars>
      </dgm:prSet>
      <dgm:spPr/>
    </dgm:pt>
    <dgm:pt modelId="{62482EC1-D93A-4209-B06E-C05D8ED8BD25}" type="pres">
      <dgm:prSet presAssocID="{5C5430BD-9102-49A7-8EA9-7B7E2BA77E9A}" presName="childText" presStyleLbl="revTx" presStyleIdx="0" presStyleCnt="1">
        <dgm:presLayoutVars>
          <dgm:bulletEnabled val="1"/>
        </dgm:presLayoutVars>
      </dgm:prSet>
      <dgm:spPr/>
    </dgm:pt>
  </dgm:ptLst>
  <dgm:cxnLst>
    <dgm:cxn modelId="{A25B010B-7E5A-4A20-9AB1-728328AFE279}" srcId="{5C5430BD-9102-49A7-8EA9-7B7E2BA77E9A}" destId="{F1D5A137-39E1-471C-A57A-250D18E7BD13}" srcOrd="1" destOrd="0" parTransId="{46E7A23A-1BC4-49D9-8BD4-BF5310931C86}" sibTransId="{98B7CE7C-0F85-4C97-ABFF-03070B56011F}"/>
    <dgm:cxn modelId="{14CA4035-C16D-4B39-8DD3-D8F4A036B7F2}" type="presOf" srcId="{5C5430BD-9102-49A7-8EA9-7B7E2BA77E9A}" destId="{D6885AF4-C665-48EF-9BA8-0265C32940E6}" srcOrd="0" destOrd="0" presId="urn:microsoft.com/office/officeart/2005/8/layout/vList2"/>
    <dgm:cxn modelId="{14835149-827B-476C-B9B7-9C819C71BE47}" type="presOf" srcId="{A036F783-54E9-46D7-A95E-128CE142E6DA}" destId="{62482EC1-D93A-4209-B06E-C05D8ED8BD25}" srcOrd="0" destOrd="2" presId="urn:microsoft.com/office/officeart/2005/8/layout/vList2"/>
    <dgm:cxn modelId="{59344691-6628-4336-8D05-0B96792E40A0}" type="presOf" srcId="{F1D5A137-39E1-471C-A57A-250D18E7BD13}" destId="{62482EC1-D93A-4209-B06E-C05D8ED8BD25}" srcOrd="0" destOrd="1" presId="urn:microsoft.com/office/officeart/2005/8/layout/vList2"/>
    <dgm:cxn modelId="{8D45F4B4-103C-47F1-B475-B90F565E2F98}" type="presOf" srcId="{9AE434C4-A015-42F4-95EE-3128963EFAF2}" destId="{05F3FF1F-1D59-412E-95C4-ABADCB5C0D49}" srcOrd="0" destOrd="0" presId="urn:microsoft.com/office/officeart/2005/8/layout/vList2"/>
    <dgm:cxn modelId="{A055A7B5-4927-4EED-A32C-B638C634DE09}" srcId="{9AE434C4-A015-42F4-95EE-3128963EFAF2}" destId="{5C5430BD-9102-49A7-8EA9-7B7E2BA77E9A}" srcOrd="0" destOrd="0" parTransId="{471244C1-9215-4DFB-9FC7-0A1A32E2E8EF}" sibTransId="{46DF71AA-1068-4B23-94CC-2B6285179640}"/>
    <dgm:cxn modelId="{08795CC3-81AA-4FEC-9444-B96D6286E7C0}" srcId="{5C5430BD-9102-49A7-8EA9-7B7E2BA77E9A}" destId="{94A61DD6-052A-4451-B727-2A88704B2162}" srcOrd="0" destOrd="0" parTransId="{45C4A8E7-E3F8-46CF-B140-C0E89078A9FB}" sibTransId="{2788345E-0300-4125-B914-0061DE109E98}"/>
    <dgm:cxn modelId="{E3353DD2-FD87-4CA6-A2BA-9535022D754E}" srcId="{5C5430BD-9102-49A7-8EA9-7B7E2BA77E9A}" destId="{A036F783-54E9-46D7-A95E-128CE142E6DA}" srcOrd="2" destOrd="0" parTransId="{448101BF-4A68-487B-BE24-827BFB2DF9E0}" sibTransId="{A428795C-CA67-480F-9D38-E88A8C85817B}"/>
    <dgm:cxn modelId="{72DA5FEA-824C-4DA2-A000-CAC039E33F04}" type="presOf" srcId="{94A61DD6-052A-4451-B727-2A88704B2162}" destId="{62482EC1-D93A-4209-B06E-C05D8ED8BD25}" srcOrd="0" destOrd="0" presId="urn:microsoft.com/office/officeart/2005/8/layout/vList2"/>
    <dgm:cxn modelId="{EBBD634B-F8A1-447E-98C9-8CBE4D3D7543}" type="presParOf" srcId="{05F3FF1F-1D59-412E-95C4-ABADCB5C0D49}" destId="{D6885AF4-C665-48EF-9BA8-0265C32940E6}" srcOrd="0" destOrd="0" presId="urn:microsoft.com/office/officeart/2005/8/layout/vList2"/>
    <dgm:cxn modelId="{B61C25BE-9BDD-452E-9B4C-B5DA2EDCB627}" type="presParOf" srcId="{05F3FF1F-1D59-412E-95C4-ABADCB5C0D49}" destId="{62482EC1-D93A-4209-B06E-C05D8ED8BD25}"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573527-F060-4720-844F-06AACFAA51DC}" type="doc">
      <dgm:prSet loTypeId="urn:microsoft.com/office/officeart/2005/8/layout/chevron2" loCatId="list" qsTypeId="urn:microsoft.com/office/officeart/2005/8/quickstyle/simple1" qsCatId="simple" csTypeId="urn:microsoft.com/office/officeart/2005/8/colors/accent3_2" csCatId="accent3" phldr="1"/>
      <dgm:spPr/>
      <dgm:t>
        <a:bodyPr/>
        <a:lstStyle/>
        <a:p>
          <a:endParaRPr lang="en-AU"/>
        </a:p>
      </dgm:t>
    </dgm:pt>
    <dgm:pt modelId="{B68D6544-E2D4-435C-8FE6-A8DDF369E08E}">
      <dgm:prSet phldrT="[Text]"/>
      <dgm:spPr/>
      <dgm:t>
        <a:bodyPr/>
        <a:lstStyle/>
        <a:p>
          <a:r>
            <a:rPr lang="en-AU" dirty="0"/>
            <a:t> </a:t>
          </a:r>
        </a:p>
      </dgm:t>
    </dgm:pt>
    <dgm:pt modelId="{4B7321EF-51C1-4E4B-9C3E-0C8934E764EA}" type="parTrans" cxnId="{41F1C612-BDFF-4C6F-864F-EFBEB8CC19AB}">
      <dgm:prSet/>
      <dgm:spPr/>
      <dgm:t>
        <a:bodyPr/>
        <a:lstStyle/>
        <a:p>
          <a:endParaRPr lang="en-AU"/>
        </a:p>
      </dgm:t>
    </dgm:pt>
    <dgm:pt modelId="{8427490B-406A-4D5C-918F-6CFE5BB73B8E}" type="sibTrans" cxnId="{41F1C612-BDFF-4C6F-864F-EFBEB8CC19AB}">
      <dgm:prSet/>
      <dgm:spPr/>
      <dgm:t>
        <a:bodyPr/>
        <a:lstStyle/>
        <a:p>
          <a:endParaRPr lang="en-AU"/>
        </a:p>
      </dgm:t>
    </dgm:pt>
    <dgm:pt modelId="{1B0AFACC-5B4F-42BB-9882-AB0D624DD2E6}">
      <dgm:prSet phldrT="[Text]" custT="1"/>
      <dgm:spPr/>
      <dgm:t>
        <a:bodyPr/>
        <a:lstStyle/>
        <a:p>
          <a:r>
            <a:rPr lang="en-US" sz="2000" dirty="0"/>
            <a:t>Allows investors to get a direct exposure to a portfolio of mortgages or other receivables without having a bank as an intermediary</a:t>
          </a:r>
          <a:endParaRPr lang="en-AU" sz="2000" dirty="0"/>
        </a:p>
      </dgm:t>
    </dgm:pt>
    <dgm:pt modelId="{A0295A5D-6A31-489C-BBDE-6AE04F8F3D3F}" type="parTrans" cxnId="{9D8344BA-7A41-43C0-ADD3-ED786DD9BC95}">
      <dgm:prSet/>
      <dgm:spPr/>
      <dgm:t>
        <a:bodyPr/>
        <a:lstStyle/>
        <a:p>
          <a:endParaRPr lang="en-AU"/>
        </a:p>
      </dgm:t>
    </dgm:pt>
    <dgm:pt modelId="{90C1F8C8-319A-4E92-A63C-BB2B7809E6C5}" type="sibTrans" cxnId="{9D8344BA-7A41-43C0-ADD3-ED786DD9BC95}">
      <dgm:prSet/>
      <dgm:spPr/>
      <dgm:t>
        <a:bodyPr/>
        <a:lstStyle/>
        <a:p>
          <a:endParaRPr lang="en-AU"/>
        </a:p>
      </dgm:t>
    </dgm:pt>
    <dgm:pt modelId="{DD05E50E-0CDF-4F53-998F-E32CAB0126B6}">
      <dgm:prSet custT="1"/>
      <dgm:spPr/>
      <dgm:t>
        <a:bodyPr/>
        <a:lstStyle/>
        <a:p>
          <a:r>
            <a:rPr lang="en-US" sz="2000" dirty="0"/>
            <a:t>Allows banks to increase the amount of funds available to lend and increase fee income</a:t>
          </a:r>
        </a:p>
      </dgm:t>
    </dgm:pt>
    <dgm:pt modelId="{7482D140-20A0-4443-8689-8AE03CD4EDDD}" type="parTrans" cxnId="{7AC01078-D52F-49F0-B980-F20B3F2B041F}">
      <dgm:prSet/>
      <dgm:spPr/>
      <dgm:t>
        <a:bodyPr/>
        <a:lstStyle/>
        <a:p>
          <a:endParaRPr lang="en-AU"/>
        </a:p>
      </dgm:t>
    </dgm:pt>
    <dgm:pt modelId="{667A88FD-DD6F-4D2D-B861-F3765C7B9E97}" type="sibTrans" cxnId="{7AC01078-D52F-49F0-B980-F20B3F2B041F}">
      <dgm:prSet/>
      <dgm:spPr/>
      <dgm:t>
        <a:bodyPr/>
        <a:lstStyle/>
        <a:p>
          <a:endParaRPr lang="en-AU"/>
        </a:p>
      </dgm:t>
    </dgm:pt>
    <dgm:pt modelId="{CA5868D8-EB7C-4FCB-8998-14A0D1D96493}">
      <dgm:prSet custT="1"/>
      <dgm:spPr/>
      <dgm:t>
        <a:bodyPr/>
        <a:lstStyle/>
        <a:p>
          <a:r>
            <a:rPr lang="en-US" sz="2000" dirty="0"/>
            <a:t>Allows the creation of tradable securities with better liquidity than the original loans on the bank’s balance sheet</a:t>
          </a:r>
        </a:p>
      </dgm:t>
    </dgm:pt>
    <dgm:pt modelId="{8349A6BA-8AEC-439E-BC26-A77BF55A3C8E}" type="parTrans" cxnId="{3E9B656C-A638-46BC-82D8-E06D36D69189}">
      <dgm:prSet/>
      <dgm:spPr/>
      <dgm:t>
        <a:bodyPr/>
        <a:lstStyle/>
        <a:p>
          <a:endParaRPr lang="en-AU"/>
        </a:p>
      </dgm:t>
    </dgm:pt>
    <dgm:pt modelId="{CB490098-AE24-4136-98F0-AF6F8BF1A1F7}" type="sibTrans" cxnId="{3E9B656C-A638-46BC-82D8-E06D36D69189}">
      <dgm:prSet/>
      <dgm:spPr/>
      <dgm:t>
        <a:bodyPr/>
        <a:lstStyle/>
        <a:p>
          <a:endParaRPr lang="en-AU"/>
        </a:p>
      </dgm:t>
    </dgm:pt>
    <dgm:pt modelId="{BF5D9EA0-F6D6-4C40-BB9A-5B4874A74484}">
      <dgm:prSet custT="1"/>
      <dgm:spPr/>
      <dgm:t>
        <a:bodyPr/>
        <a:lstStyle/>
        <a:p>
          <a:r>
            <a:rPr lang="en-US" sz="2000" dirty="0"/>
            <a:t>Enables innovations in investment products</a:t>
          </a:r>
          <a:endParaRPr lang="en-AU" sz="2000" dirty="0"/>
        </a:p>
      </dgm:t>
    </dgm:pt>
    <dgm:pt modelId="{2ACFCD30-3B7E-4D3D-8447-A0EF04B7D652}" type="parTrans" cxnId="{9B6AF4A7-A29D-4E9B-843F-1D76E97FA32B}">
      <dgm:prSet/>
      <dgm:spPr/>
      <dgm:t>
        <a:bodyPr/>
        <a:lstStyle/>
        <a:p>
          <a:endParaRPr lang="en-AU"/>
        </a:p>
      </dgm:t>
    </dgm:pt>
    <dgm:pt modelId="{A564CF7D-44F1-4CAB-843A-0AF837CF702D}" type="sibTrans" cxnId="{9B6AF4A7-A29D-4E9B-843F-1D76E97FA32B}">
      <dgm:prSet/>
      <dgm:spPr/>
      <dgm:t>
        <a:bodyPr/>
        <a:lstStyle/>
        <a:p>
          <a:endParaRPr lang="en-AU"/>
        </a:p>
      </dgm:t>
    </dgm:pt>
    <dgm:pt modelId="{AC96F24C-D2E3-446C-BF8A-99436F81CCA6}">
      <dgm:prSet/>
      <dgm:spPr/>
      <dgm:t>
        <a:bodyPr/>
        <a:lstStyle/>
        <a:p>
          <a:endParaRPr lang="en-AU" dirty="0"/>
        </a:p>
      </dgm:t>
    </dgm:pt>
    <dgm:pt modelId="{81B089AD-E3FB-44B6-9116-4ACD8136144B}" type="parTrans" cxnId="{8922F272-2DE7-4440-890E-F61E754787E6}">
      <dgm:prSet/>
      <dgm:spPr/>
      <dgm:t>
        <a:bodyPr/>
        <a:lstStyle/>
        <a:p>
          <a:endParaRPr lang="en-AU"/>
        </a:p>
      </dgm:t>
    </dgm:pt>
    <dgm:pt modelId="{F89791D5-989D-4902-BA86-8CE8E8A440B0}" type="sibTrans" cxnId="{8922F272-2DE7-4440-890E-F61E754787E6}">
      <dgm:prSet/>
      <dgm:spPr/>
      <dgm:t>
        <a:bodyPr/>
        <a:lstStyle/>
        <a:p>
          <a:endParaRPr lang="en-AU"/>
        </a:p>
      </dgm:t>
    </dgm:pt>
    <dgm:pt modelId="{C35DBE2D-3819-45F0-B523-4EEFDCCCE621}">
      <dgm:prSet/>
      <dgm:spPr/>
      <dgm:t>
        <a:bodyPr/>
        <a:lstStyle/>
        <a:p>
          <a:endParaRPr lang="en-US" dirty="0"/>
        </a:p>
      </dgm:t>
    </dgm:pt>
    <dgm:pt modelId="{DA516C07-0A95-4BA4-912E-BE8AC5FEA251}" type="parTrans" cxnId="{A997AC1A-DFE3-419B-A0B6-65A797EB571A}">
      <dgm:prSet/>
      <dgm:spPr/>
      <dgm:t>
        <a:bodyPr/>
        <a:lstStyle/>
        <a:p>
          <a:endParaRPr lang="en-AU"/>
        </a:p>
      </dgm:t>
    </dgm:pt>
    <dgm:pt modelId="{5D113CA7-CCDD-4F48-A66F-3322F45FA7C9}" type="sibTrans" cxnId="{A997AC1A-DFE3-419B-A0B6-65A797EB571A}">
      <dgm:prSet/>
      <dgm:spPr/>
      <dgm:t>
        <a:bodyPr/>
        <a:lstStyle/>
        <a:p>
          <a:endParaRPr lang="en-AU"/>
        </a:p>
      </dgm:t>
    </dgm:pt>
    <dgm:pt modelId="{C09447E7-3607-450F-B926-6B6E071D60C2}">
      <dgm:prSet/>
      <dgm:spPr/>
      <dgm:t>
        <a:bodyPr/>
        <a:lstStyle/>
        <a:p>
          <a:endParaRPr lang="en-US" dirty="0"/>
        </a:p>
      </dgm:t>
    </dgm:pt>
    <dgm:pt modelId="{9E8C1AB9-E8E0-4A46-A149-2DB1D4BAD7C9}" type="parTrans" cxnId="{B4EF301C-85EA-4CD3-891F-B99B4F736185}">
      <dgm:prSet/>
      <dgm:spPr/>
      <dgm:t>
        <a:bodyPr/>
        <a:lstStyle/>
        <a:p>
          <a:endParaRPr lang="en-AU"/>
        </a:p>
      </dgm:t>
    </dgm:pt>
    <dgm:pt modelId="{F8F7D2BC-7CA2-4A7F-A267-90DD2DC6D2B8}" type="sibTrans" cxnId="{B4EF301C-85EA-4CD3-891F-B99B4F736185}">
      <dgm:prSet/>
      <dgm:spPr/>
      <dgm:t>
        <a:bodyPr/>
        <a:lstStyle/>
        <a:p>
          <a:endParaRPr lang="en-AU"/>
        </a:p>
      </dgm:t>
    </dgm:pt>
    <dgm:pt modelId="{7AED4635-8CCC-4D24-82B8-CF8881FB36E5}" type="pres">
      <dgm:prSet presAssocID="{80573527-F060-4720-844F-06AACFAA51DC}" presName="linearFlow" presStyleCnt="0">
        <dgm:presLayoutVars>
          <dgm:dir/>
          <dgm:animLvl val="lvl"/>
          <dgm:resizeHandles val="exact"/>
        </dgm:presLayoutVars>
      </dgm:prSet>
      <dgm:spPr/>
    </dgm:pt>
    <dgm:pt modelId="{95720A17-7E1E-43E6-8E12-ED3EBAE7A65B}" type="pres">
      <dgm:prSet presAssocID="{B68D6544-E2D4-435C-8FE6-A8DDF369E08E}" presName="composite" presStyleCnt="0"/>
      <dgm:spPr/>
    </dgm:pt>
    <dgm:pt modelId="{B1AF4F63-7359-4C66-BCFF-9A92E669FB26}" type="pres">
      <dgm:prSet presAssocID="{B68D6544-E2D4-435C-8FE6-A8DDF369E08E}" presName="parentText" presStyleLbl="alignNode1" presStyleIdx="0" presStyleCnt="4" custLinFactNeighborY="-9419">
        <dgm:presLayoutVars>
          <dgm:chMax val="1"/>
          <dgm:bulletEnabled val="1"/>
        </dgm:presLayoutVars>
      </dgm:prSet>
      <dgm:spPr/>
    </dgm:pt>
    <dgm:pt modelId="{73A714E5-94B4-4721-9724-F8F9FA7AB60A}" type="pres">
      <dgm:prSet presAssocID="{B68D6544-E2D4-435C-8FE6-A8DDF369E08E}" presName="descendantText" presStyleLbl="alignAcc1" presStyleIdx="0" presStyleCnt="4" custScaleY="127930">
        <dgm:presLayoutVars>
          <dgm:bulletEnabled val="1"/>
        </dgm:presLayoutVars>
      </dgm:prSet>
      <dgm:spPr/>
    </dgm:pt>
    <dgm:pt modelId="{018E8A43-B4AB-4A09-919E-BEF7E6DD4B99}" type="pres">
      <dgm:prSet presAssocID="{8427490B-406A-4D5C-918F-6CFE5BB73B8E}" presName="sp" presStyleCnt="0"/>
      <dgm:spPr/>
    </dgm:pt>
    <dgm:pt modelId="{456D52E1-95A5-4DE6-8639-4386271A3297}" type="pres">
      <dgm:prSet presAssocID="{C09447E7-3607-450F-B926-6B6E071D60C2}" presName="composite" presStyleCnt="0"/>
      <dgm:spPr/>
    </dgm:pt>
    <dgm:pt modelId="{89DB5042-40E6-4A65-A5E1-81743C586D00}" type="pres">
      <dgm:prSet presAssocID="{C09447E7-3607-450F-B926-6B6E071D60C2}" presName="parentText" presStyleLbl="alignNode1" presStyleIdx="1" presStyleCnt="4" custLinFactNeighborY="-7157">
        <dgm:presLayoutVars>
          <dgm:chMax val="1"/>
          <dgm:bulletEnabled val="1"/>
        </dgm:presLayoutVars>
      </dgm:prSet>
      <dgm:spPr/>
    </dgm:pt>
    <dgm:pt modelId="{170626B6-7312-4CDC-A7B0-35029A8ABADE}" type="pres">
      <dgm:prSet presAssocID="{C09447E7-3607-450F-B926-6B6E071D60C2}" presName="descendantText" presStyleLbl="alignAcc1" presStyleIdx="1" presStyleCnt="4">
        <dgm:presLayoutVars>
          <dgm:bulletEnabled val="1"/>
        </dgm:presLayoutVars>
      </dgm:prSet>
      <dgm:spPr/>
    </dgm:pt>
    <dgm:pt modelId="{68E8824A-EADB-4E2B-A334-CA5205E9238E}" type="pres">
      <dgm:prSet presAssocID="{F8F7D2BC-7CA2-4A7F-A267-90DD2DC6D2B8}" presName="sp" presStyleCnt="0"/>
      <dgm:spPr/>
    </dgm:pt>
    <dgm:pt modelId="{95EEC7BD-8EC7-4A43-96B0-EDE3F8B173EF}" type="pres">
      <dgm:prSet presAssocID="{C35DBE2D-3819-45F0-B523-4EEFDCCCE621}" presName="composite" presStyleCnt="0"/>
      <dgm:spPr/>
    </dgm:pt>
    <dgm:pt modelId="{DB5EC18E-34F7-48D7-8AF2-C7E56FBEC78A}" type="pres">
      <dgm:prSet presAssocID="{C35DBE2D-3819-45F0-B523-4EEFDCCCE621}" presName="parentText" presStyleLbl="alignNode1" presStyleIdx="2" presStyleCnt="4" custLinFactNeighborY="-11759">
        <dgm:presLayoutVars>
          <dgm:chMax val="1"/>
          <dgm:bulletEnabled val="1"/>
        </dgm:presLayoutVars>
      </dgm:prSet>
      <dgm:spPr/>
    </dgm:pt>
    <dgm:pt modelId="{5C468E17-0D38-4079-AC51-44E4F772B4B3}" type="pres">
      <dgm:prSet presAssocID="{C35DBE2D-3819-45F0-B523-4EEFDCCCE621}" presName="descendantText" presStyleLbl="alignAcc1" presStyleIdx="2" presStyleCnt="4">
        <dgm:presLayoutVars>
          <dgm:bulletEnabled val="1"/>
        </dgm:presLayoutVars>
      </dgm:prSet>
      <dgm:spPr/>
    </dgm:pt>
    <dgm:pt modelId="{78F7F7A2-7E14-41C1-A48F-7D322DB2480E}" type="pres">
      <dgm:prSet presAssocID="{5D113CA7-CCDD-4F48-A66F-3322F45FA7C9}" presName="sp" presStyleCnt="0"/>
      <dgm:spPr/>
    </dgm:pt>
    <dgm:pt modelId="{419B3E91-8B0C-496C-9D83-BCB3DC5BC94F}" type="pres">
      <dgm:prSet presAssocID="{AC96F24C-D2E3-446C-BF8A-99436F81CCA6}" presName="composite" presStyleCnt="0"/>
      <dgm:spPr/>
    </dgm:pt>
    <dgm:pt modelId="{A10EE824-A50B-4B6B-8050-8B03708F353B}" type="pres">
      <dgm:prSet presAssocID="{AC96F24C-D2E3-446C-BF8A-99436F81CCA6}" presName="parentText" presStyleLbl="alignNode1" presStyleIdx="3" presStyleCnt="4" custLinFactNeighborY="-9497">
        <dgm:presLayoutVars>
          <dgm:chMax val="1"/>
          <dgm:bulletEnabled val="1"/>
        </dgm:presLayoutVars>
      </dgm:prSet>
      <dgm:spPr/>
    </dgm:pt>
    <dgm:pt modelId="{83F29206-BD97-4C85-B108-ACB73D38477C}" type="pres">
      <dgm:prSet presAssocID="{AC96F24C-D2E3-446C-BF8A-99436F81CCA6}" presName="descendantText" presStyleLbl="alignAcc1" presStyleIdx="3" presStyleCnt="4" custScaleY="82007">
        <dgm:presLayoutVars>
          <dgm:bulletEnabled val="1"/>
        </dgm:presLayoutVars>
      </dgm:prSet>
      <dgm:spPr/>
    </dgm:pt>
  </dgm:ptLst>
  <dgm:cxnLst>
    <dgm:cxn modelId="{AA001D0B-A9B5-46F0-81FE-7E970030B6D2}" type="presOf" srcId="{BF5D9EA0-F6D6-4C40-BB9A-5B4874A74484}" destId="{83F29206-BD97-4C85-B108-ACB73D38477C}" srcOrd="0" destOrd="0" presId="urn:microsoft.com/office/officeart/2005/8/layout/chevron2"/>
    <dgm:cxn modelId="{41F1C612-BDFF-4C6F-864F-EFBEB8CC19AB}" srcId="{80573527-F060-4720-844F-06AACFAA51DC}" destId="{B68D6544-E2D4-435C-8FE6-A8DDF369E08E}" srcOrd="0" destOrd="0" parTransId="{4B7321EF-51C1-4E4B-9C3E-0C8934E764EA}" sibTransId="{8427490B-406A-4D5C-918F-6CFE5BB73B8E}"/>
    <dgm:cxn modelId="{A997AC1A-DFE3-419B-A0B6-65A797EB571A}" srcId="{80573527-F060-4720-844F-06AACFAA51DC}" destId="{C35DBE2D-3819-45F0-B523-4EEFDCCCE621}" srcOrd="2" destOrd="0" parTransId="{DA516C07-0A95-4BA4-912E-BE8AC5FEA251}" sibTransId="{5D113CA7-CCDD-4F48-A66F-3322F45FA7C9}"/>
    <dgm:cxn modelId="{B4EF301C-85EA-4CD3-891F-B99B4F736185}" srcId="{80573527-F060-4720-844F-06AACFAA51DC}" destId="{C09447E7-3607-450F-B926-6B6E071D60C2}" srcOrd="1" destOrd="0" parTransId="{9E8C1AB9-E8E0-4A46-A149-2DB1D4BAD7C9}" sibTransId="{F8F7D2BC-7CA2-4A7F-A267-90DD2DC6D2B8}"/>
    <dgm:cxn modelId="{9C4A3462-91DD-4AE4-B42F-68A1A5DBDF83}" type="presOf" srcId="{DD05E50E-0CDF-4F53-998F-E32CAB0126B6}" destId="{170626B6-7312-4CDC-A7B0-35029A8ABADE}" srcOrd="0" destOrd="0" presId="urn:microsoft.com/office/officeart/2005/8/layout/chevron2"/>
    <dgm:cxn modelId="{3E9B656C-A638-46BC-82D8-E06D36D69189}" srcId="{C35DBE2D-3819-45F0-B523-4EEFDCCCE621}" destId="{CA5868D8-EB7C-4FCB-8998-14A0D1D96493}" srcOrd="0" destOrd="0" parTransId="{8349A6BA-8AEC-439E-BC26-A77BF55A3C8E}" sibTransId="{CB490098-AE24-4136-98F0-AF6F8BF1A1F7}"/>
    <dgm:cxn modelId="{8922F272-2DE7-4440-890E-F61E754787E6}" srcId="{80573527-F060-4720-844F-06AACFAA51DC}" destId="{AC96F24C-D2E3-446C-BF8A-99436F81CCA6}" srcOrd="3" destOrd="0" parTransId="{81B089AD-E3FB-44B6-9116-4ACD8136144B}" sibTransId="{F89791D5-989D-4902-BA86-8CE8E8A440B0}"/>
    <dgm:cxn modelId="{7AC01078-D52F-49F0-B980-F20B3F2B041F}" srcId="{C09447E7-3607-450F-B926-6B6E071D60C2}" destId="{DD05E50E-0CDF-4F53-998F-E32CAB0126B6}" srcOrd="0" destOrd="0" parTransId="{7482D140-20A0-4443-8689-8AE03CD4EDDD}" sibTransId="{667A88FD-DD6F-4D2D-B861-F3765C7B9E97}"/>
    <dgm:cxn modelId="{3097BF81-642C-4033-AB16-BA4A9E762C60}" type="presOf" srcId="{CA5868D8-EB7C-4FCB-8998-14A0D1D96493}" destId="{5C468E17-0D38-4079-AC51-44E4F772B4B3}" srcOrd="0" destOrd="0" presId="urn:microsoft.com/office/officeart/2005/8/layout/chevron2"/>
    <dgm:cxn modelId="{A60A5485-FF00-4959-BDC2-453C94ECB412}" type="presOf" srcId="{C09447E7-3607-450F-B926-6B6E071D60C2}" destId="{89DB5042-40E6-4A65-A5E1-81743C586D00}" srcOrd="0" destOrd="0" presId="urn:microsoft.com/office/officeart/2005/8/layout/chevron2"/>
    <dgm:cxn modelId="{B8ED6986-FDA5-4486-BAFE-820C58FB221C}" type="presOf" srcId="{B68D6544-E2D4-435C-8FE6-A8DDF369E08E}" destId="{B1AF4F63-7359-4C66-BCFF-9A92E669FB26}" srcOrd="0" destOrd="0" presId="urn:microsoft.com/office/officeart/2005/8/layout/chevron2"/>
    <dgm:cxn modelId="{6C8AAE9A-01A1-485A-B140-0A59F462D9AF}" type="presOf" srcId="{80573527-F060-4720-844F-06AACFAA51DC}" destId="{7AED4635-8CCC-4D24-82B8-CF8881FB36E5}" srcOrd="0" destOrd="0" presId="urn:microsoft.com/office/officeart/2005/8/layout/chevron2"/>
    <dgm:cxn modelId="{09BA9DA0-AE52-4C88-B3A3-77A98BF15ECA}" type="presOf" srcId="{AC96F24C-D2E3-446C-BF8A-99436F81CCA6}" destId="{A10EE824-A50B-4B6B-8050-8B03708F353B}" srcOrd="0" destOrd="0" presId="urn:microsoft.com/office/officeart/2005/8/layout/chevron2"/>
    <dgm:cxn modelId="{9B6AF4A7-A29D-4E9B-843F-1D76E97FA32B}" srcId="{AC96F24C-D2E3-446C-BF8A-99436F81CCA6}" destId="{BF5D9EA0-F6D6-4C40-BB9A-5B4874A74484}" srcOrd="0" destOrd="0" parTransId="{2ACFCD30-3B7E-4D3D-8447-A0EF04B7D652}" sibTransId="{A564CF7D-44F1-4CAB-843A-0AF837CF702D}"/>
    <dgm:cxn modelId="{70D4ACAB-605D-4E94-8B72-2680C44D6CFA}" type="presOf" srcId="{C35DBE2D-3819-45F0-B523-4EEFDCCCE621}" destId="{DB5EC18E-34F7-48D7-8AF2-C7E56FBEC78A}" srcOrd="0" destOrd="0" presId="urn:microsoft.com/office/officeart/2005/8/layout/chevron2"/>
    <dgm:cxn modelId="{9D8344BA-7A41-43C0-ADD3-ED786DD9BC95}" srcId="{B68D6544-E2D4-435C-8FE6-A8DDF369E08E}" destId="{1B0AFACC-5B4F-42BB-9882-AB0D624DD2E6}" srcOrd="0" destOrd="0" parTransId="{A0295A5D-6A31-489C-BBDE-6AE04F8F3D3F}" sibTransId="{90C1F8C8-319A-4E92-A63C-BB2B7809E6C5}"/>
    <dgm:cxn modelId="{B27934DA-A6E3-48F2-AF06-79669D8CD8FE}" type="presOf" srcId="{1B0AFACC-5B4F-42BB-9882-AB0D624DD2E6}" destId="{73A714E5-94B4-4721-9724-F8F9FA7AB60A}" srcOrd="0" destOrd="0" presId="urn:microsoft.com/office/officeart/2005/8/layout/chevron2"/>
    <dgm:cxn modelId="{F7FFB2A2-99CA-45DE-8FCC-17AB5DA86B9E}" type="presParOf" srcId="{7AED4635-8CCC-4D24-82B8-CF8881FB36E5}" destId="{95720A17-7E1E-43E6-8E12-ED3EBAE7A65B}" srcOrd="0" destOrd="0" presId="urn:microsoft.com/office/officeart/2005/8/layout/chevron2"/>
    <dgm:cxn modelId="{5C48FE13-3FCE-4AAE-9D6A-48F5DA51B63F}" type="presParOf" srcId="{95720A17-7E1E-43E6-8E12-ED3EBAE7A65B}" destId="{B1AF4F63-7359-4C66-BCFF-9A92E669FB26}" srcOrd="0" destOrd="0" presId="urn:microsoft.com/office/officeart/2005/8/layout/chevron2"/>
    <dgm:cxn modelId="{2704B6CB-C447-48B8-82E0-340AA73C662C}" type="presParOf" srcId="{95720A17-7E1E-43E6-8E12-ED3EBAE7A65B}" destId="{73A714E5-94B4-4721-9724-F8F9FA7AB60A}" srcOrd="1" destOrd="0" presId="urn:microsoft.com/office/officeart/2005/8/layout/chevron2"/>
    <dgm:cxn modelId="{7DA56893-9A94-4F98-BE96-B93F56B8402F}" type="presParOf" srcId="{7AED4635-8CCC-4D24-82B8-CF8881FB36E5}" destId="{018E8A43-B4AB-4A09-919E-BEF7E6DD4B99}" srcOrd="1" destOrd="0" presId="urn:microsoft.com/office/officeart/2005/8/layout/chevron2"/>
    <dgm:cxn modelId="{5458E231-B669-4AE9-BFA9-2188BE3F4775}" type="presParOf" srcId="{7AED4635-8CCC-4D24-82B8-CF8881FB36E5}" destId="{456D52E1-95A5-4DE6-8639-4386271A3297}" srcOrd="2" destOrd="0" presId="urn:microsoft.com/office/officeart/2005/8/layout/chevron2"/>
    <dgm:cxn modelId="{543A0F43-DBA6-4CC2-9026-DA9749C9E725}" type="presParOf" srcId="{456D52E1-95A5-4DE6-8639-4386271A3297}" destId="{89DB5042-40E6-4A65-A5E1-81743C586D00}" srcOrd="0" destOrd="0" presId="urn:microsoft.com/office/officeart/2005/8/layout/chevron2"/>
    <dgm:cxn modelId="{7F647661-4F1C-43ED-8421-CED476182B9A}" type="presParOf" srcId="{456D52E1-95A5-4DE6-8639-4386271A3297}" destId="{170626B6-7312-4CDC-A7B0-35029A8ABADE}" srcOrd="1" destOrd="0" presId="urn:microsoft.com/office/officeart/2005/8/layout/chevron2"/>
    <dgm:cxn modelId="{CCFC5067-C6A8-4D2B-81F9-D118ABD4E8F0}" type="presParOf" srcId="{7AED4635-8CCC-4D24-82B8-CF8881FB36E5}" destId="{68E8824A-EADB-4E2B-A334-CA5205E9238E}" srcOrd="3" destOrd="0" presId="urn:microsoft.com/office/officeart/2005/8/layout/chevron2"/>
    <dgm:cxn modelId="{8900C0B0-9446-4617-966C-DCB54D522DF6}" type="presParOf" srcId="{7AED4635-8CCC-4D24-82B8-CF8881FB36E5}" destId="{95EEC7BD-8EC7-4A43-96B0-EDE3F8B173EF}" srcOrd="4" destOrd="0" presId="urn:microsoft.com/office/officeart/2005/8/layout/chevron2"/>
    <dgm:cxn modelId="{742FA175-3764-47BC-A64B-73EF6E23CB87}" type="presParOf" srcId="{95EEC7BD-8EC7-4A43-96B0-EDE3F8B173EF}" destId="{DB5EC18E-34F7-48D7-8AF2-C7E56FBEC78A}" srcOrd="0" destOrd="0" presId="urn:microsoft.com/office/officeart/2005/8/layout/chevron2"/>
    <dgm:cxn modelId="{B4E60EFD-2961-4EE9-BCA8-D2320E6DDC22}" type="presParOf" srcId="{95EEC7BD-8EC7-4A43-96B0-EDE3F8B173EF}" destId="{5C468E17-0D38-4079-AC51-44E4F772B4B3}" srcOrd="1" destOrd="0" presId="urn:microsoft.com/office/officeart/2005/8/layout/chevron2"/>
    <dgm:cxn modelId="{60216E33-66F2-4AF5-B8F4-34ECC215D5E9}" type="presParOf" srcId="{7AED4635-8CCC-4D24-82B8-CF8881FB36E5}" destId="{78F7F7A2-7E14-41C1-A48F-7D322DB2480E}" srcOrd="5" destOrd="0" presId="urn:microsoft.com/office/officeart/2005/8/layout/chevron2"/>
    <dgm:cxn modelId="{718BD715-63F2-461F-BD3F-2743F3CF5251}" type="presParOf" srcId="{7AED4635-8CCC-4D24-82B8-CF8881FB36E5}" destId="{419B3E91-8B0C-496C-9D83-BCB3DC5BC94F}" srcOrd="6" destOrd="0" presId="urn:microsoft.com/office/officeart/2005/8/layout/chevron2"/>
    <dgm:cxn modelId="{30D157C6-F5BF-4FC6-8F41-8E3B4A73A8CE}" type="presParOf" srcId="{419B3E91-8B0C-496C-9D83-BCB3DC5BC94F}" destId="{A10EE824-A50B-4B6B-8050-8B03708F353B}" srcOrd="0" destOrd="0" presId="urn:microsoft.com/office/officeart/2005/8/layout/chevron2"/>
    <dgm:cxn modelId="{28FF6205-ACBD-403A-80EA-505E1FA3BE67}" type="presParOf" srcId="{419B3E91-8B0C-496C-9D83-BCB3DC5BC94F}" destId="{83F29206-BD97-4C85-B108-ACB73D38477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DFF8978-798B-4D28-93C2-014A91B769CA}"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AU"/>
        </a:p>
      </dgm:t>
    </dgm:pt>
    <dgm:pt modelId="{51893D28-2B0E-491D-A980-E665C02717D2}">
      <dgm:prSet custT="1"/>
      <dgm:spPr>
        <a:solidFill>
          <a:schemeClr val="bg2"/>
        </a:solidFill>
      </dgm:spPr>
      <dgm:t>
        <a:bodyPr/>
        <a:lstStyle/>
        <a:p>
          <a:pPr rtl="0"/>
          <a:r>
            <a:rPr lang="en-US" sz="2000" dirty="0"/>
            <a:t>Benefits of securitization</a:t>
          </a:r>
          <a:endParaRPr lang="en-AU" sz="2000" dirty="0"/>
        </a:p>
      </dgm:t>
    </dgm:pt>
    <dgm:pt modelId="{8CBBF3CE-21B1-47E4-9705-FE6C504E0D97}" type="parTrans" cxnId="{B9F694BC-9DD2-4700-B3B3-CBA5D1F3CA22}">
      <dgm:prSet/>
      <dgm:spPr/>
      <dgm:t>
        <a:bodyPr/>
        <a:lstStyle/>
        <a:p>
          <a:endParaRPr lang="en-AU"/>
        </a:p>
      </dgm:t>
    </dgm:pt>
    <dgm:pt modelId="{3C3B9DAC-174F-418B-B095-ADF708BD1592}" type="sibTrans" cxnId="{B9F694BC-9DD2-4700-B3B3-CBA5D1F3CA22}">
      <dgm:prSet/>
      <dgm:spPr/>
      <dgm:t>
        <a:bodyPr/>
        <a:lstStyle/>
        <a:p>
          <a:endParaRPr lang="en-AU"/>
        </a:p>
      </dgm:t>
    </dgm:pt>
    <dgm:pt modelId="{277FBF00-F259-4BCE-8D71-9B2A96F90045}">
      <dgm:prSet custT="1"/>
      <dgm:spPr/>
      <dgm:t>
        <a:bodyPr/>
        <a:lstStyle/>
        <a:p>
          <a:pPr rtl="0"/>
          <a:r>
            <a:rPr lang="en-US" sz="2000" dirty="0"/>
            <a:t>It allows investors direct access to liquid investments and payment streams that would be unattainable if all the financing were performed through banks.</a:t>
          </a:r>
          <a:endParaRPr lang="en-AU" sz="2000" dirty="0"/>
        </a:p>
      </dgm:t>
    </dgm:pt>
    <dgm:pt modelId="{12003841-A7DD-49CE-8485-6EFF1107EDBF}" type="parTrans" cxnId="{2574B134-889D-4FF6-8826-EEDB2E322710}">
      <dgm:prSet/>
      <dgm:spPr/>
      <dgm:t>
        <a:bodyPr/>
        <a:lstStyle/>
        <a:p>
          <a:endParaRPr lang="en-AU"/>
        </a:p>
      </dgm:t>
    </dgm:pt>
    <dgm:pt modelId="{98E126F3-1E79-4589-8267-140B7F49CAA1}" type="sibTrans" cxnId="{2574B134-889D-4FF6-8826-EEDB2E322710}">
      <dgm:prSet/>
      <dgm:spPr/>
      <dgm:t>
        <a:bodyPr/>
        <a:lstStyle/>
        <a:p>
          <a:endParaRPr lang="en-AU"/>
        </a:p>
      </dgm:t>
    </dgm:pt>
    <dgm:pt modelId="{368FFEE0-3F92-4E83-80ED-9CBFC06D3190}">
      <dgm:prSet custT="1"/>
      <dgm:spPr/>
      <dgm:t>
        <a:bodyPr/>
        <a:lstStyle/>
        <a:p>
          <a:pPr rtl="0"/>
          <a:r>
            <a:rPr lang="en-US" sz="2000" dirty="0"/>
            <a:t>It enables banks to increase loan origination, monitoring, and collections at economic scales greater than if they used only their own in-house loan portfolios.</a:t>
          </a:r>
          <a:endParaRPr lang="en-AU" sz="2000" dirty="0"/>
        </a:p>
      </dgm:t>
    </dgm:pt>
    <dgm:pt modelId="{0C9307B0-2863-4EEA-A841-5B9711D6B60C}" type="parTrans" cxnId="{DFB07DBA-E458-4214-A3BB-698B9F634CE6}">
      <dgm:prSet/>
      <dgm:spPr/>
      <dgm:t>
        <a:bodyPr/>
        <a:lstStyle/>
        <a:p>
          <a:endParaRPr lang="en-AU"/>
        </a:p>
      </dgm:t>
    </dgm:pt>
    <dgm:pt modelId="{27E0C675-487C-4429-B3AC-50202B683CB0}" type="sibTrans" cxnId="{DFB07DBA-E458-4214-A3BB-698B9F634CE6}">
      <dgm:prSet/>
      <dgm:spPr/>
      <dgm:t>
        <a:bodyPr/>
        <a:lstStyle/>
        <a:p>
          <a:endParaRPr lang="en-AU"/>
        </a:p>
      </dgm:t>
    </dgm:pt>
    <dgm:pt modelId="{EEB69727-3310-4414-88B5-9BA3C3359C26}">
      <dgm:prSet custT="1"/>
      <dgm:spPr>
        <a:solidFill>
          <a:schemeClr val="bg2"/>
        </a:solidFill>
      </dgm:spPr>
      <dgm:t>
        <a:bodyPr/>
        <a:lstStyle/>
        <a:p>
          <a:pPr rtl="0"/>
          <a:r>
            <a:rPr lang="en-US" sz="2000" dirty="0"/>
            <a:t>Securitization process</a:t>
          </a:r>
          <a:endParaRPr lang="en-AU" sz="2000" dirty="0"/>
        </a:p>
      </dgm:t>
    </dgm:pt>
    <dgm:pt modelId="{E6CFBEE7-0E2C-4DE4-8E2F-545F19261C79}" type="parTrans" cxnId="{A1088FA3-EBC7-47C0-99E1-EA557B00E0FE}">
      <dgm:prSet/>
      <dgm:spPr/>
      <dgm:t>
        <a:bodyPr/>
        <a:lstStyle/>
        <a:p>
          <a:endParaRPr lang="en-AU"/>
        </a:p>
      </dgm:t>
    </dgm:pt>
    <dgm:pt modelId="{1772E36B-1370-4003-A5CF-FEFC58139CB8}" type="sibTrans" cxnId="{A1088FA3-EBC7-47C0-99E1-EA557B00E0FE}">
      <dgm:prSet/>
      <dgm:spPr/>
      <dgm:t>
        <a:bodyPr/>
        <a:lstStyle/>
        <a:p>
          <a:endParaRPr lang="en-AU"/>
        </a:p>
      </dgm:t>
    </dgm:pt>
    <dgm:pt modelId="{0DB15AB7-E0D1-4D0E-BE6E-3DCF794B748F}">
      <dgm:prSet custT="1"/>
      <dgm:spPr/>
      <dgm:t>
        <a:bodyPr/>
        <a:lstStyle/>
        <a:p>
          <a:pPr rtl="0"/>
          <a:r>
            <a:rPr lang="en-US" sz="2000" dirty="0"/>
            <a:t>The parties to a securitization include the special purpose vehicle (SPV, also called the “trust”) that is the issuer of the securities and the seller of the pool of loans (also called the “depositor”).</a:t>
          </a:r>
          <a:endParaRPr lang="en-AU" sz="2000" dirty="0"/>
        </a:p>
      </dgm:t>
    </dgm:pt>
    <dgm:pt modelId="{F4912580-63F8-4E3F-9DFC-E2A581D6C799}" type="parTrans" cxnId="{B57B39A3-AE9F-4EFF-AF4F-B4AFC97D4BF3}">
      <dgm:prSet/>
      <dgm:spPr/>
      <dgm:t>
        <a:bodyPr/>
        <a:lstStyle/>
        <a:p>
          <a:endParaRPr lang="en-AU"/>
        </a:p>
      </dgm:t>
    </dgm:pt>
    <dgm:pt modelId="{D03A7080-27CE-42CD-95D5-91175631E1A1}" type="sibTrans" cxnId="{B57B39A3-AE9F-4EFF-AF4F-B4AFC97D4BF3}">
      <dgm:prSet/>
      <dgm:spPr/>
      <dgm:t>
        <a:bodyPr/>
        <a:lstStyle/>
        <a:p>
          <a:endParaRPr lang="en-AU"/>
        </a:p>
      </dgm:t>
    </dgm:pt>
    <dgm:pt modelId="{2BAA1682-B943-4E9A-9859-398550C3DD9C}">
      <dgm:prSet custT="1"/>
      <dgm:spPr/>
      <dgm:t>
        <a:bodyPr/>
        <a:lstStyle/>
        <a:p>
          <a:pPr rtl="0"/>
          <a:r>
            <a:rPr lang="en-US" sz="2000" dirty="0"/>
            <a:t>A common structure in a securitization is subordination, which leads to the creation of more than one bond class or tranche.</a:t>
          </a:r>
          <a:endParaRPr lang="en-AU" sz="2000" dirty="0"/>
        </a:p>
      </dgm:t>
    </dgm:pt>
    <dgm:pt modelId="{7193FA60-F153-446B-A79D-2FB1C3E121DB}" type="parTrans" cxnId="{7C3BD1EE-82C6-479E-9430-31494C320279}">
      <dgm:prSet/>
      <dgm:spPr/>
      <dgm:t>
        <a:bodyPr/>
        <a:lstStyle/>
        <a:p>
          <a:endParaRPr lang="en-AU"/>
        </a:p>
      </dgm:t>
    </dgm:pt>
    <dgm:pt modelId="{1D255A05-D5E9-4775-8E59-A178050AEE21}" type="sibTrans" cxnId="{7C3BD1EE-82C6-479E-9430-31494C320279}">
      <dgm:prSet/>
      <dgm:spPr/>
      <dgm:t>
        <a:bodyPr/>
        <a:lstStyle/>
        <a:p>
          <a:endParaRPr lang="en-AU"/>
        </a:p>
      </dgm:t>
    </dgm:pt>
    <dgm:pt modelId="{CEB2E429-E356-4F20-A4B8-968A2FA7FACF}" type="pres">
      <dgm:prSet presAssocID="{4DFF8978-798B-4D28-93C2-014A91B769CA}" presName="linear" presStyleCnt="0">
        <dgm:presLayoutVars>
          <dgm:dir/>
          <dgm:animLvl val="lvl"/>
          <dgm:resizeHandles val="exact"/>
        </dgm:presLayoutVars>
      </dgm:prSet>
      <dgm:spPr/>
    </dgm:pt>
    <dgm:pt modelId="{E133C55A-58CD-412C-BB7F-557DF464DC0E}" type="pres">
      <dgm:prSet presAssocID="{51893D28-2B0E-491D-A980-E665C02717D2}" presName="parentLin" presStyleCnt="0"/>
      <dgm:spPr/>
    </dgm:pt>
    <dgm:pt modelId="{BFF35F4F-BCF4-49D4-A95E-1E1945FA69DC}" type="pres">
      <dgm:prSet presAssocID="{51893D28-2B0E-491D-A980-E665C02717D2}" presName="parentLeftMargin" presStyleLbl="node1" presStyleIdx="0" presStyleCnt="2"/>
      <dgm:spPr/>
    </dgm:pt>
    <dgm:pt modelId="{E0225633-B13D-409F-B094-AEFFA6E6F6F7}" type="pres">
      <dgm:prSet presAssocID="{51893D28-2B0E-491D-A980-E665C02717D2}" presName="parentText" presStyleLbl="node1" presStyleIdx="0" presStyleCnt="2" custScaleY="295267" custLinFactNeighborX="-9822" custLinFactNeighborY="-81772">
        <dgm:presLayoutVars>
          <dgm:chMax val="0"/>
          <dgm:bulletEnabled val="1"/>
        </dgm:presLayoutVars>
      </dgm:prSet>
      <dgm:spPr/>
    </dgm:pt>
    <dgm:pt modelId="{427A6F09-A323-4317-AC30-DDEF0AE247E5}" type="pres">
      <dgm:prSet presAssocID="{51893D28-2B0E-491D-A980-E665C02717D2}" presName="negativeSpace" presStyleCnt="0"/>
      <dgm:spPr/>
    </dgm:pt>
    <dgm:pt modelId="{652FE188-8CD3-4FDC-BFC6-BA1B45A01D40}" type="pres">
      <dgm:prSet presAssocID="{51893D28-2B0E-491D-A980-E665C02717D2}" presName="childText" presStyleLbl="conFgAcc1" presStyleIdx="0" presStyleCnt="2" custScaleY="91936" custLinFactY="-3835" custLinFactNeighborY="-100000">
        <dgm:presLayoutVars>
          <dgm:bulletEnabled val="1"/>
        </dgm:presLayoutVars>
      </dgm:prSet>
      <dgm:spPr/>
    </dgm:pt>
    <dgm:pt modelId="{FA53A4CD-C3A7-4910-BE98-63BD2CEC6B61}" type="pres">
      <dgm:prSet presAssocID="{3C3B9DAC-174F-418B-B095-ADF708BD1592}" presName="spaceBetweenRectangles" presStyleCnt="0"/>
      <dgm:spPr/>
    </dgm:pt>
    <dgm:pt modelId="{075A3CA8-FE73-4CC4-8A35-7CBEF154D28B}" type="pres">
      <dgm:prSet presAssocID="{EEB69727-3310-4414-88B5-9BA3C3359C26}" presName="parentLin" presStyleCnt="0"/>
      <dgm:spPr/>
    </dgm:pt>
    <dgm:pt modelId="{13A3E01F-D803-48C6-AE9A-996F73254183}" type="pres">
      <dgm:prSet presAssocID="{EEB69727-3310-4414-88B5-9BA3C3359C26}" presName="parentLeftMargin" presStyleLbl="node1" presStyleIdx="0" presStyleCnt="2"/>
      <dgm:spPr/>
    </dgm:pt>
    <dgm:pt modelId="{60C4C33B-B8D5-4E47-A71F-4260EEEF5A79}" type="pres">
      <dgm:prSet presAssocID="{EEB69727-3310-4414-88B5-9BA3C3359C26}" presName="parentText" presStyleLbl="node1" presStyleIdx="1" presStyleCnt="2" custScaleY="267616" custLinFactNeighborY="10671">
        <dgm:presLayoutVars>
          <dgm:chMax val="0"/>
          <dgm:bulletEnabled val="1"/>
        </dgm:presLayoutVars>
      </dgm:prSet>
      <dgm:spPr/>
    </dgm:pt>
    <dgm:pt modelId="{1AE2F8BA-F535-4359-BEF7-4BAE4BF1D71C}" type="pres">
      <dgm:prSet presAssocID="{EEB69727-3310-4414-88B5-9BA3C3359C26}" presName="negativeSpace" presStyleCnt="0"/>
      <dgm:spPr/>
    </dgm:pt>
    <dgm:pt modelId="{4D0DBB40-5AD8-41BB-9CCA-D56720C3C603}" type="pres">
      <dgm:prSet presAssocID="{EEB69727-3310-4414-88B5-9BA3C3359C26}" presName="childText" presStyleLbl="conFgAcc1" presStyleIdx="1" presStyleCnt="2">
        <dgm:presLayoutVars>
          <dgm:bulletEnabled val="1"/>
        </dgm:presLayoutVars>
      </dgm:prSet>
      <dgm:spPr/>
    </dgm:pt>
  </dgm:ptLst>
  <dgm:cxnLst>
    <dgm:cxn modelId="{A4D6A403-6E5A-4F2F-AD4A-629BB5C03912}" type="presOf" srcId="{51893D28-2B0E-491D-A980-E665C02717D2}" destId="{BFF35F4F-BCF4-49D4-A95E-1E1945FA69DC}" srcOrd="0" destOrd="0" presId="urn:microsoft.com/office/officeart/2005/8/layout/list1"/>
    <dgm:cxn modelId="{139C451E-E52F-4AC5-9C02-12BDB11B7602}" type="presOf" srcId="{4DFF8978-798B-4D28-93C2-014A91B769CA}" destId="{CEB2E429-E356-4F20-A4B8-968A2FA7FACF}" srcOrd="0" destOrd="0" presId="urn:microsoft.com/office/officeart/2005/8/layout/list1"/>
    <dgm:cxn modelId="{7F9CC525-E4E3-4955-BD8E-64B6E8F2DED9}" type="presOf" srcId="{EEB69727-3310-4414-88B5-9BA3C3359C26}" destId="{60C4C33B-B8D5-4E47-A71F-4260EEEF5A79}" srcOrd="1" destOrd="0" presId="urn:microsoft.com/office/officeart/2005/8/layout/list1"/>
    <dgm:cxn modelId="{B5A74C26-4552-47C2-8174-6BA185255ADE}" type="presOf" srcId="{0DB15AB7-E0D1-4D0E-BE6E-3DCF794B748F}" destId="{4D0DBB40-5AD8-41BB-9CCA-D56720C3C603}" srcOrd="0" destOrd="0" presId="urn:microsoft.com/office/officeart/2005/8/layout/list1"/>
    <dgm:cxn modelId="{2574B134-889D-4FF6-8826-EEDB2E322710}" srcId="{51893D28-2B0E-491D-A980-E665C02717D2}" destId="{277FBF00-F259-4BCE-8D71-9B2A96F90045}" srcOrd="0" destOrd="0" parTransId="{12003841-A7DD-49CE-8485-6EFF1107EDBF}" sibTransId="{98E126F3-1E79-4589-8267-140B7F49CAA1}"/>
    <dgm:cxn modelId="{C1261F53-90E6-413C-9FAB-1EA084D6D3B2}" type="presOf" srcId="{277FBF00-F259-4BCE-8D71-9B2A96F90045}" destId="{652FE188-8CD3-4FDC-BFC6-BA1B45A01D40}" srcOrd="0" destOrd="0" presId="urn:microsoft.com/office/officeart/2005/8/layout/list1"/>
    <dgm:cxn modelId="{822DBB91-E5A0-47D3-BDF4-C080732EDCBB}" type="presOf" srcId="{2BAA1682-B943-4E9A-9859-398550C3DD9C}" destId="{4D0DBB40-5AD8-41BB-9CCA-D56720C3C603}" srcOrd="0" destOrd="1" presId="urn:microsoft.com/office/officeart/2005/8/layout/list1"/>
    <dgm:cxn modelId="{B57B39A3-AE9F-4EFF-AF4F-B4AFC97D4BF3}" srcId="{EEB69727-3310-4414-88B5-9BA3C3359C26}" destId="{0DB15AB7-E0D1-4D0E-BE6E-3DCF794B748F}" srcOrd="0" destOrd="0" parTransId="{F4912580-63F8-4E3F-9DFC-E2A581D6C799}" sibTransId="{D03A7080-27CE-42CD-95D5-91175631E1A1}"/>
    <dgm:cxn modelId="{A1088FA3-EBC7-47C0-99E1-EA557B00E0FE}" srcId="{4DFF8978-798B-4D28-93C2-014A91B769CA}" destId="{EEB69727-3310-4414-88B5-9BA3C3359C26}" srcOrd="1" destOrd="0" parTransId="{E6CFBEE7-0E2C-4DE4-8E2F-545F19261C79}" sibTransId="{1772E36B-1370-4003-A5CF-FEFC58139CB8}"/>
    <dgm:cxn modelId="{CF2831B2-39EB-4E8D-84D2-FF46A380FFA5}" type="presOf" srcId="{368FFEE0-3F92-4E83-80ED-9CBFC06D3190}" destId="{652FE188-8CD3-4FDC-BFC6-BA1B45A01D40}" srcOrd="0" destOrd="1" presId="urn:microsoft.com/office/officeart/2005/8/layout/list1"/>
    <dgm:cxn modelId="{DFB07DBA-E458-4214-A3BB-698B9F634CE6}" srcId="{51893D28-2B0E-491D-A980-E665C02717D2}" destId="{368FFEE0-3F92-4E83-80ED-9CBFC06D3190}" srcOrd="1" destOrd="0" parTransId="{0C9307B0-2863-4EEA-A841-5B9711D6B60C}" sibTransId="{27E0C675-487C-4429-B3AC-50202B683CB0}"/>
    <dgm:cxn modelId="{B9F694BC-9DD2-4700-B3B3-CBA5D1F3CA22}" srcId="{4DFF8978-798B-4D28-93C2-014A91B769CA}" destId="{51893D28-2B0E-491D-A980-E665C02717D2}" srcOrd="0" destOrd="0" parTransId="{8CBBF3CE-21B1-47E4-9705-FE6C504E0D97}" sibTransId="{3C3B9DAC-174F-418B-B095-ADF708BD1592}"/>
    <dgm:cxn modelId="{82622EDC-328C-411B-96A8-37A9ACA2EBA2}" type="presOf" srcId="{51893D28-2B0E-491D-A980-E665C02717D2}" destId="{E0225633-B13D-409F-B094-AEFFA6E6F6F7}" srcOrd="1" destOrd="0" presId="urn:microsoft.com/office/officeart/2005/8/layout/list1"/>
    <dgm:cxn modelId="{7C3BD1EE-82C6-479E-9430-31494C320279}" srcId="{EEB69727-3310-4414-88B5-9BA3C3359C26}" destId="{2BAA1682-B943-4E9A-9859-398550C3DD9C}" srcOrd="1" destOrd="0" parTransId="{7193FA60-F153-446B-A79D-2FB1C3E121DB}" sibTransId="{1D255A05-D5E9-4775-8E59-A178050AEE21}"/>
    <dgm:cxn modelId="{10C1F3FA-4EA9-4F33-A1FD-2467592F7E59}" type="presOf" srcId="{EEB69727-3310-4414-88B5-9BA3C3359C26}" destId="{13A3E01F-D803-48C6-AE9A-996F73254183}" srcOrd="0" destOrd="0" presId="urn:microsoft.com/office/officeart/2005/8/layout/list1"/>
    <dgm:cxn modelId="{8110B0AA-0E15-4AC4-A867-072B1DD27BD0}" type="presParOf" srcId="{CEB2E429-E356-4F20-A4B8-968A2FA7FACF}" destId="{E133C55A-58CD-412C-BB7F-557DF464DC0E}" srcOrd="0" destOrd="0" presId="urn:microsoft.com/office/officeart/2005/8/layout/list1"/>
    <dgm:cxn modelId="{020C305F-3E11-4CA2-AB8F-E37430DE8741}" type="presParOf" srcId="{E133C55A-58CD-412C-BB7F-557DF464DC0E}" destId="{BFF35F4F-BCF4-49D4-A95E-1E1945FA69DC}" srcOrd="0" destOrd="0" presId="urn:microsoft.com/office/officeart/2005/8/layout/list1"/>
    <dgm:cxn modelId="{78236EFC-6DFC-4598-8887-88FE9F819E6E}" type="presParOf" srcId="{E133C55A-58CD-412C-BB7F-557DF464DC0E}" destId="{E0225633-B13D-409F-B094-AEFFA6E6F6F7}" srcOrd="1" destOrd="0" presId="urn:microsoft.com/office/officeart/2005/8/layout/list1"/>
    <dgm:cxn modelId="{7927F43A-7E98-4164-ADB9-49FF167EF53B}" type="presParOf" srcId="{CEB2E429-E356-4F20-A4B8-968A2FA7FACF}" destId="{427A6F09-A323-4317-AC30-DDEF0AE247E5}" srcOrd="1" destOrd="0" presId="urn:microsoft.com/office/officeart/2005/8/layout/list1"/>
    <dgm:cxn modelId="{77260D06-DC2E-4B96-9497-140409EF2AD3}" type="presParOf" srcId="{CEB2E429-E356-4F20-A4B8-968A2FA7FACF}" destId="{652FE188-8CD3-4FDC-BFC6-BA1B45A01D40}" srcOrd="2" destOrd="0" presId="urn:microsoft.com/office/officeart/2005/8/layout/list1"/>
    <dgm:cxn modelId="{59F41AC1-863E-4380-A60D-C597AFC4DCD6}" type="presParOf" srcId="{CEB2E429-E356-4F20-A4B8-968A2FA7FACF}" destId="{FA53A4CD-C3A7-4910-BE98-63BD2CEC6B61}" srcOrd="3" destOrd="0" presId="urn:microsoft.com/office/officeart/2005/8/layout/list1"/>
    <dgm:cxn modelId="{67F25A9A-7506-4E19-92C6-A053D2A07794}" type="presParOf" srcId="{CEB2E429-E356-4F20-A4B8-968A2FA7FACF}" destId="{075A3CA8-FE73-4CC4-8A35-7CBEF154D28B}" srcOrd="4" destOrd="0" presId="urn:microsoft.com/office/officeart/2005/8/layout/list1"/>
    <dgm:cxn modelId="{4A740977-74F7-4439-B199-6D78BB43E99E}" type="presParOf" srcId="{075A3CA8-FE73-4CC4-8A35-7CBEF154D28B}" destId="{13A3E01F-D803-48C6-AE9A-996F73254183}" srcOrd="0" destOrd="0" presId="urn:microsoft.com/office/officeart/2005/8/layout/list1"/>
    <dgm:cxn modelId="{5475F96A-311C-4117-AC74-42F15415C195}" type="presParOf" srcId="{075A3CA8-FE73-4CC4-8A35-7CBEF154D28B}" destId="{60C4C33B-B8D5-4E47-A71F-4260EEEF5A79}" srcOrd="1" destOrd="0" presId="urn:microsoft.com/office/officeart/2005/8/layout/list1"/>
    <dgm:cxn modelId="{36F15430-8B8F-4115-83D0-07CFDFD6D93D}" type="presParOf" srcId="{CEB2E429-E356-4F20-A4B8-968A2FA7FACF}" destId="{1AE2F8BA-F535-4359-BEF7-4BAE4BF1D71C}" srcOrd="5" destOrd="0" presId="urn:microsoft.com/office/officeart/2005/8/layout/list1"/>
    <dgm:cxn modelId="{24BA19EF-D5B0-4D11-A99B-BAA2E1103869}" type="presParOf" srcId="{CEB2E429-E356-4F20-A4B8-968A2FA7FACF}" destId="{4D0DBB40-5AD8-41BB-9CCA-D56720C3C603}"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C7C54BF-D7B1-4716-A6A8-819BBA4E64E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050A318D-BA3E-46B4-B461-5F0DD8C88D74}">
      <dgm:prSet custT="1"/>
      <dgm:spPr>
        <a:solidFill>
          <a:schemeClr val="bg2"/>
        </a:solidFill>
      </dgm:spPr>
      <dgm:t>
        <a:bodyPr/>
        <a:lstStyle/>
        <a:p>
          <a:pPr rtl="0"/>
          <a:r>
            <a:rPr lang="en-US" sz="2000" dirty="0"/>
            <a:t>Mortgage loans</a:t>
          </a:r>
          <a:endParaRPr lang="en-AU" sz="2000" dirty="0"/>
        </a:p>
      </dgm:t>
    </dgm:pt>
    <dgm:pt modelId="{DA074D7E-03E2-4F40-9394-B7FCD88C5FE5}" type="parTrans" cxnId="{944C4DA0-F923-472A-9EA0-FF352FD78315}">
      <dgm:prSet/>
      <dgm:spPr/>
      <dgm:t>
        <a:bodyPr/>
        <a:lstStyle/>
        <a:p>
          <a:endParaRPr lang="en-AU"/>
        </a:p>
      </dgm:t>
    </dgm:pt>
    <dgm:pt modelId="{3DAB6D72-00AE-4AA9-AAE9-0E800389BB14}" type="sibTrans" cxnId="{944C4DA0-F923-472A-9EA0-FF352FD78315}">
      <dgm:prSet/>
      <dgm:spPr/>
      <dgm:t>
        <a:bodyPr/>
        <a:lstStyle/>
        <a:p>
          <a:endParaRPr lang="en-AU"/>
        </a:p>
      </dgm:t>
    </dgm:pt>
    <dgm:pt modelId="{9BC9FDCD-34EA-4DC0-A92C-BEB5636B06A8}">
      <dgm:prSet custT="1"/>
      <dgm:spPr>
        <a:ln>
          <a:solidFill>
            <a:schemeClr val="bg2"/>
          </a:solidFill>
        </a:ln>
      </dgm:spPr>
      <dgm:t>
        <a:bodyPr/>
        <a:lstStyle/>
        <a:p>
          <a:pPr rtl="0"/>
          <a:r>
            <a:rPr lang="en-US" sz="2000" dirty="0"/>
            <a:t>A mortgage loan is a loan secured by the collateral of some specified real estate property that obliges the borrower to make a predetermined series of payments to the lender. </a:t>
          </a:r>
          <a:endParaRPr lang="en-AU" sz="2000" dirty="0"/>
        </a:p>
      </dgm:t>
    </dgm:pt>
    <dgm:pt modelId="{00218DB2-F01D-49F1-924F-583702C3AABD}" type="parTrans" cxnId="{EE07EF25-90BB-4134-A89B-A85D468B2CB5}">
      <dgm:prSet/>
      <dgm:spPr/>
      <dgm:t>
        <a:bodyPr/>
        <a:lstStyle/>
        <a:p>
          <a:endParaRPr lang="en-AU"/>
        </a:p>
      </dgm:t>
    </dgm:pt>
    <dgm:pt modelId="{0C98816C-0ABB-4388-B8A5-E45B791BEC57}" type="sibTrans" cxnId="{EE07EF25-90BB-4134-A89B-A85D468B2CB5}">
      <dgm:prSet/>
      <dgm:spPr/>
      <dgm:t>
        <a:bodyPr/>
        <a:lstStyle/>
        <a:p>
          <a:endParaRPr lang="en-AU"/>
        </a:p>
      </dgm:t>
    </dgm:pt>
    <dgm:pt modelId="{B312B9C4-DD3B-43BC-8C33-16A10D653DB8}">
      <dgm:prSet custT="1"/>
      <dgm:spPr>
        <a:ln>
          <a:solidFill>
            <a:schemeClr val="bg2"/>
          </a:solidFill>
        </a:ln>
      </dgm:spPr>
      <dgm:t>
        <a:bodyPr/>
        <a:lstStyle/>
        <a:p>
          <a:pPr rtl="0"/>
          <a:r>
            <a:rPr lang="en-US" sz="2000" dirty="0"/>
            <a:t>The cash flow of a mortgage includes (1) interest, (2) scheduled principal payments, and (3) prepayments.</a:t>
          </a:r>
          <a:endParaRPr lang="en-AU" sz="2000" dirty="0"/>
        </a:p>
      </dgm:t>
    </dgm:pt>
    <dgm:pt modelId="{54F9B3B9-76EA-4F0C-9193-0EA51FF9EDAF}" type="parTrans" cxnId="{720C3EEB-D9F0-4893-A583-B952FE4CB0C4}">
      <dgm:prSet/>
      <dgm:spPr/>
      <dgm:t>
        <a:bodyPr/>
        <a:lstStyle/>
        <a:p>
          <a:endParaRPr lang="en-AU"/>
        </a:p>
      </dgm:t>
    </dgm:pt>
    <dgm:pt modelId="{4530713A-726C-414B-B523-6B3E7E1AA26E}" type="sibTrans" cxnId="{720C3EEB-D9F0-4893-A583-B952FE4CB0C4}">
      <dgm:prSet/>
      <dgm:spPr/>
      <dgm:t>
        <a:bodyPr/>
        <a:lstStyle/>
        <a:p>
          <a:endParaRPr lang="en-AU"/>
        </a:p>
      </dgm:t>
    </dgm:pt>
    <dgm:pt modelId="{01449F84-057A-4882-8406-F465FC53628C}">
      <dgm:prSet custT="1"/>
      <dgm:spPr>
        <a:solidFill>
          <a:schemeClr val="bg2"/>
        </a:solidFill>
      </dgm:spPr>
      <dgm:t>
        <a:bodyPr/>
        <a:lstStyle/>
        <a:p>
          <a:pPr rtl="0"/>
          <a:r>
            <a:rPr lang="en-US" sz="2000" dirty="0"/>
            <a:t>Mortgage-backed securities</a:t>
          </a:r>
          <a:endParaRPr lang="en-AU" sz="2000" dirty="0"/>
        </a:p>
      </dgm:t>
    </dgm:pt>
    <dgm:pt modelId="{1D198083-6687-4EC2-870E-0E6B970D0B8C}" type="parTrans" cxnId="{14248D0C-AFC3-4354-81D3-9E82932E43A0}">
      <dgm:prSet/>
      <dgm:spPr/>
      <dgm:t>
        <a:bodyPr/>
        <a:lstStyle/>
        <a:p>
          <a:endParaRPr lang="en-AU"/>
        </a:p>
      </dgm:t>
    </dgm:pt>
    <dgm:pt modelId="{61AA05FC-B285-4613-A60C-CB988A592E86}" type="sibTrans" cxnId="{14248D0C-AFC3-4354-81D3-9E82932E43A0}">
      <dgm:prSet/>
      <dgm:spPr/>
      <dgm:t>
        <a:bodyPr/>
        <a:lstStyle/>
        <a:p>
          <a:endParaRPr lang="en-AU"/>
        </a:p>
      </dgm:t>
    </dgm:pt>
    <dgm:pt modelId="{981448A9-F1D7-4459-8264-42ACD2B45248}">
      <dgm:prSet custT="1"/>
      <dgm:spPr>
        <a:ln>
          <a:solidFill>
            <a:schemeClr val="bg2"/>
          </a:solidFill>
        </a:ln>
      </dgm:spPr>
      <dgm:t>
        <a:bodyPr/>
        <a:lstStyle/>
        <a:p>
          <a:pPr rtl="0"/>
          <a:r>
            <a:rPr lang="en-US" sz="2000" dirty="0"/>
            <a:t>There are two MBS sectors: (i) agency residential mortgage-backed securities (RMBS), including those guaranteed by the government or government-sponsored agencies, and (ii) non-agency RMBS.</a:t>
          </a:r>
          <a:endParaRPr lang="en-AU" sz="2000" dirty="0"/>
        </a:p>
      </dgm:t>
    </dgm:pt>
    <dgm:pt modelId="{A87732F9-A207-4C5C-A324-49CC6D52F25E}" type="parTrans" cxnId="{0F32D2C6-7443-40B9-ABD5-431801C98154}">
      <dgm:prSet/>
      <dgm:spPr/>
      <dgm:t>
        <a:bodyPr/>
        <a:lstStyle/>
        <a:p>
          <a:endParaRPr lang="en-AU"/>
        </a:p>
      </dgm:t>
    </dgm:pt>
    <dgm:pt modelId="{30AC021E-0100-45D4-B2B7-BCA155A83D04}" type="sibTrans" cxnId="{0F32D2C6-7443-40B9-ABD5-431801C98154}">
      <dgm:prSet/>
      <dgm:spPr/>
      <dgm:t>
        <a:bodyPr/>
        <a:lstStyle/>
        <a:p>
          <a:endParaRPr lang="en-AU"/>
        </a:p>
      </dgm:t>
    </dgm:pt>
    <dgm:pt modelId="{10CBF5B5-C611-40D5-A5CB-16CCB509A3C1}">
      <dgm:prSet custT="1"/>
      <dgm:spPr>
        <a:ln>
          <a:solidFill>
            <a:schemeClr val="bg2"/>
          </a:solidFill>
        </a:ln>
      </dgm:spPr>
      <dgm:t>
        <a:bodyPr/>
        <a:lstStyle/>
        <a:p>
          <a:pPr rtl="0"/>
          <a:r>
            <a:rPr lang="en-US" sz="2000" dirty="0"/>
            <a:t>The payments that are received from the collateral are distributed to pay interest and repay principal to the security holders as well as to pay servicing and other fees.</a:t>
          </a:r>
          <a:endParaRPr lang="en-AU" sz="2000" dirty="0"/>
        </a:p>
      </dgm:t>
    </dgm:pt>
    <dgm:pt modelId="{443F3BAF-9F97-480B-B09F-48C00B7AAF1F}" type="parTrans" cxnId="{CF6D3BEF-D168-451A-BFA5-36AF8B1054B7}">
      <dgm:prSet/>
      <dgm:spPr/>
      <dgm:t>
        <a:bodyPr/>
        <a:lstStyle/>
        <a:p>
          <a:endParaRPr lang="en-AU"/>
        </a:p>
      </dgm:t>
    </dgm:pt>
    <dgm:pt modelId="{D3401C3A-2DC5-485D-AC63-1C7A6F59F825}" type="sibTrans" cxnId="{CF6D3BEF-D168-451A-BFA5-36AF8B1054B7}">
      <dgm:prSet/>
      <dgm:spPr/>
      <dgm:t>
        <a:bodyPr/>
        <a:lstStyle/>
        <a:p>
          <a:endParaRPr lang="en-AU"/>
        </a:p>
      </dgm:t>
    </dgm:pt>
    <dgm:pt modelId="{18BE406B-4E22-4452-95F1-0A50BD8C8645}" type="pres">
      <dgm:prSet presAssocID="{8C7C54BF-D7B1-4716-A6A8-819BBA4E64E5}" presName="linear" presStyleCnt="0">
        <dgm:presLayoutVars>
          <dgm:dir/>
          <dgm:animLvl val="lvl"/>
          <dgm:resizeHandles val="exact"/>
        </dgm:presLayoutVars>
      </dgm:prSet>
      <dgm:spPr/>
    </dgm:pt>
    <dgm:pt modelId="{AF0A9565-27FB-468A-BB96-3A170B3B185D}" type="pres">
      <dgm:prSet presAssocID="{050A318D-BA3E-46B4-B461-5F0DD8C88D74}" presName="parentLin" presStyleCnt="0"/>
      <dgm:spPr/>
    </dgm:pt>
    <dgm:pt modelId="{91949024-5A81-4CB0-8D27-891F8EFBAE5D}" type="pres">
      <dgm:prSet presAssocID="{050A318D-BA3E-46B4-B461-5F0DD8C88D74}" presName="parentLeftMargin" presStyleLbl="node1" presStyleIdx="0" presStyleCnt="2"/>
      <dgm:spPr/>
    </dgm:pt>
    <dgm:pt modelId="{33F28A14-7E7C-45E3-8A27-22A9ED7610CE}" type="pres">
      <dgm:prSet presAssocID="{050A318D-BA3E-46B4-B461-5F0DD8C88D74}" presName="parentText" presStyleLbl="node1" presStyleIdx="0" presStyleCnt="2">
        <dgm:presLayoutVars>
          <dgm:chMax val="0"/>
          <dgm:bulletEnabled val="1"/>
        </dgm:presLayoutVars>
      </dgm:prSet>
      <dgm:spPr/>
    </dgm:pt>
    <dgm:pt modelId="{93F42288-8C38-4A0F-AFB6-3347D848B163}" type="pres">
      <dgm:prSet presAssocID="{050A318D-BA3E-46B4-B461-5F0DD8C88D74}" presName="negativeSpace" presStyleCnt="0"/>
      <dgm:spPr/>
    </dgm:pt>
    <dgm:pt modelId="{44D3D35F-EDE8-4171-BFE8-8D576B3CF5C3}" type="pres">
      <dgm:prSet presAssocID="{050A318D-BA3E-46B4-B461-5F0DD8C88D74}" presName="childText" presStyleLbl="conFgAcc1" presStyleIdx="0" presStyleCnt="2">
        <dgm:presLayoutVars>
          <dgm:bulletEnabled val="1"/>
        </dgm:presLayoutVars>
      </dgm:prSet>
      <dgm:spPr/>
    </dgm:pt>
    <dgm:pt modelId="{09B17404-A8F2-4B07-B6FC-F0EF8F431CE7}" type="pres">
      <dgm:prSet presAssocID="{3DAB6D72-00AE-4AA9-AAE9-0E800389BB14}" presName="spaceBetweenRectangles" presStyleCnt="0"/>
      <dgm:spPr/>
    </dgm:pt>
    <dgm:pt modelId="{C85A5DB1-4DCB-40AF-97CD-58D6C8A3FBDF}" type="pres">
      <dgm:prSet presAssocID="{01449F84-057A-4882-8406-F465FC53628C}" presName="parentLin" presStyleCnt="0"/>
      <dgm:spPr/>
    </dgm:pt>
    <dgm:pt modelId="{695FC1FE-7682-4C2C-9D9A-1F3F829DED19}" type="pres">
      <dgm:prSet presAssocID="{01449F84-057A-4882-8406-F465FC53628C}" presName="parentLeftMargin" presStyleLbl="node1" presStyleIdx="0" presStyleCnt="2"/>
      <dgm:spPr/>
    </dgm:pt>
    <dgm:pt modelId="{1EA0ADBD-8BFE-412F-9D09-946607FE288E}" type="pres">
      <dgm:prSet presAssocID="{01449F84-057A-4882-8406-F465FC53628C}" presName="parentText" presStyleLbl="node1" presStyleIdx="1" presStyleCnt="2">
        <dgm:presLayoutVars>
          <dgm:chMax val="0"/>
          <dgm:bulletEnabled val="1"/>
        </dgm:presLayoutVars>
      </dgm:prSet>
      <dgm:spPr/>
    </dgm:pt>
    <dgm:pt modelId="{CF62BD5C-7318-4DDC-A46E-792A748C4C3C}" type="pres">
      <dgm:prSet presAssocID="{01449F84-057A-4882-8406-F465FC53628C}" presName="negativeSpace" presStyleCnt="0"/>
      <dgm:spPr/>
    </dgm:pt>
    <dgm:pt modelId="{6073F94A-49EC-46AA-9C3F-248ED5F084B7}" type="pres">
      <dgm:prSet presAssocID="{01449F84-057A-4882-8406-F465FC53628C}" presName="childText" presStyleLbl="conFgAcc1" presStyleIdx="1" presStyleCnt="2">
        <dgm:presLayoutVars>
          <dgm:bulletEnabled val="1"/>
        </dgm:presLayoutVars>
      </dgm:prSet>
      <dgm:spPr/>
    </dgm:pt>
  </dgm:ptLst>
  <dgm:cxnLst>
    <dgm:cxn modelId="{14248D0C-AFC3-4354-81D3-9E82932E43A0}" srcId="{8C7C54BF-D7B1-4716-A6A8-819BBA4E64E5}" destId="{01449F84-057A-4882-8406-F465FC53628C}" srcOrd="1" destOrd="0" parTransId="{1D198083-6687-4EC2-870E-0E6B970D0B8C}" sibTransId="{61AA05FC-B285-4613-A60C-CB988A592E86}"/>
    <dgm:cxn modelId="{C3E03921-9EF3-42E4-AF67-F55B68B7D8F0}" type="presOf" srcId="{8C7C54BF-D7B1-4716-A6A8-819BBA4E64E5}" destId="{18BE406B-4E22-4452-95F1-0A50BD8C8645}" srcOrd="0" destOrd="0" presId="urn:microsoft.com/office/officeart/2005/8/layout/list1"/>
    <dgm:cxn modelId="{EE07EF25-90BB-4134-A89B-A85D468B2CB5}" srcId="{050A318D-BA3E-46B4-B461-5F0DD8C88D74}" destId="{9BC9FDCD-34EA-4DC0-A92C-BEB5636B06A8}" srcOrd="0" destOrd="0" parTransId="{00218DB2-F01D-49F1-924F-583702C3AABD}" sibTransId="{0C98816C-0ABB-4388-B8A5-E45B791BEC57}"/>
    <dgm:cxn modelId="{E0EFD228-9855-43EE-95BC-1F1AF549A215}" type="presOf" srcId="{981448A9-F1D7-4459-8264-42ACD2B45248}" destId="{6073F94A-49EC-46AA-9C3F-248ED5F084B7}" srcOrd="0" destOrd="0" presId="urn:microsoft.com/office/officeart/2005/8/layout/list1"/>
    <dgm:cxn modelId="{D2AFAF29-A322-41AE-A152-447F75860990}" type="presOf" srcId="{01449F84-057A-4882-8406-F465FC53628C}" destId="{1EA0ADBD-8BFE-412F-9D09-946607FE288E}" srcOrd="1" destOrd="0" presId="urn:microsoft.com/office/officeart/2005/8/layout/list1"/>
    <dgm:cxn modelId="{8732EC29-6E09-494B-B855-6ECDDEEAB974}" type="presOf" srcId="{050A318D-BA3E-46B4-B461-5F0DD8C88D74}" destId="{33F28A14-7E7C-45E3-8A27-22A9ED7610CE}" srcOrd="1" destOrd="0" presId="urn:microsoft.com/office/officeart/2005/8/layout/list1"/>
    <dgm:cxn modelId="{E8E8E62B-52D3-4DA4-A335-77545BA064FE}" type="presOf" srcId="{9BC9FDCD-34EA-4DC0-A92C-BEB5636B06A8}" destId="{44D3D35F-EDE8-4171-BFE8-8D576B3CF5C3}" srcOrd="0" destOrd="0" presId="urn:microsoft.com/office/officeart/2005/8/layout/list1"/>
    <dgm:cxn modelId="{13A02F5E-0BDC-42D9-A35F-AA82A7E9743D}" type="presOf" srcId="{10CBF5B5-C611-40D5-A5CB-16CCB509A3C1}" destId="{6073F94A-49EC-46AA-9C3F-248ED5F084B7}" srcOrd="0" destOrd="1" presId="urn:microsoft.com/office/officeart/2005/8/layout/list1"/>
    <dgm:cxn modelId="{944C4DA0-F923-472A-9EA0-FF352FD78315}" srcId="{8C7C54BF-D7B1-4716-A6A8-819BBA4E64E5}" destId="{050A318D-BA3E-46B4-B461-5F0DD8C88D74}" srcOrd="0" destOrd="0" parTransId="{DA074D7E-03E2-4F40-9394-B7FCD88C5FE5}" sibTransId="{3DAB6D72-00AE-4AA9-AAE9-0E800389BB14}"/>
    <dgm:cxn modelId="{38468EBA-C875-4C91-A30A-31FB0CC48520}" type="presOf" srcId="{01449F84-057A-4882-8406-F465FC53628C}" destId="{695FC1FE-7682-4C2C-9D9A-1F3F829DED19}" srcOrd="0" destOrd="0" presId="urn:microsoft.com/office/officeart/2005/8/layout/list1"/>
    <dgm:cxn modelId="{0F32D2C6-7443-40B9-ABD5-431801C98154}" srcId="{01449F84-057A-4882-8406-F465FC53628C}" destId="{981448A9-F1D7-4459-8264-42ACD2B45248}" srcOrd="0" destOrd="0" parTransId="{A87732F9-A207-4C5C-A324-49CC6D52F25E}" sibTransId="{30AC021E-0100-45D4-B2B7-BCA155A83D04}"/>
    <dgm:cxn modelId="{A4D9BFCE-799E-4092-98AF-C41DBE5B2844}" type="presOf" srcId="{050A318D-BA3E-46B4-B461-5F0DD8C88D74}" destId="{91949024-5A81-4CB0-8D27-891F8EFBAE5D}" srcOrd="0" destOrd="0" presId="urn:microsoft.com/office/officeart/2005/8/layout/list1"/>
    <dgm:cxn modelId="{60F8F7E7-9FAF-4357-9037-03A5F2D079E4}" type="presOf" srcId="{B312B9C4-DD3B-43BC-8C33-16A10D653DB8}" destId="{44D3D35F-EDE8-4171-BFE8-8D576B3CF5C3}" srcOrd="0" destOrd="1" presId="urn:microsoft.com/office/officeart/2005/8/layout/list1"/>
    <dgm:cxn modelId="{720C3EEB-D9F0-4893-A583-B952FE4CB0C4}" srcId="{050A318D-BA3E-46B4-B461-5F0DD8C88D74}" destId="{B312B9C4-DD3B-43BC-8C33-16A10D653DB8}" srcOrd="1" destOrd="0" parTransId="{54F9B3B9-76EA-4F0C-9193-0EA51FF9EDAF}" sibTransId="{4530713A-726C-414B-B523-6B3E7E1AA26E}"/>
    <dgm:cxn modelId="{CF6D3BEF-D168-451A-BFA5-36AF8B1054B7}" srcId="{01449F84-057A-4882-8406-F465FC53628C}" destId="{10CBF5B5-C611-40D5-A5CB-16CCB509A3C1}" srcOrd="1" destOrd="0" parTransId="{443F3BAF-9F97-480B-B09F-48C00B7AAF1F}" sibTransId="{D3401C3A-2DC5-485D-AC63-1C7A6F59F825}"/>
    <dgm:cxn modelId="{7BBA7E71-9F4E-4C1B-B3CE-40B09BAB010B}" type="presParOf" srcId="{18BE406B-4E22-4452-95F1-0A50BD8C8645}" destId="{AF0A9565-27FB-468A-BB96-3A170B3B185D}" srcOrd="0" destOrd="0" presId="urn:microsoft.com/office/officeart/2005/8/layout/list1"/>
    <dgm:cxn modelId="{A644F52D-50C1-4383-BCE0-CDF2E2153C49}" type="presParOf" srcId="{AF0A9565-27FB-468A-BB96-3A170B3B185D}" destId="{91949024-5A81-4CB0-8D27-891F8EFBAE5D}" srcOrd="0" destOrd="0" presId="urn:microsoft.com/office/officeart/2005/8/layout/list1"/>
    <dgm:cxn modelId="{9B3DF1BA-A2D6-42CA-BF90-4F43CEE014A0}" type="presParOf" srcId="{AF0A9565-27FB-468A-BB96-3A170B3B185D}" destId="{33F28A14-7E7C-45E3-8A27-22A9ED7610CE}" srcOrd="1" destOrd="0" presId="urn:microsoft.com/office/officeart/2005/8/layout/list1"/>
    <dgm:cxn modelId="{A3A100B7-9203-4818-8DBD-C2FCF222EBCE}" type="presParOf" srcId="{18BE406B-4E22-4452-95F1-0A50BD8C8645}" destId="{93F42288-8C38-4A0F-AFB6-3347D848B163}" srcOrd="1" destOrd="0" presId="urn:microsoft.com/office/officeart/2005/8/layout/list1"/>
    <dgm:cxn modelId="{A7F55123-DE00-4BF5-A5AE-40483CCDF132}" type="presParOf" srcId="{18BE406B-4E22-4452-95F1-0A50BD8C8645}" destId="{44D3D35F-EDE8-4171-BFE8-8D576B3CF5C3}" srcOrd="2" destOrd="0" presId="urn:microsoft.com/office/officeart/2005/8/layout/list1"/>
    <dgm:cxn modelId="{5A13017B-A9C1-41F5-8FDD-ADD0FCCD0649}" type="presParOf" srcId="{18BE406B-4E22-4452-95F1-0A50BD8C8645}" destId="{09B17404-A8F2-4B07-B6FC-F0EF8F431CE7}" srcOrd="3" destOrd="0" presId="urn:microsoft.com/office/officeart/2005/8/layout/list1"/>
    <dgm:cxn modelId="{CA4F2413-CD2E-4FE9-9D8F-1E756D271837}" type="presParOf" srcId="{18BE406B-4E22-4452-95F1-0A50BD8C8645}" destId="{C85A5DB1-4DCB-40AF-97CD-58D6C8A3FBDF}" srcOrd="4" destOrd="0" presId="urn:microsoft.com/office/officeart/2005/8/layout/list1"/>
    <dgm:cxn modelId="{399B7B8A-7446-4663-9D4B-81FE593E8819}" type="presParOf" srcId="{C85A5DB1-4DCB-40AF-97CD-58D6C8A3FBDF}" destId="{695FC1FE-7682-4C2C-9D9A-1F3F829DED19}" srcOrd="0" destOrd="0" presId="urn:microsoft.com/office/officeart/2005/8/layout/list1"/>
    <dgm:cxn modelId="{3EF9DA92-3B7F-411D-AA83-0CD71188C6D0}" type="presParOf" srcId="{C85A5DB1-4DCB-40AF-97CD-58D6C8A3FBDF}" destId="{1EA0ADBD-8BFE-412F-9D09-946607FE288E}" srcOrd="1" destOrd="0" presId="urn:microsoft.com/office/officeart/2005/8/layout/list1"/>
    <dgm:cxn modelId="{EFA2A55C-1679-41EB-A7E5-790E2B4C09FB}" type="presParOf" srcId="{18BE406B-4E22-4452-95F1-0A50BD8C8645}" destId="{CF62BD5C-7318-4DDC-A46E-792A748C4C3C}" srcOrd="5" destOrd="0" presId="urn:microsoft.com/office/officeart/2005/8/layout/list1"/>
    <dgm:cxn modelId="{3011D302-C172-49D9-8DF5-34BBC0584C8D}" type="presParOf" srcId="{18BE406B-4E22-4452-95F1-0A50BD8C8645}" destId="{6073F94A-49EC-46AA-9C3F-248ED5F084B7}"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FA28C28-7D93-471F-8FA7-135ED3519D4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4BDE3D60-3991-4D15-A558-58943A6EE94C}">
      <dgm:prSet custT="1"/>
      <dgm:spPr>
        <a:solidFill>
          <a:schemeClr val="bg2"/>
        </a:solidFill>
      </dgm:spPr>
      <dgm:t>
        <a:bodyPr/>
        <a:lstStyle/>
        <a:p>
          <a:pPr rtl="0"/>
          <a:r>
            <a:rPr lang="en-US" sz="2000" dirty="0"/>
            <a:t>Motivation for creating securitized structures with multiple tranches (CMOs)</a:t>
          </a:r>
          <a:endParaRPr lang="en-AU" sz="2000" dirty="0"/>
        </a:p>
      </dgm:t>
    </dgm:pt>
    <dgm:pt modelId="{212C8226-D563-4975-8568-3E8CAF297B16}" type="parTrans" cxnId="{6F9CBD15-9D23-4E52-98FF-4C7C339875B8}">
      <dgm:prSet/>
      <dgm:spPr/>
      <dgm:t>
        <a:bodyPr/>
        <a:lstStyle/>
        <a:p>
          <a:endParaRPr lang="en-AU"/>
        </a:p>
      </dgm:t>
    </dgm:pt>
    <dgm:pt modelId="{63A47C08-A9CD-4A15-9987-DC1C089486EE}" type="sibTrans" cxnId="{6F9CBD15-9D23-4E52-98FF-4C7C339875B8}">
      <dgm:prSet/>
      <dgm:spPr/>
      <dgm:t>
        <a:bodyPr/>
        <a:lstStyle/>
        <a:p>
          <a:endParaRPr lang="en-AU"/>
        </a:p>
      </dgm:t>
    </dgm:pt>
    <dgm:pt modelId="{C89A8258-0D3E-4F8B-8F88-62B37BCD6337}">
      <dgm:prSet custT="1"/>
      <dgm:spPr>
        <a:ln>
          <a:solidFill>
            <a:schemeClr val="bg2"/>
          </a:solidFill>
        </a:ln>
      </dgm:spPr>
      <dgm:t>
        <a:bodyPr/>
        <a:lstStyle/>
        <a:p>
          <a:pPr rtl="0"/>
          <a:r>
            <a:rPr lang="en-US" sz="2000" dirty="0"/>
            <a:t>The motivation for the creation of different types of structures is to redistribute prepayment risk and credit risk efficiently among different bond classes in the securitization.</a:t>
          </a:r>
          <a:endParaRPr lang="en-AU" sz="2000" dirty="0"/>
        </a:p>
      </dgm:t>
    </dgm:pt>
    <dgm:pt modelId="{26908CEE-18E7-443B-B8D2-D892090BE431}" type="parTrans" cxnId="{9532CE37-6D83-4AD5-BC26-33CF03BD0B3C}">
      <dgm:prSet/>
      <dgm:spPr/>
      <dgm:t>
        <a:bodyPr/>
        <a:lstStyle/>
        <a:p>
          <a:endParaRPr lang="en-AU"/>
        </a:p>
      </dgm:t>
    </dgm:pt>
    <dgm:pt modelId="{DE57D838-061C-4AB9-A26E-C47268CA4DEE}" type="sibTrans" cxnId="{9532CE37-6D83-4AD5-BC26-33CF03BD0B3C}">
      <dgm:prSet/>
      <dgm:spPr/>
      <dgm:t>
        <a:bodyPr/>
        <a:lstStyle/>
        <a:p>
          <a:endParaRPr lang="en-AU"/>
        </a:p>
      </dgm:t>
    </dgm:pt>
    <dgm:pt modelId="{7980ABD9-707B-4D7F-8539-C84AF5CCA8CB}">
      <dgm:prSet custT="1"/>
      <dgm:spPr>
        <a:ln>
          <a:solidFill>
            <a:schemeClr val="bg2"/>
          </a:solidFill>
        </a:ln>
      </dgm:spPr>
      <dgm:t>
        <a:bodyPr/>
        <a:lstStyle/>
        <a:p>
          <a:pPr rtl="0"/>
          <a:r>
            <a:rPr lang="en-US" sz="2000" dirty="0"/>
            <a:t>The cash flow of a mortgage pass-through security depends on the cash flow of the underlying pool of mortgages and consists of monthly mortgage payments representing interest, the scheduled repayment of principal, and any prepayments, net of servicing and other fees.</a:t>
          </a:r>
          <a:endParaRPr lang="en-AU" sz="2000" dirty="0"/>
        </a:p>
      </dgm:t>
    </dgm:pt>
    <dgm:pt modelId="{961E2F60-3F81-44B0-A370-266C6DFBB006}" type="parTrans" cxnId="{AEFCF3F7-1CF8-4C07-A8A2-F6937E9D4033}">
      <dgm:prSet/>
      <dgm:spPr/>
      <dgm:t>
        <a:bodyPr/>
        <a:lstStyle/>
        <a:p>
          <a:endParaRPr lang="en-AU"/>
        </a:p>
      </dgm:t>
    </dgm:pt>
    <dgm:pt modelId="{EDCE8D73-62F7-4E15-9410-481C2F5AADA5}" type="sibTrans" cxnId="{AEFCF3F7-1CF8-4C07-A8A2-F6937E9D4033}">
      <dgm:prSet/>
      <dgm:spPr/>
      <dgm:t>
        <a:bodyPr/>
        <a:lstStyle/>
        <a:p>
          <a:endParaRPr lang="en-AU"/>
        </a:p>
      </dgm:t>
    </dgm:pt>
    <dgm:pt modelId="{69F7F2B1-C787-4F35-B113-481C6E15ED8F}">
      <dgm:prSet custT="1"/>
      <dgm:spPr>
        <a:ln>
          <a:solidFill>
            <a:schemeClr val="bg2"/>
          </a:solidFill>
        </a:ln>
      </dgm:spPr>
      <dgm:t>
        <a:bodyPr/>
        <a:lstStyle/>
        <a:p>
          <a:pPr rtl="0"/>
          <a:r>
            <a:rPr lang="en-US" sz="2000" dirty="0"/>
            <a:t>The most common types of CMO tranches are sequential-pay tranches, planned amortization class (PAC) tranches, support tranches, and floating-rate tranches.</a:t>
          </a:r>
          <a:endParaRPr lang="en-AU" sz="2000" dirty="0"/>
        </a:p>
      </dgm:t>
    </dgm:pt>
    <dgm:pt modelId="{ADCD702D-AB8C-4104-BC11-02BAC753F0BF}" type="parTrans" cxnId="{C577F8A8-FB53-44AF-B7E1-4C4778786992}">
      <dgm:prSet/>
      <dgm:spPr/>
      <dgm:t>
        <a:bodyPr/>
        <a:lstStyle/>
        <a:p>
          <a:endParaRPr lang="en-AU"/>
        </a:p>
      </dgm:t>
    </dgm:pt>
    <dgm:pt modelId="{4A7AFE6D-F312-4969-BEA8-4F08FC84D8C6}" type="sibTrans" cxnId="{C577F8A8-FB53-44AF-B7E1-4C4778786992}">
      <dgm:prSet/>
      <dgm:spPr/>
      <dgm:t>
        <a:bodyPr/>
        <a:lstStyle/>
        <a:p>
          <a:endParaRPr lang="en-AU"/>
        </a:p>
      </dgm:t>
    </dgm:pt>
    <dgm:pt modelId="{54470F34-A094-40F9-9283-DF6A4078AED9}" type="pres">
      <dgm:prSet presAssocID="{0FA28C28-7D93-471F-8FA7-135ED3519D4A}" presName="linear" presStyleCnt="0">
        <dgm:presLayoutVars>
          <dgm:dir/>
          <dgm:animLvl val="lvl"/>
          <dgm:resizeHandles val="exact"/>
        </dgm:presLayoutVars>
      </dgm:prSet>
      <dgm:spPr/>
    </dgm:pt>
    <dgm:pt modelId="{1044423C-9A24-49E3-937F-261E7182B39C}" type="pres">
      <dgm:prSet presAssocID="{4BDE3D60-3991-4D15-A558-58943A6EE94C}" presName="parentLin" presStyleCnt="0"/>
      <dgm:spPr/>
    </dgm:pt>
    <dgm:pt modelId="{443A7CB9-45DF-4FC3-B155-78A4C5C9D76D}" type="pres">
      <dgm:prSet presAssocID="{4BDE3D60-3991-4D15-A558-58943A6EE94C}" presName="parentLeftMargin" presStyleLbl="node1" presStyleIdx="0" presStyleCnt="1"/>
      <dgm:spPr/>
    </dgm:pt>
    <dgm:pt modelId="{794AB116-1924-4222-A350-C69A8F7A2870}" type="pres">
      <dgm:prSet presAssocID="{4BDE3D60-3991-4D15-A558-58943A6EE94C}" presName="parentText" presStyleLbl="node1" presStyleIdx="0" presStyleCnt="1" custScaleX="109254" custScaleY="33849" custLinFactNeighborY="-36318">
        <dgm:presLayoutVars>
          <dgm:chMax val="0"/>
          <dgm:bulletEnabled val="1"/>
        </dgm:presLayoutVars>
      </dgm:prSet>
      <dgm:spPr/>
    </dgm:pt>
    <dgm:pt modelId="{D5BA1C1B-521D-4F79-B808-3023FA75F61B}" type="pres">
      <dgm:prSet presAssocID="{4BDE3D60-3991-4D15-A558-58943A6EE94C}" presName="negativeSpace" presStyleCnt="0"/>
      <dgm:spPr/>
    </dgm:pt>
    <dgm:pt modelId="{53422CC2-2284-4849-AEDC-F8875F3A16EB}" type="pres">
      <dgm:prSet presAssocID="{4BDE3D60-3991-4D15-A558-58943A6EE94C}" presName="childText" presStyleLbl="conFgAcc1" presStyleIdx="0" presStyleCnt="1" custScaleY="77275">
        <dgm:presLayoutVars>
          <dgm:bulletEnabled val="1"/>
        </dgm:presLayoutVars>
      </dgm:prSet>
      <dgm:spPr/>
    </dgm:pt>
  </dgm:ptLst>
  <dgm:cxnLst>
    <dgm:cxn modelId="{6F9CBD15-9D23-4E52-98FF-4C7C339875B8}" srcId="{0FA28C28-7D93-471F-8FA7-135ED3519D4A}" destId="{4BDE3D60-3991-4D15-A558-58943A6EE94C}" srcOrd="0" destOrd="0" parTransId="{212C8226-D563-4975-8568-3E8CAF297B16}" sibTransId="{63A47C08-A9CD-4A15-9987-DC1C089486EE}"/>
    <dgm:cxn modelId="{9532CE37-6D83-4AD5-BC26-33CF03BD0B3C}" srcId="{4BDE3D60-3991-4D15-A558-58943A6EE94C}" destId="{C89A8258-0D3E-4F8B-8F88-62B37BCD6337}" srcOrd="0" destOrd="0" parTransId="{26908CEE-18E7-443B-B8D2-D892090BE431}" sibTransId="{DE57D838-061C-4AB9-A26E-C47268CA4DEE}"/>
    <dgm:cxn modelId="{742FCE74-7B56-4373-885D-A5F9DBD13D6A}" type="presOf" srcId="{0FA28C28-7D93-471F-8FA7-135ED3519D4A}" destId="{54470F34-A094-40F9-9283-DF6A4078AED9}" srcOrd="0" destOrd="0" presId="urn:microsoft.com/office/officeart/2005/8/layout/list1"/>
    <dgm:cxn modelId="{5AA08280-C32E-4CCA-8EB6-2823F6E40B02}" type="presOf" srcId="{69F7F2B1-C787-4F35-B113-481C6E15ED8F}" destId="{53422CC2-2284-4849-AEDC-F8875F3A16EB}" srcOrd="0" destOrd="2" presId="urn:microsoft.com/office/officeart/2005/8/layout/list1"/>
    <dgm:cxn modelId="{FE730A94-CFFF-4BB5-8910-E12F47C32548}" type="presOf" srcId="{4BDE3D60-3991-4D15-A558-58943A6EE94C}" destId="{443A7CB9-45DF-4FC3-B155-78A4C5C9D76D}" srcOrd="0" destOrd="0" presId="urn:microsoft.com/office/officeart/2005/8/layout/list1"/>
    <dgm:cxn modelId="{F2177A9D-40E3-4F86-A344-044D85AFAE98}" type="presOf" srcId="{7980ABD9-707B-4D7F-8539-C84AF5CCA8CB}" destId="{53422CC2-2284-4849-AEDC-F8875F3A16EB}" srcOrd="0" destOrd="1" presId="urn:microsoft.com/office/officeart/2005/8/layout/list1"/>
    <dgm:cxn modelId="{C577F8A8-FB53-44AF-B7E1-4C4778786992}" srcId="{4BDE3D60-3991-4D15-A558-58943A6EE94C}" destId="{69F7F2B1-C787-4F35-B113-481C6E15ED8F}" srcOrd="2" destOrd="0" parTransId="{ADCD702D-AB8C-4104-BC11-02BAC753F0BF}" sibTransId="{4A7AFE6D-F312-4969-BEA8-4F08FC84D8C6}"/>
    <dgm:cxn modelId="{C0D532B5-CEC2-45A3-95B5-BD90B20F862E}" type="presOf" srcId="{4BDE3D60-3991-4D15-A558-58943A6EE94C}" destId="{794AB116-1924-4222-A350-C69A8F7A2870}" srcOrd="1" destOrd="0" presId="urn:microsoft.com/office/officeart/2005/8/layout/list1"/>
    <dgm:cxn modelId="{E06C27D6-B940-427A-AFCA-20A5AF26C113}" type="presOf" srcId="{C89A8258-0D3E-4F8B-8F88-62B37BCD6337}" destId="{53422CC2-2284-4849-AEDC-F8875F3A16EB}" srcOrd="0" destOrd="0" presId="urn:microsoft.com/office/officeart/2005/8/layout/list1"/>
    <dgm:cxn modelId="{AEFCF3F7-1CF8-4C07-A8A2-F6937E9D4033}" srcId="{4BDE3D60-3991-4D15-A558-58943A6EE94C}" destId="{7980ABD9-707B-4D7F-8539-C84AF5CCA8CB}" srcOrd="1" destOrd="0" parTransId="{961E2F60-3F81-44B0-A370-266C6DFBB006}" sibTransId="{EDCE8D73-62F7-4E15-9410-481C2F5AADA5}"/>
    <dgm:cxn modelId="{4FDD3214-01D6-447C-A798-D1F09B60E0C4}" type="presParOf" srcId="{54470F34-A094-40F9-9283-DF6A4078AED9}" destId="{1044423C-9A24-49E3-937F-261E7182B39C}" srcOrd="0" destOrd="0" presId="urn:microsoft.com/office/officeart/2005/8/layout/list1"/>
    <dgm:cxn modelId="{3074B4BA-E76C-4FC8-9720-F24F9CE556CF}" type="presParOf" srcId="{1044423C-9A24-49E3-937F-261E7182B39C}" destId="{443A7CB9-45DF-4FC3-B155-78A4C5C9D76D}" srcOrd="0" destOrd="0" presId="urn:microsoft.com/office/officeart/2005/8/layout/list1"/>
    <dgm:cxn modelId="{6B4777B4-86C5-4D4D-BC65-432B9FF7CD2F}" type="presParOf" srcId="{1044423C-9A24-49E3-937F-261E7182B39C}" destId="{794AB116-1924-4222-A350-C69A8F7A2870}" srcOrd="1" destOrd="0" presId="urn:microsoft.com/office/officeart/2005/8/layout/list1"/>
    <dgm:cxn modelId="{B1F9D118-4552-40EE-9149-148E0D44D2C6}" type="presParOf" srcId="{54470F34-A094-40F9-9283-DF6A4078AED9}" destId="{D5BA1C1B-521D-4F79-B808-3023FA75F61B}" srcOrd="1" destOrd="0" presId="urn:microsoft.com/office/officeart/2005/8/layout/list1"/>
    <dgm:cxn modelId="{684C7F70-B73F-44A3-BAA7-37071605D95E}" type="presParOf" srcId="{54470F34-A094-40F9-9283-DF6A4078AED9}" destId="{53422CC2-2284-4849-AEDC-F8875F3A16E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BD8EE53-D65A-435C-A441-292D0D3205E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0F338D65-8FB8-4EB7-9862-F8288CFC9CD1}">
      <dgm:prSet custT="1"/>
      <dgm:spPr>
        <a:solidFill>
          <a:schemeClr val="bg2"/>
        </a:solidFill>
      </dgm:spPr>
      <dgm:t>
        <a:bodyPr/>
        <a:lstStyle/>
        <a:p>
          <a:pPr rtl="0"/>
          <a:r>
            <a:rPr lang="en-US" sz="2000" dirty="0"/>
            <a:t>Commercial mortgage-backed securities</a:t>
          </a:r>
          <a:endParaRPr lang="en-AU" sz="2000" dirty="0"/>
        </a:p>
      </dgm:t>
    </dgm:pt>
    <dgm:pt modelId="{F7B09C95-B72C-4F7C-998A-070F732C9BFD}" type="parTrans" cxnId="{0E4B57D7-3634-49E8-B6B7-CFB37B9D8A3F}">
      <dgm:prSet/>
      <dgm:spPr/>
      <dgm:t>
        <a:bodyPr/>
        <a:lstStyle/>
        <a:p>
          <a:endParaRPr lang="en-AU"/>
        </a:p>
      </dgm:t>
    </dgm:pt>
    <dgm:pt modelId="{208BD9DE-EB18-4BF3-8E6F-1650AC730CBC}" type="sibTrans" cxnId="{0E4B57D7-3634-49E8-B6B7-CFB37B9D8A3F}">
      <dgm:prSet/>
      <dgm:spPr/>
      <dgm:t>
        <a:bodyPr/>
        <a:lstStyle/>
        <a:p>
          <a:endParaRPr lang="en-AU"/>
        </a:p>
      </dgm:t>
    </dgm:pt>
    <dgm:pt modelId="{3B6BB3AE-15F9-4B8C-A568-144DF7BA2BF6}">
      <dgm:prSet custT="1"/>
      <dgm:spPr>
        <a:ln>
          <a:solidFill>
            <a:schemeClr val="bg2"/>
          </a:solidFill>
        </a:ln>
      </dgm:spPr>
      <dgm:t>
        <a:bodyPr/>
        <a:lstStyle/>
        <a:p>
          <a:pPr rtl="0"/>
          <a:r>
            <a:rPr lang="en-US" sz="2000" dirty="0"/>
            <a:t>Commercial mortgage-backed securities (CMBS) are securities backed by a pool of commercial mortgage loans on income-producing property. </a:t>
          </a:r>
          <a:endParaRPr lang="en-AU" sz="2000" dirty="0"/>
        </a:p>
      </dgm:t>
    </dgm:pt>
    <dgm:pt modelId="{0F2F3C80-9FDC-4FDB-9158-90E15FF33209}" type="parTrans" cxnId="{3E2C1CB9-1AC8-4A97-8EFE-BA52D1F576A2}">
      <dgm:prSet/>
      <dgm:spPr/>
      <dgm:t>
        <a:bodyPr/>
        <a:lstStyle/>
        <a:p>
          <a:endParaRPr lang="en-AU"/>
        </a:p>
      </dgm:t>
    </dgm:pt>
    <dgm:pt modelId="{984903BF-51D3-48B6-BC18-637AD48BBDA4}" type="sibTrans" cxnId="{3E2C1CB9-1AC8-4A97-8EFE-BA52D1F576A2}">
      <dgm:prSet/>
      <dgm:spPr/>
      <dgm:t>
        <a:bodyPr/>
        <a:lstStyle/>
        <a:p>
          <a:endParaRPr lang="en-AU"/>
        </a:p>
      </dgm:t>
    </dgm:pt>
    <dgm:pt modelId="{66CA49EA-5A21-44DA-B26D-895CAEF49F94}">
      <dgm:prSet custT="1"/>
      <dgm:spPr>
        <a:ln>
          <a:solidFill>
            <a:schemeClr val="bg2"/>
          </a:solidFill>
        </a:ln>
      </dgm:spPr>
      <dgm:t>
        <a:bodyPr/>
        <a:lstStyle/>
        <a:p>
          <a:pPr rtl="0"/>
          <a:r>
            <a:rPr lang="en-US" sz="2000" dirty="0"/>
            <a:t>Two key indicators of the potential credit performance of CMBS are the debt-to-service coverage ratio and the loan-to-value ratio.</a:t>
          </a:r>
          <a:endParaRPr lang="en-AU" sz="2000" dirty="0"/>
        </a:p>
      </dgm:t>
    </dgm:pt>
    <dgm:pt modelId="{9FCA1810-2862-4E58-B007-466D6DBB6A28}" type="parTrans" cxnId="{C573508D-A960-4075-B282-6880E046D83E}">
      <dgm:prSet/>
      <dgm:spPr/>
      <dgm:t>
        <a:bodyPr/>
        <a:lstStyle/>
        <a:p>
          <a:endParaRPr lang="en-AU"/>
        </a:p>
      </dgm:t>
    </dgm:pt>
    <dgm:pt modelId="{A88EB0F6-E10F-4AA9-8AD4-154E0FE35754}" type="sibTrans" cxnId="{C573508D-A960-4075-B282-6880E046D83E}">
      <dgm:prSet/>
      <dgm:spPr/>
      <dgm:t>
        <a:bodyPr/>
        <a:lstStyle/>
        <a:p>
          <a:endParaRPr lang="en-AU"/>
        </a:p>
      </dgm:t>
    </dgm:pt>
    <dgm:pt modelId="{2FC992FE-ED2D-4720-BB9D-9123FDD53C92}">
      <dgm:prSet custT="1"/>
      <dgm:spPr>
        <a:ln>
          <a:solidFill>
            <a:schemeClr val="bg2"/>
          </a:solidFill>
        </a:ln>
      </dgm:spPr>
      <dgm:t>
        <a:bodyPr/>
        <a:lstStyle/>
        <a:p>
          <a:pPr rtl="0"/>
          <a:r>
            <a:rPr lang="en-US" sz="2000" dirty="0"/>
            <a:t>CMBS have considerable call protection, which allows CMBS to trade in the market more like corporate bonds than like RMBS.</a:t>
          </a:r>
          <a:endParaRPr lang="en-AU" sz="2000" dirty="0"/>
        </a:p>
      </dgm:t>
    </dgm:pt>
    <dgm:pt modelId="{987750AB-AAB9-4D4A-A7BE-B06F88816A60}" type="parTrans" cxnId="{07953672-1ADF-4477-A86D-CAE42B4FB7D1}">
      <dgm:prSet/>
      <dgm:spPr/>
      <dgm:t>
        <a:bodyPr/>
        <a:lstStyle/>
        <a:p>
          <a:endParaRPr lang="en-AU"/>
        </a:p>
      </dgm:t>
    </dgm:pt>
    <dgm:pt modelId="{9D30CFEE-B07B-4DC2-A560-F38ECEF461EF}" type="sibTrans" cxnId="{07953672-1ADF-4477-A86D-CAE42B4FB7D1}">
      <dgm:prSet/>
      <dgm:spPr/>
      <dgm:t>
        <a:bodyPr/>
        <a:lstStyle/>
        <a:p>
          <a:endParaRPr lang="en-AU"/>
        </a:p>
      </dgm:t>
    </dgm:pt>
    <dgm:pt modelId="{BE37466B-4EFB-4208-9FCD-39016C2287F9}" type="pres">
      <dgm:prSet presAssocID="{2BD8EE53-D65A-435C-A441-292D0D3205EF}" presName="linear" presStyleCnt="0">
        <dgm:presLayoutVars>
          <dgm:dir/>
          <dgm:animLvl val="lvl"/>
          <dgm:resizeHandles val="exact"/>
        </dgm:presLayoutVars>
      </dgm:prSet>
      <dgm:spPr/>
    </dgm:pt>
    <dgm:pt modelId="{2B7358A2-DCBA-427B-9114-7A1FB100C622}" type="pres">
      <dgm:prSet presAssocID="{0F338D65-8FB8-4EB7-9862-F8288CFC9CD1}" presName="parentLin" presStyleCnt="0"/>
      <dgm:spPr/>
    </dgm:pt>
    <dgm:pt modelId="{FBA7644B-3A9A-40A4-9A34-84DEA98B37AD}" type="pres">
      <dgm:prSet presAssocID="{0F338D65-8FB8-4EB7-9862-F8288CFC9CD1}" presName="parentLeftMargin" presStyleLbl="node1" presStyleIdx="0" presStyleCnt="1"/>
      <dgm:spPr/>
    </dgm:pt>
    <dgm:pt modelId="{101C0DED-6A7B-46B1-8800-755A1E82C435}" type="pres">
      <dgm:prSet presAssocID="{0F338D65-8FB8-4EB7-9862-F8288CFC9CD1}" presName="parentText" presStyleLbl="node1" presStyleIdx="0" presStyleCnt="1" custScaleY="26415" custLinFactNeighborY="-37810">
        <dgm:presLayoutVars>
          <dgm:chMax val="0"/>
          <dgm:bulletEnabled val="1"/>
        </dgm:presLayoutVars>
      </dgm:prSet>
      <dgm:spPr/>
    </dgm:pt>
    <dgm:pt modelId="{55981A55-5C51-4E02-806A-4C7AB00CC6B4}" type="pres">
      <dgm:prSet presAssocID="{0F338D65-8FB8-4EB7-9862-F8288CFC9CD1}" presName="negativeSpace" presStyleCnt="0"/>
      <dgm:spPr/>
    </dgm:pt>
    <dgm:pt modelId="{CAA474E9-2880-4EB6-A4F0-F149610E4530}" type="pres">
      <dgm:prSet presAssocID="{0F338D65-8FB8-4EB7-9862-F8288CFC9CD1}" presName="childText" presStyleLbl="conFgAcc1" presStyleIdx="0" presStyleCnt="1" custScaleY="73657">
        <dgm:presLayoutVars>
          <dgm:bulletEnabled val="1"/>
        </dgm:presLayoutVars>
      </dgm:prSet>
      <dgm:spPr/>
    </dgm:pt>
  </dgm:ptLst>
  <dgm:cxnLst>
    <dgm:cxn modelId="{66ECC62D-9C2F-46B1-B3AD-7C847CECA169}" type="presOf" srcId="{0F338D65-8FB8-4EB7-9862-F8288CFC9CD1}" destId="{FBA7644B-3A9A-40A4-9A34-84DEA98B37AD}" srcOrd="0" destOrd="0" presId="urn:microsoft.com/office/officeart/2005/8/layout/list1"/>
    <dgm:cxn modelId="{07953672-1ADF-4477-A86D-CAE42B4FB7D1}" srcId="{0F338D65-8FB8-4EB7-9862-F8288CFC9CD1}" destId="{2FC992FE-ED2D-4720-BB9D-9123FDD53C92}" srcOrd="2" destOrd="0" parTransId="{987750AB-AAB9-4D4A-A7BE-B06F88816A60}" sibTransId="{9D30CFEE-B07B-4DC2-A560-F38ECEF461EF}"/>
    <dgm:cxn modelId="{2A06837D-DD6C-4806-B73B-5C6F243460AB}" type="presOf" srcId="{66CA49EA-5A21-44DA-B26D-895CAEF49F94}" destId="{CAA474E9-2880-4EB6-A4F0-F149610E4530}" srcOrd="0" destOrd="1" presId="urn:microsoft.com/office/officeart/2005/8/layout/list1"/>
    <dgm:cxn modelId="{C573508D-A960-4075-B282-6880E046D83E}" srcId="{0F338D65-8FB8-4EB7-9862-F8288CFC9CD1}" destId="{66CA49EA-5A21-44DA-B26D-895CAEF49F94}" srcOrd="1" destOrd="0" parTransId="{9FCA1810-2862-4E58-B007-466D6DBB6A28}" sibTransId="{A88EB0F6-E10F-4AA9-8AD4-154E0FE35754}"/>
    <dgm:cxn modelId="{6F61F08E-55DC-4BA2-8FB7-AF663DC2DC3E}" type="presOf" srcId="{0F338D65-8FB8-4EB7-9862-F8288CFC9CD1}" destId="{101C0DED-6A7B-46B1-8800-755A1E82C435}" srcOrd="1" destOrd="0" presId="urn:microsoft.com/office/officeart/2005/8/layout/list1"/>
    <dgm:cxn modelId="{AC038198-77D4-434D-8B02-96B03329F13C}" type="presOf" srcId="{2BD8EE53-D65A-435C-A441-292D0D3205EF}" destId="{BE37466B-4EFB-4208-9FCD-39016C2287F9}" srcOrd="0" destOrd="0" presId="urn:microsoft.com/office/officeart/2005/8/layout/list1"/>
    <dgm:cxn modelId="{4CF87D9B-E86C-4CB5-95BA-97124A75EBE8}" type="presOf" srcId="{2FC992FE-ED2D-4720-BB9D-9123FDD53C92}" destId="{CAA474E9-2880-4EB6-A4F0-F149610E4530}" srcOrd="0" destOrd="2" presId="urn:microsoft.com/office/officeart/2005/8/layout/list1"/>
    <dgm:cxn modelId="{BD8C05AD-EC58-4E17-9052-342BC6466806}" type="presOf" srcId="{3B6BB3AE-15F9-4B8C-A568-144DF7BA2BF6}" destId="{CAA474E9-2880-4EB6-A4F0-F149610E4530}" srcOrd="0" destOrd="0" presId="urn:microsoft.com/office/officeart/2005/8/layout/list1"/>
    <dgm:cxn modelId="{3E2C1CB9-1AC8-4A97-8EFE-BA52D1F576A2}" srcId="{0F338D65-8FB8-4EB7-9862-F8288CFC9CD1}" destId="{3B6BB3AE-15F9-4B8C-A568-144DF7BA2BF6}" srcOrd="0" destOrd="0" parTransId="{0F2F3C80-9FDC-4FDB-9158-90E15FF33209}" sibTransId="{984903BF-51D3-48B6-BC18-637AD48BBDA4}"/>
    <dgm:cxn modelId="{0E4B57D7-3634-49E8-B6B7-CFB37B9D8A3F}" srcId="{2BD8EE53-D65A-435C-A441-292D0D3205EF}" destId="{0F338D65-8FB8-4EB7-9862-F8288CFC9CD1}" srcOrd="0" destOrd="0" parTransId="{F7B09C95-B72C-4F7C-998A-070F732C9BFD}" sibTransId="{208BD9DE-EB18-4BF3-8E6F-1650AC730CBC}"/>
    <dgm:cxn modelId="{A12A27D6-74F2-46E9-9DFC-0DE2391F8200}" type="presParOf" srcId="{BE37466B-4EFB-4208-9FCD-39016C2287F9}" destId="{2B7358A2-DCBA-427B-9114-7A1FB100C622}" srcOrd="0" destOrd="0" presId="urn:microsoft.com/office/officeart/2005/8/layout/list1"/>
    <dgm:cxn modelId="{236FECDE-5C35-4E71-99B4-66CCAB96537D}" type="presParOf" srcId="{2B7358A2-DCBA-427B-9114-7A1FB100C622}" destId="{FBA7644B-3A9A-40A4-9A34-84DEA98B37AD}" srcOrd="0" destOrd="0" presId="urn:microsoft.com/office/officeart/2005/8/layout/list1"/>
    <dgm:cxn modelId="{05CDDAFD-3045-480B-905F-3791AC2A6DC1}" type="presParOf" srcId="{2B7358A2-DCBA-427B-9114-7A1FB100C622}" destId="{101C0DED-6A7B-46B1-8800-755A1E82C435}" srcOrd="1" destOrd="0" presId="urn:microsoft.com/office/officeart/2005/8/layout/list1"/>
    <dgm:cxn modelId="{BD7C5DFC-9A49-4CE9-BAC8-CF7614AB9D82}" type="presParOf" srcId="{BE37466B-4EFB-4208-9FCD-39016C2287F9}" destId="{55981A55-5C51-4E02-806A-4C7AB00CC6B4}" srcOrd="1" destOrd="0" presId="urn:microsoft.com/office/officeart/2005/8/layout/list1"/>
    <dgm:cxn modelId="{6B0F8261-9962-48EB-A02A-9ED627639F4B}" type="presParOf" srcId="{BE37466B-4EFB-4208-9FCD-39016C2287F9}" destId="{CAA474E9-2880-4EB6-A4F0-F149610E453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B2084D55-1CBF-4E69-9344-F49B9960AAD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FB7DD8DD-1A1B-433E-A8CA-DFADD7C7ED1F}">
      <dgm:prSet custT="1"/>
      <dgm:spPr>
        <a:solidFill>
          <a:schemeClr val="bg2"/>
        </a:solidFill>
      </dgm:spPr>
      <dgm:t>
        <a:bodyPr/>
        <a:lstStyle/>
        <a:p>
          <a:pPr rtl="0"/>
          <a:r>
            <a:rPr lang="en-US" sz="2000" dirty="0"/>
            <a:t>Non-mortgage asset-backed securities</a:t>
          </a:r>
          <a:endParaRPr lang="en-AU" sz="2000" dirty="0"/>
        </a:p>
      </dgm:t>
    </dgm:pt>
    <dgm:pt modelId="{3FB06AEA-26B5-445C-99EE-54A41E9CD19F}" type="parTrans" cxnId="{A119F90F-1241-4DFF-960D-996DB09AC7C7}">
      <dgm:prSet/>
      <dgm:spPr/>
      <dgm:t>
        <a:bodyPr/>
        <a:lstStyle/>
        <a:p>
          <a:endParaRPr lang="en-AU"/>
        </a:p>
      </dgm:t>
    </dgm:pt>
    <dgm:pt modelId="{016B439B-5CE1-4A14-81CF-DC3E9802A625}" type="sibTrans" cxnId="{A119F90F-1241-4DFF-960D-996DB09AC7C7}">
      <dgm:prSet/>
      <dgm:spPr/>
      <dgm:t>
        <a:bodyPr/>
        <a:lstStyle/>
        <a:p>
          <a:endParaRPr lang="en-AU"/>
        </a:p>
      </dgm:t>
    </dgm:pt>
    <dgm:pt modelId="{741F5CEE-8EF7-4FEF-931C-C284AB1BCBEB}">
      <dgm:prSet custT="1"/>
      <dgm:spPr>
        <a:ln>
          <a:solidFill>
            <a:schemeClr val="bg2"/>
          </a:solidFill>
        </a:ln>
      </dgm:spPr>
      <dgm:t>
        <a:bodyPr/>
        <a:lstStyle/>
        <a:p>
          <a:pPr rtl="0"/>
          <a:r>
            <a:rPr lang="en-US" sz="2000" dirty="0"/>
            <a:t>The most popular non-mortgage ABS are auto loan receivable-backed securities and credit card receivable-backed securities.</a:t>
          </a:r>
          <a:endParaRPr lang="en-AU" sz="2000" dirty="0"/>
        </a:p>
      </dgm:t>
    </dgm:pt>
    <dgm:pt modelId="{71598B11-4865-4679-A999-7595CDB17281}" type="parTrans" cxnId="{92D0DCED-F5C4-4C79-BCB6-8F57DA75618D}">
      <dgm:prSet/>
      <dgm:spPr/>
      <dgm:t>
        <a:bodyPr/>
        <a:lstStyle/>
        <a:p>
          <a:endParaRPr lang="en-AU"/>
        </a:p>
      </dgm:t>
    </dgm:pt>
    <dgm:pt modelId="{60897DEB-16E5-4582-9AE3-E5B1857925D7}" type="sibTrans" cxnId="{92D0DCED-F5C4-4C79-BCB6-8F57DA75618D}">
      <dgm:prSet/>
      <dgm:spPr/>
      <dgm:t>
        <a:bodyPr/>
        <a:lstStyle/>
        <a:p>
          <a:endParaRPr lang="en-AU"/>
        </a:p>
      </dgm:t>
    </dgm:pt>
    <dgm:pt modelId="{72403428-3EFC-463C-B6B3-601B5837821F}">
      <dgm:prSet custT="1"/>
      <dgm:spPr>
        <a:ln>
          <a:solidFill>
            <a:schemeClr val="bg2"/>
          </a:solidFill>
        </a:ln>
      </dgm:spPr>
      <dgm:t>
        <a:bodyPr/>
        <a:lstStyle/>
        <a:p>
          <a:pPr rtl="0"/>
          <a:r>
            <a:rPr lang="en-US" sz="2000" dirty="0"/>
            <a:t>The collateral is amortizing for auto loan-backed securities and non-amortizing for credit card receivable-backed securities.</a:t>
          </a:r>
          <a:endParaRPr lang="en-AU" sz="2000" dirty="0"/>
        </a:p>
      </dgm:t>
    </dgm:pt>
    <dgm:pt modelId="{C0068239-CF12-4B6A-8569-4FAE0006A9B7}" type="parTrans" cxnId="{C9C200EF-4305-4243-961B-73E6DF692712}">
      <dgm:prSet/>
      <dgm:spPr/>
      <dgm:t>
        <a:bodyPr/>
        <a:lstStyle/>
        <a:p>
          <a:endParaRPr lang="en-AU"/>
        </a:p>
      </dgm:t>
    </dgm:pt>
    <dgm:pt modelId="{878720EF-2721-4606-BA9E-D2D282313BC3}" type="sibTrans" cxnId="{C9C200EF-4305-4243-961B-73E6DF692712}">
      <dgm:prSet/>
      <dgm:spPr/>
      <dgm:t>
        <a:bodyPr/>
        <a:lstStyle/>
        <a:p>
          <a:endParaRPr lang="en-AU"/>
        </a:p>
      </dgm:t>
    </dgm:pt>
    <dgm:pt modelId="{5CCA0E5B-2959-456B-B7E1-4917D7492B91}">
      <dgm:prSet custT="1"/>
      <dgm:spPr>
        <a:solidFill>
          <a:schemeClr val="bg2"/>
        </a:solidFill>
      </dgm:spPr>
      <dgm:t>
        <a:bodyPr/>
        <a:lstStyle/>
        <a:p>
          <a:pPr rtl="0"/>
          <a:r>
            <a:rPr lang="en-US" sz="2000" dirty="0"/>
            <a:t>Collateralized debt obligations</a:t>
          </a:r>
          <a:endParaRPr lang="en-AU" sz="2000" dirty="0"/>
        </a:p>
      </dgm:t>
    </dgm:pt>
    <dgm:pt modelId="{BF6D0247-B686-4485-9724-B28DCE2402AE}" type="parTrans" cxnId="{5643E091-721F-4573-A29C-069B58EB175A}">
      <dgm:prSet/>
      <dgm:spPr/>
      <dgm:t>
        <a:bodyPr/>
        <a:lstStyle/>
        <a:p>
          <a:endParaRPr lang="en-AU"/>
        </a:p>
      </dgm:t>
    </dgm:pt>
    <dgm:pt modelId="{9D4A81C6-E0B4-4033-BF14-40303223A6B9}" type="sibTrans" cxnId="{5643E091-721F-4573-A29C-069B58EB175A}">
      <dgm:prSet/>
      <dgm:spPr/>
      <dgm:t>
        <a:bodyPr/>
        <a:lstStyle/>
        <a:p>
          <a:endParaRPr lang="en-AU"/>
        </a:p>
      </dgm:t>
    </dgm:pt>
    <dgm:pt modelId="{9DC74FFD-32A2-429D-ABFE-EF56E8789DD3}">
      <dgm:prSet custT="1"/>
      <dgm:spPr>
        <a:ln>
          <a:solidFill>
            <a:schemeClr val="bg2"/>
          </a:solidFill>
        </a:ln>
      </dgm:spPr>
      <dgm:t>
        <a:bodyPr/>
        <a:lstStyle/>
        <a:p>
          <a:pPr rtl="0"/>
          <a:r>
            <a:rPr lang="en-US" sz="2000" dirty="0"/>
            <a:t>A collateralized debt obligation (CDO) is a generic term used to describe a security backed by a diversified pool of one or more debt obligations.</a:t>
          </a:r>
          <a:endParaRPr lang="en-AU" sz="2000" dirty="0"/>
        </a:p>
      </dgm:t>
    </dgm:pt>
    <dgm:pt modelId="{1CFE5840-1286-4281-8568-A996C8A72BE9}" type="parTrans" cxnId="{3738435D-4100-47AC-8FF2-976DD5BB1E6F}">
      <dgm:prSet/>
      <dgm:spPr/>
      <dgm:t>
        <a:bodyPr/>
        <a:lstStyle/>
        <a:p>
          <a:endParaRPr lang="en-AU"/>
        </a:p>
      </dgm:t>
    </dgm:pt>
    <dgm:pt modelId="{910B6619-8B14-4786-8BD5-2A5F2165F830}" type="sibTrans" cxnId="{3738435D-4100-47AC-8FF2-976DD5BB1E6F}">
      <dgm:prSet/>
      <dgm:spPr/>
      <dgm:t>
        <a:bodyPr/>
        <a:lstStyle/>
        <a:p>
          <a:endParaRPr lang="en-AU"/>
        </a:p>
      </dgm:t>
    </dgm:pt>
    <dgm:pt modelId="{74D48C88-626E-4864-AACB-785D4914FB94}">
      <dgm:prSet custT="1"/>
      <dgm:spPr>
        <a:ln>
          <a:solidFill>
            <a:schemeClr val="bg2"/>
          </a:solidFill>
        </a:ln>
      </dgm:spPr>
      <dgm:t>
        <a:bodyPr/>
        <a:lstStyle/>
        <a:p>
          <a:pPr rtl="0"/>
          <a:r>
            <a:rPr lang="en-US" sz="2000" dirty="0"/>
            <a:t>A CDO requires a collateral manager to buy and sell debt obligations for and from the CDO’s portfolio of assets to generate sufficient cash flows to meet the obligations of the CDO bondholders and to generate a fair return for the equity holders.</a:t>
          </a:r>
          <a:endParaRPr lang="en-AU" sz="2000" dirty="0"/>
        </a:p>
      </dgm:t>
    </dgm:pt>
    <dgm:pt modelId="{FAB465D9-BA19-4C61-A517-AE7488A019E4}" type="parTrans" cxnId="{531A4640-31A1-4657-9013-87804E151420}">
      <dgm:prSet/>
      <dgm:spPr/>
      <dgm:t>
        <a:bodyPr/>
        <a:lstStyle/>
        <a:p>
          <a:endParaRPr lang="en-AU"/>
        </a:p>
      </dgm:t>
    </dgm:pt>
    <dgm:pt modelId="{08E1ED8C-DFA8-4AEC-9EFE-EB76B2868FFE}" type="sibTrans" cxnId="{531A4640-31A1-4657-9013-87804E151420}">
      <dgm:prSet/>
      <dgm:spPr/>
      <dgm:t>
        <a:bodyPr/>
        <a:lstStyle/>
        <a:p>
          <a:endParaRPr lang="en-AU"/>
        </a:p>
      </dgm:t>
    </dgm:pt>
    <dgm:pt modelId="{B8F62AAD-FA90-49C7-A453-1F0F961491B2}" type="pres">
      <dgm:prSet presAssocID="{B2084D55-1CBF-4E69-9344-F49B9960AAD8}" presName="linear" presStyleCnt="0">
        <dgm:presLayoutVars>
          <dgm:dir/>
          <dgm:animLvl val="lvl"/>
          <dgm:resizeHandles val="exact"/>
        </dgm:presLayoutVars>
      </dgm:prSet>
      <dgm:spPr/>
    </dgm:pt>
    <dgm:pt modelId="{43B595D5-6324-4C40-97D5-5D00DA5BCD3E}" type="pres">
      <dgm:prSet presAssocID="{FB7DD8DD-1A1B-433E-A8CA-DFADD7C7ED1F}" presName="parentLin" presStyleCnt="0"/>
      <dgm:spPr/>
    </dgm:pt>
    <dgm:pt modelId="{2C0E032F-4E0F-4641-916C-9EDCC1D53CCF}" type="pres">
      <dgm:prSet presAssocID="{FB7DD8DD-1A1B-433E-A8CA-DFADD7C7ED1F}" presName="parentLeftMargin" presStyleLbl="node1" presStyleIdx="0" presStyleCnt="2"/>
      <dgm:spPr/>
    </dgm:pt>
    <dgm:pt modelId="{B6B38FDE-9FBD-41F0-BEA1-A86BB50D3293}" type="pres">
      <dgm:prSet presAssocID="{FB7DD8DD-1A1B-433E-A8CA-DFADD7C7ED1F}" presName="parentText" presStyleLbl="node1" presStyleIdx="0" presStyleCnt="2">
        <dgm:presLayoutVars>
          <dgm:chMax val="0"/>
          <dgm:bulletEnabled val="1"/>
        </dgm:presLayoutVars>
      </dgm:prSet>
      <dgm:spPr/>
    </dgm:pt>
    <dgm:pt modelId="{D7A3BB4B-FB64-4577-8D57-F62531CF153B}" type="pres">
      <dgm:prSet presAssocID="{FB7DD8DD-1A1B-433E-A8CA-DFADD7C7ED1F}" presName="negativeSpace" presStyleCnt="0"/>
      <dgm:spPr/>
    </dgm:pt>
    <dgm:pt modelId="{A23AE585-3DA9-46D3-9A53-86251F6D4A8C}" type="pres">
      <dgm:prSet presAssocID="{FB7DD8DD-1A1B-433E-A8CA-DFADD7C7ED1F}" presName="childText" presStyleLbl="conFgAcc1" presStyleIdx="0" presStyleCnt="2">
        <dgm:presLayoutVars>
          <dgm:bulletEnabled val="1"/>
        </dgm:presLayoutVars>
      </dgm:prSet>
      <dgm:spPr/>
    </dgm:pt>
    <dgm:pt modelId="{CEAEEF05-96CB-4F02-8507-4FC113734DAC}" type="pres">
      <dgm:prSet presAssocID="{016B439B-5CE1-4A14-81CF-DC3E9802A625}" presName="spaceBetweenRectangles" presStyleCnt="0"/>
      <dgm:spPr/>
    </dgm:pt>
    <dgm:pt modelId="{2706A83C-3159-40F0-A47F-1F3F0C115430}" type="pres">
      <dgm:prSet presAssocID="{5CCA0E5B-2959-456B-B7E1-4917D7492B91}" presName="parentLin" presStyleCnt="0"/>
      <dgm:spPr/>
    </dgm:pt>
    <dgm:pt modelId="{590C993D-C5B4-48C9-B011-968B9729E2DA}" type="pres">
      <dgm:prSet presAssocID="{5CCA0E5B-2959-456B-B7E1-4917D7492B91}" presName="parentLeftMargin" presStyleLbl="node1" presStyleIdx="0" presStyleCnt="2"/>
      <dgm:spPr/>
    </dgm:pt>
    <dgm:pt modelId="{B3EEA1CC-4E46-4A8D-B11E-5E94F2960481}" type="pres">
      <dgm:prSet presAssocID="{5CCA0E5B-2959-456B-B7E1-4917D7492B91}" presName="parentText" presStyleLbl="node1" presStyleIdx="1" presStyleCnt="2">
        <dgm:presLayoutVars>
          <dgm:chMax val="0"/>
          <dgm:bulletEnabled val="1"/>
        </dgm:presLayoutVars>
      </dgm:prSet>
      <dgm:spPr/>
    </dgm:pt>
    <dgm:pt modelId="{70613E1E-0866-4CFB-9C02-451368A6DAAC}" type="pres">
      <dgm:prSet presAssocID="{5CCA0E5B-2959-456B-B7E1-4917D7492B91}" presName="negativeSpace" presStyleCnt="0"/>
      <dgm:spPr/>
    </dgm:pt>
    <dgm:pt modelId="{21483608-6416-46C5-99C4-4AF23CE52E45}" type="pres">
      <dgm:prSet presAssocID="{5CCA0E5B-2959-456B-B7E1-4917D7492B91}" presName="childText" presStyleLbl="conFgAcc1" presStyleIdx="1" presStyleCnt="2">
        <dgm:presLayoutVars>
          <dgm:bulletEnabled val="1"/>
        </dgm:presLayoutVars>
      </dgm:prSet>
      <dgm:spPr/>
    </dgm:pt>
  </dgm:ptLst>
  <dgm:cxnLst>
    <dgm:cxn modelId="{A119F90F-1241-4DFF-960D-996DB09AC7C7}" srcId="{B2084D55-1CBF-4E69-9344-F49B9960AAD8}" destId="{FB7DD8DD-1A1B-433E-A8CA-DFADD7C7ED1F}" srcOrd="0" destOrd="0" parTransId="{3FB06AEA-26B5-445C-99EE-54A41E9CD19F}" sibTransId="{016B439B-5CE1-4A14-81CF-DC3E9802A625}"/>
    <dgm:cxn modelId="{3029AC11-8617-4507-A5BA-228E51805794}" type="presOf" srcId="{FB7DD8DD-1A1B-433E-A8CA-DFADD7C7ED1F}" destId="{B6B38FDE-9FBD-41F0-BEA1-A86BB50D3293}" srcOrd="1" destOrd="0" presId="urn:microsoft.com/office/officeart/2005/8/layout/list1"/>
    <dgm:cxn modelId="{8007B934-8E8C-4519-BEE1-E02BA44AAECC}" type="presOf" srcId="{741F5CEE-8EF7-4FEF-931C-C284AB1BCBEB}" destId="{A23AE585-3DA9-46D3-9A53-86251F6D4A8C}" srcOrd="0" destOrd="0" presId="urn:microsoft.com/office/officeart/2005/8/layout/list1"/>
    <dgm:cxn modelId="{531A4640-31A1-4657-9013-87804E151420}" srcId="{5CCA0E5B-2959-456B-B7E1-4917D7492B91}" destId="{74D48C88-626E-4864-AACB-785D4914FB94}" srcOrd="1" destOrd="0" parTransId="{FAB465D9-BA19-4C61-A517-AE7488A019E4}" sibTransId="{08E1ED8C-DFA8-4AEC-9EFE-EB76B2868FFE}"/>
    <dgm:cxn modelId="{3738435D-4100-47AC-8FF2-976DD5BB1E6F}" srcId="{5CCA0E5B-2959-456B-B7E1-4917D7492B91}" destId="{9DC74FFD-32A2-429D-ABFE-EF56E8789DD3}" srcOrd="0" destOrd="0" parTransId="{1CFE5840-1286-4281-8568-A996C8A72BE9}" sibTransId="{910B6619-8B14-4786-8BD5-2A5F2165F830}"/>
    <dgm:cxn modelId="{8B8ABE46-A60F-4C5D-B15B-C66934D58658}" type="presOf" srcId="{5CCA0E5B-2959-456B-B7E1-4917D7492B91}" destId="{590C993D-C5B4-48C9-B011-968B9729E2DA}" srcOrd="0" destOrd="0" presId="urn:microsoft.com/office/officeart/2005/8/layout/list1"/>
    <dgm:cxn modelId="{269C094A-4F28-4C69-8C10-C93086363A5D}" type="presOf" srcId="{B2084D55-1CBF-4E69-9344-F49B9960AAD8}" destId="{B8F62AAD-FA90-49C7-A453-1F0F961491B2}" srcOrd="0" destOrd="0" presId="urn:microsoft.com/office/officeart/2005/8/layout/list1"/>
    <dgm:cxn modelId="{08C2734A-C49F-4DEB-8C7C-DCCF8E07265C}" type="presOf" srcId="{5CCA0E5B-2959-456B-B7E1-4917D7492B91}" destId="{B3EEA1CC-4E46-4A8D-B11E-5E94F2960481}" srcOrd="1" destOrd="0" presId="urn:microsoft.com/office/officeart/2005/8/layout/list1"/>
    <dgm:cxn modelId="{DA797F78-61AD-4E9F-BDC5-F99453352A16}" type="presOf" srcId="{72403428-3EFC-463C-B6B3-601B5837821F}" destId="{A23AE585-3DA9-46D3-9A53-86251F6D4A8C}" srcOrd="0" destOrd="1" presId="urn:microsoft.com/office/officeart/2005/8/layout/list1"/>
    <dgm:cxn modelId="{B6293D7A-F216-4EB3-93D0-5D23366B97C6}" type="presOf" srcId="{9DC74FFD-32A2-429D-ABFE-EF56E8789DD3}" destId="{21483608-6416-46C5-99C4-4AF23CE52E45}" srcOrd="0" destOrd="0" presId="urn:microsoft.com/office/officeart/2005/8/layout/list1"/>
    <dgm:cxn modelId="{5643E091-721F-4573-A29C-069B58EB175A}" srcId="{B2084D55-1CBF-4E69-9344-F49B9960AAD8}" destId="{5CCA0E5B-2959-456B-B7E1-4917D7492B91}" srcOrd="1" destOrd="0" parTransId="{BF6D0247-B686-4485-9724-B28DCE2402AE}" sibTransId="{9D4A81C6-E0B4-4033-BF14-40303223A6B9}"/>
    <dgm:cxn modelId="{6FA2089F-C1A2-4EB2-88A2-0031753584D5}" type="presOf" srcId="{74D48C88-626E-4864-AACB-785D4914FB94}" destId="{21483608-6416-46C5-99C4-4AF23CE52E45}" srcOrd="0" destOrd="1" presId="urn:microsoft.com/office/officeart/2005/8/layout/list1"/>
    <dgm:cxn modelId="{92D0DCED-F5C4-4C79-BCB6-8F57DA75618D}" srcId="{FB7DD8DD-1A1B-433E-A8CA-DFADD7C7ED1F}" destId="{741F5CEE-8EF7-4FEF-931C-C284AB1BCBEB}" srcOrd="0" destOrd="0" parTransId="{71598B11-4865-4679-A999-7595CDB17281}" sibTransId="{60897DEB-16E5-4582-9AE3-E5B1857925D7}"/>
    <dgm:cxn modelId="{C9C200EF-4305-4243-961B-73E6DF692712}" srcId="{FB7DD8DD-1A1B-433E-A8CA-DFADD7C7ED1F}" destId="{72403428-3EFC-463C-B6B3-601B5837821F}" srcOrd="1" destOrd="0" parTransId="{C0068239-CF12-4B6A-8569-4FAE0006A9B7}" sibTransId="{878720EF-2721-4606-BA9E-D2D282313BC3}"/>
    <dgm:cxn modelId="{0A4F03FC-455C-4B12-AED6-07EB2FBB8574}" type="presOf" srcId="{FB7DD8DD-1A1B-433E-A8CA-DFADD7C7ED1F}" destId="{2C0E032F-4E0F-4641-916C-9EDCC1D53CCF}" srcOrd="0" destOrd="0" presId="urn:microsoft.com/office/officeart/2005/8/layout/list1"/>
    <dgm:cxn modelId="{DA44AC2C-F7D7-4C87-9F63-0F3E4F3EF984}" type="presParOf" srcId="{B8F62AAD-FA90-49C7-A453-1F0F961491B2}" destId="{43B595D5-6324-4C40-97D5-5D00DA5BCD3E}" srcOrd="0" destOrd="0" presId="urn:microsoft.com/office/officeart/2005/8/layout/list1"/>
    <dgm:cxn modelId="{0CB23EBB-369C-4814-A050-A9E370002C73}" type="presParOf" srcId="{43B595D5-6324-4C40-97D5-5D00DA5BCD3E}" destId="{2C0E032F-4E0F-4641-916C-9EDCC1D53CCF}" srcOrd="0" destOrd="0" presId="urn:microsoft.com/office/officeart/2005/8/layout/list1"/>
    <dgm:cxn modelId="{94669BF0-082A-4662-B95B-9E035557B1D1}" type="presParOf" srcId="{43B595D5-6324-4C40-97D5-5D00DA5BCD3E}" destId="{B6B38FDE-9FBD-41F0-BEA1-A86BB50D3293}" srcOrd="1" destOrd="0" presId="urn:microsoft.com/office/officeart/2005/8/layout/list1"/>
    <dgm:cxn modelId="{3F7E9987-C401-4867-85AD-70B276188A95}" type="presParOf" srcId="{B8F62AAD-FA90-49C7-A453-1F0F961491B2}" destId="{D7A3BB4B-FB64-4577-8D57-F62531CF153B}" srcOrd="1" destOrd="0" presId="urn:microsoft.com/office/officeart/2005/8/layout/list1"/>
    <dgm:cxn modelId="{CD7BF815-072D-4F68-8FD1-86F03DB5BCD3}" type="presParOf" srcId="{B8F62AAD-FA90-49C7-A453-1F0F961491B2}" destId="{A23AE585-3DA9-46D3-9A53-86251F6D4A8C}" srcOrd="2" destOrd="0" presId="urn:microsoft.com/office/officeart/2005/8/layout/list1"/>
    <dgm:cxn modelId="{711EF0B2-F527-4CF9-8750-9D242185F089}" type="presParOf" srcId="{B8F62AAD-FA90-49C7-A453-1F0F961491B2}" destId="{CEAEEF05-96CB-4F02-8507-4FC113734DAC}" srcOrd="3" destOrd="0" presId="urn:microsoft.com/office/officeart/2005/8/layout/list1"/>
    <dgm:cxn modelId="{7AA376AE-1EDA-4853-8EA2-9C818C34B26F}" type="presParOf" srcId="{B8F62AAD-FA90-49C7-A453-1F0F961491B2}" destId="{2706A83C-3159-40F0-A47F-1F3F0C115430}" srcOrd="4" destOrd="0" presId="urn:microsoft.com/office/officeart/2005/8/layout/list1"/>
    <dgm:cxn modelId="{228E9801-C7C3-41E8-8616-784599BA5605}" type="presParOf" srcId="{2706A83C-3159-40F0-A47F-1F3F0C115430}" destId="{590C993D-C5B4-48C9-B011-968B9729E2DA}" srcOrd="0" destOrd="0" presId="urn:microsoft.com/office/officeart/2005/8/layout/list1"/>
    <dgm:cxn modelId="{42FB7821-1A13-45EC-BD84-3439C35C4461}" type="presParOf" srcId="{2706A83C-3159-40F0-A47F-1F3F0C115430}" destId="{B3EEA1CC-4E46-4A8D-B11E-5E94F2960481}" srcOrd="1" destOrd="0" presId="urn:microsoft.com/office/officeart/2005/8/layout/list1"/>
    <dgm:cxn modelId="{E5974C7F-4FC6-4387-83FE-07F0B42D8A89}" type="presParOf" srcId="{B8F62AAD-FA90-49C7-A453-1F0F961491B2}" destId="{70613E1E-0866-4CFB-9C02-451368A6DAAC}" srcOrd="5" destOrd="0" presId="urn:microsoft.com/office/officeart/2005/8/layout/list1"/>
    <dgm:cxn modelId="{107217E8-1F97-4DBB-A05B-CD6DC871D622}" type="presParOf" srcId="{B8F62AAD-FA90-49C7-A453-1F0F961491B2}" destId="{21483608-6416-46C5-99C4-4AF23CE52E4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DE82E8-8FC8-4CE7-BA06-6F81ABEBC634}"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AU"/>
        </a:p>
      </dgm:t>
    </dgm:pt>
    <dgm:pt modelId="{BBD6EB4C-1CB0-4278-BE95-01946DB5B06F}">
      <dgm:prSet phldrT="[Text]" custT="1"/>
      <dgm:spPr/>
      <dgm:t>
        <a:bodyPr/>
        <a:lstStyle/>
        <a:p>
          <a:r>
            <a:rPr lang="en-US" sz="2000" dirty="0"/>
            <a:t>Originator </a:t>
          </a:r>
        </a:p>
        <a:p>
          <a:r>
            <a:rPr lang="en-US" sz="2000" dirty="0"/>
            <a:t>(seller of the collateral)</a:t>
          </a:r>
          <a:endParaRPr lang="en-AU" sz="2000" dirty="0"/>
        </a:p>
      </dgm:t>
    </dgm:pt>
    <dgm:pt modelId="{EB7BF6C1-F696-4822-8E3F-3628A70C3C30}" type="parTrans" cxnId="{DA01D48C-E4F5-459B-B7CF-6414CA9584B4}">
      <dgm:prSet/>
      <dgm:spPr/>
      <dgm:t>
        <a:bodyPr/>
        <a:lstStyle/>
        <a:p>
          <a:endParaRPr lang="en-AU"/>
        </a:p>
      </dgm:t>
    </dgm:pt>
    <dgm:pt modelId="{6339B373-5507-451B-AA39-1003AA97D1F0}" type="sibTrans" cxnId="{DA01D48C-E4F5-459B-B7CF-6414CA9584B4}">
      <dgm:prSet/>
      <dgm:spPr/>
      <dgm:t>
        <a:bodyPr/>
        <a:lstStyle/>
        <a:p>
          <a:endParaRPr lang="en-AU"/>
        </a:p>
      </dgm:t>
    </dgm:pt>
    <dgm:pt modelId="{01573B28-8EAA-4DB6-8BC9-AE9C1B28C478}">
      <dgm:prSet custT="1"/>
      <dgm:spPr>
        <a:solidFill>
          <a:srgbClr val="04C466"/>
        </a:solidFill>
      </dgm:spPr>
      <dgm:t>
        <a:bodyPr/>
        <a:lstStyle/>
        <a:p>
          <a:r>
            <a:rPr lang="en-US" sz="2000" dirty="0"/>
            <a:t>Special purpose vehicle (SPV)</a:t>
          </a:r>
        </a:p>
      </dgm:t>
    </dgm:pt>
    <dgm:pt modelId="{F00BE46A-ECEC-46E1-88B4-B8A6461D451B}" type="parTrans" cxnId="{67B3CABF-4E77-44D5-8661-AD7722400079}">
      <dgm:prSet/>
      <dgm:spPr/>
      <dgm:t>
        <a:bodyPr/>
        <a:lstStyle/>
        <a:p>
          <a:endParaRPr lang="en-AU"/>
        </a:p>
      </dgm:t>
    </dgm:pt>
    <dgm:pt modelId="{325FD26F-500B-4183-814B-7E2F037E88F5}" type="sibTrans" cxnId="{67B3CABF-4E77-44D5-8661-AD7722400079}">
      <dgm:prSet/>
      <dgm:spPr/>
      <dgm:t>
        <a:bodyPr/>
        <a:lstStyle/>
        <a:p>
          <a:endParaRPr lang="en-AU"/>
        </a:p>
      </dgm:t>
    </dgm:pt>
    <dgm:pt modelId="{7A82E580-1714-4C5F-8160-44BA8AD3D7F1}">
      <dgm:prSet phldrT="[Text]" custT="1"/>
      <dgm:spPr/>
      <dgm:t>
        <a:bodyPr/>
        <a:lstStyle/>
        <a:p>
          <a:r>
            <a:rPr lang="en-US" sz="2000" dirty="0"/>
            <a:t>Originally owns the assets and sells them to the issuer (SPV)</a:t>
          </a:r>
          <a:endParaRPr lang="en-AU" sz="2000" dirty="0"/>
        </a:p>
      </dgm:t>
    </dgm:pt>
    <dgm:pt modelId="{9301E167-1EE2-4DBD-9B8E-4AC2E5736F8F}" type="parTrans" cxnId="{0F3DF137-A998-4969-B42B-4412CC35BE6B}">
      <dgm:prSet/>
      <dgm:spPr/>
      <dgm:t>
        <a:bodyPr/>
        <a:lstStyle/>
        <a:p>
          <a:endParaRPr lang="en-AU"/>
        </a:p>
      </dgm:t>
    </dgm:pt>
    <dgm:pt modelId="{E8A7EA68-0C15-45E2-A57F-1C73429F99F3}" type="sibTrans" cxnId="{0F3DF137-A998-4969-B42B-4412CC35BE6B}">
      <dgm:prSet/>
      <dgm:spPr/>
      <dgm:t>
        <a:bodyPr/>
        <a:lstStyle/>
        <a:p>
          <a:endParaRPr lang="en-AU"/>
        </a:p>
      </dgm:t>
    </dgm:pt>
    <dgm:pt modelId="{96AEBA50-7C3F-4411-9115-6C995122066D}">
      <dgm:prSet custT="1"/>
      <dgm:spPr>
        <a:solidFill>
          <a:srgbClr val="CBDED3"/>
        </a:solidFill>
      </dgm:spPr>
      <dgm:t>
        <a:bodyPr/>
        <a:lstStyle/>
        <a:p>
          <a:r>
            <a:rPr lang="en-US" altLang="en-US" sz="2000" dirty="0"/>
            <a:t>Creates a security backed by the assets and sells them to investors</a:t>
          </a:r>
          <a:endParaRPr lang="en-US" sz="2000" dirty="0"/>
        </a:p>
      </dgm:t>
    </dgm:pt>
    <dgm:pt modelId="{BF4C502A-341D-417D-BBD6-9646F6DCD59C}" type="parTrans" cxnId="{528AC02A-6AED-4F26-ABF4-317096A75514}">
      <dgm:prSet/>
      <dgm:spPr/>
      <dgm:t>
        <a:bodyPr/>
        <a:lstStyle/>
        <a:p>
          <a:endParaRPr lang="en-AU"/>
        </a:p>
      </dgm:t>
    </dgm:pt>
    <dgm:pt modelId="{23071E1B-7AD2-49BD-B010-B1E6BF468BBA}" type="sibTrans" cxnId="{528AC02A-6AED-4F26-ABF4-317096A75514}">
      <dgm:prSet/>
      <dgm:spPr/>
      <dgm:t>
        <a:bodyPr/>
        <a:lstStyle/>
        <a:p>
          <a:endParaRPr lang="en-AU"/>
        </a:p>
      </dgm:t>
    </dgm:pt>
    <dgm:pt modelId="{2D04B47F-2A0B-4A9B-AD8D-46711DCBF0F6}" type="pres">
      <dgm:prSet presAssocID="{E0DE82E8-8FC8-4CE7-BA06-6F81ABEBC634}" presName="Name0" presStyleCnt="0">
        <dgm:presLayoutVars>
          <dgm:dir/>
          <dgm:animLvl val="lvl"/>
          <dgm:resizeHandles val="exact"/>
        </dgm:presLayoutVars>
      </dgm:prSet>
      <dgm:spPr/>
    </dgm:pt>
    <dgm:pt modelId="{C1C969C7-23F5-40E4-8767-E8D69BA794A0}" type="pres">
      <dgm:prSet presAssocID="{BBD6EB4C-1CB0-4278-BE95-01946DB5B06F}" presName="linNode" presStyleCnt="0"/>
      <dgm:spPr/>
    </dgm:pt>
    <dgm:pt modelId="{D4C55F3A-53D7-4D18-9BC0-2CA6A641D264}" type="pres">
      <dgm:prSet presAssocID="{BBD6EB4C-1CB0-4278-BE95-01946DB5B06F}" presName="parentText" presStyleLbl="node1" presStyleIdx="0" presStyleCnt="2">
        <dgm:presLayoutVars>
          <dgm:chMax val="1"/>
          <dgm:bulletEnabled val="1"/>
        </dgm:presLayoutVars>
      </dgm:prSet>
      <dgm:spPr/>
    </dgm:pt>
    <dgm:pt modelId="{7A7F7FD8-D391-406C-971D-C387A56EF49F}" type="pres">
      <dgm:prSet presAssocID="{BBD6EB4C-1CB0-4278-BE95-01946DB5B06F}" presName="descendantText" presStyleLbl="alignAccFollowNode1" presStyleIdx="0" presStyleCnt="2">
        <dgm:presLayoutVars>
          <dgm:bulletEnabled val="1"/>
        </dgm:presLayoutVars>
      </dgm:prSet>
      <dgm:spPr/>
    </dgm:pt>
    <dgm:pt modelId="{217BFF35-527C-4934-9C8A-D2DED0806F37}" type="pres">
      <dgm:prSet presAssocID="{6339B373-5507-451B-AA39-1003AA97D1F0}" presName="sp" presStyleCnt="0"/>
      <dgm:spPr/>
    </dgm:pt>
    <dgm:pt modelId="{901AA9A3-7696-4EE3-9737-EBEF06C3D529}" type="pres">
      <dgm:prSet presAssocID="{01573B28-8EAA-4DB6-8BC9-AE9C1B28C478}" presName="linNode" presStyleCnt="0"/>
      <dgm:spPr/>
    </dgm:pt>
    <dgm:pt modelId="{C3F7BA1E-317B-40C4-A9D3-FCA643E19895}" type="pres">
      <dgm:prSet presAssocID="{01573B28-8EAA-4DB6-8BC9-AE9C1B28C478}" presName="parentText" presStyleLbl="node1" presStyleIdx="1" presStyleCnt="2">
        <dgm:presLayoutVars>
          <dgm:chMax val="1"/>
          <dgm:bulletEnabled val="1"/>
        </dgm:presLayoutVars>
      </dgm:prSet>
      <dgm:spPr/>
    </dgm:pt>
    <dgm:pt modelId="{97C4D08A-5CA8-4E65-BAF1-85C7A49F6F9C}" type="pres">
      <dgm:prSet presAssocID="{01573B28-8EAA-4DB6-8BC9-AE9C1B28C478}" presName="descendantText" presStyleLbl="alignAccFollowNode1" presStyleIdx="1" presStyleCnt="2">
        <dgm:presLayoutVars>
          <dgm:bulletEnabled val="1"/>
        </dgm:presLayoutVars>
      </dgm:prSet>
      <dgm:spPr/>
    </dgm:pt>
  </dgm:ptLst>
  <dgm:cxnLst>
    <dgm:cxn modelId="{528AC02A-6AED-4F26-ABF4-317096A75514}" srcId="{01573B28-8EAA-4DB6-8BC9-AE9C1B28C478}" destId="{96AEBA50-7C3F-4411-9115-6C995122066D}" srcOrd="0" destOrd="0" parTransId="{BF4C502A-341D-417D-BBD6-9646F6DCD59C}" sibTransId="{23071E1B-7AD2-49BD-B010-B1E6BF468BBA}"/>
    <dgm:cxn modelId="{0F3DF137-A998-4969-B42B-4412CC35BE6B}" srcId="{BBD6EB4C-1CB0-4278-BE95-01946DB5B06F}" destId="{7A82E580-1714-4C5F-8160-44BA8AD3D7F1}" srcOrd="0" destOrd="0" parTransId="{9301E167-1EE2-4DBD-9B8E-4AC2E5736F8F}" sibTransId="{E8A7EA68-0C15-45E2-A57F-1C73429F99F3}"/>
    <dgm:cxn modelId="{C15B8365-DA0C-4EB5-A976-A4B99802E2CF}" type="presOf" srcId="{BBD6EB4C-1CB0-4278-BE95-01946DB5B06F}" destId="{D4C55F3A-53D7-4D18-9BC0-2CA6A641D264}" srcOrd="0" destOrd="0" presId="urn:microsoft.com/office/officeart/2005/8/layout/vList5"/>
    <dgm:cxn modelId="{54829346-71E3-4E91-8A08-D3559417C914}" type="presOf" srcId="{96AEBA50-7C3F-4411-9115-6C995122066D}" destId="{97C4D08A-5CA8-4E65-BAF1-85C7A49F6F9C}" srcOrd="0" destOrd="0" presId="urn:microsoft.com/office/officeart/2005/8/layout/vList5"/>
    <dgm:cxn modelId="{DA01D48C-E4F5-459B-B7CF-6414CA9584B4}" srcId="{E0DE82E8-8FC8-4CE7-BA06-6F81ABEBC634}" destId="{BBD6EB4C-1CB0-4278-BE95-01946DB5B06F}" srcOrd="0" destOrd="0" parTransId="{EB7BF6C1-F696-4822-8E3F-3628A70C3C30}" sibTransId="{6339B373-5507-451B-AA39-1003AA97D1F0}"/>
    <dgm:cxn modelId="{B97C1D94-823F-47A2-A743-47FBE8A6EF77}" type="presOf" srcId="{7A82E580-1714-4C5F-8160-44BA8AD3D7F1}" destId="{7A7F7FD8-D391-406C-971D-C387A56EF49F}" srcOrd="0" destOrd="0" presId="urn:microsoft.com/office/officeart/2005/8/layout/vList5"/>
    <dgm:cxn modelId="{92F10AAB-9B44-41B6-8AE0-AA6A1D3E3359}" type="presOf" srcId="{E0DE82E8-8FC8-4CE7-BA06-6F81ABEBC634}" destId="{2D04B47F-2A0B-4A9B-AD8D-46711DCBF0F6}" srcOrd="0" destOrd="0" presId="urn:microsoft.com/office/officeart/2005/8/layout/vList5"/>
    <dgm:cxn modelId="{934424B3-BD8A-4C4C-89D4-143FB43EFEFC}" type="presOf" srcId="{01573B28-8EAA-4DB6-8BC9-AE9C1B28C478}" destId="{C3F7BA1E-317B-40C4-A9D3-FCA643E19895}" srcOrd="0" destOrd="0" presId="urn:microsoft.com/office/officeart/2005/8/layout/vList5"/>
    <dgm:cxn modelId="{67B3CABF-4E77-44D5-8661-AD7722400079}" srcId="{E0DE82E8-8FC8-4CE7-BA06-6F81ABEBC634}" destId="{01573B28-8EAA-4DB6-8BC9-AE9C1B28C478}" srcOrd="1" destOrd="0" parTransId="{F00BE46A-ECEC-46E1-88B4-B8A6461D451B}" sibTransId="{325FD26F-500B-4183-814B-7E2F037E88F5}"/>
    <dgm:cxn modelId="{91B52C00-5910-4A44-867C-B6235E822517}" type="presParOf" srcId="{2D04B47F-2A0B-4A9B-AD8D-46711DCBF0F6}" destId="{C1C969C7-23F5-40E4-8767-E8D69BA794A0}" srcOrd="0" destOrd="0" presId="urn:microsoft.com/office/officeart/2005/8/layout/vList5"/>
    <dgm:cxn modelId="{FBA7553F-0EF4-4B96-B18D-EB40345C9FCC}" type="presParOf" srcId="{C1C969C7-23F5-40E4-8767-E8D69BA794A0}" destId="{D4C55F3A-53D7-4D18-9BC0-2CA6A641D264}" srcOrd="0" destOrd="0" presId="urn:microsoft.com/office/officeart/2005/8/layout/vList5"/>
    <dgm:cxn modelId="{19B3A878-73D8-4154-828D-146CB6D472D1}" type="presParOf" srcId="{C1C969C7-23F5-40E4-8767-E8D69BA794A0}" destId="{7A7F7FD8-D391-406C-971D-C387A56EF49F}" srcOrd="1" destOrd="0" presId="urn:microsoft.com/office/officeart/2005/8/layout/vList5"/>
    <dgm:cxn modelId="{462FB0AD-54A2-4D75-BBC7-C71BC6311F51}" type="presParOf" srcId="{2D04B47F-2A0B-4A9B-AD8D-46711DCBF0F6}" destId="{217BFF35-527C-4934-9C8A-D2DED0806F37}" srcOrd="1" destOrd="0" presId="urn:microsoft.com/office/officeart/2005/8/layout/vList5"/>
    <dgm:cxn modelId="{D6122D27-6BA4-4DF3-A517-DF63AF68D01F}" type="presParOf" srcId="{2D04B47F-2A0B-4A9B-AD8D-46711DCBF0F6}" destId="{901AA9A3-7696-4EE3-9737-EBEF06C3D529}" srcOrd="2" destOrd="0" presId="urn:microsoft.com/office/officeart/2005/8/layout/vList5"/>
    <dgm:cxn modelId="{3D7BBC7F-E836-480F-9159-3A67A80CAA5E}" type="presParOf" srcId="{901AA9A3-7696-4EE3-9737-EBEF06C3D529}" destId="{C3F7BA1E-317B-40C4-A9D3-FCA643E19895}" srcOrd="0" destOrd="0" presId="urn:microsoft.com/office/officeart/2005/8/layout/vList5"/>
    <dgm:cxn modelId="{FA1620E0-3148-439C-A8D8-E8DA183A1DBA}" type="presParOf" srcId="{901AA9A3-7696-4EE3-9737-EBEF06C3D529}" destId="{97C4D08A-5CA8-4E65-BAF1-85C7A49F6F9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64B423-3AA6-4AEA-B039-DEE16980E77A}"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AU"/>
        </a:p>
      </dgm:t>
    </dgm:pt>
    <dgm:pt modelId="{8F6D1C51-9E1F-4A58-9E68-6D1F045A4305}">
      <dgm:prSet phldrT="[Text]" custT="1"/>
      <dgm:spPr/>
      <dgm:t>
        <a:bodyPr/>
        <a:lstStyle/>
        <a:p>
          <a:r>
            <a:rPr lang="en-US" sz="2000" dirty="0"/>
            <a:t>Servicer (different from the seller)</a:t>
          </a:r>
          <a:endParaRPr lang="en-AU" sz="2000" dirty="0"/>
        </a:p>
      </dgm:t>
    </dgm:pt>
    <dgm:pt modelId="{753C4507-7295-4793-A1CD-D848A900AA8D}" type="parTrans" cxnId="{F865B9CD-2F29-4794-84FD-8BC953B6EFE5}">
      <dgm:prSet/>
      <dgm:spPr/>
      <dgm:t>
        <a:bodyPr/>
        <a:lstStyle/>
        <a:p>
          <a:endParaRPr lang="en-AU" sz="2000"/>
        </a:p>
      </dgm:t>
    </dgm:pt>
    <dgm:pt modelId="{8D14323E-2D8F-40C8-8B79-36FBA9102EF8}" type="sibTrans" cxnId="{F865B9CD-2F29-4794-84FD-8BC953B6EFE5}">
      <dgm:prSet/>
      <dgm:spPr/>
      <dgm:t>
        <a:bodyPr/>
        <a:lstStyle/>
        <a:p>
          <a:endParaRPr lang="en-AU" sz="2000"/>
        </a:p>
      </dgm:t>
    </dgm:pt>
    <dgm:pt modelId="{E844EEA6-DB18-4040-8E49-78231F30A962}">
      <dgm:prSet phldrT="[Text]" custT="1"/>
      <dgm:spPr/>
      <dgm:t>
        <a:bodyPr/>
        <a:lstStyle/>
        <a:p>
          <a:r>
            <a:rPr lang="en-US" sz="2000" dirty="0"/>
            <a:t>Independent accountants, lawyers/attorneys, trustees, underwriters, rating agencies, and guarantors</a:t>
          </a:r>
          <a:endParaRPr lang="en-AU" sz="2000" dirty="0"/>
        </a:p>
      </dgm:t>
    </dgm:pt>
    <dgm:pt modelId="{FBD8EE0E-8164-4985-BBD0-56145B73859E}" type="parTrans" cxnId="{8B168C2B-2535-4E12-9019-ABE91582B7FE}">
      <dgm:prSet/>
      <dgm:spPr/>
      <dgm:t>
        <a:bodyPr/>
        <a:lstStyle/>
        <a:p>
          <a:endParaRPr lang="en-AU" sz="2000"/>
        </a:p>
      </dgm:t>
    </dgm:pt>
    <dgm:pt modelId="{16A9962C-A5C0-4F8C-8E93-56E23318CDA7}" type="sibTrans" cxnId="{8B168C2B-2535-4E12-9019-ABE91582B7FE}">
      <dgm:prSet/>
      <dgm:spPr/>
      <dgm:t>
        <a:bodyPr/>
        <a:lstStyle/>
        <a:p>
          <a:endParaRPr lang="en-AU" sz="2000"/>
        </a:p>
      </dgm:t>
    </dgm:pt>
    <dgm:pt modelId="{6628DC72-3169-4763-9E58-64B8BC7A8122}" type="pres">
      <dgm:prSet presAssocID="{C364B423-3AA6-4AEA-B039-DEE16980E77A}" presName="Name0" presStyleCnt="0">
        <dgm:presLayoutVars>
          <dgm:dir/>
          <dgm:animLvl val="lvl"/>
          <dgm:resizeHandles val="exact"/>
        </dgm:presLayoutVars>
      </dgm:prSet>
      <dgm:spPr/>
    </dgm:pt>
    <dgm:pt modelId="{EB750FD4-3FE3-4FD8-8A97-ECFB3FD3A2CA}" type="pres">
      <dgm:prSet presAssocID="{8F6D1C51-9E1F-4A58-9E68-6D1F045A4305}" presName="linNode" presStyleCnt="0"/>
      <dgm:spPr/>
    </dgm:pt>
    <dgm:pt modelId="{93F2828D-0E58-4189-B776-A10CD46F2C8F}" type="pres">
      <dgm:prSet presAssocID="{8F6D1C51-9E1F-4A58-9E68-6D1F045A4305}" presName="parentText" presStyleLbl="node1" presStyleIdx="0" presStyleCnt="1" custScaleY="79739">
        <dgm:presLayoutVars>
          <dgm:chMax val="1"/>
          <dgm:bulletEnabled val="1"/>
        </dgm:presLayoutVars>
      </dgm:prSet>
      <dgm:spPr/>
    </dgm:pt>
    <dgm:pt modelId="{D1F6381D-2E42-4023-ACD1-02E295B78025}" type="pres">
      <dgm:prSet presAssocID="{8F6D1C51-9E1F-4A58-9E68-6D1F045A4305}" presName="descendantText" presStyleLbl="alignAccFollowNode1" presStyleIdx="0" presStyleCnt="1">
        <dgm:presLayoutVars>
          <dgm:bulletEnabled val="1"/>
        </dgm:presLayoutVars>
      </dgm:prSet>
      <dgm:spPr/>
    </dgm:pt>
  </dgm:ptLst>
  <dgm:cxnLst>
    <dgm:cxn modelId="{8B168C2B-2535-4E12-9019-ABE91582B7FE}" srcId="{8F6D1C51-9E1F-4A58-9E68-6D1F045A4305}" destId="{E844EEA6-DB18-4040-8E49-78231F30A962}" srcOrd="0" destOrd="0" parTransId="{FBD8EE0E-8164-4985-BBD0-56145B73859E}" sibTransId="{16A9962C-A5C0-4F8C-8E93-56E23318CDA7}"/>
    <dgm:cxn modelId="{BDAC6A94-AB3D-412D-BB12-72420840874E}" type="presOf" srcId="{E844EEA6-DB18-4040-8E49-78231F30A962}" destId="{D1F6381D-2E42-4023-ACD1-02E295B78025}" srcOrd="0" destOrd="0" presId="urn:microsoft.com/office/officeart/2005/8/layout/vList5"/>
    <dgm:cxn modelId="{56AB0BA0-8E34-4D3E-B107-CD7BB00C6794}" type="presOf" srcId="{C364B423-3AA6-4AEA-B039-DEE16980E77A}" destId="{6628DC72-3169-4763-9E58-64B8BC7A8122}" srcOrd="0" destOrd="0" presId="urn:microsoft.com/office/officeart/2005/8/layout/vList5"/>
    <dgm:cxn modelId="{F865B9CD-2F29-4794-84FD-8BC953B6EFE5}" srcId="{C364B423-3AA6-4AEA-B039-DEE16980E77A}" destId="{8F6D1C51-9E1F-4A58-9E68-6D1F045A4305}" srcOrd="0" destOrd="0" parTransId="{753C4507-7295-4793-A1CD-D848A900AA8D}" sibTransId="{8D14323E-2D8F-40C8-8B79-36FBA9102EF8}"/>
    <dgm:cxn modelId="{D97925EC-4687-42E0-81FE-22B623B381DC}" type="presOf" srcId="{8F6D1C51-9E1F-4A58-9E68-6D1F045A4305}" destId="{93F2828D-0E58-4189-B776-A10CD46F2C8F}" srcOrd="0" destOrd="0" presId="urn:microsoft.com/office/officeart/2005/8/layout/vList5"/>
    <dgm:cxn modelId="{9A921DF3-1B9B-4D54-9024-026A55E79FF2}" type="presParOf" srcId="{6628DC72-3169-4763-9E58-64B8BC7A8122}" destId="{EB750FD4-3FE3-4FD8-8A97-ECFB3FD3A2CA}" srcOrd="0" destOrd="0" presId="urn:microsoft.com/office/officeart/2005/8/layout/vList5"/>
    <dgm:cxn modelId="{92731CFA-0296-4FBB-9C62-1334360E8FB8}" type="presParOf" srcId="{EB750FD4-3FE3-4FD8-8A97-ECFB3FD3A2CA}" destId="{93F2828D-0E58-4189-B776-A10CD46F2C8F}" srcOrd="0" destOrd="0" presId="urn:microsoft.com/office/officeart/2005/8/layout/vList5"/>
    <dgm:cxn modelId="{5F98A87C-17DE-4607-9C02-F62121848D2F}" type="presParOf" srcId="{EB750FD4-3FE3-4FD8-8A97-ECFB3FD3A2CA}" destId="{D1F6381D-2E42-4023-ACD1-02E295B78025}"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50EC201-8EB1-41F9-A34C-58820E256901}" type="doc">
      <dgm:prSet loTypeId="urn:microsoft.com/office/officeart/2005/8/layout/hList6" loCatId="list" qsTypeId="urn:microsoft.com/office/officeart/2005/8/quickstyle/simple1" qsCatId="simple" csTypeId="urn:microsoft.com/office/officeart/2005/8/colors/colorful1" csCatId="colorful" phldr="1"/>
      <dgm:spPr/>
      <dgm:t>
        <a:bodyPr/>
        <a:lstStyle/>
        <a:p>
          <a:endParaRPr lang="en-AU"/>
        </a:p>
      </dgm:t>
    </dgm:pt>
    <dgm:pt modelId="{587C37AB-79D2-4277-B61F-F07DEB76AF31}">
      <dgm:prSet phldrT="[Text]" custT="1"/>
      <dgm:spPr/>
      <dgm:t>
        <a:bodyPr/>
        <a:lstStyle/>
        <a:p>
          <a:pPr algn="l"/>
          <a:r>
            <a:rPr lang="en-US" sz="2000" dirty="0"/>
            <a:t>A </a:t>
          </a:r>
          <a:r>
            <a:rPr lang="en-US" sz="2000" b="1" dirty="0"/>
            <a:t>mortgage loan</a:t>
          </a:r>
          <a:r>
            <a:rPr lang="en-US" sz="2000" dirty="0"/>
            <a:t>, or simply mortgage, is a loan secured by the collateral of some specified real estate property that obliges the borrower to make a predetermined series of payments to the lender.</a:t>
          </a:r>
          <a:endParaRPr lang="en-AU" sz="2000" dirty="0"/>
        </a:p>
      </dgm:t>
    </dgm:pt>
    <dgm:pt modelId="{E13F5E7B-2DBD-4AA2-B22D-13B4092F7EB8}" type="parTrans" cxnId="{EDDC24C0-54B9-4770-94B1-07EC238F6491}">
      <dgm:prSet/>
      <dgm:spPr/>
      <dgm:t>
        <a:bodyPr/>
        <a:lstStyle/>
        <a:p>
          <a:endParaRPr lang="en-AU"/>
        </a:p>
      </dgm:t>
    </dgm:pt>
    <dgm:pt modelId="{3135BCF7-A918-437E-9777-82DA4A741D37}" type="sibTrans" cxnId="{EDDC24C0-54B9-4770-94B1-07EC238F6491}">
      <dgm:prSet/>
      <dgm:spPr/>
      <dgm:t>
        <a:bodyPr/>
        <a:lstStyle/>
        <a:p>
          <a:endParaRPr lang="en-AU"/>
        </a:p>
      </dgm:t>
    </dgm:pt>
    <dgm:pt modelId="{A7C7B769-EA32-4764-82D0-2397444FF6B9}">
      <dgm:prSet custT="1"/>
      <dgm:spPr/>
      <dgm:t>
        <a:bodyPr/>
        <a:lstStyle/>
        <a:p>
          <a:pPr algn="l"/>
          <a:r>
            <a:rPr lang="en-US" sz="2000" dirty="0"/>
            <a:t>The mortgage gives the lender the right to </a:t>
          </a:r>
          <a:r>
            <a:rPr lang="en-US" sz="2000" b="1" dirty="0"/>
            <a:t>foreclose</a:t>
          </a:r>
          <a:r>
            <a:rPr lang="en-US" sz="2000" dirty="0"/>
            <a:t> on the loan if the borrower defaults (i.e., allows the lender to take possession of the mortgaged property and then sell it).</a:t>
          </a:r>
        </a:p>
      </dgm:t>
    </dgm:pt>
    <dgm:pt modelId="{25571296-9FAE-4245-AA0D-0F1FC8C20BB9}" type="parTrans" cxnId="{17B0C83E-8188-48FF-A15E-CD300C1B2848}">
      <dgm:prSet/>
      <dgm:spPr/>
      <dgm:t>
        <a:bodyPr/>
        <a:lstStyle/>
        <a:p>
          <a:endParaRPr lang="en-AU"/>
        </a:p>
      </dgm:t>
    </dgm:pt>
    <dgm:pt modelId="{358F7C86-C9E4-44F3-A6B3-1B02D8B134FE}" type="sibTrans" cxnId="{17B0C83E-8188-48FF-A15E-CD300C1B2848}">
      <dgm:prSet/>
      <dgm:spPr/>
      <dgm:t>
        <a:bodyPr/>
        <a:lstStyle/>
        <a:p>
          <a:endParaRPr lang="en-AU"/>
        </a:p>
      </dgm:t>
    </dgm:pt>
    <dgm:pt modelId="{CBA08B6C-9A5C-4EFB-99EC-5F71E5F3E67F}">
      <dgm:prSet custT="1"/>
      <dgm:spPr/>
      <dgm:t>
        <a:bodyPr/>
        <a:lstStyle/>
        <a:p>
          <a:pPr algn="l"/>
          <a:r>
            <a:rPr lang="en-US" sz="2000" dirty="0"/>
            <a:t>Typically, the amount of the loan advanced to purchase the property is less than the property’s purchase price.</a:t>
          </a:r>
        </a:p>
      </dgm:t>
    </dgm:pt>
    <dgm:pt modelId="{2F8D41DE-3288-4B21-B7CC-9339039506D0}" type="parTrans" cxnId="{77EA94B8-A881-4CC3-ACC5-42C6F0A26644}">
      <dgm:prSet/>
      <dgm:spPr/>
      <dgm:t>
        <a:bodyPr/>
        <a:lstStyle/>
        <a:p>
          <a:endParaRPr lang="en-AU"/>
        </a:p>
      </dgm:t>
    </dgm:pt>
    <dgm:pt modelId="{1775552B-E325-48AF-BB85-B063B9EC9FED}" type="sibTrans" cxnId="{77EA94B8-A881-4CC3-ACC5-42C6F0A26644}">
      <dgm:prSet/>
      <dgm:spPr/>
      <dgm:t>
        <a:bodyPr/>
        <a:lstStyle/>
        <a:p>
          <a:endParaRPr lang="en-AU"/>
        </a:p>
      </dgm:t>
    </dgm:pt>
    <dgm:pt modelId="{87D7FADE-1728-4D7D-AD23-073046663238}">
      <dgm:prSet custT="1"/>
      <dgm:spPr/>
      <dgm:t>
        <a:bodyPr/>
        <a:lstStyle/>
        <a:p>
          <a:pPr algn="l"/>
          <a:r>
            <a:rPr lang="en-US" sz="1900" dirty="0"/>
            <a:t>The </a:t>
          </a:r>
          <a:r>
            <a:rPr lang="en-US" sz="1900" b="1" dirty="0"/>
            <a:t>loan-to-value ratio </a:t>
          </a:r>
          <a:r>
            <a:rPr lang="en-US" sz="1900" dirty="0"/>
            <a:t>is less than 100%.</a:t>
          </a:r>
        </a:p>
      </dgm:t>
    </dgm:pt>
    <dgm:pt modelId="{08C155AB-8652-477C-BD67-645ACC5B8ACF}" type="parTrans" cxnId="{14069375-4FC9-4D65-9530-7913D9612A09}">
      <dgm:prSet/>
      <dgm:spPr/>
      <dgm:t>
        <a:bodyPr/>
        <a:lstStyle/>
        <a:p>
          <a:endParaRPr lang="en-AU"/>
        </a:p>
      </dgm:t>
    </dgm:pt>
    <dgm:pt modelId="{7E690E6B-83B5-4378-9B7A-EB0BCE7AFAF9}" type="sibTrans" cxnId="{14069375-4FC9-4D65-9530-7913D9612A09}">
      <dgm:prSet/>
      <dgm:spPr/>
      <dgm:t>
        <a:bodyPr/>
        <a:lstStyle/>
        <a:p>
          <a:endParaRPr lang="en-AU"/>
        </a:p>
      </dgm:t>
    </dgm:pt>
    <dgm:pt modelId="{43150210-F4AF-4EED-AB83-F58C458CE5B3}" type="pres">
      <dgm:prSet presAssocID="{150EC201-8EB1-41F9-A34C-58820E256901}" presName="Name0" presStyleCnt="0">
        <dgm:presLayoutVars>
          <dgm:dir/>
          <dgm:resizeHandles val="exact"/>
        </dgm:presLayoutVars>
      </dgm:prSet>
      <dgm:spPr/>
    </dgm:pt>
    <dgm:pt modelId="{CE1C270E-8567-4380-B62F-19170701C966}" type="pres">
      <dgm:prSet presAssocID="{587C37AB-79D2-4277-B61F-F07DEB76AF31}" presName="node" presStyleLbl="node1" presStyleIdx="0" presStyleCnt="3">
        <dgm:presLayoutVars>
          <dgm:bulletEnabled val="1"/>
        </dgm:presLayoutVars>
      </dgm:prSet>
      <dgm:spPr/>
    </dgm:pt>
    <dgm:pt modelId="{263CCBFB-02DF-4A48-8B01-15021BEC1C05}" type="pres">
      <dgm:prSet presAssocID="{3135BCF7-A918-437E-9777-82DA4A741D37}" presName="sibTrans" presStyleCnt="0"/>
      <dgm:spPr/>
    </dgm:pt>
    <dgm:pt modelId="{16CC6916-573D-4945-8D36-EFFB5E20D885}" type="pres">
      <dgm:prSet presAssocID="{A7C7B769-EA32-4764-82D0-2397444FF6B9}" presName="node" presStyleLbl="node1" presStyleIdx="1" presStyleCnt="3">
        <dgm:presLayoutVars>
          <dgm:bulletEnabled val="1"/>
        </dgm:presLayoutVars>
      </dgm:prSet>
      <dgm:spPr/>
    </dgm:pt>
    <dgm:pt modelId="{B9B28E94-107E-4DDD-80B2-9F7BC55264AE}" type="pres">
      <dgm:prSet presAssocID="{358F7C86-C9E4-44F3-A6B3-1B02D8B134FE}" presName="sibTrans" presStyleCnt="0"/>
      <dgm:spPr/>
    </dgm:pt>
    <dgm:pt modelId="{F582157D-0587-4285-BFDD-C4CABE9D3D71}" type="pres">
      <dgm:prSet presAssocID="{CBA08B6C-9A5C-4EFB-99EC-5F71E5F3E67F}" presName="node" presStyleLbl="node1" presStyleIdx="2" presStyleCnt="3">
        <dgm:presLayoutVars>
          <dgm:bulletEnabled val="1"/>
        </dgm:presLayoutVars>
      </dgm:prSet>
      <dgm:spPr/>
    </dgm:pt>
  </dgm:ptLst>
  <dgm:cxnLst>
    <dgm:cxn modelId="{614B9A23-9A2B-4542-8779-D5545F6D701E}" type="presOf" srcId="{87D7FADE-1728-4D7D-AD23-073046663238}" destId="{F582157D-0587-4285-BFDD-C4CABE9D3D71}" srcOrd="0" destOrd="1" presId="urn:microsoft.com/office/officeart/2005/8/layout/hList6"/>
    <dgm:cxn modelId="{3FD56A36-17DC-47C6-8151-C42BBCB8ED2B}" type="presOf" srcId="{A7C7B769-EA32-4764-82D0-2397444FF6B9}" destId="{16CC6916-573D-4945-8D36-EFFB5E20D885}" srcOrd="0" destOrd="0" presId="urn:microsoft.com/office/officeart/2005/8/layout/hList6"/>
    <dgm:cxn modelId="{17B0C83E-8188-48FF-A15E-CD300C1B2848}" srcId="{150EC201-8EB1-41F9-A34C-58820E256901}" destId="{A7C7B769-EA32-4764-82D0-2397444FF6B9}" srcOrd="1" destOrd="0" parTransId="{25571296-9FAE-4245-AA0D-0F1FC8C20BB9}" sibTransId="{358F7C86-C9E4-44F3-A6B3-1B02D8B134FE}"/>
    <dgm:cxn modelId="{19D2C246-7E49-46AD-8E0E-3B9005787296}" type="presOf" srcId="{587C37AB-79D2-4277-B61F-F07DEB76AF31}" destId="{CE1C270E-8567-4380-B62F-19170701C966}" srcOrd="0" destOrd="0" presId="urn:microsoft.com/office/officeart/2005/8/layout/hList6"/>
    <dgm:cxn modelId="{7B17FF6A-1F75-4D21-807E-15AD69BB2ED3}" type="presOf" srcId="{150EC201-8EB1-41F9-A34C-58820E256901}" destId="{43150210-F4AF-4EED-AB83-F58C458CE5B3}" srcOrd="0" destOrd="0" presId="urn:microsoft.com/office/officeart/2005/8/layout/hList6"/>
    <dgm:cxn modelId="{14069375-4FC9-4D65-9530-7913D9612A09}" srcId="{CBA08B6C-9A5C-4EFB-99EC-5F71E5F3E67F}" destId="{87D7FADE-1728-4D7D-AD23-073046663238}" srcOrd="0" destOrd="0" parTransId="{08C155AB-8652-477C-BD67-645ACC5B8ACF}" sibTransId="{7E690E6B-83B5-4378-9B7A-EB0BCE7AFAF9}"/>
    <dgm:cxn modelId="{DC6AF5B6-1075-48CF-9C2D-462BD4A12229}" type="presOf" srcId="{CBA08B6C-9A5C-4EFB-99EC-5F71E5F3E67F}" destId="{F582157D-0587-4285-BFDD-C4CABE9D3D71}" srcOrd="0" destOrd="0" presId="urn:microsoft.com/office/officeart/2005/8/layout/hList6"/>
    <dgm:cxn modelId="{77EA94B8-A881-4CC3-ACC5-42C6F0A26644}" srcId="{150EC201-8EB1-41F9-A34C-58820E256901}" destId="{CBA08B6C-9A5C-4EFB-99EC-5F71E5F3E67F}" srcOrd="2" destOrd="0" parTransId="{2F8D41DE-3288-4B21-B7CC-9339039506D0}" sibTransId="{1775552B-E325-48AF-BB85-B063B9EC9FED}"/>
    <dgm:cxn modelId="{EDDC24C0-54B9-4770-94B1-07EC238F6491}" srcId="{150EC201-8EB1-41F9-A34C-58820E256901}" destId="{587C37AB-79D2-4277-B61F-F07DEB76AF31}" srcOrd="0" destOrd="0" parTransId="{E13F5E7B-2DBD-4AA2-B22D-13B4092F7EB8}" sibTransId="{3135BCF7-A918-437E-9777-82DA4A741D37}"/>
    <dgm:cxn modelId="{2FBC29FE-5BC7-40FC-A95E-4BF48431D844}" type="presParOf" srcId="{43150210-F4AF-4EED-AB83-F58C458CE5B3}" destId="{CE1C270E-8567-4380-B62F-19170701C966}" srcOrd="0" destOrd="0" presId="urn:microsoft.com/office/officeart/2005/8/layout/hList6"/>
    <dgm:cxn modelId="{1A5D1D0A-EDD9-4939-AE9F-8EEA0B3206E2}" type="presParOf" srcId="{43150210-F4AF-4EED-AB83-F58C458CE5B3}" destId="{263CCBFB-02DF-4A48-8B01-15021BEC1C05}" srcOrd="1" destOrd="0" presId="urn:microsoft.com/office/officeart/2005/8/layout/hList6"/>
    <dgm:cxn modelId="{EFAF6B36-E2E9-4AE1-BEF9-1C112C31C412}" type="presParOf" srcId="{43150210-F4AF-4EED-AB83-F58C458CE5B3}" destId="{16CC6916-573D-4945-8D36-EFFB5E20D885}" srcOrd="2" destOrd="0" presId="urn:microsoft.com/office/officeart/2005/8/layout/hList6"/>
    <dgm:cxn modelId="{CF4A3C7C-14B6-46F4-B640-28B3B29E0175}" type="presParOf" srcId="{43150210-F4AF-4EED-AB83-F58C458CE5B3}" destId="{B9B28E94-107E-4DDD-80B2-9F7BC55264AE}" srcOrd="3" destOrd="0" presId="urn:microsoft.com/office/officeart/2005/8/layout/hList6"/>
    <dgm:cxn modelId="{577D4F88-B2E6-47A3-ADEA-36D348BCD49C}" type="presParOf" srcId="{43150210-F4AF-4EED-AB83-F58C458CE5B3}" destId="{F582157D-0587-4285-BFDD-C4CABE9D3D71}"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BF9258-3EE5-4A52-A755-2D2B23B1B53E}" type="doc">
      <dgm:prSet loTypeId="urn:microsoft.com/office/officeart/2005/8/layout/lProcess2" loCatId="list" qsTypeId="urn:microsoft.com/office/officeart/2005/8/quickstyle/simple1" qsCatId="simple" csTypeId="urn:microsoft.com/office/officeart/2005/8/colors/accent2_1" csCatId="accent2" phldr="1"/>
      <dgm:spPr/>
      <dgm:t>
        <a:bodyPr/>
        <a:lstStyle/>
        <a:p>
          <a:endParaRPr lang="en-AU"/>
        </a:p>
      </dgm:t>
    </dgm:pt>
    <dgm:pt modelId="{72EB9211-16A5-4E6D-9C1C-1B303FAE909F}">
      <dgm:prSet phldrT="[Text]" custT="1"/>
      <dgm:spPr/>
      <dgm:t>
        <a:bodyPr/>
        <a:lstStyle/>
        <a:p>
          <a:r>
            <a:rPr lang="en-US" sz="2200" dirty="0"/>
            <a:t>Mortgage designs vary around the world, in terms of the following:</a:t>
          </a:r>
          <a:endParaRPr lang="en-AU" sz="2200" dirty="0"/>
        </a:p>
      </dgm:t>
    </dgm:pt>
    <dgm:pt modelId="{6607FC0C-4120-4A2A-84EB-BDB51EE7BDC3}" type="parTrans" cxnId="{23A8C9F8-E75A-44D3-B248-2E014A6CF69F}">
      <dgm:prSet/>
      <dgm:spPr/>
      <dgm:t>
        <a:bodyPr/>
        <a:lstStyle/>
        <a:p>
          <a:endParaRPr lang="en-AU"/>
        </a:p>
      </dgm:t>
    </dgm:pt>
    <dgm:pt modelId="{7EEDC8CE-9D3B-49DF-90F7-20BC6C457BB9}" type="sibTrans" cxnId="{23A8C9F8-E75A-44D3-B248-2E014A6CF69F}">
      <dgm:prSet/>
      <dgm:spPr/>
      <dgm:t>
        <a:bodyPr/>
        <a:lstStyle/>
        <a:p>
          <a:endParaRPr lang="en-AU"/>
        </a:p>
      </dgm:t>
    </dgm:pt>
    <dgm:pt modelId="{A980A408-5DE7-47E5-A553-3AE9CA71ED82}">
      <dgm:prSet custT="1"/>
      <dgm:spPr/>
      <dgm:t>
        <a:bodyPr/>
        <a:lstStyle/>
        <a:p>
          <a:r>
            <a:rPr lang="en-US" sz="2000" dirty="0"/>
            <a:t>1) The maturity of the loan</a:t>
          </a:r>
        </a:p>
      </dgm:t>
    </dgm:pt>
    <dgm:pt modelId="{304C918F-0B5A-41AF-95DD-178234484528}" type="parTrans" cxnId="{DDE8A614-7B1D-4F22-9033-6F7C395D4972}">
      <dgm:prSet/>
      <dgm:spPr/>
      <dgm:t>
        <a:bodyPr/>
        <a:lstStyle/>
        <a:p>
          <a:endParaRPr lang="en-AU"/>
        </a:p>
      </dgm:t>
    </dgm:pt>
    <dgm:pt modelId="{3824D0F3-4D74-4050-8286-6110D3899234}" type="sibTrans" cxnId="{DDE8A614-7B1D-4F22-9033-6F7C395D4972}">
      <dgm:prSet/>
      <dgm:spPr/>
      <dgm:t>
        <a:bodyPr/>
        <a:lstStyle/>
        <a:p>
          <a:endParaRPr lang="en-AU"/>
        </a:p>
      </dgm:t>
    </dgm:pt>
    <dgm:pt modelId="{C07AF638-D75A-4CA2-A180-FC53E55BEE8D}">
      <dgm:prSet custT="1"/>
      <dgm:spPr/>
      <dgm:t>
        <a:bodyPr/>
        <a:lstStyle/>
        <a:p>
          <a:r>
            <a:rPr lang="en-US" sz="2000" dirty="0"/>
            <a:t>2) How the interest rate is determined</a:t>
          </a:r>
        </a:p>
      </dgm:t>
    </dgm:pt>
    <dgm:pt modelId="{D26CF78B-85BE-4C2F-B409-40FA02C2879E}" type="parTrans" cxnId="{650B7F15-2290-4216-880E-EB253B57FDAE}">
      <dgm:prSet/>
      <dgm:spPr/>
      <dgm:t>
        <a:bodyPr/>
        <a:lstStyle/>
        <a:p>
          <a:endParaRPr lang="en-AU"/>
        </a:p>
      </dgm:t>
    </dgm:pt>
    <dgm:pt modelId="{10C469AA-BF75-49F0-8312-10445F287F2A}" type="sibTrans" cxnId="{650B7F15-2290-4216-880E-EB253B57FDAE}">
      <dgm:prSet/>
      <dgm:spPr/>
      <dgm:t>
        <a:bodyPr/>
        <a:lstStyle/>
        <a:p>
          <a:endParaRPr lang="en-AU"/>
        </a:p>
      </dgm:t>
    </dgm:pt>
    <dgm:pt modelId="{B783606E-CAC4-49C5-A668-D8C8F9CB3585}">
      <dgm:prSet custT="1"/>
      <dgm:spPr/>
      <dgm:t>
        <a:bodyPr/>
        <a:lstStyle/>
        <a:p>
          <a:r>
            <a:rPr lang="en-US" sz="2000" dirty="0"/>
            <a:t>3) How the principal is to be repaid (i.e., the amortization schedule)</a:t>
          </a:r>
        </a:p>
      </dgm:t>
    </dgm:pt>
    <dgm:pt modelId="{67A0ECBD-963C-4C07-A4CD-91237626A145}" type="parTrans" cxnId="{8A21A4EA-1024-445F-91CC-647772BE7E4E}">
      <dgm:prSet/>
      <dgm:spPr/>
      <dgm:t>
        <a:bodyPr/>
        <a:lstStyle/>
        <a:p>
          <a:endParaRPr lang="en-AU"/>
        </a:p>
      </dgm:t>
    </dgm:pt>
    <dgm:pt modelId="{78AA1994-4597-4896-A3A3-335FD82C18DA}" type="sibTrans" cxnId="{8A21A4EA-1024-445F-91CC-647772BE7E4E}">
      <dgm:prSet/>
      <dgm:spPr/>
      <dgm:t>
        <a:bodyPr/>
        <a:lstStyle/>
        <a:p>
          <a:endParaRPr lang="en-AU"/>
        </a:p>
      </dgm:t>
    </dgm:pt>
    <dgm:pt modelId="{D4DE7DD1-BF60-4407-9327-75C3E42AEB8F}">
      <dgm:prSet custT="1"/>
      <dgm:spPr/>
      <dgm:t>
        <a:bodyPr/>
        <a:lstStyle/>
        <a:p>
          <a:r>
            <a:rPr lang="en-US" sz="2000" dirty="0"/>
            <a:t>4) Whether the borrower has the option to prepay and, in this case, whether any prepayment penalties might be imposed </a:t>
          </a:r>
        </a:p>
      </dgm:t>
    </dgm:pt>
    <dgm:pt modelId="{85649E4B-44F3-41A2-8DAB-CCEDF653C65B}" type="parTrans" cxnId="{46F4042B-5737-40F5-BA0E-DC5A0D6052EC}">
      <dgm:prSet/>
      <dgm:spPr/>
      <dgm:t>
        <a:bodyPr/>
        <a:lstStyle/>
        <a:p>
          <a:endParaRPr lang="en-AU"/>
        </a:p>
      </dgm:t>
    </dgm:pt>
    <dgm:pt modelId="{DEEE28C4-E6A6-4B9B-BA80-766557DC1511}" type="sibTrans" cxnId="{46F4042B-5737-40F5-BA0E-DC5A0D6052EC}">
      <dgm:prSet/>
      <dgm:spPr/>
      <dgm:t>
        <a:bodyPr/>
        <a:lstStyle/>
        <a:p>
          <a:endParaRPr lang="en-AU"/>
        </a:p>
      </dgm:t>
    </dgm:pt>
    <dgm:pt modelId="{ADD4DCDD-7990-4041-993F-32CE6BE319FF}">
      <dgm:prSet custT="1"/>
      <dgm:spPr/>
      <dgm:t>
        <a:bodyPr/>
        <a:lstStyle/>
        <a:p>
          <a:r>
            <a:rPr lang="en-US" sz="2000" dirty="0"/>
            <a:t>5) The rights of the lender in a foreclosure</a:t>
          </a:r>
        </a:p>
      </dgm:t>
    </dgm:pt>
    <dgm:pt modelId="{DD278EB6-0DE4-4F65-AFCC-FB752F73B20E}" type="parTrans" cxnId="{9944AE2C-BFC4-4938-982F-95E275E5A60C}">
      <dgm:prSet/>
      <dgm:spPr/>
      <dgm:t>
        <a:bodyPr/>
        <a:lstStyle/>
        <a:p>
          <a:endParaRPr lang="en-AU"/>
        </a:p>
      </dgm:t>
    </dgm:pt>
    <dgm:pt modelId="{E68E19DF-F334-4034-AF4B-41139A080265}" type="sibTrans" cxnId="{9944AE2C-BFC4-4938-982F-95E275E5A60C}">
      <dgm:prSet/>
      <dgm:spPr/>
      <dgm:t>
        <a:bodyPr/>
        <a:lstStyle/>
        <a:p>
          <a:endParaRPr lang="en-AU"/>
        </a:p>
      </dgm:t>
    </dgm:pt>
    <dgm:pt modelId="{6D71D137-C441-4392-B53F-9D9807B49699}" type="pres">
      <dgm:prSet presAssocID="{C5BF9258-3EE5-4A52-A755-2D2B23B1B53E}" presName="theList" presStyleCnt="0">
        <dgm:presLayoutVars>
          <dgm:dir/>
          <dgm:animLvl val="lvl"/>
          <dgm:resizeHandles val="exact"/>
        </dgm:presLayoutVars>
      </dgm:prSet>
      <dgm:spPr/>
    </dgm:pt>
    <dgm:pt modelId="{77C17BB8-8576-468D-AE1F-53E6CB620116}" type="pres">
      <dgm:prSet presAssocID="{72EB9211-16A5-4E6D-9C1C-1B303FAE909F}" presName="compNode" presStyleCnt="0"/>
      <dgm:spPr/>
    </dgm:pt>
    <dgm:pt modelId="{E29BBCF9-FAD1-4C24-8580-7F41B6D10907}" type="pres">
      <dgm:prSet presAssocID="{72EB9211-16A5-4E6D-9C1C-1B303FAE909F}" presName="aNode" presStyleLbl="bgShp" presStyleIdx="0" presStyleCnt="1"/>
      <dgm:spPr/>
    </dgm:pt>
    <dgm:pt modelId="{2451F35F-4CCC-4225-8184-045C9AE610F4}" type="pres">
      <dgm:prSet presAssocID="{72EB9211-16A5-4E6D-9C1C-1B303FAE909F}" presName="textNode" presStyleLbl="bgShp" presStyleIdx="0" presStyleCnt="1"/>
      <dgm:spPr/>
    </dgm:pt>
    <dgm:pt modelId="{4907CC6F-A898-49D1-A920-597D0B2465D8}" type="pres">
      <dgm:prSet presAssocID="{72EB9211-16A5-4E6D-9C1C-1B303FAE909F}" presName="compChildNode" presStyleCnt="0"/>
      <dgm:spPr/>
    </dgm:pt>
    <dgm:pt modelId="{036879B3-E9F6-456F-A4F8-958FE642E154}" type="pres">
      <dgm:prSet presAssocID="{72EB9211-16A5-4E6D-9C1C-1B303FAE909F}" presName="theInnerList" presStyleCnt="0"/>
      <dgm:spPr/>
    </dgm:pt>
    <dgm:pt modelId="{456D485E-E1FF-449C-A5F2-A241328B9A64}" type="pres">
      <dgm:prSet presAssocID="{A980A408-5DE7-47E5-A553-3AE9CA71ED82}" presName="childNode" presStyleLbl="node1" presStyleIdx="0" presStyleCnt="5" custLinFactY="-58550" custLinFactNeighborY="-100000">
        <dgm:presLayoutVars>
          <dgm:bulletEnabled val="1"/>
        </dgm:presLayoutVars>
      </dgm:prSet>
      <dgm:spPr/>
    </dgm:pt>
    <dgm:pt modelId="{8FBAB0BE-D4C2-447B-A25E-BE28DCAC6F81}" type="pres">
      <dgm:prSet presAssocID="{A980A408-5DE7-47E5-A553-3AE9CA71ED82}" presName="aSpace2" presStyleCnt="0"/>
      <dgm:spPr/>
    </dgm:pt>
    <dgm:pt modelId="{F6B0D3B6-9566-44E3-8DAF-E498E853127A}" type="pres">
      <dgm:prSet presAssocID="{C07AF638-D75A-4CA2-A180-FC53E55BEE8D}" presName="childNode" presStyleLbl="node1" presStyleIdx="1" presStyleCnt="5" custLinFactY="-53394" custLinFactNeighborY="-100000">
        <dgm:presLayoutVars>
          <dgm:bulletEnabled val="1"/>
        </dgm:presLayoutVars>
      </dgm:prSet>
      <dgm:spPr/>
    </dgm:pt>
    <dgm:pt modelId="{AD804172-1803-4050-A8AF-13262ADE9888}" type="pres">
      <dgm:prSet presAssocID="{C07AF638-D75A-4CA2-A180-FC53E55BEE8D}" presName="aSpace2" presStyleCnt="0"/>
      <dgm:spPr/>
    </dgm:pt>
    <dgm:pt modelId="{4743C4F5-24E4-44B6-BCA5-839813DD2ED0}" type="pres">
      <dgm:prSet presAssocID="{B783606E-CAC4-49C5-A668-D8C8F9CB3585}" presName="childNode" presStyleLbl="node1" presStyleIdx="2" presStyleCnt="5" custScaleY="174299" custLinFactY="-44158" custLinFactNeighborY="-100000">
        <dgm:presLayoutVars>
          <dgm:bulletEnabled val="1"/>
        </dgm:presLayoutVars>
      </dgm:prSet>
      <dgm:spPr/>
    </dgm:pt>
    <dgm:pt modelId="{22E31DFF-B798-4BB7-B0AE-4132CB3E515F}" type="pres">
      <dgm:prSet presAssocID="{B783606E-CAC4-49C5-A668-D8C8F9CB3585}" presName="aSpace2" presStyleCnt="0"/>
      <dgm:spPr/>
    </dgm:pt>
    <dgm:pt modelId="{8CF17248-416D-4151-A950-EF712C73C735}" type="pres">
      <dgm:prSet presAssocID="{D4DE7DD1-BF60-4407-9327-75C3E42AEB8F}" presName="childNode" presStyleLbl="node1" presStyleIdx="3" presStyleCnt="5" custScaleY="217436" custLinFactY="-29412" custLinFactNeighborY="-100000">
        <dgm:presLayoutVars>
          <dgm:bulletEnabled val="1"/>
        </dgm:presLayoutVars>
      </dgm:prSet>
      <dgm:spPr/>
    </dgm:pt>
    <dgm:pt modelId="{B39454CF-6ABD-4C10-A362-DA9D4E5A0AC9}" type="pres">
      <dgm:prSet presAssocID="{D4DE7DD1-BF60-4407-9327-75C3E42AEB8F}" presName="aSpace2" presStyleCnt="0"/>
      <dgm:spPr/>
    </dgm:pt>
    <dgm:pt modelId="{4BEE1BC7-6281-41B1-B0F1-B78C2E4B1F40}" type="pres">
      <dgm:prSet presAssocID="{ADD4DCDD-7990-4041-993F-32CE6BE319FF}" presName="childNode" presStyleLbl="node1" presStyleIdx="4" presStyleCnt="5" custLinFactY="-17202" custLinFactNeighborY="-100000">
        <dgm:presLayoutVars>
          <dgm:bulletEnabled val="1"/>
        </dgm:presLayoutVars>
      </dgm:prSet>
      <dgm:spPr/>
    </dgm:pt>
  </dgm:ptLst>
  <dgm:cxnLst>
    <dgm:cxn modelId="{DDE8A614-7B1D-4F22-9033-6F7C395D4972}" srcId="{72EB9211-16A5-4E6D-9C1C-1B303FAE909F}" destId="{A980A408-5DE7-47E5-A553-3AE9CA71ED82}" srcOrd="0" destOrd="0" parTransId="{304C918F-0B5A-41AF-95DD-178234484528}" sibTransId="{3824D0F3-4D74-4050-8286-6110D3899234}"/>
    <dgm:cxn modelId="{650B7F15-2290-4216-880E-EB253B57FDAE}" srcId="{72EB9211-16A5-4E6D-9C1C-1B303FAE909F}" destId="{C07AF638-D75A-4CA2-A180-FC53E55BEE8D}" srcOrd="1" destOrd="0" parTransId="{D26CF78B-85BE-4C2F-B409-40FA02C2879E}" sibTransId="{10C469AA-BF75-49F0-8312-10445F287F2A}"/>
    <dgm:cxn modelId="{E8512718-374F-4762-B06D-E3D18DC36949}" type="presOf" srcId="{A980A408-5DE7-47E5-A553-3AE9CA71ED82}" destId="{456D485E-E1FF-449C-A5F2-A241328B9A64}" srcOrd="0" destOrd="0" presId="urn:microsoft.com/office/officeart/2005/8/layout/lProcess2"/>
    <dgm:cxn modelId="{EDC02D1B-5C01-4E52-B595-9ADB3724216E}" type="presOf" srcId="{D4DE7DD1-BF60-4407-9327-75C3E42AEB8F}" destId="{8CF17248-416D-4151-A950-EF712C73C735}" srcOrd="0" destOrd="0" presId="urn:microsoft.com/office/officeart/2005/8/layout/lProcess2"/>
    <dgm:cxn modelId="{46F4042B-5737-40F5-BA0E-DC5A0D6052EC}" srcId="{72EB9211-16A5-4E6D-9C1C-1B303FAE909F}" destId="{D4DE7DD1-BF60-4407-9327-75C3E42AEB8F}" srcOrd="3" destOrd="0" parTransId="{85649E4B-44F3-41A2-8DAB-CCEDF653C65B}" sibTransId="{DEEE28C4-E6A6-4B9B-BA80-766557DC1511}"/>
    <dgm:cxn modelId="{9944AE2C-BFC4-4938-982F-95E275E5A60C}" srcId="{72EB9211-16A5-4E6D-9C1C-1B303FAE909F}" destId="{ADD4DCDD-7990-4041-993F-32CE6BE319FF}" srcOrd="4" destOrd="0" parTransId="{DD278EB6-0DE4-4F65-AFCC-FB752F73B20E}" sibTransId="{E68E19DF-F334-4034-AF4B-41139A080265}"/>
    <dgm:cxn modelId="{618BAF6F-8042-4DCF-878B-D56B03A1B122}" type="presOf" srcId="{ADD4DCDD-7990-4041-993F-32CE6BE319FF}" destId="{4BEE1BC7-6281-41B1-B0F1-B78C2E4B1F40}" srcOrd="0" destOrd="0" presId="urn:microsoft.com/office/officeart/2005/8/layout/lProcess2"/>
    <dgm:cxn modelId="{9E04F059-2CE9-4A29-A93F-40DB7FFF378B}" type="presOf" srcId="{72EB9211-16A5-4E6D-9C1C-1B303FAE909F}" destId="{E29BBCF9-FAD1-4C24-8580-7F41B6D10907}" srcOrd="0" destOrd="0" presId="urn:microsoft.com/office/officeart/2005/8/layout/lProcess2"/>
    <dgm:cxn modelId="{A10252AB-22CB-435A-90A4-06D2D612B3EF}" type="presOf" srcId="{C5BF9258-3EE5-4A52-A755-2D2B23B1B53E}" destId="{6D71D137-C441-4392-B53F-9D9807B49699}" srcOrd="0" destOrd="0" presId="urn:microsoft.com/office/officeart/2005/8/layout/lProcess2"/>
    <dgm:cxn modelId="{8A21A4EA-1024-445F-91CC-647772BE7E4E}" srcId="{72EB9211-16A5-4E6D-9C1C-1B303FAE909F}" destId="{B783606E-CAC4-49C5-A668-D8C8F9CB3585}" srcOrd="2" destOrd="0" parTransId="{67A0ECBD-963C-4C07-A4CD-91237626A145}" sibTransId="{78AA1994-4597-4896-A3A3-335FD82C18DA}"/>
    <dgm:cxn modelId="{FB91ACEC-60D5-4AA3-A7ED-6194C363D626}" type="presOf" srcId="{C07AF638-D75A-4CA2-A180-FC53E55BEE8D}" destId="{F6B0D3B6-9566-44E3-8DAF-E498E853127A}" srcOrd="0" destOrd="0" presId="urn:microsoft.com/office/officeart/2005/8/layout/lProcess2"/>
    <dgm:cxn modelId="{73D8DDF6-2369-401B-BDF0-1885D50846B2}" type="presOf" srcId="{B783606E-CAC4-49C5-A668-D8C8F9CB3585}" destId="{4743C4F5-24E4-44B6-BCA5-839813DD2ED0}" srcOrd="0" destOrd="0" presId="urn:microsoft.com/office/officeart/2005/8/layout/lProcess2"/>
    <dgm:cxn modelId="{1306E9F7-EECD-4B94-9F5C-EC9117A1A8BF}" type="presOf" srcId="{72EB9211-16A5-4E6D-9C1C-1B303FAE909F}" destId="{2451F35F-4CCC-4225-8184-045C9AE610F4}" srcOrd="1" destOrd="0" presId="urn:microsoft.com/office/officeart/2005/8/layout/lProcess2"/>
    <dgm:cxn modelId="{23A8C9F8-E75A-44D3-B248-2E014A6CF69F}" srcId="{C5BF9258-3EE5-4A52-A755-2D2B23B1B53E}" destId="{72EB9211-16A5-4E6D-9C1C-1B303FAE909F}" srcOrd="0" destOrd="0" parTransId="{6607FC0C-4120-4A2A-84EB-BDB51EE7BDC3}" sibTransId="{7EEDC8CE-9D3B-49DF-90F7-20BC6C457BB9}"/>
    <dgm:cxn modelId="{106791BB-77E9-423F-BEA9-0D7A6F9F59C7}" type="presParOf" srcId="{6D71D137-C441-4392-B53F-9D9807B49699}" destId="{77C17BB8-8576-468D-AE1F-53E6CB620116}" srcOrd="0" destOrd="0" presId="urn:microsoft.com/office/officeart/2005/8/layout/lProcess2"/>
    <dgm:cxn modelId="{438619B1-1B56-4870-AC3E-1819FEE8E8BB}" type="presParOf" srcId="{77C17BB8-8576-468D-AE1F-53E6CB620116}" destId="{E29BBCF9-FAD1-4C24-8580-7F41B6D10907}" srcOrd="0" destOrd="0" presId="urn:microsoft.com/office/officeart/2005/8/layout/lProcess2"/>
    <dgm:cxn modelId="{15661F9A-761F-4BC3-8816-B88882301F2F}" type="presParOf" srcId="{77C17BB8-8576-468D-AE1F-53E6CB620116}" destId="{2451F35F-4CCC-4225-8184-045C9AE610F4}" srcOrd="1" destOrd="0" presId="urn:microsoft.com/office/officeart/2005/8/layout/lProcess2"/>
    <dgm:cxn modelId="{8E76B5DD-D9D9-425C-BD79-52F5DC246D1F}" type="presParOf" srcId="{77C17BB8-8576-468D-AE1F-53E6CB620116}" destId="{4907CC6F-A898-49D1-A920-597D0B2465D8}" srcOrd="2" destOrd="0" presId="urn:microsoft.com/office/officeart/2005/8/layout/lProcess2"/>
    <dgm:cxn modelId="{9D540F1F-2FC6-4E59-B256-84317D42C5AB}" type="presParOf" srcId="{4907CC6F-A898-49D1-A920-597D0B2465D8}" destId="{036879B3-E9F6-456F-A4F8-958FE642E154}" srcOrd="0" destOrd="0" presId="urn:microsoft.com/office/officeart/2005/8/layout/lProcess2"/>
    <dgm:cxn modelId="{7318871D-C012-4260-A08D-6F751DE56FFF}" type="presParOf" srcId="{036879B3-E9F6-456F-A4F8-958FE642E154}" destId="{456D485E-E1FF-449C-A5F2-A241328B9A64}" srcOrd="0" destOrd="0" presId="urn:microsoft.com/office/officeart/2005/8/layout/lProcess2"/>
    <dgm:cxn modelId="{CE55074E-547C-439D-9A7A-0989EDAB7A49}" type="presParOf" srcId="{036879B3-E9F6-456F-A4F8-958FE642E154}" destId="{8FBAB0BE-D4C2-447B-A25E-BE28DCAC6F81}" srcOrd="1" destOrd="0" presId="urn:microsoft.com/office/officeart/2005/8/layout/lProcess2"/>
    <dgm:cxn modelId="{C25459B1-1A59-46C5-9FEE-8DE4FEF7F908}" type="presParOf" srcId="{036879B3-E9F6-456F-A4F8-958FE642E154}" destId="{F6B0D3B6-9566-44E3-8DAF-E498E853127A}" srcOrd="2" destOrd="0" presId="urn:microsoft.com/office/officeart/2005/8/layout/lProcess2"/>
    <dgm:cxn modelId="{DE85C867-E77A-465E-BBE4-9EEB57C6B1DB}" type="presParOf" srcId="{036879B3-E9F6-456F-A4F8-958FE642E154}" destId="{AD804172-1803-4050-A8AF-13262ADE9888}" srcOrd="3" destOrd="0" presId="urn:microsoft.com/office/officeart/2005/8/layout/lProcess2"/>
    <dgm:cxn modelId="{EE273B45-C129-48F1-AF09-09AFE052E4D7}" type="presParOf" srcId="{036879B3-E9F6-456F-A4F8-958FE642E154}" destId="{4743C4F5-24E4-44B6-BCA5-839813DD2ED0}" srcOrd="4" destOrd="0" presId="urn:microsoft.com/office/officeart/2005/8/layout/lProcess2"/>
    <dgm:cxn modelId="{F7A57854-9C4F-4A57-9E07-26243FBFD816}" type="presParOf" srcId="{036879B3-E9F6-456F-A4F8-958FE642E154}" destId="{22E31DFF-B798-4BB7-B0AE-4132CB3E515F}" srcOrd="5" destOrd="0" presId="urn:microsoft.com/office/officeart/2005/8/layout/lProcess2"/>
    <dgm:cxn modelId="{75EFB416-47C2-477C-807A-E6F360CC9D11}" type="presParOf" srcId="{036879B3-E9F6-456F-A4F8-958FE642E154}" destId="{8CF17248-416D-4151-A950-EF712C73C735}" srcOrd="6" destOrd="0" presId="urn:microsoft.com/office/officeart/2005/8/layout/lProcess2"/>
    <dgm:cxn modelId="{F817E7A1-3A28-4A59-9182-B766CF517C7D}" type="presParOf" srcId="{036879B3-E9F6-456F-A4F8-958FE642E154}" destId="{B39454CF-6ABD-4C10-A362-DA9D4E5A0AC9}" srcOrd="7" destOrd="0" presId="urn:microsoft.com/office/officeart/2005/8/layout/lProcess2"/>
    <dgm:cxn modelId="{47A77971-4E2B-4147-A6DD-4DE27457B642}" type="presParOf" srcId="{036879B3-E9F6-456F-A4F8-958FE642E154}" destId="{4BEE1BC7-6281-41B1-B0F1-B78C2E4B1F40}"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AA3AEC3-C4EA-413C-8DD3-71C67E046CAB}" type="doc">
      <dgm:prSet loTypeId="urn:microsoft.com/office/officeart/2008/layout/VerticalCurvedList" loCatId="list" qsTypeId="urn:microsoft.com/office/officeart/2005/8/quickstyle/simple1" qsCatId="simple" csTypeId="urn:microsoft.com/office/officeart/2005/8/colors/colorful4" csCatId="colorful" phldr="1"/>
      <dgm:spPr/>
      <dgm:t>
        <a:bodyPr/>
        <a:lstStyle/>
        <a:p>
          <a:endParaRPr lang="en-AU"/>
        </a:p>
      </dgm:t>
    </dgm:pt>
    <dgm:pt modelId="{EA5D211F-8D22-4464-B53F-D328BB702800}">
      <dgm:prSet custT="1"/>
      <dgm:spPr/>
      <dgm:t>
        <a:bodyPr/>
        <a:lstStyle/>
        <a:p>
          <a:r>
            <a:rPr lang="en-US" sz="2000" dirty="0"/>
            <a:t>Those guaranteed by a federal agency</a:t>
          </a:r>
        </a:p>
      </dgm:t>
    </dgm:pt>
    <dgm:pt modelId="{8A34A3EA-8425-44BC-82A0-12C7D2E2B87D}" type="parTrans" cxnId="{BB0FAA09-58C3-46E5-9218-B97555A4DA95}">
      <dgm:prSet/>
      <dgm:spPr/>
      <dgm:t>
        <a:bodyPr/>
        <a:lstStyle/>
        <a:p>
          <a:endParaRPr lang="en-AU" sz="2000"/>
        </a:p>
      </dgm:t>
    </dgm:pt>
    <dgm:pt modelId="{0D103B54-229A-4947-910A-6EAB6EF3220F}" type="sibTrans" cxnId="{BB0FAA09-58C3-46E5-9218-B97555A4DA95}">
      <dgm:prSet/>
      <dgm:spPr>
        <a:ln>
          <a:solidFill>
            <a:schemeClr val="bg2"/>
          </a:solidFill>
        </a:ln>
      </dgm:spPr>
      <dgm:t>
        <a:bodyPr/>
        <a:lstStyle/>
        <a:p>
          <a:endParaRPr lang="en-AU" sz="2000"/>
        </a:p>
      </dgm:t>
    </dgm:pt>
    <dgm:pt modelId="{767504DD-7FA6-4019-8CBF-03DCFF203583}">
      <dgm:prSet custT="1"/>
      <dgm:spPr>
        <a:solidFill>
          <a:srgbClr val="04C466"/>
        </a:solidFill>
      </dgm:spPr>
      <dgm:t>
        <a:bodyPr/>
        <a:lstStyle/>
        <a:p>
          <a:r>
            <a:rPr lang="en-US" sz="2000" dirty="0"/>
            <a:t>Those guaranteed by a government-sponsored agencies (GSE)</a:t>
          </a:r>
        </a:p>
      </dgm:t>
    </dgm:pt>
    <dgm:pt modelId="{215DC8AA-D705-4CBC-8F4D-8DD39E5859AC}" type="parTrans" cxnId="{14EF63B9-FE2C-4AE5-AA6B-A8F88A05ABB2}">
      <dgm:prSet/>
      <dgm:spPr/>
      <dgm:t>
        <a:bodyPr/>
        <a:lstStyle/>
        <a:p>
          <a:endParaRPr lang="en-AU" sz="2000"/>
        </a:p>
      </dgm:t>
    </dgm:pt>
    <dgm:pt modelId="{3DF75A1C-46DC-424F-8317-5D1C2986668C}" type="sibTrans" cxnId="{14EF63B9-FE2C-4AE5-AA6B-A8F88A05ABB2}">
      <dgm:prSet/>
      <dgm:spPr/>
      <dgm:t>
        <a:bodyPr/>
        <a:lstStyle/>
        <a:p>
          <a:endParaRPr lang="en-AU" sz="2000"/>
        </a:p>
      </dgm:t>
    </dgm:pt>
    <dgm:pt modelId="{833EC720-E464-4243-BC12-D62A2C0CD954}">
      <dgm:prSet custT="1"/>
      <dgm:spPr>
        <a:solidFill>
          <a:schemeClr val="bg2"/>
        </a:solidFill>
      </dgm:spPr>
      <dgm:t>
        <a:bodyPr/>
        <a:lstStyle/>
        <a:p>
          <a:r>
            <a:rPr lang="en-US" sz="2000" dirty="0"/>
            <a:t>Those issued by a private entity and that are not guaranteed by a federal agency or a GSE (known as non-agency RMBS)</a:t>
          </a:r>
        </a:p>
      </dgm:t>
    </dgm:pt>
    <dgm:pt modelId="{C4DEACB1-C294-401C-87C1-DC140458B10D}" type="parTrans" cxnId="{E317A8D1-D3FE-4FFA-B6A3-FB54FF2A7961}">
      <dgm:prSet/>
      <dgm:spPr/>
      <dgm:t>
        <a:bodyPr/>
        <a:lstStyle/>
        <a:p>
          <a:endParaRPr lang="en-AU" sz="2000"/>
        </a:p>
      </dgm:t>
    </dgm:pt>
    <dgm:pt modelId="{2AFA05DC-E7FB-4795-86D7-6BFCCC45840B}" type="sibTrans" cxnId="{E317A8D1-D3FE-4FFA-B6A3-FB54FF2A7961}">
      <dgm:prSet/>
      <dgm:spPr/>
      <dgm:t>
        <a:bodyPr/>
        <a:lstStyle/>
        <a:p>
          <a:endParaRPr lang="en-AU" sz="2000"/>
        </a:p>
      </dgm:t>
    </dgm:pt>
    <dgm:pt modelId="{9938640D-D698-4272-9CE9-41390C7F1289}" type="pres">
      <dgm:prSet presAssocID="{EAA3AEC3-C4EA-413C-8DD3-71C67E046CAB}" presName="Name0" presStyleCnt="0">
        <dgm:presLayoutVars>
          <dgm:chMax val="7"/>
          <dgm:chPref val="7"/>
          <dgm:dir/>
        </dgm:presLayoutVars>
      </dgm:prSet>
      <dgm:spPr/>
    </dgm:pt>
    <dgm:pt modelId="{D4317675-7049-4C55-BAA3-E7645411A515}" type="pres">
      <dgm:prSet presAssocID="{EAA3AEC3-C4EA-413C-8DD3-71C67E046CAB}" presName="Name1" presStyleCnt="0"/>
      <dgm:spPr/>
    </dgm:pt>
    <dgm:pt modelId="{4758C58F-CE82-4AD3-83B2-B9255C00170F}" type="pres">
      <dgm:prSet presAssocID="{EAA3AEC3-C4EA-413C-8DD3-71C67E046CAB}" presName="cycle" presStyleCnt="0"/>
      <dgm:spPr/>
    </dgm:pt>
    <dgm:pt modelId="{DDCE71A1-1665-4192-9D6B-926254C99A7F}" type="pres">
      <dgm:prSet presAssocID="{EAA3AEC3-C4EA-413C-8DD3-71C67E046CAB}" presName="srcNode" presStyleLbl="node1" presStyleIdx="0" presStyleCnt="3"/>
      <dgm:spPr/>
    </dgm:pt>
    <dgm:pt modelId="{6B3D2406-98A5-4F69-B9DC-AEBFA1276767}" type="pres">
      <dgm:prSet presAssocID="{EAA3AEC3-C4EA-413C-8DD3-71C67E046CAB}" presName="conn" presStyleLbl="parChTrans1D2" presStyleIdx="0" presStyleCnt="1"/>
      <dgm:spPr/>
    </dgm:pt>
    <dgm:pt modelId="{D6CFAB72-6028-42B1-B121-A9E1AB0A146F}" type="pres">
      <dgm:prSet presAssocID="{EAA3AEC3-C4EA-413C-8DD3-71C67E046CAB}" presName="extraNode" presStyleLbl="node1" presStyleIdx="0" presStyleCnt="3"/>
      <dgm:spPr/>
    </dgm:pt>
    <dgm:pt modelId="{46434E57-B030-474D-9C20-E50E5F331602}" type="pres">
      <dgm:prSet presAssocID="{EAA3AEC3-C4EA-413C-8DD3-71C67E046CAB}" presName="dstNode" presStyleLbl="node1" presStyleIdx="0" presStyleCnt="3"/>
      <dgm:spPr/>
    </dgm:pt>
    <dgm:pt modelId="{8648F08A-404A-4471-9F77-B66FFA5E7C1C}" type="pres">
      <dgm:prSet presAssocID="{EA5D211F-8D22-4464-B53F-D328BB702800}" presName="text_1" presStyleLbl="node1" presStyleIdx="0" presStyleCnt="3">
        <dgm:presLayoutVars>
          <dgm:bulletEnabled val="1"/>
        </dgm:presLayoutVars>
      </dgm:prSet>
      <dgm:spPr/>
    </dgm:pt>
    <dgm:pt modelId="{DD118B35-17F1-4F13-B3C5-B40C47BD28BA}" type="pres">
      <dgm:prSet presAssocID="{EA5D211F-8D22-4464-B53F-D328BB702800}" presName="accent_1" presStyleCnt="0"/>
      <dgm:spPr/>
    </dgm:pt>
    <dgm:pt modelId="{5E496760-C3F8-4666-A1F8-39F756F48F40}" type="pres">
      <dgm:prSet presAssocID="{EA5D211F-8D22-4464-B53F-D328BB702800}" presName="accentRepeatNode" presStyleLbl="solidFgAcc1" presStyleIdx="0" presStyleCnt="3"/>
      <dgm:spPr/>
    </dgm:pt>
    <dgm:pt modelId="{2EC372B0-4EBA-4448-BA64-8CEA3AA3FA74}" type="pres">
      <dgm:prSet presAssocID="{767504DD-7FA6-4019-8CBF-03DCFF203583}" presName="text_2" presStyleLbl="node1" presStyleIdx="1" presStyleCnt="3">
        <dgm:presLayoutVars>
          <dgm:bulletEnabled val="1"/>
        </dgm:presLayoutVars>
      </dgm:prSet>
      <dgm:spPr/>
    </dgm:pt>
    <dgm:pt modelId="{ACC59AE1-9308-4D72-A41C-53C9BE88CE93}" type="pres">
      <dgm:prSet presAssocID="{767504DD-7FA6-4019-8CBF-03DCFF203583}" presName="accent_2" presStyleCnt="0"/>
      <dgm:spPr/>
    </dgm:pt>
    <dgm:pt modelId="{10A4B606-6170-4DC4-ACBB-9FAA974DC54A}" type="pres">
      <dgm:prSet presAssocID="{767504DD-7FA6-4019-8CBF-03DCFF203583}" presName="accentRepeatNode" presStyleLbl="solidFgAcc1" presStyleIdx="1" presStyleCnt="3"/>
      <dgm:spPr>
        <a:ln>
          <a:solidFill>
            <a:srgbClr val="04C466"/>
          </a:solidFill>
        </a:ln>
      </dgm:spPr>
    </dgm:pt>
    <dgm:pt modelId="{736A5EF2-126A-4A21-9AB4-1DCDFD5D7DC1}" type="pres">
      <dgm:prSet presAssocID="{833EC720-E464-4243-BC12-D62A2C0CD954}" presName="text_3" presStyleLbl="node1" presStyleIdx="2" presStyleCnt="3" custScaleY="125000">
        <dgm:presLayoutVars>
          <dgm:bulletEnabled val="1"/>
        </dgm:presLayoutVars>
      </dgm:prSet>
      <dgm:spPr/>
    </dgm:pt>
    <dgm:pt modelId="{11497A2B-30AA-43C9-A7A7-CBA92265A179}" type="pres">
      <dgm:prSet presAssocID="{833EC720-E464-4243-BC12-D62A2C0CD954}" presName="accent_3" presStyleCnt="0"/>
      <dgm:spPr/>
    </dgm:pt>
    <dgm:pt modelId="{D31E825C-B2F2-4359-B342-A87CE568FFEA}" type="pres">
      <dgm:prSet presAssocID="{833EC720-E464-4243-BC12-D62A2C0CD954}" presName="accentRepeatNode" presStyleLbl="solidFgAcc1" presStyleIdx="2" presStyleCnt="3"/>
      <dgm:spPr>
        <a:ln>
          <a:solidFill>
            <a:schemeClr val="bg2"/>
          </a:solidFill>
        </a:ln>
      </dgm:spPr>
    </dgm:pt>
  </dgm:ptLst>
  <dgm:cxnLst>
    <dgm:cxn modelId="{BB0FAA09-58C3-46E5-9218-B97555A4DA95}" srcId="{EAA3AEC3-C4EA-413C-8DD3-71C67E046CAB}" destId="{EA5D211F-8D22-4464-B53F-D328BB702800}" srcOrd="0" destOrd="0" parTransId="{8A34A3EA-8425-44BC-82A0-12C7D2E2B87D}" sibTransId="{0D103B54-229A-4947-910A-6EAB6EF3220F}"/>
    <dgm:cxn modelId="{352CBD44-1F4F-4657-8595-D67BA9D1B541}" type="presOf" srcId="{EAA3AEC3-C4EA-413C-8DD3-71C67E046CAB}" destId="{9938640D-D698-4272-9CE9-41390C7F1289}" srcOrd="0" destOrd="0" presId="urn:microsoft.com/office/officeart/2008/layout/VerticalCurvedList"/>
    <dgm:cxn modelId="{00B4A98B-9ADE-4F0E-98FE-EE07F252DE5B}" type="presOf" srcId="{767504DD-7FA6-4019-8CBF-03DCFF203583}" destId="{2EC372B0-4EBA-4448-BA64-8CEA3AA3FA74}" srcOrd="0" destOrd="0" presId="urn:microsoft.com/office/officeart/2008/layout/VerticalCurvedList"/>
    <dgm:cxn modelId="{14EF63B9-FE2C-4AE5-AA6B-A8F88A05ABB2}" srcId="{EAA3AEC3-C4EA-413C-8DD3-71C67E046CAB}" destId="{767504DD-7FA6-4019-8CBF-03DCFF203583}" srcOrd="1" destOrd="0" parTransId="{215DC8AA-D705-4CBC-8F4D-8DD39E5859AC}" sibTransId="{3DF75A1C-46DC-424F-8317-5D1C2986668C}"/>
    <dgm:cxn modelId="{416A90BF-7369-4578-9492-9E6E1BF06EE9}" type="presOf" srcId="{EA5D211F-8D22-4464-B53F-D328BB702800}" destId="{8648F08A-404A-4471-9F77-B66FFA5E7C1C}" srcOrd="0" destOrd="0" presId="urn:microsoft.com/office/officeart/2008/layout/VerticalCurvedList"/>
    <dgm:cxn modelId="{AA0E24C0-31E0-47FC-A7BE-98E6FF19185D}" type="presOf" srcId="{833EC720-E464-4243-BC12-D62A2C0CD954}" destId="{736A5EF2-126A-4A21-9AB4-1DCDFD5D7DC1}" srcOrd="0" destOrd="0" presId="urn:microsoft.com/office/officeart/2008/layout/VerticalCurvedList"/>
    <dgm:cxn modelId="{E317A8D1-D3FE-4FFA-B6A3-FB54FF2A7961}" srcId="{EAA3AEC3-C4EA-413C-8DD3-71C67E046CAB}" destId="{833EC720-E464-4243-BC12-D62A2C0CD954}" srcOrd="2" destOrd="0" parTransId="{C4DEACB1-C294-401C-87C1-DC140458B10D}" sibTransId="{2AFA05DC-E7FB-4795-86D7-6BFCCC45840B}"/>
    <dgm:cxn modelId="{FE1906F0-1FD0-41D8-B6E9-1157FA3CCD26}" type="presOf" srcId="{0D103B54-229A-4947-910A-6EAB6EF3220F}" destId="{6B3D2406-98A5-4F69-B9DC-AEBFA1276767}" srcOrd="0" destOrd="0" presId="urn:microsoft.com/office/officeart/2008/layout/VerticalCurvedList"/>
    <dgm:cxn modelId="{00EFE9E9-FEE7-4D43-995F-816DE42623FA}" type="presParOf" srcId="{9938640D-D698-4272-9CE9-41390C7F1289}" destId="{D4317675-7049-4C55-BAA3-E7645411A515}" srcOrd="0" destOrd="0" presId="urn:microsoft.com/office/officeart/2008/layout/VerticalCurvedList"/>
    <dgm:cxn modelId="{DEF44EAC-4E71-471D-AECA-307BFF87CA54}" type="presParOf" srcId="{D4317675-7049-4C55-BAA3-E7645411A515}" destId="{4758C58F-CE82-4AD3-83B2-B9255C00170F}" srcOrd="0" destOrd="0" presId="urn:microsoft.com/office/officeart/2008/layout/VerticalCurvedList"/>
    <dgm:cxn modelId="{317E9099-86CE-4EB1-93BB-DD6FF7237697}" type="presParOf" srcId="{4758C58F-CE82-4AD3-83B2-B9255C00170F}" destId="{DDCE71A1-1665-4192-9D6B-926254C99A7F}" srcOrd="0" destOrd="0" presId="urn:microsoft.com/office/officeart/2008/layout/VerticalCurvedList"/>
    <dgm:cxn modelId="{5D96CA72-B129-48A8-9618-1F70D9381EC5}" type="presParOf" srcId="{4758C58F-CE82-4AD3-83B2-B9255C00170F}" destId="{6B3D2406-98A5-4F69-B9DC-AEBFA1276767}" srcOrd="1" destOrd="0" presId="urn:microsoft.com/office/officeart/2008/layout/VerticalCurvedList"/>
    <dgm:cxn modelId="{6851576A-D61E-4ED8-9632-17CF6ED96D7C}" type="presParOf" srcId="{4758C58F-CE82-4AD3-83B2-B9255C00170F}" destId="{D6CFAB72-6028-42B1-B121-A9E1AB0A146F}" srcOrd="2" destOrd="0" presId="urn:microsoft.com/office/officeart/2008/layout/VerticalCurvedList"/>
    <dgm:cxn modelId="{6B46FE0D-6D60-4DA3-A8E0-0EA21782E2AA}" type="presParOf" srcId="{4758C58F-CE82-4AD3-83B2-B9255C00170F}" destId="{46434E57-B030-474D-9C20-E50E5F331602}" srcOrd="3" destOrd="0" presId="urn:microsoft.com/office/officeart/2008/layout/VerticalCurvedList"/>
    <dgm:cxn modelId="{3EE186EB-F33B-4098-8B16-D437AF0BEC05}" type="presParOf" srcId="{D4317675-7049-4C55-BAA3-E7645411A515}" destId="{8648F08A-404A-4471-9F77-B66FFA5E7C1C}" srcOrd="1" destOrd="0" presId="urn:microsoft.com/office/officeart/2008/layout/VerticalCurvedList"/>
    <dgm:cxn modelId="{839F681F-D11C-4CEC-B8F9-DE584DB63F43}" type="presParOf" srcId="{D4317675-7049-4C55-BAA3-E7645411A515}" destId="{DD118B35-17F1-4F13-B3C5-B40C47BD28BA}" srcOrd="2" destOrd="0" presId="urn:microsoft.com/office/officeart/2008/layout/VerticalCurvedList"/>
    <dgm:cxn modelId="{37F2FB9B-6A95-419D-9CB0-B55B15F63420}" type="presParOf" srcId="{DD118B35-17F1-4F13-B3C5-B40C47BD28BA}" destId="{5E496760-C3F8-4666-A1F8-39F756F48F40}" srcOrd="0" destOrd="0" presId="urn:microsoft.com/office/officeart/2008/layout/VerticalCurvedList"/>
    <dgm:cxn modelId="{B4D1EA57-E9C1-41DC-B5F6-0A7700E5C818}" type="presParOf" srcId="{D4317675-7049-4C55-BAA3-E7645411A515}" destId="{2EC372B0-4EBA-4448-BA64-8CEA3AA3FA74}" srcOrd="3" destOrd="0" presId="urn:microsoft.com/office/officeart/2008/layout/VerticalCurvedList"/>
    <dgm:cxn modelId="{F076CF06-A63F-44D0-8303-BD0FF99645CA}" type="presParOf" srcId="{D4317675-7049-4C55-BAA3-E7645411A515}" destId="{ACC59AE1-9308-4D72-A41C-53C9BE88CE93}" srcOrd="4" destOrd="0" presId="urn:microsoft.com/office/officeart/2008/layout/VerticalCurvedList"/>
    <dgm:cxn modelId="{3D9A85D4-8442-4964-B1F2-FA4FE54530ED}" type="presParOf" srcId="{ACC59AE1-9308-4D72-A41C-53C9BE88CE93}" destId="{10A4B606-6170-4DC4-ACBB-9FAA974DC54A}" srcOrd="0" destOrd="0" presId="urn:microsoft.com/office/officeart/2008/layout/VerticalCurvedList"/>
    <dgm:cxn modelId="{E24CAB3E-0B3B-4BB8-8ACC-084FAF099755}" type="presParOf" srcId="{D4317675-7049-4C55-BAA3-E7645411A515}" destId="{736A5EF2-126A-4A21-9AB4-1DCDFD5D7DC1}" srcOrd="5" destOrd="0" presId="urn:microsoft.com/office/officeart/2008/layout/VerticalCurvedList"/>
    <dgm:cxn modelId="{475329EB-B9FC-4788-83FC-0E1B674E9540}" type="presParOf" srcId="{D4317675-7049-4C55-BAA3-E7645411A515}" destId="{11497A2B-30AA-43C9-A7A7-CBA92265A179}" srcOrd="6" destOrd="0" presId="urn:microsoft.com/office/officeart/2008/layout/VerticalCurvedList"/>
    <dgm:cxn modelId="{B4B92D16-B36A-4208-804E-05B47B056254}" type="presParOf" srcId="{11497A2B-30AA-43C9-A7A7-CBA92265A179}" destId="{D31E825C-B2F2-4359-B342-A87CE568FFE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5005720-2F69-405C-AFF6-2664850D8B88}" type="doc">
      <dgm:prSet loTypeId="urn:microsoft.com/office/officeart/2005/8/layout/equation1" loCatId="process" qsTypeId="urn:microsoft.com/office/officeart/2005/8/quickstyle/simple1" qsCatId="simple" csTypeId="urn:microsoft.com/office/officeart/2005/8/colors/accent3_2" csCatId="accent3" phldr="1"/>
      <dgm:spPr/>
    </dgm:pt>
    <dgm:pt modelId="{53E9FF73-176F-47C0-B064-163AF33D959B}">
      <dgm:prSet phldrT="[Text]" custT="1"/>
      <dgm:spPr>
        <a:solidFill>
          <a:schemeClr val="accent3">
            <a:hueOff val="0"/>
            <a:satOff val="0"/>
            <a:lumOff val="0"/>
            <a:alpha val="82000"/>
          </a:schemeClr>
        </a:solidFill>
      </dgm:spPr>
      <dgm:t>
        <a:bodyPr/>
        <a:lstStyle/>
        <a:p>
          <a:r>
            <a:rPr lang="en-US" sz="1900" dirty="0"/>
            <a:t>Scheduled repayment of principal </a:t>
          </a:r>
          <a:endParaRPr lang="en-AU" sz="1900" dirty="0"/>
        </a:p>
      </dgm:t>
    </dgm:pt>
    <dgm:pt modelId="{FF02B856-EC57-4E14-A480-81799FE84AA1}" type="parTrans" cxnId="{3F24A938-D28C-45CA-8AD0-FB3FCA49B3D8}">
      <dgm:prSet/>
      <dgm:spPr/>
      <dgm:t>
        <a:bodyPr/>
        <a:lstStyle/>
        <a:p>
          <a:endParaRPr lang="en-AU" sz="2000"/>
        </a:p>
      </dgm:t>
    </dgm:pt>
    <dgm:pt modelId="{4978D421-E686-4512-80BF-E2E33CCD935B}" type="sibTrans" cxnId="{3F24A938-D28C-45CA-8AD0-FB3FCA49B3D8}">
      <dgm:prSet custT="1"/>
      <dgm:spPr/>
      <dgm:t>
        <a:bodyPr/>
        <a:lstStyle/>
        <a:p>
          <a:endParaRPr lang="en-AU" sz="2000" dirty="0"/>
        </a:p>
      </dgm:t>
    </dgm:pt>
    <dgm:pt modelId="{AACC1D4F-1A26-4E48-B98D-523013059A50}">
      <dgm:prSet phldrT="[Text]" custT="1"/>
      <dgm:spPr>
        <a:solidFill>
          <a:schemeClr val="accent3">
            <a:hueOff val="0"/>
            <a:satOff val="0"/>
            <a:lumOff val="0"/>
            <a:alpha val="82000"/>
          </a:schemeClr>
        </a:solidFill>
      </dgm:spPr>
      <dgm:t>
        <a:bodyPr/>
        <a:lstStyle/>
        <a:p>
          <a:r>
            <a:rPr lang="en-US" sz="1900" dirty="0"/>
            <a:t>Monthly mortgage payments representing interest</a:t>
          </a:r>
          <a:endParaRPr lang="en-AU" sz="1900" dirty="0"/>
        </a:p>
      </dgm:t>
    </dgm:pt>
    <dgm:pt modelId="{DA1E6838-864C-45CF-AA74-FFDFE638402B}" type="sibTrans" cxnId="{17C6642D-E046-4675-8859-602D7301DDE5}">
      <dgm:prSet custT="1"/>
      <dgm:spPr/>
      <dgm:t>
        <a:bodyPr/>
        <a:lstStyle/>
        <a:p>
          <a:endParaRPr lang="en-AU" sz="2000" dirty="0"/>
        </a:p>
      </dgm:t>
    </dgm:pt>
    <dgm:pt modelId="{C05C0BB8-B1AE-467D-A8D3-9953B83EE39C}" type="parTrans" cxnId="{17C6642D-E046-4675-8859-602D7301DDE5}">
      <dgm:prSet/>
      <dgm:spPr/>
      <dgm:t>
        <a:bodyPr/>
        <a:lstStyle/>
        <a:p>
          <a:endParaRPr lang="en-AU" sz="2000"/>
        </a:p>
      </dgm:t>
    </dgm:pt>
    <dgm:pt modelId="{03037E81-4704-457C-8015-9DE6782BC0DD}">
      <dgm:prSet phldrT="[Text]" custT="1"/>
      <dgm:spPr/>
      <dgm:t>
        <a:bodyPr/>
        <a:lstStyle/>
        <a:p>
          <a:r>
            <a:rPr lang="en-US" sz="2000" dirty="0"/>
            <a:t>Cash flow</a:t>
          </a:r>
          <a:endParaRPr lang="en-AU" sz="2000" dirty="0"/>
        </a:p>
      </dgm:t>
    </dgm:pt>
    <dgm:pt modelId="{B7E4AA71-E1A4-497E-8463-329E20661F15}" type="sibTrans" cxnId="{F0AA2634-40F2-4C8F-96CD-82C356496CF0}">
      <dgm:prSet/>
      <dgm:spPr/>
      <dgm:t>
        <a:bodyPr/>
        <a:lstStyle/>
        <a:p>
          <a:endParaRPr lang="en-AU" sz="2000"/>
        </a:p>
      </dgm:t>
    </dgm:pt>
    <dgm:pt modelId="{9D06A156-2C57-43E6-9826-DE7A36F48995}" type="parTrans" cxnId="{F0AA2634-40F2-4C8F-96CD-82C356496CF0}">
      <dgm:prSet/>
      <dgm:spPr/>
      <dgm:t>
        <a:bodyPr/>
        <a:lstStyle/>
        <a:p>
          <a:endParaRPr lang="en-AU" sz="2000"/>
        </a:p>
      </dgm:t>
    </dgm:pt>
    <dgm:pt modelId="{3F4C4D9A-43E2-4D63-8B49-C38DB8E87EB4}">
      <dgm:prSet phldrT="[Text]" custT="1"/>
      <dgm:spPr>
        <a:solidFill>
          <a:schemeClr val="accent3">
            <a:hueOff val="0"/>
            <a:satOff val="0"/>
            <a:lumOff val="0"/>
            <a:alpha val="82000"/>
          </a:schemeClr>
        </a:solidFill>
      </dgm:spPr>
      <dgm:t>
        <a:bodyPr/>
        <a:lstStyle/>
        <a:p>
          <a:r>
            <a:rPr lang="en-US" sz="1900" dirty="0"/>
            <a:t>Any </a:t>
          </a:r>
          <a:r>
            <a:rPr lang="en-US" sz="1800" dirty="0"/>
            <a:t>prepayments</a:t>
          </a:r>
          <a:endParaRPr lang="en-AU" sz="1800" dirty="0"/>
        </a:p>
      </dgm:t>
    </dgm:pt>
    <dgm:pt modelId="{B23FFC45-D212-41F8-B2F0-9F65F8922E6D}" type="parTrans" cxnId="{6FB1A276-D50C-4D6F-9909-04FDD5409E73}">
      <dgm:prSet/>
      <dgm:spPr/>
      <dgm:t>
        <a:bodyPr/>
        <a:lstStyle/>
        <a:p>
          <a:endParaRPr lang="en-AU" sz="2000"/>
        </a:p>
      </dgm:t>
    </dgm:pt>
    <dgm:pt modelId="{30D9947F-06E7-4441-AAAC-E0079A2FCC6E}" type="sibTrans" cxnId="{6FB1A276-D50C-4D6F-9909-04FDD5409E73}">
      <dgm:prSet custT="1"/>
      <dgm:spPr/>
      <dgm:t>
        <a:bodyPr/>
        <a:lstStyle/>
        <a:p>
          <a:endParaRPr lang="en-AU" sz="2000" dirty="0"/>
        </a:p>
      </dgm:t>
    </dgm:pt>
    <dgm:pt modelId="{CB211889-2B51-4916-88A9-D649D1FA24B0}" type="pres">
      <dgm:prSet presAssocID="{05005720-2F69-405C-AFF6-2664850D8B88}" presName="linearFlow" presStyleCnt="0">
        <dgm:presLayoutVars>
          <dgm:dir val="rev"/>
          <dgm:resizeHandles val="exact"/>
        </dgm:presLayoutVars>
      </dgm:prSet>
      <dgm:spPr/>
    </dgm:pt>
    <dgm:pt modelId="{71EBF01F-8759-4609-B70D-566E3C462EDB}" type="pres">
      <dgm:prSet presAssocID="{3F4C4D9A-43E2-4D63-8B49-C38DB8E87EB4}" presName="node" presStyleLbl="node1" presStyleIdx="0" presStyleCnt="4" custScaleX="1047687" custScaleY="989102">
        <dgm:presLayoutVars>
          <dgm:bulletEnabled val="1"/>
        </dgm:presLayoutVars>
      </dgm:prSet>
      <dgm:spPr/>
    </dgm:pt>
    <dgm:pt modelId="{5F93406D-24E9-450E-B432-F62E26B77B81}" type="pres">
      <dgm:prSet presAssocID="{30D9947F-06E7-4441-AAAC-E0079A2FCC6E}" presName="spacerL" presStyleCnt="0"/>
      <dgm:spPr/>
    </dgm:pt>
    <dgm:pt modelId="{BF6A2084-B9A9-4809-BF9D-64D3FC34365C}" type="pres">
      <dgm:prSet presAssocID="{30D9947F-06E7-4441-AAAC-E0079A2FCC6E}" presName="sibTrans" presStyleLbl="sibTrans2D1" presStyleIdx="0" presStyleCnt="3" custScaleX="231623" custScaleY="231623"/>
      <dgm:spPr/>
    </dgm:pt>
    <dgm:pt modelId="{A9AA81A4-16FC-4530-A367-85B16D561C9B}" type="pres">
      <dgm:prSet presAssocID="{30D9947F-06E7-4441-AAAC-E0079A2FCC6E}" presName="spacerR" presStyleCnt="0"/>
      <dgm:spPr/>
    </dgm:pt>
    <dgm:pt modelId="{FFA9449A-0F4D-4BC0-B9DC-0FB557FF4A9A}" type="pres">
      <dgm:prSet presAssocID="{53E9FF73-176F-47C0-B064-163AF33D959B}" presName="node" presStyleLbl="node1" presStyleIdx="1" presStyleCnt="4" custScaleX="1000314" custScaleY="1000316">
        <dgm:presLayoutVars>
          <dgm:bulletEnabled val="1"/>
        </dgm:presLayoutVars>
      </dgm:prSet>
      <dgm:spPr/>
    </dgm:pt>
    <dgm:pt modelId="{8A9984E4-8B81-4394-8A51-DB537A16BC16}" type="pres">
      <dgm:prSet presAssocID="{4978D421-E686-4512-80BF-E2E33CCD935B}" presName="spacerL" presStyleCnt="0"/>
      <dgm:spPr/>
    </dgm:pt>
    <dgm:pt modelId="{20542FA8-F639-4ED6-8DA9-696C688DBC78}" type="pres">
      <dgm:prSet presAssocID="{4978D421-E686-4512-80BF-E2E33CCD935B}" presName="sibTrans" presStyleLbl="sibTrans2D1" presStyleIdx="1" presStyleCnt="3" custScaleX="231623" custScaleY="231623"/>
      <dgm:spPr/>
    </dgm:pt>
    <dgm:pt modelId="{BBDF6223-F047-4FBF-B5B1-97CE9C0DACD4}" type="pres">
      <dgm:prSet presAssocID="{4978D421-E686-4512-80BF-E2E33CCD935B}" presName="spacerR" presStyleCnt="0"/>
      <dgm:spPr/>
    </dgm:pt>
    <dgm:pt modelId="{78531CA6-DD02-46E7-842D-163DBEEA75F4}" type="pres">
      <dgm:prSet presAssocID="{AACC1D4F-1A26-4E48-B98D-523013059A50}" presName="node" presStyleLbl="node1" presStyleIdx="2" presStyleCnt="4" custScaleX="1034717" custScaleY="963202">
        <dgm:presLayoutVars>
          <dgm:bulletEnabled val="1"/>
        </dgm:presLayoutVars>
      </dgm:prSet>
      <dgm:spPr/>
    </dgm:pt>
    <dgm:pt modelId="{E587772B-14FF-4306-8B8A-0ECB5A98921D}" type="pres">
      <dgm:prSet presAssocID="{DA1E6838-864C-45CF-AA74-FFDFE638402B}" presName="spacerL" presStyleCnt="0"/>
      <dgm:spPr/>
    </dgm:pt>
    <dgm:pt modelId="{43ADFD1A-078D-4396-86A5-54063D3B2206}" type="pres">
      <dgm:prSet presAssocID="{DA1E6838-864C-45CF-AA74-FFDFE638402B}" presName="sibTrans" presStyleLbl="sibTrans2D1" presStyleIdx="2" presStyleCnt="3" custScaleX="231623" custScaleY="231623"/>
      <dgm:spPr/>
    </dgm:pt>
    <dgm:pt modelId="{996E651F-06C1-4B6D-A3BD-01250AF511BD}" type="pres">
      <dgm:prSet presAssocID="{DA1E6838-864C-45CF-AA74-FFDFE638402B}" presName="spacerR" presStyleCnt="0"/>
      <dgm:spPr/>
    </dgm:pt>
    <dgm:pt modelId="{E81F81AD-6BDD-432F-9EB2-4621F5EC2379}" type="pres">
      <dgm:prSet presAssocID="{03037E81-4704-457C-8015-9DE6782BC0DD}" presName="node" presStyleLbl="node1" presStyleIdx="3" presStyleCnt="4" custScaleX="1028198" custScaleY="1028198">
        <dgm:presLayoutVars>
          <dgm:bulletEnabled val="1"/>
        </dgm:presLayoutVars>
      </dgm:prSet>
      <dgm:spPr/>
    </dgm:pt>
  </dgm:ptLst>
  <dgm:cxnLst>
    <dgm:cxn modelId="{0DE51B1F-3715-4EE9-9DBA-B1A9A8DE22BA}" type="presOf" srcId="{4978D421-E686-4512-80BF-E2E33CCD935B}" destId="{20542FA8-F639-4ED6-8DA9-696C688DBC78}" srcOrd="0" destOrd="0" presId="urn:microsoft.com/office/officeart/2005/8/layout/equation1"/>
    <dgm:cxn modelId="{FE59132C-DDBA-4112-BD91-ABA3C942F7E9}" type="presOf" srcId="{3F4C4D9A-43E2-4D63-8B49-C38DB8E87EB4}" destId="{71EBF01F-8759-4609-B70D-566E3C462EDB}" srcOrd="0" destOrd="0" presId="urn:microsoft.com/office/officeart/2005/8/layout/equation1"/>
    <dgm:cxn modelId="{17C6642D-E046-4675-8859-602D7301DDE5}" srcId="{05005720-2F69-405C-AFF6-2664850D8B88}" destId="{AACC1D4F-1A26-4E48-B98D-523013059A50}" srcOrd="2" destOrd="0" parTransId="{C05C0BB8-B1AE-467D-A8D3-9953B83EE39C}" sibTransId="{DA1E6838-864C-45CF-AA74-FFDFE638402B}"/>
    <dgm:cxn modelId="{F0AA2634-40F2-4C8F-96CD-82C356496CF0}" srcId="{05005720-2F69-405C-AFF6-2664850D8B88}" destId="{03037E81-4704-457C-8015-9DE6782BC0DD}" srcOrd="3" destOrd="0" parTransId="{9D06A156-2C57-43E6-9826-DE7A36F48995}" sibTransId="{B7E4AA71-E1A4-497E-8463-329E20661F15}"/>
    <dgm:cxn modelId="{A20A4E35-3D7D-41FB-AD62-BFE943E26CD0}" type="presOf" srcId="{53E9FF73-176F-47C0-B064-163AF33D959B}" destId="{FFA9449A-0F4D-4BC0-B9DC-0FB557FF4A9A}" srcOrd="0" destOrd="0" presId="urn:microsoft.com/office/officeart/2005/8/layout/equation1"/>
    <dgm:cxn modelId="{3F24A938-D28C-45CA-8AD0-FB3FCA49B3D8}" srcId="{05005720-2F69-405C-AFF6-2664850D8B88}" destId="{53E9FF73-176F-47C0-B064-163AF33D959B}" srcOrd="1" destOrd="0" parTransId="{FF02B856-EC57-4E14-A480-81799FE84AA1}" sibTransId="{4978D421-E686-4512-80BF-E2E33CCD935B}"/>
    <dgm:cxn modelId="{6FB1A276-D50C-4D6F-9909-04FDD5409E73}" srcId="{05005720-2F69-405C-AFF6-2664850D8B88}" destId="{3F4C4D9A-43E2-4D63-8B49-C38DB8E87EB4}" srcOrd="0" destOrd="0" parTransId="{B23FFC45-D212-41F8-B2F0-9F65F8922E6D}" sibTransId="{30D9947F-06E7-4441-AAAC-E0079A2FCC6E}"/>
    <dgm:cxn modelId="{D2B2D977-DC84-4A56-A970-AFEC2FD0CB6C}" type="presOf" srcId="{30D9947F-06E7-4441-AAAC-E0079A2FCC6E}" destId="{BF6A2084-B9A9-4809-BF9D-64D3FC34365C}" srcOrd="0" destOrd="0" presId="urn:microsoft.com/office/officeart/2005/8/layout/equation1"/>
    <dgm:cxn modelId="{F0C95579-7941-492D-B502-4531722C7415}" type="presOf" srcId="{DA1E6838-864C-45CF-AA74-FFDFE638402B}" destId="{43ADFD1A-078D-4396-86A5-54063D3B2206}" srcOrd="0" destOrd="0" presId="urn:microsoft.com/office/officeart/2005/8/layout/equation1"/>
    <dgm:cxn modelId="{C61EA383-DCCE-4CED-8C7C-794E67E46D07}" type="presOf" srcId="{05005720-2F69-405C-AFF6-2664850D8B88}" destId="{CB211889-2B51-4916-88A9-D649D1FA24B0}" srcOrd="0" destOrd="0" presId="urn:microsoft.com/office/officeart/2005/8/layout/equation1"/>
    <dgm:cxn modelId="{AFA76EA1-4897-4111-97E0-390F1BE2D6E0}" type="presOf" srcId="{03037E81-4704-457C-8015-9DE6782BC0DD}" destId="{E81F81AD-6BDD-432F-9EB2-4621F5EC2379}" srcOrd="0" destOrd="0" presId="urn:microsoft.com/office/officeart/2005/8/layout/equation1"/>
    <dgm:cxn modelId="{AD2ED9E5-DF64-4D36-919E-F307F8A177BD}" type="presOf" srcId="{AACC1D4F-1A26-4E48-B98D-523013059A50}" destId="{78531CA6-DD02-46E7-842D-163DBEEA75F4}" srcOrd="0" destOrd="0" presId="urn:microsoft.com/office/officeart/2005/8/layout/equation1"/>
    <dgm:cxn modelId="{18CF42CC-9D67-46F0-B398-C0E467310B05}" type="presParOf" srcId="{CB211889-2B51-4916-88A9-D649D1FA24B0}" destId="{71EBF01F-8759-4609-B70D-566E3C462EDB}" srcOrd="0" destOrd="0" presId="urn:microsoft.com/office/officeart/2005/8/layout/equation1"/>
    <dgm:cxn modelId="{EBF52B00-0224-47B2-966B-A5AA5E9D2037}" type="presParOf" srcId="{CB211889-2B51-4916-88A9-D649D1FA24B0}" destId="{5F93406D-24E9-450E-B432-F62E26B77B81}" srcOrd="1" destOrd="0" presId="urn:microsoft.com/office/officeart/2005/8/layout/equation1"/>
    <dgm:cxn modelId="{86ABD17A-C36C-429B-8E0E-5627490C7EC9}" type="presParOf" srcId="{CB211889-2B51-4916-88A9-D649D1FA24B0}" destId="{BF6A2084-B9A9-4809-BF9D-64D3FC34365C}" srcOrd="2" destOrd="0" presId="urn:microsoft.com/office/officeart/2005/8/layout/equation1"/>
    <dgm:cxn modelId="{E16757DC-A58F-466C-999A-2631784915E5}" type="presParOf" srcId="{CB211889-2B51-4916-88A9-D649D1FA24B0}" destId="{A9AA81A4-16FC-4530-A367-85B16D561C9B}" srcOrd="3" destOrd="0" presId="urn:microsoft.com/office/officeart/2005/8/layout/equation1"/>
    <dgm:cxn modelId="{DBD89EE9-8284-4565-9297-A7FB00993C59}" type="presParOf" srcId="{CB211889-2B51-4916-88A9-D649D1FA24B0}" destId="{FFA9449A-0F4D-4BC0-B9DC-0FB557FF4A9A}" srcOrd="4" destOrd="0" presId="urn:microsoft.com/office/officeart/2005/8/layout/equation1"/>
    <dgm:cxn modelId="{EDC2D199-0285-4EB3-BF39-67C9A94DFC72}" type="presParOf" srcId="{CB211889-2B51-4916-88A9-D649D1FA24B0}" destId="{8A9984E4-8B81-4394-8A51-DB537A16BC16}" srcOrd="5" destOrd="0" presId="urn:microsoft.com/office/officeart/2005/8/layout/equation1"/>
    <dgm:cxn modelId="{C52E0506-1C72-4EDE-9B05-17E7AF6DCED5}" type="presParOf" srcId="{CB211889-2B51-4916-88A9-D649D1FA24B0}" destId="{20542FA8-F639-4ED6-8DA9-696C688DBC78}" srcOrd="6" destOrd="0" presId="urn:microsoft.com/office/officeart/2005/8/layout/equation1"/>
    <dgm:cxn modelId="{7A7C37C9-6FD9-44CD-A2E2-808A01286C3E}" type="presParOf" srcId="{CB211889-2B51-4916-88A9-D649D1FA24B0}" destId="{BBDF6223-F047-4FBF-B5B1-97CE9C0DACD4}" srcOrd="7" destOrd="0" presId="urn:microsoft.com/office/officeart/2005/8/layout/equation1"/>
    <dgm:cxn modelId="{A933C2A6-9E29-4CE3-9836-15C1DCA6A6DC}" type="presParOf" srcId="{CB211889-2B51-4916-88A9-D649D1FA24B0}" destId="{78531CA6-DD02-46E7-842D-163DBEEA75F4}" srcOrd="8" destOrd="0" presId="urn:microsoft.com/office/officeart/2005/8/layout/equation1"/>
    <dgm:cxn modelId="{3DBE5047-A86B-4DF2-B969-367A19DA37D3}" type="presParOf" srcId="{CB211889-2B51-4916-88A9-D649D1FA24B0}" destId="{E587772B-14FF-4306-8B8A-0ECB5A98921D}" srcOrd="9" destOrd="0" presId="urn:microsoft.com/office/officeart/2005/8/layout/equation1"/>
    <dgm:cxn modelId="{D8E92191-A1A8-4B65-B7B5-961DF6AB80C9}" type="presParOf" srcId="{CB211889-2B51-4916-88A9-D649D1FA24B0}" destId="{43ADFD1A-078D-4396-86A5-54063D3B2206}" srcOrd="10" destOrd="0" presId="urn:microsoft.com/office/officeart/2005/8/layout/equation1"/>
    <dgm:cxn modelId="{742B840A-5BFD-40DF-B146-831DF070A3E1}" type="presParOf" srcId="{CB211889-2B51-4916-88A9-D649D1FA24B0}" destId="{996E651F-06C1-4B6D-A3BD-01250AF511BD}" srcOrd="11" destOrd="0" presId="urn:microsoft.com/office/officeart/2005/8/layout/equation1"/>
    <dgm:cxn modelId="{74A0E2EC-41A5-405E-9724-199A3CC05DB0}" type="presParOf" srcId="{CB211889-2B51-4916-88A9-D649D1FA24B0}" destId="{E81F81AD-6BDD-432F-9EB2-4621F5EC2379}"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1F25DCD-952F-4FE9-8CA1-3BD0F404749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AU"/>
        </a:p>
      </dgm:t>
    </dgm:pt>
    <dgm:pt modelId="{9EAE32D5-3F39-4F9F-9F38-60D4E0F04AAF}">
      <dgm:prSet phldrT="[Text]" custT="1"/>
      <dgm:spPr>
        <a:solidFill>
          <a:srgbClr val="04C466"/>
        </a:solidFill>
      </dgm:spPr>
      <dgm:t>
        <a:bodyPr/>
        <a:lstStyle/>
        <a:p>
          <a:r>
            <a:rPr lang="en-US" sz="2000" dirty="0"/>
            <a:t>Single monthly mortality (SMM) rate, a monthly measure</a:t>
          </a:r>
          <a:endParaRPr lang="en-AU" sz="2000" dirty="0"/>
        </a:p>
      </dgm:t>
    </dgm:pt>
    <dgm:pt modelId="{F64983EC-7F67-4167-961B-7D644A0B138A}" type="parTrans" cxnId="{1C46173F-169F-4F01-A34E-83ADC131215D}">
      <dgm:prSet/>
      <dgm:spPr/>
      <dgm:t>
        <a:bodyPr/>
        <a:lstStyle/>
        <a:p>
          <a:endParaRPr lang="en-AU" sz="2000"/>
        </a:p>
      </dgm:t>
    </dgm:pt>
    <dgm:pt modelId="{6A226CBC-90F2-4B47-865C-BE68B532E496}" type="sibTrans" cxnId="{1C46173F-169F-4F01-A34E-83ADC131215D}">
      <dgm:prSet/>
      <dgm:spPr/>
      <dgm:t>
        <a:bodyPr/>
        <a:lstStyle/>
        <a:p>
          <a:endParaRPr lang="en-AU" sz="2000"/>
        </a:p>
      </dgm:t>
    </dgm:pt>
    <dgm:pt modelId="{8AF8A0B2-4164-4590-8BD6-33B0A632A9BD}">
      <dgm:prSet custT="1"/>
      <dgm:spPr>
        <a:solidFill>
          <a:srgbClr val="04C466"/>
        </a:solidFill>
      </dgm:spPr>
      <dgm:t>
        <a:bodyPr/>
        <a:lstStyle/>
        <a:p>
          <a:r>
            <a:rPr lang="en-US" sz="2000" dirty="0"/>
            <a:t>Its corresponding annualized rate, the conditional prepayment rate (CPR)</a:t>
          </a:r>
        </a:p>
      </dgm:t>
    </dgm:pt>
    <dgm:pt modelId="{42E87CB1-FAC0-459E-A307-0987C6E965C3}" type="parTrans" cxnId="{94E804C1-E074-4D16-9322-1EB4BAB11581}">
      <dgm:prSet/>
      <dgm:spPr/>
      <dgm:t>
        <a:bodyPr/>
        <a:lstStyle/>
        <a:p>
          <a:endParaRPr lang="en-AU" sz="2000"/>
        </a:p>
      </dgm:t>
    </dgm:pt>
    <dgm:pt modelId="{069844A0-1A78-4895-88E9-0FF36FC1D75E}" type="sibTrans" cxnId="{94E804C1-E074-4D16-9322-1EB4BAB11581}">
      <dgm:prSet/>
      <dgm:spPr/>
      <dgm:t>
        <a:bodyPr/>
        <a:lstStyle/>
        <a:p>
          <a:endParaRPr lang="en-AU" sz="2000"/>
        </a:p>
      </dgm:t>
    </dgm:pt>
    <dgm:pt modelId="{769AB11D-C1F7-4B33-BEA9-0471D4F04B9D}" type="pres">
      <dgm:prSet presAssocID="{31F25DCD-952F-4FE9-8CA1-3BD0F404749D}" presName="diagram" presStyleCnt="0">
        <dgm:presLayoutVars>
          <dgm:dir/>
          <dgm:resizeHandles val="exact"/>
        </dgm:presLayoutVars>
      </dgm:prSet>
      <dgm:spPr/>
    </dgm:pt>
    <dgm:pt modelId="{76C37841-ECBA-4919-8133-9189D489EDD1}" type="pres">
      <dgm:prSet presAssocID="{9EAE32D5-3F39-4F9F-9F38-60D4E0F04AAF}" presName="node" presStyleLbl="node1" presStyleIdx="0" presStyleCnt="2" custScaleX="40907" custScaleY="31735" custLinFactNeighborX="-261" custLinFactNeighborY="12">
        <dgm:presLayoutVars>
          <dgm:bulletEnabled val="1"/>
        </dgm:presLayoutVars>
      </dgm:prSet>
      <dgm:spPr/>
    </dgm:pt>
    <dgm:pt modelId="{3248E04F-5696-4CE7-8591-5AA9A5BA6A8D}" type="pres">
      <dgm:prSet presAssocID="{6A226CBC-90F2-4B47-865C-BE68B532E496}" presName="sibTrans" presStyleCnt="0"/>
      <dgm:spPr/>
    </dgm:pt>
    <dgm:pt modelId="{3C79FE5B-BAB5-4BD3-B79B-45A0C3D19A0C}" type="pres">
      <dgm:prSet presAssocID="{8AF8A0B2-4164-4590-8BD6-33B0A632A9BD}" presName="node" presStyleLbl="node1" presStyleIdx="1" presStyleCnt="2" custScaleX="40907" custScaleY="31735" custLinFactNeighborX="-261" custLinFactNeighborY="12">
        <dgm:presLayoutVars>
          <dgm:bulletEnabled val="1"/>
        </dgm:presLayoutVars>
      </dgm:prSet>
      <dgm:spPr/>
    </dgm:pt>
  </dgm:ptLst>
  <dgm:cxnLst>
    <dgm:cxn modelId="{AC249B0C-9F6D-4075-848D-A9235EA4F5F1}" type="presOf" srcId="{31F25DCD-952F-4FE9-8CA1-3BD0F404749D}" destId="{769AB11D-C1F7-4B33-BEA9-0471D4F04B9D}" srcOrd="0" destOrd="0" presId="urn:microsoft.com/office/officeart/2005/8/layout/default"/>
    <dgm:cxn modelId="{1C46173F-169F-4F01-A34E-83ADC131215D}" srcId="{31F25DCD-952F-4FE9-8CA1-3BD0F404749D}" destId="{9EAE32D5-3F39-4F9F-9F38-60D4E0F04AAF}" srcOrd="0" destOrd="0" parTransId="{F64983EC-7F67-4167-961B-7D644A0B138A}" sibTransId="{6A226CBC-90F2-4B47-865C-BE68B532E496}"/>
    <dgm:cxn modelId="{ABE0E968-2DE7-47A7-9B89-A0F4B6B3E944}" type="presOf" srcId="{9EAE32D5-3F39-4F9F-9F38-60D4E0F04AAF}" destId="{76C37841-ECBA-4919-8133-9189D489EDD1}" srcOrd="0" destOrd="0" presId="urn:microsoft.com/office/officeart/2005/8/layout/default"/>
    <dgm:cxn modelId="{94E804C1-E074-4D16-9322-1EB4BAB11581}" srcId="{31F25DCD-952F-4FE9-8CA1-3BD0F404749D}" destId="{8AF8A0B2-4164-4590-8BD6-33B0A632A9BD}" srcOrd="1" destOrd="0" parTransId="{42E87CB1-FAC0-459E-A307-0987C6E965C3}" sibTransId="{069844A0-1A78-4895-88E9-0FF36FC1D75E}"/>
    <dgm:cxn modelId="{FC39DDD0-67AB-43EE-A6B5-ECC8C3E028B1}" type="presOf" srcId="{8AF8A0B2-4164-4590-8BD6-33B0A632A9BD}" destId="{3C79FE5B-BAB5-4BD3-B79B-45A0C3D19A0C}" srcOrd="0" destOrd="0" presId="urn:microsoft.com/office/officeart/2005/8/layout/default"/>
    <dgm:cxn modelId="{FC1FBDB4-089B-46B6-AEAE-51B64F350C43}" type="presParOf" srcId="{769AB11D-C1F7-4B33-BEA9-0471D4F04B9D}" destId="{76C37841-ECBA-4919-8133-9189D489EDD1}" srcOrd="0" destOrd="0" presId="urn:microsoft.com/office/officeart/2005/8/layout/default"/>
    <dgm:cxn modelId="{E1AAE17B-212D-4F96-96C9-FB66E6DD5095}" type="presParOf" srcId="{769AB11D-C1F7-4B33-BEA9-0471D4F04B9D}" destId="{3248E04F-5696-4CE7-8591-5AA9A5BA6A8D}" srcOrd="1" destOrd="0" presId="urn:microsoft.com/office/officeart/2005/8/layout/default"/>
    <dgm:cxn modelId="{96A6BD0C-FB3E-4101-A687-EAA83EF5C4E8}" type="presParOf" srcId="{769AB11D-C1F7-4B33-BEA9-0471D4F04B9D}" destId="{3C79FE5B-BAB5-4BD3-B79B-45A0C3D19A0C}"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6419B8-AC49-4963-B2F4-EC626535784E}">
      <dsp:nvSpPr>
        <dsp:cNvPr id="0" name=""/>
        <dsp:cNvSpPr/>
      </dsp:nvSpPr>
      <dsp:spPr>
        <a:xfrm>
          <a:off x="10532" y="230664"/>
          <a:ext cx="2628974" cy="66658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Residential mortgage loans</a:t>
          </a:r>
          <a:endParaRPr lang="en-AU" sz="2000" kern="1200" dirty="0"/>
        </a:p>
      </dsp:txBody>
      <dsp:txXfrm>
        <a:off x="10532" y="230664"/>
        <a:ext cx="2628974" cy="666586"/>
      </dsp:txXfrm>
    </dsp:sp>
    <dsp:sp modelId="{D2A9FDA0-A213-48D0-94D8-EAB536FC4089}">
      <dsp:nvSpPr>
        <dsp:cNvPr id="0" name=""/>
        <dsp:cNvSpPr/>
      </dsp:nvSpPr>
      <dsp:spPr>
        <a:xfrm>
          <a:off x="2902404" y="230664"/>
          <a:ext cx="2628974" cy="666586"/>
        </a:xfrm>
        <a:prstGeom prst="rect">
          <a:avLst/>
        </a:prstGeom>
        <a:solidFill>
          <a:schemeClr val="accent2">
            <a:hueOff val="398250"/>
            <a:satOff val="-9488"/>
            <a:lumOff val="2706"/>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Commercial mortgage loans</a:t>
          </a:r>
          <a:endParaRPr lang="en-AU" sz="2000" kern="1200" dirty="0"/>
        </a:p>
      </dsp:txBody>
      <dsp:txXfrm>
        <a:off x="2902404" y="230664"/>
        <a:ext cx="2628974" cy="666586"/>
      </dsp:txXfrm>
    </dsp:sp>
    <dsp:sp modelId="{E7522FE8-85A7-4554-B82D-BB5A39F99624}">
      <dsp:nvSpPr>
        <dsp:cNvPr id="0" name=""/>
        <dsp:cNvSpPr/>
      </dsp:nvSpPr>
      <dsp:spPr>
        <a:xfrm>
          <a:off x="5794276" y="230664"/>
          <a:ext cx="2043790" cy="666586"/>
        </a:xfrm>
        <a:prstGeom prst="rect">
          <a:avLst/>
        </a:prstGeom>
        <a:solidFill>
          <a:schemeClr val="accent2">
            <a:hueOff val="796501"/>
            <a:satOff val="-18977"/>
            <a:lumOff val="5412"/>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Automobile loans</a:t>
          </a:r>
          <a:endParaRPr lang="en-AU" sz="2000" kern="1200" dirty="0"/>
        </a:p>
      </dsp:txBody>
      <dsp:txXfrm>
        <a:off x="5794276" y="230664"/>
        <a:ext cx="2043790" cy="666586"/>
      </dsp:txXfrm>
    </dsp:sp>
    <dsp:sp modelId="{2ABFB89B-F3DD-45CF-8D62-392FF2E53563}">
      <dsp:nvSpPr>
        <dsp:cNvPr id="0" name=""/>
        <dsp:cNvSpPr/>
      </dsp:nvSpPr>
      <dsp:spPr>
        <a:xfrm>
          <a:off x="3723" y="1160148"/>
          <a:ext cx="2628974" cy="666586"/>
        </a:xfrm>
        <a:prstGeom prst="rect">
          <a:avLst/>
        </a:prstGeom>
        <a:solidFill>
          <a:schemeClr val="accent2">
            <a:hueOff val="1194751"/>
            <a:satOff val="-28465"/>
            <a:lumOff val="8118"/>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Student loans</a:t>
          </a:r>
          <a:endParaRPr lang="en-AU" sz="2000" kern="1200" dirty="0"/>
        </a:p>
      </dsp:txBody>
      <dsp:txXfrm>
        <a:off x="3723" y="1160148"/>
        <a:ext cx="2628974" cy="666586"/>
      </dsp:txXfrm>
    </dsp:sp>
    <dsp:sp modelId="{1384B74B-A15D-43ED-BF2E-5B9E0B266939}">
      <dsp:nvSpPr>
        <dsp:cNvPr id="0" name=""/>
        <dsp:cNvSpPr/>
      </dsp:nvSpPr>
      <dsp:spPr>
        <a:xfrm>
          <a:off x="2895595" y="1160148"/>
          <a:ext cx="2628974" cy="666586"/>
        </a:xfrm>
        <a:prstGeom prst="rect">
          <a:avLst/>
        </a:prstGeom>
        <a:solidFill>
          <a:schemeClr val="accent2">
            <a:hueOff val="1593001"/>
            <a:satOff val="-37954"/>
            <a:lumOff val="10824"/>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Bank loans</a:t>
          </a:r>
          <a:endParaRPr lang="en-AU" sz="2000" kern="1200" dirty="0"/>
        </a:p>
      </dsp:txBody>
      <dsp:txXfrm>
        <a:off x="2895595" y="1160148"/>
        <a:ext cx="2628974" cy="666586"/>
      </dsp:txXfrm>
    </dsp:sp>
    <dsp:sp modelId="{9381A16B-FC5A-4E8C-BE1A-D380878F46F0}">
      <dsp:nvSpPr>
        <dsp:cNvPr id="0" name=""/>
        <dsp:cNvSpPr/>
      </dsp:nvSpPr>
      <dsp:spPr>
        <a:xfrm>
          <a:off x="5787467" y="1160148"/>
          <a:ext cx="2057409" cy="666586"/>
        </a:xfrm>
        <a:prstGeom prst="rect">
          <a:avLst/>
        </a:prstGeom>
        <a:solidFill>
          <a:schemeClr val="accent2">
            <a:hueOff val="1991252"/>
            <a:satOff val="-47442"/>
            <a:lumOff val="1353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Credit card debt</a:t>
          </a:r>
          <a:endParaRPr lang="en-AU" sz="2000" kern="1200" dirty="0"/>
        </a:p>
      </dsp:txBody>
      <dsp:txXfrm>
        <a:off x="5787467" y="1160148"/>
        <a:ext cx="2057409" cy="66658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A5F48F-03B9-4A99-B3AD-E5B710D3DD7A}">
      <dsp:nvSpPr>
        <dsp:cNvPr id="0" name=""/>
        <dsp:cNvSpPr/>
      </dsp:nvSpPr>
      <dsp:spPr>
        <a:xfrm>
          <a:off x="2671674" y="120711"/>
          <a:ext cx="5699552" cy="2317694"/>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altLang="en-US" sz="2000" kern="1200" dirty="0"/>
            <a:t>the risk that when interest rates decline, the security will have a shorter maturity than was anticipated at the time of purchase because homeowners refinance at now-available lower interest rates</a:t>
          </a:r>
        </a:p>
      </dsp:txBody>
      <dsp:txXfrm>
        <a:off x="2671674" y="410423"/>
        <a:ext cx="4830417" cy="1738270"/>
      </dsp:txXfrm>
    </dsp:sp>
    <dsp:sp modelId="{A27C7B89-7CB0-455E-93F9-8BD2F5F72A54}">
      <dsp:nvSpPr>
        <dsp:cNvPr id="0" name=""/>
        <dsp:cNvSpPr/>
      </dsp:nvSpPr>
      <dsp:spPr>
        <a:xfrm>
          <a:off x="86973" y="508513"/>
          <a:ext cx="2584701" cy="130641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altLang="en-US" sz="2200" b="1" kern="1200" dirty="0"/>
            <a:t>Contraction risk</a:t>
          </a:r>
          <a:endParaRPr lang="en-US" altLang="en-US" sz="2200" kern="1200" dirty="0"/>
        </a:p>
      </dsp:txBody>
      <dsp:txXfrm>
        <a:off x="150747" y="572287"/>
        <a:ext cx="2457153" cy="1178865"/>
      </dsp:txXfrm>
    </dsp:sp>
    <dsp:sp modelId="{6D8DE397-11A0-4C70-9535-08A625574EDD}">
      <dsp:nvSpPr>
        <dsp:cNvPr id="0" name=""/>
        <dsp:cNvSpPr/>
      </dsp:nvSpPr>
      <dsp:spPr>
        <a:xfrm>
          <a:off x="2671674" y="2451208"/>
          <a:ext cx="5699552" cy="1813118"/>
        </a:xfrm>
        <a:prstGeom prst="rightArrow">
          <a:avLst>
            <a:gd name="adj1" fmla="val 75000"/>
            <a:gd name="adj2" fmla="val 50000"/>
          </a:avLst>
        </a:prstGeom>
        <a:solidFill>
          <a:schemeClr val="accent2">
            <a:tint val="40000"/>
            <a:alpha val="90000"/>
            <a:hueOff val="1671107"/>
            <a:satOff val="-22979"/>
            <a:lumOff val="-277"/>
            <a:alphaOff val="0"/>
          </a:schemeClr>
        </a:solidFill>
        <a:ln w="12700" cap="flat" cmpd="sng" algn="ctr">
          <a:solidFill>
            <a:schemeClr val="accent2">
              <a:tint val="40000"/>
              <a:alpha val="90000"/>
              <a:hueOff val="1671107"/>
              <a:satOff val="-22979"/>
              <a:lumOff val="-277"/>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altLang="en-US" sz="2000" kern="1200" dirty="0"/>
            <a:t>the risk that when interest rates rise, fewer prepayments will occur because homeowners are reluctant to give up the benefits of a contractual interest rate that now looks low</a:t>
          </a:r>
        </a:p>
      </dsp:txBody>
      <dsp:txXfrm>
        <a:off x="2671674" y="2677848"/>
        <a:ext cx="5019633" cy="1359838"/>
      </dsp:txXfrm>
    </dsp:sp>
    <dsp:sp modelId="{9323776D-8C40-4E7A-B119-B7E0FD98B995}">
      <dsp:nvSpPr>
        <dsp:cNvPr id="0" name=""/>
        <dsp:cNvSpPr/>
      </dsp:nvSpPr>
      <dsp:spPr>
        <a:xfrm>
          <a:off x="86973" y="2704561"/>
          <a:ext cx="2584701" cy="1306413"/>
        </a:xfrm>
        <a:prstGeom prst="roundRect">
          <a:avLst/>
        </a:prstGeom>
        <a:solidFill>
          <a:schemeClr val="accent2">
            <a:hueOff val="1991252"/>
            <a:satOff val="-47442"/>
            <a:lumOff val="1353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altLang="en-US" sz="2200" b="1" kern="1200" dirty="0"/>
            <a:t>Extension risk</a:t>
          </a:r>
          <a:endParaRPr lang="en-US" altLang="en-US" sz="2200" kern="1200" dirty="0"/>
        </a:p>
      </dsp:txBody>
      <dsp:txXfrm>
        <a:off x="150747" y="2768335"/>
        <a:ext cx="2457153" cy="117886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359C47-DF31-4BD1-BA3C-6E43BA5F8E49}">
      <dsp:nvSpPr>
        <dsp:cNvPr id="0" name=""/>
        <dsp:cNvSpPr/>
      </dsp:nvSpPr>
      <dsp:spPr>
        <a:xfrm>
          <a:off x="0" y="0"/>
          <a:ext cx="4724399" cy="4724399"/>
        </a:xfrm>
        <a:prstGeom prst="pie">
          <a:avLst>
            <a:gd name="adj1" fmla="val 5400000"/>
            <a:gd name="adj2" fmla="val 16200000"/>
          </a:avLst>
        </a:prstGeom>
        <a:solidFill>
          <a:schemeClr val="accent4">
            <a:lumMod val="40000"/>
            <a:lumOff val="60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24020203-F5B8-4100-B1C5-9ECCCB5767B1}">
      <dsp:nvSpPr>
        <dsp:cNvPr id="0" name=""/>
        <dsp:cNvSpPr/>
      </dsp:nvSpPr>
      <dsp:spPr>
        <a:xfrm>
          <a:off x="2362199" y="0"/>
          <a:ext cx="6013704" cy="4724399"/>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1" kern="1200" dirty="0"/>
            <a:t>Collateralized mortgage obligations (CMOs) </a:t>
          </a:r>
          <a:r>
            <a:rPr lang="en-US" sz="1800" kern="1200" dirty="0"/>
            <a:t>are bond classes created by redirecting the interest and principal from a pool of pass-throughs or whole loans.</a:t>
          </a:r>
          <a:endParaRPr lang="en-AU" sz="1800" kern="1200" dirty="0"/>
        </a:p>
      </dsp:txBody>
      <dsp:txXfrm>
        <a:off x="2362199" y="0"/>
        <a:ext cx="6013704" cy="1003934"/>
      </dsp:txXfrm>
    </dsp:sp>
    <dsp:sp modelId="{FD0C28BA-FC46-455E-9B18-FC5CD028DFD2}">
      <dsp:nvSpPr>
        <dsp:cNvPr id="0" name=""/>
        <dsp:cNvSpPr/>
      </dsp:nvSpPr>
      <dsp:spPr>
        <a:xfrm>
          <a:off x="620077" y="1003934"/>
          <a:ext cx="3484244" cy="3484244"/>
        </a:xfrm>
        <a:prstGeom prst="pie">
          <a:avLst>
            <a:gd name="adj1" fmla="val 5400000"/>
            <a:gd name="adj2" fmla="val 16200000"/>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5ABD0D8F-9FE9-4899-B17B-3F8DC5DAE34C}">
      <dsp:nvSpPr>
        <dsp:cNvPr id="0" name=""/>
        <dsp:cNvSpPr/>
      </dsp:nvSpPr>
      <dsp:spPr>
        <a:xfrm>
          <a:off x="2362199" y="1003934"/>
          <a:ext cx="6013704" cy="3484244"/>
        </a:xfrm>
        <a:prstGeom prst="rect">
          <a:avLst/>
        </a:prstGeom>
        <a:solidFill>
          <a:schemeClr val="lt1">
            <a:alpha val="90000"/>
            <a:hueOff val="0"/>
            <a:satOff val="0"/>
            <a:lumOff val="0"/>
            <a:alphaOff val="0"/>
          </a:schemeClr>
        </a:solid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The creation of a CMO cannot eliminate prepayment risk; it can only transfer the various forms of this risk among different classes of bonds called “tranches.”</a:t>
          </a:r>
          <a:endParaRPr lang="en-AU" sz="1800" kern="1200" dirty="0"/>
        </a:p>
      </dsp:txBody>
      <dsp:txXfrm>
        <a:off x="2362199" y="1003934"/>
        <a:ext cx="6013704" cy="1003934"/>
      </dsp:txXfrm>
    </dsp:sp>
    <dsp:sp modelId="{F901B2FB-7866-425F-ACCC-6A578A433970}">
      <dsp:nvSpPr>
        <dsp:cNvPr id="0" name=""/>
        <dsp:cNvSpPr/>
      </dsp:nvSpPr>
      <dsp:spPr>
        <a:xfrm>
          <a:off x="1240154" y="2007869"/>
          <a:ext cx="2244089" cy="2244089"/>
        </a:xfrm>
        <a:prstGeom prst="pie">
          <a:avLst>
            <a:gd name="adj1" fmla="val 5400000"/>
            <a:gd name="adj2" fmla="val 16200000"/>
          </a:avLst>
        </a:prstGeom>
        <a:solidFill>
          <a:srgbClr val="04C466"/>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1E1D14D2-E83B-469F-93D2-6419488C528F}">
      <dsp:nvSpPr>
        <dsp:cNvPr id="0" name=""/>
        <dsp:cNvSpPr/>
      </dsp:nvSpPr>
      <dsp:spPr>
        <a:xfrm>
          <a:off x="2362199" y="2007869"/>
          <a:ext cx="6013704" cy="2244089"/>
        </a:xfrm>
        <a:prstGeom prst="rect">
          <a:avLst/>
        </a:prstGeom>
        <a:solidFill>
          <a:schemeClr val="lt1">
            <a:alpha val="90000"/>
            <a:hueOff val="0"/>
            <a:satOff val="0"/>
            <a:lumOff val="0"/>
            <a:alphaOff val="0"/>
          </a:schemeClr>
        </a:solidFill>
        <a:ln w="12700" cap="flat" cmpd="sng" algn="ctr">
          <a:solidFill>
            <a:srgbClr val="04C466"/>
          </a:solidFill>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A wide range of CMO structures exists.</a:t>
          </a:r>
          <a:endParaRPr lang="en-AU" sz="1800" kern="1200" dirty="0"/>
        </a:p>
      </dsp:txBody>
      <dsp:txXfrm>
        <a:off x="2362199" y="2007869"/>
        <a:ext cx="6013704" cy="1003934"/>
      </dsp:txXfrm>
    </dsp:sp>
    <dsp:sp modelId="{BAE1A320-9062-462A-AED8-E0E9BF85E4F7}">
      <dsp:nvSpPr>
        <dsp:cNvPr id="0" name=""/>
        <dsp:cNvSpPr/>
      </dsp:nvSpPr>
      <dsp:spPr>
        <a:xfrm>
          <a:off x="1860232" y="3011804"/>
          <a:ext cx="1003934" cy="1003934"/>
        </a:xfrm>
        <a:prstGeom prst="pie">
          <a:avLst>
            <a:gd name="adj1" fmla="val 5400000"/>
            <a:gd name="adj2" fmla="val 16200000"/>
          </a:avLst>
        </a:prstGeom>
        <a:solidFill>
          <a:schemeClr val="accent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4E4131F7-1F57-429B-BD17-24B79A855335}">
      <dsp:nvSpPr>
        <dsp:cNvPr id="0" name=""/>
        <dsp:cNvSpPr/>
      </dsp:nvSpPr>
      <dsp:spPr>
        <a:xfrm>
          <a:off x="2362199" y="3011804"/>
          <a:ext cx="6013704" cy="1003934"/>
        </a:xfrm>
        <a:prstGeom prst="rect">
          <a:avLst/>
        </a:prstGeom>
        <a:solidFill>
          <a:schemeClr val="lt1">
            <a:alpha val="90000"/>
            <a:hueOff val="0"/>
            <a:satOff val="0"/>
            <a:lumOff val="0"/>
            <a:alphaOff val="0"/>
          </a:schemeClr>
        </a:solidFill>
        <a:ln w="12700" cap="flat" cmpd="sng" algn="ctr">
          <a:solidFill>
            <a:schemeClr val="accent2"/>
          </a:solidFill>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altLang="en-US" sz="1800" kern="1200" dirty="0"/>
            <a:t>From a fixed-rate CMO tranche, a floating-rate tranche and an inverse floating-rate tranche can be created.</a:t>
          </a:r>
          <a:endParaRPr lang="en-AU" sz="1800" kern="1200" dirty="0"/>
        </a:p>
      </dsp:txBody>
      <dsp:txXfrm>
        <a:off x="2362199" y="3011804"/>
        <a:ext cx="6013704" cy="10039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E4CA37-620F-4189-8CEC-F515A1F78752}">
      <dsp:nvSpPr>
        <dsp:cNvPr id="0" name=""/>
        <dsp:cNvSpPr/>
      </dsp:nvSpPr>
      <dsp:spPr>
        <a:xfrm>
          <a:off x="0" y="0"/>
          <a:ext cx="7059930" cy="85725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First, distribute all principal payments to Tranche 1 until the principal balance for Tranche 1 is zero. </a:t>
          </a:r>
        </a:p>
      </dsp:txBody>
      <dsp:txXfrm>
        <a:off x="25108" y="25108"/>
        <a:ext cx="6173895" cy="807034"/>
      </dsp:txXfrm>
    </dsp:sp>
    <dsp:sp modelId="{769CA2D0-3E5D-49BC-9D74-6795DF8A7613}">
      <dsp:nvSpPr>
        <dsp:cNvPr id="0" name=""/>
        <dsp:cNvSpPr/>
      </dsp:nvSpPr>
      <dsp:spPr>
        <a:xfrm>
          <a:off x="1245869" y="1047750"/>
          <a:ext cx="7059930" cy="85725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After Tranche 1 is paid off, do the same for Tranche 2, and so on.</a:t>
          </a:r>
        </a:p>
      </dsp:txBody>
      <dsp:txXfrm>
        <a:off x="1270977" y="1072858"/>
        <a:ext cx="5206631" cy="807034"/>
      </dsp:txXfrm>
    </dsp:sp>
    <dsp:sp modelId="{1AF5E1B9-9FB6-4814-B26D-A3E0EC7A1DFB}">
      <dsp:nvSpPr>
        <dsp:cNvPr id="0" name=""/>
        <dsp:cNvSpPr/>
      </dsp:nvSpPr>
      <dsp:spPr>
        <a:xfrm>
          <a:off x="6502717" y="673893"/>
          <a:ext cx="557212" cy="557212"/>
        </a:xfrm>
        <a:prstGeom prst="downArrow">
          <a:avLst>
            <a:gd name="adj1" fmla="val 55000"/>
            <a:gd name="adj2" fmla="val 45000"/>
          </a:avLst>
        </a:prstGeom>
        <a:solidFill>
          <a:schemeClr val="accent4">
            <a:lumMod val="40000"/>
            <a:lumOff val="60000"/>
            <a:alpha val="9000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AU" sz="2600" kern="1200" dirty="0"/>
        </a:p>
      </dsp:txBody>
      <dsp:txXfrm>
        <a:off x="6628090" y="673893"/>
        <a:ext cx="306466" cy="41930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28612-0BB8-4BBF-9562-066F622ABC5B}">
      <dsp:nvSpPr>
        <dsp:cNvPr id="0" name=""/>
        <dsp:cNvSpPr/>
      </dsp:nvSpPr>
      <dsp:spPr>
        <a:xfrm>
          <a:off x="0" y="58761"/>
          <a:ext cx="7696200" cy="56827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endParaRPr lang="en-US" altLang="en-US" sz="1400" kern="1200" dirty="0"/>
        </a:p>
        <a:p>
          <a:pPr marL="0" lvl="0" indent="0" algn="ctr" defTabSz="622300">
            <a:lnSpc>
              <a:spcPct val="90000"/>
            </a:lnSpc>
            <a:spcBef>
              <a:spcPct val="0"/>
            </a:spcBef>
            <a:spcAft>
              <a:spcPct val="35000"/>
            </a:spcAft>
            <a:buNone/>
          </a:pPr>
          <a:r>
            <a:rPr lang="en-US" altLang="en-US" sz="2200" kern="1200" dirty="0"/>
            <a:t>Two measures of credit performance of CMBS:</a:t>
          </a:r>
          <a:endParaRPr lang="en-AU" sz="2200" kern="1200" dirty="0"/>
        </a:p>
      </dsp:txBody>
      <dsp:txXfrm>
        <a:off x="0" y="58761"/>
        <a:ext cx="7696200" cy="306870"/>
      </dsp:txXfrm>
    </dsp:sp>
    <dsp:sp modelId="{CAAECD1F-D364-4F52-8563-8DD36CCECBFC}">
      <dsp:nvSpPr>
        <dsp:cNvPr id="0" name=""/>
        <dsp:cNvSpPr/>
      </dsp:nvSpPr>
      <dsp:spPr>
        <a:xfrm>
          <a:off x="0" y="584203"/>
          <a:ext cx="3848100" cy="123936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Loan-to-value ratio</a:t>
          </a:r>
        </a:p>
      </dsp:txBody>
      <dsp:txXfrm>
        <a:off x="0" y="584203"/>
        <a:ext cx="3848100" cy="1239369"/>
      </dsp:txXfrm>
    </dsp:sp>
    <dsp:sp modelId="{7619A3BE-BA9E-4065-8A89-D56CAB297086}">
      <dsp:nvSpPr>
        <dsp:cNvPr id="0" name=""/>
        <dsp:cNvSpPr/>
      </dsp:nvSpPr>
      <dsp:spPr>
        <a:xfrm>
          <a:off x="3848100" y="584203"/>
          <a:ext cx="3848100" cy="123936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Debt-to-service coverage ratio, which is the property’s net operating income (NOI) divided by the debt service</a:t>
          </a:r>
        </a:p>
      </dsp:txBody>
      <dsp:txXfrm>
        <a:off x="3848100" y="584203"/>
        <a:ext cx="3848100" cy="123936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12F58-F88B-4D1A-8E45-FF8B44A03870}">
      <dsp:nvSpPr>
        <dsp:cNvPr id="0" name=""/>
        <dsp:cNvSpPr/>
      </dsp:nvSpPr>
      <dsp:spPr>
        <a:xfrm>
          <a:off x="0" y="0"/>
          <a:ext cx="6930390" cy="68008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CMBS typically offer investors significant call protection.</a:t>
          </a:r>
          <a:endParaRPr lang="en-AU" sz="2000" kern="1200" dirty="0"/>
        </a:p>
      </dsp:txBody>
      <dsp:txXfrm>
        <a:off x="19919" y="19919"/>
        <a:ext cx="5700791" cy="640243"/>
      </dsp:txXfrm>
    </dsp:sp>
    <dsp:sp modelId="{F43AC674-7E8B-407E-9F50-F1CCC8AC8356}">
      <dsp:nvSpPr>
        <dsp:cNvPr id="0" name=""/>
        <dsp:cNvSpPr/>
      </dsp:nvSpPr>
      <dsp:spPr>
        <a:xfrm>
          <a:off x="611504" y="850106"/>
          <a:ext cx="6930390" cy="145732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The degree of call protection available to a CMBS investor is a function of (1) call protection available at the loan level and (2) call protection afforded from the actual CMBS structure.</a:t>
          </a:r>
        </a:p>
      </dsp:txBody>
      <dsp:txXfrm>
        <a:off x="654188" y="892790"/>
        <a:ext cx="5475708" cy="1371957"/>
      </dsp:txXfrm>
    </dsp:sp>
    <dsp:sp modelId="{3845D306-3ACB-43AA-BD5C-A6397DEF5E26}">
      <dsp:nvSpPr>
        <dsp:cNvPr id="0" name=""/>
        <dsp:cNvSpPr/>
      </dsp:nvSpPr>
      <dsp:spPr>
        <a:xfrm>
          <a:off x="1223009" y="2453159"/>
          <a:ext cx="6930390" cy="116586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altLang="en-US" sz="2000" kern="1200" dirty="0"/>
            <a:t>At the commercial loan level, call protection can be in the form of a prepayment lockout, a defeasance, prepayment penalty points, or yield maintenance charges.</a:t>
          </a:r>
        </a:p>
      </dsp:txBody>
      <dsp:txXfrm>
        <a:off x="1257156" y="2487306"/>
        <a:ext cx="5492782" cy="1097566"/>
      </dsp:txXfrm>
    </dsp:sp>
    <dsp:sp modelId="{C5FCC637-C83A-46F1-AB78-5C2EF0EC1ED7}">
      <dsp:nvSpPr>
        <dsp:cNvPr id="0" name=""/>
        <dsp:cNvSpPr/>
      </dsp:nvSpPr>
      <dsp:spPr>
        <a:xfrm>
          <a:off x="6172581" y="340041"/>
          <a:ext cx="757809" cy="75780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AU" sz="3600" kern="1200" dirty="0"/>
        </a:p>
      </dsp:txBody>
      <dsp:txXfrm>
        <a:off x="6343088" y="340041"/>
        <a:ext cx="416795" cy="570251"/>
      </dsp:txXfrm>
    </dsp:sp>
    <dsp:sp modelId="{27CB68EA-2B79-43F1-BDF0-E5A0F8751FBD}">
      <dsp:nvSpPr>
        <dsp:cNvPr id="0" name=""/>
        <dsp:cNvSpPr/>
      </dsp:nvSpPr>
      <dsp:spPr>
        <a:xfrm>
          <a:off x="6784086" y="1985392"/>
          <a:ext cx="757809" cy="757809"/>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AU" sz="3600" kern="1200" dirty="0"/>
        </a:p>
      </dsp:txBody>
      <dsp:txXfrm>
        <a:off x="6954593" y="1985392"/>
        <a:ext cx="416795" cy="57025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CE4394-93BD-4A5D-96DA-82A2151B44D9}">
      <dsp:nvSpPr>
        <dsp:cNvPr id="0" name=""/>
        <dsp:cNvSpPr/>
      </dsp:nvSpPr>
      <dsp:spPr>
        <a:xfrm>
          <a:off x="2748" y="207861"/>
          <a:ext cx="3985468" cy="125968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altLang="en-US" sz="2200" b="1" kern="1200" dirty="0"/>
            <a:t>Amortizing assets</a:t>
          </a:r>
        </a:p>
        <a:p>
          <a:pPr marL="0" lvl="0" indent="0" algn="ctr" defTabSz="977900">
            <a:lnSpc>
              <a:spcPct val="90000"/>
            </a:lnSpc>
            <a:spcBef>
              <a:spcPct val="0"/>
            </a:spcBef>
            <a:spcAft>
              <a:spcPct val="35000"/>
            </a:spcAft>
            <a:buNone/>
          </a:pPr>
          <a:r>
            <a:rPr lang="en-US" altLang="en-US" sz="2200" kern="1200" dirty="0"/>
            <a:t>(e.g., auto loans, </a:t>
          </a:r>
          <a:r>
            <a:rPr lang="en-US" sz="2200" kern="1200" dirty="0"/>
            <a:t>personal and commercial loans</a:t>
          </a:r>
          <a:r>
            <a:rPr lang="en-US" altLang="en-US" sz="2200" kern="1200" dirty="0"/>
            <a:t>)</a:t>
          </a:r>
          <a:endParaRPr lang="en-AU" sz="2200" kern="1200" dirty="0"/>
        </a:p>
      </dsp:txBody>
      <dsp:txXfrm>
        <a:off x="39643" y="244756"/>
        <a:ext cx="3911678" cy="1185896"/>
      </dsp:txXfrm>
    </dsp:sp>
    <dsp:sp modelId="{117D1587-ADC5-40C1-AEE2-E6547DFD205C}">
      <dsp:nvSpPr>
        <dsp:cNvPr id="0" name=""/>
        <dsp:cNvSpPr/>
      </dsp:nvSpPr>
      <dsp:spPr>
        <a:xfrm rot="5400000">
          <a:off x="1908300" y="1554730"/>
          <a:ext cx="174364" cy="174364"/>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4DD0477-3155-4810-9F41-4C03C3C5F380}">
      <dsp:nvSpPr>
        <dsp:cNvPr id="0" name=""/>
        <dsp:cNvSpPr/>
      </dsp:nvSpPr>
      <dsp:spPr>
        <a:xfrm>
          <a:off x="2748" y="1816276"/>
          <a:ext cx="3985468" cy="2209802"/>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In amortizing structures, the principal received from the scheduled repayment and any prepayments are distributed to the bond classes on the basis of the waterfall.</a:t>
          </a:r>
          <a:endParaRPr lang="en-AU" sz="2000" kern="1200" dirty="0"/>
        </a:p>
      </dsp:txBody>
      <dsp:txXfrm>
        <a:off x="67471" y="1880999"/>
        <a:ext cx="3856022" cy="2080356"/>
      </dsp:txXfrm>
    </dsp:sp>
    <dsp:sp modelId="{38C01494-F8A5-4FEA-ABE8-99E3FDA89F3B}">
      <dsp:nvSpPr>
        <dsp:cNvPr id="0" name=""/>
        <dsp:cNvSpPr/>
      </dsp:nvSpPr>
      <dsp:spPr>
        <a:xfrm>
          <a:off x="4546182" y="207861"/>
          <a:ext cx="3985468" cy="99636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altLang="en-US" sz="2200" b="1" kern="1200" dirty="0"/>
            <a:t>Non-amortizing assets </a:t>
          </a:r>
        </a:p>
        <a:p>
          <a:pPr marL="0" lvl="0" indent="0" algn="ctr" defTabSz="977900">
            <a:lnSpc>
              <a:spcPct val="90000"/>
            </a:lnSpc>
            <a:spcBef>
              <a:spcPct val="0"/>
            </a:spcBef>
            <a:spcAft>
              <a:spcPct val="35000"/>
            </a:spcAft>
            <a:buNone/>
          </a:pPr>
          <a:r>
            <a:rPr lang="en-US" altLang="en-US" sz="2200" kern="1200" dirty="0"/>
            <a:t>(e.g., credit card receivables)</a:t>
          </a:r>
          <a:endParaRPr lang="en-AU" sz="2200" kern="1200" dirty="0"/>
        </a:p>
      </dsp:txBody>
      <dsp:txXfrm>
        <a:off x="4575365" y="237044"/>
        <a:ext cx="3927102" cy="938001"/>
      </dsp:txXfrm>
    </dsp:sp>
    <dsp:sp modelId="{A625BF0A-E34D-4A3D-B1D1-671CDF384B4F}">
      <dsp:nvSpPr>
        <dsp:cNvPr id="0" name=""/>
        <dsp:cNvSpPr/>
      </dsp:nvSpPr>
      <dsp:spPr>
        <a:xfrm rot="5400000">
          <a:off x="6451734" y="1291410"/>
          <a:ext cx="174364" cy="174364"/>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4A714C-07BA-4EB6-BCD4-466D52412AB8}">
      <dsp:nvSpPr>
        <dsp:cNvPr id="0" name=""/>
        <dsp:cNvSpPr/>
      </dsp:nvSpPr>
      <dsp:spPr>
        <a:xfrm>
          <a:off x="4546182" y="1552956"/>
          <a:ext cx="3985468" cy="1037845"/>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For non-amortizing assets, prepayments by borrowers do not apply since there is no schedule of principal repayments.</a:t>
          </a:r>
          <a:endParaRPr lang="en-AU" sz="2000" kern="1200" dirty="0"/>
        </a:p>
      </dsp:txBody>
      <dsp:txXfrm>
        <a:off x="4576579" y="1583353"/>
        <a:ext cx="3924674" cy="977051"/>
      </dsp:txXfrm>
    </dsp:sp>
    <dsp:sp modelId="{9AC0626F-087C-4F29-AE8A-3C9A0CA3A8EC}">
      <dsp:nvSpPr>
        <dsp:cNvPr id="0" name=""/>
        <dsp:cNvSpPr/>
      </dsp:nvSpPr>
      <dsp:spPr>
        <a:xfrm rot="5400000">
          <a:off x="6451734" y="2677984"/>
          <a:ext cx="174364" cy="174364"/>
        </a:xfrm>
        <a:prstGeom prst="rightArrow">
          <a:avLst>
            <a:gd name="adj1" fmla="val 667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E23628-6B42-4F0A-8A0A-C4ACD47001C5}">
      <dsp:nvSpPr>
        <dsp:cNvPr id="0" name=""/>
        <dsp:cNvSpPr/>
      </dsp:nvSpPr>
      <dsp:spPr>
        <a:xfrm>
          <a:off x="4546182" y="2939531"/>
          <a:ext cx="3985468" cy="1500807"/>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altLang="en-US" sz="2000" kern="1200" dirty="0"/>
            <a:t>In non-</a:t>
          </a:r>
          <a:r>
            <a:rPr lang="en-US" sz="2000" kern="1200" dirty="0"/>
            <a:t>amortizing structures</a:t>
          </a:r>
          <a:r>
            <a:rPr lang="en-US" altLang="en-US" sz="2000" kern="1200" dirty="0"/>
            <a:t>, typically there is a lockout period, a period where principal repayments are reinvested in new assets.</a:t>
          </a:r>
          <a:endParaRPr lang="en-US" sz="2000" kern="1200" dirty="0"/>
        </a:p>
      </dsp:txBody>
      <dsp:txXfrm>
        <a:off x="4590139" y="2983488"/>
        <a:ext cx="3897554" cy="141289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8CF0B-BA68-4274-A18B-C069FD4A3645}">
      <dsp:nvSpPr>
        <dsp:cNvPr id="0" name=""/>
        <dsp:cNvSpPr/>
      </dsp:nvSpPr>
      <dsp:spPr>
        <a:xfrm>
          <a:off x="0" y="0"/>
          <a:ext cx="8077200" cy="0"/>
        </a:xfrm>
        <a:prstGeom prst="line">
          <a:avLst/>
        </a:prstGeom>
        <a:solidFill>
          <a:schemeClr val="accent3">
            <a:alpha val="90000"/>
            <a:hueOff val="0"/>
            <a:satOff val="0"/>
            <a:lumOff val="0"/>
            <a:alphaOff val="0"/>
          </a:schemeClr>
        </a:solidFill>
        <a:ln w="12700" cap="flat" cmpd="sng" algn="ctr">
          <a:solidFill>
            <a:schemeClr val="accent3">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C2656BAE-4F4A-46DC-8ECA-A4D309414D35}">
      <dsp:nvSpPr>
        <dsp:cNvPr id="0" name=""/>
        <dsp:cNvSpPr/>
      </dsp:nvSpPr>
      <dsp:spPr>
        <a:xfrm>
          <a:off x="0" y="0"/>
          <a:ext cx="2149851" cy="485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accent4">
                  <a:lumMod val="75000"/>
                </a:schemeClr>
              </a:solidFill>
            </a:rPr>
            <a:t>Auto loan-backed securities</a:t>
          </a:r>
          <a:endParaRPr lang="en-AU" sz="2400" kern="1200" dirty="0">
            <a:solidFill>
              <a:schemeClr val="accent4">
                <a:lumMod val="75000"/>
              </a:schemeClr>
            </a:solidFill>
          </a:endParaRPr>
        </a:p>
      </dsp:txBody>
      <dsp:txXfrm>
        <a:off x="0" y="0"/>
        <a:ext cx="2149851" cy="4851400"/>
      </dsp:txXfrm>
    </dsp:sp>
    <dsp:sp modelId="{8CD6E3D3-B017-465B-B92D-AD8DD87B202C}">
      <dsp:nvSpPr>
        <dsp:cNvPr id="0" name=""/>
        <dsp:cNvSpPr/>
      </dsp:nvSpPr>
      <dsp:spPr>
        <a:xfrm>
          <a:off x="2315632" y="112757"/>
          <a:ext cx="5761567" cy="2255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The cash flows for auto loan-backed securities consist of regularly scheduled monthly loan payments (interest payment and scheduled principal repayments) and any prepayments.</a:t>
          </a:r>
        </a:p>
      </dsp:txBody>
      <dsp:txXfrm>
        <a:off x="2315632" y="112757"/>
        <a:ext cx="5761567" cy="2255142"/>
      </dsp:txXfrm>
    </dsp:sp>
    <dsp:sp modelId="{408B31C4-FD12-467D-B2E5-5EA88C8E9880}">
      <dsp:nvSpPr>
        <dsp:cNvPr id="0" name=""/>
        <dsp:cNvSpPr/>
      </dsp:nvSpPr>
      <dsp:spPr>
        <a:xfrm>
          <a:off x="2149851" y="2367900"/>
          <a:ext cx="591907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4501A695-707A-457F-90FC-43C23C464DB9}">
      <dsp:nvSpPr>
        <dsp:cNvPr id="0" name=""/>
        <dsp:cNvSpPr/>
      </dsp:nvSpPr>
      <dsp:spPr>
        <a:xfrm>
          <a:off x="2315632" y="2480657"/>
          <a:ext cx="5761567" cy="2255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All auto loan-backed securities have some form of credit enhancement—often a senior/ subordinated so the senior tranches have credit enhancement because of the presence of subordinated tranches.</a:t>
          </a:r>
        </a:p>
      </dsp:txBody>
      <dsp:txXfrm>
        <a:off x="2315632" y="2480657"/>
        <a:ext cx="5761567" cy="2255142"/>
      </dsp:txXfrm>
    </dsp:sp>
    <dsp:sp modelId="{46A557A8-6514-4B0D-9260-9E2F1CB49DC9}">
      <dsp:nvSpPr>
        <dsp:cNvPr id="0" name=""/>
        <dsp:cNvSpPr/>
      </dsp:nvSpPr>
      <dsp:spPr>
        <a:xfrm>
          <a:off x="2149851" y="4735800"/>
          <a:ext cx="591907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8CF0B-BA68-4274-A18B-C069FD4A3645}">
      <dsp:nvSpPr>
        <dsp:cNvPr id="0" name=""/>
        <dsp:cNvSpPr/>
      </dsp:nvSpPr>
      <dsp:spPr>
        <a:xfrm>
          <a:off x="0" y="0"/>
          <a:ext cx="8077200" cy="0"/>
        </a:xfrm>
        <a:prstGeom prst="line">
          <a:avLst/>
        </a:prstGeom>
        <a:solidFill>
          <a:schemeClr val="accent3">
            <a:alpha val="90000"/>
            <a:hueOff val="0"/>
            <a:satOff val="0"/>
            <a:lumOff val="0"/>
            <a:alphaOff val="0"/>
          </a:schemeClr>
        </a:solidFill>
        <a:ln w="12700" cap="flat" cmpd="sng" algn="ctr">
          <a:solidFill>
            <a:schemeClr val="accent3">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C2656BAE-4F4A-46DC-8ECA-A4D309414D35}">
      <dsp:nvSpPr>
        <dsp:cNvPr id="0" name=""/>
        <dsp:cNvSpPr/>
      </dsp:nvSpPr>
      <dsp:spPr>
        <a:xfrm>
          <a:off x="0" y="0"/>
          <a:ext cx="2149851" cy="4851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solidFill>
                <a:schemeClr val="accent4">
                  <a:lumMod val="75000"/>
                </a:schemeClr>
              </a:solidFill>
            </a:rPr>
            <a:t>Credit card receivable-backed securities</a:t>
          </a:r>
          <a:endParaRPr lang="en-AU" sz="2400" kern="1200" dirty="0">
            <a:solidFill>
              <a:schemeClr val="accent4">
                <a:lumMod val="75000"/>
              </a:schemeClr>
            </a:solidFill>
          </a:endParaRPr>
        </a:p>
      </dsp:txBody>
      <dsp:txXfrm>
        <a:off x="0" y="0"/>
        <a:ext cx="2149851" cy="4851400"/>
      </dsp:txXfrm>
    </dsp:sp>
    <dsp:sp modelId="{EF445826-229B-4644-9A67-15628F5A5497}">
      <dsp:nvSpPr>
        <dsp:cNvPr id="0" name=""/>
        <dsp:cNvSpPr/>
      </dsp:nvSpPr>
      <dsp:spPr>
        <a:xfrm>
          <a:off x="2260834" y="91437"/>
          <a:ext cx="5808090" cy="1419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For a pool of credit card receivables, the cash flows consist of finance charges collected, fees, and principal repayments.</a:t>
          </a:r>
        </a:p>
      </dsp:txBody>
      <dsp:txXfrm>
        <a:off x="2260834" y="91437"/>
        <a:ext cx="5808090" cy="1419914"/>
      </dsp:txXfrm>
    </dsp:sp>
    <dsp:sp modelId="{CEAF4FE5-78C9-4132-BF8F-5449FDCE7CF6}">
      <dsp:nvSpPr>
        <dsp:cNvPr id="0" name=""/>
        <dsp:cNvSpPr/>
      </dsp:nvSpPr>
      <dsp:spPr>
        <a:xfrm>
          <a:off x="2149851" y="1511352"/>
          <a:ext cx="591907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DF23BF75-23CC-44D1-89B6-359F81B283FC}">
      <dsp:nvSpPr>
        <dsp:cNvPr id="0" name=""/>
        <dsp:cNvSpPr/>
      </dsp:nvSpPr>
      <dsp:spPr>
        <a:xfrm>
          <a:off x="2260834" y="1602789"/>
          <a:ext cx="5808090" cy="12359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Interest—fixed or floating—is paid to security holders periodically. </a:t>
          </a:r>
        </a:p>
      </dsp:txBody>
      <dsp:txXfrm>
        <a:off x="2260834" y="1602789"/>
        <a:ext cx="5808090" cy="1235924"/>
      </dsp:txXfrm>
    </dsp:sp>
    <dsp:sp modelId="{9A98ACA3-A263-4D2F-8063-29DA247C9C19}">
      <dsp:nvSpPr>
        <dsp:cNvPr id="0" name=""/>
        <dsp:cNvSpPr/>
      </dsp:nvSpPr>
      <dsp:spPr>
        <a:xfrm>
          <a:off x="2149851" y="2838714"/>
          <a:ext cx="591907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4E7E230F-AA33-4778-8BA6-1A66FD8497CE}">
      <dsp:nvSpPr>
        <dsp:cNvPr id="0" name=""/>
        <dsp:cNvSpPr/>
      </dsp:nvSpPr>
      <dsp:spPr>
        <a:xfrm>
          <a:off x="2260834" y="2930151"/>
          <a:ext cx="5808090" cy="1828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Credit card receivable-backed securities have lockout periods during which the cash flow that is paid out to security holders is based only on finance charges collected and fees. When the lockout period is over, the principal is no longer reinvested but paid to investors.</a:t>
          </a:r>
        </a:p>
      </dsp:txBody>
      <dsp:txXfrm>
        <a:off x="2260834" y="2930151"/>
        <a:ext cx="5808090" cy="1828750"/>
      </dsp:txXfrm>
    </dsp:sp>
    <dsp:sp modelId="{A833EB90-DA12-424D-BFF6-2E3C1C036A0A}">
      <dsp:nvSpPr>
        <dsp:cNvPr id="0" name=""/>
        <dsp:cNvSpPr/>
      </dsp:nvSpPr>
      <dsp:spPr>
        <a:xfrm>
          <a:off x="2149851" y="4758902"/>
          <a:ext cx="5919073"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D2406-98A5-4F69-B9DC-AEBFA1276767}">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bg2"/>
          </a:solidFill>
          <a:miter lim="800000"/>
        </a:ln>
        <a:effectLst/>
      </dsp:spPr>
      <dsp:style>
        <a:lnRef idx="2">
          <a:scrgbClr r="0" g="0" b="0"/>
        </a:lnRef>
        <a:fillRef idx="0">
          <a:scrgbClr r="0" g="0" b="0"/>
        </a:fillRef>
        <a:effectRef idx="0">
          <a:scrgbClr r="0" g="0" b="0"/>
        </a:effectRef>
        <a:fontRef idx="minor"/>
      </dsp:style>
    </dsp:sp>
    <dsp:sp modelId="{8B8440A6-C8FE-4177-9A42-5C4FD3C78C29}">
      <dsp:nvSpPr>
        <dsp:cNvPr id="0" name=""/>
        <dsp:cNvSpPr/>
      </dsp:nvSpPr>
      <dsp:spPr>
        <a:xfrm>
          <a:off x="460128" y="312440"/>
          <a:ext cx="6952284" cy="62520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48260" rIns="48260" bIns="48260" numCol="1" spcCol="1270" anchor="ctr" anchorCtr="0">
          <a:noAutofit/>
        </a:bodyPr>
        <a:lstStyle/>
        <a:p>
          <a:pPr marL="0" lvl="0" indent="0" algn="l" defTabSz="844550">
            <a:lnSpc>
              <a:spcPct val="90000"/>
            </a:lnSpc>
            <a:spcBef>
              <a:spcPct val="0"/>
            </a:spcBef>
            <a:spcAft>
              <a:spcPct val="35000"/>
            </a:spcAft>
            <a:buNone/>
          </a:pPr>
          <a:r>
            <a:rPr lang="en-US" altLang="en-US" sz="1900" kern="1200" dirty="0"/>
            <a:t>Corporate and emerging market bonds (CBOs)</a:t>
          </a:r>
        </a:p>
      </dsp:txBody>
      <dsp:txXfrm>
        <a:off x="460128" y="312440"/>
        <a:ext cx="6952284" cy="625205"/>
      </dsp:txXfrm>
    </dsp:sp>
    <dsp:sp modelId="{3790B65E-2A81-4717-A6F4-206B63EF93D3}">
      <dsp:nvSpPr>
        <dsp:cNvPr id="0" name=""/>
        <dsp:cNvSpPr/>
      </dsp:nvSpPr>
      <dsp:spPr>
        <a:xfrm>
          <a:off x="69375" y="234289"/>
          <a:ext cx="781507" cy="781507"/>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C109583D-8643-44BE-BE5F-BF509946FA54}">
      <dsp:nvSpPr>
        <dsp:cNvPr id="0" name=""/>
        <dsp:cNvSpPr/>
      </dsp:nvSpPr>
      <dsp:spPr>
        <a:xfrm>
          <a:off x="818573" y="1250411"/>
          <a:ext cx="6593840" cy="625205"/>
        </a:xfrm>
        <a:prstGeom prst="rect">
          <a:avLst/>
        </a:prstGeom>
        <a:solidFill>
          <a:schemeClr val="accent4">
            <a:hueOff val="-4586620"/>
            <a:satOff val="2738"/>
            <a:lumOff val="7124"/>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48260" rIns="48260" bIns="48260" numCol="1" spcCol="1270" anchor="ctr" anchorCtr="0">
          <a:noAutofit/>
        </a:bodyPr>
        <a:lstStyle/>
        <a:p>
          <a:pPr marL="0" lvl="0" indent="0" algn="l" defTabSz="844550">
            <a:lnSpc>
              <a:spcPct val="90000"/>
            </a:lnSpc>
            <a:spcBef>
              <a:spcPct val="0"/>
            </a:spcBef>
            <a:spcAft>
              <a:spcPct val="35000"/>
            </a:spcAft>
            <a:buNone/>
          </a:pPr>
          <a:r>
            <a:rPr lang="en-US" altLang="en-US" sz="1900" kern="1200" dirty="0"/>
            <a:t>Structured financial products, such as mortgage-backed and asset-backed securities (structured finance CDOs)</a:t>
          </a:r>
        </a:p>
      </dsp:txBody>
      <dsp:txXfrm>
        <a:off x="818573" y="1250411"/>
        <a:ext cx="6593840" cy="625205"/>
      </dsp:txXfrm>
    </dsp:sp>
    <dsp:sp modelId="{2F5EDFA6-3676-45E2-B561-FAD40876DF76}">
      <dsp:nvSpPr>
        <dsp:cNvPr id="0" name=""/>
        <dsp:cNvSpPr/>
      </dsp:nvSpPr>
      <dsp:spPr>
        <a:xfrm>
          <a:off x="427819" y="1172260"/>
          <a:ext cx="781507" cy="781507"/>
        </a:xfrm>
        <a:prstGeom prst="ellipse">
          <a:avLst/>
        </a:prstGeom>
        <a:solidFill>
          <a:schemeClr val="lt1">
            <a:hueOff val="0"/>
            <a:satOff val="0"/>
            <a:lumOff val="0"/>
            <a:alphaOff val="0"/>
          </a:schemeClr>
        </a:solidFill>
        <a:ln w="12700" cap="flat" cmpd="sng" algn="ctr">
          <a:solidFill>
            <a:schemeClr val="accent4">
              <a:hueOff val="-4586620"/>
              <a:satOff val="2738"/>
              <a:lumOff val="7124"/>
              <a:alphaOff val="0"/>
            </a:schemeClr>
          </a:solidFill>
          <a:miter lim="800000"/>
        </a:ln>
        <a:effectLst/>
      </dsp:spPr>
      <dsp:style>
        <a:lnRef idx="2">
          <a:scrgbClr r="0" g="0" b="0"/>
        </a:lnRef>
        <a:fillRef idx="1">
          <a:scrgbClr r="0" g="0" b="0"/>
        </a:fillRef>
        <a:effectRef idx="0">
          <a:scrgbClr r="0" g="0" b="0"/>
        </a:effectRef>
        <a:fontRef idx="minor"/>
      </dsp:style>
    </dsp:sp>
    <dsp:sp modelId="{15055FAA-F375-447C-8A09-9F509F6625FE}">
      <dsp:nvSpPr>
        <dsp:cNvPr id="0" name=""/>
        <dsp:cNvSpPr/>
      </dsp:nvSpPr>
      <dsp:spPr>
        <a:xfrm>
          <a:off x="818573" y="2188382"/>
          <a:ext cx="6593840" cy="625205"/>
        </a:xfrm>
        <a:prstGeom prst="rect">
          <a:avLst/>
        </a:prstGeom>
        <a:solidFill>
          <a:srgbClr val="04C466"/>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48260" rIns="48260" bIns="48260" numCol="1" spcCol="1270" anchor="ctr" anchorCtr="0">
          <a:noAutofit/>
        </a:bodyPr>
        <a:lstStyle/>
        <a:p>
          <a:pPr marL="0" lvl="0" indent="0" algn="l" defTabSz="844550">
            <a:lnSpc>
              <a:spcPct val="90000"/>
            </a:lnSpc>
            <a:spcBef>
              <a:spcPct val="0"/>
            </a:spcBef>
            <a:spcAft>
              <a:spcPct val="35000"/>
            </a:spcAft>
            <a:buNone/>
          </a:pPr>
          <a:r>
            <a:rPr lang="en-US" altLang="en-US" sz="1900" kern="1200" dirty="0"/>
            <a:t>Bank loans (collateralized loan obligations, or CLOs)</a:t>
          </a:r>
        </a:p>
      </dsp:txBody>
      <dsp:txXfrm>
        <a:off x="818573" y="2188382"/>
        <a:ext cx="6593840" cy="625205"/>
      </dsp:txXfrm>
    </dsp:sp>
    <dsp:sp modelId="{C9A9E601-DF21-4740-AFC5-2882DE79B9F8}">
      <dsp:nvSpPr>
        <dsp:cNvPr id="0" name=""/>
        <dsp:cNvSpPr/>
      </dsp:nvSpPr>
      <dsp:spPr>
        <a:xfrm>
          <a:off x="427819" y="2110232"/>
          <a:ext cx="781507" cy="781507"/>
        </a:xfrm>
        <a:prstGeom prst="ellipse">
          <a:avLst/>
        </a:prstGeom>
        <a:solidFill>
          <a:schemeClr val="lt1">
            <a:hueOff val="0"/>
            <a:satOff val="0"/>
            <a:lumOff val="0"/>
            <a:alphaOff val="0"/>
          </a:schemeClr>
        </a:solidFill>
        <a:ln w="12700" cap="flat" cmpd="sng" algn="ctr">
          <a:solidFill>
            <a:schemeClr val="accent4">
              <a:hueOff val="-9173240"/>
              <a:satOff val="5476"/>
              <a:lumOff val="14249"/>
              <a:alphaOff val="0"/>
            </a:schemeClr>
          </a:solidFill>
          <a:miter lim="800000"/>
        </a:ln>
        <a:effectLst/>
      </dsp:spPr>
      <dsp:style>
        <a:lnRef idx="2">
          <a:scrgbClr r="0" g="0" b="0"/>
        </a:lnRef>
        <a:fillRef idx="1">
          <a:scrgbClr r="0" g="0" b="0"/>
        </a:fillRef>
        <a:effectRef idx="0">
          <a:scrgbClr r="0" g="0" b="0"/>
        </a:effectRef>
        <a:fontRef idx="minor"/>
      </dsp:style>
    </dsp:sp>
    <dsp:sp modelId="{57152393-456D-436B-A29B-CEF1202F539C}">
      <dsp:nvSpPr>
        <dsp:cNvPr id="0" name=""/>
        <dsp:cNvSpPr/>
      </dsp:nvSpPr>
      <dsp:spPr>
        <a:xfrm>
          <a:off x="460128" y="3126353"/>
          <a:ext cx="6952284" cy="625205"/>
        </a:xfrm>
        <a:prstGeom prst="rect">
          <a:avLst/>
        </a:prstGeom>
        <a:solidFill>
          <a:srgbClr val="A7A8AA"/>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6257" tIns="48260" rIns="48260" bIns="48260" numCol="1" spcCol="1270" anchor="ctr" anchorCtr="0">
          <a:noAutofit/>
        </a:bodyPr>
        <a:lstStyle/>
        <a:p>
          <a:pPr marL="0" lvl="0" indent="0" algn="l" defTabSz="844550">
            <a:lnSpc>
              <a:spcPct val="90000"/>
            </a:lnSpc>
            <a:spcBef>
              <a:spcPct val="0"/>
            </a:spcBef>
            <a:spcAft>
              <a:spcPct val="35000"/>
            </a:spcAft>
            <a:buNone/>
          </a:pPr>
          <a:r>
            <a:rPr lang="en-US" altLang="en-US" sz="1900" kern="1200" dirty="0"/>
            <a:t>Credit default swaps (synthetic CDOs)</a:t>
          </a:r>
        </a:p>
      </dsp:txBody>
      <dsp:txXfrm>
        <a:off x="460128" y="3126353"/>
        <a:ext cx="6952284" cy="625205"/>
      </dsp:txXfrm>
    </dsp:sp>
    <dsp:sp modelId="{73E72B7A-3F6B-4A3B-8FBD-D546907D4708}">
      <dsp:nvSpPr>
        <dsp:cNvPr id="0" name=""/>
        <dsp:cNvSpPr/>
      </dsp:nvSpPr>
      <dsp:spPr>
        <a:xfrm>
          <a:off x="69375" y="3048203"/>
          <a:ext cx="781507" cy="781507"/>
        </a:xfrm>
        <a:prstGeom prst="ellipse">
          <a:avLst/>
        </a:prstGeom>
        <a:solidFill>
          <a:schemeClr val="lt1">
            <a:hueOff val="0"/>
            <a:satOff val="0"/>
            <a:lumOff val="0"/>
            <a:alphaOff val="0"/>
          </a:schemeClr>
        </a:solidFill>
        <a:ln w="12700" cap="flat" cmpd="sng" algn="ctr">
          <a:solidFill>
            <a:srgbClr val="A7A8AA"/>
          </a:solidFill>
          <a:miter lim="800000"/>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885AF4-C665-48EF-9BA8-0265C32940E6}">
      <dsp:nvSpPr>
        <dsp:cNvPr id="0" name=""/>
        <dsp:cNvSpPr/>
      </dsp:nvSpPr>
      <dsp:spPr>
        <a:xfrm>
          <a:off x="0" y="84086"/>
          <a:ext cx="7848600" cy="50802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altLang="en-US" sz="2200" kern="1200" dirty="0"/>
            <a:t>The tranches in a CDO</a:t>
          </a:r>
          <a:endParaRPr lang="en-AU" sz="2200" kern="1200" dirty="0"/>
        </a:p>
      </dsp:txBody>
      <dsp:txXfrm>
        <a:off x="24800" y="108886"/>
        <a:ext cx="7799000" cy="458426"/>
      </dsp:txXfrm>
    </dsp:sp>
    <dsp:sp modelId="{62482EC1-D93A-4209-B06E-C05D8ED8BD25}">
      <dsp:nvSpPr>
        <dsp:cNvPr id="0" name=""/>
        <dsp:cNvSpPr/>
      </dsp:nvSpPr>
      <dsp:spPr>
        <a:xfrm>
          <a:off x="0" y="592113"/>
          <a:ext cx="7848600" cy="1076400"/>
        </a:xfrm>
        <a:prstGeom prst="rect">
          <a:avLst/>
        </a:prstGeom>
        <a:noFill/>
        <a:ln>
          <a:solidFill>
            <a:schemeClr val="accent4">
              <a:lumMod val="60000"/>
              <a:lumOff val="40000"/>
            </a:schemeClr>
          </a:solidFill>
        </a:ln>
        <a:effectLst/>
      </dsp:spPr>
      <dsp:style>
        <a:lnRef idx="0">
          <a:scrgbClr r="0" g="0" b="0"/>
        </a:lnRef>
        <a:fillRef idx="0">
          <a:scrgbClr r="0" g="0" b="0"/>
        </a:fillRef>
        <a:effectRef idx="0">
          <a:scrgbClr r="0" g="0" b="0"/>
        </a:effectRef>
        <a:fontRef idx="minor"/>
      </dsp:style>
      <dsp:txBody>
        <a:bodyPr spcFirstLastPara="0" vert="horz" wrap="square" lIns="249193"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US" altLang="en-US" sz="2000" b="1" kern="1200" dirty="0"/>
            <a:t>Senior tranche</a:t>
          </a:r>
          <a:endParaRPr lang="en-AU" sz="2000" kern="1200" dirty="0"/>
        </a:p>
        <a:p>
          <a:pPr marL="228600" lvl="1" indent="-228600" algn="l" defTabSz="889000">
            <a:lnSpc>
              <a:spcPct val="100000"/>
            </a:lnSpc>
            <a:spcBef>
              <a:spcPct val="0"/>
            </a:spcBef>
            <a:spcAft>
              <a:spcPct val="20000"/>
            </a:spcAft>
            <a:buChar char="•"/>
          </a:pPr>
          <a:r>
            <a:rPr lang="en-US" altLang="en-US" sz="2000" b="1" kern="1200" dirty="0"/>
            <a:t>Mezzanine tranche</a:t>
          </a:r>
          <a:endParaRPr lang="en-AU" sz="2000" kern="1200" dirty="0"/>
        </a:p>
        <a:p>
          <a:pPr marL="228600" lvl="1" indent="-228600" algn="l" defTabSz="889000">
            <a:lnSpc>
              <a:spcPct val="100000"/>
            </a:lnSpc>
            <a:spcBef>
              <a:spcPct val="0"/>
            </a:spcBef>
            <a:spcAft>
              <a:spcPct val="20000"/>
            </a:spcAft>
            <a:buChar char="•"/>
          </a:pPr>
          <a:r>
            <a:rPr lang="en-US" altLang="en-US" sz="2000" b="1" kern="1200" dirty="0"/>
            <a:t>Subordinate/equity tranche</a:t>
          </a:r>
          <a:endParaRPr lang="en-AU" sz="2000" kern="1200" dirty="0"/>
        </a:p>
      </dsp:txBody>
      <dsp:txXfrm>
        <a:off x="0" y="592113"/>
        <a:ext cx="7848600" cy="10764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AF4F63-7359-4C66-BCFF-9A92E669FB26}">
      <dsp:nvSpPr>
        <dsp:cNvPr id="0" name=""/>
        <dsp:cNvSpPr/>
      </dsp:nvSpPr>
      <dsp:spPr>
        <a:xfrm rot="5400000">
          <a:off x="-166498" y="166498"/>
          <a:ext cx="1109991" cy="776993"/>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AU" sz="2300" kern="1200" dirty="0"/>
            <a:t> </a:t>
          </a:r>
        </a:p>
      </dsp:txBody>
      <dsp:txXfrm rot="-5400000">
        <a:off x="2" y="388496"/>
        <a:ext cx="776993" cy="332998"/>
      </dsp:txXfrm>
    </dsp:sp>
    <dsp:sp modelId="{73A714E5-94B4-4721-9724-F8F9FA7AB60A}">
      <dsp:nvSpPr>
        <dsp:cNvPr id="0" name=""/>
        <dsp:cNvSpPr/>
      </dsp:nvSpPr>
      <dsp:spPr>
        <a:xfrm rot="5400000">
          <a:off x="4041793" y="-3261005"/>
          <a:ext cx="923007" cy="7452606"/>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Allows investors to get a direct exposure to a portfolio of mortgages or other receivables without having a bank as an intermediary</a:t>
          </a:r>
          <a:endParaRPr lang="en-AU" sz="2000" kern="1200" dirty="0"/>
        </a:p>
      </dsp:txBody>
      <dsp:txXfrm rot="-5400000">
        <a:off x="776994" y="48851"/>
        <a:ext cx="7407549" cy="832893"/>
      </dsp:txXfrm>
    </dsp:sp>
    <dsp:sp modelId="{89DB5042-40E6-4A65-A5E1-81743C586D00}">
      <dsp:nvSpPr>
        <dsp:cNvPr id="0" name=""/>
        <dsp:cNvSpPr/>
      </dsp:nvSpPr>
      <dsp:spPr>
        <a:xfrm rot="5400000">
          <a:off x="-166498" y="1157095"/>
          <a:ext cx="1109991" cy="776993"/>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rot="-5400000">
        <a:off x="2" y="1379093"/>
        <a:ext cx="776993" cy="332998"/>
      </dsp:txXfrm>
    </dsp:sp>
    <dsp:sp modelId="{170626B6-7312-4CDC-A7B0-35029A8ABADE}">
      <dsp:nvSpPr>
        <dsp:cNvPr id="0" name=""/>
        <dsp:cNvSpPr/>
      </dsp:nvSpPr>
      <dsp:spPr>
        <a:xfrm rot="5400000">
          <a:off x="4142549" y="-2295517"/>
          <a:ext cx="721494" cy="7452606"/>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Allows banks to increase the amount of funds available to lend and increase fee income</a:t>
          </a:r>
        </a:p>
      </dsp:txBody>
      <dsp:txXfrm rot="-5400000">
        <a:off x="776993" y="1105259"/>
        <a:ext cx="7417386" cy="651054"/>
      </dsp:txXfrm>
    </dsp:sp>
    <dsp:sp modelId="{DB5EC18E-34F7-48D7-8AF2-C7E56FBEC78A}">
      <dsp:nvSpPr>
        <dsp:cNvPr id="0" name=""/>
        <dsp:cNvSpPr/>
      </dsp:nvSpPr>
      <dsp:spPr>
        <a:xfrm rot="5400000">
          <a:off x="-166498" y="2071501"/>
          <a:ext cx="1109991" cy="776993"/>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endParaRPr lang="en-US" sz="2300" kern="1200" dirty="0"/>
        </a:p>
      </dsp:txBody>
      <dsp:txXfrm rot="-5400000">
        <a:off x="2" y="2293499"/>
        <a:ext cx="776993" cy="332998"/>
      </dsp:txXfrm>
    </dsp:sp>
    <dsp:sp modelId="{5C468E17-0D38-4079-AC51-44E4F772B4B3}">
      <dsp:nvSpPr>
        <dsp:cNvPr id="0" name=""/>
        <dsp:cNvSpPr/>
      </dsp:nvSpPr>
      <dsp:spPr>
        <a:xfrm rot="5400000">
          <a:off x="4142549" y="-1330028"/>
          <a:ext cx="721494" cy="7452606"/>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Allows the creation of tradable securities with better liquidity than the original loans on the bank’s balance sheet</a:t>
          </a:r>
        </a:p>
      </dsp:txBody>
      <dsp:txXfrm rot="-5400000">
        <a:off x="776993" y="2070748"/>
        <a:ext cx="7417386" cy="651054"/>
      </dsp:txXfrm>
    </dsp:sp>
    <dsp:sp modelId="{A10EE824-A50B-4B6B-8050-8B03708F353B}">
      <dsp:nvSpPr>
        <dsp:cNvPr id="0" name=""/>
        <dsp:cNvSpPr/>
      </dsp:nvSpPr>
      <dsp:spPr>
        <a:xfrm rot="5400000">
          <a:off x="-166498" y="3062098"/>
          <a:ext cx="1109991" cy="776993"/>
        </a:xfrm>
        <a:prstGeom prst="chevron">
          <a:avLst/>
        </a:prstGeom>
        <a:solidFill>
          <a:schemeClr val="accent3">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endParaRPr lang="en-AU" sz="2300" kern="1200" dirty="0"/>
        </a:p>
      </dsp:txBody>
      <dsp:txXfrm rot="-5400000">
        <a:off x="2" y="3284096"/>
        <a:ext cx="776993" cy="332998"/>
      </dsp:txXfrm>
    </dsp:sp>
    <dsp:sp modelId="{83F29206-BD97-4C85-B108-ACB73D38477C}">
      <dsp:nvSpPr>
        <dsp:cNvPr id="0" name=""/>
        <dsp:cNvSpPr/>
      </dsp:nvSpPr>
      <dsp:spPr>
        <a:xfrm rot="5400000">
          <a:off x="4207459" y="-364540"/>
          <a:ext cx="591675" cy="7452606"/>
        </a:xfrm>
        <a:prstGeom prst="round2Same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Enables innovations in investment products</a:t>
          </a:r>
          <a:endParaRPr lang="en-AU" sz="2000" kern="1200" dirty="0"/>
        </a:p>
      </dsp:txBody>
      <dsp:txXfrm rot="-5400000">
        <a:off x="776994" y="3094808"/>
        <a:ext cx="7423723" cy="53390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FE188-8CD3-4FDC-BFC6-BA1B45A01D40}">
      <dsp:nvSpPr>
        <dsp:cNvPr id="0" name=""/>
        <dsp:cNvSpPr/>
      </dsp:nvSpPr>
      <dsp:spPr>
        <a:xfrm>
          <a:off x="0" y="397705"/>
          <a:ext cx="8458200" cy="1735893"/>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124968" rIns="656450"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It allows investors direct access to liquid investments and payment streams that would be unattainable if all the financing were performed through banks.</a:t>
          </a:r>
          <a:endParaRPr lang="en-AU" sz="2000" kern="1200" dirty="0"/>
        </a:p>
        <a:p>
          <a:pPr marL="228600" lvl="1" indent="-228600" algn="l" defTabSz="889000" rtl="0">
            <a:lnSpc>
              <a:spcPct val="90000"/>
            </a:lnSpc>
            <a:spcBef>
              <a:spcPct val="0"/>
            </a:spcBef>
            <a:spcAft>
              <a:spcPct val="15000"/>
            </a:spcAft>
            <a:buChar char="•"/>
          </a:pPr>
          <a:r>
            <a:rPr lang="en-US" sz="2000" kern="1200" dirty="0"/>
            <a:t>It enables banks to increase loan origination, monitoring, and collections at economic scales greater than if they used only their own in-house loan portfolios.</a:t>
          </a:r>
          <a:endParaRPr lang="en-AU" sz="2000" kern="1200" dirty="0"/>
        </a:p>
      </dsp:txBody>
      <dsp:txXfrm>
        <a:off x="0" y="397705"/>
        <a:ext cx="8458200" cy="1735893"/>
      </dsp:txXfrm>
    </dsp:sp>
    <dsp:sp modelId="{E0225633-B13D-409F-B094-AEFFA6E6F6F7}">
      <dsp:nvSpPr>
        <dsp:cNvPr id="0" name=""/>
        <dsp:cNvSpPr/>
      </dsp:nvSpPr>
      <dsp:spPr>
        <a:xfrm>
          <a:off x="380999" y="0"/>
          <a:ext cx="5914958" cy="522466"/>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rtl="0">
            <a:lnSpc>
              <a:spcPct val="90000"/>
            </a:lnSpc>
            <a:spcBef>
              <a:spcPct val="0"/>
            </a:spcBef>
            <a:spcAft>
              <a:spcPct val="35000"/>
            </a:spcAft>
            <a:buNone/>
          </a:pPr>
          <a:r>
            <a:rPr lang="en-US" sz="2000" kern="1200" dirty="0"/>
            <a:t>Benefits of securitization</a:t>
          </a:r>
          <a:endParaRPr lang="en-AU" sz="2000" kern="1200" dirty="0"/>
        </a:p>
      </dsp:txBody>
      <dsp:txXfrm>
        <a:off x="406504" y="25505"/>
        <a:ext cx="5863948" cy="471456"/>
      </dsp:txXfrm>
    </dsp:sp>
    <dsp:sp modelId="{4D0DBB40-5AD8-41BB-9CCA-D56720C3C603}">
      <dsp:nvSpPr>
        <dsp:cNvPr id="0" name=""/>
        <dsp:cNvSpPr/>
      </dsp:nvSpPr>
      <dsp:spPr>
        <a:xfrm>
          <a:off x="0" y="2655811"/>
          <a:ext cx="8458200" cy="215249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124968" rIns="656450"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The parties to a securitization include the special purpose vehicle (SPV, also called the “trust”) that is the issuer of the securities and the seller of the pool of loans (also called the “depositor”).</a:t>
          </a:r>
          <a:endParaRPr lang="en-AU" sz="2000" kern="1200" dirty="0"/>
        </a:p>
        <a:p>
          <a:pPr marL="228600" lvl="1" indent="-228600" algn="l" defTabSz="889000" rtl="0">
            <a:lnSpc>
              <a:spcPct val="90000"/>
            </a:lnSpc>
            <a:spcBef>
              <a:spcPct val="0"/>
            </a:spcBef>
            <a:spcAft>
              <a:spcPct val="15000"/>
            </a:spcAft>
            <a:buChar char="•"/>
          </a:pPr>
          <a:r>
            <a:rPr lang="en-US" sz="2000" kern="1200" dirty="0"/>
            <a:t>A common structure in a securitization is subordination, which leads to the creation of more than one bond class or tranche.</a:t>
          </a:r>
          <a:endParaRPr lang="en-AU" sz="2000" kern="1200" dirty="0"/>
        </a:p>
      </dsp:txBody>
      <dsp:txXfrm>
        <a:off x="0" y="2655811"/>
        <a:ext cx="8458200" cy="2152495"/>
      </dsp:txXfrm>
    </dsp:sp>
    <dsp:sp modelId="{60C4C33B-B8D5-4E47-A71F-4260EEEF5A79}">
      <dsp:nvSpPr>
        <dsp:cNvPr id="0" name=""/>
        <dsp:cNvSpPr/>
      </dsp:nvSpPr>
      <dsp:spPr>
        <a:xfrm>
          <a:off x="422497" y="2289628"/>
          <a:ext cx="5914958" cy="473538"/>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rtl="0">
            <a:lnSpc>
              <a:spcPct val="90000"/>
            </a:lnSpc>
            <a:spcBef>
              <a:spcPct val="0"/>
            </a:spcBef>
            <a:spcAft>
              <a:spcPct val="35000"/>
            </a:spcAft>
            <a:buNone/>
          </a:pPr>
          <a:r>
            <a:rPr lang="en-US" sz="2000" kern="1200" dirty="0"/>
            <a:t>Securitization process</a:t>
          </a:r>
          <a:endParaRPr lang="en-AU" sz="2000" kern="1200" dirty="0"/>
        </a:p>
      </dsp:txBody>
      <dsp:txXfrm>
        <a:off x="445613" y="2312744"/>
        <a:ext cx="5868726" cy="42730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3D35F-EDE8-4171-BFE8-8D576B3CF5C3}">
      <dsp:nvSpPr>
        <dsp:cNvPr id="0" name=""/>
        <dsp:cNvSpPr/>
      </dsp:nvSpPr>
      <dsp:spPr>
        <a:xfrm>
          <a:off x="0" y="251699"/>
          <a:ext cx="8375904" cy="1808099"/>
        </a:xfrm>
        <a:prstGeom prst="rect">
          <a:avLst/>
        </a:prstGeom>
        <a:solidFill>
          <a:schemeClr val="lt1">
            <a:alpha val="90000"/>
            <a:hueOff val="0"/>
            <a:satOff val="0"/>
            <a:lumOff val="0"/>
            <a:alphaOff val="0"/>
          </a:schemeClr>
        </a:solid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0063" tIns="291592" rIns="650063"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A mortgage loan is a loan secured by the collateral of some specified real estate property that obliges the borrower to make a predetermined series of payments to the lender. </a:t>
          </a:r>
          <a:endParaRPr lang="en-AU" sz="2000" kern="1200" dirty="0"/>
        </a:p>
        <a:p>
          <a:pPr marL="228600" lvl="1" indent="-228600" algn="l" defTabSz="889000" rtl="0">
            <a:lnSpc>
              <a:spcPct val="90000"/>
            </a:lnSpc>
            <a:spcBef>
              <a:spcPct val="0"/>
            </a:spcBef>
            <a:spcAft>
              <a:spcPct val="15000"/>
            </a:spcAft>
            <a:buChar char="•"/>
          </a:pPr>
          <a:r>
            <a:rPr lang="en-US" sz="2000" kern="1200" dirty="0"/>
            <a:t>The cash flow of a mortgage includes (1) interest, (2) scheduled principal payments, and (3) prepayments.</a:t>
          </a:r>
          <a:endParaRPr lang="en-AU" sz="2000" kern="1200" dirty="0"/>
        </a:p>
      </dsp:txBody>
      <dsp:txXfrm>
        <a:off x="0" y="251699"/>
        <a:ext cx="8375904" cy="1808099"/>
      </dsp:txXfrm>
    </dsp:sp>
    <dsp:sp modelId="{33F28A14-7E7C-45E3-8A27-22A9ED7610CE}">
      <dsp:nvSpPr>
        <dsp:cNvPr id="0" name=""/>
        <dsp:cNvSpPr/>
      </dsp:nvSpPr>
      <dsp:spPr>
        <a:xfrm>
          <a:off x="418795" y="45059"/>
          <a:ext cx="5863132" cy="413280"/>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612" tIns="0" rIns="221612" bIns="0" numCol="1" spcCol="1270" anchor="ctr" anchorCtr="0">
          <a:noAutofit/>
        </a:bodyPr>
        <a:lstStyle/>
        <a:p>
          <a:pPr marL="0" lvl="0" indent="0" algn="l" defTabSz="889000" rtl="0">
            <a:lnSpc>
              <a:spcPct val="90000"/>
            </a:lnSpc>
            <a:spcBef>
              <a:spcPct val="0"/>
            </a:spcBef>
            <a:spcAft>
              <a:spcPct val="35000"/>
            </a:spcAft>
            <a:buNone/>
          </a:pPr>
          <a:r>
            <a:rPr lang="en-US" sz="2000" kern="1200" dirty="0"/>
            <a:t>Mortgage loans</a:t>
          </a:r>
          <a:endParaRPr lang="en-AU" sz="2000" kern="1200" dirty="0"/>
        </a:p>
      </dsp:txBody>
      <dsp:txXfrm>
        <a:off x="438970" y="65234"/>
        <a:ext cx="5822782" cy="372930"/>
      </dsp:txXfrm>
    </dsp:sp>
    <dsp:sp modelId="{6073F94A-49EC-46AA-9C3F-248ED5F084B7}">
      <dsp:nvSpPr>
        <dsp:cNvPr id="0" name=""/>
        <dsp:cNvSpPr/>
      </dsp:nvSpPr>
      <dsp:spPr>
        <a:xfrm>
          <a:off x="0" y="2342039"/>
          <a:ext cx="8375904" cy="2337300"/>
        </a:xfrm>
        <a:prstGeom prst="rect">
          <a:avLst/>
        </a:prstGeom>
        <a:solidFill>
          <a:schemeClr val="lt1">
            <a:alpha val="90000"/>
            <a:hueOff val="0"/>
            <a:satOff val="0"/>
            <a:lumOff val="0"/>
            <a:alphaOff val="0"/>
          </a:schemeClr>
        </a:solid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0063" tIns="291592" rIns="650063"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There are two MBS sectors: (i) agency residential mortgage-backed securities (RMBS), including those guaranteed by the government or government-sponsored agencies, and (ii) non-agency RMBS.</a:t>
          </a:r>
          <a:endParaRPr lang="en-AU" sz="2000" kern="1200" dirty="0"/>
        </a:p>
        <a:p>
          <a:pPr marL="228600" lvl="1" indent="-228600" algn="l" defTabSz="889000" rtl="0">
            <a:lnSpc>
              <a:spcPct val="90000"/>
            </a:lnSpc>
            <a:spcBef>
              <a:spcPct val="0"/>
            </a:spcBef>
            <a:spcAft>
              <a:spcPct val="15000"/>
            </a:spcAft>
            <a:buChar char="•"/>
          </a:pPr>
          <a:r>
            <a:rPr lang="en-US" sz="2000" kern="1200" dirty="0"/>
            <a:t>The payments that are received from the collateral are distributed to pay interest and repay principal to the security holders as well as to pay servicing and other fees.</a:t>
          </a:r>
          <a:endParaRPr lang="en-AU" sz="2000" kern="1200" dirty="0"/>
        </a:p>
      </dsp:txBody>
      <dsp:txXfrm>
        <a:off x="0" y="2342039"/>
        <a:ext cx="8375904" cy="2337300"/>
      </dsp:txXfrm>
    </dsp:sp>
    <dsp:sp modelId="{1EA0ADBD-8BFE-412F-9D09-946607FE288E}">
      <dsp:nvSpPr>
        <dsp:cNvPr id="0" name=""/>
        <dsp:cNvSpPr/>
      </dsp:nvSpPr>
      <dsp:spPr>
        <a:xfrm>
          <a:off x="418795" y="2135399"/>
          <a:ext cx="5863132" cy="413280"/>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612" tIns="0" rIns="221612" bIns="0" numCol="1" spcCol="1270" anchor="ctr" anchorCtr="0">
          <a:noAutofit/>
        </a:bodyPr>
        <a:lstStyle/>
        <a:p>
          <a:pPr marL="0" lvl="0" indent="0" algn="l" defTabSz="889000" rtl="0">
            <a:lnSpc>
              <a:spcPct val="90000"/>
            </a:lnSpc>
            <a:spcBef>
              <a:spcPct val="0"/>
            </a:spcBef>
            <a:spcAft>
              <a:spcPct val="35000"/>
            </a:spcAft>
            <a:buNone/>
          </a:pPr>
          <a:r>
            <a:rPr lang="en-US" sz="2000" kern="1200" dirty="0"/>
            <a:t>Mortgage-backed securities</a:t>
          </a:r>
          <a:endParaRPr lang="en-AU" sz="2000" kern="1200" dirty="0"/>
        </a:p>
      </dsp:txBody>
      <dsp:txXfrm>
        <a:off x="438970" y="2155574"/>
        <a:ext cx="5822782" cy="37293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422CC2-2284-4849-AEDC-F8875F3A16EB}">
      <dsp:nvSpPr>
        <dsp:cNvPr id="0" name=""/>
        <dsp:cNvSpPr/>
      </dsp:nvSpPr>
      <dsp:spPr>
        <a:xfrm>
          <a:off x="0" y="609602"/>
          <a:ext cx="8375904" cy="3505194"/>
        </a:xfrm>
        <a:prstGeom prst="rect">
          <a:avLst/>
        </a:prstGeom>
        <a:solidFill>
          <a:schemeClr val="lt1">
            <a:alpha val="90000"/>
            <a:hueOff val="0"/>
            <a:satOff val="0"/>
            <a:lumOff val="0"/>
            <a:alphaOff val="0"/>
          </a:schemeClr>
        </a:solid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0063" tIns="374904" rIns="650063"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The motivation for the creation of different types of structures is to redistribute prepayment risk and credit risk efficiently among different bond classes in the securitization.</a:t>
          </a:r>
          <a:endParaRPr lang="en-AU" sz="2000" kern="1200" dirty="0"/>
        </a:p>
        <a:p>
          <a:pPr marL="228600" lvl="1" indent="-228600" algn="l" defTabSz="889000" rtl="0">
            <a:lnSpc>
              <a:spcPct val="90000"/>
            </a:lnSpc>
            <a:spcBef>
              <a:spcPct val="0"/>
            </a:spcBef>
            <a:spcAft>
              <a:spcPct val="15000"/>
            </a:spcAft>
            <a:buChar char="•"/>
          </a:pPr>
          <a:r>
            <a:rPr lang="en-US" sz="2000" kern="1200" dirty="0"/>
            <a:t>The cash flow of a mortgage pass-through security depends on the cash flow of the underlying pool of mortgages and consists of monthly mortgage payments representing interest, the scheduled repayment of principal, and any prepayments, net of servicing and other fees.</a:t>
          </a:r>
          <a:endParaRPr lang="en-AU" sz="2000" kern="1200" dirty="0"/>
        </a:p>
        <a:p>
          <a:pPr marL="228600" lvl="1" indent="-228600" algn="l" defTabSz="889000" rtl="0">
            <a:lnSpc>
              <a:spcPct val="90000"/>
            </a:lnSpc>
            <a:spcBef>
              <a:spcPct val="0"/>
            </a:spcBef>
            <a:spcAft>
              <a:spcPct val="15000"/>
            </a:spcAft>
            <a:buChar char="•"/>
          </a:pPr>
          <a:r>
            <a:rPr lang="en-US" sz="2000" kern="1200" dirty="0"/>
            <a:t>The most common types of CMO tranches are sequential-pay tranches, planned amortization class (PAC) tranches, support tranches, and floating-rate tranches.</a:t>
          </a:r>
          <a:endParaRPr lang="en-AU" sz="2000" kern="1200" dirty="0"/>
        </a:p>
      </dsp:txBody>
      <dsp:txXfrm>
        <a:off x="0" y="609602"/>
        <a:ext cx="8375904" cy="3505194"/>
      </dsp:txXfrm>
    </dsp:sp>
    <dsp:sp modelId="{794AB116-1924-4222-A350-C69A8F7A2870}">
      <dsp:nvSpPr>
        <dsp:cNvPr id="0" name=""/>
        <dsp:cNvSpPr/>
      </dsp:nvSpPr>
      <dsp:spPr>
        <a:xfrm>
          <a:off x="418795" y="228591"/>
          <a:ext cx="6405707" cy="639502"/>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612" tIns="0" rIns="221612" bIns="0" numCol="1" spcCol="1270" anchor="ctr" anchorCtr="0">
          <a:noAutofit/>
        </a:bodyPr>
        <a:lstStyle/>
        <a:p>
          <a:pPr marL="0" lvl="0" indent="0" algn="l" defTabSz="889000" rtl="0">
            <a:lnSpc>
              <a:spcPct val="90000"/>
            </a:lnSpc>
            <a:spcBef>
              <a:spcPct val="0"/>
            </a:spcBef>
            <a:spcAft>
              <a:spcPct val="35000"/>
            </a:spcAft>
            <a:buNone/>
          </a:pPr>
          <a:r>
            <a:rPr lang="en-US" sz="2000" kern="1200" dirty="0"/>
            <a:t>Motivation for creating securitized structures with multiple tranches (CMOs)</a:t>
          </a:r>
          <a:endParaRPr lang="en-AU" sz="2000" kern="1200" dirty="0"/>
        </a:p>
      </dsp:txBody>
      <dsp:txXfrm>
        <a:off x="450013" y="259809"/>
        <a:ext cx="6343271" cy="57706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474E9-2880-4EB6-A4F0-F149610E4530}">
      <dsp:nvSpPr>
        <dsp:cNvPr id="0" name=""/>
        <dsp:cNvSpPr/>
      </dsp:nvSpPr>
      <dsp:spPr>
        <a:xfrm>
          <a:off x="0" y="380997"/>
          <a:ext cx="8375904" cy="2895603"/>
        </a:xfrm>
        <a:prstGeom prst="rect">
          <a:avLst/>
        </a:prstGeom>
        <a:solidFill>
          <a:schemeClr val="lt1">
            <a:alpha val="90000"/>
            <a:hueOff val="0"/>
            <a:satOff val="0"/>
            <a:lumOff val="0"/>
            <a:alphaOff val="0"/>
          </a:schemeClr>
        </a:solid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0063" tIns="291592" rIns="650063"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Commercial mortgage-backed securities (CMBS) are securities backed by a pool of commercial mortgage loans on income-producing property. </a:t>
          </a:r>
          <a:endParaRPr lang="en-AU" sz="2000" kern="1200" dirty="0"/>
        </a:p>
        <a:p>
          <a:pPr marL="228600" lvl="1" indent="-228600" algn="l" defTabSz="889000" rtl="0">
            <a:lnSpc>
              <a:spcPct val="90000"/>
            </a:lnSpc>
            <a:spcBef>
              <a:spcPct val="0"/>
            </a:spcBef>
            <a:spcAft>
              <a:spcPct val="15000"/>
            </a:spcAft>
            <a:buChar char="•"/>
          </a:pPr>
          <a:r>
            <a:rPr lang="en-US" sz="2000" kern="1200" dirty="0"/>
            <a:t>Two key indicators of the potential credit performance of CMBS are the debt-to-service coverage ratio and the loan-to-value ratio.</a:t>
          </a:r>
          <a:endParaRPr lang="en-AU" sz="2000" kern="1200" dirty="0"/>
        </a:p>
        <a:p>
          <a:pPr marL="228600" lvl="1" indent="-228600" algn="l" defTabSz="889000" rtl="0">
            <a:lnSpc>
              <a:spcPct val="90000"/>
            </a:lnSpc>
            <a:spcBef>
              <a:spcPct val="0"/>
            </a:spcBef>
            <a:spcAft>
              <a:spcPct val="15000"/>
            </a:spcAft>
            <a:buChar char="•"/>
          </a:pPr>
          <a:r>
            <a:rPr lang="en-US" sz="2000" kern="1200" dirty="0"/>
            <a:t>CMBS have considerable call protection, which allows CMBS to trade in the market more like corporate bonds than like RMBS.</a:t>
          </a:r>
          <a:endParaRPr lang="en-AU" sz="2000" kern="1200" dirty="0"/>
        </a:p>
      </dsp:txBody>
      <dsp:txXfrm>
        <a:off x="0" y="380997"/>
        <a:ext cx="8375904" cy="2895603"/>
      </dsp:txXfrm>
    </dsp:sp>
    <dsp:sp modelId="{101C0DED-6A7B-46B1-8800-755A1E82C435}">
      <dsp:nvSpPr>
        <dsp:cNvPr id="0" name=""/>
        <dsp:cNvSpPr/>
      </dsp:nvSpPr>
      <dsp:spPr>
        <a:xfrm>
          <a:off x="418795" y="112247"/>
          <a:ext cx="5863132" cy="499053"/>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612" tIns="0" rIns="221612" bIns="0" numCol="1" spcCol="1270" anchor="ctr" anchorCtr="0">
          <a:noAutofit/>
        </a:bodyPr>
        <a:lstStyle/>
        <a:p>
          <a:pPr marL="0" lvl="0" indent="0" algn="l" defTabSz="889000" rtl="0">
            <a:lnSpc>
              <a:spcPct val="90000"/>
            </a:lnSpc>
            <a:spcBef>
              <a:spcPct val="0"/>
            </a:spcBef>
            <a:spcAft>
              <a:spcPct val="35000"/>
            </a:spcAft>
            <a:buNone/>
          </a:pPr>
          <a:r>
            <a:rPr lang="en-US" sz="2000" kern="1200" dirty="0"/>
            <a:t>Commercial mortgage-backed securities</a:t>
          </a:r>
          <a:endParaRPr lang="en-AU" sz="2000" kern="1200" dirty="0"/>
        </a:p>
      </dsp:txBody>
      <dsp:txXfrm>
        <a:off x="443157" y="136609"/>
        <a:ext cx="5814408" cy="45032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3AE585-3DA9-46D3-9A53-86251F6D4A8C}">
      <dsp:nvSpPr>
        <dsp:cNvPr id="0" name=""/>
        <dsp:cNvSpPr/>
      </dsp:nvSpPr>
      <dsp:spPr>
        <a:xfrm>
          <a:off x="0" y="197249"/>
          <a:ext cx="8375904" cy="1984500"/>
        </a:xfrm>
        <a:prstGeom prst="rect">
          <a:avLst/>
        </a:prstGeom>
        <a:solidFill>
          <a:schemeClr val="lt1">
            <a:alpha val="90000"/>
            <a:hueOff val="0"/>
            <a:satOff val="0"/>
            <a:lumOff val="0"/>
            <a:alphaOff val="0"/>
          </a:schemeClr>
        </a:solid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0063" tIns="208280" rIns="650063"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The most popular non-mortgage ABS are auto loan receivable-backed securities and credit card receivable-backed securities.</a:t>
          </a:r>
          <a:endParaRPr lang="en-AU" sz="2000" kern="1200" dirty="0"/>
        </a:p>
        <a:p>
          <a:pPr marL="228600" lvl="1" indent="-228600" algn="l" defTabSz="889000" rtl="0">
            <a:lnSpc>
              <a:spcPct val="90000"/>
            </a:lnSpc>
            <a:spcBef>
              <a:spcPct val="0"/>
            </a:spcBef>
            <a:spcAft>
              <a:spcPct val="15000"/>
            </a:spcAft>
            <a:buChar char="•"/>
          </a:pPr>
          <a:r>
            <a:rPr lang="en-US" sz="2000" kern="1200" dirty="0"/>
            <a:t>The collateral is amortizing for auto loan-backed securities and non-amortizing for credit card receivable-backed securities.</a:t>
          </a:r>
          <a:endParaRPr lang="en-AU" sz="2000" kern="1200" dirty="0"/>
        </a:p>
      </dsp:txBody>
      <dsp:txXfrm>
        <a:off x="0" y="197249"/>
        <a:ext cx="8375904" cy="1984500"/>
      </dsp:txXfrm>
    </dsp:sp>
    <dsp:sp modelId="{B6B38FDE-9FBD-41F0-BEA1-A86BB50D3293}">
      <dsp:nvSpPr>
        <dsp:cNvPr id="0" name=""/>
        <dsp:cNvSpPr/>
      </dsp:nvSpPr>
      <dsp:spPr>
        <a:xfrm>
          <a:off x="418795" y="49649"/>
          <a:ext cx="5863132" cy="295200"/>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612" tIns="0" rIns="221612" bIns="0" numCol="1" spcCol="1270" anchor="ctr" anchorCtr="0">
          <a:noAutofit/>
        </a:bodyPr>
        <a:lstStyle/>
        <a:p>
          <a:pPr marL="0" lvl="0" indent="0" algn="l" defTabSz="889000" rtl="0">
            <a:lnSpc>
              <a:spcPct val="90000"/>
            </a:lnSpc>
            <a:spcBef>
              <a:spcPct val="0"/>
            </a:spcBef>
            <a:spcAft>
              <a:spcPct val="35000"/>
            </a:spcAft>
            <a:buNone/>
          </a:pPr>
          <a:r>
            <a:rPr lang="en-US" sz="2000" kern="1200" dirty="0"/>
            <a:t>Non-mortgage asset-backed securities</a:t>
          </a:r>
          <a:endParaRPr lang="en-AU" sz="2000" kern="1200" dirty="0"/>
        </a:p>
      </dsp:txBody>
      <dsp:txXfrm>
        <a:off x="433205" y="64059"/>
        <a:ext cx="5834312" cy="266380"/>
      </dsp:txXfrm>
    </dsp:sp>
    <dsp:sp modelId="{21483608-6416-46C5-99C4-4AF23CE52E45}">
      <dsp:nvSpPr>
        <dsp:cNvPr id="0" name=""/>
        <dsp:cNvSpPr/>
      </dsp:nvSpPr>
      <dsp:spPr>
        <a:xfrm>
          <a:off x="0" y="2383349"/>
          <a:ext cx="8375904" cy="2520000"/>
        </a:xfrm>
        <a:prstGeom prst="rect">
          <a:avLst/>
        </a:prstGeom>
        <a:solidFill>
          <a:schemeClr val="lt1">
            <a:alpha val="90000"/>
            <a:hueOff val="0"/>
            <a:satOff val="0"/>
            <a:lumOff val="0"/>
            <a:alphaOff val="0"/>
          </a:schemeClr>
        </a:solid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0063" tIns="208280" rIns="650063" bIns="14224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A collateralized debt obligation (CDO) is a generic term used to describe a security backed by a diversified pool of one or more debt obligations.</a:t>
          </a:r>
          <a:endParaRPr lang="en-AU" sz="2000" kern="1200" dirty="0"/>
        </a:p>
        <a:p>
          <a:pPr marL="228600" lvl="1" indent="-228600" algn="l" defTabSz="889000" rtl="0">
            <a:lnSpc>
              <a:spcPct val="90000"/>
            </a:lnSpc>
            <a:spcBef>
              <a:spcPct val="0"/>
            </a:spcBef>
            <a:spcAft>
              <a:spcPct val="15000"/>
            </a:spcAft>
            <a:buChar char="•"/>
          </a:pPr>
          <a:r>
            <a:rPr lang="en-US" sz="2000" kern="1200" dirty="0"/>
            <a:t>A CDO requires a collateral manager to buy and sell debt obligations for and from the CDO’s portfolio of assets to generate sufficient cash flows to meet the obligations of the CDO bondholders and to generate a fair return for the equity holders.</a:t>
          </a:r>
          <a:endParaRPr lang="en-AU" sz="2000" kern="1200" dirty="0"/>
        </a:p>
      </dsp:txBody>
      <dsp:txXfrm>
        <a:off x="0" y="2383349"/>
        <a:ext cx="8375904" cy="2520000"/>
      </dsp:txXfrm>
    </dsp:sp>
    <dsp:sp modelId="{B3EEA1CC-4E46-4A8D-B11E-5E94F2960481}">
      <dsp:nvSpPr>
        <dsp:cNvPr id="0" name=""/>
        <dsp:cNvSpPr/>
      </dsp:nvSpPr>
      <dsp:spPr>
        <a:xfrm>
          <a:off x="418795" y="2235749"/>
          <a:ext cx="5863132" cy="295200"/>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612" tIns="0" rIns="221612" bIns="0" numCol="1" spcCol="1270" anchor="ctr" anchorCtr="0">
          <a:noAutofit/>
        </a:bodyPr>
        <a:lstStyle/>
        <a:p>
          <a:pPr marL="0" lvl="0" indent="0" algn="l" defTabSz="889000" rtl="0">
            <a:lnSpc>
              <a:spcPct val="90000"/>
            </a:lnSpc>
            <a:spcBef>
              <a:spcPct val="0"/>
            </a:spcBef>
            <a:spcAft>
              <a:spcPct val="35000"/>
            </a:spcAft>
            <a:buNone/>
          </a:pPr>
          <a:r>
            <a:rPr lang="en-US" sz="2000" kern="1200" dirty="0"/>
            <a:t>Collateralized debt obligations</a:t>
          </a:r>
          <a:endParaRPr lang="en-AU" sz="2000" kern="1200" dirty="0"/>
        </a:p>
      </dsp:txBody>
      <dsp:txXfrm>
        <a:off x="433205" y="2250159"/>
        <a:ext cx="5834312" cy="2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7F7FD8-D391-406C-971D-C387A56EF49F}">
      <dsp:nvSpPr>
        <dsp:cNvPr id="0" name=""/>
        <dsp:cNvSpPr/>
      </dsp:nvSpPr>
      <dsp:spPr>
        <a:xfrm rot="5400000">
          <a:off x="5024377" y="-2039916"/>
          <a:ext cx="832604" cy="5120640"/>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Originally owns the assets and sells them to the issuer (SPV)</a:t>
          </a:r>
          <a:endParaRPr lang="en-AU" sz="2000" kern="1200" dirty="0"/>
        </a:p>
      </dsp:txBody>
      <dsp:txXfrm rot="-5400000">
        <a:off x="2880359" y="144746"/>
        <a:ext cx="5079996" cy="751316"/>
      </dsp:txXfrm>
    </dsp:sp>
    <dsp:sp modelId="{D4C55F3A-53D7-4D18-9BC0-2CA6A641D264}">
      <dsp:nvSpPr>
        <dsp:cNvPr id="0" name=""/>
        <dsp:cNvSpPr/>
      </dsp:nvSpPr>
      <dsp:spPr>
        <a:xfrm>
          <a:off x="0" y="26"/>
          <a:ext cx="2880360" cy="104075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Originator </a:t>
          </a:r>
        </a:p>
        <a:p>
          <a:pPr marL="0" lvl="0" indent="0" algn="ctr" defTabSz="889000">
            <a:lnSpc>
              <a:spcPct val="90000"/>
            </a:lnSpc>
            <a:spcBef>
              <a:spcPct val="0"/>
            </a:spcBef>
            <a:spcAft>
              <a:spcPct val="35000"/>
            </a:spcAft>
            <a:buNone/>
          </a:pPr>
          <a:r>
            <a:rPr lang="en-US" sz="2000" kern="1200" dirty="0"/>
            <a:t>(seller of the collateral)</a:t>
          </a:r>
          <a:endParaRPr lang="en-AU" sz="2000" kern="1200" dirty="0"/>
        </a:p>
      </dsp:txBody>
      <dsp:txXfrm>
        <a:off x="50805" y="50831"/>
        <a:ext cx="2778750" cy="939145"/>
      </dsp:txXfrm>
    </dsp:sp>
    <dsp:sp modelId="{97C4D08A-5CA8-4E65-BAF1-85C7A49F6F9C}">
      <dsp:nvSpPr>
        <dsp:cNvPr id="0" name=""/>
        <dsp:cNvSpPr/>
      </dsp:nvSpPr>
      <dsp:spPr>
        <a:xfrm rot="5400000">
          <a:off x="5024377" y="-947123"/>
          <a:ext cx="832604" cy="5120640"/>
        </a:xfrm>
        <a:prstGeom prst="round2SameRect">
          <a:avLst/>
        </a:prstGeom>
        <a:solidFill>
          <a:srgbClr val="CBDED3"/>
        </a:solidFill>
        <a:ln w="12700" cap="flat" cmpd="sng" algn="ctr">
          <a:solidFill>
            <a:schemeClr val="accent4">
              <a:tint val="40000"/>
              <a:alpha val="90000"/>
              <a:hueOff val="-13481136"/>
              <a:satOff val="82955"/>
              <a:lumOff val="7131"/>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altLang="en-US" sz="2000" kern="1200" dirty="0"/>
            <a:t>Creates a security backed by the assets and sells them to investors</a:t>
          </a:r>
          <a:endParaRPr lang="en-US" sz="2000" kern="1200" dirty="0"/>
        </a:p>
      </dsp:txBody>
      <dsp:txXfrm rot="-5400000">
        <a:off x="2880359" y="1237539"/>
        <a:ext cx="5079996" cy="751316"/>
      </dsp:txXfrm>
    </dsp:sp>
    <dsp:sp modelId="{C3F7BA1E-317B-40C4-A9D3-FCA643E19895}">
      <dsp:nvSpPr>
        <dsp:cNvPr id="0" name=""/>
        <dsp:cNvSpPr/>
      </dsp:nvSpPr>
      <dsp:spPr>
        <a:xfrm>
          <a:off x="0" y="1092818"/>
          <a:ext cx="2880360" cy="1040755"/>
        </a:xfrm>
        <a:prstGeom prst="roundRect">
          <a:avLst/>
        </a:prstGeom>
        <a:solidFill>
          <a:srgbClr val="04C466"/>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Special purpose vehicle (SPV)</a:t>
          </a:r>
        </a:p>
      </dsp:txBody>
      <dsp:txXfrm>
        <a:off x="50805" y="1143623"/>
        <a:ext cx="2778750" cy="9391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6381D-2E42-4023-ACD1-02E295B78025}">
      <dsp:nvSpPr>
        <dsp:cNvPr id="0" name=""/>
        <dsp:cNvSpPr/>
      </dsp:nvSpPr>
      <dsp:spPr>
        <a:xfrm rot="5400000">
          <a:off x="4893641" y="-1835404"/>
          <a:ext cx="1197709" cy="5169408"/>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Independent accountants, lawyers/attorneys, trustees, underwriters, rating agencies, and guarantors</a:t>
          </a:r>
          <a:endParaRPr lang="en-AU" sz="2000" kern="1200" dirty="0"/>
        </a:p>
      </dsp:txBody>
      <dsp:txXfrm rot="-5400000">
        <a:off x="2907792" y="208912"/>
        <a:ext cx="5110941" cy="1080775"/>
      </dsp:txXfrm>
    </dsp:sp>
    <dsp:sp modelId="{93F2828D-0E58-4189-B776-A10CD46F2C8F}">
      <dsp:nvSpPr>
        <dsp:cNvPr id="0" name=""/>
        <dsp:cNvSpPr/>
      </dsp:nvSpPr>
      <dsp:spPr>
        <a:xfrm>
          <a:off x="0" y="152399"/>
          <a:ext cx="2907792" cy="119380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Servicer (different from the seller)</a:t>
          </a:r>
          <a:endParaRPr lang="en-AU" sz="2000" kern="1200" dirty="0"/>
        </a:p>
      </dsp:txBody>
      <dsp:txXfrm>
        <a:off x="58277" y="210676"/>
        <a:ext cx="2791238" cy="10772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C270E-8567-4380-B62F-19170701C966}">
      <dsp:nvSpPr>
        <dsp:cNvPr id="0" name=""/>
        <dsp:cNvSpPr/>
      </dsp:nvSpPr>
      <dsp:spPr>
        <a:xfrm rot="16200000">
          <a:off x="-1144727" y="1145740"/>
          <a:ext cx="4927599" cy="2636118"/>
        </a:xfrm>
        <a:prstGeom prst="flowChartManualOperation">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l" defTabSz="889000">
            <a:lnSpc>
              <a:spcPct val="90000"/>
            </a:lnSpc>
            <a:spcBef>
              <a:spcPct val="0"/>
            </a:spcBef>
            <a:spcAft>
              <a:spcPct val="35000"/>
            </a:spcAft>
            <a:buNone/>
          </a:pPr>
          <a:r>
            <a:rPr lang="en-US" sz="2000" kern="1200" dirty="0"/>
            <a:t>A </a:t>
          </a:r>
          <a:r>
            <a:rPr lang="en-US" sz="2000" b="1" kern="1200" dirty="0"/>
            <a:t>mortgage loan</a:t>
          </a:r>
          <a:r>
            <a:rPr lang="en-US" sz="2000" kern="1200" dirty="0"/>
            <a:t>, or simply mortgage, is a loan secured by the collateral of some specified real estate property that obliges the borrower to make a predetermined series of payments to the lender.</a:t>
          </a:r>
          <a:endParaRPr lang="en-AU" sz="2000" kern="1200" dirty="0"/>
        </a:p>
      </dsp:txBody>
      <dsp:txXfrm rot="5400000">
        <a:off x="1013" y="985520"/>
        <a:ext cx="2636118" cy="2956559"/>
      </dsp:txXfrm>
    </dsp:sp>
    <dsp:sp modelId="{16CC6916-573D-4945-8D36-EFFB5E20D885}">
      <dsp:nvSpPr>
        <dsp:cNvPr id="0" name=""/>
        <dsp:cNvSpPr/>
      </dsp:nvSpPr>
      <dsp:spPr>
        <a:xfrm rot="16200000">
          <a:off x="1689100" y="1145740"/>
          <a:ext cx="4927599" cy="2636118"/>
        </a:xfrm>
        <a:prstGeom prst="flowChartManualOperation">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l" defTabSz="889000">
            <a:lnSpc>
              <a:spcPct val="90000"/>
            </a:lnSpc>
            <a:spcBef>
              <a:spcPct val="0"/>
            </a:spcBef>
            <a:spcAft>
              <a:spcPct val="35000"/>
            </a:spcAft>
            <a:buNone/>
          </a:pPr>
          <a:r>
            <a:rPr lang="en-US" sz="2000" kern="1200" dirty="0"/>
            <a:t>The mortgage gives the lender the right to </a:t>
          </a:r>
          <a:r>
            <a:rPr lang="en-US" sz="2000" b="1" kern="1200" dirty="0"/>
            <a:t>foreclose</a:t>
          </a:r>
          <a:r>
            <a:rPr lang="en-US" sz="2000" kern="1200" dirty="0"/>
            <a:t> on the loan if the borrower defaults (i.e., allows the lender to take possession of the mortgaged property and then sell it).</a:t>
          </a:r>
        </a:p>
      </dsp:txBody>
      <dsp:txXfrm rot="5400000">
        <a:off x="2834840" y="985520"/>
        <a:ext cx="2636118" cy="2956559"/>
      </dsp:txXfrm>
    </dsp:sp>
    <dsp:sp modelId="{F582157D-0587-4285-BFDD-C4CABE9D3D71}">
      <dsp:nvSpPr>
        <dsp:cNvPr id="0" name=""/>
        <dsp:cNvSpPr/>
      </dsp:nvSpPr>
      <dsp:spPr>
        <a:xfrm rot="16200000">
          <a:off x="4522927" y="1145740"/>
          <a:ext cx="4927599" cy="2636118"/>
        </a:xfrm>
        <a:prstGeom prst="flowChartManualOperation">
          <a:avLst/>
        </a:prstGeom>
        <a:solidFill>
          <a:schemeClr val="accent4">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n-US" sz="2000" kern="1200" dirty="0"/>
            <a:t>Typically, the amount of the loan advanced to purchase the property is less than the property’s purchase price.</a:t>
          </a:r>
        </a:p>
        <a:p>
          <a:pPr marL="171450" lvl="1" indent="-171450" algn="l" defTabSz="844550">
            <a:lnSpc>
              <a:spcPct val="90000"/>
            </a:lnSpc>
            <a:spcBef>
              <a:spcPct val="0"/>
            </a:spcBef>
            <a:spcAft>
              <a:spcPct val="15000"/>
            </a:spcAft>
            <a:buChar char="•"/>
          </a:pPr>
          <a:r>
            <a:rPr lang="en-US" sz="1900" kern="1200" dirty="0"/>
            <a:t>The </a:t>
          </a:r>
          <a:r>
            <a:rPr lang="en-US" sz="1900" b="1" kern="1200" dirty="0"/>
            <a:t>loan-to-value ratio </a:t>
          </a:r>
          <a:r>
            <a:rPr lang="en-US" sz="1900" kern="1200" dirty="0"/>
            <a:t>is less than 100%.</a:t>
          </a:r>
        </a:p>
      </dsp:txBody>
      <dsp:txXfrm rot="5400000">
        <a:off x="5668667" y="985520"/>
        <a:ext cx="2636118" cy="29565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9BBCF9-FAD1-4C24-8580-7F41B6D10907}">
      <dsp:nvSpPr>
        <dsp:cNvPr id="0" name=""/>
        <dsp:cNvSpPr/>
      </dsp:nvSpPr>
      <dsp:spPr>
        <a:xfrm>
          <a:off x="3943" y="0"/>
          <a:ext cx="8069312" cy="485140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Mortgage designs vary around the world, in terms of the following:</a:t>
          </a:r>
          <a:endParaRPr lang="en-AU" sz="2200" kern="1200" dirty="0"/>
        </a:p>
      </dsp:txBody>
      <dsp:txXfrm>
        <a:off x="3943" y="0"/>
        <a:ext cx="8069312" cy="1455420"/>
      </dsp:txXfrm>
    </dsp:sp>
    <dsp:sp modelId="{456D485E-E1FF-449C-A5F2-A241328B9A64}">
      <dsp:nvSpPr>
        <dsp:cNvPr id="0" name=""/>
        <dsp:cNvSpPr/>
      </dsp:nvSpPr>
      <dsp:spPr>
        <a:xfrm>
          <a:off x="810875" y="1148545"/>
          <a:ext cx="6455449" cy="418042"/>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1) The maturity of the loan</a:t>
          </a:r>
        </a:p>
      </dsp:txBody>
      <dsp:txXfrm>
        <a:off x="823119" y="1160789"/>
        <a:ext cx="6430961" cy="393554"/>
      </dsp:txXfrm>
    </dsp:sp>
    <dsp:sp modelId="{F6B0D3B6-9566-44E3-8DAF-E498E853127A}">
      <dsp:nvSpPr>
        <dsp:cNvPr id="0" name=""/>
        <dsp:cNvSpPr/>
      </dsp:nvSpPr>
      <dsp:spPr>
        <a:xfrm>
          <a:off x="810875" y="1652456"/>
          <a:ext cx="6455449" cy="418042"/>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2) How the interest rate is determined</a:t>
          </a:r>
        </a:p>
      </dsp:txBody>
      <dsp:txXfrm>
        <a:off x="823119" y="1664700"/>
        <a:ext cx="6430961" cy="393554"/>
      </dsp:txXfrm>
    </dsp:sp>
    <dsp:sp modelId="{4743C4F5-24E4-44B6-BCA5-839813DD2ED0}">
      <dsp:nvSpPr>
        <dsp:cNvPr id="0" name=""/>
        <dsp:cNvSpPr/>
      </dsp:nvSpPr>
      <dsp:spPr>
        <a:xfrm>
          <a:off x="810875" y="2173423"/>
          <a:ext cx="6455449" cy="72864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3) How the principal is to be repaid (i.e., the amortization schedule)</a:t>
          </a:r>
        </a:p>
      </dsp:txBody>
      <dsp:txXfrm>
        <a:off x="832216" y="2194764"/>
        <a:ext cx="6412767" cy="685961"/>
      </dsp:txXfrm>
    </dsp:sp>
    <dsp:sp modelId="{8CF17248-416D-4151-A950-EF712C73C735}">
      <dsp:nvSpPr>
        <dsp:cNvPr id="0" name=""/>
        <dsp:cNvSpPr/>
      </dsp:nvSpPr>
      <dsp:spPr>
        <a:xfrm>
          <a:off x="810875" y="3028026"/>
          <a:ext cx="6455449" cy="908974"/>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4) Whether the borrower has the option to prepay and, in this case, whether any prepayment penalties might be imposed </a:t>
          </a:r>
        </a:p>
      </dsp:txBody>
      <dsp:txXfrm>
        <a:off x="837498" y="3054649"/>
        <a:ext cx="6402203" cy="855728"/>
      </dsp:txXfrm>
    </dsp:sp>
    <dsp:sp modelId="{4BEE1BC7-6281-41B1-B0F1-B78C2E4B1F40}">
      <dsp:nvSpPr>
        <dsp:cNvPr id="0" name=""/>
        <dsp:cNvSpPr/>
      </dsp:nvSpPr>
      <dsp:spPr>
        <a:xfrm>
          <a:off x="810875" y="4052357"/>
          <a:ext cx="6455449" cy="418042"/>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5) The rights of the lender in a foreclosure</a:t>
          </a:r>
        </a:p>
      </dsp:txBody>
      <dsp:txXfrm>
        <a:off x="823119" y="4064601"/>
        <a:ext cx="6430961" cy="3935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D2406-98A5-4F69-B9DC-AEBFA1276767}">
      <dsp:nvSpPr>
        <dsp:cNvPr id="0" name=""/>
        <dsp:cNvSpPr/>
      </dsp:nvSpPr>
      <dsp:spPr>
        <a:xfrm>
          <a:off x="-4594335" y="-704407"/>
          <a:ext cx="5472816" cy="5472816"/>
        </a:xfrm>
        <a:prstGeom prst="blockArc">
          <a:avLst>
            <a:gd name="adj1" fmla="val 18900000"/>
            <a:gd name="adj2" fmla="val 2700000"/>
            <a:gd name="adj3" fmla="val 395"/>
          </a:avLst>
        </a:prstGeom>
        <a:noFill/>
        <a:ln w="12700" cap="flat" cmpd="sng" algn="ctr">
          <a:solidFill>
            <a:schemeClr val="bg2"/>
          </a:solidFill>
          <a:miter lim="800000"/>
        </a:ln>
        <a:effectLst/>
      </dsp:spPr>
      <dsp:style>
        <a:lnRef idx="2">
          <a:scrgbClr r="0" g="0" b="0"/>
        </a:lnRef>
        <a:fillRef idx="0">
          <a:scrgbClr r="0" g="0" b="0"/>
        </a:fillRef>
        <a:effectRef idx="0">
          <a:scrgbClr r="0" g="0" b="0"/>
        </a:effectRef>
        <a:fontRef idx="minor"/>
      </dsp:style>
    </dsp:sp>
    <dsp:sp modelId="{8648F08A-404A-4471-9F77-B66FFA5E7C1C}">
      <dsp:nvSpPr>
        <dsp:cNvPr id="0" name=""/>
        <dsp:cNvSpPr/>
      </dsp:nvSpPr>
      <dsp:spPr>
        <a:xfrm>
          <a:off x="564979" y="406400"/>
          <a:ext cx="6847433" cy="812800"/>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Those guaranteed by a federal agency</a:t>
          </a:r>
        </a:p>
      </dsp:txBody>
      <dsp:txXfrm>
        <a:off x="564979" y="406400"/>
        <a:ext cx="6847433" cy="812800"/>
      </dsp:txXfrm>
    </dsp:sp>
    <dsp:sp modelId="{5E496760-C3F8-4666-A1F8-39F756F48F40}">
      <dsp:nvSpPr>
        <dsp:cNvPr id="0" name=""/>
        <dsp:cNvSpPr/>
      </dsp:nvSpPr>
      <dsp:spPr>
        <a:xfrm>
          <a:off x="56979" y="304800"/>
          <a:ext cx="1016000" cy="1016000"/>
        </a:xfrm>
        <a:prstGeom prst="ellipse">
          <a:avLst/>
        </a:prstGeom>
        <a:solidFill>
          <a:schemeClr val="lt1">
            <a:hueOff val="0"/>
            <a:satOff val="0"/>
            <a:lumOff val="0"/>
            <a:alphaOff val="0"/>
          </a:schemeClr>
        </a:solidFill>
        <a:ln w="12700" cap="flat" cmpd="sng" algn="ctr">
          <a:solidFill>
            <a:schemeClr val="accent4">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sp>
    <dsp:sp modelId="{2EC372B0-4EBA-4448-BA64-8CEA3AA3FA74}">
      <dsp:nvSpPr>
        <dsp:cNvPr id="0" name=""/>
        <dsp:cNvSpPr/>
      </dsp:nvSpPr>
      <dsp:spPr>
        <a:xfrm>
          <a:off x="860432" y="1625599"/>
          <a:ext cx="6551980" cy="812800"/>
        </a:xfrm>
        <a:prstGeom prst="rect">
          <a:avLst/>
        </a:prstGeom>
        <a:solidFill>
          <a:srgbClr val="04C466"/>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Those guaranteed by a government-sponsored agencies (GSE)</a:t>
          </a:r>
        </a:p>
      </dsp:txBody>
      <dsp:txXfrm>
        <a:off x="860432" y="1625599"/>
        <a:ext cx="6551980" cy="812800"/>
      </dsp:txXfrm>
    </dsp:sp>
    <dsp:sp modelId="{10A4B606-6170-4DC4-ACBB-9FAA974DC54A}">
      <dsp:nvSpPr>
        <dsp:cNvPr id="0" name=""/>
        <dsp:cNvSpPr/>
      </dsp:nvSpPr>
      <dsp:spPr>
        <a:xfrm>
          <a:off x="352432" y="1523999"/>
          <a:ext cx="1016000" cy="1016000"/>
        </a:xfrm>
        <a:prstGeom prst="ellipse">
          <a:avLst/>
        </a:prstGeom>
        <a:solidFill>
          <a:schemeClr val="lt1">
            <a:hueOff val="0"/>
            <a:satOff val="0"/>
            <a:lumOff val="0"/>
            <a:alphaOff val="0"/>
          </a:schemeClr>
        </a:solidFill>
        <a:ln w="12700" cap="flat" cmpd="sng" algn="ctr">
          <a:solidFill>
            <a:srgbClr val="04C466"/>
          </a:solidFill>
          <a:miter lim="800000"/>
        </a:ln>
        <a:effectLst/>
      </dsp:spPr>
      <dsp:style>
        <a:lnRef idx="2">
          <a:scrgbClr r="0" g="0" b="0"/>
        </a:lnRef>
        <a:fillRef idx="1">
          <a:scrgbClr r="0" g="0" b="0"/>
        </a:fillRef>
        <a:effectRef idx="0">
          <a:scrgbClr r="0" g="0" b="0"/>
        </a:effectRef>
        <a:fontRef idx="minor"/>
      </dsp:style>
    </dsp:sp>
    <dsp:sp modelId="{736A5EF2-126A-4A21-9AB4-1DCDFD5D7DC1}">
      <dsp:nvSpPr>
        <dsp:cNvPr id="0" name=""/>
        <dsp:cNvSpPr/>
      </dsp:nvSpPr>
      <dsp:spPr>
        <a:xfrm>
          <a:off x="564979" y="2743200"/>
          <a:ext cx="6847433" cy="1016000"/>
        </a:xfrm>
        <a:prstGeom prst="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5160"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t>Those issued by a private entity and that are not guaranteed by a federal agency or a GSE (known as non-agency RMBS)</a:t>
          </a:r>
        </a:p>
      </dsp:txBody>
      <dsp:txXfrm>
        <a:off x="564979" y="2743200"/>
        <a:ext cx="6847433" cy="1016000"/>
      </dsp:txXfrm>
    </dsp:sp>
    <dsp:sp modelId="{D31E825C-B2F2-4359-B342-A87CE568FFEA}">
      <dsp:nvSpPr>
        <dsp:cNvPr id="0" name=""/>
        <dsp:cNvSpPr/>
      </dsp:nvSpPr>
      <dsp:spPr>
        <a:xfrm>
          <a:off x="56979" y="2743200"/>
          <a:ext cx="1016000" cy="1016000"/>
        </a:xfrm>
        <a:prstGeom prst="ellipse">
          <a:avLst/>
        </a:prstGeom>
        <a:solidFill>
          <a:schemeClr val="lt1">
            <a:hueOff val="0"/>
            <a:satOff val="0"/>
            <a:lumOff val="0"/>
            <a:alphaOff val="0"/>
          </a:schemeClr>
        </a:solid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BF01F-8759-4609-B70D-566E3C462EDB}">
      <dsp:nvSpPr>
        <dsp:cNvPr id="0" name=""/>
        <dsp:cNvSpPr/>
      </dsp:nvSpPr>
      <dsp:spPr>
        <a:xfrm>
          <a:off x="6750236" y="1082405"/>
          <a:ext cx="2011679" cy="1899189"/>
        </a:xfrm>
        <a:prstGeom prst="ellipse">
          <a:avLst/>
        </a:prstGeom>
        <a:solidFill>
          <a:schemeClr val="accent3">
            <a:hueOff val="0"/>
            <a:satOff val="0"/>
            <a:lumOff val="0"/>
            <a:alpha val="82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Any </a:t>
          </a:r>
          <a:r>
            <a:rPr lang="en-US" sz="1800" kern="1200" dirty="0"/>
            <a:t>prepayments</a:t>
          </a:r>
          <a:endParaRPr lang="en-AU" sz="1800" kern="1200" dirty="0"/>
        </a:p>
      </dsp:txBody>
      <dsp:txXfrm>
        <a:off x="7044840" y="1360535"/>
        <a:ext cx="1422471" cy="1342929"/>
      </dsp:txXfrm>
    </dsp:sp>
    <dsp:sp modelId="{BF6A2084-B9A9-4809-BF9D-64D3FC34365C}">
      <dsp:nvSpPr>
        <dsp:cNvPr id="0" name=""/>
        <dsp:cNvSpPr/>
      </dsp:nvSpPr>
      <dsp:spPr>
        <a:xfrm>
          <a:off x="6476694" y="1903024"/>
          <a:ext cx="257950" cy="257950"/>
        </a:xfrm>
        <a:prstGeom prst="mathPlus">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AU" sz="2000" kern="1200" dirty="0"/>
        </a:p>
      </dsp:txBody>
      <dsp:txXfrm>
        <a:off x="6510885" y="2001664"/>
        <a:ext cx="189568" cy="60670"/>
      </dsp:txXfrm>
    </dsp:sp>
    <dsp:sp modelId="{FFA9449A-0F4D-4BC0-B9DC-0FB557FF4A9A}">
      <dsp:nvSpPr>
        <dsp:cNvPr id="0" name=""/>
        <dsp:cNvSpPr/>
      </dsp:nvSpPr>
      <dsp:spPr>
        <a:xfrm>
          <a:off x="4540385" y="1071638"/>
          <a:ext cx="1920718" cy="1920722"/>
        </a:xfrm>
        <a:prstGeom prst="ellipse">
          <a:avLst/>
        </a:prstGeom>
        <a:solidFill>
          <a:schemeClr val="accent3">
            <a:hueOff val="0"/>
            <a:satOff val="0"/>
            <a:lumOff val="0"/>
            <a:alpha val="82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Scheduled repayment of principal </a:t>
          </a:r>
          <a:endParaRPr lang="en-AU" sz="1900" kern="1200" dirty="0"/>
        </a:p>
      </dsp:txBody>
      <dsp:txXfrm>
        <a:off x="4821668" y="1352921"/>
        <a:ext cx="1358152" cy="1358156"/>
      </dsp:txXfrm>
    </dsp:sp>
    <dsp:sp modelId="{20542FA8-F639-4ED6-8DA9-696C688DBC78}">
      <dsp:nvSpPr>
        <dsp:cNvPr id="0" name=""/>
        <dsp:cNvSpPr/>
      </dsp:nvSpPr>
      <dsp:spPr>
        <a:xfrm>
          <a:off x="4266842" y="1903024"/>
          <a:ext cx="257950" cy="257950"/>
        </a:xfrm>
        <a:prstGeom prst="mathPlus">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AU" sz="2000" kern="1200" dirty="0"/>
        </a:p>
      </dsp:txBody>
      <dsp:txXfrm>
        <a:off x="4301033" y="2001664"/>
        <a:ext cx="189568" cy="60670"/>
      </dsp:txXfrm>
    </dsp:sp>
    <dsp:sp modelId="{78531CA6-DD02-46E7-842D-163DBEEA75F4}">
      <dsp:nvSpPr>
        <dsp:cNvPr id="0" name=""/>
        <dsp:cNvSpPr/>
      </dsp:nvSpPr>
      <dsp:spPr>
        <a:xfrm>
          <a:off x="2264475" y="1107270"/>
          <a:ext cx="1986776" cy="1849458"/>
        </a:xfrm>
        <a:prstGeom prst="ellipse">
          <a:avLst/>
        </a:prstGeom>
        <a:solidFill>
          <a:schemeClr val="accent3">
            <a:hueOff val="0"/>
            <a:satOff val="0"/>
            <a:lumOff val="0"/>
            <a:alpha val="8200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US" sz="1900" kern="1200" dirty="0"/>
            <a:t>Monthly mortgage payments representing interest</a:t>
          </a:r>
          <a:endParaRPr lang="en-AU" sz="1900" kern="1200" dirty="0"/>
        </a:p>
      </dsp:txBody>
      <dsp:txXfrm>
        <a:off x="2555432" y="1378117"/>
        <a:ext cx="1404862" cy="1307764"/>
      </dsp:txXfrm>
    </dsp:sp>
    <dsp:sp modelId="{43ADFD1A-078D-4396-86A5-54063D3B2206}">
      <dsp:nvSpPr>
        <dsp:cNvPr id="0" name=""/>
        <dsp:cNvSpPr/>
      </dsp:nvSpPr>
      <dsp:spPr>
        <a:xfrm>
          <a:off x="1990933" y="1903024"/>
          <a:ext cx="257950" cy="257950"/>
        </a:xfrm>
        <a:prstGeom prst="mathEqual">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AU" sz="2000" kern="1200" dirty="0"/>
        </a:p>
      </dsp:txBody>
      <dsp:txXfrm>
        <a:off x="2025124" y="1956162"/>
        <a:ext cx="189568" cy="151674"/>
      </dsp:txXfrm>
    </dsp:sp>
    <dsp:sp modelId="{E81F81AD-6BDD-432F-9EB2-4621F5EC2379}">
      <dsp:nvSpPr>
        <dsp:cNvPr id="0" name=""/>
        <dsp:cNvSpPr/>
      </dsp:nvSpPr>
      <dsp:spPr>
        <a:xfrm>
          <a:off x="1083" y="1044870"/>
          <a:ext cx="1974258" cy="197425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Cash flow</a:t>
          </a:r>
          <a:endParaRPr lang="en-AU" sz="2000" kern="1200" dirty="0"/>
        </a:p>
      </dsp:txBody>
      <dsp:txXfrm>
        <a:off x="290206" y="1333993"/>
        <a:ext cx="1396012" cy="139601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C37841-ECBA-4919-8133-9189D489EDD1}">
      <dsp:nvSpPr>
        <dsp:cNvPr id="0" name=""/>
        <dsp:cNvSpPr/>
      </dsp:nvSpPr>
      <dsp:spPr>
        <a:xfrm>
          <a:off x="306598" y="451690"/>
          <a:ext cx="3272969" cy="1523470"/>
        </a:xfrm>
        <a:prstGeom prst="rect">
          <a:avLst/>
        </a:prstGeom>
        <a:solidFill>
          <a:srgbClr val="04C466"/>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Single monthly mortality (SMM) rate, a monthly measure</a:t>
          </a:r>
          <a:endParaRPr lang="en-AU" sz="2000" kern="1200" dirty="0"/>
        </a:p>
      </dsp:txBody>
      <dsp:txXfrm>
        <a:off x="306598" y="451690"/>
        <a:ext cx="3272969" cy="1523470"/>
      </dsp:txXfrm>
    </dsp:sp>
    <dsp:sp modelId="{3C79FE5B-BAB5-4BD3-B79B-45A0C3D19A0C}">
      <dsp:nvSpPr>
        <dsp:cNvPr id="0" name=""/>
        <dsp:cNvSpPr/>
      </dsp:nvSpPr>
      <dsp:spPr>
        <a:xfrm>
          <a:off x="4379667" y="451690"/>
          <a:ext cx="3272969" cy="1523470"/>
        </a:xfrm>
        <a:prstGeom prst="rect">
          <a:avLst/>
        </a:prstGeom>
        <a:solidFill>
          <a:srgbClr val="04C466"/>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Its corresponding annualized rate, the conditional prepayment rate (CPR)</a:t>
          </a:r>
        </a:p>
      </dsp:txBody>
      <dsp:txXfrm>
        <a:off x="4379667" y="451690"/>
        <a:ext cx="3272969" cy="152347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DAEF2A-A3C2-4396-A632-62C6518C59D9}" type="datetimeFigureOut">
              <a:rPr lang="en-US"/>
              <a:t>10/21/2019</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B285DE7-15BC-4997-887D-47D87A7F3D59}" type="slidenum">
              <a:rPr/>
              <a:t>‹#›</a:t>
            </a:fld>
            <a:endParaRPr dirty="0"/>
          </a:p>
        </p:txBody>
      </p:sp>
    </p:spTree>
    <p:extLst>
      <p:ext uri="{BB962C8B-B14F-4D97-AF65-F5344CB8AC3E}">
        <p14:creationId xmlns:p14="http://schemas.microsoft.com/office/powerpoint/2010/main" val="1309177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C834A8-1C2E-429D-8B31-19C6635C9DA5}" type="datetimeFigureOut">
              <a:rPr lang="en-US"/>
              <a:t>10/21/2019</a:t>
            </a:fld>
            <a:endParaRP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F8672-8174-4157-9CD7-BC591DEEF2E8}" type="slidenum">
              <a:rPr/>
              <a:t>‹#›</a:t>
            </a:fld>
            <a:endParaRPr dirty="0"/>
          </a:p>
        </p:txBody>
      </p:sp>
    </p:spTree>
    <p:extLst>
      <p:ext uri="{BB962C8B-B14F-4D97-AF65-F5344CB8AC3E}">
        <p14:creationId xmlns:p14="http://schemas.microsoft.com/office/powerpoint/2010/main" val="414819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4F8672-8174-4157-9CD7-BC591DEEF2E8}" type="slidenum">
              <a:rPr lang="en-AU" smtClean="0"/>
              <a:t>1</a:t>
            </a:fld>
            <a:endParaRPr lang="en-AU" dirty="0"/>
          </a:p>
        </p:txBody>
      </p:sp>
    </p:spTree>
    <p:extLst>
      <p:ext uri="{BB962C8B-B14F-4D97-AF65-F5344CB8AC3E}">
        <p14:creationId xmlns:p14="http://schemas.microsoft.com/office/powerpoint/2010/main" val="3348327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Residential mortgage-backed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types and characteristics of residential mortgage-backed securities, and explain the cash flows and credit risk for each 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Alongside</a:t>
            </a:r>
            <a:r>
              <a:rPr lang="en-US" sz="1200" baseline="0" dirty="0"/>
              <a:t> </a:t>
            </a:r>
            <a:r>
              <a:rPr lang="en-US" sz="1200" dirty="0"/>
              <a:t>the United States, Canada, Japan, and South Korea</a:t>
            </a:r>
            <a:r>
              <a:rPr lang="en-US" sz="1200" baseline="0" dirty="0"/>
              <a:t> also have </a:t>
            </a:r>
            <a:r>
              <a:rPr lang="en-US" sz="1200" dirty="0"/>
              <a:t>securities that are guaranteed by the government or a quasi-government entity and securities that are not. Quasi-government entities are usually created by governments to perform various functions for them.</a:t>
            </a:r>
          </a:p>
          <a:p>
            <a:pPr marL="182880" lvl="1" indent="-180000">
              <a:spcBef>
                <a:spcPts val="600"/>
              </a:spcBef>
              <a:spcAft>
                <a:spcPts val="600"/>
              </a:spcAft>
              <a:buFont typeface="Arial" pitchFamily="34" charset="0"/>
              <a:buChar char="•"/>
            </a:pPr>
            <a:r>
              <a:rPr lang="en-US" sz="1200" dirty="0"/>
              <a:t>Examples of quasi-government entities include government-sponsored enterprises (GSEs), such as Fannie Mae (the Federal National Mortgage Association) and Freddie Mac (the Federal Home Loan Mortgage Corporation) in the United States and the Japan Bank for International Cooperation (JBIC) in Japan.</a:t>
            </a:r>
          </a:p>
          <a:p>
            <a:pPr marL="182880" lvl="1" indent="-180000">
              <a:spcBef>
                <a:spcPts val="600"/>
              </a:spcBef>
              <a:spcAft>
                <a:spcPts val="600"/>
              </a:spcAft>
              <a:buFont typeface="Arial" pitchFamily="34" charset="0"/>
              <a:buChar char="•"/>
            </a:pPr>
            <a:r>
              <a:rPr lang="en-US" sz="1200" dirty="0"/>
              <a:t>For a loan to be included in a pool of loans backing an agency RMBS, it must meet specified underwriting standards (so-called conforming</a:t>
            </a:r>
            <a:r>
              <a:rPr lang="en-US" sz="1200" baseline="0" dirty="0"/>
              <a:t> loans)</a:t>
            </a:r>
            <a:r>
              <a:rPr lang="en-US" sz="1200" dirty="0"/>
              <a:t>.</a:t>
            </a:r>
          </a:p>
        </p:txBody>
      </p:sp>
      <p:sp>
        <p:nvSpPr>
          <p:cNvPr id="4" name="Slide Number Placeholder 3"/>
          <p:cNvSpPr>
            <a:spLocks noGrp="1"/>
          </p:cNvSpPr>
          <p:nvPr>
            <p:ph type="sldNum" sz="quarter" idx="10"/>
          </p:nvPr>
        </p:nvSpPr>
        <p:spPr/>
        <p:txBody>
          <a:bodyPr/>
          <a:lstStyle/>
          <a:p>
            <a:fld id="{9A4F8672-8174-4157-9CD7-BC591DEEF2E8}" type="slidenum">
              <a:rPr lang="en-AU" smtClean="0"/>
              <a:t>12</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Residential mortgage-backed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types and characteristics of residential mortgage-backed securities, and explain the cash flows and credit risk for each 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A pool can consist of several thousand or only a few mortgages.</a:t>
            </a:r>
          </a:p>
          <a:p>
            <a:pPr marL="182880" lvl="1" indent="-180000">
              <a:spcBef>
                <a:spcPts val="600"/>
              </a:spcBef>
              <a:spcAft>
                <a:spcPts val="600"/>
              </a:spcAft>
              <a:buFont typeface="Arial" pitchFamily="34" charset="0"/>
              <a:buChar char="•"/>
            </a:pPr>
            <a:r>
              <a:rPr lang="en-US" sz="1200" dirty="0"/>
              <a:t>The monthly cash flow for a mortgage pass-through security is less than the monthly cash flow of the underlying pool of mortgages by an amount equal to servicing and other fees.</a:t>
            </a:r>
          </a:p>
        </p:txBody>
      </p:sp>
      <p:sp>
        <p:nvSpPr>
          <p:cNvPr id="4" name="Slide Number Placeholder 3"/>
          <p:cNvSpPr>
            <a:spLocks noGrp="1"/>
          </p:cNvSpPr>
          <p:nvPr>
            <p:ph type="sldNum" sz="quarter" idx="10"/>
          </p:nvPr>
        </p:nvSpPr>
        <p:spPr/>
        <p:txBody>
          <a:bodyPr/>
          <a:lstStyle/>
          <a:p>
            <a:fld id="{9A4F8672-8174-4157-9CD7-BC591DEEF2E8}" type="slidenum">
              <a:rPr lang="en-AU" smtClean="0"/>
              <a:t>13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Residential mortgage-backed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types and characteristics of residential mortgage-backed securities, and explain the cash flows and credit risk for each 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The WAC is found by weighting the mortgage rate of each mortgage loan in the pool by the percentage of the mortgage outstanding relative to the outstanding amount of all the mortgages in the pool. </a:t>
            </a:r>
          </a:p>
          <a:p>
            <a:pPr marL="182880" lvl="1" indent="-180000">
              <a:spcBef>
                <a:spcPts val="600"/>
              </a:spcBef>
              <a:spcAft>
                <a:spcPts val="600"/>
              </a:spcAft>
              <a:buFont typeface="Arial" pitchFamily="34" charset="0"/>
              <a:buChar char="•"/>
            </a:pPr>
            <a:r>
              <a:rPr lang="en-US" sz="1200" dirty="0"/>
              <a:t>The WAM is found by weighting the remaining number of months to maturity for each mortgage loan in the pool by the amount of the outstanding mortgage balance.</a:t>
            </a:r>
          </a:p>
        </p:txBody>
      </p:sp>
      <p:sp>
        <p:nvSpPr>
          <p:cNvPr id="4" name="Slide Number Placeholder 3"/>
          <p:cNvSpPr>
            <a:spLocks noGrp="1"/>
          </p:cNvSpPr>
          <p:nvPr>
            <p:ph type="sldNum" sz="quarter" idx="10"/>
          </p:nvPr>
        </p:nvSpPr>
        <p:spPr/>
        <p:txBody>
          <a:bodyPr/>
          <a:lstStyle/>
          <a:p>
            <a:fld id="{9A4F8672-8174-4157-9CD7-BC591DEEF2E8}" type="slidenum">
              <a:rPr lang="en-AU" smtClean="0"/>
              <a:t>14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Residential mortgage-backed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types and characteristics of residential mortgage-backed securities, and explain the cash flows and credit risk for each 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The Public Securities Association (PSA) prepayment benchmark is expressed as a monthly series of CPRs. The PSA prepayment benchmark assumes that prepayment rates are low for newly originated mortgages and then speed up as the mortgages become seasoned.</a:t>
            </a:r>
          </a:p>
        </p:txBody>
      </p:sp>
      <p:sp>
        <p:nvSpPr>
          <p:cNvPr id="4" name="Slide Number Placeholder 3"/>
          <p:cNvSpPr>
            <a:spLocks noGrp="1"/>
          </p:cNvSpPr>
          <p:nvPr>
            <p:ph type="sldNum" sz="quarter" idx="10"/>
          </p:nvPr>
        </p:nvSpPr>
        <p:spPr/>
        <p:txBody>
          <a:bodyPr/>
          <a:lstStyle/>
          <a:p>
            <a:fld id="{9A4F8672-8174-4157-9CD7-BC591DEEF2E8}" type="slidenum">
              <a:rPr lang="en-AU" smtClean="0"/>
              <a:t>15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i="0" dirty="0"/>
              <a:t>5. Residential mortgage-backed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i="0" dirty="0"/>
              <a:t>LOS: Describe types and characteristics of residential mortgage-backed securities, and explain the cash flows and credit risk for each 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dirty="0"/>
          </a:p>
          <a:p>
            <a:pPr marL="182880" lvl="1" indent="-180000">
              <a:spcBef>
                <a:spcPts val="600"/>
              </a:spcBef>
              <a:spcAft>
                <a:spcPts val="600"/>
              </a:spcAft>
              <a:buFont typeface="Arial" pitchFamily="34" charset="0"/>
              <a:buChar char="•"/>
            </a:pPr>
            <a:r>
              <a:rPr lang="en-US" altLang="en-US" sz="1200" i="0" dirty="0"/>
              <a:t>If the pattern is described as being 200 PSA, then the prepayment speeds are twice the 100 PSA rates. </a:t>
            </a:r>
          </a:p>
          <a:p>
            <a:pPr marL="182880" lvl="1" indent="-180000">
              <a:spcBef>
                <a:spcPts val="600"/>
              </a:spcBef>
              <a:spcAft>
                <a:spcPts val="600"/>
              </a:spcAft>
              <a:buFont typeface="Arial" pitchFamily="34" charset="0"/>
              <a:buChar char="•"/>
            </a:pPr>
            <a:r>
              <a:rPr lang="en-US" altLang="en-US" sz="1200" i="0" dirty="0"/>
              <a:t>If the pattern is described as 50 PSA, then the CPRs are half of the 100 PSA rates.</a:t>
            </a:r>
            <a:endParaRPr lang="en-US" sz="1200" i="0" dirty="0"/>
          </a:p>
        </p:txBody>
      </p:sp>
      <p:sp>
        <p:nvSpPr>
          <p:cNvPr id="4" name="Slide Number Placeholder 3"/>
          <p:cNvSpPr>
            <a:spLocks noGrp="1"/>
          </p:cNvSpPr>
          <p:nvPr>
            <p:ph type="sldNum" sz="quarter" idx="10"/>
          </p:nvPr>
        </p:nvSpPr>
        <p:spPr/>
        <p:txBody>
          <a:bodyPr/>
          <a:lstStyle/>
          <a:p>
            <a:fld id="{9A4F8672-8174-4157-9CD7-BC591DEEF2E8}" type="slidenum">
              <a:rPr lang="en-AU" smtClean="0"/>
              <a:t>16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Residential mortgage-backed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types and characteristics of residential mortgage-backed securities, and explain the cash flows and credit risk for each 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altLang="en-US" sz="1200" dirty="0"/>
              <a:t>Although an MBS has a “legal maturity,” which is the date when the last scheduled principal payment is due, the legal maturity does not reveal much about the characteristic of the security as it pertains to interest rate risk.</a:t>
            </a:r>
          </a:p>
          <a:p>
            <a:pPr marL="182880" lvl="1" indent="-180000">
              <a:spcBef>
                <a:spcPts val="600"/>
              </a:spcBef>
              <a:spcAft>
                <a:spcPts val="600"/>
              </a:spcAft>
              <a:buFont typeface="Arial" pitchFamily="34" charset="0"/>
              <a:buChar char="•"/>
            </a:pPr>
            <a:r>
              <a:rPr lang="en-US" sz="1200" dirty="0"/>
              <a:t>A mortgage pass-through security’s average life depends on the prepayment assumption.</a:t>
            </a:r>
          </a:p>
        </p:txBody>
      </p:sp>
      <p:sp>
        <p:nvSpPr>
          <p:cNvPr id="4" name="Slide Number Placeholder 3"/>
          <p:cNvSpPr>
            <a:spLocks noGrp="1"/>
          </p:cNvSpPr>
          <p:nvPr>
            <p:ph type="sldNum" sz="quarter" idx="10"/>
          </p:nvPr>
        </p:nvSpPr>
        <p:spPr/>
        <p:txBody>
          <a:bodyPr/>
          <a:lstStyle/>
          <a:p>
            <a:fld id="{9A4F8672-8174-4157-9CD7-BC591DEEF2E8}" type="slidenum">
              <a:rPr lang="en-AU" smtClean="0"/>
              <a:t>17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Residential mortgage-backed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types and characteristics of residential mortgage-backed securities, and explain the cash flows and credit risk for each 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altLang="en-US" sz="1200" dirty="0"/>
              <a:t>Although an MBS has a “legal maturity,” the date when the last scheduled principal payment is due, the legal maturity does not reveal much about the characteristic of the security as it pertains to interest rate risk.</a:t>
            </a:r>
          </a:p>
          <a:p>
            <a:pPr marL="182880" lvl="1" indent="-180000">
              <a:spcBef>
                <a:spcPts val="600"/>
              </a:spcBef>
              <a:spcAft>
                <a:spcPts val="600"/>
              </a:spcAft>
              <a:buFont typeface="Arial" pitchFamily="34" charset="0"/>
              <a:buChar char="•"/>
            </a:pPr>
            <a:r>
              <a:rPr lang="en-US" sz="1200" dirty="0"/>
              <a:t>A mortgage pass-through security’s average life depends on the prepayment assumption.</a:t>
            </a:r>
          </a:p>
        </p:txBody>
      </p:sp>
      <p:sp>
        <p:nvSpPr>
          <p:cNvPr id="4" name="Slide Number Placeholder 3"/>
          <p:cNvSpPr>
            <a:spLocks noGrp="1"/>
          </p:cNvSpPr>
          <p:nvPr>
            <p:ph type="sldNum" sz="quarter" idx="10"/>
          </p:nvPr>
        </p:nvSpPr>
        <p:spPr/>
        <p:txBody>
          <a:bodyPr/>
          <a:lstStyle/>
          <a:p>
            <a:fld id="{9A4F8672-8174-4157-9CD7-BC591DEEF2E8}" type="slidenum">
              <a:rPr lang="en-AU" smtClean="0"/>
              <a:t>18</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Residential mortgage-backed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the motivation for creating securitized structures with multiple tranches (e.g., collateralized mortgage obligations) and the characteristics and risks of securitized structures.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The CMO’s major financial innovation is that the securities can be created to closely satisfy the asset/liability needs of institutional investors, thereby broadening the appeal of mortgage-backed products.</a:t>
            </a:r>
          </a:p>
        </p:txBody>
      </p:sp>
      <p:sp>
        <p:nvSpPr>
          <p:cNvPr id="4" name="Slide Number Placeholder 3"/>
          <p:cNvSpPr>
            <a:spLocks noGrp="1"/>
          </p:cNvSpPr>
          <p:nvPr>
            <p:ph type="sldNum" sz="quarter" idx="10"/>
          </p:nvPr>
        </p:nvSpPr>
        <p:spPr/>
        <p:txBody>
          <a:bodyPr/>
          <a:lstStyle/>
          <a:p>
            <a:fld id="{9A4F8672-8174-4157-9CD7-BC591DEEF2E8}" type="slidenum">
              <a:rPr lang="en-AU" smtClean="0"/>
              <a:t>19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Residential mortgage-backed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the motivation for creating securitized structures with multiple tranches (e.g., collateralized mortgage obligations) and the characteristics and risks of securitized structures.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PAC bondholders have priority over all other tranches in the CMO structure in receiving principal repayments from the collateral. </a:t>
            </a:r>
          </a:p>
          <a:p>
            <a:pPr marL="182880" lvl="1" indent="-180000">
              <a:spcBef>
                <a:spcPts val="600"/>
              </a:spcBef>
              <a:spcAft>
                <a:spcPts val="600"/>
              </a:spcAft>
              <a:buFont typeface="Arial" pitchFamily="34" charset="0"/>
              <a:buChar char="•"/>
            </a:pPr>
            <a:r>
              <a:rPr lang="en-US" sz="1200" dirty="0"/>
              <a:t>Support tranches absorb the prepayment risk first.</a:t>
            </a:r>
          </a:p>
          <a:p>
            <a:pPr marL="182880" lvl="1" indent="-180000">
              <a:spcBef>
                <a:spcPts val="600"/>
              </a:spcBef>
              <a:spcAft>
                <a:spcPts val="600"/>
              </a:spcAft>
              <a:buFont typeface="Arial" pitchFamily="34" charset="0"/>
              <a:buChar char="•"/>
            </a:pPr>
            <a:r>
              <a:rPr lang="en-US" sz="1200" dirty="0"/>
              <a:t>The key to the prepayment protection offered by a PAC tranche is the amount of support tranches outstanding. If the support tranches are paid off quickly because of faster-than-expected prepayments, they no longer provide any protection for the PAC tranches.</a:t>
            </a:r>
          </a:p>
        </p:txBody>
      </p:sp>
      <p:sp>
        <p:nvSpPr>
          <p:cNvPr id="4" name="Slide Number Placeholder 3"/>
          <p:cNvSpPr>
            <a:spLocks noGrp="1"/>
          </p:cNvSpPr>
          <p:nvPr>
            <p:ph type="sldNum" sz="quarter" idx="10"/>
          </p:nvPr>
        </p:nvSpPr>
        <p:spPr/>
        <p:txBody>
          <a:bodyPr/>
          <a:lstStyle/>
          <a:p>
            <a:fld id="{9A4F8672-8174-4157-9CD7-BC591DEEF2E8}" type="slidenum">
              <a:rPr lang="en-AU" smtClean="0"/>
              <a:t>20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Residential mortgage-backed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the motivation for creating securitized structures with multiple tranches (e.g., collateralized mortgage obligations) and the characteristics and risks of securitized structures.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In order to obtain a favorable credit rating, non-agency RMBS often require one or more credit enhancements.</a:t>
            </a:r>
          </a:p>
          <a:p>
            <a:pPr marL="182880" lvl="1" indent="-180000">
              <a:spcBef>
                <a:spcPts val="600"/>
              </a:spcBef>
              <a:spcAft>
                <a:spcPts val="600"/>
              </a:spcAft>
              <a:buFont typeface="Arial" pitchFamily="34" charset="0"/>
              <a:buChar char="•"/>
            </a:pPr>
            <a:r>
              <a:rPr lang="en-US" sz="1200" dirty="0"/>
              <a:t>The most common forms of internal credit enhancement are senior/subordinated structures, reserve funds, and overcollateralization, where a </a:t>
            </a:r>
            <a:r>
              <a:rPr lang="en-US" sz="1200" dirty="0" err="1"/>
              <a:t>monoline</a:t>
            </a:r>
            <a:r>
              <a:rPr lang="en-US" sz="1200" dirty="0"/>
              <a:t> insurance company guarantee is a common external enhancement.</a:t>
            </a:r>
          </a:p>
        </p:txBody>
      </p:sp>
      <p:sp>
        <p:nvSpPr>
          <p:cNvPr id="4" name="Slide Number Placeholder 3"/>
          <p:cNvSpPr>
            <a:spLocks noGrp="1"/>
          </p:cNvSpPr>
          <p:nvPr>
            <p:ph type="sldNum" sz="quarter" idx="10"/>
          </p:nvPr>
        </p:nvSpPr>
        <p:spPr/>
        <p:txBody>
          <a:bodyPr/>
          <a:lstStyle/>
          <a:p>
            <a:fld id="{9A4F8672-8174-4157-9CD7-BC591DEEF2E8}" type="slidenum">
              <a:rPr lang="en-AU" smtClean="0"/>
              <a:t>21</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1. Introduction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6. Commercial mortgage-backed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the characteristics and risks of commercial mortgage-backed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Income-producing properties may include multifamily properties (e.g., apartment buildings), office buildings, industrial properties (including warehouses), shopping centers, hotels, and health care facilities (e.g., senior housing care facilities).</a:t>
                </a:r>
              </a:p>
              <a:p>
                <a:pPr marL="182880" lvl="1" indent="-180000">
                  <a:spcBef>
                    <a:spcPts val="600"/>
                  </a:spcBef>
                  <a:spcAft>
                    <a:spcPts val="600"/>
                  </a:spcAft>
                  <a:buFont typeface="Arial" pitchFamily="34" charset="0"/>
                  <a:buChar char="•"/>
                </a:pPr>
                <a:r>
                  <a:rPr lang="en-US" sz="1200" dirty="0"/>
                  <a:t>The NOI is defined as the rental income reduced by cash operating expenses and a non-cash replacement reserve reflecting depreciation of the facilities over time.</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6. </a:t>
                </a:r>
                <a:r>
                  <a:rPr lang="en-AU" dirty="0" smtClean="0"/>
                  <a:t>Commercial mortgage-backed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LOS: </a:t>
                </a:r>
                <a:r>
                  <a:rPr lang="en-US" dirty="0" smtClean="0"/>
                  <a:t>Describe the characteristics and risks of commercial mortgage-backed securities</a:t>
                </a:r>
                <a:r>
                  <a:rPr lang="en-US" sz="1200" dirty="0" smtClean="0"/>
                  <a:t>.</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Notes</a:t>
                </a:r>
                <a:r>
                  <a:rPr lang="en-US" dirty="0" smtClean="0"/>
                  <a:t>:</a:t>
                </a:r>
              </a:p>
              <a:p>
                <a:pPr marL="182880" lvl="1" indent="-180000">
                  <a:spcBef>
                    <a:spcPts val="600"/>
                  </a:spcBef>
                  <a:spcAft>
                    <a:spcPts val="600"/>
                  </a:spcAft>
                  <a:buFont typeface="Arial" pitchFamily="34" charset="0"/>
                  <a:buChar char="•"/>
                </a:pPr>
                <a:r>
                  <a:rPr lang="en-US" sz="2400" dirty="0" smtClean="0"/>
                  <a:t>The credit spread is equal to the expected percentage loss per year on the risky zero-coupon bond:</a:t>
                </a:r>
                <a:r>
                  <a:rPr lang="en-US" sz="2400" baseline="0" dirty="0" smtClean="0"/>
                  <a:t> </a:t>
                </a:r>
                <a:r>
                  <a:rPr lang="en-AU" sz="2400" b="0" i="0" baseline="0" smtClean="0">
                    <a:latin typeface="Cambria Math"/>
                  </a:rPr>
                  <a:t>𝑦</a:t>
                </a:r>
                <a:r>
                  <a:rPr lang="en-US" sz="2400" b="0" i="0" baseline="0" smtClean="0">
                    <a:latin typeface="Cambria Math"/>
                  </a:rPr>
                  <a:t>_</a:t>
                </a:r>
                <a:r>
                  <a:rPr lang="en-AU" sz="2400" b="0" i="0" baseline="0" smtClean="0">
                    <a:latin typeface="Cambria Math"/>
                  </a:rPr>
                  <a:t>𝐷 (𝑡,𝑇)−</a:t>
                </a:r>
                <a:r>
                  <a:rPr lang="en-AU" sz="2400" b="0" i="0" baseline="0" smtClean="0">
                    <a:latin typeface="Cambria Math"/>
                  </a:rPr>
                  <a:t>𝑦</a:t>
                </a:r>
                <a:r>
                  <a:rPr lang="en-US" sz="2400" b="0" i="0" baseline="0" smtClean="0">
                    <a:latin typeface="Cambria Math"/>
                  </a:rPr>
                  <a:t>_</a:t>
                </a:r>
                <a:r>
                  <a:rPr lang="en-AU" sz="2400" b="0" i="0" baseline="0" smtClean="0">
                    <a:latin typeface="Cambria Math"/>
                  </a:rPr>
                  <a:t>𝑝 </a:t>
                </a:r>
                <a:r>
                  <a:rPr lang="en-AU" sz="2400" b="0" i="0" baseline="0" smtClean="0">
                    <a:latin typeface="Cambria Math"/>
                  </a:rPr>
                  <a:t>(𝑡,𝑇)</a:t>
                </a:r>
                <a:r>
                  <a:rPr lang="en-AU" sz="2400" b="0" i="0" baseline="0" smtClean="0">
                    <a:latin typeface="Cambria Math"/>
                  </a:rPr>
                  <a:t>=</a:t>
                </a:r>
                <a:r>
                  <a:rPr lang="el-GR" sz="2400" b="0" i="0" baseline="0" smtClean="0">
                    <a:latin typeface="Cambria Math"/>
                    <a:ea typeface="Cambria Math"/>
                  </a:rPr>
                  <a:t>λ𝛾</a:t>
                </a:r>
                <a:endParaRPr lang="en-AU" sz="2400" b="0" baseline="0" dirty="0" smtClean="0">
                  <a:ea typeface="Cambria Math"/>
                </a:endParaRPr>
              </a:p>
              <a:p>
                <a:pPr marL="182880" marR="0" lvl="1" indent="-180000" algn="l" defTabSz="914400" rtl="0" eaLnBrk="1" fontAlgn="auto" latinLnBrk="0" hangingPunct="1">
                  <a:lnSpc>
                    <a:spcPct val="100000"/>
                  </a:lnSpc>
                  <a:spcBef>
                    <a:spcPts val="600"/>
                  </a:spcBef>
                  <a:spcAft>
                    <a:spcPts val="600"/>
                  </a:spcAft>
                  <a:buClrTx/>
                  <a:buSzTx/>
                  <a:buFont typeface="Arial" pitchFamily="34" charset="0"/>
                  <a:buChar char="•"/>
                  <a:tabLst/>
                  <a:defRPr/>
                </a:pPr>
                <a:r>
                  <a:rPr lang="en-US" sz="2400" dirty="0" smtClean="0"/>
                  <a:t>‘True’ credit spread: </a:t>
                </a:r>
                <a:r>
                  <a:rPr lang="en-AU" sz="2400" b="0" i="0" baseline="0" smtClean="0">
                    <a:latin typeface="Cambria Math"/>
                  </a:rPr>
                  <a:t>𝑦</a:t>
                </a:r>
                <a:r>
                  <a:rPr lang="en-US" sz="2400" b="0" i="0" baseline="0" smtClean="0">
                    <a:latin typeface="Cambria Math"/>
                  </a:rPr>
                  <a:t>_</a:t>
                </a:r>
                <a:r>
                  <a:rPr lang="en-AU" sz="2400" b="0" i="0" baseline="0" smtClean="0">
                    <a:latin typeface="Cambria Math"/>
                  </a:rPr>
                  <a:t>𝐷 (𝑡,𝑇)−𝑦</a:t>
                </a:r>
                <a:r>
                  <a:rPr lang="en-US" sz="2400" b="0" i="0" baseline="0" smtClean="0">
                    <a:latin typeface="Cambria Math"/>
                  </a:rPr>
                  <a:t>_</a:t>
                </a:r>
                <a:r>
                  <a:rPr lang="en-AU" sz="2400" b="0" i="0" baseline="0" smtClean="0">
                    <a:latin typeface="Cambria Math"/>
                  </a:rPr>
                  <a:t>𝑝 (𝑡,𝑇)=</a:t>
                </a:r>
                <a:r>
                  <a:rPr lang="en-AU" sz="2400" b="0" i="0" baseline="0" smtClean="0">
                    <a:latin typeface="Cambria Math"/>
                  </a:rPr>
                  <a:t>𝐸(𝑃𝑒𝑟𝑐𝑒𝑛𝑡𝑎𝑔𝑒 𝑙𝑜𝑠𝑠)+𝐿𝑖𝑞𝑢𝑖𝑑𝑖𝑡𝑦 𝑝𝑟𝑒𝑚𝑖𝑢𝑚</a:t>
                </a:r>
                <a:endParaRPr lang="en-AU" sz="2400" b="0" baseline="0" dirty="0" smtClean="0">
                  <a:ea typeface="Cambria Math"/>
                </a:endParaRPr>
              </a:p>
              <a:p>
                <a:pPr marL="182880" lvl="1" indent="-180000">
                  <a:spcBef>
                    <a:spcPts val="600"/>
                  </a:spcBef>
                  <a:spcAft>
                    <a:spcPts val="600"/>
                  </a:spcAft>
                  <a:buFont typeface="Arial" pitchFamily="34" charset="0"/>
                  <a:buChar char="•"/>
                </a:pPr>
                <a:endParaRPr lang="en-US" sz="2400" dirty="0" smtClean="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AU" smtClean="0"/>
              <a:t>23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6. Commercial mortgage-backed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the characteristics and risks of commercial mortgage-backed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Structural call protection is achieved when CMBS are structured to have sequential-pay tranches by credit rating.</a:t>
            </a:r>
          </a:p>
        </p:txBody>
      </p:sp>
      <p:sp>
        <p:nvSpPr>
          <p:cNvPr id="4" name="Slide Number Placeholder 3"/>
          <p:cNvSpPr>
            <a:spLocks noGrp="1"/>
          </p:cNvSpPr>
          <p:nvPr>
            <p:ph type="sldNum" sz="quarter" idx="10"/>
          </p:nvPr>
        </p:nvSpPr>
        <p:spPr/>
        <p:txBody>
          <a:bodyPr/>
          <a:lstStyle/>
          <a:p>
            <a:fld id="{9A4F8672-8174-4157-9CD7-BC591DEEF2E8}" type="slidenum">
              <a:rPr lang="en-AU" smtClean="0"/>
              <a:t>24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7. Non-mortgage asset-backed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types and characteristics of non-mortgage asset-backed securities, including the cash flows and credit risk of each 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marR="0" lvl="1" indent="-180000" algn="l" defTabSz="914400" rtl="0" eaLnBrk="1" fontAlgn="auto" latinLnBrk="0" hangingPunct="1">
              <a:lnSpc>
                <a:spcPct val="100000"/>
              </a:lnSpc>
              <a:spcBef>
                <a:spcPts val="600"/>
              </a:spcBef>
              <a:spcAft>
                <a:spcPts val="600"/>
              </a:spcAft>
              <a:buClrTx/>
              <a:buSzTx/>
              <a:buFont typeface="Arial" pitchFamily="34" charset="0"/>
              <a:buChar char="•"/>
              <a:tabLst/>
              <a:defRPr/>
            </a:pPr>
            <a:r>
              <a:rPr lang="en-US" altLang="en-US" sz="1200" dirty="0"/>
              <a:t>Typically, when amortizing assets are securitized, there is no change in the composition of the collateral over the life of the securities except for loans that have been removed </a:t>
            </a:r>
            <a:r>
              <a:rPr lang="en-US" altLang="en-US" sz="1200"/>
              <a:t>due to defaults </a:t>
            </a:r>
            <a:r>
              <a:rPr lang="en-US" altLang="en-US" sz="1200" dirty="0"/>
              <a:t>and full principal repayment because</a:t>
            </a:r>
            <a:r>
              <a:rPr lang="en-US" altLang="en-US" sz="1200" baseline="0" dirty="0"/>
              <a:t> of </a:t>
            </a:r>
            <a:r>
              <a:rPr lang="en-US" altLang="en-US" sz="1200" dirty="0"/>
              <a:t>prepayments or full amortization.</a:t>
            </a:r>
          </a:p>
          <a:p>
            <a:pPr marL="182880" marR="0" lvl="1" indent="-180000" algn="l" defTabSz="914400" rtl="0" eaLnBrk="1" fontAlgn="auto" latinLnBrk="0" hangingPunct="1">
              <a:lnSpc>
                <a:spcPct val="100000"/>
              </a:lnSpc>
              <a:spcBef>
                <a:spcPts val="600"/>
              </a:spcBef>
              <a:spcAft>
                <a:spcPts val="600"/>
              </a:spcAft>
              <a:buClrTx/>
              <a:buSzTx/>
              <a:buFont typeface="Arial" pitchFamily="34" charset="0"/>
              <a:buChar char="•"/>
              <a:tabLst/>
              <a:defRPr/>
            </a:pPr>
            <a:r>
              <a:rPr lang="en-US" altLang="en-US" sz="1200" dirty="0"/>
              <a:t>In an ABS transaction backed by non-amortizing assets, the composition of the collateral changes. The funds available to pay the security holders are principal repayments and interest. The interest is distributed to the security holders. However, the principal repayments can be either (1) paid out to security holders or (2) reinvested by purchasing additional loans.</a:t>
            </a:r>
          </a:p>
          <a:p>
            <a:pPr marL="182880" marR="0" lvl="1" indent="-180000" algn="l" defTabSz="914400" rtl="0" eaLnBrk="1" fontAlgn="auto" latinLnBrk="0" hangingPunct="1">
              <a:lnSpc>
                <a:spcPct val="100000"/>
              </a:lnSpc>
              <a:spcBef>
                <a:spcPts val="600"/>
              </a:spcBef>
              <a:spcAft>
                <a:spcPts val="600"/>
              </a:spcAft>
              <a:buClrTx/>
              <a:buSzTx/>
              <a:buFont typeface="Arial" pitchFamily="34" charset="0"/>
              <a:buChar char="•"/>
              <a:tabLst/>
              <a:defRPr/>
            </a:pPr>
            <a:endParaRPr lang="en-US" altLang="en-US" sz="2400" dirty="0"/>
          </a:p>
          <a:p>
            <a:pPr marL="182880" lvl="1" indent="-180000">
              <a:spcBef>
                <a:spcPts val="600"/>
              </a:spcBef>
              <a:spcAft>
                <a:spcPts val="600"/>
              </a:spcAft>
              <a:buFont typeface="Arial" pitchFamily="34" charset="0"/>
              <a:buChar char="•"/>
            </a:pPr>
            <a:endParaRPr lang="en-US" sz="2400" dirty="0"/>
          </a:p>
        </p:txBody>
      </p:sp>
      <p:sp>
        <p:nvSpPr>
          <p:cNvPr id="4" name="Slide Number Placeholder 3"/>
          <p:cNvSpPr>
            <a:spLocks noGrp="1"/>
          </p:cNvSpPr>
          <p:nvPr>
            <p:ph type="sldNum" sz="quarter" idx="10"/>
          </p:nvPr>
        </p:nvSpPr>
        <p:spPr/>
        <p:txBody>
          <a:bodyPr/>
          <a:lstStyle/>
          <a:p>
            <a:fld id="{9A4F8672-8174-4157-9CD7-BC591DEEF2E8}" type="slidenum">
              <a:rPr lang="en-AU" smtClean="0"/>
              <a:t>25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7. Non-mortgage asset-backed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types and characteristics of non-mortgage asset-backed securities, including the cash flows and credit risk of each 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For securities backed by auto loans, prepayments result from sales and trade-ins requiring full payoff of the loan, repossession and subsequent resale of vehicles, insurance proceeds received upon loss or destruction of vehicles, payoffs of the loan with cash to save on the interest cost, and refinancing of the loans at a lower interest rate.</a:t>
            </a:r>
          </a:p>
          <a:p>
            <a:pPr marL="182880" lvl="1" indent="-180000">
              <a:spcBef>
                <a:spcPts val="600"/>
              </a:spcBef>
              <a:spcAft>
                <a:spcPts val="600"/>
              </a:spcAft>
              <a:buFont typeface="Arial" pitchFamily="34" charset="0"/>
              <a:buChar char="•"/>
            </a:pPr>
            <a:r>
              <a:rPr lang="en-US" sz="1200" dirty="0"/>
              <a:t>Many auto loan-backed securities come with a reserve account, overcollateralization, and excess interest on the receivables as credit enhancements.</a:t>
            </a:r>
          </a:p>
        </p:txBody>
      </p:sp>
      <p:sp>
        <p:nvSpPr>
          <p:cNvPr id="4" name="Slide Number Placeholder 3"/>
          <p:cNvSpPr>
            <a:spLocks noGrp="1"/>
          </p:cNvSpPr>
          <p:nvPr>
            <p:ph type="sldNum" sz="quarter" idx="10"/>
          </p:nvPr>
        </p:nvSpPr>
        <p:spPr/>
        <p:txBody>
          <a:bodyPr/>
          <a:lstStyle/>
          <a:p>
            <a:fld id="{9A4F8672-8174-4157-9CD7-BC591DEEF2E8}" type="slidenum">
              <a:rPr lang="en-AU" smtClean="0"/>
              <a:t>26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7. Non-mortgage asset-backed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types and characteristics of non-mortgage asset-backed securities, including the cash flows and credit risk of each 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Certain provisions in credit card receivable-backed securities require early amortization of the principal if certain events occur. Such provisions are referred to as “early amortization” or “rapid amortization” provisions and are included to safeguard the credit quality of the issue.</a:t>
            </a:r>
          </a:p>
        </p:txBody>
      </p:sp>
      <p:sp>
        <p:nvSpPr>
          <p:cNvPr id="4" name="Slide Number Placeholder 3"/>
          <p:cNvSpPr>
            <a:spLocks noGrp="1"/>
          </p:cNvSpPr>
          <p:nvPr>
            <p:ph type="sldNum" sz="quarter" idx="10"/>
          </p:nvPr>
        </p:nvSpPr>
        <p:spPr/>
        <p:txBody>
          <a:bodyPr/>
          <a:lstStyle/>
          <a:p>
            <a:fld id="{9A4F8672-8174-4157-9CD7-BC591DEEF2E8}" type="slidenum">
              <a:rPr lang="en-AU" smtClean="0"/>
              <a:t>27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8. Collateralised debt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collateralized debt obligations, including their cash flows and credit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CBOs are collateralized bond obligations, CLOs are collateralized loan obligations.</a:t>
            </a:r>
          </a:p>
        </p:txBody>
      </p:sp>
      <p:sp>
        <p:nvSpPr>
          <p:cNvPr id="4" name="Slide Number Placeholder 3"/>
          <p:cNvSpPr>
            <a:spLocks noGrp="1"/>
          </p:cNvSpPr>
          <p:nvPr>
            <p:ph type="sldNum" sz="quarter" idx="10"/>
          </p:nvPr>
        </p:nvSpPr>
        <p:spPr/>
        <p:txBody>
          <a:bodyPr/>
          <a:lstStyle/>
          <a:p>
            <a:fld id="{9A4F8672-8174-4157-9CD7-BC591DEEF2E8}" type="slidenum">
              <a:rPr lang="en-AU" smtClean="0"/>
              <a:t>28</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8. Collateralized debt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collateralized debt obligations, including their cash flows and credit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As with ABS, each class of CDO bonds is structured to provide a specific level of risk to investors. </a:t>
            </a:r>
          </a:p>
          <a:p>
            <a:pPr marL="182880" lvl="1" indent="-180000">
              <a:spcBef>
                <a:spcPts val="600"/>
              </a:spcBef>
              <a:spcAft>
                <a:spcPts val="600"/>
              </a:spcAft>
              <a:buFont typeface="Arial" pitchFamily="34" charset="0"/>
              <a:buChar char="•"/>
            </a:pPr>
            <a:r>
              <a:rPr lang="en-US" sz="1200" dirty="0"/>
              <a:t>The CDO is constructed so as to impose restrictions on the CDO manager via various tests and limits that must be satisfied for the CDO to meet investors’ varying risk appetites while still providing adequate protection for the senior bond class.</a:t>
            </a:r>
          </a:p>
        </p:txBody>
      </p:sp>
      <p:sp>
        <p:nvSpPr>
          <p:cNvPr id="4" name="Slide Number Placeholder 3"/>
          <p:cNvSpPr>
            <a:spLocks noGrp="1"/>
          </p:cNvSpPr>
          <p:nvPr>
            <p:ph type="sldNum" sz="quarter" idx="10"/>
          </p:nvPr>
        </p:nvSpPr>
        <p:spPr/>
        <p:txBody>
          <a:bodyPr/>
          <a:lstStyle/>
          <a:p>
            <a:fld id="{9A4F8672-8174-4157-9CD7-BC591DEEF2E8}" type="slidenum">
              <a:rPr lang="en-AU" smtClean="0"/>
              <a:t>29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8. Collateralized debt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collateralized debt obligations, including their cash flows and credit risk.</a:t>
            </a:r>
          </a:p>
          <a:p>
            <a:pPr marL="182880" lvl="1" indent="-180000">
              <a:spcBef>
                <a:spcPts val="600"/>
              </a:spcBef>
              <a:spcAft>
                <a:spcPts val="600"/>
              </a:spcAft>
              <a:buFont typeface="Arial" pitchFamily="34" charset="0"/>
              <a:buChar char="•"/>
            </a:pPr>
            <a:endParaRPr lang="en-US" sz="1200" dirty="0"/>
          </a:p>
          <a:p>
            <a:pPr marL="182880" lvl="1" indent="-180000">
              <a:spcBef>
                <a:spcPts val="600"/>
              </a:spcBef>
              <a:spcAft>
                <a:spcPts val="600"/>
              </a:spcAft>
              <a:buFont typeface="Arial" pitchFamily="34" charset="0"/>
              <a:buChar char="•"/>
            </a:pPr>
            <a:r>
              <a:rPr lang="en-US" sz="1200" dirty="0"/>
              <a:t>The following example uses a CDO for which the purpose is to capture what market participants mistakenly label a “CDO arbitrage transaction.” </a:t>
            </a:r>
          </a:p>
          <a:p>
            <a:pPr marL="182880" lvl="1" indent="-180000">
              <a:spcBef>
                <a:spcPts val="600"/>
              </a:spcBef>
              <a:spcAft>
                <a:spcPts val="600"/>
              </a:spcAft>
              <a:buFont typeface="Arial" pitchFamily="34" charset="0"/>
              <a:buChar char="•"/>
            </a:pPr>
            <a:r>
              <a:rPr lang="en-US" sz="1200" dirty="0"/>
              <a:t>The term “arbitrage” is used here in a loose sense to describe a transaction in which the motivation is to capture a spread between the return that could potentially be earned on the portfolio of assets (the collateral) and the funding cost.</a:t>
            </a:r>
          </a:p>
        </p:txBody>
      </p:sp>
      <p:sp>
        <p:nvSpPr>
          <p:cNvPr id="4" name="Slide Number Placeholder 3"/>
          <p:cNvSpPr>
            <a:spLocks noGrp="1"/>
          </p:cNvSpPr>
          <p:nvPr>
            <p:ph type="sldNum" sz="quarter" idx="10"/>
          </p:nvPr>
        </p:nvSpPr>
        <p:spPr/>
        <p:txBody>
          <a:bodyPr/>
          <a:lstStyle/>
          <a:p>
            <a:fld id="{9A4F8672-8174-4157-9CD7-BC591DEEF2E8}" type="slidenum">
              <a:rPr lang="en-AU" smtClean="0"/>
              <a:t>30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8. Collateralized debt obligations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collateralized debt obligations, including their cash flows and credit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31</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a:t>
            </a:r>
            <a:r>
              <a:rPr lang="en-US" sz="1200" dirty="0"/>
              <a:t>xplain benefits of securitization for economies and financial markets.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a:t>
            </a:r>
            <a:r>
              <a:rPr lang="en-US" sz="1200" dirty="0"/>
              <a:t>Describe the securitization process, including the parties to the process, the roles they play, and the legal structures involved.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9A4F8672-8174-4157-9CD7-BC591DEEF2E8}" type="slidenum">
              <a:rPr lang="en-AU" smtClean="0"/>
              <a:t>32</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1. Introduction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types and characteristics of residential mortgage loans that are typically securitized.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types and characteristics of residential mortgage-backed securities, and explain the cash flows and credit risk for each 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33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the motivation for creating securitized structures with multiple tranches (e.g., collateralized mortgage obligations) and the characteristics and risks of securitized structures.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34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the characteristics and risks of commercial mortgage-backed securities.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35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types and characteristics of non-mortgage asset-backed securities, including the cash flows and credit risk of each 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LOS: Describe collateralized debt obligations, including their cash flows and </a:t>
            </a:r>
            <a:r>
              <a:rPr lang="en-US" sz="1200"/>
              <a:t>credit risk.</a:t>
            </a: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10"/>
          </p:nvPr>
        </p:nvSpPr>
        <p:spPr/>
        <p:txBody>
          <a:bodyPr/>
          <a:lstStyle/>
          <a:p>
            <a:fld id="{9A4F8672-8174-4157-9CD7-BC591DEEF2E8}" type="slidenum">
              <a:rPr lang="en-AU" smtClean="0"/>
              <a:t>36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2. B</a:t>
            </a:r>
            <a:r>
              <a:rPr lang="en-AU" dirty="0"/>
              <a:t>enefits of securitisation for economies and financial markets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Explain benefits of securitization for economies and financial markets.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Securitization leads to disintermediation (lessening the role of intermediaries). Because of disintermediation, the costs paid by borrowers can be effectively lowered while the risk-adjusted returns to ultimate investors can be enhanced.</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Innovations in investment products allow investors to access asset classes matching their risk, return, and maturity profiles that are otherwise not directly available.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a:t>
            </a:r>
            <a:r>
              <a:rPr lang="en-AU" dirty="0"/>
              <a:t>The securitization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Describe the securitization process, including the parties to the process, the roles they play, and the legal structures involved.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Securitization starts when an originator, who owns the assets (i.e., mortgages or accounts receivable), sells them to an issuer (SPV).</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Following this, the issuer creates a security backed by the assets, called an “asset-backed security” or “pass-through,” that the issuer sells to investors.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process typically involves a third-party trustee who ensures that the issuer complies with the terms underlying the mortgage- and asset-backed securities.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Many securitized assets are backed by credit enhancements, such as a third-party guarantee against the default on the underlying assets.</a:t>
            </a:r>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altLang="en-US" sz="1200" dirty="0"/>
          </a:p>
        </p:txBody>
      </p:sp>
      <p:sp>
        <p:nvSpPr>
          <p:cNvPr id="4" name="Slide Number Placeholder 3"/>
          <p:cNvSpPr>
            <a:spLocks noGrp="1"/>
          </p:cNvSpPr>
          <p:nvPr>
            <p:ph type="sldNum" sz="quarter" idx="10"/>
          </p:nvPr>
        </p:nvSpPr>
        <p:spPr/>
        <p:txBody>
          <a:bodyPr/>
          <a:lstStyle/>
          <a:p>
            <a:fld id="{9A4F8672-8174-4157-9CD7-BC591DEEF2E8}" type="slidenum">
              <a:rPr lang="en-AU" smtClean="0"/>
              <a:t>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a:t>
            </a:r>
            <a:r>
              <a:rPr lang="en-AU" dirty="0"/>
              <a:t>The securitization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Describe the securitization process, including the parties to the process, the roles they play, and the legal structures involved.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A good deal of legal documentation is involved in a securitization transaction. The lawyers/attorneys are responsible for preparing the legal documents.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trustee or trustee agent is typically a financial institution with trust powers that safeguards the assets after they have been placed in the trust, holds the funds due to the bondholders until they are paid, and provides periodic information to the bondholders.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underwriters and rating agencies perform the same function in a securitization as they do in a standard corporate bond offering.</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Finally, a securitization may have an entity that guarantees part of the obligations issued by the SPV. These entities are called “guarantors.”</a:t>
            </a:r>
          </a:p>
        </p:txBody>
      </p:sp>
      <p:sp>
        <p:nvSpPr>
          <p:cNvPr id="4" name="Slide Number Placeholder 3"/>
          <p:cNvSpPr>
            <a:spLocks noGrp="1"/>
          </p:cNvSpPr>
          <p:nvPr>
            <p:ph type="sldNum" sz="quarter" idx="10"/>
          </p:nvPr>
        </p:nvSpPr>
        <p:spPr/>
        <p:txBody>
          <a:bodyPr/>
          <a:lstStyle/>
          <a:p>
            <a:fld id="{9A4F8672-8174-4157-9CD7-BC591DEEF2E8}" type="slidenum">
              <a:rPr lang="en-AU" smtClean="0"/>
              <a:t>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a:t>
            </a:r>
            <a:r>
              <a:rPr lang="en-AU" dirty="0"/>
              <a:t>The securitization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Describe the securitization process, including the parties to the process, the roles they play, and the legal structures involved.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motivation for the creation of different structures is the redistribution of a type of risk, called “prepayment risk,” among bond classes.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Prepayment risk is the uncertainty that the cash flows will be different from the scheduled cash flows as set forth in the loan agreement because of the borrowers’ ability to alter payments, usually to take advantage of interest rate movements.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purpose of the</a:t>
            </a:r>
            <a:r>
              <a:rPr lang="en-US" altLang="en-US" sz="1200" baseline="0" dirty="0"/>
              <a:t> subordination</a:t>
            </a:r>
            <a:r>
              <a:rPr lang="en-US" altLang="en-US" sz="1200" dirty="0"/>
              <a:t> structure is to redistribute the credit risk associated with the collateral. This is referred to as credit tranching; that is, a set of bond classes is created to allow investors a choice in the amount of credit risk that they prefer to bear.</a:t>
            </a:r>
          </a:p>
        </p:txBody>
      </p:sp>
      <p:sp>
        <p:nvSpPr>
          <p:cNvPr id="4" name="Slide Number Placeholder 3"/>
          <p:cNvSpPr>
            <a:spLocks noGrp="1"/>
          </p:cNvSpPr>
          <p:nvPr>
            <p:ph type="sldNum" sz="quarter" idx="10"/>
          </p:nvPr>
        </p:nvSpPr>
        <p:spPr/>
        <p:txBody>
          <a:bodyPr/>
          <a:lstStyle/>
          <a:p>
            <a:fld id="{9A4F8672-8174-4157-9CD7-BC591DEEF2E8}" type="slidenum">
              <a:rPr lang="en-AU" smtClean="0"/>
              <a:t>8</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4. Residential mortgage loans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types and characteristics of residential mortgage loans that are typically securitized.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The ratio of the property’s purchase price to the amount of the mortgage is called the loan-to-value ratio (LTV).</a:t>
            </a:r>
          </a:p>
          <a:p>
            <a:pPr marL="182880" lvl="1" indent="-180000">
              <a:spcBef>
                <a:spcPts val="600"/>
              </a:spcBef>
              <a:spcAft>
                <a:spcPts val="600"/>
              </a:spcAft>
              <a:buFont typeface="Arial" pitchFamily="34" charset="0"/>
              <a:buChar char="•"/>
            </a:pPr>
            <a:r>
              <a:rPr lang="en-US" sz="1200" dirty="0"/>
              <a:t>From the lender’s perspective, the more equity the borrower has (i.e., the lower the LTV), the less likely the borrower is to default.</a:t>
            </a:r>
          </a:p>
        </p:txBody>
      </p:sp>
      <p:sp>
        <p:nvSpPr>
          <p:cNvPr id="4" name="Slide Number Placeholder 3"/>
          <p:cNvSpPr>
            <a:spLocks noGrp="1"/>
          </p:cNvSpPr>
          <p:nvPr>
            <p:ph type="sldNum" sz="quarter" idx="10"/>
          </p:nvPr>
        </p:nvSpPr>
        <p:spPr/>
        <p:txBody>
          <a:bodyPr/>
          <a:lstStyle/>
          <a:p>
            <a:fld id="{9A4F8672-8174-4157-9CD7-BC591DEEF2E8}" type="slidenum">
              <a:rPr lang="en-AU" smtClean="0"/>
              <a:t>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4. </a:t>
            </a:r>
            <a:r>
              <a:rPr lang="en-AU" dirty="0"/>
              <a:t>Residential mortgage loans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Describe types and characteristics of residential mortgage loans that are typically securitized.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82880" lvl="1" indent="-180000">
              <a:spcBef>
                <a:spcPts val="600"/>
              </a:spcBef>
              <a:spcAft>
                <a:spcPts val="600"/>
              </a:spcAft>
              <a:buFont typeface="Arial" pitchFamily="34" charset="0"/>
              <a:buChar char="•"/>
            </a:pPr>
            <a:r>
              <a:rPr lang="en-US" sz="2400" dirty="0"/>
              <a:t>The typical maturity of a mortgage ranges from 15 to 30 years in the United</a:t>
            </a:r>
            <a:r>
              <a:rPr lang="en-US" sz="2400" baseline="0" dirty="0"/>
              <a:t> States and from</a:t>
            </a:r>
            <a:r>
              <a:rPr lang="en-US" sz="2400" dirty="0"/>
              <a:t> 20</a:t>
            </a:r>
            <a:r>
              <a:rPr lang="en-US" sz="2400" baseline="0" dirty="0"/>
              <a:t> to </a:t>
            </a:r>
            <a:r>
              <a:rPr lang="en-US" sz="2400" dirty="0"/>
              <a:t>40 years in Europe. S</a:t>
            </a:r>
            <a:r>
              <a:rPr lang="en-US" sz="2400" baseline="0" dirty="0"/>
              <a:t>ometimes, it can be longer.</a:t>
            </a:r>
            <a:r>
              <a:rPr lang="en-US" sz="2400" dirty="0"/>
              <a:t> </a:t>
            </a:r>
          </a:p>
          <a:p>
            <a:pPr marL="182880" lvl="1" indent="-180000">
              <a:spcBef>
                <a:spcPts val="600"/>
              </a:spcBef>
              <a:spcAft>
                <a:spcPts val="600"/>
              </a:spcAft>
              <a:buFont typeface="Arial" pitchFamily="34" charset="0"/>
              <a:buChar char="•"/>
            </a:pPr>
            <a:r>
              <a:rPr lang="en-US" sz="2400" dirty="0"/>
              <a:t>The interest rate on a mortgage loan can be (i) fixed, (ii) variable, (iii) initial period fixed, or (iv) convertible.</a:t>
            </a:r>
          </a:p>
          <a:p>
            <a:pPr marL="182880" lvl="1" indent="-180000">
              <a:spcBef>
                <a:spcPts val="600"/>
              </a:spcBef>
              <a:spcAft>
                <a:spcPts val="600"/>
              </a:spcAft>
              <a:buFont typeface="Arial" pitchFamily="34" charset="0"/>
              <a:buChar char="•"/>
            </a:pPr>
            <a:r>
              <a:rPr lang="en-US" sz="2400" dirty="0"/>
              <a:t>In most markets, residential mortgages are amortizing loans. The amortization of a loan means the gradual reduction of the amount borrowed over time.</a:t>
            </a:r>
          </a:p>
          <a:p>
            <a:pPr marL="182880" lvl="1" indent="-180000">
              <a:spcBef>
                <a:spcPts val="600"/>
              </a:spcBef>
              <a:spcAft>
                <a:spcPts val="600"/>
              </a:spcAft>
              <a:buFont typeface="Arial" pitchFamily="34" charset="0"/>
              <a:buChar char="•"/>
            </a:pPr>
            <a:r>
              <a:rPr lang="en-US" sz="2400" dirty="0"/>
              <a:t>A mortgage loan may entitle the borrower to prepay all or part of the outstanding mortgage principal prior to the scheduled due date, by which the principal must be repaid (prepayment option). However, the mortgage may stipulate some sort of monetary penalty when a borrower prepays within a certain time period after the mortgage is originated, and this time period may extend for the full life of the loan (prepayment penalty).</a:t>
            </a:r>
          </a:p>
          <a:p>
            <a:pPr marL="182880" lvl="1" indent="-180000">
              <a:spcBef>
                <a:spcPts val="600"/>
              </a:spcBef>
              <a:spcAft>
                <a:spcPts val="600"/>
              </a:spcAft>
              <a:buFont typeface="Arial" pitchFamily="34" charset="0"/>
              <a:buChar char="•"/>
            </a:pPr>
            <a:r>
              <a:rPr lang="en-US" sz="2400" dirty="0"/>
              <a:t>A mortgage can be a recourse loan or a non-recourse loan. In a recourse loan, the lender has a claim against the borrower for the shortfall between the amount of the mortgage balance outstanding and the proceeds received from the sale of the property. In a non-recourse loan, the lender does not have such a claim, so the lender can look only to the property to recover the outstanding mortgage balance.</a:t>
            </a:r>
          </a:p>
        </p:txBody>
      </p:sp>
      <p:sp>
        <p:nvSpPr>
          <p:cNvPr id="4" name="Slide Number Placeholder 3"/>
          <p:cNvSpPr>
            <a:spLocks noGrp="1"/>
          </p:cNvSpPr>
          <p:nvPr>
            <p:ph type="sldNum" sz="quarter" idx="10"/>
          </p:nvPr>
        </p:nvSpPr>
        <p:spPr/>
        <p:txBody>
          <a:bodyPr/>
          <a:lstStyle/>
          <a:p>
            <a:fld id="{9A4F8672-8174-4157-9CD7-BC591DEEF2E8}" type="slidenum">
              <a:rPr lang="en-AU" smtClean="0"/>
              <a:t>10</a:t>
            </a:fld>
            <a:endParaRPr lang="en-AU" dirty="0"/>
          </a:p>
        </p:txBody>
      </p:sp>
    </p:spTree>
    <p:extLst>
      <p:ext uri="{BB962C8B-B14F-4D97-AF65-F5344CB8AC3E}">
        <p14:creationId xmlns:p14="http://schemas.microsoft.com/office/powerpoint/2010/main" val="2851411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9.jpg"/><Relationship Id="rId4"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12.jpg"/><Relationship Id="rId4" Type="http://schemas.openxmlformats.org/officeDocument/2006/relationships/image" Target="../media/image11.jp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15.jpg"/><Relationship Id="rId4" Type="http://schemas.openxmlformats.org/officeDocument/2006/relationships/image" Target="../media/image1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p>
            <a:r>
              <a:rPr lang="en-US"/>
              <a:t>Click to edit Master title style</a:t>
            </a:r>
            <a:endParaRPr/>
          </a:p>
        </p:txBody>
      </p:sp>
      <p:sp>
        <p:nvSpPr>
          <p:cNvPr id="3" name="Subtitle 2"/>
          <p:cNvSpPr>
            <a:spLocks noGrp="1"/>
          </p:cNvSpPr>
          <p:nvPr>
            <p:ph type="subTitle" idx="1" hasCustomPrompt="1"/>
          </p:nvPr>
        </p:nvSpPr>
        <p:spPr>
          <a:xfrm>
            <a:off x="381000" y="1784196"/>
            <a:ext cx="6705600" cy="1490472"/>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 </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Tree>
    <p:extLst>
      <p:ext uri="{BB962C8B-B14F-4D97-AF65-F5344CB8AC3E}">
        <p14:creationId xmlns:p14="http://schemas.microsoft.com/office/powerpoint/2010/main" val="109684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91424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892914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4237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lvl1pPr>
              <a:defRPr>
                <a:solidFill>
                  <a:schemeClr val="tx1"/>
                </a:solidFill>
              </a:defRPr>
            </a:lvl1pPr>
          </a:lstStyle>
          <a:p>
            <a:r>
              <a:t>Click to edit Master title style</a:t>
            </a:r>
          </a:p>
        </p:txBody>
      </p:sp>
      <p:sp>
        <p:nvSpPr>
          <p:cNvPr id="3" name="Subtitle 2"/>
          <p:cNvSpPr>
            <a:spLocks noGrp="1"/>
          </p:cNvSpPr>
          <p:nvPr>
            <p:ph type="subTitle" idx="1" hasCustomPrompt="1"/>
          </p:nvPr>
        </p:nvSpPr>
        <p:spPr>
          <a:xfrm>
            <a:off x="381000" y="1784196"/>
            <a:ext cx="6705600" cy="1492404"/>
          </a:xfrm>
        </p:spPr>
        <p:txBody>
          <a:bodyPr/>
          <a:lstStyle>
            <a:lvl1pPr marL="0" indent="0" algn="l">
              <a:spcBef>
                <a:spcPts val="0"/>
              </a:spcBef>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5"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58028" y="3512462"/>
            <a:ext cx="3090672" cy="666211"/>
          </a:xfrm>
          <a:prstGeom prst="rect">
            <a:avLst/>
          </a:prstGeom>
        </p:spPr>
      </p:pic>
    </p:spTree>
    <p:extLst>
      <p:ext uri="{BB962C8B-B14F-4D97-AF65-F5344CB8AC3E}">
        <p14:creationId xmlns:p14="http://schemas.microsoft.com/office/powerpoint/2010/main" val="849294114"/>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ix1">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spTree>
    <p:extLst>
      <p:ext uri="{BB962C8B-B14F-4D97-AF65-F5344CB8AC3E}">
        <p14:creationId xmlns:p14="http://schemas.microsoft.com/office/powerpoint/2010/main" val="645659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ix2">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Tree>
    <p:extLst>
      <p:ext uri="{BB962C8B-B14F-4D97-AF65-F5344CB8AC3E}">
        <p14:creationId xmlns:p14="http://schemas.microsoft.com/office/powerpoint/2010/main" val="179690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ix3">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Tree>
    <p:extLst>
      <p:ext uri="{BB962C8B-B14F-4D97-AF65-F5344CB8AC3E}">
        <p14:creationId xmlns:p14="http://schemas.microsoft.com/office/powerpoint/2010/main" val="705235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1)">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8200" y="4572000"/>
            <a:ext cx="6765129" cy="1143000"/>
          </a:xfrm>
          <a:prstGeom prst="rect">
            <a:avLst/>
          </a:prstGeom>
        </p:spPr>
      </p:pic>
    </p:spTree>
    <p:extLst>
      <p:ext uri="{BB962C8B-B14F-4D97-AF65-F5344CB8AC3E}">
        <p14:creationId xmlns:p14="http://schemas.microsoft.com/office/powerpoint/2010/main" val="4218727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2)">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064" y="4572000"/>
            <a:ext cx="6765130" cy="1143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spTree>
    <p:extLst>
      <p:ext uri="{BB962C8B-B14F-4D97-AF65-F5344CB8AC3E}">
        <p14:creationId xmlns:p14="http://schemas.microsoft.com/office/powerpoint/2010/main" val="3178396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3)">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064" y="4572000"/>
            <a:ext cx="6765130" cy="1143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spTree>
    <p:extLst>
      <p:ext uri="{BB962C8B-B14F-4D97-AF65-F5344CB8AC3E}">
        <p14:creationId xmlns:p14="http://schemas.microsoft.com/office/powerpoint/2010/main" val="235249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552529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Divider Green">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tx1"/>
                </a:solidFill>
              </a:defRPr>
            </a:lvl1pPr>
          </a:lstStyle>
          <a:p>
            <a:r>
              <a:t>Click to edit Master title style</a:t>
            </a: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988801044"/>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 Gray">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tx1"/>
                </a:solidFill>
              </a:defRPr>
            </a:lvl1pPr>
          </a:lstStyle>
          <a:p>
            <a:r>
              <a:t>Click to edit Master title style</a:t>
            </a: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661732649"/>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Divider Stripes">
    <p:spTree>
      <p:nvGrpSpPr>
        <p:cNvPr id="1" name=""/>
        <p:cNvGrpSpPr/>
        <p:nvPr/>
      </p:nvGrpSpPr>
      <p:grpSpPr>
        <a:xfrm>
          <a:off x="0" y="0"/>
          <a:ext cx="0" cy="0"/>
          <a:chOff x="0" y="0"/>
          <a:chExt cx="0" cy="0"/>
        </a:xfrm>
      </p:grpSpPr>
      <p:sp>
        <p:nvSpPr>
          <p:cNvPr id="9" name="Rectangle 8"/>
          <p:cNvSpPr/>
          <p:nvPr/>
        </p:nvSpPr>
        <p:spPr>
          <a:xfrm>
            <a:off x="0" y="848985"/>
            <a:ext cx="9144000" cy="170992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2558913"/>
            <a:ext cx="9144000" cy="1709928"/>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1" y="4268841"/>
            <a:ext cx="7350369" cy="1709928"/>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978770"/>
            <a:ext cx="9144000" cy="87923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5181600" y="0"/>
            <a:ext cx="3962400" cy="848985"/>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bwMode="white"/>
        <p:txBody>
          <a:bodyPr/>
          <a:lstStyle/>
          <a:p>
            <a:endParaRPr dirty="0"/>
          </a:p>
        </p:txBody>
      </p:sp>
      <p:sp>
        <p:nvSpPr>
          <p:cNvPr id="5" name="Footer Placeholder 4"/>
          <p:cNvSpPr>
            <a:spLocks noGrp="1"/>
          </p:cNvSpPr>
          <p:nvPr>
            <p:ph type="ftr" sz="quarter" idx="11"/>
          </p:nvPr>
        </p:nvSpPr>
        <p:spPr bwMode="white"/>
        <p:txBody>
          <a:bodyPr/>
          <a:lstStyle/>
          <a:p>
            <a:endParaRPr dirty="0"/>
          </a:p>
        </p:txBody>
      </p:sp>
      <p:sp>
        <p:nvSpPr>
          <p:cNvPr id="6" name="Slide Number Placeholder 5"/>
          <p:cNvSpPr>
            <a:spLocks noGrp="1"/>
          </p:cNvSpPr>
          <p:nvPr>
            <p:ph type="sldNum" sz="quarter" idx="12"/>
          </p:nvPr>
        </p:nvSpPr>
        <p:spPr bwMode="white"/>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t>Click to edit Master title style</a:t>
            </a:r>
          </a:p>
        </p:txBody>
      </p:sp>
      <p:pic>
        <p:nvPicPr>
          <p:cNvPr id="1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804079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OC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917410866"/>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OC Gra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961086053"/>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C with Picture">
    <p:bg bwMode="auto">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bwMode="white">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bwMode="white">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bwMode="white">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bwMode="white">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bwMode="white">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bwMode="white">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bwMode="white">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bwMode="white">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bwMode="white">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bwMode="white">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5" name="slu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3978245118"/>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2-Column TOC Blu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bg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bg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12001882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2-Column TOC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53038001"/>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2-Column TOC Gra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058651205"/>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Column TOC Pix1">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rightnessContrast bright="-16000" contrast="22000"/>
                    </a14:imgEffect>
                  </a14:imgLayer>
                </a14:imgProps>
              </a:ex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29" name="slu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3908043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2593206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2-Column TOC Pix2">
    <p:bg>
      <p:bgRef idx="1001">
        <a:schemeClr val="bg1"/>
      </p:bgRef>
    </p:bg>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BEBA8EAE-BF5A-486C-A8C5-ECC9F3942E4B}">
                <a14:imgProps xmlns:a14="http://schemas.microsoft.com/office/drawing/2010/main">
                  <a14:imgLayer r:embed="rId3">
                    <a14:imgEffect>
                      <a14:brightnessContrast bright="-24000" contrast="38000"/>
                    </a14:imgEffect>
                  </a14:imgLayer>
                </a14:imgProps>
              </a:ex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bg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bg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bg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0" name="slu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4047174768"/>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2-Column TOC Pix3">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9" name="Text Placeholder 6"/>
          <p:cNvSpPr>
            <a:spLocks noGrp="1"/>
          </p:cNvSpPr>
          <p:nvPr>
            <p:ph type="body" sz="quarter" idx="33" hasCustomPrompt="1"/>
          </p:nvPr>
        </p:nvSpPr>
        <p:spPr bwMode="white">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0" name="Text Placeholder 6"/>
          <p:cNvSpPr>
            <a:spLocks noGrp="1"/>
          </p:cNvSpPr>
          <p:nvPr>
            <p:ph type="body" sz="quarter" idx="34" hasCustomPrompt="1"/>
          </p:nvPr>
        </p:nvSpPr>
        <p:spPr bwMode="white">
          <a:xfrm>
            <a:off x="813762" y="3447288"/>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1" name="Text Placeholder 6"/>
          <p:cNvSpPr>
            <a:spLocks noGrp="1"/>
          </p:cNvSpPr>
          <p:nvPr>
            <p:ph type="body" sz="quarter" idx="35" hasCustomPrompt="1"/>
          </p:nvPr>
        </p:nvSpPr>
        <p:spPr bwMode="white">
          <a:xfrm>
            <a:off x="46482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2" name="Text Placeholder 6"/>
          <p:cNvSpPr>
            <a:spLocks noGrp="1"/>
          </p:cNvSpPr>
          <p:nvPr>
            <p:ph type="body" sz="quarter" idx="36" hasCustomPrompt="1"/>
          </p:nvPr>
        </p:nvSpPr>
        <p:spPr bwMode="white">
          <a:xfrm>
            <a:off x="5080962" y="3447288"/>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32716357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O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12626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Divider Blue">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77652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05323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51397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84506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361940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1.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gray">
          <a:xfrm>
            <a:off x="0" y="6400800"/>
            <a:ext cx="91440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bwMode="white">
          <a:xfrm>
            <a:off x="2471853" y="6435042"/>
            <a:ext cx="2895600"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pic>
        <p:nvPicPr>
          <p:cNvPr id="10" name="slu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083280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89" r:id="rId4"/>
    <p:sldLayoutId id="2147483651" r:id="rId5"/>
    <p:sldLayoutId id="2147483652" r:id="rId6"/>
    <p:sldLayoutId id="2147483654" r:id="rId7"/>
    <p:sldLayoutId id="2147483655" r:id="rId8"/>
    <p:sldLayoutId id="2147483693" r:id="rId9"/>
    <p:sldLayoutId id="2147483657" r:id="rId10"/>
    <p:sldLayoutId id="2147483658" r:id="rId11"/>
    <p:sldLayoutId id="2147483659" r:id="rId12"/>
  </p:sldLayoutIdLst>
  <p:hf hdr="0" ftr="0" dt="0"/>
  <p:txStyles>
    <p:titleStyle>
      <a:lvl1pPr algn="l" defTabSz="914400" rtl="0" eaLnBrk="1" latinLnBrk="0" hangingPunct="1">
        <a:spcBef>
          <a:spcPct val="0"/>
        </a:spcBef>
        <a:buNone/>
        <a:defRPr sz="2800" kern="1200" cap="all" baseline="0">
          <a:solidFill>
            <a:schemeClr val="tx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a:xfrm>
            <a:off x="2471853" y="6435042"/>
            <a:ext cx="2895600"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6" name="Slide Number Placeholder 5"/>
          <p:cNvSpPr>
            <a:spLocks noGrp="1"/>
          </p:cNvSpPr>
          <p:nvPr>
            <p:ph type="sldNum" sz="quarter" idx="4"/>
          </p:nvPr>
        </p:nvSpPr>
        <p:spPr>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pic>
        <p:nvPicPr>
          <p:cNvPr id="9" name="slu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992954990"/>
      </p:ext>
    </p:extLst>
  </p:cSld>
  <p:clrMap bg1="lt1" tx1="dk1" bg2="lt2" tx2="dk2" accent1="accent1" accent2="accent2" accent3="accent3" accent4="accent4" accent5="accent5" accent6="accent6" hlink="hlink" folHlink="folHlink"/>
  <p:sldLayoutIdLst>
    <p:sldLayoutId id="2147483662" r:id="rId1"/>
    <p:sldLayoutId id="2147483674" r:id="rId2"/>
    <p:sldLayoutId id="2147483694" r:id="rId3"/>
    <p:sldLayoutId id="2147483695" r:id="rId4"/>
    <p:sldLayoutId id="2147483675" r:id="rId5"/>
    <p:sldLayoutId id="2147483700" r:id="rId6"/>
    <p:sldLayoutId id="2147483701" r:id="rId7"/>
    <p:sldLayoutId id="2147483676" r:id="rId8"/>
    <p:sldLayoutId id="2147483678" r:id="rId9"/>
    <p:sldLayoutId id="2147483681" r:id="rId10"/>
    <p:sldLayoutId id="2147483690" r:id="rId11"/>
    <p:sldLayoutId id="2147483696" r:id="rId12"/>
    <p:sldLayoutId id="2147483699" r:id="rId13"/>
    <p:sldLayoutId id="2147483685" r:id="rId14"/>
    <p:sldLayoutId id="2147483684" r:id="rId15"/>
    <p:sldLayoutId id="2147483686" r:id="rId16"/>
    <p:sldLayoutId id="2147483692" r:id="rId17"/>
    <p:sldLayoutId id="2147483698" r:id="rId18"/>
    <p:sldLayoutId id="2147483697" r:id="rId19"/>
  </p:sldLayoutIdLst>
  <p:hf hdr="0" ftr="0" dt="0"/>
  <p:txStyles>
    <p:titleStyle>
      <a:lvl1pPr algn="l" defTabSz="914400" rtl="0" eaLnBrk="1" latinLnBrk="0" hangingPunct="1">
        <a:spcBef>
          <a:spcPct val="0"/>
        </a:spcBef>
        <a:buNone/>
        <a:defRPr sz="2800" kern="1200" cap="all" baseline="0">
          <a:solidFill>
            <a:schemeClr val="tx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00.png"/><Relationship Id="rId7" Type="http://schemas.openxmlformats.org/officeDocument/2006/relationships/diagramColors" Target="../diagrams/colors9.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Fixed Income analysis</a:t>
            </a:r>
            <a:br>
              <a:rPr lang="en-US" dirty="0"/>
            </a:br>
            <a:r>
              <a:rPr lang="en-US" dirty="0"/>
              <a:t>Lecture 7</a:t>
            </a:r>
            <a:endParaRPr lang="en-AU" dirty="0"/>
          </a:p>
        </p:txBody>
      </p:sp>
      <p:sp>
        <p:nvSpPr>
          <p:cNvPr id="3" name="Subtitle 2"/>
          <p:cNvSpPr>
            <a:spLocks noGrp="1"/>
          </p:cNvSpPr>
          <p:nvPr>
            <p:ph type="subTitle" idx="1"/>
          </p:nvPr>
        </p:nvSpPr>
        <p:spPr/>
        <p:txBody>
          <a:bodyPr/>
          <a:lstStyle/>
          <a:p>
            <a:r>
              <a:rPr lang="en-AU" dirty="0"/>
              <a:t>Tony Zhang</a:t>
            </a:r>
          </a:p>
          <a:p>
            <a:r>
              <a:rPr lang="en-AU" dirty="0"/>
              <a:t>Fall 2019</a:t>
            </a:r>
          </a:p>
        </p:txBody>
      </p:sp>
      <p:sp>
        <p:nvSpPr>
          <p:cNvPr id="4" name="Rectangle 3"/>
          <p:cNvSpPr/>
          <p:nvPr/>
        </p:nvSpPr>
        <p:spPr>
          <a:xfrm>
            <a:off x="0" y="6535281"/>
            <a:ext cx="2990178" cy="276999"/>
          </a:xfrm>
          <a:prstGeom prst="rect">
            <a:avLst/>
          </a:prstGeom>
        </p:spPr>
        <p:txBody>
          <a:bodyPr wrap="none">
            <a:spAutoFit/>
          </a:bodyPr>
          <a:lstStyle/>
          <a:p>
            <a:r>
              <a:rPr lang="en-US" sz="1200" dirty="0">
                <a:solidFill>
                  <a:schemeClr val="bg1"/>
                </a:solidFill>
              </a:rPr>
              <a:t>© 2016 CFA Institute. All rights reserved. </a:t>
            </a:r>
          </a:p>
        </p:txBody>
      </p:sp>
    </p:spTree>
    <p:extLst>
      <p:ext uri="{BB962C8B-B14F-4D97-AF65-F5344CB8AC3E}">
        <p14:creationId xmlns:p14="http://schemas.microsoft.com/office/powerpoint/2010/main" val="330345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Five specifications of MORTGAGE design</a:t>
            </a:r>
          </a:p>
        </p:txBody>
      </p:sp>
      <p:sp>
        <p:nvSpPr>
          <p:cNvPr id="4" name="Slide Number Placeholder 3"/>
          <p:cNvSpPr>
            <a:spLocks noGrp="1"/>
          </p:cNvSpPr>
          <p:nvPr>
            <p:ph type="sldNum" sz="quarter" idx="12"/>
          </p:nvPr>
        </p:nvSpPr>
        <p:spPr/>
        <p:txBody>
          <a:bodyPr/>
          <a:lstStyle/>
          <a:p>
            <a:fld id="{4E4A4924-7CC3-4BF6-9C5C-A8E770D15754}" type="slidenum">
              <a:rPr lang="en-AU" smtClean="0"/>
              <a:t>10</a:t>
            </a:fld>
            <a:endParaRPr lang="en-AU" dirty="0"/>
          </a:p>
        </p:txBody>
      </p:sp>
      <p:graphicFrame>
        <p:nvGraphicFramePr>
          <p:cNvPr id="5" name="Diagram 4"/>
          <p:cNvGraphicFramePr/>
          <p:nvPr>
            <p:extLst>
              <p:ext uri="{D42A27DB-BD31-4B8C-83A1-F6EECF244321}">
                <p14:modId xmlns:p14="http://schemas.microsoft.com/office/powerpoint/2010/main" val="1969279151"/>
              </p:ext>
            </p:extLst>
          </p:nvPr>
        </p:nvGraphicFramePr>
        <p:xfrm>
          <a:off x="533400" y="1397000"/>
          <a:ext cx="80772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8903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AB502-815A-458D-AD7B-6F6087CA08B5}"/>
              </a:ext>
            </a:extLst>
          </p:cNvPr>
          <p:cNvSpPr>
            <a:spLocks noGrp="1"/>
          </p:cNvSpPr>
          <p:nvPr>
            <p:ph type="title"/>
          </p:nvPr>
        </p:nvSpPr>
        <p:spPr/>
        <p:txBody>
          <a:bodyPr/>
          <a:lstStyle/>
          <a:p>
            <a:r>
              <a:rPr lang="en-US" dirty="0"/>
              <a:t>Mini-quiz #1</a:t>
            </a:r>
          </a:p>
        </p:txBody>
      </p:sp>
      <p:pic>
        <p:nvPicPr>
          <p:cNvPr id="5" name="Content Placeholder 4">
            <a:extLst>
              <a:ext uri="{FF2B5EF4-FFF2-40B4-BE49-F238E27FC236}">
                <a16:creationId xmlns:a16="http://schemas.microsoft.com/office/drawing/2014/main" id="{D3F7BBB9-4D70-4904-A712-49C2B92D16DE}"/>
              </a:ext>
            </a:extLst>
          </p:cNvPr>
          <p:cNvPicPr>
            <a:picLocks noGrp="1" noChangeAspect="1"/>
          </p:cNvPicPr>
          <p:nvPr>
            <p:ph idx="1"/>
          </p:nvPr>
        </p:nvPicPr>
        <p:blipFill>
          <a:blip r:embed="rId2"/>
          <a:stretch>
            <a:fillRect/>
          </a:stretch>
        </p:blipFill>
        <p:spPr>
          <a:xfrm>
            <a:off x="1274323" y="1295400"/>
            <a:ext cx="6705600" cy="4876800"/>
          </a:xfrm>
          <a:prstGeom prst="rect">
            <a:avLst/>
          </a:prstGeom>
        </p:spPr>
      </p:pic>
      <p:sp>
        <p:nvSpPr>
          <p:cNvPr id="4" name="Slide Number Placeholder 3">
            <a:extLst>
              <a:ext uri="{FF2B5EF4-FFF2-40B4-BE49-F238E27FC236}">
                <a16:creationId xmlns:a16="http://schemas.microsoft.com/office/drawing/2014/main" id="{C3EA3F26-5B89-47FF-AFB1-93260138DBFC}"/>
              </a:ext>
            </a:extLst>
          </p:cNvPr>
          <p:cNvSpPr>
            <a:spLocks noGrp="1"/>
          </p:cNvSpPr>
          <p:nvPr>
            <p:ph type="sldNum" sz="quarter" idx="12"/>
          </p:nvPr>
        </p:nvSpPr>
        <p:spPr/>
        <p:txBody>
          <a:bodyPr/>
          <a:lstStyle/>
          <a:p>
            <a:fld id="{4E4A4924-7CC3-4BF6-9C5C-A8E770D15754}" type="slidenum">
              <a:rPr lang="en-US" smtClean="0"/>
              <a:t>11</a:t>
            </a:fld>
            <a:endParaRPr lang="en-US" dirty="0"/>
          </a:p>
        </p:txBody>
      </p:sp>
    </p:spTree>
    <p:extLst>
      <p:ext uri="{BB962C8B-B14F-4D97-AF65-F5344CB8AC3E}">
        <p14:creationId xmlns:p14="http://schemas.microsoft.com/office/powerpoint/2010/main" val="455199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5. RESIDENTIAL MORTGAGE-BACKED SECURITIES</a:t>
            </a:r>
          </a:p>
        </p:txBody>
      </p:sp>
      <p:sp>
        <p:nvSpPr>
          <p:cNvPr id="3" name="Content Placeholder 2"/>
          <p:cNvSpPr>
            <a:spLocks noGrp="1"/>
          </p:cNvSpPr>
          <p:nvPr>
            <p:ph idx="1"/>
          </p:nvPr>
        </p:nvSpPr>
        <p:spPr>
          <a:xfrm>
            <a:off x="381000" y="1447801"/>
            <a:ext cx="8375904" cy="4724399"/>
          </a:xfrm>
        </p:spPr>
        <p:txBody>
          <a:bodyPr>
            <a:normAutofit/>
          </a:bodyPr>
          <a:lstStyle/>
          <a:p>
            <a:pPr marL="2880" lvl="1" indent="0">
              <a:spcBef>
                <a:spcPts val="600"/>
              </a:spcBef>
              <a:spcAft>
                <a:spcPts val="600"/>
              </a:spcAft>
              <a:buNone/>
            </a:pPr>
            <a:r>
              <a:rPr lang="en-US" sz="2400" dirty="0"/>
              <a:t>In the United States, residential mortgage-backed securities (RMBS) are divided into three sectors:</a:t>
            </a:r>
          </a:p>
        </p:txBody>
      </p:sp>
      <p:sp>
        <p:nvSpPr>
          <p:cNvPr id="4" name="Slide Number Placeholder 3"/>
          <p:cNvSpPr>
            <a:spLocks noGrp="1"/>
          </p:cNvSpPr>
          <p:nvPr>
            <p:ph type="sldNum" sz="quarter" idx="12"/>
          </p:nvPr>
        </p:nvSpPr>
        <p:spPr/>
        <p:txBody>
          <a:bodyPr/>
          <a:lstStyle/>
          <a:p>
            <a:fld id="{4E4A4924-7CC3-4BF6-9C5C-A8E770D15754}" type="slidenum">
              <a:rPr lang="en-AU" smtClean="0"/>
              <a:t>12</a:t>
            </a:fld>
            <a:endParaRPr lang="en-AU" dirty="0"/>
          </a:p>
        </p:txBody>
      </p:sp>
      <p:graphicFrame>
        <p:nvGraphicFramePr>
          <p:cNvPr id="6" name="Diagram 5"/>
          <p:cNvGraphicFramePr/>
          <p:nvPr>
            <p:extLst>
              <p:ext uri="{D42A27DB-BD31-4B8C-83A1-F6EECF244321}">
                <p14:modId xmlns:p14="http://schemas.microsoft.com/office/powerpoint/2010/main" val="416594183"/>
              </p:ext>
            </p:extLst>
          </p:nvPr>
        </p:nvGraphicFramePr>
        <p:xfrm>
          <a:off x="685800" y="2209800"/>
          <a:ext cx="7467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8161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MORTGAGE pass-through SECURITIES</a:t>
            </a:r>
          </a:p>
        </p:txBody>
      </p:sp>
      <p:sp>
        <p:nvSpPr>
          <p:cNvPr id="3" name="Content Placeholder 2"/>
          <p:cNvSpPr>
            <a:spLocks noGrp="1"/>
          </p:cNvSpPr>
          <p:nvPr>
            <p:ph idx="1"/>
          </p:nvPr>
        </p:nvSpPr>
        <p:spPr>
          <a:xfrm>
            <a:off x="381000" y="1447801"/>
            <a:ext cx="8375904" cy="4724399"/>
          </a:xfrm>
        </p:spPr>
        <p:txBody>
          <a:bodyPr>
            <a:normAutofit/>
          </a:bodyPr>
          <a:lstStyle/>
          <a:p>
            <a:pPr marL="182880" lvl="1" indent="-180000">
              <a:spcBef>
                <a:spcPts val="600"/>
              </a:spcBef>
              <a:spcAft>
                <a:spcPts val="600"/>
              </a:spcAft>
              <a:buFont typeface="Arial" pitchFamily="34" charset="0"/>
              <a:buChar char="•"/>
            </a:pPr>
            <a:r>
              <a:rPr lang="en-US" sz="2200" dirty="0"/>
              <a:t>A </a:t>
            </a:r>
            <a:r>
              <a:rPr lang="en-US" sz="2200" b="1" dirty="0"/>
              <a:t>mortgage pass-through security </a:t>
            </a:r>
            <a:r>
              <a:rPr lang="en-US" sz="2200" dirty="0"/>
              <a:t>is a security created when one or more holders of mortgages form a pool of mortgages and sell shares or participation certificates in the pool.</a:t>
            </a:r>
          </a:p>
          <a:p>
            <a:pPr marL="182880" lvl="1" indent="-180000">
              <a:spcBef>
                <a:spcPts val="600"/>
              </a:spcBef>
              <a:spcAft>
                <a:spcPts val="600"/>
              </a:spcAft>
              <a:buFont typeface="Arial" pitchFamily="34" charset="0"/>
              <a:buChar char="•"/>
            </a:pPr>
            <a:r>
              <a:rPr lang="en-US" sz="2200" dirty="0"/>
              <a:t>The cash flow of a mortgage pass-through security depends on the cash flow of the underlying pool of mortgages. </a:t>
            </a:r>
          </a:p>
        </p:txBody>
      </p:sp>
      <p:sp>
        <p:nvSpPr>
          <p:cNvPr id="4" name="Slide Number Placeholder 3"/>
          <p:cNvSpPr>
            <a:spLocks noGrp="1"/>
          </p:cNvSpPr>
          <p:nvPr>
            <p:ph type="sldNum" sz="quarter" idx="12"/>
          </p:nvPr>
        </p:nvSpPr>
        <p:spPr/>
        <p:txBody>
          <a:bodyPr/>
          <a:lstStyle/>
          <a:p>
            <a:fld id="{4E4A4924-7CC3-4BF6-9C5C-A8E770D15754}" type="slidenum">
              <a:rPr lang="en-AU" smtClean="0"/>
              <a:t>13</a:t>
            </a:fld>
            <a:endParaRPr lang="en-AU" dirty="0"/>
          </a:p>
        </p:txBody>
      </p:sp>
      <p:graphicFrame>
        <p:nvGraphicFramePr>
          <p:cNvPr id="6" name="Diagram 5"/>
          <p:cNvGraphicFramePr/>
          <p:nvPr>
            <p:extLst>
              <p:ext uri="{D42A27DB-BD31-4B8C-83A1-F6EECF244321}">
                <p14:modId xmlns:p14="http://schemas.microsoft.com/office/powerpoint/2010/main" val="3518013101"/>
              </p:ext>
            </p:extLst>
          </p:nvPr>
        </p:nvGraphicFramePr>
        <p:xfrm>
          <a:off x="228600" y="2819400"/>
          <a:ext cx="8763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1259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MORTGAGE pass-through SECURITIES</a:t>
            </a:r>
          </a:p>
        </p:txBody>
      </p:sp>
      <p:sp>
        <p:nvSpPr>
          <p:cNvPr id="3" name="Content Placeholder 2"/>
          <p:cNvSpPr>
            <a:spLocks noGrp="1"/>
          </p:cNvSpPr>
          <p:nvPr>
            <p:ph idx="1"/>
          </p:nvPr>
        </p:nvSpPr>
        <p:spPr>
          <a:xfrm>
            <a:off x="381000" y="1447801"/>
            <a:ext cx="8375904" cy="4724399"/>
          </a:xfrm>
        </p:spPr>
        <p:txBody>
          <a:bodyPr>
            <a:normAutofit/>
          </a:bodyPr>
          <a:lstStyle/>
          <a:p>
            <a:pPr marL="182880" lvl="1" indent="-180000">
              <a:spcBef>
                <a:spcPts val="600"/>
              </a:spcBef>
              <a:spcAft>
                <a:spcPts val="600"/>
              </a:spcAft>
              <a:buFont typeface="Arial" pitchFamily="34" charset="0"/>
              <a:buChar char="•"/>
            </a:pPr>
            <a:r>
              <a:rPr lang="en-US" sz="2400" dirty="0"/>
              <a:t>A mortgage pass-through security’s coupon rate is called the “</a:t>
            </a:r>
            <a:r>
              <a:rPr lang="en-US" sz="2400" b="1" dirty="0"/>
              <a:t>pass-through rate</a:t>
            </a:r>
            <a:r>
              <a:rPr lang="en-US" sz="2400" dirty="0"/>
              <a:t>.”</a:t>
            </a:r>
          </a:p>
          <a:p>
            <a:pPr marL="2880" lvl="1" indent="0">
              <a:spcBef>
                <a:spcPts val="600"/>
              </a:spcBef>
              <a:spcAft>
                <a:spcPts val="600"/>
              </a:spcAft>
              <a:buNone/>
            </a:pPr>
            <a:endParaRPr lang="en-US" sz="2400" dirty="0"/>
          </a:p>
          <a:p>
            <a:pPr marL="2880" lvl="1" indent="0">
              <a:spcBef>
                <a:spcPts val="600"/>
              </a:spcBef>
              <a:spcAft>
                <a:spcPts val="600"/>
              </a:spcAft>
              <a:buNone/>
            </a:pPr>
            <a:endParaRPr lang="en-US" sz="2400" dirty="0"/>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r>
              <a:rPr lang="en-US" sz="2400" dirty="0"/>
              <a:t>Not all of the mortgages in a pool have the same mortgage rate and maturity.</a:t>
            </a:r>
          </a:p>
        </p:txBody>
      </p:sp>
      <p:sp>
        <p:nvSpPr>
          <p:cNvPr id="4" name="Slide Number Placeholder 3"/>
          <p:cNvSpPr>
            <a:spLocks noGrp="1"/>
          </p:cNvSpPr>
          <p:nvPr>
            <p:ph type="sldNum" sz="quarter" idx="12"/>
          </p:nvPr>
        </p:nvSpPr>
        <p:spPr/>
        <p:txBody>
          <a:bodyPr/>
          <a:lstStyle/>
          <a:p>
            <a:fld id="{4E4A4924-7CC3-4BF6-9C5C-A8E770D15754}" type="slidenum">
              <a:rPr lang="en-AU" smtClean="0"/>
              <a:t>14</a:t>
            </a:fld>
            <a:endParaRPr lang="en-AU" dirty="0"/>
          </a:p>
        </p:txBody>
      </p:sp>
      <p:sp>
        <p:nvSpPr>
          <p:cNvPr id="7" name="Rounded Rectangle 6"/>
          <p:cNvSpPr/>
          <p:nvPr/>
        </p:nvSpPr>
        <p:spPr>
          <a:xfrm>
            <a:off x="990600" y="4876800"/>
            <a:ext cx="7543800" cy="1295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sz="2200" dirty="0"/>
              <a:t>For each mortgage pass-through security, a </a:t>
            </a:r>
            <a:r>
              <a:rPr lang="en-US" sz="2200" b="1" dirty="0"/>
              <a:t>weighted average coupon</a:t>
            </a:r>
            <a:r>
              <a:rPr lang="en-US" sz="2200" dirty="0"/>
              <a:t> (</a:t>
            </a:r>
            <a:r>
              <a:rPr lang="en-US" sz="2200" b="1" dirty="0"/>
              <a:t>WAC</a:t>
            </a:r>
            <a:r>
              <a:rPr lang="en-US" sz="2200" dirty="0"/>
              <a:t>) rate and </a:t>
            </a:r>
            <a:r>
              <a:rPr lang="en-US" sz="2200" b="1" dirty="0"/>
              <a:t>a weighted average maturity</a:t>
            </a:r>
            <a:r>
              <a:rPr lang="en-US" sz="2200" dirty="0"/>
              <a:t> (</a:t>
            </a:r>
            <a:r>
              <a:rPr lang="en-US" sz="2200" b="1" dirty="0"/>
              <a:t>WAM</a:t>
            </a:r>
            <a:r>
              <a:rPr lang="en-US" sz="2200" dirty="0"/>
              <a:t>) are determined.</a:t>
            </a:r>
          </a:p>
        </p:txBody>
      </p:sp>
      <p:sp>
        <p:nvSpPr>
          <p:cNvPr id="8" name="Bent-Up Arrow 7"/>
          <p:cNvSpPr/>
          <p:nvPr/>
        </p:nvSpPr>
        <p:spPr>
          <a:xfrm rot="5400000">
            <a:off x="532019" y="2545096"/>
            <a:ext cx="412877" cy="351885"/>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sp>
        <p:nvSpPr>
          <p:cNvPr id="9" name="Rounded Rectangle 8"/>
          <p:cNvSpPr/>
          <p:nvPr/>
        </p:nvSpPr>
        <p:spPr>
          <a:xfrm>
            <a:off x="990600" y="2362200"/>
            <a:ext cx="7566212" cy="12954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sz="2200" dirty="0"/>
              <a:t>The pass-through rate is less than the mortgage rate on the underlying pool of mortgages by an amount equal to the servicing and other fees.</a:t>
            </a:r>
            <a:endParaRPr lang="en-AU" dirty="0"/>
          </a:p>
        </p:txBody>
      </p:sp>
      <p:sp>
        <p:nvSpPr>
          <p:cNvPr id="10" name="Bent-Up Arrow 9"/>
          <p:cNvSpPr/>
          <p:nvPr/>
        </p:nvSpPr>
        <p:spPr>
          <a:xfrm rot="5400000">
            <a:off x="532019" y="5027819"/>
            <a:ext cx="412877" cy="351885"/>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spTree>
    <p:extLst>
      <p:ext uri="{BB962C8B-B14F-4D97-AF65-F5344CB8AC3E}">
        <p14:creationId xmlns:p14="http://schemas.microsoft.com/office/powerpoint/2010/main" val="2323214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Measures of the prepayment rate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47801"/>
                <a:ext cx="8375904" cy="4724399"/>
              </a:xfrm>
              <a:prstGeom prst="rect">
                <a:avLst/>
              </a:prstGeom>
            </p:spPr>
            <p:txBody>
              <a:bodyPr>
                <a:normAutofit fontScale="92500" lnSpcReduction="10000"/>
              </a:bodyPr>
              <a:lstStyle/>
              <a:p>
                <a:pPr marL="182880" lvl="1" indent="-180000">
                  <a:spcBef>
                    <a:spcPts val="600"/>
                  </a:spcBef>
                  <a:spcAft>
                    <a:spcPts val="600"/>
                  </a:spcAft>
                  <a:buFont typeface="Arial" pitchFamily="34" charset="0"/>
                  <a:buChar char="•"/>
                </a:pPr>
                <a:r>
                  <a:rPr lang="en-US" sz="2400" dirty="0"/>
                  <a:t>The two key prepayment rate measures</a:t>
                </a:r>
                <a:endParaRPr lang="en-AU" sz="2200" i="1" dirty="0">
                  <a:latin typeface="Cambria Math"/>
                </a:endParaRPr>
              </a:p>
              <a:p>
                <a:pPr marL="2880" lvl="1" indent="0">
                  <a:spcBef>
                    <a:spcPts val="600"/>
                  </a:spcBef>
                  <a:spcAft>
                    <a:spcPts val="600"/>
                  </a:spcAft>
                  <a:buNone/>
                </a:pPr>
                <a:endParaRPr lang="en-AU" sz="2200" i="1" dirty="0">
                  <a:latin typeface="Cambria Math"/>
                </a:endParaRPr>
              </a:p>
              <a:p>
                <a:pPr marL="2880" lvl="1" indent="0">
                  <a:spcBef>
                    <a:spcPts val="600"/>
                  </a:spcBef>
                  <a:spcAft>
                    <a:spcPts val="600"/>
                  </a:spcAft>
                  <a:buNone/>
                </a:pPr>
                <a:endParaRPr lang="en-AU" sz="2200" i="1" dirty="0">
                  <a:latin typeface="Cambria Math"/>
                </a:endParaRPr>
              </a:p>
              <a:p>
                <a:pPr marL="2880" lvl="1" indent="0">
                  <a:spcBef>
                    <a:spcPts val="600"/>
                  </a:spcBef>
                  <a:spcAft>
                    <a:spcPts val="600"/>
                  </a:spcAft>
                  <a:buNone/>
                </a:pPr>
                <a:endParaRPr lang="en-AU" sz="2200" i="1" dirty="0">
                  <a:latin typeface="Cambria Math"/>
                </a:endParaRPr>
              </a:p>
              <a:p>
                <a:pPr marL="2880" lvl="1" indent="0">
                  <a:spcBef>
                    <a:spcPts val="600"/>
                  </a:spcBef>
                  <a:spcAft>
                    <a:spcPts val="600"/>
                  </a:spcAft>
                  <a:buNone/>
                </a:pPr>
                <a:endParaRPr lang="en-AU" sz="2200" i="1" dirty="0">
                  <a:latin typeface="Cambria Math"/>
                </a:endParaRPr>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AU" sz="2200" i="0">
                          <a:latin typeface="Cambria Math"/>
                        </a:rPr>
                        <m:t>SMM</m:t>
                      </m:r>
                      <m:r>
                        <a:rPr lang="en-AU" sz="2200" i="1">
                          <a:latin typeface="Cambria Math"/>
                        </a:rPr>
                        <m:t>=</m:t>
                      </m:r>
                      <m:f>
                        <m:fPr>
                          <m:ctrlPr>
                            <a:rPr lang="en-AU" sz="2200" i="1">
                              <a:latin typeface="Cambria Math" panose="02040503050406030204" pitchFamily="18" charset="0"/>
                            </a:rPr>
                          </m:ctrlPr>
                        </m:fPr>
                        <m:num>
                          <m:r>
                            <m:rPr>
                              <m:nor/>
                            </m:rPr>
                            <a:rPr lang="en-US" sz="2200" dirty="0">
                              <a:latin typeface="Cambria Math"/>
                            </a:rPr>
                            <m:t>Prepayment</m:t>
                          </m:r>
                          <m:r>
                            <m:rPr>
                              <m:nor/>
                            </m:rPr>
                            <a:rPr lang="en-US" sz="2200" i="1" dirty="0">
                              <a:latin typeface="Cambria Math"/>
                            </a:rPr>
                            <m:t> </m:t>
                          </m:r>
                          <m:r>
                            <m:rPr>
                              <m:nor/>
                            </m:rPr>
                            <a:rPr lang="en-US" sz="2200" dirty="0">
                              <a:latin typeface="Cambria Math"/>
                            </a:rPr>
                            <m:t>for</m:t>
                          </m:r>
                          <m:r>
                            <m:rPr>
                              <m:nor/>
                            </m:rPr>
                            <a:rPr lang="en-US" sz="2200" i="1" dirty="0">
                              <a:latin typeface="Cambria Math"/>
                            </a:rPr>
                            <m:t> </m:t>
                          </m:r>
                          <m:r>
                            <m:rPr>
                              <m:nor/>
                            </m:rPr>
                            <a:rPr lang="en-US" sz="2200" dirty="0">
                              <a:latin typeface="Cambria Math"/>
                            </a:rPr>
                            <m:t>month</m:t>
                          </m:r>
                          <m:r>
                            <a:rPr lang="en-AU" sz="2200" b="0" i="1" dirty="0" smtClean="0">
                              <a:latin typeface="Cambria Math"/>
                            </a:rPr>
                            <m:t> </m:t>
                          </m:r>
                        </m:num>
                        <m:den>
                          <m:r>
                            <m:rPr>
                              <m:nor/>
                            </m:rPr>
                            <a:rPr lang="en-US" sz="2200" dirty="0">
                              <a:latin typeface="Cambria Math"/>
                            </a:rPr>
                            <m:t>Beg</m:t>
                          </m:r>
                          <m:r>
                            <m:rPr>
                              <m:nor/>
                            </m:rPr>
                            <a:rPr lang="en-AU" sz="2200" i="1" dirty="0">
                              <a:latin typeface="Cambria Math"/>
                            </a:rPr>
                            <m:t>.</m:t>
                          </m:r>
                          <m:r>
                            <m:rPr>
                              <m:nor/>
                            </m:rPr>
                            <a:rPr lang="en-US" sz="2200" i="1" dirty="0">
                              <a:latin typeface="Cambria Math"/>
                            </a:rPr>
                            <m:t> </m:t>
                          </m:r>
                          <m:r>
                            <m:rPr>
                              <m:nor/>
                            </m:rPr>
                            <a:rPr lang="en-US" sz="2200" dirty="0">
                              <a:latin typeface="Cambria Math"/>
                            </a:rPr>
                            <m:t>mortgage</m:t>
                          </m:r>
                          <m:r>
                            <m:rPr>
                              <m:nor/>
                            </m:rPr>
                            <a:rPr lang="en-US" sz="2200" i="1" dirty="0">
                              <a:latin typeface="Cambria Math"/>
                            </a:rPr>
                            <m:t> </m:t>
                          </m:r>
                          <m:r>
                            <m:rPr>
                              <m:nor/>
                            </m:rPr>
                            <a:rPr lang="en-US" sz="2200" dirty="0">
                              <a:latin typeface="Cambria Math"/>
                            </a:rPr>
                            <m:t>balance</m:t>
                          </m:r>
                          <m:r>
                            <m:rPr>
                              <m:nor/>
                            </m:rPr>
                            <a:rPr lang="en-AU" sz="2200" i="1" dirty="0">
                              <a:latin typeface="Cambria Math"/>
                            </a:rPr>
                            <m:t> </m:t>
                          </m:r>
                          <m:r>
                            <m:rPr>
                              <m:nor/>
                            </m:rPr>
                            <a:rPr lang="en-AU" sz="2200" dirty="0">
                              <a:latin typeface="Cambria Math"/>
                            </a:rPr>
                            <m:t>(</m:t>
                          </m:r>
                          <m:r>
                            <m:rPr>
                              <m:nor/>
                            </m:rPr>
                            <a:rPr lang="en-AU" sz="2200" i="1" dirty="0">
                              <a:latin typeface="Cambria Math"/>
                            </a:rPr>
                            <m:t>m</m:t>
                          </m:r>
                          <m:r>
                            <m:rPr>
                              <m:nor/>
                            </m:rPr>
                            <a:rPr lang="en-AU" sz="2200" dirty="0">
                              <a:latin typeface="Cambria Math"/>
                            </a:rPr>
                            <m:t>)</m:t>
                          </m:r>
                          <m:r>
                            <m:rPr>
                              <m:nor/>
                            </m:rPr>
                            <a:rPr lang="en-US" sz="2200" i="1" dirty="0">
                              <a:latin typeface="Cambria Math"/>
                            </a:rPr>
                            <m:t> –</m:t>
                          </m:r>
                          <m:r>
                            <m:rPr>
                              <m:nor/>
                            </m:rPr>
                            <a:rPr lang="en-AU" sz="2200" i="1" dirty="0">
                              <a:latin typeface="Cambria Math"/>
                            </a:rPr>
                            <m:t> </m:t>
                          </m:r>
                          <m:r>
                            <m:rPr>
                              <m:nor/>
                            </m:rPr>
                            <a:rPr lang="en-AU" sz="2200" i="1" dirty="0">
                              <a:latin typeface="Cambria Math"/>
                            </a:rPr>
                            <m:t>P</m:t>
                          </m:r>
                          <m:r>
                            <m:rPr>
                              <m:nor/>
                            </m:rPr>
                            <a:rPr lang="en-US" sz="2200" dirty="0">
                              <a:latin typeface="Cambria Math"/>
                            </a:rPr>
                            <m:t>rincipal</m:t>
                          </m:r>
                          <m:r>
                            <m:rPr>
                              <m:nor/>
                            </m:rPr>
                            <a:rPr lang="en-US" sz="2200" i="1" dirty="0">
                              <a:latin typeface="Cambria Math"/>
                            </a:rPr>
                            <m:t> </m:t>
                          </m:r>
                          <m:r>
                            <m:rPr>
                              <m:nor/>
                            </m:rPr>
                            <a:rPr lang="en-US" sz="2200" dirty="0">
                              <a:latin typeface="Cambria Math"/>
                            </a:rPr>
                            <m:t>repayment</m:t>
                          </m:r>
                          <m:r>
                            <m:rPr>
                              <m:nor/>
                            </m:rPr>
                            <a:rPr lang="en-US" sz="2200" i="1" dirty="0">
                              <a:latin typeface="Cambria Math"/>
                            </a:rPr>
                            <m:t> </m:t>
                          </m:r>
                          <m:r>
                            <m:rPr>
                              <m:nor/>
                            </m:rPr>
                            <a:rPr lang="en-AU" sz="2200" dirty="0">
                              <a:latin typeface="Cambria Math"/>
                            </a:rPr>
                            <m:t>(</m:t>
                          </m:r>
                          <m:r>
                            <m:rPr>
                              <m:nor/>
                            </m:rPr>
                            <a:rPr lang="en-AU" sz="2200" i="1" dirty="0">
                              <a:latin typeface="Cambria Math"/>
                            </a:rPr>
                            <m:t>m</m:t>
                          </m:r>
                          <m:r>
                            <m:rPr>
                              <m:nor/>
                            </m:rPr>
                            <a:rPr lang="en-AU" sz="2200" dirty="0">
                              <a:latin typeface="Cambria Math"/>
                            </a:rPr>
                            <m:t>)</m:t>
                          </m:r>
                        </m:den>
                      </m:f>
                    </m:oMath>
                  </m:oMathPara>
                </a14:m>
                <a:endParaRPr lang="en-AU" sz="2200" i="1" dirty="0">
                  <a:latin typeface="Cambria Math"/>
                </a:endParaRPr>
              </a:p>
              <a:p>
                <a:pPr marL="2880" lvl="1" indent="0">
                  <a:spcBef>
                    <a:spcPts val="600"/>
                  </a:spcBef>
                  <a:spcAft>
                    <a:spcPts val="600"/>
                  </a:spcAft>
                  <a:buNone/>
                </a:pPr>
                <a:endParaRPr lang="en-AU" sz="2200" dirty="0"/>
              </a:p>
              <a:p>
                <a:pPr marL="182880" lvl="1" indent="-180000">
                  <a:spcBef>
                    <a:spcPts val="600"/>
                  </a:spcBef>
                  <a:spcAft>
                    <a:spcPts val="600"/>
                  </a:spcAft>
                  <a:buFont typeface="Arial" pitchFamily="34" charset="0"/>
                  <a:buChar char="•"/>
                </a:pPr>
                <a:r>
                  <a:rPr lang="en-US" sz="2400" dirty="0"/>
                  <a:t>Forecasting the future prepayment rate is key. The</a:t>
                </a:r>
                <a:r>
                  <a:rPr lang="en-US" sz="2400" b="1" dirty="0"/>
                  <a:t> Public Securities Association (PSA)</a:t>
                </a:r>
                <a:r>
                  <a:rPr lang="en-US" sz="2400" dirty="0"/>
                  <a:t> is a common benchmark. </a:t>
                </a:r>
                <a:r>
                  <a:rPr lang="en-US" altLang="en-US" sz="2400" dirty="0"/>
                  <a:t>Prepayment rates are stated as a percentage of a PSA benchmark.</a:t>
                </a:r>
                <a:endParaRPr lang="en-AU"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47801"/>
                <a:ext cx="8375904" cy="4724399"/>
              </a:xfrm>
              <a:prstGeom prst="rect">
                <a:avLst/>
              </a:prstGeom>
              <a:blipFill rotWithShape="0">
                <a:blip r:embed="rId3"/>
                <a:stretch>
                  <a:fillRect l="-801" t="-15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15</a:t>
            </a:fld>
            <a:endParaRPr lang="en-AU" dirty="0"/>
          </a:p>
        </p:txBody>
      </p:sp>
      <p:graphicFrame>
        <p:nvGraphicFramePr>
          <p:cNvPr id="6" name="Diagram 5"/>
          <p:cNvGraphicFramePr/>
          <p:nvPr>
            <p:extLst>
              <p:ext uri="{D42A27DB-BD31-4B8C-83A1-F6EECF244321}">
                <p14:modId xmlns:p14="http://schemas.microsoft.com/office/powerpoint/2010/main" val="501392099"/>
              </p:ext>
            </p:extLst>
          </p:nvPr>
        </p:nvGraphicFramePr>
        <p:xfrm>
          <a:off x="568452" y="1447801"/>
          <a:ext cx="8001000" cy="24257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TextBox 6"/>
          <p:cNvSpPr txBox="1"/>
          <p:nvPr/>
        </p:nvSpPr>
        <p:spPr>
          <a:xfrm>
            <a:off x="4267200" y="2438400"/>
            <a:ext cx="609600" cy="381000"/>
          </a:xfrm>
          <a:prstGeom prst="rect">
            <a:avLst/>
          </a:prstGeom>
          <a:noFill/>
        </p:spPr>
        <p:txBody>
          <a:bodyPr wrap="square" rtlCol="0">
            <a:noAutofit/>
          </a:bodyPr>
          <a:lstStyle/>
          <a:p>
            <a:r>
              <a:rPr lang="en-AU" sz="2000" dirty="0">
                <a:solidFill>
                  <a:schemeClr val="bg1">
                    <a:lumMod val="50000"/>
                  </a:schemeClr>
                </a:solidFill>
              </a:rPr>
              <a:t>and</a:t>
            </a:r>
          </a:p>
        </p:txBody>
      </p:sp>
    </p:spTree>
    <p:extLst>
      <p:ext uri="{BB962C8B-B14F-4D97-AF65-F5344CB8AC3E}">
        <p14:creationId xmlns:p14="http://schemas.microsoft.com/office/powerpoint/2010/main" val="1089041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Conditional prepayment rate</a:t>
            </a:r>
          </a:p>
        </p:txBody>
      </p:sp>
      <p:sp>
        <p:nvSpPr>
          <p:cNvPr id="3" name="Content Placeholder 2"/>
          <p:cNvSpPr>
            <a:spLocks noGrp="1"/>
          </p:cNvSpPr>
          <p:nvPr>
            <p:ph idx="1"/>
          </p:nvPr>
        </p:nvSpPr>
        <p:spPr>
          <a:xfrm>
            <a:off x="381000" y="1447801"/>
            <a:ext cx="8375904" cy="4724399"/>
          </a:xfrm>
        </p:spPr>
        <p:txBody>
          <a:bodyPr>
            <a:normAutofit/>
          </a:bodyPr>
          <a:lstStyle/>
          <a:p>
            <a:r>
              <a:rPr lang="en-US" altLang="en-US" sz="2800" dirty="0"/>
              <a:t>In the standard PSA model, known as 100 PSA, the CPR starts at 0.2% for the first month and then increases at a constant rate of 0.2% per month to equal 6% at the 30th month.</a:t>
            </a:r>
          </a:p>
          <a:p>
            <a:pPr lvl="1"/>
            <a:r>
              <a:rPr lang="en-US" altLang="en-US" sz="2400" dirty="0"/>
              <a:t>After the 30th month, the CPR stays at a constant 6%. </a:t>
            </a:r>
          </a:p>
          <a:p>
            <a:pPr lvl="1"/>
            <a:r>
              <a:rPr lang="en-US" altLang="en-US" sz="2400" dirty="0"/>
              <a:t>Thus, for any month </a:t>
            </a:r>
            <a:r>
              <a:rPr lang="en-US" altLang="en-US" sz="2400" i="1" dirty="0"/>
              <a:t>t</a:t>
            </a:r>
            <a:r>
              <a:rPr lang="en-US" altLang="en-US" sz="2400" dirty="0"/>
              <a:t>, the </a:t>
            </a:r>
            <a:r>
              <a:rPr lang="en-US" altLang="en-US" sz="2400" b="1" dirty="0"/>
              <a:t>CPR</a:t>
            </a:r>
            <a:r>
              <a:rPr lang="en-US" altLang="en-US" sz="2400" dirty="0"/>
              <a:t> is </a:t>
            </a:r>
          </a:p>
        </p:txBody>
      </p:sp>
      <p:sp>
        <p:nvSpPr>
          <p:cNvPr id="4" name="Slide Number Placeholder 3"/>
          <p:cNvSpPr>
            <a:spLocks noGrp="1"/>
          </p:cNvSpPr>
          <p:nvPr>
            <p:ph type="sldNum" sz="quarter" idx="12"/>
          </p:nvPr>
        </p:nvSpPr>
        <p:spPr/>
        <p:txBody>
          <a:bodyPr/>
          <a:lstStyle/>
          <a:p>
            <a:fld id="{4E4A4924-7CC3-4BF6-9C5C-A8E770D15754}" type="slidenum">
              <a:rPr lang="en-AU" smtClean="0"/>
              <a:t>16</a:t>
            </a:fld>
            <a:endParaRPr lang="en-AU" dirty="0"/>
          </a:p>
        </p:txBody>
      </p:sp>
      <p:graphicFrame>
        <p:nvGraphicFramePr>
          <p:cNvPr id="5" name="Object 4"/>
          <p:cNvGraphicFramePr>
            <a:graphicFrameLocks/>
          </p:cNvGraphicFramePr>
          <p:nvPr>
            <p:extLst>
              <p:ext uri="{D42A27DB-BD31-4B8C-83A1-F6EECF244321}">
                <p14:modId xmlns:p14="http://schemas.microsoft.com/office/powerpoint/2010/main" val="460355094"/>
              </p:ext>
            </p:extLst>
          </p:nvPr>
        </p:nvGraphicFramePr>
        <p:xfrm>
          <a:off x="2098675" y="4652963"/>
          <a:ext cx="4592638" cy="1600200"/>
        </p:xfrm>
        <a:graphic>
          <a:graphicData uri="http://schemas.openxmlformats.org/presentationml/2006/ole">
            <mc:AlternateContent xmlns:mc="http://schemas.openxmlformats.org/markup-compatibility/2006">
              <mc:Choice xmlns:v="urn:schemas-microsoft-com:vml" Requires="v">
                <p:oleObj spid="_x0000_s2185" name="Equation" r:id="rId4" imgW="1663560" imgH="660240" progId="Equation.3">
                  <p:embed/>
                </p:oleObj>
              </mc:Choice>
              <mc:Fallback>
                <p:oleObj name="Equation" r:id="rId4" imgW="1663560" imgH="660240" progId="Equation.3">
                  <p:embed/>
                  <p:pic>
                    <p:nvPicPr>
                      <p:cNvPr id="0" name="Object 4"/>
                      <p:cNvPicPr>
                        <a:picLocks noChangeArrowheads="1"/>
                      </p:cNvPicPr>
                      <p:nvPr/>
                    </p:nvPicPr>
                    <p:blipFill>
                      <a:blip r:embed="rId5"/>
                      <a:srcRect/>
                      <a:stretch>
                        <a:fillRect/>
                      </a:stretch>
                    </p:blipFill>
                    <p:spPr bwMode="auto">
                      <a:xfrm>
                        <a:off x="2098675" y="4652963"/>
                        <a:ext cx="4592638" cy="1600200"/>
                      </a:xfrm>
                      <a:prstGeom prst="rect">
                        <a:avLst/>
                      </a:prstGeom>
                      <a:noFill/>
                      <a:ln w="12700">
                        <a:solidFill>
                          <a:schemeClr val="accent1"/>
                        </a:solidFill>
                        <a:miter lim="800000"/>
                        <a:headEnd/>
                        <a:tailEnd/>
                      </a:ln>
                      <a:effectLst/>
                    </p:spPr>
                  </p:pic>
                </p:oleObj>
              </mc:Fallback>
            </mc:AlternateContent>
          </a:graphicData>
        </a:graphic>
      </p:graphicFrame>
    </p:spTree>
    <p:extLst>
      <p:ext uri="{BB962C8B-B14F-4D97-AF65-F5344CB8AC3E}">
        <p14:creationId xmlns:p14="http://schemas.microsoft.com/office/powerpoint/2010/main" val="3590575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Average life of a mortgage</a:t>
            </a:r>
          </a:p>
        </p:txBody>
      </p:sp>
      <p:sp>
        <p:nvSpPr>
          <p:cNvPr id="3" name="Content Placeholder 2"/>
          <p:cNvSpPr>
            <a:spLocks noGrp="1"/>
          </p:cNvSpPr>
          <p:nvPr>
            <p:ph idx="1"/>
          </p:nvPr>
        </p:nvSpPr>
        <p:spPr>
          <a:xfrm>
            <a:off x="381000" y="1447801"/>
            <a:ext cx="8375904" cy="4724399"/>
          </a:xfrm>
        </p:spPr>
        <p:txBody>
          <a:bodyPr>
            <a:normAutofit/>
          </a:bodyPr>
          <a:lstStyle/>
          <a:p>
            <a:r>
              <a:rPr lang="en-US" altLang="en-US" sz="2800" dirty="0"/>
              <a:t>The </a:t>
            </a:r>
            <a:r>
              <a:rPr lang="en-US" altLang="en-US" sz="2800" b="1" dirty="0"/>
              <a:t>average life of a mortgage </a:t>
            </a:r>
            <a:r>
              <a:rPr lang="en-US" altLang="en-US" sz="2800" dirty="0"/>
              <a:t>in a pool is the average time for a single mortgage in the pool to be paid off, either by prepayment or by making scheduled payments until maturity.</a:t>
            </a:r>
          </a:p>
          <a:p>
            <a:pPr marL="9144" indent="0">
              <a:buNone/>
            </a:pPr>
            <a:r>
              <a:rPr lang="en-US" altLang="en-US" sz="2800" b="1" dirty="0"/>
              <a:t>Example. </a:t>
            </a:r>
            <a:r>
              <a:rPr lang="en-US" altLang="en-US" sz="2800" dirty="0"/>
              <a:t>For a pool of 30-year mortgages:</a:t>
            </a:r>
          </a:p>
          <a:p>
            <a:pPr marL="9144" indent="0">
              <a:buNone/>
            </a:pPr>
            <a:endParaRPr lang="en-US" altLang="en-US" sz="2800" dirty="0"/>
          </a:p>
          <a:p>
            <a:endParaRPr lang="en-US" altLang="en-US" sz="2800" dirty="0"/>
          </a:p>
        </p:txBody>
      </p:sp>
      <p:sp>
        <p:nvSpPr>
          <p:cNvPr id="4" name="Slide Number Placeholder 3"/>
          <p:cNvSpPr>
            <a:spLocks noGrp="1"/>
          </p:cNvSpPr>
          <p:nvPr>
            <p:ph type="sldNum" sz="quarter" idx="12"/>
          </p:nvPr>
        </p:nvSpPr>
        <p:spPr/>
        <p:txBody>
          <a:bodyPr/>
          <a:lstStyle/>
          <a:p>
            <a:fld id="{4E4A4924-7CC3-4BF6-9C5C-A8E770D15754}" type="slidenum">
              <a:rPr lang="en-AU" smtClean="0"/>
              <a:t>17</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3043622973"/>
              </p:ext>
            </p:extLst>
          </p:nvPr>
        </p:nvGraphicFramePr>
        <p:xfrm>
          <a:off x="914400" y="3886200"/>
          <a:ext cx="7162800" cy="1844040"/>
        </p:xfrm>
        <a:graphic>
          <a:graphicData uri="http://schemas.openxmlformats.org/drawingml/2006/table">
            <a:tbl>
              <a:tblPr firstRow="1" bandRow="1">
                <a:tableStyleId>{1FECB4D8-DB02-4DC6-A0A2-4F2EBAE1DC90}</a:tableStyleId>
              </a:tblPr>
              <a:tblGrid>
                <a:gridCol w="3581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533400">
                <a:tc>
                  <a:txBody>
                    <a:bodyPr/>
                    <a:lstStyle/>
                    <a:p>
                      <a:pPr algn="ctr"/>
                      <a:r>
                        <a:rPr lang="en-US" altLang="en-US" sz="2000" u="none" dirty="0"/>
                        <a:t>Prepayment Schedule </a:t>
                      </a:r>
                      <a:endParaRPr lang="en-AU" sz="2000" u="none"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en-US" sz="2000" u="none" dirty="0"/>
                        <a:t>Average Mortgage Life</a:t>
                      </a:r>
                      <a:endParaRPr lang="en-US" altLang="en-US" sz="2000" i="1" u="none" dirty="0"/>
                    </a:p>
                  </a:txBody>
                  <a:tcPr/>
                </a:tc>
                <a:extLst>
                  <a:ext uri="{0D108BD9-81ED-4DB2-BD59-A6C34878D82A}">
                    <a16:rowId xmlns:a16="http://schemas.microsoft.com/office/drawing/2014/main" val="10000"/>
                  </a:ext>
                </a:extLst>
              </a:tr>
              <a:tr h="370840">
                <a:tc>
                  <a:txBody>
                    <a:bodyPr/>
                    <a:lstStyle/>
                    <a:p>
                      <a:pPr marL="342900" indent="-342900" algn="ctr">
                        <a:buAutoNum type="arabicPlain" startAt="100"/>
                      </a:pPr>
                      <a:r>
                        <a:rPr lang="en-US" altLang="en-US" sz="2000" dirty="0"/>
                        <a:t> PSA</a:t>
                      </a:r>
                    </a:p>
                    <a:p>
                      <a:pPr marL="0" indent="0" algn="ctr">
                        <a:buNone/>
                      </a:pPr>
                      <a:r>
                        <a:rPr lang="en-US" altLang="en-US" sz="2000" dirty="0"/>
                        <a:t>165 PSA</a:t>
                      </a:r>
                    </a:p>
                    <a:p>
                      <a:pPr marL="0" indent="0" algn="ctr">
                        <a:buNone/>
                      </a:pPr>
                      <a:r>
                        <a:rPr lang="en-US" altLang="en-US" sz="2000" dirty="0"/>
                        <a:t>250 PSA</a:t>
                      </a:r>
                    </a:p>
                    <a:p>
                      <a:pPr marL="0" indent="0" algn="ctr">
                        <a:buNone/>
                      </a:pPr>
                      <a:r>
                        <a:rPr lang="en-US" altLang="en-US" sz="2000" dirty="0"/>
                        <a:t>400 PSA</a:t>
                      </a:r>
                      <a:endParaRPr lang="en-AU" sz="2000" dirty="0"/>
                    </a:p>
                  </a:txBody>
                  <a:tcPr/>
                </a:tc>
                <a:tc>
                  <a:txBody>
                    <a:bodyPr/>
                    <a:lstStyle/>
                    <a:p>
                      <a:pPr algn="ctr"/>
                      <a:r>
                        <a:rPr lang="en-AU" sz="2000" dirty="0"/>
                        <a:t>11.2 years</a:t>
                      </a:r>
                    </a:p>
                    <a:p>
                      <a:pPr algn="ctr"/>
                      <a:r>
                        <a:rPr lang="en-AU" sz="2000" dirty="0"/>
                        <a:t>8.6 years</a:t>
                      </a:r>
                    </a:p>
                    <a:p>
                      <a:pPr algn="ctr"/>
                      <a:r>
                        <a:rPr lang="en-AU" sz="2000" dirty="0"/>
                        <a:t>6.4 years</a:t>
                      </a:r>
                    </a:p>
                    <a:p>
                      <a:pPr algn="ctr"/>
                      <a:r>
                        <a:rPr lang="en-AU" sz="2000" dirty="0"/>
                        <a:t>4.5</a:t>
                      </a:r>
                      <a:r>
                        <a:rPr lang="en-AU" sz="2000" baseline="0" dirty="0"/>
                        <a:t> years</a:t>
                      </a:r>
                      <a:endParaRPr lang="en-AU" sz="20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17148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components of prepayment risk</a:t>
            </a:r>
          </a:p>
        </p:txBody>
      </p:sp>
      <p:sp>
        <p:nvSpPr>
          <p:cNvPr id="3" name="Content Placeholder 2"/>
          <p:cNvSpPr>
            <a:spLocks noGrp="1"/>
          </p:cNvSpPr>
          <p:nvPr>
            <p:ph idx="1"/>
          </p:nvPr>
        </p:nvSpPr>
        <p:spPr>
          <a:xfrm>
            <a:off x="381000" y="1447801"/>
            <a:ext cx="8375904" cy="990599"/>
          </a:xfrm>
        </p:spPr>
        <p:txBody>
          <a:bodyPr>
            <a:normAutofit/>
          </a:bodyPr>
          <a:lstStyle/>
          <a:p>
            <a:r>
              <a:rPr lang="en-US" altLang="en-US" sz="2400" dirty="0"/>
              <a:t>The </a:t>
            </a:r>
            <a:r>
              <a:rPr lang="en-US" altLang="en-US" sz="2400" b="1" dirty="0"/>
              <a:t>prepayment risk </a:t>
            </a:r>
            <a:r>
              <a:rPr lang="en-US" altLang="en-US" sz="2400" dirty="0"/>
              <a:t>is the uncertainty of future cash flows because of prepayments. It has two components: </a:t>
            </a:r>
          </a:p>
        </p:txBody>
      </p:sp>
      <p:sp>
        <p:nvSpPr>
          <p:cNvPr id="4" name="Slide Number Placeholder 3"/>
          <p:cNvSpPr>
            <a:spLocks noGrp="1"/>
          </p:cNvSpPr>
          <p:nvPr>
            <p:ph type="sldNum" sz="quarter" idx="12"/>
          </p:nvPr>
        </p:nvSpPr>
        <p:spPr/>
        <p:txBody>
          <a:bodyPr/>
          <a:lstStyle/>
          <a:p>
            <a:fld id="{4E4A4924-7CC3-4BF6-9C5C-A8E770D15754}" type="slidenum">
              <a:rPr lang="en-AU" smtClean="0"/>
              <a:t>18</a:t>
            </a:fld>
            <a:endParaRPr lang="en-AU" dirty="0"/>
          </a:p>
        </p:txBody>
      </p:sp>
      <p:graphicFrame>
        <p:nvGraphicFramePr>
          <p:cNvPr id="5" name="Diagram 4"/>
          <p:cNvGraphicFramePr/>
          <p:nvPr>
            <p:extLst>
              <p:ext uri="{D42A27DB-BD31-4B8C-83A1-F6EECF244321}">
                <p14:modId xmlns:p14="http://schemas.microsoft.com/office/powerpoint/2010/main" val="717973747"/>
              </p:ext>
            </p:extLst>
          </p:nvPr>
        </p:nvGraphicFramePr>
        <p:xfrm>
          <a:off x="381000" y="2057400"/>
          <a:ext cx="84582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1131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Collateralized mortgage obligations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87791332"/>
              </p:ext>
            </p:extLst>
          </p:nvPr>
        </p:nvGraphicFramePr>
        <p:xfrm>
          <a:off x="381000" y="1447801"/>
          <a:ext cx="8375904" cy="472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19</a:t>
            </a:fld>
            <a:endParaRPr lang="en-AU" dirty="0"/>
          </a:p>
        </p:txBody>
      </p:sp>
    </p:spTree>
    <p:extLst>
      <p:ext uri="{BB962C8B-B14F-4D97-AF65-F5344CB8AC3E}">
        <p14:creationId xmlns:p14="http://schemas.microsoft.com/office/powerpoint/2010/main" val="32133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TABLE OF CONTENTS</a:t>
            </a:r>
          </a:p>
        </p:txBody>
      </p:sp>
      <p:sp>
        <p:nvSpPr>
          <p:cNvPr id="3" name="Slide Number Placeholder 2"/>
          <p:cNvSpPr>
            <a:spLocks noGrp="1"/>
          </p:cNvSpPr>
          <p:nvPr>
            <p:ph type="sldNum" sz="quarter" idx="12"/>
          </p:nvPr>
        </p:nvSpPr>
        <p:spPr/>
        <p:txBody>
          <a:bodyPr/>
          <a:lstStyle/>
          <a:p>
            <a:fld id="{4E4A4924-7CC3-4BF6-9C5C-A8E770D15754}" type="slidenum">
              <a:rPr lang="en-AU" smtClean="0"/>
              <a:pPr/>
              <a:t>2</a:t>
            </a:fld>
            <a:endParaRPr lang="en-AU" dirty="0"/>
          </a:p>
        </p:txBody>
      </p:sp>
      <p:sp>
        <p:nvSpPr>
          <p:cNvPr id="4" name="Text Placeholder 3"/>
          <p:cNvSpPr>
            <a:spLocks noGrp="1"/>
          </p:cNvSpPr>
          <p:nvPr>
            <p:ph type="body" sz="quarter" idx="13"/>
          </p:nvPr>
        </p:nvSpPr>
        <p:spPr>
          <a:xfrm>
            <a:off x="381000" y="1447800"/>
            <a:ext cx="438912" cy="274320"/>
          </a:xfrm>
        </p:spPr>
        <p:txBody>
          <a:bodyPr/>
          <a:lstStyle/>
          <a:p>
            <a:r>
              <a:rPr lang="en-AU" dirty="0"/>
              <a:t>01</a:t>
            </a:r>
          </a:p>
        </p:txBody>
      </p:sp>
      <p:sp>
        <p:nvSpPr>
          <p:cNvPr id="5" name="Text Placeholder 4"/>
          <p:cNvSpPr>
            <a:spLocks noGrp="1"/>
          </p:cNvSpPr>
          <p:nvPr>
            <p:ph type="body" sz="quarter" idx="14"/>
          </p:nvPr>
        </p:nvSpPr>
        <p:spPr>
          <a:xfrm>
            <a:off x="838200" y="1447800"/>
            <a:ext cx="3682038" cy="274320"/>
          </a:xfrm>
        </p:spPr>
        <p:txBody>
          <a:bodyPr/>
          <a:lstStyle/>
          <a:p>
            <a:r>
              <a:rPr lang="en-AU" dirty="0"/>
              <a:t>INTRODUCTION</a:t>
            </a:r>
          </a:p>
        </p:txBody>
      </p:sp>
      <p:sp>
        <p:nvSpPr>
          <p:cNvPr id="6" name="Text Placeholder 5"/>
          <p:cNvSpPr>
            <a:spLocks noGrp="1"/>
          </p:cNvSpPr>
          <p:nvPr>
            <p:ph type="body" sz="quarter" idx="15"/>
          </p:nvPr>
        </p:nvSpPr>
        <p:spPr>
          <a:xfrm>
            <a:off x="381000" y="1828800"/>
            <a:ext cx="438912" cy="274320"/>
          </a:xfrm>
        </p:spPr>
        <p:txBody>
          <a:bodyPr/>
          <a:lstStyle/>
          <a:p>
            <a:r>
              <a:rPr lang="en-AU" dirty="0"/>
              <a:t>02</a:t>
            </a:r>
          </a:p>
        </p:txBody>
      </p:sp>
      <p:sp>
        <p:nvSpPr>
          <p:cNvPr id="7" name="Text Placeholder 6"/>
          <p:cNvSpPr>
            <a:spLocks noGrp="1"/>
          </p:cNvSpPr>
          <p:nvPr>
            <p:ph type="body" sz="quarter" idx="16"/>
          </p:nvPr>
        </p:nvSpPr>
        <p:spPr>
          <a:xfrm>
            <a:off x="838200" y="1828800"/>
            <a:ext cx="6425238" cy="533400"/>
          </a:xfrm>
        </p:spPr>
        <p:txBody>
          <a:bodyPr/>
          <a:lstStyle/>
          <a:p>
            <a:r>
              <a:rPr lang="en-AU" dirty="0"/>
              <a:t>BENEFITS OF SECURITIZATION FOR ECONOMIES AND FINANCIAL MARKETS</a:t>
            </a:r>
          </a:p>
        </p:txBody>
      </p:sp>
      <p:sp>
        <p:nvSpPr>
          <p:cNvPr id="8" name="Text Placeholder 7"/>
          <p:cNvSpPr>
            <a:spLocks noGrp="1"/>
          </p:cNvSpPr>
          <p:nvPr>
            <p:ph type="body" sz="quarter" idx="17"/>
          </p:nvPr>
        </p:nvSpPr>
        <p:spPr>
          <a:xfrm>
            <a:off x="381000" y="2362200"/>
            <a:ext cx="438912" cy="274320"/>
          </a:xfrm>
        </p:spPr>
        <p:txBody>
          <a:bodyPr/>
          <a:lstStyle/>
          <a:p>
            <a:r>
              <a:rPr lang="en-AU" dirty="0"/>
              <a:t>03</a:t>
            </a:r>
          </a:p>
        </p:txBody>
      </p:sp>
      <p:sp>
        <p:nvSpPr>
          <p:cNvPr id="9" name="Text Placeholder 8"/>
          <p:cNvSpPr>
            <a:spLocks noGrp="1"/>
          </p:cNvSpPr>
          <p:nvPr>
            <p:ph type="body" sz="quarter" idx="18"/>
          </p:nvPr>
        </p:nvSpPr>
        <p:spPr>
          <a:xfrm>
            <a:off x="831718" y="2371988"/>
            <a:ext cx="8254038" cy="295656"/>
          </a:xfrm>
        </p:spPr>
        <p:txBody>
          <a:bodyPr/>
          <a:lstStyle/>
          <a:p>
            <a:r>
              <a:rPr lang="en-AU" dirty="0"/>
              <a:t>THE SECURITIZATION PROCESS</a:t>
            </a:r>
          </a:p>
        </p:txBody>
      </p:sp>
      <p:sp>
        <p:nvSpPr>
          <p:cNvPr id="10" name="Text Placeholder 9"/>
          <p:cNvSpPr>
            <a:spLocks noGrp="1"/>
          </p:cNvSpPr>
          <p:nvPr>
            <p:ph type="body" sz="quarter" idx="19"/>
          </p:nvPr>
        </p:nvSpPr>
        <p:spPr>
          <a:xfrm>
            <a:off x="381000" y="2667000"/>
            <a:ext cx="438912" cy="274320"/>
          </a:xfrm>
        </p:spPr>
        <p:txBody>
          <a:bodyPr/>
          <a:lstStyle/>
          <a:p>
            <a:r>
              <a:rPr lang="en-AU" dirty="0"/>
              <a:t>04</a:t>
            </a:r>
          </a:p>
        </p:txBody>
      </p:sp>
      <p:sp>
        <p:nvSpPr>
          <p:cNvPr id="11" name="Text Placeholder 10"/>
          <p:cNvSpPr>
            <a:spLocks noGrp="1"/>
          </p:cNvSpPr>
          <p:nvPr>
            <p:ph type="body" sz="quarter" idx="20"/>
          </p:nvPr>
        </p:nvSpPr>
        <p:spPr>
          <a:xfrm>
            <a:off x="838200" y="2667000"/>
            <a:ext cx="6196638" cy="304800"/>
          </a:xfrm>
        </p:spPr>
        <p:txBody>
          <a:bodyPr/>
          <a:lstStyle/>
          <a:p>
            <a:r>
              <a:rPr lang="en-AU" dirty="0"/>
              <a:t>RESIDENTIAL MORTGAGE LOANS</a:t>
            </a:r>
          </a:p>
        </p:txBody>
      </p:sp>
      <p:sp>
        <p:nvSpPr>
          <p:cNvPr id="12" name="Text Placeholder 11"/>
          <p:cNvSpPr>
            <a:spLocks noGrp="1"/>
          </p:cNvSpPr>
          <p:nvPr>
            <p:ph type="body" sz="quarter" idx="21"/>
          </p:nvPr>
        </p:nvSpPr>
        <p:spPr>
          <a:xfrm>
            <a:off x="381000" y="2971800"/>
            <a:ext cx="438912" cy="274320"/>
          </a:xfrm>
        </p:spPr>
        <p:txBody>
          <a:bodyPr/>
          <a:lstStyle/>
          <a:p>
            <a:r>
              <a:rPr lang="en-AU" dirty="0"/>
              <a:t>05</a:t>
            </a:r>
          </a:p>
        </p:txBody>
      </p:sp>
      <p:sp>
        <p:nvSpPr>
          <p:cNvPr id="13" name="Text Placeholder 12"/>
          <p:cNvSpPr>
            <a:spLocks noGrp="1"/>
          </p:cNvSpPr>
          <p:nvPr>
            <p:ph type="body" sz="quarter" idx="22"/>
          </p:nvPr>
        </p:nvSpPr>
        <p:spPr>
          <a:xfrm>
            <a:off x="838200" y="2971800"/>
            <a:ext cx="7483654" cy="304800"/>
          </a:xfrm>
        </p:spPr>
        <p:txBody>
          <a:bodyPr/>
          <a:lstStyle/>
          <a:p>
            <a:r>
              <a:rPr lang="en-AU" dirty="0"/>
              <a:t>RESIDENTIAL MORTGAGE-BACKED SECURITIES</a:t>
            </a:r>
          </a:p>
        </p:txBody>
      </p:sp>
      <p:sp>
        <p:nvSpPr>
          <p:cNvPr id="16" name="Text Placeholder 13"/>
          <p:cNvSpPr>
            <a:spLocks noGrp="1"/>
          </p:cNvSpPr>
          <p:nvPr>
            <p:ph type="body" sz="quarter" idx="33"/>
          </p:nvPr>
        </p:nvSpPr>
        <p:spPr>
          <a:xfrm>
            <a:off x="381000" y="3276600"/>
            <a:ext cx="438912" cy="274320"/>
          </a:xfrm>
        </p:spPr>
        <p:txBody>
          <a:bodyPr/>
          <a:lstStyle/>
          <a:p>
            <a:r>
              <a:rPr lang="en-AU" dirty="0"/>
              <a:t>06</a:t>
            </a:r>
          </a:p>
        </p:txBody>
      </p:sp>
      <p:sp>
        <p:nvSpPr>
          <p:cNvPr id="19" name="Text Placeholder 18"/>
          <p:cNvSpPr>
            <a:spLocks noGrp="1"/>
          </p:cNvSpPr>
          <p:nvPr>
            <p:ph type="body" sz="quarter" idx="34"/>
          </p:nvPr>
        </p:nvSpPr>
        <p:spPr>
          <a:xfrm>
            <a:off x="838200" y="3276600"/>
            <a:ext cx="6477000" cy="304800"/>
          </a:xfrm>
        </p:spPr>
        <p:txBody>
          <a:bodyPr/>
          <a:lstStyle/>
          <a:p>
            <a:r>
              <a:rPr lang="en-AU" dirty="0"/>
              <a:t>COMMERCIAL MORTGAGE-BACKED SECURITIES</a:t>
            </a:r>
          </a:p>
        </p:txBody>
      </p:sp>
      <p:sp>
        <p:nvSpPr>
          <p:cNvPr id="17" name="Text Placeholder 18"/>
          <p:cNvSpPr>
            <a:spLocks noGrp="1"/>
          </p:cNvSpPr>
          <p:nvPr>
            <p:ph type="body" sz="quarter" idx="34"/>
          </p:nvPr>
        </p:nvSpPr>
        <p:spPr>
          <a:xfrm>
            <a:off x="838200" y="4191000"/>
            <a:ext cx="3682038" cy="274320"/>
          </a:xfrm>
        </p:spPr>
        <p:txBody>
          <a:bodyPr/>
          <a:lstStyle/>
          <a:p>
            <a:r>
              <a:rPr lang="en-AU" dirty="0"/>
              <a:t>SUMMARY</a:t>
            </a:r>
          </a:p>
        </p:txBody>
      </p:sp>
      <p:sp>
        <p:nvSpPr>
          <p:cNvPr id="18" name="Text Placeholder 13"/>
          <p:cNvSpPr>
            <a:spLocks noGrp="1"/>
          </p:cNvSpPr>
          <p:nvPr>
            <p:ph type="body" sz="quarter" idx="33"/>
          </p:nvPr>
        </p:nvSpPr>
        <p:spPr>
          <a:xfrm>
            <a:off x="381000" y="3581400"/>
            <a:ext cx="438912" cy="274320"/>
          </a:xfrm>
        </p:spPr>
        <p:txBody>
          <a:bodyPr/>
          <a:lstStyle/>
          <a:p>
            <a:r>
              <a:rPr lang="en-AU" dirty="0"/>
              <a:t>07</a:t>
            </a:r>
          </a:p>
        </p:txBody>
      </p:sp>
      <p:sp>
        <p:nvSpPr>
          <p:cNvPr id="20" name="Text Placeholder 18"/>
          <p:cNvSpPr>
            <a:spLocks noGrp="1"/>
          </p:cNvSpPr>
          <p:nvPr>
            <p:ph type="body" sz="quarter" idx="34"/>
          </p:nvPr>
        </p:nvSpPr>
        <p:spPr>
          <a:xfrm>
            <a:off x="838200" y="3581400"/>
            <a:ext cx="6477000" cy="304800"/>
          </a:xfrm>
        </p:spPr>
        <p:txBody>
          <a:bodyPr/>
          <a:lstStyle/>
          <a:p>
            <a:r>
              <a:rPr lang="en-AU" dirty="0"/>
              <a:t>NON-MORTGAGE ASSET-BACKED SECURITIES</a:t>
            </a:r>
          </a:p>
        </p:txBody>
      </p:sp>
      <p:sp>
        <p:nvSpPr>
          <p:cNvPr id="21" name="Text Placeholder 13"/>
          <p:cNvSpPr>
            <a:spLocks noGrp="1"/>
          </p:cNvSpPr>
          <p:nvPr>
            <p:ph type="body" sz="quarter" idx="33"/>
          </p:nvPr>
        </p:nvSpPr>
        <p:spPr>
          <a:xfrm>
            <a:off x="381000" y="3886200"/>
            <a:ext cx="438912" cy="274320"/>
          </a:xfrm>
        </p:spPr>
        <p:txBody>
          <a:bodyPr/>
          <a:lstStyle/>
          <a:p>
            <a:r>
              <a:rPr lang="en-AU" dirty="0"/>
              <a:t>08</a:t>
            </a:r>
          </a:p>
        </p:txBody>
      </p:sp>
      <p:sp>
        <p:nvSpPr>
          <p:cNvPr id="22" name="Text Placeholder 18"/>
          <p:cNvSpPr>
            <a:spLocks noGrp="1"/>
          </p:cNvSpPr>
          <p:nvPr>
            <p:ph type="body" sz="quarter" idx="34"/>
          </p:nvPr>
        </p:nvSpPr>
        <p:spPr>
          <a:xfrm>
            <a:off x="838200" y="3886200"/>
            <a:ext cx="4648200" cy="304800"/>
          </a:xfrm>
        </p:spPr>
        <p:txBody>
          <a:bodyPr/>
          <a:lstStyle/>
          <a:p>
            <a:r>
              <a:rPr lang="en-AU" dirty="0"/>
              <a:t>COLLATERALIZED DEBT OBLIGATIONS</a:t>
            </a:r>
          </a:p>
        </p:txBody>
      </p:sp>
      <p:sp>
        <p:nvSpPr>
          <p:cNvPr id="23" name="Text Placeholder 13"/>
          <p:cNvSpPr>
            <a:spLocks noGrp="1"/>
          </p:cNvSpPr>
          <p:nvPr>
            <p:ph type="body" sz="quarter" idx="33"/>
          </p:nvPr>
        </p:nvSpPr>
        <p:spPr>
          <a:xfrm>
            <a:off x="381000" y="4191000"/>
            <a:ext cx="438912" cy="274320"/>
          </a:xfrm>
        </p:spPr>
        <p:txBody>
          <a:bodyPr/>
          <a:lstStyle/>
          <a:p>
            <a:r>
              <a:rPr lang="en-AU" dirty="0"/>
              <a:t>09</a:t>
            </a:r>
          </a:p>
        </p:txBody>
      </p:sp>
    </p:spTree>
    <p:extLst>
      <p:ext uri="{BB962C8B-B14F-4D97-AF65-F5344CB8AC3E}">
        <p14:creationId xmlns:p14="http://schemas.microsoft.com/office/powerpoint/2010/main" val="71304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tranches</a:t>
            </a:r>
          </a:p>
        </p:txBody>
      </p:sp>
      <p:sp>
        <p:nvSpPr>
          <p:cNvPr id="3" name="Content Placeholder 2"/>
          <p:cNvSpPr>
            <a:spLocks noGrp="1"/>
          </p:cNvSpPr>
          <p:nvPr>
            <p:ph idx="1"/>
          </p:nvPr>
        </p:nvSpPr>
        <p:spPr>
          <a:xfrm>
            <a:off x="381000" y="1447801"/>
            <a:ext cx="8375904" cy="4724399"/>
          </a:xfrm>
        </p:spPr>
        <p:txBody>
          <a:bodyPr>
            <a:normAutofit/>
          </a:bodyPr>
          <a:lstStyle/>
          <a:p>
            <a:pPr marL="182880" lvl="1" indent="-180000">
              <a:spcBef>
                <a:spcPts val="600"/>
              </a:spcBef>
              <a:spcAft>
                <a:spcPts val="600"/>
              </a:spcAft>
              <a:buFont typeface="Arial" pitchFamily="34" charset="0"/>
              <a:buChar char="•"/>
            </a:pPr>
            <a:r>
              <a:rPr lang="en-US" altLang="en-US" sz="2200" dirty="0"/>
              <a:t>Sequential-pay CMOs are structures where each class of bond (the tranches) is retired sequentially. </a:t>
            </a:r>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000" dirty="0"/>
          </a:p>
          <a:p>
            <a:pPr marL="182880" lvl="1" indent="-180000">
              <a:spcBef>
                <a:spcPts val="600"/>
              </a:spcBef>
              <a:spcAft>
                <a:spcPts val="600"/>
              </a:spcAft>
              <a:buFont typeface="Arial" pitchFamily="34" charset="0"/>
              <a:buChar char="•"/>
            </a:pPr>
            <a:r>
              <a:rPr lang="en-US" sz="2000" dirty="0"/>
              <a:t>Planned amortization class (PAC) tranches offer greater predictability of cash flows as long as the prepayment rate is within a specified band over the collateral’s life.</a:t>
            </a:r>
          </a:p>
          <a:p>
            <a:pPr lvl="1" indent="-180000">
              <a:spcBef>
                <a:spcPts val="600"/>
              </a:spcBef>
              <a:spcAft>
                <a:spcPts val="600"/>
              </a:spcAft>
            </a:pPr>
            <a:r>
              <a:rPr lang="en-US" altLang="en-US" sz="2000" dirty="0"/>
              <a:t>The key to the prepayment protection for the PAC tranches is the </a:t>
            </a:r>
            <a:r>
              <a:rPr lang="en-US" altLang="en-US" sz="2000" b="1" dirty="0"/>
              <a:t>support tranches</a:t>
            </a:r>
            <a:r>
              <a:rPr lang="en-US" altLang="en-US" sz="2000" dirty="0"/>
              <a:t>.</a:t>
            </a:r>
          </a:p>
          <a:p>
            <a:pPr marL="182880" lvl="1" indent="-180000">
              <a:spcBef>
                <a:spcPts val="600"/>
              </a:spcBef>
              <a:spcAft>
                <a:spcPts val="600"/>
              </a:spcAft>
              <a:buFont typeface="Arial" pitchFamily="34" charset="0"/>
              <a:buChar char="•"/>
            </a:pPr>
            <a:endParaRPr lang="en-US" sz="2400" dirty="0"/>
          </a:p>
        </p:txBody>
      </p:sp>
      <p:sp>
        <p:nvSpPr>
          <p:cNvPr id="4" name="Slide Number Placeholder 3"/>
          <p:cNvSpPr>
            <a:spLocks noGrp="1"/>
          </p:cNvSpPr>
          <p:nvPr>
            <p:ph type="sldNum" sz="quarter" idx="12"/>
          </p:nvPr>
        </p:nvSpPr>
        <p:spPr/>
        <p:txBody>
          <a:bodyPr/>
          <a:lstStyle/>
          <a:p>
            <a:fld id="{4E4A4924-7CC3-4BF6-9C5C-A8E770D15754}" type="slidenum">
              <a:rPr lang="en-AU" smtClean="0"/>
              <a:t>20</a:t>
            </a:fld>
            <a:endParaRPr lang="en-AU" dirty="0"/>
          </a:p>
        </p:txBody>
      </p:sp>
      <p:graphicFrame>
        <p:nvGraphicFramePr>
          <p:cNvPr id="5" name="Diagram 4"/>
          <p:cNvGraphicFramePr/>
          <p:nvPr>
            <p:extLst>
              <p:ext uri="{D42A27DB-BD31-4B8C-83A1-F6EECF244321}">
                <p14:modId xmlns:p14="http://schemas.microsoft.com/office/powerpoint/2010/main" val="2088098195"/>
              </p:ext>
            </p:extLst>
          </p:nvPr>
        </p:nvGraphicFramePr>
        <p:xfrm>
          <a:off x="457200" y="2286000"/>
          <a:ext cx="83058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8239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Non-agency RESIDENTIAL MORTGAGE-BACKED SECURITIES</a:t>
            </a:r>
          </a:p>
        </p:txBody>
      </p:sp>
      <p:sp>
        <p:nvSpPr>
          <p:cNvPr id="3" name="Content Placeholder 2"/>
          <p:cNvSpPr>
            <a:spLocks noGrp="1"/>
          </p:cNvSpPr>
          <p:nvPr>
            <p:ph idx="1"/>
          </p:nvPr>
        </p:nvSpPr>
        <p:spPr>
          <a:xfrm>
            <a:off x="381000" y="1447801"/>
            <a:ext cx="8375904" cy="4724399"/>
          </a:xfrm>
        </p:spPr>
        <p:txBody>
          <a:bodyPr>
            <a:normAutofit/>
          </a:bodyPr>
          <a:lstStyle/>
          <a:p>
            <a:pPr marL="182880" lvl="1" indent="-180000">
              <a:spcBef>
                <a:spcPts val="600"/>
              </a:spcBef>
              <a:spcAft>
                <a:spcPts val="600"/>
              </a:spcAft>
              <a:buFont typeface="Arial" pitchFamily="34" charset="0"/>
              <a:buChar char="•"/>
            </a:pPr>
            <a:r>
              <a:rPr lang="en-US" altLang="en-US" sz="2400" b="1" dirty="0"/>
              <a:t>Non-agency RMBS </a:t>
            </a:r>
            <a:r>
              <a:rPr lang="en-US" altLang="en-US" sz="2400" dirty="0"/>
              <a:t>share many features and structuring techniques with agency CMOs. However, two complementary mechanisms are usually required in structuring non-agency RMBS.</a:t>
            </a:r>
          </a:p>
          <a:p>
            <a:pPr lvl="1" indent="-180000">
              <a:spcBef>
                <a:spcPts val="600"/>
              </a:spcBef>
              <a:spcAft>
                <a:spcPts val="600"/>
              </a:spcAft>
            </a:pPr>
            <a:endParaRPr lang="en-US" altLang="en-US" sz="2200" dirty="0"/>
          </a:p>
          <a:p>
            <a:pPr lvl="1" indent="-180000">
              <a:spcBef>
                <a:spcPts val="600"/>
              </a:spcBef>
              <a:spcAft>
                <a:spcPts val="600"/>
              </a:spcAft>
            </a:pPr>
            <a:endParaRPr lang="en-US" altLang="en-US" sz="2200" dirty="0"/>
          </a:p>
          <a:p>
            <a:pPr lvl="1" indent="-180000">
              <a:spcBef>
                <a:spcPts val="600"/>
              </a:spcBef>
              <a:spcAft>
                <a:spcPts val="600"/>
              </a:spcAft>
            </a:pPr>
            <a:endParaRPr lang="en-US" altLang="en-US" sz="2200" dirty="0"/>
          </a:p>
          <a:p>
            <a:pPr marL="204048" lvl="1" indent="0">
              <a:spcBef>
                <a:spcPts val="600"/>
              </a:spcBef>
              <a:spcAft>
                <a:spcPts val="600"/>
              </a:spcAft>
              <a:buNone/>
            </a:pPr>
            <a:endParaRPr lang="en-US" altLang="en-US" sz="2200" dirty="0"/>
          </a:p>
        </p:txBody>
      </p:sp>
      <p:sp>
        <p:nvSpPr>
          <p:cNvPr id="4" name="Slide Number Placeholder 3"/>
          <p:cNvSpPr>
            <a:spLocks noGrp="1"/>
          </p:cNvSpPr>
          <p:nvPr>
            <p:ph type="sldNum" sz="quarter" idx="12"/>
          </p:nvPr>
        </p:nvSpPr>
        <p:spPr/>
        <p:txBody>
          <a:bodyPr/>
          <a:lstStyle/>
          <a:p>
            <a:fld id="{4E4A4924-7CC3-4BF6-9C5C-A8E770D15754}" type="slidenum">
              <a:rPr lang="en-AU" smtClean="0"/>
              <a:t>21</a:t>
            </a:fld>
            <a:endParaRPr lang="en-AU" dirty="0"/>
          </a:p>
        </p:txBody>
      </p:sp>
      <p:sp>
        <p:nvSpPr>
          <p:cNvPr id="5" name="Oval 4"/>
          <p:cNvSpPr/>
          <p:nvPr/>
        </p:nvSpPr>
        <p:spPr>
          <a:xfrm>
            <a:off x="633412" y="3048000"/>
            <a:ext cx="890588" cy="838200"/>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2000" b="1" dirty="0"/>
              <a:t>1</a:t>
            </a:r>
          </a:p>
        </p:txBody>
      </p:sp>
      <p:sp>
        <p:nvSpPr>
          <p:cNvPr id="6" name="Oval 5"/>
          <p:cNvSpPr/>
          <p:nvPr/>
        </p:nvSpPr>
        <p:spPr>
          <a:xfrm>
            <a:off x="633412" y="4648200"/>
            <a:ext cx="890588" cy="838200"/>
          </a:xfrm>
          <a:prstGeom prst="ellipse">
            <a:avLst/>
          </a:prstGeom>
          <a:solidFill>
            <a:schemeClr val="accent4">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AU" sz="2000" b="1" dirty="0"/>
              <a:t>2</a:t>
            </a:r>
          </a:p>
        </p:txBody>
      </p:sp>
      <p:sp>
        <p:nvSpPr>
          <p:cNvPr id="7" name="Rounded Rectangle 6"/>
          <p:cNvSpPr/>
          <p:nvPr/>
        </p:nvSpPr>
        <p:spPr>
          <a:xfrm>
            <a:off x="1600200" y="3124200"/>
            <a:ext cx="6781800" cy="1524000"/>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altLang="en-US" sz="2200" dirty="0">
                <a:solidFill>
                  <a:schemeClr val="tx1"/>
                </a:solidFill>
              </a:rPr>
              <a:t>The cash flows are distributed by rules, such as the waterfall, that dictate the allocation of interest payments and principal repayments to tranches with various degrees of priority/seniority. </a:t>
            </a:r>
            <a:endParaRPr lang="en-AU" dirty="0">
              <a:solidFill>
                <a:schemeClr val="tx1"/>
              </a:solidFill>
            </a:endParaRPr>
          </a:p>
        </p:txBody>
      </p:sp>
      <p:sp>
        <p:nvSpPr>
          <p:cNvPr id="8" name="Rounded Rectangle 7"/>
          <p:cNvSpPr/>
          <p:nvPr/>
        </p:nvSpPr>
        <p:spPr>
          <a:xfrm>
            <a:off x="1600200" y="4746812"/>
            <a:ext cx="6781800" cy="1349188"/>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altLang="en-US" sz="2200" dirty="0">
                <a:solidFill>
                  <a:schemeClr val="tx1"/>
                </a:solidFill>
              </a:rPr>
              <a:t>There are rules for the allocation of realized losses, which specify that subordinated bond classes have lower payment priority than senior classes. </a:t>
            </a:r>
            <a:endParaRPr lang="en-US" sz="2200" dirty="0">
              <a:solidFill>
                <a:schemeClr val="tx1"/>
              </a:solidFill>
            </a:endParaRPr>
          </a:p>
        </p:txBody>
      </p:sp>
    </p:spTree>
    <p:extLst>
      <p:ext uri="{BB962C8B-B14F-4D97-AF65-F5344CB8AC3E}">
        <p14:creationId xmlns:p14="http://schemas.microsoft.com/office/powerpoint/2010/main" val="706152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DA27D-6EAD-412F-B043-23B5CEFAEB0F}"/>
              </a:ext>
            </a:extLst>
          </p:cNvPr>
          <p:cNvSpPr>
            <a:spLocks noGrp="1"/>
          </p:cNvSpPr>
          <p:nvPr>
            <p:ph type="title"/>
          </p:nvPr>
        </p:nvSpPr>
        <p:spPr/>
        <p:txBody>
          <a:bodyPr/>
          <a:lstStyle/>
          <a:p>
            <a:r>
              <a:rPr lang="en-US" dirty="0"/>
              <a:t>Mini-quiz #2</a:t>
            </a:r>
          </a:p>
        </p:txBody>
      </p:sp>
      <p:sp>
        <p:nvSpPr>
          <p:cNvPr id="3" name="Content Placeholder 2">
            <a:extLst>
              <a:ext uri="{FF2B5EF4-FFF2-40B4-BE49-F238E27FC236}">
                <a16:creationId xmlns:a16="http://schemas.microsoft.com/office/drawing/2014/main" id="{4B1815A1-B4AE-4CFA-87F4-E7CC7D412958}"/>
              </a:ext>
            </a:extLst>
          </p:cNvPr>
          <p:cNvSpPr>
            <a:spLocks noGrp="1"/>
          </p:cNvSpPr>
          <p:nvPr>
            <p:ph idx="1"/>
          </p:nvPr>
        </p:nvSpPr>
        <p:spPr/>
        <p:txBody>
          <a:bodyPr/>
          <a:lstStyle/>
          <a:p>
            <a:pPr marL="352044" indent="-342900">
              <a:buFont typeface="+mj-lt"/>
              <a:buAutoNum type="arabicPeriod"/>
            </a:pPr>
            <a:r>
              <a:rPr lang="en-US" dirty="0"/>
              <a:t>Which tranche in a CMO structure is </a:t>
            </a:r>
            <a:r>
              <a:rPr lang="en-US" i="1" dirty="0"/>
              <a:t>most </a:t>
            </a:r>
            <a:r>
              <a:rPr lang="en-US" dirty="0"/>
              <a:t>suitable for the following investors?</a:t>
            </a:r>
            <a:br>
              <a:rPr lang="en-US" dirty="0"/>
            </a:br>
            <a:r>
              <a:rPr lang="en-US" dirty="0"/>
              <a:t>1.	 An investor who is most concerned about contraction risk</a:t>
            </a:r>
            <a:br>
              <a:rPr lang="en-US" dirty="0"/>
            </a:br>
            <a:r>
              <a:rPr lang="en-US" dirty="0"/>
              <a:t>2.	 An investor who would like the investment to have a predictable and 	stable average life</a:t>
            </a:r>
            <a:br>
              <a:rPr lang="en-US" dirty="0"/>
            </a:br>
            <a:r>
              <a:rPr lang="en-US" dirty="0"/>
              <a:t>3. 	An investor who expects that interest rates will fall</a:t>
            </a:r>
            <a:br>
              <a:rPr lang="en-US" dirty="0"/>
            </a:br>
            <a:r>
              <a:rPr lang="en-US" dirty="0"/>
              <a:t>4. 	An investor who is willing to accept sign if cant prepayment risk if 	compensated with a relatively high expected return</a:t>
            </a:r>
            <a:br>
              <a:rPr lang="en-US" dirty="0"/>
            </a:br>
            <a:endParaRPr lang="en-US" dirty="0"/>
          </a:p>
          <a:p>
            <a:pPr marL="352044" indent="-342900">
              <a:buFont typeface="+mj-lt"/>
              <a:buAutoNum type="arabicPeriod"/>
            </a:pPr>
            <a:r>
              <a:rPr lang="en-US" dirty="0"/>
              <a:t>Unlike an agency RMBS, a non-agency RMBS requires credit enhancement. True or False?</a:t>
            </a:r>
            <a:br>
              <a:rPr lang="en-US" dirty="0"/>
            </a:br>
            <a:br>
              <a:rPr lang="en-US" dirty="0"/>
            </a:br>
            <a:br>
              <a:rPr lang="en-US" dirty="0"/>
            </a:br>
            <a:endParaRPr lang="en-US" dirty="0"/>
          </a:p>
        </p:txBody>
      </p:sp>
      <p:sp>
        <p:nvSpPr>
          <p:cNvPr id="4" name="Slide Number Placeholder 3">
            <a:extLst>
              <a:ext uri="{FF2B5EF4-FFF2-40B4-BE49-F238E27FC236}">
                <a16:creationId xmlns:a16="http://schemas.microsoft.com/office/drawing/2014/main" id="{261FD78A-7CD5-4952-97ED-970ADEB2F2BC}"/>
              </a:ext>
            </a:extLst>
          </p:cNvPr>
          <p:cNvSpPr>
            <a:spLocks noGrp="1"/>
          </p:cNvSpPr>
          <p:nvPr>
            <p:ph type="sldNum" sz="quarter" idx="12"/>
          </p:nvPr>
        </p:nvSpPr>
        <p:spPr/>
        <p:txBody>
          <a:bodyPr/>
          <a:lstStyle/>
          <a:p>
            <a:fld id="{4E4A4924-7CC3-4BF6-9C5C-A8E770D15754}" type="slidenum">
              <a:rPr lang="en-US" smtClean="0"/>
              <a:t>22</a:t>
            </a:fld>
            <a:endParaRPr lang="en-US" dirty="0"/>
          </a:p>
        </p:txBody>
      </p:sp>
    </p:spTree>
    <p:extLst>
      <p:ext uri="{BB962C8B-B14F-4D97-AF65-F5344CB8AC3E}">
        <p14:creationId xmlns:p14="http://schemas.microsoft.com/office/powerpoint/2010/main" val="13516126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6. COMMERCIAL MORTGAGE-BACKED SECURITIES</a:t>
            </a:r>
          </a:p>
        </p:txBody>
      </p:sp>
      <p:sp>
        <p:nvSpPr>
          <p:cNvPr id="3" name="Content Placeholder 2"/>
          <p:cNvSpPr>
            <a:spLocks noGrp="1"/>
          </p:cNvSpPr>
          <p:nvPr>
            <p:ph idx="1"/>
          </p:nvPr>
        </p:nvSpPr>
        <p:spPr>
          <a:xfrm>
            <a:off x="381000" y="1447801"/>
            <a:ext cx="8375904" cy="2971799"/>
          </a:xfrm>
        </p:spPr>
        <p:txBody>
          <a:bodyPr>
            <a:normAutofit/>
          </a:bodyPr>
          <a:lstStyle/>
          <a:p>
            <a:pPr>
              <a:spcBef>
                <a:spcPts val="300"/>
              </a:spcBef>
              <a:spcAft>
                <a:spcPts val="300"/>
              </a:spcAft>
            </a:pPr>
            <a:r>
              <a:rPr lang="en-US" altLang="en-US" sz="2400" dirty="0"/>
              <a:t>Commercial mortgage-backed securities (CMBS) are backed by a pool of commercial mortgage loans on income-producing property.</a:t>
            </a:r>
          </a:p>
          <a:p>
            <a:pPr>
              <a:spcBef>
                <a:spcPts val="300"/>
              </a:spcBef>
              <a:spcAft>
                <a:spcPts val="300"/>
              </a:spcAft>
            </a:pPr>
            <a:r>
              <a:rPr lang="en-US" altLang="en-US" sz="2400" dirty="0"/>
              <a:t>Commercial mortgage loans are non-recourse loans, and as a result, the lender can only look to the income-producing property backing the loan for interest and principal repayment.</a:t>
            </a:r>
          </a:p>
        </p:txBody>
      </p:sp>
      <p:sp>
        <p:nvSpPr>
          <p:cNvPr id="4" name="Slide Number Placeholder 3"/>
          <p:cNvSpPr>
            <a:spLocks noGrp="1"/>
          </p:cNvSpPr>
          <p:nvPr>
            <p:ph type="sldNum" sz="quarter" idx="12"/>
          </p:nvPr>
        </p:nvSpPr>
        <p:spPr/>
        <p:txBody>
          <a:bodyPr/>
          <a:lstStyle/>
          <a:p>
            <a:fld id="{4E4A4924-7CC3-4BF6-9C5C-A8E770D15754}" type="slidenum">
              <a:rPr lang="en-AU" smtClean="0"/>
              <a:t>23</a:t>
            </a:fld>
            <a:endParaRPr lang="en-AU" dirty="0"/>
          </a:p>
        </p:txBody>
      </p:sp>
      <p:graphicFrame>
        <p:nvGraphicFramePr>
          <p:cNvPr id="5" name="Diagram 4"/>
          <p:cNvGraphicFramePr/>
          <p:nvPr>
            <p:extLst>
              <p:ext uri="{D42A27DB-BD31-4B8C-83A1-F6EECF244321}">
                <p14:modId xmlns:p14="http://schemas.microsoft.com/office/powerpoint/2010/main" val="1693476736"/>
              </p:ext>
            </p:extLst>
          </p:nvPr>
        </p:nvGraphicFramePr>
        <p:xfrm>
          <a:off x="685800" y="4216400"/>
          <a:ext cx="76962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0690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0"/>
              </a:spcBef>
              <a:defRPr/>
            </a:pPr>
            <a:r>
              <a:rPr lang="en-AU" dirty="0"/>
              <a:t>COMMERCIAL MORTGAGE-BACKED SECURITIES</a:t>
            </a:r>
          </a:p>
        </p:txBody>
      </p:sp>
      <p:sp>
        <p:nvSpPr>
          <p:cNvPr id="3" name="Content Placeholder 2"/>
          <p:cNvSpPr>
            <a:spLocks noGrp="1"/>
          </p:cNvSpPr>
          <p:nvPr>
            <p:ph idx="1"/>
          </p:nvPr>
        </p:nvSpPr>
        <p:spPr>
          <a:xfrm>
            <a:off x="381000" y="5181601"/>
            <a:ext cx="8375904" cy="1219199"/>
          </a:xfrm>
        </p:spPr>
        <p:txBody>
          <a:bodyPr>
            <a:normAutofit/>
          </a:bodyPr>
          <a:lstStyle/>
          <a:p>
            <a:pPr>
              <a:spcBef>
                <a:spcPts val="300"/>
              </a:spcBef>
              <a:spcAft>
                <a:spcPts val="300"/>
              </a:spcAft>
            </a:pPr>
            <a:r>
              <a:rPr lang="en-US" altLang="en-US" sz="2200" dirty="0"/>
              <a:t>Many commercial loans backing CMBS transactions </a:t>
            </a:r>
            <a:r>
              <a:rPr lang="en-US" altLang="en-US" sz="2200" b="1" dirty="0"/>
              <a:t>are balloon loans</a:t>
            </a:r>
            <a:r>
              <a:rPr lang="en-US" altLang="en-US" sz="2200" dirty="0"/>
              <a:t> that require substantial principal payment at maturity of the loan. </a:t>
            </a:r>
          </a:p>
        </p:txBody>
      </p:sp>
      <p:sp>
        <p:nvSpPr>
          <p:cNvPr id="4" name="Slide Number Placeholder 3"/>
          <p:cNvSpPr>
            <a:spLocks noGrp="1"/>
          </p:cNvSpPr>
          <p:nvPr>
            <p:ph type="sldNum" sz="quarter" idx="12"/>
          </p:nvPr>
        </p:nvSpPr>
        <p:spPr/>
        <p:txBody>
          <a:bodyPr/>
          <a:lstStyle/>
          <a:p>
            <a:fld id="{4E4A4924-7CC3-4BF6-9C5C-A8E770D15754}" type="slidenum">
              <a:rPr lang="en-AU" smtClean="0"/>
              <a:t>24</a:t>
            </a:fld>
            <a:endParaRPr lang="en-AU" dirty="0"/>
          </a:p>
        </p:txBody>
      </p:sp>
      <p:graphicFrame>
        <p:nvGraphicFramePr>
          <p:cNvPr id="5" name="Diagram 4"/>
          <p:cNvGraphicFramePr/>
          <p:nvPr>
            <p:extLst>
              <p:ext uri="{D42A27DB-BD31-4B8C-83A1-F6EECF244321}">
                <p14:modId xmlns:p14="http://schemas.microsoft.com/office/powerpoint/2010/main" val="686720522"/>
              </p:ext>
            </p:extLst>
          </p:nvPr>
        </p:nvGraphicFramePr>
        <p:xfrm>
          <a:off x="533400" y="1371600"/>
          <a:ext cx="81534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1053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7. NON-MORTGAGE ASSET-BACKED SECURITIES</a:t>
            </a:r>
          </a:p>
        </p:txBody>
      </p:sp>
      <p:sp>
        <p:nvSpPr>
          <p:cNvPr id="3" name="Content Placeholder 2"/>
          <p:cNvSpPr>
            <a:spLocks noGrp="1"/>
          </p:cNvSpPr>
          <p:nvPr>
            <p:ph idx="1"/>
          </p:nvPr>
        </p:nvSpPr>
        <p:spPr>
          <a:xfrm>
            <a:off x="381000" y="1329007"/>
            <a:ext cx="8458200" cy="1414193"/>
          </a:xfrm>
        </p:spPr>
        <p:txBody>
          <a:bodyPr>
            <a:normAutofit/>
          </a:bodyPr>
          <a:lstStyle/>
          <a:p>
            <a:pPr marL="182880" lvl="1" indent="-180000">
              <a:spcBef>
                <a:spcPts val="600"/>
              </a:spcBef>
              <a:spcAft>
                <a:spcPts val="600"/>
              </a:spcAft>
              <a:buFont typeface="Arial" pitchFamily="34" charset="0"/>
              <a:buChar char="•"/>
            </a:pPr>
            <a:r>
              <a:rPr lang="en-US" altLang="en-US" sz="2200" dirty="0"/>
              <a:t>The collateral for an asset-backed security can be either:</a:t>
            </a:r>
          </a:p>
          <a:p>
            <a:pPr marL="2880" lvl="1" indent="0" algn="ctr">
              <a:spcBef>
                <a:spcPts val="600"/>
              </a:spcBef>
              <a:spcAft>
                <a:spcPts val="600"/>
              </a:spcAft>
              <a:buNone/>
            </a:pPr>
            <a:endParaRPr lang="en-US" altLang="en-US" sz="2200" dirty="0"/>
          </a:p>
          <a:p>
            <a:pPr marL="2880" lvl="1" indent="0" algn="ctr">
              <a:spcBef>
                <a:spcPts val="600"/>
              </a:spcBef>
              <a:spcAft>
                <a:spcPts val="600"/>
              </a:spcAft>
              <a:buNone/>
            </a:pPr>
            <a:r>
              <a:rPr lang="en-US" altLang="en-US" sz="2200" dirty="0"/>
              <a:t>or </a:t>
            </a:r>
          </a:p>
        </p:txBody>
      </p:sp>
      <p:sp>
        <p:nvSpPr>
          <p:cNvPr id="4" name="Slide Number Placeholder 3"/>
          <p:cNvSpPr>
            <a:spLocks noGrp="1"/>
          </p:cNvSpPr>
          <p:nvPr>
            <p:ph type="sldNum" sz="quarter" idx="12"/>
          </p:nvPr>
        </p:nvSpPr>
        <p:spPr/>
        <p:txBody>
          <a:bodyPr/>
          <a:lstStyle/>
          <a:p>
            <a:fld id="{4E4A4924-7CC3-4BF6-9C5C-A8E770D15754}" type="slidenum">
              <a:rPr lang="en-AU" smtClean="0"/>
              <a:t>25</a:t>
            </a:fld>
            <a:endParaRPr lang="en-AU" dirty="0"/>
          </a:p>
        </p:txBody>
      </p:sp>
      <p:graphicFrame>
        <p:nvGraphicFramePr>
          <p:cNvPr id="5" name="Diagram 4"/>
          <p:cNvGraphicFramePr/>
          <p:nvPr>
            <p:extLst>
              <p:ext uri="{D42A27DB-BD31-4B8C-83A1-F6EECF244321}">
                <p14:modId xmlns:p14="http://schemas.microsoft.com/office/powerpoint/2010/main" val="471154410"/>
              </p:ext>
            </p:extLst>
          </p:nvPr>
        </p:nvGraphicFramePr>
        <p:xfrm>
          <a:off x="304800" y="1752600"/>
          <a:ext cx="85344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8075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defRPr/>
            </a:pPr>
            <a:r>
              <a:rPr lang="en-AU" dirty="0"/>
              <a:t>Auto loan-backed securities</a:t>
            </a:r>
          </a:p>
        </p:txBody>
      </p:sp>
      <p:sp>
        <p:nvSpPr>
          <p:cNvPr id="4" name="Slide Number Placeholder 3"/>
          <p:cNvSpPr>
            <a:spLocks noGrp="1"/>
          </p:cNvSpPr>
          <p:nvPr>
            <p:ph type="sldNum" sz="quarter" idx="12"/>
          </p:nvPr>
        </p:nvSpPr>
        <p:spPr/>
        <p:txBody>
          <a:bodyPr/>
          <a:lstStyle/>
          <a:p>
            <a:fld id="{4E4A4924-7CC3-4BF6-9C5C-A8E770D15754}" type="slidenum">
              <a:rPr lang="en-AU" smtClean="0"/>
              <a:t>26</a:t>
            </a:fld>
            <a:endParaRPr lang="en-AU" dirty="0"/>
          </a:p>
        </p:txBody>
      </p:sp>
      <p:graphicFrame>
        <p:nvGraphicFramePr>
          <p:cNvPr id="5" name="Diagram 4"/>
          <p:cNvGraphicFramePr/>
          <p:nvPr>
            <p:extLst>
              <p:ext uri="{D42A27DB-BD31-4B8C-83A1-F6EECF244321}">
                <p14:modId xmlns:p14="http://schemas.microsoft.com/office/powerpoint/2010/main" val="2336666480"/>
              </p:ext>
            </p:extLst>
          </p:nvPr>
        </p:nvGraphicFramePr>
        <p:xfrm>
          <a:off x="609600" y="1473200"/>
          <a:ext cx="80772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3713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defRPr/>
            </a:pPr>
            <a:r>
              <a:rPr lang="en-AU" dirty="0"/>
              <a:t>Credit card </a:t>
            </a:r>
            <a:br>
              <a:rPr lang="en-AU" dirty="0"/>
            </a:br>
            <a:r>
              <a:rPr lang="en-AU" dirty="0"/>
              <a:t>receivable-backed securities</a:t>
            </a:r>
          </a:p>
        </p:txBody>
      </p:sp>
      <p:sp>
        <p:nvSpPr>
          <p:cNvPr id="4" name="Slide Number Placeholder 3"/>
          <p:cNvSpPr>
            <a:spLocks noGrp="1"/>
          </p:cNvSpPr>
          <p:nvPr>
            <p:ph type="sldNum" sz="quarter" idx="12"/>
          </p:nvPr>
        </p:nvSpPr>
        <p:spPr/>
        <p:txBody>
          <a:bodyPr/>
          <a:lstStyle/>
          <a:p>
            <a:fld id="{4E4A4924-7CC3-4BF6-9C5C-A8E770D15754}" type="slidenum">
              <a:rPr lang="en-AU" smtClean="0"/>
              <a:t>27</a:t>
            </a:fld>
            <a:endParaRPr lang="en-AU" dirty="0"/>
          </a:p>
        </p:txBody>
      </p:sp>
      <p:graphicFrame>
        <p:nvGraphicFramePr>
          <p:cNvPr id="6" name="Diagram 5"/>
          <p:cNvGraphicFramePr/>
          <p:nvPr>
            <p:extLst>
              <p:ext uri="{D42A27DB-BD31-4B8C-83A1-F6EECF244321}">
                <p14:modId xmlns:p14="http://schemas.microsoft.com/office/powerpoint/2010/main" val="3970750578"/>
              </p:ext>
            </p:extLst>
          </p:nvPr>
        </p:nvGraphicFramePr>
        <p:xfrm>
          <a:off x="609600" y="1473200"/>
          <a:ext cx="80772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15802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8. COLLATERALIZED DEBT OBLIGATIONS</a:t>
            </a:r>
          </a:p>
        </p:txBody>
      </p:sp>
      <p:sp>
        <p:nvSpPr>
          <p:cNvPr id="3" name="Content Placeholder 2"/>
          <p:cNvSpPr>
            <a:spLocks noGrp="1"/>
          </p:cNvSpPr>
          <p:nvPr>
            <p:ph idx="1"/>
          </p:nvPr>
        </p:nvSpPr>
        <p:spPr>
          <a:xfrm>
            <a:off x="381000" y="1447801"/>
            <a:ext cx="8375904" cy="1295399"/>
          </a:xfrm>
        </p:spPr>
        <p:txBody>
          <a:bodyPr>
            <a:normAutofit/>
          </a:bodyPr>
          <a:lstStyle/>
          <a:p>
            <a:pPr>
              <a:spcBef>
                <a:spcPts val="300"/>
              </a:spcBef>
              <a:spcAft>
                <a:spcPts val="300"/>
              </a:spcAft>
            </a:pPr>
            <a:r>
              <a:rPr lang="en-US" altLang="en-US" sz="2200" dirty="0"/>
              <a:t>A </a:t>
            </a:r>
            <a:r>
              <a:rPr lang="en-US" altLang="en-US" sz="2200" b="1" dirty="0"/>
              <a:t>collateralized debt obligation </a:t>
            </a:r>
            <a:r>
              <a:rPr lang="en-US" altLang="en-US" sz="2200" dirty="0"/>
              <a:t>(CDO) is a security backed by a diversified pool of one or more of the following types of debt obligations:</a:t>
            </a:r>
          </a:p>
        </p:txBody>
      </p:sp>
      <p:sp>
        <p:nvSpPr>
          <p:cNvPr id="4" name="Slide Number Placeholder 3"/>
          <p:cNvSpPr>
            <a:spLocks noGrp="1"/>
          </p:cNvSpPr>
          <p:nvPr>
            <p:ph type="sldNum" sz="quarter" idx="12"/>
          </p:nvPr>
        </p:nvSpPr>
        <p:spPr/>
        <p:txBody>
          <a:bodyPr/>
          <a:lstStyle/>
          <a:p>
            <a:fld id="{4E4A4924-7CC3-4BF6-9C5C-A8E770D15754}" type="slidenum">
              <a:rPr lang="en-AU" smtClean="0"/>
              <a:t>28</a:t>
            </a:fld>
            <a:endParaRPr lang="en-AU" dirty="0"/>
          </a:p>
        </p:txBody>
      </p:sp>
      <p:graphicFrame>
        <p:nvGraphicFramePr>
          <p:cNvPr id="5" name="Diagram 4"/>
          <p:cNvGraphicFramePr/>
          <p:nvPr>
            <p:extLst>
              <p:ext uri="{D42A27DB-BD31-4B8C-83A1-F6EECF244321}">
                <p14:modId xmlns:p14="http://schemas.microsoft.com/office/powerpoint/2010/main" val="3467361756"/>
              </p:ext>
            </p:extLst>
          </p:nvPr>
        </p:nvGraphicFramePr>
        <p:xfrm>
          <a:off x="685800" y="2413000"/>
          <a:ext cx="7467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387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COLLATERALIZED DEBT OBLIGATIONS</a:t>
            </a:r>
          </a:p>
        </p:txBody>
      </p:sp>
      <p:sp>
        <p:nvSpPr>
          <p:cNvPr id="3" name="Content Placeholder 2"/>
          <p:cNvSpPr>
            <a:spLocks noGrp="1"/>
          </p:cNvSpPr>
          <p:nvPr>
            <p:ph idx="1"/>
          </p:nvPr>
        </p:nvSpPr>
        <p:spPr>
          <a:xfrm>
            <a:off x="381000" y="1447801"/>
            <a:ext cx="8375904" cy="4724399"/>
          </a:xfrm>
        </p:spPr>
        <p:txBody>
          <a:bodyPr>
            <a:normAutofit/>
          </a:bodyPr>
          <a:lstStyle/>
          <a:p>
            <a:pPr>
              <a:spcBef>
                <a:spcPts val="300"/>
              </a:spcBef>
              <a:spcAft>
                <a:spcPts val="300"/>
              </a:spcAft>
            </a:pPr>
            <a:r>
              <a:rPr lang="en-US" altLang="en-US" sz="2200" dirty="0"/>
              <a:t>In a CDO, there is an asset manager responsible for managing the portfolio of assets.</a:t>
            </a:r>
          </a:p>
          <a:p>
            <a:pPr>
              <a:spcBef>
                <a:spcPts val="300"/>
              </a:spcBef>
              <a:spcAft>
                <a:spcPts val="300"/>
              </a:spcAft>
            </a:pPr>
            <a:endParaRPr lang="en-US" altLang="en-US" sz="2400" dirty="0"/>
          </a:p>
          <a:p>
            <a:pPr>
              <a:spcBef>
                <a:spcPts val="300"/>
              </a:spcBef>
              <a:spcAft>
                <a:spcPts val="300"/>
              </a:spcAft>
            </a:pPr>
            <a:endParaRPr lang="en-US" altLang="en-US" sz="2400" dirty="0"/>
          </a:p>
          <a:p>
            <a:pPr>
              <a:spcBef>
                <a:spcPts val="300"/>
              </a:spcBef>
              <a:spcAft>
                <a:spcPts val="300"/>
              </a:spcAft>
            </a:pPr>
            <a:endParaRPr lang="en-US" altLang="en-US" sz="2400" dirty="0"/>
          </a:p>
          <a:p>
            <a:pPr marL="9144" indent="0">
              <a:spcBef>
                <a:spcPts val="1800"/>
              </a:spcBef>
              <a:spcAft>
                <a:spcPts val="300"/>
              </a:spcAft>
              <a:buNone/>
            </a:pPr>
            <a:endParaRPr lang="en-US" altLang="en-US" sz="1100" dirty="0"/>
          </a:p>
          <a:p>
            <a:pPr marL="9144" indent="0">
              <a:spcBef>
                <a:spcPts val="0"/>
              </a:spcBef>
              <a:spcAft>
                <a:spcPts val="300"/>
              </a:spcAft>
              <a:buNone/>
            </a:pPr>
            <a:r>
              <a:rPr lang="en-US" altLang="en-US" sz="2200" dirty="0"/>
              <a:t>The proceeds to meet the obligations to the CDO tranches (interest and principal repayment) can come from the following:</a:t>
            </a:r>
          </a:p>
        </p:txBody>
      </p:sp>
      <p:sp>
        <p:nvSpPr>
          <p:cNvPr id="4" name="Slide Number Placeholder 3"/>
          <p:cNvSpPr>
            <a:spLocks noGrp="1"/>
          </p:cNvSpPr>
          <p:nvPr>
            <p:ph type="sldNum" sz="quarter" idx="12"/>
          </p:nvPr>
        </p:nvSpPr>
        <p:spPr/>
        <p:txBody>
          <a:bodyPr/>
          <a:lstStyle/>
          <a:p>
            <a:fld id="{4E4A4924-7CC3-4BF6-9C5C-A8E770D15754}" type="slidenum">
              <a:rPr lang="en-AU" smtClean="0"/>
              <a:t>29</a:t>
            </a:fld>
            <a:endParaRPr lang="en-AU" dirty="0"/>
          </a:p>
        </p:txBody>
      </p:sp>
      <p:graphicFrame>
        <p:nvGraphicFramePr>
          <p:cNvPr id="5" name="Diagram 4"/>
          <p:cNvGraphicFramePr/>
          <p:nvPr>
            <p:extLst>
              <p:ext uri="{D42A27DB-BD31-4B8C-83A1-F6EECF244321}">
                <p14:modId xmlns:p14="http://schemas.microsoft.com/office/powerpoint/2010/main" val="1894710380"/>
              </p:ext>
            </p:extLst>
          </p:nvPr>
        </p:nvGraphicFramePr>
        <p:xfrm>
          <a:off x="762000" y="2133600"/>
          <a:ext cx="78486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ight Brace 5"/>
          <p:cNvSpPr/>
          <p:nvPr/>
        </p:nvSpPr>
        <p:spPr>
          <a:xfrm>
            <a:off x="4648200" y="2743200"/>
            <a:ext cx="228600" cy="647700"/>
          </a:xfrm>
          <a:prstGeom prst="rightBrace">
            <a:avLst/>
          </a:prstGeom>
          <a:ln w="12700">
            <a:solidFill>
              <a:schemeClr val="tx2"/>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7" name="TextBox 6"/>
          <p:cNvSpPr txBox="1"/>
          <p:nvPr/>
        </p:nvSpPr>
        <p:spPr>
          <a:xfrm>
            <a:off x="4953000" y="2895600"/>
            <a:ext cx="1524000" cy="419100"/>
          </a:xfrm>
          <a:prstGeom prst="rect">
            <a:avLst/>
          </a:prstGeom>
          <a:noFill/>
        </p:spPr>
        <p:txBody>
          <a:bodyPr wrap="square" rtlCol="0">
            <a:noAutofit/>
          </a:bodyPr>
          <a:lstStyle/>
          <a:p>
            <a:r>
              <a:rPr lang="en-US" altLang="en-US" dirty="0">
                <a:solidFill>
                  <a:schemeClr val="accent3">
                    <a:lumMod val="50000"/>
                  </a:schemeClr>
                </a:solidFill>
              </a:rPr>
              <a:t>rated</a:t>
            </a:r>
            <a:endParaRPr lang="en-AU" dirty="0">
              <a:solidFill>
                <a:schemeClr val="accent3">
                  <a:lumMod val="50000"/>
                </a:schemeClr>
              </a:solidFill>
            </a:endParaRPr>
          </a:p>
        </p:txBody>
      </p:sp>
      <p:sp>
        <p:nvSpPr>
          <p:cNvPr id="8" name="TextBox 7"/>
          <p:cNvSpPr txBox="1"/>
          <p:nvPr/>
        </p:nvSpPr>
        <p:spPr>
          <a:xfrm>
            <a:off x="4953000" y="3390900"/>
            <a:ext cx="1524000" cy="419100"/>
          </a:xfrm>
          <a:prstGeom prst="rect">
            <a:avLst/>
          </a:prstGeom>
          <a:noFill/>
        </p:spPr>
        <p:txBody>
          <a:bodyPr wrap="square" rtlCol="0">
            <a:noAutofit/>
          </a:bodyPr>
          <a:lstStyle/>
          <a:p>
            <a:r>
              <a:rPr lang="en-US" altLang="en-US" dirty="0">
                <a:solidFill>
                  <a:schemeClr val="accent3">
                    <a:lumMod val="50000"/>
                  </a:schemeClr>
                </a:solidFill>
              </a:rPr>
              <a:t>unrated</a:t>
            </a:r>
            <a:endParaRPr lang="en-AU" dirty="0">
              <a:solidFill>
                <a:schemeClr val="accent3">
                  <a:lumMod val="50000"/>
                </a:schemeClr>
              </a:solidFill>
            </a:endParaRPr>
          </a:p>
        </p:txBody>
      </p:sp>
      <p:sp>
        <p:nvSpPr>
          <p:cNvPr id="9" name="Right Brace 8"/>
          <p:cNvSpPr/>
          <p:nvPr/>
        </p:nvSpPr>
        <p:spPr>
          <a:xfrm>
            <a:off x="4648200" y="3467100"/>
            <a:ext cx="228600" cy="259976"/>
          </a:xfrm>
          <a:prstGeom prst="rightBrace">
            <a:avLst/>
          </a:prstGeom>
          <a:ln w="12700">
            <a:solidFill>
              <a:schemeClr val="tx2"/>
            </a:solidFill>
            <a:miter lim="800000"/>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11" name="Bent-Up Arrow 10"/>
          <p:cNvSpPr/>
          <p:nvPr/>
        </p:nvSpPr>
        <p:spPr>
          <a:xfrm rot="5400000">
            <a:off x="608219" y="4678696"/>
            <a:ext cx="412877" cy="351885"/>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sp>
        <p:nvSpPr>
          <p:cNvPr id="12" name="Rounded Rectangle 11"/>
          <p:cNvSpPr/>
          <p:nvPr/>
        </p:nvSpPr>
        <p:spPr>
          <a:xfrm>
            <a:off x="990600" y="4692523"/>
            <a:ext cx="7566212" cy="412877"/>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altLang="en-US" sz="2200" dirty="0"/>
              <a:t>Coupon interest payments of the underlying assets</a:t>
            </a:r>
            <a:endParaRPr lang="en-AU" dirty="0"/>
          </a:p>
        </p:txBody>
      </p:sp>
      <p:sp>
        <p:nvSpPr>
          <p:cNvPr id="13" name="Rounded Rectangle 12"/>
          <p:cNvSpPr/>
          <p:nvPr/>
        </p:nvSpPr>
        <p:spPr>
          <a:xfrm>
            <a:off x="990600" y="5224800"/>
            <a:ext cx="7566212" cy="4140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altLang="en-US" sz="2200" dirty="0"/>
              <a:t>Maturing assets in the underlying pools</a:t>
            </a:r>
            <a:endParaRPr lang="en-AU" dirty="0"/>
          </a:p>
        </p:txBody>
      </p:sp>
      <p:sp>
        <p:nvSpPr>
          <p:cNvPr id="14" name="Rounded Rectangle 13"/>
          <p:cNvSpPr/>
          <p:nvPr/>
        </p:nvSpPr>
        <p:spPr>
          <a:xfrm>
            <a:off x="990600" y="5791200"/>
            <a:ext cx="7566212" cy="4140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altLang="en-US" sz="2200" dirty="0"/>
              <a:t>Sale of assets in the underlying pool</a:t>
            </a:r>
            <a:endParaRPr lang="en-AU" dirty="0"/>
          </a:p>
        </p:txBody>
      </p:sp>
      <p:sp>
        <p:nvSpPr>
          <p:cNvPr id="15" name="Bent-Up Arrow 14"/>
          <p:cNvSpPr/>
          <p:nvPr/>
        </p:nvSpPr>
        <p:spPr>
          <a:xfrm rot="5400000">
            <a:off x="608219" y="5135896"/>
            <a:ext cx="412877" cy="351885"/>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sp>
        <p:nvSpPr>
          <p:cNvPr id="16" name="Bent-Up Arrow 15"/>
          <p:cNvSpPr/>
          <p:nvPr/>
        </p:nvSpPr>
        <p:spPr>
          <a:xfrm rot="5400000">
            <a:off x="608219" y="5669296"/>
            <a:ext cx="412877" cy="351885"/>
          </a:xfrm>
          <a:prstGeom prst="bentUp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AU" dirty="0"/>
          </a:p>
        </p:txBody>
      </p:sp>
    </p:spTree>
    <p:extLst>
      <p:ext uri="{BB962C8B-B14F-4D97-AF65-F5344CB8AC3E}">
        <p14:creationId xmlns:p14="http://schemas.microsoft.com/office/powerpoint/2010/main" val="3491479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1. INTRODUCTION</a:t>
            </a:r>
          </a:p>
        </p:txBody>
      </p:sp>
      <p:sp>
        <p:nvSpPr>
          <p:cNvPr id="3" name="Content Placeholder 2"/>
          <p:cNvSpPr>
            <a:spLocks noGrp="1"/>
          </p:cNvSpPr>
          <p:nvPr>
            <p:ph idx="1"/>
          </p:nvPr>
        </p:nvSpPr>
        <p:spPr/>
        <p:txBody>
          <a:bodyPr>
            <a:normAutofit/>
          </a:bodyPr>
          <a:lstStyle/>
          <a:p>
            <a:pPr indent="-180000">
              <a:spcBef>
                <a:spcPts val="600"/>
              </a:spcBef>
              <a:spcAft>
                <a:spcPts val="600"/>
              </a:spcAft>
            </a:pPr>
            <a:r>
              <a:rPr lang="en-US" altLang="en-US" sz="2400" dirty="0"/>
              <a:t>This topic examines fixed-income instruments created through a process known as </a:t>
            </a:r>
            <a:r>
              <a:rPr lang="en-US" altLang="en-US" sz="2400" b="1" dirty="0"/>
              <a:t>securitization</a:t>
            </a:r>
            <a:r>
              <a:rPr lang="en-US" altLang="en-US" sz="2400" dirty="0"/>
              <a:t>. This process involves moving assets from the owner of the assets into a special legal entity.</a:t>
            </a:r>
          </a:p>
          <a:p>
            <a:pPr indent="-180000">
              <a:spcBef>
                <a:spcPts val="600"/>
              </a:spcBef>
              <a:spcAft>
                <a:spcPts val="600"/>
              </a:spcAft>
            </a:pPr>
            <a:r>
              <a:rPr lang="en-US" altLang="en-US" sz="2400" dirty="0"/>
              <a:t>In addition to bonds issued by governments and companies, the fixed-income market includes securities that are backed, or collateralized, by a pool (collection) of assets, such as loans and receivables, and are referred to generically as </a:t>
            </a:r>
            <a:r>
              <a:rPr lang="en-US" altLang="en-US" sz="2400" b="1" dirty="0"/>
              <a:t>asset-backed securities </a:t>
            </a:r>
            <a:r>
              <a:rPr lang="en-US" altLang="en-US" sz="2400" dirty="0"/>
              <a:t>(ABS).</a:t>
            </a:r>
          </a:p>
          <a:p>
            <a:pPr indent="-180000">
              <a:spcBef>
                <a:spcPts val="600"/>
              </a:spcBef>
              <a:spcAft>
                <a:spcPts val="600"/>
              </a:spcAft>
            </a:pPr>
            <a:endParaRPr lang="en-US" altLang="en-US" sz="2400" dirty="0"/>
          </a:p>
          <a:p>
            <a:pPr indent="-180000">
              <a:spcBef>
                <a:spcPts val="600"/>
              </a:spcBef>
              <a:spcAft>
                <a:spcPts val="600"/>
              </a:spcAft>
            </a:pPr>
            <a:endParaRPr lang="en-US" altLang="en-US" sz="2400" dirty="0"/>
          </a:p>
        </p:txBody>
      </p:sp>
      <p:sp>
        <p:nvSpPr>
          <p:cNvPr id="4" name="Slide Number Placeholder 3"/>
          <p:cNvSpPr>
            <a:spLocks noGrp="1"/>
          </p:cNvSpPr>
          <p:nvPr>
            <p:ph type="sldNum" sz="quarter" idx="12"/>
          </p:nvPr>
        </p:nvSpPr>
        <p:spPr/>
        <p:txBody>
          <a:bodyPr/>
          <a:lstStyle/>
          <a:p>
            <a:fld id="{4E4A4924-7CC3-4BF6-9C5C-A8E770D15754}" type="slidenum">
              <a:rPr lang="en-AU" smtClean="0"/>
              <a:t>3</a:t>
            </a:fld>
            <a:endParaRPr lang="en-AU" dirty="0"/>
          </a:p>
        </p:txBody>
      </p:sp>
    </p:spTree>
    <p:extLst>
      <p:ext uri="{BB962C8B-B14F-4D97-AF65-F5344CB8AC3E}">
        <p14:creationId xmlns:p14="http://schemas.microsoft.com/office/powerpoint/2010/main" val="753225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Calculating a COLLATERALIZED </a:t>
            </a:r>
            <a:br>
              <a:rPr lang="en-AU" dirty="0"/>
            </a:br>
            <a:r>
              <a:rPr lang="en-AU" dirty="0"/>
              <a:t>DEBT OBLIGATION</a:t>
            </a:r>
          </a:p>
        </p:txBody>
      </p:sp>
      <p:sp>
        <p:nvSpPr>
          <p:cNvPr id="3" name="Content Placeholder 2"/>
          <p:cNvSpPr>
            <a:spLocks noGrp="1"/>
          </p:cNvSpPr>
          <p:nvPr>
            <p:ph idx="1"/>
          </p:nvPr>
        </p:nvSpPr>
        <p:spPr>
          <a:xfrm>
            <a:off x="381000" y="1447801"/>
            <a:ext cx="8375904" cy="4724399"/>
          </a:xfrm>
        </p:spPr>
        <p:txBody>
          <a:bodyPr>
            <a:normAutofit fontScale="92500" lnSpcReduction="20000"/>
          </a:bodyPr>
          <a:lstStyle/>
          <a:p>
            <a:pPr marL="9144" indent="0">
              <a:buNone/>
            </a:pPr>
            <a:r>
              <a:rPr lang="en-AU" sz="2400" b="1" dirty="0"/>
              <a:t>Example. </a:t>
            </a:r>
            <a:r>
              <a:rPr lang="en-AU" sz="2400" dirty="0"/>
              <a:t>Consider the following US$100 million CDO:</a:t>
            </a:r>
          </a:p>
          <a:p>
            <a:endParaRPr lang="en-AU" sz="2400" dirty="0"/>
          </a:p>
          <a:p>
            <a:endParaRPr lang="en-AU" sz="2400" dirty="0"/>
          </a:p>
          <a:p>
            <a:endParaRPr lang="en-AU" sz="2400" dirty="0"/>
          </a:p>
          <a:p>
            <a:endParaRPr lang="en-AU" sz="2400" dirty="0"/>
          </a:p>
          <a:p>
            <a:endParaRPr lang="en-AU" sz="2400" dirty="0"/>
          </a:p>
          <a:p>
            <a:endParaRPr lang="en-AU" sz="2400" dirty="0"/>
          </a:p>
          <a:p>
            <a:r>
              <a:rPr lang="en-AU" sz="2400" dirty="0"/>
              <a:t>Assume the collateral consists of bonds that all mature in 10 years. The coupon rate is the 10-year US Treasury rate + 400 bps. </a:t>
            </a:r>
          </a:p>
          <a:p>
            <a:r>
              <a:rPr lang="en-AU" sz="2400" dirty="0"/>
              <a:t>The asset manager enters into an interest rate swap with a notional amount of US$80 million. The asset manager agrees to 1) pay a fixed rate each year equal to the 10-year Treasury rate + 100 bps and 2) receive LIBOR.</a:t>
            </a:r>
          </a:p>
          <a:p>
            <a:pPr>
              <a:spcBef>
                <a:spcPts val="300"/>
              </a:spcBef>
              <a:spcAft>
                <a:spcPts val="300"/>
              </a:spcAft>
            </a:pPr>
            <a:endParaRPr lang="en-US" sz="2400" dirty="0"/>
          </a:p>
        </p:txBody>
      </p:sp>
      <p:sp>
        <p:nvSpPr>
          <p:cNvPr id="4" name="Slide Number Placeholder 3"/>
          <p:cNvSpPr>
            <a:spLocks noGrp="1"/>
          </p:cNvSpPr>
          <p:nvPr>
            <p:ph type="sldNum" sz="quarter" idx="12"/>
          </p:nvPr>
        </p:nvSpPr>
        <p:spPr/>
        <p:txBody>
          <a:bodyPr/>
          <a:lstStyle/>
          <a:p>
            <a:fld id="{4E4A4924-7CC3-4BF6-9C5C-A8E770D15754}" type="slidenum">
              <a:rPr lang="en-AU" smtClean="0"/>
              <a:t>30</a:t>
            </a:fld>
            <a:endParaRPr lang="en-AU" dirty="0"/>
          </a:p>
        </p:txBody>
      </p:sp>
      <p:graphicFrame>
        <p:nvGraphicFramePr>
          <p:cNvPr id="6" name="Table 5"/>
          <p:cNvGraphicFramePr>
            <a:graphicFrameLocks noGrp="1"/>
          </p:cNvGraphicFramePr>
          <p:nvPr>
            <p:extLst>
              <p:ext uri="{D42A27DB-BD31-4B8C-83A1-F6EECF244321}">
                <p14:modId xmlns:p14="http://schemas.microsoft.com/office/powerpoint/2010/main" val="2255078870"/>
              </p:ext>
            </p:extLst>
          </p:nvPr>
        </p:nvGraphicFramePr>
        <p:xfrm>
          <a:off x="685800" y="1981200"/>
          <a:ext cx="7467600" cy="1889760"/>
        </p:xfrm>
        <a:graphic>
          <a:graphicData uri="http://schemas.openxmlformats.org/drawingml/2006/table">
            <a:tbl>
              <a:tblPr firstRow="1" bandRow="1">
                <a:tableStyleId>{5C22544A-7EE6-4342-B048-85BDC9FD1C3A}</a:tableStyleId>
              </a:tblPr>
              <a:tblGrid>
                <a:gridCol w="2489200">
                  <a:extLst>
                    <a:ext uri="{9D8B030D-6E8A-4147-A177-3AD203B41FA5}">
                      <a16:colId xmlns:a16="http://schemas.microsoft.com/office/drawing/2014/main" val="20000"/>
                    </a:ext>
                  </a:extLst>
                </a:gridCol>
                <a:gridCol w="23114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370840">
                <a:tc>
                  <a:txBody>
                    <a:bodyPr/>
                    <a:lstStyle/>
                    <a:p>
                      <a:pPr algn="ctr"/>
                      <a:r>
                        <a:rPr lang="en-AU" sz="2000" dirty="0">
                          <a:latin typeface="+mn-lt"/>
                        </a:rPr>
                        <a:t>Tranche</a:t>
                      </a:r>
                    </a:p>
                  </a:txBody>
                  <a:tcPr/>
                </a:tc>
                <a:tc>
                  <a:txBody>
                    <a:bodyPr/>
                    <a:lstStyle/>
                    <a:p>
                      <a:pPr algn="ctr"/>
                      <a:r>
                        <a:rPr lang="en-AU" sz="2000" dirty="0">
                          <a:latin typeface="+mn-lt"/>
                        </a:rPr>
                        <a:t>Par Value (US$)</a:t>
                      </a:r>
                    </a:p>
                  </a:txBody>
                  <a:tcPr/>
                </a:tc>
                <a:tc>
                  <a:txBody>
                    <a:bodyPr/>
                    <a:lstStyle/>
                    <a:p>
                      <a:pPr algn="ctr"/>
                      <a:r>
                        <a:rPr lang="en-AU" sz="2000" dirty="0">
                          <a:latin typeface="+mn-lt"/>
                        </a:rPr>
                        <a:t>Coupon Rate</a:t>
                      </a:r>
                    </a:p>
                  </a:txBody>
                  <a:tcPr/>
                </a:tc>
                <a:extLst>
                  <a:ext uri="{0D108BD9-81ED-4DB2-BD59-A6C34878D82A}">
                    <a16:rowId xmlns:a16="http://schemas.microsoft.com/office/drawing/2014/main" val="10000"/>
                  </a:ext>
                </a:extLst>
              </a:tr>
              <a:tr h="370840">
                <a:tc>
                  <a:txBody>
                    <a:bodyPr/>
                    <a:lstStyle/>
                    <a:p>
                      <a:pPr algn="ctr"/>
                      <a:r>
                        <a:rPr lang="en-AU" sz="2000" dirty="0">
                          <a:latin typeface="+mn-lt"/>
                        </a:rPr>
                        <a:t>Senior</a:t>
                      </a:r>
                    </a:p>
                  </a:txBody>
                  <a:tcPr/>
                </a:tc>
                <a:tc>
                  <a:txBody>
                    <a:bodyPr/>
                    <a:lstStyle/>
                    <a:p>
                      <a:pPr algn="ctr"/>
                      <a:r>
                        <a:rPr lang="en-AU" sz="2000" dirty="0">
                          <a:latin typeface="+mn-lt"/>
                        </a:rPr>
                        <a:t>80,000,000</a:t>
                      </a:r>
                    </a:p>
                  </a:txBody>
                  <a:tcPr/>
                </a:tc>
                <a:tc>
                  <a:txBody>
                    <a:bodyPr/>
                    <a:lstStyle/>
                    <a:p>
                      <a:pPr algn="ctr"/>
                      <a:r>
                        <a:rPr lang="en-AU" sz="2000" dirty="0">
                          <a:latin typeface="+mn-lt"/>
                        </a:rPr>
                        <a:t>LIBOR + 70 bps</a:t>
                      </a:r>
                    </a:p>
                  </a:txBody>
                  <a:tcPr/>
                </a:tc>
                <a:extLst>
                  <a:ext uri="{0D108BD9-81ED-4DB2-BD59-A6C34878D82A}">
                    <a16:rowId xmlns:a16="http://schemas.microsoft.com/office/drawing/2014/main" val="10001"/>
                  </a:ext>
                </a:extLst>
              </a:tr>
              <a:tr h="370840">
                <a:tc>
                  <a:txBody>
                    <a:bodyPr/>
                    <a:lstStyle/>
                    <a:p>
                      <a:pPr algn="ctr"/>
                      <a:r>
                        <a:rPr lang="en-AU" sz="2000" dirty="0">
                          <a:latin typeface="+mn-lt"/>
                        </a:rPr>
                        <a:t>Mezzanine</a:t>
                      </a:r>
                    </a:p>
                  </a:txBody>
                  <a:tcPr/>
                </a:tc>
                <a:tc>
                  <a:txBody>
                    <a:bodyPr/>
                    <a:lstStyle/>
                    <a:p>
                      <a:pPr algn="ctr"/>
                      <a:r>
                        <a:rPr lang="en-AU" sz="2000" dirty="0">
                          <a:latin typeface="+mn-lt"/>
                        </a:rPr>
                        <a:t>10,000,000</a:t>
                      </a:r>
                    </a:p>
                  </a:txBody>
                  <a:tcPr/>
                </a:tc>
                <a:tc>
                  <a:txBody>
                    <a:bodyPr/>
                    <a:lstStyle/>
                    <a:p>
                      <a:pPr algn="ctr"/>
                      <a:r>
                        <a:rPr lang="en-AU" sz="2000" dirty="0">
                          <a:latin typeface="+mn-lt"/>
                        </a:rPr>
                        <a:t>10-year US Treasury rate + 200 bps</a:t>
                      </a:r>
                    </a:p>
                  </a:txBody>
                  <a:tcPr/>
                </a:tc>
                <a:extLst>
                  <a:ext uri="{0D108BD9-81ED-4DB2-BD59-A6C34878D82A}">
                    <a16:rowId xmlns:a16="http://schemas.microsoft.com/office/drawing/2014/main" val="10002"/>
                  </a:ext>
                </a:extLst>
              </a:tr>
              <a:tr h="370840">
                <a:tc>
                  <a:txBody>
                    <a:bodyPr/>
                    <a:lstStyle/>
                    <a:p>
                      <a:pPr algn="ctr"/>
                      <a:r>
                        <a:rPr lang="en-AU" sz="2000" dirty="0">
                          <a:latin typeface="+mn-lt"/>
                        </a:rPr>
                        <a:t>Subordinated/equity</a:t>
                      </a:r>
                    </a:p>
                  </a:txBody>
                  <a:tcPr/>
                </a:tc>
                <a:tc>
                  <a:txBody>
                    <a:bodyPr/>
                    <a:lstStyle/>
                    <a:p>
                      <a:pPr algn="ctr"/>
                      <a:r>
                        <a:rPr lang="en-AU" sz="2000" dirty="0">
                          <a:latin typeface="+mn-lt"/>
                        </a:rPr>
                        <a:t>10,000,000</a:t>
                      </a:r>
                    </a:p>
                  </a:txBody>
                  <a:tcPr/>
                </a:tc>
                <a:tc>
                  <a:txBody>
                    <a:bodyPr/>
                    <a:lstStyle/>
                    <a:p>
                      <a:pPr algn="ctr"/>
                      <a:endParaRPr lang="en-AU" sz="2000" dirty="0">
                        <a:latin typeface="+mn-lt"/>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56455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Calculating a COLLATERALIZED </a:t>
            </a:r>
            <a:br>
              <a:rPr lang="en-AU" dirty="0"/>
            </a:br>
            <a:r>
              <a:rPr lang="en-AU" dirty="0"/>
              <a:t>DEBT OBLIGATION</a:t>
            </a:r>
          </a:p>
        </p:txBody>
      </p:sp>
      <p:sp>
        <p:nvSpPr>
          <p:cNvPr id="3" name="Content Placeholder 2"/>
          <p:cNvSpPr>
            <a:spLocks noGrp="1"/>
          </p:cNvSpPr>
          <p:nvPr>
            <p:ph idx="1"/>
          </p:nvPr>
        </p:nvSpPr>
        <p:spPr>
          <a:xfrm>
            <a:off x="381000" y="1447801"/>
            <a:ext cx="8375904" cy="4876799"/>
          </a:xfrm>
        </p:spPr>
        <p:txBody>
          <a:bodyPr>
            <a:normAutofit fontScale="85000" lnSpcReduction="10000"/>
          </a:bodyPr>
          <a:lstStyle/>
          <a:p>
            <a:pPr marL="9144" indent="0">
              <a:buNone/>
            </a:pPr>
            <a:r>
              <a:rPr lang="en-AU" sz="2400" b="1" dirty="0"/>
              <a:t>Example (continued).</a:t>
            </a:r>
          </a:p>
          <a:p>
            <a:r>
              <a:rPr lang="en-AU" sz="2400" dirty="0"/>
              <a:t>10-year Treasury rate: 7%</a:t>
            </a:r>
          </a:p>
          <a:p>
            <a:r>
              <a:rPr lang="en-AU" sz="2400" dirty="0"/>
              <a:t>Interest from collateral: (7% + 4%) × $100 million = $11 million</a:t>
            </a:r>
          </a:p>
          <a:p>
            <a:r>
              <a:rPr lang="en-AU" sz="2400" dirty="0"/>
              <a:t>Interest to senior tranche: $80 million × (LIBOR + 70 bps)</a:t>
            </a:r>
          </a:p>
          <a:p>
            <a:r>
              <a:rPr lang="en-AU" sz="2400" dirty="0"/>
              <a:t>Interest to mezzanine tranche: $10 million × (7% + 2%) = $0.9 million</a:t>
            </a:r>
          </a:p>
          <a:p>
            <a:r>
              <a:rPr lang="en-AU" sz="2400" dirty="0"/>
              <a:t>Interest from swap counterparty: $80 million × LIBOR</a:t>
            </a:r>
          </a:p>
          <a:p>
            <a:r>
              <a:rPr lang="en-AU" sz="2400" dirty="0"/>
              <a:t>Interest to swap counterparty: 8% × $80 million = $6.4 million</a:t>
            </a:r>
          </a:p>
          <a:p>
            <a:r>
              <a:rPr lang="en-AU" sz="2400" dirty="0"/>
              <a:t>Net interest: $3.14 million</a:t>
            </a:r>
          </a:p>
          <a:p>
            <a:pPr marL="9144" indent="0">
              <a:buNone/>
            </a:pPr>
            <a:endParaRPr lang="en-AU" sz="2400" b="1" dirty="0"/>
          </a:p>
          <a:p>
            <a:pPr marL="9144" indent="0">
              <a:buNone/>
            </a:pPr>
            <a:r>
              <a:rPr lang="en-AU" sz="2400" b="1" dirty="0"/>
              <a:t>Now, suppose asset management fees are $640,000. Calculate cash flow to subordinate/equity tranche and annual return.</a:t>
            </a:r>
          </a:p>
          <a:p>
            <a:r>
              <a:rPr lang="en-AU" sz="2400" dirty="0"/>
              <a:t>Cash flow: $3.14 million – $0.64 million = $2.5 million</a:t>
            </a:r>
          </a:p>
          <a:p>
            <a:r>
              <a:rPr lang="en-AU" sz="2400" dirty="0"/>
              <a:t>Return: $2.5 million/$10 million = 25% (assumes no defaults, no call)</a:t>
            </a:r>
          </a:p>
          <a:p>
            <a:pPr>
              <a:spcBef>
                <a:spcPts val="300"/>
              </a:spcBef>
              <a:spcAft>
                <a:spcPts val="300"/>
              </a:spcAft>
            </a:pPr>
            <a:endParaRPr lang="en-US" sz="2400" dirty="0"/>
          </a:p>
        </p:txBody>
      </p:sp>
      <p:sp>
        <p:nvSpPr>
          <p:cNvPr id="4" name="Slide Number Placeholder 3"/>
          <p:cNvSpPr>
            <a:spLocks noGrp="1"/>
          </p:cNvSpPr>
          <p:nvPr>
            <p:ph type="sldNum" sz="quarter" idx="12"/>
          </p:nvPr>
        </p:nvSpPr>
        <p:spPr/>
        <p:txBody>
          <a:bodyPr/>
          <a:lstStyle/>
          <a:p>
            <a:fld id="{4E4A4924-7CC3-4BF6-9C5C-A8E770D15754}" type="slidenum">
              <a:rPr lang="en-AU" smtClean="0"/>
              <a:t>31</a:t>
            </a:fld>
            <a:endParaRPr lang="en-AU" dirty="0"/>
          </a:p>
        </p:txBody>
      </p:sp>
    </p:spTree>
    <p:extLst>
      <p:ext uri="{BB962C8B-B14F-4D97-AF65-F5344CB8AC3E}">
        <p14:creationId xmlns:p14="http://schemas.microsoft.com/office/powerpoint/2010/main" val="1516764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defRPr/>
            </a:pPr>
            <a:r>
              <a:rPr lang="en-AU" dirty="0"/>
              <a:t>9. SUMMARY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16669431"/>
              </p:ext>
            </p:extLst>
          </p:nvPr>
        </p:nvGraphicFramePr>
        <p:xfrm>
          <a:off x="381000" y="1447801"/>
          <a:ext cx="8458200" cy="4876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32</a:t>
            </a:fld>
            <a:endParaRPr lang="en-AU" dirty="0"/>
          </a:p>
        </p:txBody>
      </p:sp>
    </p:spTree>
    <p:extLst>
      <p:ext uri="{BB962C8B-B14F-4D97-AF65-F5344CB8AC3E}">
        <p14:creationId xmlns:p14="http://schemas.microsoft.com/office/powerpoint/2010/main" val="1313858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defRPr/>
            </a:pPr>
            <a:r>
              <a:rPr lang="en-AU" dirty="0"/>
              <a:t>SUMMARY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73577244"/>
              </p:ext>
            </p:extLst>
          </p:nvPr>
        </p:nvGraphicFramePr>
        <p:xfrm>
          <a:off x="381000" y="1447801"/>
          <a:ext cx="8375904" cy="472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33</a:t>
            </a:fld>
            <a:endParaRPr lang="en-AU" dirty="0"/>
          </a:p>
        </p:txBody>
      </p:sp>
    </p:spTree>
    <p:extLst>
      <p:ext uri="{BB962C8B-B14F-4D97-AF65-F5344CB8AC3E}">
        <p14:creationId xmlns:p14="http://schemas.microsoft.com/office/powerpoint/2010/main" val="1161978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defRPr/>
            </a:pPr>
            <a:r>
              <a:rPr lang="en-AU" dirty="0"/>
              <a:t>SUMMARY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90726455"/>
              </p:ext>
            </p:extLst>
          </p:nvPr>
        </p:nvGraphicFramePr>
        <p:xfrm>
          <a:off x="381000" y="1447801"/>
          <a:ext cx="8375904" cy="47243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34</a:t>
            </a:fld>
            <a:endParaRPr lang="en-AU" dirty="0"/>
          </a:p>
        </p:txBody>
      </p:sp>
    </p:spTree>
    <p:extLst>
      <p:ext uri="{BB962C8B-B14F-4D97-AF65-F5344CB8AC3E}">
        <p14:creationId xmlns:p14="http://schemas.microsoft.com/office/powerpoint/2010/main" val="3112684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defRPr/>
            </a:pPr>
            <a:r>
              <a:rPr lang="en-AU" dirty="0"/>
              <a:t>SUMMARY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25133704"/>
              </p:ext>
            </p:extLst>
          </p:nvPr>
        </p:nvGraphicFramePr>
        <p:xfrm>
          <a:off x="381000" y="1676400"/>
          <a:ext cx="8375904" cy="3657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35</a:t>
            </a:fld>
            <a:endParaRPr lang="en-AU" dirty="0"/>
          </a:p>
        </p:txBody>
      </p:sp>
    </p:spTree>
    <p:extLst>
      <p:ext uri="{BB962C8B-B14F-4D97-AF65-F5344CB8AC3E}">
        <p14:creationId xmlns:p14="http://schemas.microsoft.com/office/powerpoint/2010/main" val="2630539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spcBef>
                <a:spcPts val="0"/>
              </a:spcBef>
              <a:defRPr/>
            </a:pPr>
            <a:r>
              <a:rPr lang="en-AU" dirty="0"/>
              <a:t>SUMMARY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76039793"/>
              </p:ext>
            </p:extLst>
          </p:nvPr>
        </p:nvGraphicFramePr>
        <p:xfrm>
          <a:off x="381000" y="1371600"/>
          <a:ext cx="8375904" cy="4952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36</a:t>
            </a:fld>
            <a:endParaRPr lang="en-AU" dirty="0"/>
          </a:p>
        </p:txBody>
      </p:sp>
    </p:spTree>
    <p:extLst>
      <p:ext uri="{BB962C8B-B14F-4D97-AF65-F5344CB8AC3E}">
        <p14:creationId xmlns:p14="http://schemas.microsoft.com/office/powerpoint/2010/main" val="8614395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3875E-4FE1-4028-8F71-5500C9601789}"/>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9DCD5836-E3B6-41A8-83AA-E81F35AC047A}"/>
              </a:ext>
            </a:extLst>
          </p:cNvPr>
          <p:cNvSpPr>
            <a:spLocks noGrp="1"/>
          </p:cNvSpPr>
          <p:nvPr>
            <p:ph idx="1"/>
          </p:nvPr>
        </p:nvSpPr>
        <p:spPr/>
        <p:txBody>
          <a:bodyPr/>
          <a:lstStyle/>
          <a:p>
            <a:r>
              <a:rPr lang="en-US" dirty="0"/>
              <a:t>Read Chapter 7</a:t>
            </a:r>
          </a:p>
          <a:p>
            <a:r>
              <a:rPr lang="en-US" dirty="0"/>
              <a:t>Chapter 7 problem 1,2,3,5,6,10,11,12,13,14,15</a:t>
            </a:r>
          </a:p>
        </p:txBody>
      </p:sp>
      <p:sp>
        <p:nvSpPr>
          <p:cNvPr id="4" name="Slide Number Placeholder 3">
            <a:extLst>
              <a:ext uri="{FF2B5EF4-FFF2-40B4-BE49-F238E27FC236}">
                <a16:creationId xmlns:a16="http://schemas.microsoft.com/office/drawing/2014/main" id="{175630F8-3C46-4739-B24C-7A38491179F5}"/>
              </a:ext>
            </a:extLst>
          </p:cNvPr>
          <p:cNvSpPr>
            <a:spLocks noGrp="1"/>
          </p:cNvSpPr>
          <p:nvPr>
            <p:ph type="sldNum" sz="quarter" idx="12"/>
          </p:nvPr>
        </p:nvSpPr>
        <p:spPr/>
        <p:txBody>
          <a:bodyPr/>
          <a:lstStyle/>
          <a:p>
            <a:fld id="{4E4A4924-7CC3-4BF6-9C5C-A8E770D15754}" type="slidenum">
              <a:rPr lang="en-US" smtClean="0"/>
              <a:t>37</a:t>
            </a:fld>
            <a:endParaRPr lang="en-US" dirty="0"/>
          </a:p>
        </p:txBody>
      </p:sp>
    </p:spTree>
    <p:extLst>
      <p:ext uri="{BB962C8B-B14F-4D97-AF65-F5344CB8AC3E}">
        <p14:creationId xmlns:p14="http://schemas.microsoft.com/office/powerpoint/2010/main" val="2986942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1. INTRODUCTION</a:t>
            </a:r>
          </a:p>
        </p:txBody>
      </p:sp>
      <p:sp>
        <p:nvSpPr>
          <p:cNvPr id="3" name="Content Placeholder 2"/>
          <p:cNvSpPr>
            <a:spLocks noGrp="1"/>
          </p:cNvSpPr>
          <p:nvPr>
            <p:ph idx="1"/>
          </p:nvPr>
        </p:nvSpPr>
        <p:spPr/>
        <p:txBody>
          <a:bodyPr>
            <a:normAutofit/>
          </a:bodyPr>
          <a:lstStyle/>
          <a:p>
            <a:pPr indent="-180000">
              <a:spcBef>
                <a:spcPts val="600"/>
              </a:spcBef>
              <a:spcAft>
                <a:spcPts val="600"/>
              </a:spcAft>
            </a:pPr>
            <a:r>
              <a:rPr lang="en-US" altLang="en-US" sz="2400" dirty="0"/>
              <a:t>Assets that are typically used to create asset-backed bonds are called “</a:t>
            </a:r>
            <a:r>
              <a:rPr lang="en-US" altLang="en-US" sz="2400" b="1" dirty="0"/>
              <a:t>securitized assets</a:t>
            </a:r>
            <a:r>
              <a:rPr lang="en-US" altLang="en-US" sz="2400" dirty="0"/>
              <a:t>”</a:t>
            </a:r>
            <a:r>
              <a:rPr lang="en-US" altLang="en-US" sz="2400" b="1" dirty="0"/>
              <a:t> </a:t>
            </a:r>
            <a:r>
              <a:rPr lang="en-US" altLang="en-US" sz="2400" dirty="0"/>
              <a:t>and include the following, among others:</a:t>
            </a:r>
          </a:p>
          <a:p>
            <a:pPr indent="-180000">
              <a:spcBef>
                <a:spcPts val="600"/>
              </a:spcBef>
              <a:spcAft>
                <a:spcPts val="600"/>
              </a:spcAft>
            </a:pPr>
            <a:endParaRPr lang="en-US" altLang="en-US" sz="2400" dirty="0"/>
          </a:p>
          <a:p>
            <a:pPr indent="-180000">
              <a:spcBef>
                <a:spcPts val="600"/>
              </a:spcBef>
              <a:spcAft>
                <a:spcPts val="600"/>
              </a:spcAft>
            </a:pPr>
            <a:endParaRPr lang="en-US" altLang="en-US" sz="2400" dirty="0"/>
          </a:p>
          <a:p>
            <a:pPr indent="-180000">
              <a:spcBef>
                <a:spcPts val="600"/>
              </a:spcBef>
              <a:spcAft>
                <a:spcPts val="600"/>
              </a:spcAft>
            </a:pPr>
            <a:endParaRPr lang="en-US" altLang="en-US" sz="2400" dirty="0"/>
          </a:p>
          <a:p>
            <a:pPr indent="-180000">
              <a:spcBef>
                <a:spcPts val="600"/>
              </a:spcBef>
              <a:spcAft>
                <a:spcPts val="600"/>
              </a:spcAft>
            </a:pPr>
            <a:endParaRPr lang="en-US" altLang="en-US" sz="2400" dirty="0"/>
          </a:p>
          <a:p>
            <a:pPr indent="-180000">
              <a:spcBef>
                <a:spcPts val="600"/>
              </a:spcBef>
              <a:spcAft>
                <a:spcPts val="600"/>
              </a:spcAft>
            </a:pPr>
            <a:r>
              <a:rPr lang="en-US" altLang="en-US" sz="2400" dirty="0"/>
              <a:t>A </a:t>
            </a:r>
            <a:r>
              <a:rPr lang="en-US" altLang="en-US" sz="2400" b="1" dirty="0"/>
              <a:t>mortgage-backed security </a:t>
            </a:r>
            <a:r>
              <a:rPr lang="en-US" altLang="en-US" sz="2400" dirty="0"/>
              <a:t>(MBS) is, by definition, an asset-backed security, but a distinction is often made between MBS and ABS backed by non-mortgage assets.</a:t>
            </a:r>
          </a:p>
          <a:p>
            <a:pPr indent="-180000">
              <a:spcBef>
                <a:spcPts val="600"/>
              </a:spcBef>
              <a:spcAft>
                <a:spcPts val="600"/>
              </a:spcAft>
            </a:pPr>
            <a:endParaRPr lang="en-US" altLang="en-US" sz="2400" dirty="0"/>
          </a:p>
        </p:txBody>
      </p:sp>
      <p:sp>
        <p:nvSpPr>
          <p:cNvPr id="4" name="Slide Number Placeholder 3"/>
          <p:cNvSpPr>
            <a:spLocks noGrp="1"/>
          </p:cNvSpPr>
          <p:nvPr>
            <p:ph type="sldNum" sz="quarter" idx="12"/>
          </p:nvPr>
        </p:nvSpPr>
        <p:spPr/>
        <p:txBody>
          <a:bodyPr/>
          <a:lstStyle/>
          <a:p>
            <a:fld id="{4E4A4924-7CC3-4BF6-9C5C-A8E770D15754}" type="slidenum">
              <a:rPr lang="en-AU" smtClean="0"/>
              <a:t>4</a:t>
            </a:fld>
            <a:endParaRPr lang="en-AU" dirty="0"/>
          </a:p>
        </p:txBody>
      </p:sp>
      <p:graphicFrame>
        <p:nvGraphicFramePr>
          <p:cNvPr id="6" name="Diagram 5"/>
          <p:cNvGraphicFramePr/>
          <p:nvPr>
            <p:extLst>
              <p:ext uri="{D42A27DB-BD31-4B8C-83A1-F6EECF244321}">
                <p14:modId xmlns:p14="http://schemas.microsoft.com/office/powerpoint/2010/main" val="4184070917"/>
              </p:ext>
            </p:extLst>
          </p:nvPr>
        </p:nvGraphicFramePr>
        <p:xfrm>
          <a:off x="609600" y="2667000"/>
          <a:ext cx="7848600" cy="205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35093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2. BENEFITS OF SECURITIZATION FOR ECONOMIES AND FINANCIAL MARKETS</a:t>
            </a:r>
          </a:p>
        </p:txBody>
      </p:sp>
      <p:sp>
        <p:nvSpPr>
          <p:cNvPr id="3" name="Content Placeholder 2"/>
          <p:cNvSpPr>
            <a:spLocks noGrp="1"/>
          </p:cNvSpPr>
          <p:nvPr>
            <p:ph idx="1"/>
          </p:nvPr>
        </p:nvSpPr>
        <p:spPr/>
        <p:txBody>
          <a:bodyPr>
            <a:normAutofit/>
          </a:bodyPr>
          <a:lstStyle/>
          <a:p>
            <a:pPr marL="182880" lvl="1" indent="-180000">
              <a:spcBef>
                <a:spcPts val="600"/>
              </a:spcBef>
              <a:spcAft>
                <a:spcPts val="600"/>
              </a:spcAft>
              <a:buFont typeface="Arial" pitchFamily="34" charset="0"/>
              <a:buChar char="•"/>
            </a:pPr>
            <a:r>
              <a:rPr lang="en-US" sz="2400" dirty="0"/>
              <a:t>The securitization of pools of loans into multiple securities provides an economy with a number of benefits:</a:t>
            </a:r>
          </a:p>
        </p:txBody>
      </p:sp>
      <p:sp>
        <p:nvSpPr>
          <p:cNvPr id="4" name="Slide Number Placeholder 3"/>
          <p:cNvSpPr>
            <a:spLocks noGrp="1"/>
          </p:cNvSpPr>
          <p:nvPr>
            <p:ph type="sldNum" sz="quarter" idx="12"/>
          </p:nvPr>
        </p:nvSpPr>
        <p:spPr/>
        <p:txBody>
          <a:bodyPr/>
          <a:lstStyle/>
          <a:p>
            <a:fld id="{4E4A4924-7CC3-4BF6-9C5C-A8E770D15754}" type="slidenum">
              <a:rPr lang="en-AU" smtClean="0"/>
              <a:t>5</a:t>
            </a:fld>
            <a:endParaRPr lang="en-AU" dirty="0"/>
          </a:p>
        </p:txBody>
      </p:sp>
      <p:graphicFrame>
        <p:nvGraphicFramePr>
          <p:cNvPr id="6" name="Diagram 5"/>
          <p:cNvGraphicFramePr/>
          <p:nvPr>
            <p:extLst>
              <p:ext uri="{D42A27DB-BD31-4B8C-83A1-F6EECF244321}">
                <p14:modId xmlns:p14="http://schemas.microsoft.com/office/powerpoint/2010/main" val="3132912209"/>
              </p:ext>
            </p:extLst>
          </p:nvPr>
        </p:nvGraphicFramePr>
        <p:xfrm>
          <a:off x="533400" y="2362200"/>
          <a:ext cx="82296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778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3. THE SECURITIZATION PROCESS</a:t>
            </a:r>
          </a:p>
        </p:txBody>
      </p:sp>
      <p:sp>
        <p:nvSpPr>
          <p:cNvPr id="4" name="Slide Number Placeholder 3"/>
          <p:cNvSpPr>
            <a:spLocks noGrp="1"/>
          </p:cNvSpPr>
          <p:nvPr>
            <p:ph type="sldNum" sz="quarter" idx="12"/>
          </p:nvPr>
        </p:nvSpPr>
        <p:spPr/>
        <p:txBody>
          <a:bodyPr/>
          <a:lstStyle/>
          <a:p>
            <a:fld id="{4E4A4924-7CC3-4BF6-9C5C-A8E770D15754}" type="slidenum">
              <a:rPr lang="en-AU" smtClean="0"/>
              <a:t>6</a:t>
            </a:fld>
            <a:endParaRPr lang="en-AU" dirty="0"/>
          </a:p>
        </p:txBody>
      </p:sp>
      <p:sp>
        <p:nvSpPr>
          <p:cNvPr id="3" name="Oval 2"/>
          <p:cNvSpPr/>
          <p:nvPr/>
        </p:nvSpPr>
        <p:spPr>
          <a:xfrm>
            <a:off x="762000" y="1524000"/>
            <a:ext cx="2895600" cy="14478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Mortgage credit insurance</a:t>
            </a:r>
          </a:p>
        </p:txBody>
      </p:sp>
      <p:sp>
        <p:nvSpPr>
          <p:cNvPr id="6" name="Oval 5"/>
          <p:cNvSpPr/>
          <p:nvPr/>
        </p:nvSpPr>
        <p:spPr>
          <a:xfrm>
            <a:off x="762000" y="3733800"/>
            <a:ext cx="2895600" cy="14478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dirty="0"/>
              <a:t>Liquidity facility: Cash flow </a:t>
            </a:r>
          </a:p>
          <a:p>
            <a:pPr algn="ctr"/>
            <a:r>
              <a:rPr lang="en-AU" sz="2000" dirty="0"/>
              <a:t>timing insurance</a:t>
            </a:r>
          </a:p>
        </p:txBody>
      </p:sp>
      <p:sp>
        <p:nvSpPr>
          <p:cNvPr id="7" name="Rectangle 6"/>
          <p:cNvSpPr/>
          <p:nvPr/>
        </p:nvSpPr>
        <p:spPr>
          <a:xfrm>
            <a:off x="4648200" y="1447800"/>
            <a:ext cx="3124200" cy="1066800"/>
          </a:xfrm>
          <a:prstGeom prst="rect">
            <a:avLst/>
          </a:prstGeom>
          <a:solidFill>
            <a:schemeClr val="bg2">
              <a:lumMod val="20000"/>
              <a:lumOff val="80000"/>
              <a:alpha val="3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1. Financial Institution (FI) creates mortgages on balance sheet.</a:t>
            </a:r>
          </a:p>
        </p:txBody>
      </p:sp>
      <p:sp>
        <p:nvSpPr>
          <p:cNvPr id="8" name="Rectangle 7"/>
          <p:cNvSpPr/>
          <p:nvPr/>
        </p:nvSpPr>
        <p:spPr>
          <a:xfrm>
            <a:off x="4648200" y="2971799"/>
            <a:ext cx="3352800" cy="1981201"/>
          </a:xfrm>
          <a:prstGeom prst="rect">
            <a:avLst/>
          </a:prstGeom>
          <a:solidFill>
            <a:schemeClr val="bg2">
              <a:lumMod val="20000"/>
              <a:lumOff val="80000"/>
              <a:alpha val="3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2. </a:t>
            </a:r>
            <a:r>
              <a:rPr lang="en-AU" sz="2000" b="1" dirty="0">
                <a:solidFill>
                  <a:schemeClr val="tx1"/>
                </a:solidFill>
              </a:rPr>
              <a:t>Special purchase vehicle (SPV) </a:t>
            </a:r>
            <a:r>
              <a:rPr lang="en-AU" sz="2000" dirty="0">
                <a:solidFill>
                  <a:schemeClr val="tx1"/>
                </a:solidFill>
              </a:rPr>
              <a:t>purchases mortgages from FI and places these on its balance sheet.</a:t>
            </a:r>
          </a:p>
          <a:p>
            <a:pPr>
              <a:spcBef>
                <a:spcPts val="1200"/>
              </a:spcBef>
            </a:pPr>
            <a:r>
              <a:rPr lang="en-AU" sz="2000" dirty="0">
                <a:solidFill>
                  <a:schemeClr val="tx1"/>
                </a:solidFill>
              </a:rPr>
              <a:t>3. SPV creates securities.</a:t>
            </a:r>
          </a:p>
        </p:txBody>
      </p:sp>
      <p:sp>
        <p:nvSpPr>
          <p:cNvPr id="9" name="Rectangle 8"/>
          <p:cNvSpPr/>
          <p:nvPr/>
        </p:nvSpPr>
        <p:spPr>
          <a:xfrm>
            <a:off x="4648200" y="5562600"/>
            <a:ext cx="3124200" cy="685800"/>
          </a:xfrm>
          <a:prstGeom prst="rect">
            <a:avLst/>
          </a:prstGeom>
          <a:solidFill>
            <a:schemeClr val="bg2">
              <a:lumMod val="20000"/>
              <a:lumOff val="80000"/>
              <a:alpha val="3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dirty="0">
                <a:solidFill>
                  <a:schemeClr val="tx1"/>
                </a:solidFill>
              </a:rPr>
              <a:t>4. Investors purchase securities.</a:t>
            </a:r>
          </a:p>
        </p:txBody>
      </p:sp>
      <p:cxnSp>
        <p:nvCxnSpPr>
          <p:cNvPr id="11" name="Straight Arrow Connector 10"/>
          <p:cNvCxnSpPr/>
          <p:nvPr/>
        </p:nvCxnSpPr>
        <p:spPr>
          <a:xfrm>
            <a:off x="3581400" y="1981200"/>
            <a:ext cx="648000" cy="0"/>
          </a:xfrm>
          <a:prstGeom prst="straightConnector1">
            <a:avLst/>
          </a:prstGeom>
          <a:ln w="254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76600" y="1447800"/>
            <a:ext cx="1371600" cy="304800"/>
          </a:xfrm>
          <a:prstGeom prst="rect">
            <a:avLst/>
          </a:prstGeom>
          <a:noFill/>
        </p:spPr>
        <p:txBody>
          <a:bodyPr wrap="square" rtlCol="0">
            <a:noAutofit/>
          </a:bodyPr>
          <a:lstStyle/>
          <a:p>
            <a:r>
              <a:rPr lang="en-AU" dirty="0">
                <a:solidFill>
                  <a:schemeClr val="tx1">
                    <a:lumMod val="75000"/>
                    <a:lumOff val="25000"/>
                  </a:schemeClr>
                </a:solidFill>
              </a:rPr>
              <a:t>Insurance</a:t>
            </a:r>
          </a:p>
        </p:txBody>
      </p:sp>
      <p:cxnSp>
        <p:nvCxnSpPr>
          <p:cNvPr id="13" name="Straight Arrow Connector 12"/>
          <p:cNvCxnSpPr/>
          <p:nvPr/>
        </p:nvCxnSpPr>
        <p:spPr>
          <a:xfrm>
            <a:off x="3581400" y="4114800"/>
            <a:ext cx="648000" cy="0"/>
          </a:xfrm>
          <a:prstGeom prst="straightConnector1">
            <a:avLst/>
          </a:prstGeom>
          <a:ln w="254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76600" y="3581400"/>
            <a:ext cx="1371600" cy="304800"/>
          </a:xfrm>
          <a:prstGeom prst="rect">
            <a:avLst/>
          </a:prstGeom>
          <a:noFill/>
        </p:spPr>
        <p:txBody>
          <a:bodyPr wrap="square" rtlCol="0">
            <a:noAutofit/>
          </a:bodyPr>
          <a:lstStyle/>
          <a:p>
            <a:r>
              <a:rPr lang="en-AU" dirty="0">
                <a:solidFill>
                  <a:schemeClr val="tx1">
                    <a:lumMod val="75000"/>
                    <a:lumOff val="25000"/>
                  </a:schemeClr>
                </a:solidFill>
              </a:rPr>
              <a:t>Insurance</a:t>
            </a:r>
          </a:p>
        </p:txBody>
      </p:sp>
      <p:cxnSp>
        <p:nvCxnSpPr>
          <p:cNvPr id="15" name="Straight Arrow Connector 14"/>
          <p:cNvCxnSpPr/>
          <p:nvPr/>
        </p:nvCxnSpPr>
        <p:spPr>
          <a:xfrm rot="10800000" flipV="1">
            <a:off x="4000200" y="4495799"/>
            <a:ext cx="648000" cy="0"/>
          </a:xfrm>
          <a:prstGeom prst="straightConnector1">
            <a:avLst/>
          </a:prstGeom>
          <a:ln w="254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581400" y="4648200"/>
            <a:ext cx="1371600" cy="304800"/>
          </a:xfrm>
          <a:prstGeom prst="rect">
            <a:avLst/>
          </a:prstGeom>
          <a:noFill/>
        </p:spPr>
        <p:txBody>
          <a:bodyPr wrap="square" rtlCol="0">
            <a:noAutofit/>
          </a:bodyPr>
          <a:lstStyle/>
          <a:p>
            <a:r>
              <a:rPr lang="en-AU" dirty="0">
                <a:solidFill>
                  <a:schemeClr val="tx1">
                    <a:lumMod val="75000"/>
                    <a:lumOff val="25000"/>
                  </a:schemeClr>
                </a:solidFill>
              </a:rPr>
              <a:t>Premium</a:t>
            </a:r>
          </a:p>
        </p:txBody>
      </p:sp>
      <p:cxnSp>
        <p:nvCxnSpPr>
          <p:cNvPr id="17" name="Straight Arrow Connector 16"/>
          <p:cNvCxnSpPr/>
          <p:nvPr/>
        </p:nvCxnSpPr>
        <p:spPr>
          <a:xfrm rot="10800000" flipV="1">
            <a:off x="4000200" y="2286000"/>
            <a:ext cx="648000" cy="0"/>
          </a:xfrm>
          <a:prstGeom prst="straightConnector1">
            <a:avLst/>
          </a:prstGeom>
          <a:ln w="254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581400" y="2438401"/>
            <a:ext cx="1371600" cy="304800"/>
          </a:xfrm>
          <a:prstGeom prst="rect">
            <a:avLst/>
          </a:prstGeom>
          <a:noFill/>
        </p:spPr>
        <p:txBody>
          <a:bodyPr wrap="square" rtlCol="0">
            <a:noAutofit/>
          </a:bodyPr>
          <a:lstStyle/>
          <a:p>
            <a:r>
              <a:rPr lang="en-AU" dirty="0">
                <a:solidFill>
                  <a:schemeClr val="tx1">
                    <a:lumMod val="75000"/>
                    <a:lumOff val="25000"/>
                  </a:schemeClr>
                </a:solidFill>
              </a:rPr>
              <a:t>Premium</a:t>
            </a:r>
          </a:p>
        </p:txBody>
      </p:sp>
      <p:cxnSp>
        <p:nvCxnSpPr>
          <p:cNvPr id="20" name="Straight Arrow Connector 19"/>
          <p:cNvCxnSpPr/>
          <p:nvPr/>
        </p:nvCxnSpPr>
        <p:spPr>
          <a:xfrm>
            <a:off x="5105400" y="2514600"/>
            <a:ext cx="0" cy="457200"/>
          </a:xfrm>
          <a:prstGeom prst="straightConnector1">
            <a:avLst/>
          </a:prstGeom>
          <a:ln w="254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181600" y="2514600"/>
            <a:ext cx="1371600" cy="304800"/>
          </a:xfrm>
          <a:prstGeom prst="rect">
            <a:avLst/>
          </a:prstGeom>
          <a:noFill/>
        </p:spPr>
        <p:txBody>
          <a:bodyPr wrap="square" rtlCol="0">
            <a:noAutofit/>
          </a:bodyPr>
          <a:lstStyle/>
          <a:p>
            <a:r>
              <a:rPr lang="en-AU" dirty="0">
                <a:solidFill>
                  <a:schemeClr val="tx1">
                    <a:lumMod val="75000"/>
                    <a:lumOff val="25000"/>
                  </a:schemeClr>
                </a:solidFill>
              </a:rPr>
              <a:t>Loans</a:t>
            </a:r>
          </a:p>
        </p:txBody>
      </p:sp>
      <p:cxnSp>
        <p:nvCxnSpPr>
          <p:cNvPr id="22" name="Straight Arrow Connector 21"/>
          <p:cNvCxnSpPr/>
          <p:nvPr/>
        </p:nvCxnSpPr>
        <p:spPr>
          <a:xfrm>
            <a:off x="5105400" y="4953000"/>
            <a:ext cx="0" cy="457200"/>
          </a:xfrm>
          <a:prstGeom prst="straightConnector1">
            <a:avLst/>
          </a:prstGeom>
          <a:ln w="254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181600" y="4953000"/>
            <a:ext cx="1371600" cy="304800"/>
          </a:xfrm>
          <a:prstGeom prst="rect">
            <a:avLst/>
          </a:prstGeom>
          <a:noFill/>
        </p:spPr>
        <p:txBody>
          <a:bodyPr wrap="square" rtlCol="0">
            <a:noAutofit/>
          </a:bodyPr>
          <a:lstStyle/>
          <a:p>
            <a:r>
              <a:rPr lang="en-AU" dirty="0">
                <a:solidFill>
                  <a:schemeClr val="tx1">
                    <a:lumMod val="75000"/>
                    <a:lumOff val="25000"/>
                  </a:schemeClr>
                </a:solidFill>
              </a:rPr>
              <a:t>Securities</a:t>
            </a:r>
          </a:p>
        </p:txBody>
      </p:sp>
      <p:cxnSp>
        <p:nvCxnSpPr>
          <p:cNvPr id="24" name="Straight Arrow Connector 23"/>
          <p:cNvCxnSpPr/>
          <p:nvPr/>
        </p:nvCxnSpPr>
        <p:spPr>
          <a:xfrm rot="10800000">
            <a:off x="6476999" y="2499360"/>
            <a:ext cx="0" cy="457200"/>
          </a:xfrm>
          <a:prstGeom prst="straightConnector1">
            <a:avLst/>
          </a:prstGeom>
          <a:ln w="254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77000" y="2667000"/>
            <a:ext cx="2667000" cy="304800"/>
          </a:xfrm>
          <a:prstGeom prst="rect">
            <a:avLst/>
          </a:prstGeom>
          <a:noFill/>
        </p:spPr>
        <p:txBody>
          <a:bodyPr wrap="square" rtlCol="0">
            <a:noAutofit/>
          </a:bodyPr>
          <a:lstStyle/>
          <a:p>
            <a:r>
              <a:rPr lang="en-AU" sz="1600" dirty="0">
                <a:solidFill>
                  <a:schemeClr val="tx1">
                    <a:lumMod val="75000"/>
                    <a:lumOff val="25000"/>
                  </a:schemeClr>
                </a:solidFill>
              </a:rPr>
              <a:t>Cash from sale of loans</a:t>
            </a:r>
          </a:p>
        </p:txBody>
      </p:sp>
      <p:cxnSp>
        <p:nvCxnSpPr>
          <p:cNvPr id="26" name="Straight Arrow Connector 25"/>
          <p:cNvCxnSpPr/>
          <p:nvPr/>
        </p:nvCxnSpPr>
        <p:spPr>
          <a:xfrm rot="10800000">
            <a:off x="6477000" y="5105399"/>
            <a:ext cx="0" cy="457200"/>
          </a:xfrm>
          <a:prstGeom prst="straightConnector1">
            <a:avLst/>
          </a:prstGeom>
          <a:ln w="25400">
            <a:solidFill>
              <a:schemeClr val="tx2"/>
            </a:solidFill>
            <a:miter lim="80000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477000" y="5181599"/>
            <a:ext cx="2743200" cy="304800"/>
          </a:xfrm>
          <a:prstGeom prst="rect">
            <a:avLst/>
          </a:prstGeom>
          <a:noFill/>
        </p:spPr>
        <p:txBody>
          <a:bodyPr wrap="square" rtlCol="0">
            <a:noAutofit/>
          </a:bodyPr>
          <a:lstStyle/>
          <a:p>
            <a:r>
              <a:rPr lang="en-AU" sz="1600" dirty="0">
                <a:solidFill>
                  <a:schemeClr val="tx1">
                    <a:lumMod val="75000"/>
                    <a:lumOff val="25000"/>
                  </a:schemeClr>
                </a:solidFill>
              </a:rPr>
              <a:t>Cash from sale of securities</a:t>
            </a:r>
          </a:p>
        </p:txBody>
      </p:sp>
    </p:spTree>
    <p:extLst>
      <p:ext uri="{BB962C8B-B14F-4D97-AF65-F5344CB8AC3E}">
        <p14:creationId xmlns:p14="http://schemas.microsoft.com/office/powerpoint/2010/main" val="46198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Main parties in THE </a:t>
            </a:r>
            <a:br>
              <a:rPr lang="en-AU" dirty="0"/>
            </a:br>
            <a:r>
              <a:rPr lang="en-AU" dirty="0"/>
              <a:t>SECURITIZATION PROCESS</a:t>
            </a:r>
          </a:p>
        </p:txBody>
      </p:sp>
      <p:sp>
        <p:nvSpPr>
          <p:cNvPr id="3" name="Content Placeholder 2"/>
          <p:cNvSpPr>
            <a:spLocks noGrp="1"/>
          </p:cNvSpPr>
          <p:nvPr>
            <p:ph idx="1"/>
          </p:nvPr>
        </p:nvSpPr>
        <p:spPr/>
        <p:txBody>
          <a:bodyPr>
            <a:normAutofit/>
          </a:bodyPr>
          <a:lstStyle/>
          <a:p>
            <a:pPr marL="2880" lvl="1" indent="0">
              <a:spcBef>
                <a:spcPts val="600"/>
              </a:spcBef>
              <a:spcAft>
                <a:spcPts val="600"/>
              </a:spcAft>
              <a:buNone/>
            </a:pPr>
            <a:r>
              <a:rPr lang="en-US" sz="2600" dirty="0"/>
              <a:t>The main two parties in securitization</a:t>
            </a:r>
          </a:p>
          <a:p>
            <a:pPr marL="2880" lvl="1" indent="0">
              <a:spcBef>
                <a:spcPts val="600"/>
              </a:spcBef>
              <a:spcAft>
                <a:spcPts val="600"/>
              </a:spcAft>
              <a:buNone/>
            </a:pPr>
            <a:endParaRPr lang="en-US" sz="2600" dirty="0"/>
          </a:p>
          <a:p>
            <a:pPr marL="182880" lvl="1" indent="-180000">
              <a:spcBef>
                <a:spcPts val="600"/>
              </a:spcBef>
              <a:spcAft>
                <a:spcPts val="600"/>
              </a:spcAft>
              <a:buFont typeface="Arial" pitchFamily="34" charset="0"/>
              <a:buChar char="•"/>
            </a:pPr>
            <a:endParaRPr lang="en-US" sz="2600" dirty="0"/>
          </a:p>
          <a:p>
            <a:pPr marL="182880" lvl="1" indent="-180000">
              <a:spcBef>
                <a:spcPts val="600"/>
              </a:spcBef>
              <a:spcAft>
                <a:spcPts val="600"/>
              </a:spcAft>
              <a:buFont typeface="Arial" pitchFamily="34" charset="0"/>
              <a:buChar char="•"/>
            </a:pPr>
            <a:endParaRPr lang="en-US" sz="2600" dirty="0"/>
          </a:p>
          <a:p>
            <a:pPr marL="182880" lvl="1" indent="-180000">
              <a:spcBef>
                <a:spcPts val="600"/>
              </a:spcBef>
              <a:spcAft>
                <a:spcPts val="600"/>
              </a:spcAft>
              <a:buFont typeface="Arial" pitchFamily="34" charset="0"/>
              <a:buChar char="•"/>
            </a:pPr>
            <a:endParaRPr lang="en-US" dirty="0"/>
          </a:p>
          <a:p>
            <a:pPr marL="2880" lvl="1" indent="0">
              <a:spcBef>
                <a:spcPts val="600"/>
              </a:spcBef>
              <a:spcAft>
                <a:spcPts val="600"/>
              </a:spcAft>
              <a:buNone/>
            </a:pPr>
            <a:endParaRPr lang="en-US" sz="300" dirty="0"/>
          </a:p>
          <a:p>
            <a:pPr marL="2880" lvl="1" indent="0">
              <a:spcBef>
                <a:spcPts val="600"/>
              </a:spcBef>
              <a:spcAft>
                <a:spcPts val="600"/>
              </a:spcAft>
              <a:buNone/>
            </a:pPr>
            <a:r>
              <a:rPr lang="en-US" sz="2600" dirty="0"/>
              <a:t>The third parties in securitization</a:t>
            </a:r>
            <a:endParaRPr lang="en-US" sz="2400" dirty="0"/>
          </a:p>
          <a:p>
            <a:pPr lvl="1" indent="-180000">
              <a:spcBef>
                <a:spcPts val="600"/>
              </a:spcBef>
              <a:spcAft>
                <a:spcPts val="600"/>
              </a:spcAft>
            </a:pPr>
            <a:endParaRPr lang="en-US" sz="2400" dirty="0"/>
          </a:p>
        </p:txBody>
      </p:sp>
      <p:sp>
        <p:nvSpPr>
          <p:cNvPr id="4" name="Slide Number Placeholder 3"/>
          <p:cNvSpPr>
            <a:spLocks noGrp="1"/>
          </p:cNvSpPr>
          <p:nvPr>
            <p:ph type="sldNum" sz="quarter" idx="12"/>
          </p:nvPr>
        </p:nvSpPr>
        <p:spPr/>
        <p:txBody>
          <a:bodyPr/>
          <a:lstStyle/>
          <a:p>
            <a:fld id="{4E4A4924-7CC3-4BF6-9C5C-A8E770D15754}" type="slidenum">
              <a:rPr lang="en-AU" smtClean="0"/>
              <a:t>7</a:t>
            </a:fld>
            <a:endParaRPr lang="en-AU" dirty="0"/>
          </a:p>
        </p:txBody>
      </p:sp>
      <p:graphicFrame>
        <p:nvGraphicFramePr>
          <p:cNvPr id="5" name="Diagram 4"/>
          <p:cNvGraphicFramePr/>
          <p:nvPr>
            <p:extLst>
              <p:ext uri="{D42A27DB-BD31-4B8C-83A1-F6EECF244321}">
                <p14:modId xmlns:p14="http://schemas.microsoft.com/office/powerpoint/2010/main" val="1687514684"/>
              </p:ext>
            </p:extLst>
          </p:nvPr>
        </p:nvGraphicFramePr>
        <p:xfrm>
          <a:off x="609600" y="1981200"/>
          <a:ext cx="8001000"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687704679"/>
              </p:ext>
            </p:extLst>
          </p:nvPr>
        </p:nvGraphicFramePr>
        <p:xfrm>
          <a:off x="609600" y="4724400"/>
          <a:ext cx="8077200" cy="1498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15194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Bonds issued in THE </a:t>
            </a:r>
            <a:br>
              <a:rPr lang="en-AU" dirty="0"/>
            </a:br>
            <a:r>
              <a:rPr lang="en-AU" dirty="0"/>
              <a:t>SECURITIZATION PROCESS</a:t>
            </a:r>
          </a:p>
        </p:txBody>
      </p:sp>
      <p:sp>
        <p:nvSpPr>
          <p:cNvPr id="3" name="Content Placeholder 2"/>
          <p:cNvSpPr>
            <a:spLocks noGrp="1"/>
          </p:cNvSpPr>
          <p:nvPr>
            <p:ph idx="1"/>
          </p:nvPr>
        </p:nvSpPr>
        <p:spPr>
          <a:xfrm>
            <a:off x="381000" y="1447800"/>
            <a:ext cx="8375904" cy="4724399"/>
          </a:xfrm>
        </p:spPr>
        <p:txBody>
          <a:bodyPr>
            <a:normAutofit/>
          </a:bodyPr>
          <a:lstStyle/>
          <a:p>
            <a:pPr marL="182880" lvl="1" indent="-180000">
              <a:spcBef>
                <a:spcPts val="600"/>
              </a:spcBef>
              <a:spcAft>
                <a:spcPts val="600"/>
              </a:spcAft>
              <a:buFont typeface="Arial" pitchFamily="34" charset="0"/>
              <a:buChar char="•"/>
            </a:pPr>
            <a:r>
              <a:rPr lang="en-US" sz="2400" dirty="0"/>
              <a:t>A simple transaction may involve the sale of only one bond class.</a:t>
            </a:r>
          </a:p>
          <a:p>
            <a:pPr marL="182880" lvl="1" indent="-180000">
              <a:spcBef>
                <a:spcPts val="0"/>
              </a:spcBef>
              <a:spcAft>
                <a:spcPts val="600"/>
              </a:spcAft>
              <a:buFont typeface="Arial" pitchFamily="34" charset="0"/>
              <a:buChar char="•"/>
            </a:pPr>
            <a:r>
              <a:rPr lang="en-US" sz="2400" dirty="0"/>
              <a:t>More complicated, multiple class bond structures can be created:</a:t>
            </a:r>
          </a:p>
          <a:p>
            <a:pPr lvl="1" indent="-180000">
              <a:spcBef>
                <a:spcPts val="600"/>
              </a:spcBef>
              <a:spcAft>
                <a:spcPts val="600"/>
              </a:spcAft>
            </a:pPr>
            <a:endParaRPr lang="en-US" sz="2400" dirty="0"/>
          </a:p>
        </p:txBody>
      </p:sp>
      <p:sp>
        <p:nvSpPr>
          <p:cNvPr id="4" name="Slide Number Placeholder 3"/>
          <p:cNvSpPr>
            <a:spLocks noGrp="1"/>
          </p:cNvSpPr>
          <p:nvPr>
            <p:ph type="sldNum" sz="quarter" idx="12"/>
          </p:nvPr>
        </p:nvSpPr>
        <p:spPr/>
        <p:txBody>
          <a:bodyPr/>
          <a:lstStyle/>
          <a:p>
            <a:fld id="{4E4A4924-7CC3-4BF6-9C5C-A8E770D15754}" type="slidenum">
              <a:rPr lang="en-AU" smtClean="0"/>
              <a:t>8</a:t>
            </a:fld>
            <a:endParaRPr lang="en-AU" dirty="0"/>
          </a:p>
        </p:txBody>
      </p:sp>
      <p:sp>
        <p:nvSpPr>
          <p:cNvPr id="6" name="Rectangle 5"/>
          <p:cNvSpPr/>
          <p:nvPr/>
        </p:nvSpPr>
        <p:spPr>
          <a:xfrm>
            <a:off x="685800" y="3048000"/>
            <a:ext cx="7467600" cy="12192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sz="2000" dirty="0"/>
              <a:t>In such a structure, rules will be established for the distribution of interest and principal to the bond classes. Some bond classes may receive payments earlier than others.</a:t>
            </a:r>
            <a:endParaRPr lang="en-AU" sz="2000" dirty="0"/>
          </a:p>
        </p:txBody>
      </p:sp>
      <p:sp>
        <p:nvSpPr>
          <p:cNvPr id="7" name="Rectangle 6"/>
          <p:cNvSpPr/>
          <p:nvPr/>
        </p:nvSpPr>
        <p:spPr>
          <a:xfrm>
            <a:off x="685800" y="4495800"/>
            <a:ext cx="7467600" cy="1257300"/>
          </a:xfrm>
          <a:prstGeom prst="rect">
            <a:avLst/>
          </a:prstGeom>
          <a:solidFill>
            <a:srgbClr val="04C4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spcBef>
                <a:spcPts val="600"/>
              </a:spcBef>
              <a:spcAft>
                <a:spcPts val="600"/>
              </a:spcAft>
            </a:pPr>
            <a:r>
              <a:rPr lang="en-US" sz="2000" dirty="0"/>
              <a:t>In a </a:t>
            </a:r>
            <a:r>
              <a:rPr lang="en-US" sz="2000" b="1" dirty="0"/>
              <a:t>subordination</a:t>
            </a:r>
            <a:r>
              <a:rPr lang="en-US" sz="2000" dirty="0"/>
              <a:t> (senior/subordinated) structure, the bond classes differ as to how they will share any losses resulting from defaults of the borrowers whose loans are in the pool of loans.</a:t>
            </a:r>
            <a:endParaRPr lang="en-AU" sz="2000" dirty="0"/>
          </a:p>
        </p:txBody>
      </p:sp>
      <p:sp>
        <p:nvSpPr>
          <p:cNvPr id="8" name="Right Arrow 7"/>
          <p:cNvSpPr/>
          <p:nvPr/>
        </p:nvSpPr>
        <p:spPr>
          <a:xfrm>
            <a:off x="6553200" y="3505200"/>
            <a:ext cx="2438400" cy="1143000"/>
          </a:xfrm>
          <a:prstGeom prst="rightArrow">
            <a:avLst/>
          </a:prstGeom>
          <a:solidFill>
            <a:schemeClr val="bg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000" b="1" dirty="0">
                <a:solidFill>
                  <a:schemeClr val="tx1"/>
                </a:solidFill>
              </a:rPr>
              <a:t>Time tranching</a:t>
            </a:r>
            <a:endParaRPr lang="en-AU" sz="2000" dirty="0">
              <a:solidFill>
                <a:schemeClr val="tx1"/>
              </a:solidFill>
            </a:endParaRPr>
          </a:p>
        </p:txBody>
      </p:sp>
      <p:sp>
        <p:nvSpPr>
          <p:cNvPr id="9" name="Right Arrow 8"/>
          <p:cNvSpPr/>
          <p:nvPr/>
        </p:nvSpPr>
        <p:spPr>
          <a:xfrm>
            <a:off x="6553200" y="5257800"/>
            <a:ext cx="2438400" cy="1143000"/>
          </a:xfrm>
          <a:prstGeom prs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2000" b="1" dirty="0">
                <a:solidFill>
                  <a:schemeClr val="tx1"/>
                </a:solidFill>
              </a:rPr>
              <a:t>Credit tranching</a:t>
            </a:r>
            <a:endParaRPr lang="en-AU" sz="2000" dirty="0">
              <a:solidFill>
                <a:schemeClr val="tx1"/>
              </a:solidFill>
            </a:endParaRPr>
          </a:p>
        </p:txBody>
      </p:sp>
    </p:spTree>
    <p:extLst>
      <p:ext uri="{BB962C8B-B14F-4D97-AF65-F5344CB8AC3E}">
        <p14:creationId xmlns:p14="http://schemas.microsoft.com/office/powerpoint/2010/main" val="193592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4. RESIDENTIAL MORTGAGE LOANS</a:t>
            </a:r>
          </a:p>
        </p:txBody>
      </p:sp>
      <p:sp>
        <p:nvSpPr>
          <p:cNvPr id="4" name="Slide Number Placeholder 3"/>
          <p:cNvSpPr>
            <a:spLocks noGrp="1"/>
          </p:cNvSpPr>
          <p:nvPr>
            <p:ph type="sldNum" sz="quarter" idx="12"/>
          </p:nvPr>
        </p:nvSpPr>
        <p:spPr/>
        <p:txBody>
          <a:bodyPr/>
          <a:lstStyle/>
          <a:p>
            <a:fld id="{4E4A4924-7CC3-4BF6-9C5C-A8E770D15754}" type="slidenum">
              <a:rPr lang="en-AU" smtClean="0"/>
              <a:t>9</a:t>
            </a:fld>
            <a:endParaRPr lang="en-AU" dirty="0"/>
          </a:p>
        </p:txBody>
      </p:sp>
      <p:graphicFrame>
        <p:nvGraphicFramePr>
          <p:cNvPr id="5" name="Diagram 4"/>
          <p:cNvGraphicFramePr/>
          <p:nvPr>
            <p:extLst>
              <p:ext uri="{D42A27DB-BD31-4B8C-83A1-F6EECF244321}">
                <p14:modId xmlns:p14="http://schemas.microsoft.com/office/powerpoint/2010/main" val="3651172527"/>
              </p:ext>
            </p:extLst>
          </p:nvPr>
        </p:nvGraphicFramePr>
        <p:xfrm>
          <a:off x="381000" y="1397000"/>
          <a:ext cx="830580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9300581"/>
      </p:ext>
    </p:extLst>
  </p:cSld>
  <p:clrMapOvr>
    <a:masterClrMapping/>
  </p:clrMapOvr>
</p:sld>
</file>

<file path=ppt/theme/theme1.xml><?xml version="1.0" encoding="utf-8"?>
<a:theme xmlns:a="http://schemas.openxmlformats.org/drawingml/2006/main" name="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2.xml><?xml version="1.0" encoding="utf-8"?>
<a:theme xmlns:a="http://schemas.openxmlformats.org/drawingml/2006/main" name="Alternate Title Slides, Dividers and TOC">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3.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4.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docProps/app.xml><?xml version="1.0" encoding="utf-8"?>
<Properties xmlns="http://schemas.openxmlformats.org/officeDocument/2006/extended-properties" xmlns:vt="http://schemas.openxmlformats.org/officeDocument/2006/docPropsVTypes">
  <Template>CFA</Template>
  <TotalTime>2577449</TotalTime>
  <Words>5558</Words>
  <Application>Microsoft Office PowerPoint</Application>
  <PresentationFormat>On-screen Show (4:3)</PresentationFormat>
  <Paragraphs>531</Paragraphs>
  <Slides>37</Slides>
  <Notes>33</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42" baseType="lpstr">
      <vt:lpstr>Arial</vt:lpstr>
      <vt:lpstr>Cambria Math</vt:lpstr>
      <vt:lpstr>CFA</vt:lpstr>
      <vt:lpstr>Alternate Title Slides, Dividers and TOC</vt:lpstr>
      <vt:lpstr>Equation</vt:lpstr>
      <vt:lpstr>Fixed Income analysis Lecture 7</vt:lpstr>
      <vt:lpstr>TABLE OF CONTENTS</vt:lpstr>
      <vt:lpstr>1. INTRODUCTION</vt:lpstr>
      <vt:lpstr>1. INTRODUCTION</vt:lpstr>
      <vt:lpstr>2. BENEFITS OF SECURITIZATION FOR ECONOMIES AND FINANCIAL MARKETS</vt:lpstr>
      <vt:lpstr>3. THE SECURITIZATION PROCESS</vt:lpstr>
      <vt:lpstr>Main parties in THE  SECURITIZATION PROCESS</vt:lpstr>
      <vt:lpstr>Bonds issued in THE  SECURITIZATION PROCESS</vt:lpstr>
      <vt:lpstr>4. RESIDENTIAL MORTGAGE LOANS</vt:lpstr>
      <vt:lpstr>Five specifications of MORTGAGE design</vt:lpstr>
      <vt:lpstr>Mini-quiz #1</vt:lpstr>
      <vt:lpstr>5. RESIDENTIAL MORTGAGE-BACKED SECURITIES</vt:lpstr>
      <vt:lpstr>MORTGAGE pass-through SECURITIES</vt:lpstr>
      <vt:lpstr>MORTGAGE pass-through SECURITIES</vt:lpstr>
      <vt:lpstr>Measures of the prepayment rate</vt:lpstr>
      <vt:lpstr>Conditional prepayment rate</vt:lpstr>
      <vt:lpstr>Average life of a mortgage</vt:lpstr>
      <vt:lpstr>components of prepayment risk</vt:lpstr>
      <vt:lpstr>Collateralized mortgage obligations</vt:lpstr>
      <vt:lpstr>tranches</vt:lpstr>
      <vt:lpstr>Non-agency RESIDENTIAL MORTGAGE-BACKED SECURITIES</vt:lpstr>
      <vt:lpstr>Mini-quiz #2</vt:lpstr>
      <vt:lpstr>6. COMMERCIAL MORTGAGE-BACKED SECURITIES</vt:lpstr>
      <vt:lpstr>COMMERCIAL MORTGAGE-BACKED SECURITIES</vt:lpstr>
      <vt:lpstr>7. NON-MORTGAGE ASSET-BACKED SECURITIES</vt:lpstr>
      <vt:lpstr>Auto loan-backed securities</vt:lpstr>
      <vt:lpstr>Credit card  receivable-backed securities</vt:lpstr>
      <vt:lpstr>8. COLLATERALIZED DEBT OBLIGATIONS</vt:lpstr>
      <vt:lpstr>COLLATERALIZED DEBT OBLIGATIONS</vt:lpstr>
      <vt:lpstr>Calculating a COLLATERALIZED  DEBT OBLIGATION</vt:lpstr>
      <vt:lpstr>Calculating a COLLATERALIZED  DEBT OBLIGATION</vt:lpstr>
      <vt:lpstr>9. SUMMARY</vt:lpstr>
      <vt:lpstr>SUMMARY</vt:lpstr>
      <vt:lpstr>SUMMARY</vt:lpstr>
      <vt:lpstr>SUMMARY</vt:lpstr>
      <vt:lpstr>SUMMARY</vt:lpstr>
      <vt:lpstr>homework</vt:lpstr>
    </vt:vector>
  </TitlesOfParts>
  <Company>CFA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with room for three lines of text if necessary</dc:title>
  <dc:creator>Susan Hoover</dc:creator>
  <cp:lastModifiedBy>Fenix</cp:lastModifiedBy>
  <cp:revision>612</cp:revision>
  <dcterms:created xsi:type="dcterms:W3CDTF">2014-11-13T19:54:50Z</dcterms:created>
  <dcterms:modified xsi:type="dcterms:W3CDTF">2019-10-22T00:37:51Z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1213069</vt:lpwstr>
  </property>
  <property fmtid="{D5CDD505-2E9C-101B-9397-08002B2CF9AE}" pid="3" name="NXPowerLiteSettings">
    <vt:lpwstr>F7000400038000</vt:lpwstr>
  </property>
  <property fmtid="{D5CDD505-2E9C-101B-9397-08002B2CF9AE}" pid="4" name="NXPowerLiteVersion">
    <vt:lpwstr>D5.0.5</vt:lpwstr>
  </property>
</Properties>
</file>