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02" r:id="rId3"/>
  </p:sldMasterIdLst>
  <p:notesMasterIdLst>
    <p:notesMasterId r:id="rId32"/>
  </p:notesMasterIdLst>
  <p:handoutMasterIdLst>
    <p:handoutMasterId r:id="rId33"/>
  </p:handoutMasterIdLst>
  <p:sldIdLst>
    <p:sldId id="295" r:id="rId4"/>
    <p:sldId id="257" r:id="rId5"/>
    <p:sldId id="264" r:id="rId6"/>
    <p:sldId id="265" r:id="rId7"/>
    <p:sldId id="266" r:id="rId8"/>
    <p:sldId id="308" r:id="rId9"/>
    <p:sldId id="309" r:id="rId10"/>
    <p:sldId id="310" r:id="rId11"/>
    <p:sldId id="311" r:id="rId12"/>
    <p:sldId id="342" r:id="rId13"/>
    <p:sldId id="313" r:id="rId14"/>
    <p:sldId id="315" r:id="rId15"/>
    <p:sldId id="316" r:id="rId16"/>
    <p:sldId id="343" r:id="rId17"/>
    <p:sldId id="344" r:id="rId18"/>
    <p:sldId id="334" r:id="rId19"/>
    <p:sldId id="322" r:id="rId20"/>
    <p:sldId id="258" r:id="rId21"/>
    <p:sldId id="259" r:id="rId22"/>
    <p:sldId id="260" r:id="rId23"/>
    <p:sldId id="345" r:id="rId24"/>
    <p:sldId id="261" r:id="rId25"/>
    <p:sldId id="262" r:id="rId26"/>
    <p:sldId id="346" r:id="rId27"/>
    <p:sldId id="347" r:id="rId28"/>
    <p:sldId id="348" r:id="rId29"/>
    <p:sldId id="263" r:id="rId30"/>
    <p:sldId id="34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96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1269">
          <p15:clr>
            <a:srgbClr val="A4A3A4"/>
          </p15:clr>
        </p15:guide>
        <p15:guide id="7" pos="2880">
          <p15:clr>
            <a:srgbClr val="A4A3A4"/>
          </p15:clr>
        </p15:guide>
        <p15:guide id="8" pos="240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C466"/>
    <a:srgbClr val="CBDED3"/>
    <a:srgbClr val="E30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721" autoAdjust="0"/>
  </p:normalViewPr>
  <p:slideViewPr>
    <p:cSldViewPr>
      <p:cViewPr varScale="1">
        <p:scale>
          <a:sx n="87" d="100"/>
          <a:sy n="87" d="100"/>
        </p:scale>
        <p:origin x="2360" y="200"/>
      </p:cViewPr>
      <p:guideLst>
        <p:guide orient="horz" pos="2160"/>
        <p:guide orient="horz" pos="816"/>
        <p:guide orient="horz" pos="96"/>
        <p:guide orient="horz" pos="912"/>
        <p:guide orient="horz" pos="3888"/>
        <p:guide orient="horz" pos="1269"/>
        <p:guide pos="2880"/>
        <p:guide pos="24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AEF2A-A3C2-4396-A632-62C6518C59D9}" type="datetimeFigureOut">
              <a:rPr lang="en-US"/>
              <a:t>11/5/19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85DE7-15BC-4997-887D-47D87A7F3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17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834A8-1C2E-429D-8B31-19C6635C9DA5}" type="datetimeFigureOut">
              <a:rPr lang="en-US"/>
              <a:t>11/5/19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F8672-8174-4157-9CD7-BC591DEEF2E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19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F8672-8174-4157-9CD7-BC591DEEF2E8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832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517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86117-8FC1-4431-A497-19C7ACE8FF3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81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49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BC140-D8A9-4173-A368-BC8A212C36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29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20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3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0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95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EAD31-EAD7-4B30-B8FD-CDC846A3626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61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87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42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4551" y="5440681"/>
            <a:ext cx="5358384" cy="283464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6"/>
            <a:ext cx="6705600" cy="1490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 </a:t>
            </a:r>
            <a:br>
              <a:rPr/>
            </a:br>
            <a:r>
              <a:t>Presenter’s title, </a:t>
            </a:r>
            <a:br>
              <a:rPr/>
            </a:br>
            <a:r>
              <a:t>dd Month yyyy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595768"/>
            <a:ext cx="9144000" cy="28346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981200" y="4879232"/>
            <a:ext cx="5358384" cy="28346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5162696"/>
            <a:ext cx="9144000" cy="2834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5724145"/>
            <a:ext cx="9144000" cy="28346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4210666" y="6007609"/>
            <a:ext cx="4933334" cy="28346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0" y="6291073"/>
            <a:ext cx="9144000" cy="28346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048000" y="6574536"/>
            <a:ext cx="5358384" cy="283464"/>
          </a:xfrm>
          <a:prstGeom prst="rect">
            <a:avLst/>
          </a:prstGeom>
          <a:solidFill>
            <a:srgbClr val="003D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3512462"/>
            <a:ext cx="3086100" cy="6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4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75904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1447800"/>
            <a:ext cx="4191000" cy="4724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447800"/>
            <a:ext cx="4191000" cy="4724399"/>
          </a:xfrm>
        </p:spPr>
        <p:txBody>
          <a:bodyPr rIns="182880">
            <a:normAutofit/>
          </a:bodyPr>
          <a:lstStyle>
            <a:lvl1pPr marL="182880" indent="-173736">
              <a:buFont typeface="Arial" pitchFamily="34" charset="0"/>
              <a:buChar char="•"/>
              <a:defRPr sz="1800"/>
            </a:lvl1pPr>
            <a:lvl2pPr marL="384048" indent="-171450">
              <a:buFont typeface="Arial" pitchFamily="34" charset="0"/>
              <a:buChar char="-"/>
              <a:defRPr sz="1800"/>
            </a:lvl2pPr>
            <a:lvl3pPr marL="585216" indent="-171450">
              <a:buFont typeface="Arial" pitchFamily="34" charset="0"/>
              <a:buChar char="-"/>
              <a:defRPr sz="1800"/>
            </a:lvl3pPr>
            <a:lvl4pPr marL="786384" indent="-171450">
              <a:buFont typeface="Arial" pitchFamily="34" charset="0"/>
              <a:buChar char="-"/>
              <a:defRPr sz="1800"/>
            </a:lvl4pPr>
            <a:lvl5pPr marL="987552" indent="-171450">
              <a:buFont typeface="Arial" pitchFamily="34" charset="0"/>
              <a:buChar char="-"/>
              <a:defRPr sz="1800"/>
            </a:lvl5pPr>
            <a:lvl6pPr marL="1188720" indent="-171450">
              <a:buFont typeface="Arial" pitchFamily="34" charset="0"/>
              <a:buChar char="-"/>
              <a:defRPr sz="1800"/>
            </a:lvl6pPr>
            <a:lvl7pPr marL="1389888" indent="-171450">
              <a:buFont typeface="Arial" pitchFamily="34" charset="0"/>
              <a:buChar char="-"/>
              <a:defRPr sz="1800"/>
            </a:lvl7pPr>
            <a:lvl8pPr marL="1591056" indent="-171450">
              <a:buFont typeface="Arial" pitchFamily="34" charset="0"/>
              <a:buChar char="-"/>
              <a:defRPr sz="1800"/>
            </a:lvl8pPr>
            <a:lvl9pPr marL="1792224" indent="-171450">
              <a:buFont typeface="Arial" pitchFamily="34" charset="0"/>
              <a:buChar char="-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9372600" y="114300"/>
            <a:ext cx="1219200" cy="3086100"/>
          </a:xfrm>
          <a:prstGeom prst="roundRect">
            <a:avLst>
              <a:gd name="adj" fmla="val 88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sz="1400" dirty="0"/>
              <a:t>Click the icon</a:t>
            </a:r>
            <a:r>
              <a:rPr sz="1400" baseline="0" dirty="0"/>
              <a:t> to add an image. The photo will be cropped to fit the placeholder.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9142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91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1336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7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4551" y="5440681"/>
            <a:ext cx="5358384" cy="283464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6"/>
            <a:ext cx="6705600" cy="149240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 </a:t>
            </a:r>
            <a:br>
              <a:rPr/>
            </a:br>
            <a:r>
              <a:t>dd Month yyyy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595768"/>
            <a:ext cx="9144000" cy="28346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981200" y="4879232"/>
            <a:ext cx="5358384" cy="28346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5162696"/>
            <a:ext cx="9144000" cy="2834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5724145"/>
            <a:ext cx="9144000" cy="28346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4210666" y="6007609"/>
            <a:ext cx="4933334" cy="28346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0" y="6291073"/>
            <a:ext cx="9144000" cy="2834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048000" y="6574536"/>
            <a:ext cx="5358384" cy="283464"/>
          </a:xfrm>
          <a:prstGeom prst="rect">
            <a:avLst/>
          </a:prstGeom>
          <a:solidFill>
            <a:srgbClr val="003D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58028" y="3512462"/>
            <a:ext cx="3090672" cy="6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94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9144000" cy="3443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5"/>
            <a:ext cx="47244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2314416"/>
            <a:ext cx="3086100" cy="6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59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5"/>
            <a:ext cx="47244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2314416"/>
            <a:ext cx="3086100" cy="66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91440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5"/>
            <a:ext cx="47244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2314416"/>
            <a:ext cx="3086100" cy="66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91440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5"/>
            <a:ext cx="47244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2314416"/>
            <a:ext cx="3086100" cy="66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7736682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00" y="4572000"/>
            <a:ext cx="676512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2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5"/>
            <a:ext cx="47244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2314416"/>
            <a:ext cx="3086100" cy="66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4572000"/>
            <a:ext cx="676513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773668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9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7056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784195"/>
            <a:ext cx="47244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562600" y="2314416"/>
            <a:ext cx="3086100" cy="66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4572000"/>
            <a:ext cx="676513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773668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47800"/>
            <a:ext cx="8382000" cy="6858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 b="1"/>
            </a:lvl1pPr>
            <a:lvl2pPr marL="0" indent="0">
              <a:spcBef>
                <a:spcPts val="0"/>
              </a:spcBef>
              <a:buFont typeface="Arial" pitchFamily="34" charset="0"/>
              <a:buNone/>
              <a:defRPr b="1"/>
            </a:lvl2pPr>
            <a:lvl3pPr marL="0" indent="0">
              <a:spcBef>
                <a:spcPts val="0"/>
              </a:spcBef>
              <a:buFont typeface="Arial" pitchFamily="34" charset="0"/>
              <a:buNone/>
              <a:defRPr b="1"/>
            </a:lvl3pPr>
            <a:lvl4pPr marL="0" indent="0">
              <a:spcBef>
                <a:spcPts val="0"/>
              </a:spcBef>
              <a:buFont typeface="Arial" pitchFamily="34" charset="0"/>
              <a:buNone/>
              <a:defRPr b="1"/>
            </a:lvl4pPr>
            <a:lvl5pPr marL="0" indent="0">
              <a:spcBef>
                <a:spcPts val="0"/>
              </a:spcBef>
              <a:buFont typeface="Arial" pitchFamily="34" charset="0"/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3138"/>
            <a:ext cx="8375904" cy="3929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2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2838091"/>
            <a:ext cx="6969368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6969369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2838091"/>
            <a:ext cx="6969368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6969369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48985"/>
            <a:ext cx="9144000" cy="170992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2558913"/>
            <a:ext cx="9144000" cy="1709928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-1" y="4268841"/>
            <a:ext cx="7350369" cy="170992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5181600" y="0"/>
            <a:ext cx="3962400" cy="84898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2838091"/>
            <a:ext cx="6969368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6969369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1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3762" y="152280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3762" y="190863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3762" y="229514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2" y="267919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3762" y="306324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3447288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3762" y="3447288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3831336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3762" y="3831336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81000" y="421538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13762" y="421538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81000" y="459943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813762" y="459943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498348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3762" y="498348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1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3762" y="152280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3762" y="190863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3762" y="229514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2" y="267919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3762" y="306324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3447288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3762" y="3447288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3831336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3762" y="3831336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81000" y="421538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13762" y="421538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81000" y="459943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813762" y="459943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498348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3762" y="498348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with Pictur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13762" y="152280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13762" y="190863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813762" y="229514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813762" y="267919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813762" y="306324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381000" y="3447288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813762" y="3447288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381000" y="3831336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813762" y="3831336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381000" y="421538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813762" y="421538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381000" y="459943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813762" y="459943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381000" y="498348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813762" y="498348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5" name="sl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4191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65904" y="1447800"/>
            <a:ext cx="4191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12001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4191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65904" y="1447800"/>
            <a:ext cx="4191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5303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4191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65904" y="1447800"/>
            <a:ext cx="4191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058651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13762" y="152280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13762" y="190863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813762" y="2295144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813762" y="2679192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813762" y="3063240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46482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5080962" y="152280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46482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5080962" y="190863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46482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5080962" y="2295144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46482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5080962" y="2679192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46482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5080962" y="3063240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29" name="slu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320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13762" y="152280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13762" y="190863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813762" y="2295144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813762" y="2679192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813762" y="3063240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46482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5080962" y="152280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46482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5080962" y="190863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46482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5080962" y="2295144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46482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5080962" y="2679192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46482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5080962" y="3063240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0" name="slu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13762" y="152280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13762" y="190863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813762" y="2295144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813762" y="2679192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813762" y="3063240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3" hasCustomPrompt="1"/>
          </p:nvPr>
        </p:nvSpPr>
        <p:spPr bwMode="white">
          <a:xfrm>
            <a:off x="381000" y="3447288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4" hasCustomPrompt="1"/>
          </p:nvPr>
        </p:nvSpPr>
        <p:spPr bwMode="white">
          <a:xfrm>
            <a:off x="813762" y="3447288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46482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5080962" y="152280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46482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5080962" y="1908639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46482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5080962" y="2295144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46482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5080962" y="2679192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46482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5080962" y="3063240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5" hasCustomPrompt="1"/>
          </p:nvPr>
        </p:nvSpPr>
        <p:spPr bwMode="white">
          <a:xfrm>
            <a:off x="4648200" y="3447288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6" hasCustomPrompt="1"/>
          </p:nvPr>
        </p:nvSpPr>
        <p:spPr bwMode="white">
          <a:xfrm>
            <a:off x="5080962" y="3447288"/>
            <a:ext cx="3682038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3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6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81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30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5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3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322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45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603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75904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52280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3762" y="152280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908639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3762" y="1908639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29514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3762" y="229514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267919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2" y="267919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0" y="306324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3762" y="306324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3447288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3762" y="3447288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3831336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3762" y="3831336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81000" y="4215384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13762" y="4215384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81000" y="4599432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813762" y="4599432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4983480"/>
            <a:ext cx="438912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3762" y="4983480"/>
            <a:ext cx="762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10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2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59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42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2455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27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4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2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591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5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2838091"/>
            <a:ext cx="6969368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6969369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91000" cy="4724399"/>
          </a:xfrm>
        </p:spPr>
        <p:txBody>
          <a:bodyPr rIns="18288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91000" cy="4724400"/>
          </a:xfrm>
        </p:spPr>
        <p:txBody>
          <a:bodyPr rIns="18288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2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9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0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379476" y="155448"/>
            <a:ext cx="8385048" cy="4645152"/>
          </a:xfrm>
          <a:solidFill>
            <a:schemeClr val="bg1">
              <a:lumMod val="95000"/>
            </a:schemeClr>
          </a:solidFill>
        </p:spPr>
        <p:txBody>
          <a:bodyPr lIns="91440" tIns="457200" anchor="t" anchorCtr="0"/>
          <a:lstStyle>
            <a:lvl1pPr marL="9144" indent="0" algn="ctr">
              <a:buNone/>
              <a:defRPr baseline="0"/>
            </a:lvl1pPr>
          </a:lstStyle>
          <a:p>
            <a:r>
              <a:rPr dirty="0"/>
              <a:t>Click icon to insert video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9476" y="5029200"/>
            <a:ext cx="8385048" cy="12192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40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0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7590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75904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6649845" y="6434407"/>
            <a:ext cx="135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471853" y="64350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001000" y="6434407"/>
            <a:ext cx="783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pic>
        <p:nvPicPr>
          <p:cNvPr id="10" name="slu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89" r:id="rId4"/>
    <p:sldLayoutId id="2147483651" r:id="rId5"/>
    <p:sldLayoutId id="2147483652" r:id="rId6"/>
    <p:sldLayoutId id="2147483654" r:id="rId7"/>
    <p:sldLayoutId id="2147483655" r:id="rId8"/>
    <p:sldLayoutId id="2147483693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8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988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7590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75904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9845" y="6434407"/>
            <a:ext cx="135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1853" y="64350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434407"/>
            <a:ext cx="783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4818" y="6567477"/>
            <a:ext cx="786384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94" r:id="rId3"/>
    <p:sldLayoutId id="2147483695" r:id="rId4"/>
    <p:sldLayoutId id="2147483675" r:id="rId5"/>
    <p:sldLayoutId id="2147483700" r:id="rId6"/>
    <p:sldLayoutId id="2147483701" r:id="rId7"/>
    <p:sldLayoutId id="2147483676" r:id="rId8"/>
    <p:sldLayoutId id="2147483678" r:id="rId9"/>
    <p:sldLayoutId id="2147483681" r:id="rId10"/>
    <p:sldLayoutId id="2147483690" r:id="rId11"/>
    <p:sldLayoutId id="2147483696" r:id="rId12"/>
    <p:sldLayoutId id="2147483699" r:id="rId13"/>
    <p:sldLayoutId id="2147483685" r:id="rId14"/>
    <p:sldLayoutId id="2147483684" r:id="rId15"/>
    <p:sldLayoutId id="2147483686" r:id="rId16"/>
    <p:sldLayoutId id="2147483692" r:id="rId17"/>
    <p:sldLayoutId id="2147483698" r:id="rId18"/>
    <p:sldLayoutId id="214748369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8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988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9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Fixed Income analysis</a:t>
            </a:r>
            <a:br>
              <a:rPr lang="en-US" dirty="0"/>
            </a:br>
            <a:r>
              <a:rPr lang="en-US" dirty="0"/>
              <a:t>Lecture 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Tony Zhang</a:t>
            </a:r>
          </a:p>
          <a:p>
            <a:r>
              <a:rPr lang="en-AU" dirty="0"/>
              <a:t>Fall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35281"/>
            <a:ext cx="2990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© 2016 CFA Institute.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0345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Calculation of PV of Payments</a:t>
            </a:r>
            <a:endParaRPr lang="en-US" altLang="en-US" sz="1650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DBA29E55-B9AD-4399-995D-EF16505CA97D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10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Group 61"/>
          <p:cNvGraphicFramePr>
            <a:graphicFrameLocks/>
          </p:cNvGraphicFramePr>
          <p:nvPr/>
        </p:nvGraphicFramePr>
        <p:xfrm>
          <a:off x="1828800" y="2628901"/>
          <a:ext cx="5314953" cy="2686054"/>
        </p:xfrm>
        <a:graphic>
          <a:graphicData uri="http://schemas.openxmlformats.org/drawingml/2006/table">
            <a:tbl>
              <a:tblPr/>
              <a:tblGrid>
                <a:gridCol w="106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Survival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Payment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 Pmt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0.9802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0.9512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324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608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0.9048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694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418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0.8607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231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0.8187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558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048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0.7788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047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68580" marR="68580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0728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68580" marR="68580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sz="3000" dirty="0"/>
              <a:t>Present Value of Expected Payoff</a:t>
            </a:r>
            <a:endParaRPr lang="en-US" altLang="en-US" sz="1500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1A5E5D94-C0CC-4F36-B2BA-6E29ACDD1E8D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11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/>
        </p:nvGraphicFramePr>
        <p:xfrm>
          <a:off x="1764195" y="2440553"/>
          <a:ext cx="4972050" cy="2790282"/>
        </p:xfrm>
        <a:graphic>
          <a:graphicData uri="http://schemas.openxmlformats.org/drawingml/2006/table">
            <a:tbl>
              <a:tblPr/>
              <a:tblGrid>
                <a:gridCol w="61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(yrs)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kumimoji="0" lang="en-CA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</a:t>
                      </a: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Rec. Rate   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Payoff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Factor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 of Exp. Payoff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0.0119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0.9753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0.0116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0.0116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0.9277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0.8825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0.8395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0.0094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0.7985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0.0088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0.0506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Putting it all together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en-US" dirty="0"/>
              <a:t>PV of expected payments is 4.0728</a:t>
            </a:r>
            <a:r>
              <a:rPr lang="en-CA" altLang="en-US" i="1" dirty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CA" altLang="en-US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CA" altLang="en-US" dirty="0"/>
              <a:t>The breakeven CDS spread is given by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CA" altLang="en-US" dirty="0"/>
              <a:t>	4.0728</a:t>
            </a:r>
            <a:r>
              <a:rPr lang="en-CA" altLang="en-US" i="1" dirty="0">
                <a:latin typeface="Times New Roman" panose="02020603050405020304" pitchFamily="18" charset="0"/>
              </a:rPr>
              <a:t>s </a:t>
            </a:r>
            <a:r>
              <a:rPr lang="en-CA" altLang="en-US" dirty="0"/>
              <a:t>= 0.0506 or </a:t>
            </a:r>
            <a:r>
              <a:rPr lang="en-CA" altLang="en-US" i="1" dirty="0">
                <a:latin typeface="Times New Roman" panose="02020603050405020304" pitchFamily="18" charset="0"/>
              </a:rPr>
              <a:t>s </a:t>
            </a:r>
            <a:r>
              <a:rPr lang="en-CA" altLang="en-US" dirty="0"/>
              <a:t>= 0.0124 (124 bps)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DF2DD3B4-D33C-4493-9BF0-13D57C657AA5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12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/>
              <a:t>Implying Default Probabilities from CDS spreads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CA" altLang="en-US" dirty="0"/>
          </a:p>
          <a:p>
            <a:pPr eaLnBrk="1" hangingPunct="1">
              <a:lnSpc>
                <a:spcPct val="90000"/>
              </a:lnSpc>
            </a:pPr>
            <a:r>
              <a:rPr lang="en-CA" altLang="en-US" sz="1800" dirty="0"/>
              <a:t>Suppose that the mid market spread for a 5 year newly issued CDS is 100bps per year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1800" dirty="0"/>
              <a:t>We can reverse engineer our calculations to conclude that the hazard is 1.63% per year.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1800" dirty="0"/>
              <a:t>Is this 1.63% </a:t>
            </a:r>
            <a:r>
              <a:rPr lang="en-CA" altLang="en-US" sz="1800" u="sng" dirty="0"/>
              <a:t>risk neutral default rate </a:t>
            </a:r>
            <a:r>
              <a:rPr lang="en-CA" altLang="en-US" sz="1800" dirty="0"/>
              <a:t>or </a:t>
            </a:r>
            <a:r>
              <a:rPr lang="en-CA" altLang="en-US" sz="1800" u="sng" dirty="0"/>
              <a:t>real world default rate</a:t>
            </a:r>
            <a:r>
              <a:rPr lang="en-CA" altLang="en-US" sz="1800" dirty="0"/>
              <a:t>?</a:t>
            </a:r>
            <a:endParaRPr lang="en-US" altLang="en-US" sz="1800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E671CAAC-1928-4FD9-8A5B-8A1411B52F22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13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348-8BCD-46FC-B948-CD0134C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5E7B-9117-44B2-ACF7-67FE2A82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risk free rate is 5% per year with continuous compounding. There is a 2-year credit default swap with 30% recovery rate and default probability each year conditional on no earlier default is 3%. Estimate the credit default swap spread. Assume payments are made annually and defaults can occur at the end of each year.</a:t>
            </a:r>
          </a:p>
        </p:txBody>
      </p:sp>
    </p:spTree>
    <p:extLst>
      <p:ext uri="{BB962C8B-B14F-4D97-AF65-F5344CB8AC3E}">
        <p14:creationId xmlns:p14="http://schemas.microsoft.com/office/powerpoint/2010/main" val="32208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D3BF-97D2-41D5-864B-247E7F30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6C77-B2DA-45E1-9AE8-9DEBAD22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Asset Backed Securities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Securities created from a portfolio of loans, bonds, credit card receivables, mortgages, auto loans, aircraft leases, music royalties,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Usually the income from the assets is </a:t>
            </a:r>
            <a:r>
              <a:rPr lang="en-US" altLang="en-US" sz="1800" dirty="0" err="1"/>
              <a:t>tranched</a:t>
            </a:r>
            <a:r>
              <a:rPr lang="en-US" altLang="en-US" sz="1800" dirty="0"/>
              <a:t> </a:t>
            </a:r>
          </a:p>
          <a:p>
            <a:pPr eaLnBrk="1" hangingPunct="1"/>
            <a:r>
              <a:rPr lang="en-US" altLang="en-US" sz="1800" dirty="0"/>
              <a:t>A “waterfall” defines how income is first used to pay the promised return to the senior tranche, then to the next most senior tranche, and so on.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7560C2EC-D696-4EAB-8E5E-5E60E7F0F23E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16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dirty="0"/>
              <a:t>Collateralized Debt Obligations</a:t>
            </a:r>
            <a:endParaRPr lang="en-US" altLang="en-US" sz="165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A cash CDO is an ABS where the underlying assets are debt obligations</a:t>
            </a:r>
          </a:p>
          <a:p>
            <a:pPr eaLnBrk="1" hangingPunct="1"/>
            <a:r>
              <a:rPr lang="en-US" altLang="en-US" sz="1800" dirty="0"/>
              <a:t>A synthetic CDO involves forming a similar structure with short CDS contracts</a:t>
            </a:r>
          </a:p>
          <a:p>
            <a:pPr eaLnBrk="1" hangingPunct="1"/>
            <a:r>
              <a:rPr lang="en-US" altLang="en-US" sz="1800" dirty="0"/>
              <a:t>In a synthetic CDO most junior tranche bears losses first. After it has been wiped out, the second most junior tranche bears losses, and so on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25779652-417D-4C8E-9B72-C8B903022792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17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068A-0780-4E5A-9F05-5C4D0539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C3BB0-9CF9-4C0D-ADAD-A254604C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95" y="2226469"/>
            <a:ext cx="739574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0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068A-0780-4E5A-9F05-5C4D0539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9D860-C80C-4A8F-A0E8-84F934B9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Correlation vs.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D7313-2CAA-4D06-9AEB-35B14B56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49" y="2799169"/>
            <a:ext cx="6464411" cy="27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69-D0CE-49F0-901B-8E98EBD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D26A-827B-480B-91D4-62B74658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Credit Derivative and Methods</a:t>
            </a:r>
          </a:p>
          <a:p>
            <a:pPr lvl="1"/>
            <a:r>
              <a:rPr lang="en-US" sz="2400" dirty="0"/>
              <a:t>Credit Default Swap</a:t>
            </a:r>
          </a:p>
          <a:p>
            <a:pPr lvl="1"/>
            <a:r>
              <a:rPr lang="en-US" sz="2400" dirty="0"/>
              <a:t>Collateralized Debt Obligation</a:t>
            </a:r>
          </a:p>
          <a:p>
            <a:pPr lvl="1"/>
            <a:r>
              <a:rPr lang="en-US" sz="2400" dirty="0"/>
              <a:t>Copula</a:t>
            </a:r>
          </a:p>
        </p:txBody>
      </p:sp>
    </p:spTree>
    <p:extLst>
      <p:ext uri="{BB962C8B-B14F-4D97-AF65-F5344CB8AC3E}">
        <p14:creationId xmlns:p14="http://schemas.microsoft.com/office/powerpoint/2010/main" val="263669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068A-0780-4E5A-9F05-5C4D0539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9D860-C80C-4A8F-A0E8-84F934B9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Correlation vs.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DB94F-7C41-418E-A018-230A2BF8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2" y="2767262"/>
            <a:ext cx="6889805" cy="28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8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0A5-CD98-4EE7-BC4A-3ABD718E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3EF7-E845-4678-A4EC-A49BC278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multivariate distribution look like</a:t>
            </a:r>
            <a:br>
              <a:rPr lang="en-US" dirty="0"/>
            </a:br>
            <a:r>
              <a:rPr lang="en-US" dirty="0"/>
              <a:t>for two variables with +100% correlation?</a:t>
            </a:r>
          </a:p>
          <a:p>
            <a:r>
              <a:rPr lang="en-US" dirty="0"/>
              <a:t>-100%?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6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5C18-0FBB-4631-B56E-48E0A9C0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F7C7-9660-46F0-AEFA-5F433C3E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Clayton Copula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A6FA7-5CF7-4CD7-A08D-75E7EBF1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93" y="2780887"/>
            <a:ext cx="4000531" cy="28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ACE9-0705-41CC-A43A-B98B8CB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Copula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B8823-5482-42A3-9E03-7781738B6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0" y="2172797"/>
            <a:ext cx="5619761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B376-C896-4544-9BC2-4FA2AF6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9A5A-0FD5-4938-843B-C4583C42D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two standard uniform random variables, whose join distribution is defined by Frank’s copula. What is the formula for the cumulative distribution of the two variables? 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9A5A-0FD5-4938-843B-C4583C42D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61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FD2-F40A-4861-B544-CAD4B4D9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Simulation in Copula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D37B0-9D45-4AAC-A46A-4E479E600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two independent random draws from a standard uniform distribution to determine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Use the inverse CDF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/>
                  <a:t>) of the copula to determine v. </a:t>
                </a:r>
              </a:p>
              <a:p>
                <a:r>
                  <a:rPr lang="en-US" dirty="0"/>
                  <a:t>Calculate values for x and y, using inverse cumulative distribution functions of the underlying distribution. For example if the underlying distributions are normal, use the inverse normal CDF to calculate x and y based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D37B0-9D45-4AAC-A46A-4E479E600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7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6592-1DD0-4F7A-B872-38EC6A0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EEA65-6C05-4247-A107-8B6EF217E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are using Frank copula in a Monte Carlo simulation,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. The underlying distributions are both standard normal. If our random number generator produces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=0.50 </m:t>
                    </m:r>
                  </m:oMath>
                </a14:m>
                <a:r>
                  <a:rPr lang="en-US" dirty="0"/>
                  <a:t>what the values of our underlying random variables X and Y?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0.50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3∗0.20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0.50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X = -0.84, Y = -0.48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EEA65-6C05-4247-A107-8B6EF217E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8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342C-A73A-445B-ADE4-378B0B42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F229-D42E-4D44-A613-603F8CA9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flexible</a:t>
            </a:r>
          </a:p>
          <a:p>
            <a:pPr lvl="1"/>
            <a:r>
              <a:rPr lang="en-US" dirty="0"/>
              <a:t>Used in Structured products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Math is complicated</a:t>
            </a:r>
          </a:p>
          <a:p>
            <a:pPr lvl="1"/>
            <a:r>
              <a:rPr lang="en-US" dirty="0"/>
              <a:t>Not Intuitive</a:t>
            </a:r>
          </a:p>
        </p:txBody>
      </p:sp>
    </p:spTree>
    <p:extLst>
      <p:ext uri="{BB962C8B-B14F-4D97-AF65-F5344CB8AC3E}">
        <p14:creationId xmlns:p14="http://schemas.microsoft.com/office/powerpoint/2010/main" val="335297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EF2B-9DCC-4D95-A994-99794C9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D94E3-9467-4584-BCED-BA4D5319E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risk free rate is 4% per year with continuous compounding. There is a 3-year credit default swap with 40% recovery rate and default probability each year conditional on no earlier default is 3%. Estimate the credit default swap spread. Assume payments are made annually and defaults can occur at the end of each year.</a:t>
                </a:r>
              </a:p>
              <a:p>
                <a:r>
                  <a:rPr lang="en-US" dirty="0"/>
                  <a:t>Assume we are using Clayton copula in a Monte Carlo simulation,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The underlying distributions are both standard normal. If our random number generator produces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what the values of our underlying random variables X and Y?</a:t>
                </a:r>
              </a:p>
              <a:p>
                <a:pPr lvl="1"/>
                <a:r>
                  <a:rPr lang="en-US" dirty="0"/>
                  <a:t>Clayton copula: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Monte Carlo problem: You are asked to calculate the probability of a portfolio returning less than −20%. The portfolio consists of 50% each of two securities. Each security has a standard deviation of 10%. Assume that the relationship between the securities can be described by a Clayton copula with α = 0.1. What would the probability have been if the joint distribution was elliptical with the</a:t>
                </a:r>
                <a:br>
                  <a:rPr lang="en-US" dirty="0"/>
                </a:br>
                <a:r>
                  <a:rPr lang="en-US" dirty="0"/>
                  <a:t>same correlation? Repeat for α = 0.3, 1, 3, and 10.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D94E3-9467-4584-BCED-BA4D5319E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36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1FF4-4F8C-4FEF-8F53-36B33E86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Default Swap (CDS)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23EA-E3A6-4150-BF6A-A193A566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Credit default swaps allow one party to "buy" protection from another party for losses that might be incurred as a result of default by a specified reference credit (or credits).</a:t>
            </a:r>
          </a:p>
          <a:p>
            <a:endParaRPr lang="en-US" altLang="zh-CN" dirty="0"/>
          </a:p>
          <a:p>
            <a:r>
              <a:rPr lang="en-US" altLang="zh-CN" dirty="0"/>
              <a:t>The "buyer" of protection pays a premium for the protection, and the "seller" of protection agrees to make a payment to compensate the buyer for losses incurred upon the occurrence of any one of several specified "credit events."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8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9097-3777-4436-80C3-D27092B5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1EAB-0B88-4CB2-9FE4-1EBEB23A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Bank A buys a bond which issued by a Steel Company. 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To hedge the default of Steel Company:</a:t>
            </a:r>
          </a:p>
          <a:p>
            <a:pPr>
              <a:buNone/>
            </a:pPr>
            <a:r>
              <a:rPr lang="en-US" altLang="zh-CN" dirty="0"/>
              <a:t>   </a:t>
            </a:r>
          </a:p>
          <a:p>
            <a:pPr lvl="1"/>
            <a:r>
              <a:rPr lang="en-US" altLang="zh-CN" dirty="0"/>
              <a:t>Bank A buys a credit default swap from Insurance Company C.</a:t>
            </a:r>
          </a:p>
          <a:p>
            <a:pPr lvl="1"/>
            <a:r>
              <a:rPr lang="en-US" altLang="zh-CN" dirty="0"/>
              <a:t>Bank A pays a fixed periodic payments to C, in exchange for default protection.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C7E-C338-4266-953A-6D391012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71B85-1696-4033-8201-05CFE167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422" y="1752600"/>
            <a:ext cx="70351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Attractions of the CDS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Allows credit risks to be traded in the same way as market risks</a:t>
            </a:r>
          </a:p>
          <a:p>
            <a:pPr eaLnBrk="1" hangingPunct="1"/>
            <a:r>
              <a:rPr lang="en-US" altLang="en-US" dirty="0"/>
              <a:t>Can be used to transfer credit risks to a third party</a:t>
            </a:r>
          </a:p>
          <a:p>
            <a:pPr eaLnBrk="1" hangingPunct="1"/>
            <a:r>
              <a:rPr lang="en-US" altLang="en-US" dirty="0"/>
              <a:t>Can be used to diversify credit risks  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335932A3-1C53-41C9-B81F-98C43AE25A28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6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25" dirty="0"/>
              <a:t>Using a CDS to Hedge a Bond Position </a:t>
            </a:r>
            <a:endParaRPr lang="en-US" altLang="en-US" sz="1800" dirty="0"/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Portfolio consisting of a 5-year par yield corporate bond that provides a yield of 6% and a long position in a 5-year CDS costing 100 basis points per year is (approximately) a long position in a riskless instrument paying 5% per year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shows that bond yield spreads (measured relative to LIBOR) should be close to CDS spreads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F52A23B8-BACC-454C-803A-2AF740A8C08F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7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CDS Valuation</a:t>
            </a:r>
            <a:endParaRPr lang="en-US" altLang="en-US" sz="1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u="sng" dirty="0">
                <a:latin typeface="Arial" charset="0"/>
                <a:cs typeface="Arial" charset="0"/>
              </a:rPr>
              <a:t>Hazard rate </a:t>
            </a:r>
            <a:r>
              <a:rPr lang="en-US" altLang="en-US" dirty="0">
                <a:latin typeface="Arial" charset="0"/>
                <a:cs typeface="Arial" charset="0"/>
              </a:rPr>
              <a:t>for reference entity is 2%.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Assume payments are made annually in arrears</a:t>
            </a:r>
            <a:r>
              <a:rPr lang="en-CA" altLang="en-US" dirty="0">
                <a:latin typeface="Arial" charset="0"/>
                <a:cs typeface="Arial" charset="0"/>
              </a:rPr>
              <a:t>,</a:t>
            </a:r>
            <a:r>
              <a:rPr lang="en-US" altLang="en-US" dirty="0">
                <a:latin typeface="Arial" charset="0"/>
                <a:cs typeface="Arial" charset="0"/>
              </a:rPr>
              <a:t> that defaults always happen half way through a year</a:t>
            </a:r>
            <a:r>
              <a:rPr lang="en-CA" altLang="en-US" dirty="0">
                <a:latin typeface="Arial" charset="0"/>
                <a:cs typeface="Arial" charset="0"/>
              </a:rPr>
              <a:t>,</a:t>
            </a:r>
            <a:r>
              <a:rPr lang="en-US" altLang="en-US" dirty="0">
                <a:latin typeface="Arial" charset="0"/>
                <a:cs typeface="Arial" charset="0"/>
              </a:rPr>
              <a:t> and that the expected recovery rate is 40%, risk free rate 5%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charset="0"/>
                <a:cs typeface="Arial" charset="0"/>
              </a:rPr>
              <a:t>Suppose that the breakeven CDS rate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s </a:t>
            </a:r>
            <a:r>
              <a:rPr lang="en-US" altLang="en-US" dirty="0">
                <a:latin typeface="Arial" charset="0"/>
                <a:cs typeface="Arial" charset="0"/>
              </a:rPr>
              <a:t>per dollar of notional principal</a:t>
            </a:r>
          </a:p>
          <a:p>
            <a:pPr marL="0" indent="0">
              <a:buNone/>
              <a:defRPr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D8289C34-1503-48BB-A54B-4C96B1DCC8D6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8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sz="3000" dirty="0"/>
              <a:t>Unconditional Default and Survival Probabilities</a:t>
            </a:r>
            <a:endParaRPr lang="en-US" sz="1650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SzPct val="75000"/>
              <a:buBlip>
                <a:blip r:embed="rId4"/>
              </a:buBlip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342900">
              <a:spcBef>
                <a:spcPct val="0"/>
              </a:spcBef>
              <a:buNone/>
            </a:pPr>
            <a:fld id="{50397647-E7E1-4667-B992-7EEE7F87908F}" type="slidenum">
              <a:rPr lang="en-US" altLang="en-US" sz="1050">
                <a:solidFill>
                  <a:prstClr val="white"/>
                </a:solidFill>
                <a:latin typeface="Arial" panose="020B0604020202020204" pitchFamily="34" charset="0"/>
              </a:rPr>
              <a:pPr defTabSz="342900">
                <a:spcBef>
                  <a:spcPct val="0"/>
                </a:spcBef>
                <a:buNone/>
              </a:pPr>
              <a:t>9</a:t>
            </a:fld>
            <a:endParaRPr lang="en-US" altLang="en-US" sz="105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5099" name="Group 43"/>
          <p:cNvGraphicFramePr>
            <a:graphicFrameLocks noGrp="1"/>
          </p:cNvGraphicFramePr>
          <p:nvPr/>
        </p:nvGraphicFramePr>
        <p:xfrm>
          <a:off x="2276061" y="2371228"/>
          <a:ext cx="3943351" cy="2609849"/>
        </p:xfrm>
        <a:graphic>
          <a:graphicData uri="http://schemas.openxmlformats.org/drawingml/2006/table">
            <a:tbl>
              <a:tblPr/>
              <a:tblGrid>
                <a:gridCol w="101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(years)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Survival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  Probability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0.9608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0.9418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0.9048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0.0183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FA">
  <a:themeElements>
    <a:clrScheme name="CFA">
      <a:dk1>
        <a:srgbClr val="000000"/>
      </a:dk1>
      <a:lt1>
        <a:srgbClr val="FFFFFF"/>
      </a:lt1>
      <a:dk2>
        <a:srgbClr val="777777"/>
      </a:dk2>
      <a:lt2>
        <a:srgbClr val="008ED6"/>
      </a:lt2>
      <a:accent1>
        <a:srgbClr val="009966"/>
      </a:accent1>
      <a:accent2>
        <a:srgbClr val="00B5E2"/>
      </a:accent2>
      <a:accent3>
        <a:srgbClr val="5B77CC"/>
      </a:accent3>
      <a:accent4>
        <a:srgbClr val="5C068C"/>
      </a:accent4>
      <a:accent5>
        <a:srgbClr val="FFD100"/>
      </a:accent5>
      <a:accent6>
        <a:srgbClr val="5A4522"/>
      </a:accent6>
      <a:hlink>
        <a:srgbClr val="5B77CC"/>
      </a:hlink>
      <a:folHlink>
        <a:srgbClr val="5C06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F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/>
        </a:defPPr>
      </a:lstStyle>
    </a:txDef>
  </a:objectDefaults>
  <a:extraClrSchemeLst/>
  <a:custClrLst>
    <a:custClr name="Cool Gray 6">
      <a:srgbClr val="A7A8AA"/>
    </a:custClr>
    <a:custClr name="Pantone 368">
      <a:srgbClr val="78BE20"/>
    </a:custClr>
    <a:custClr name="Pantone 293">
      <a:srgbClr val="003DA5"/>
    </a:custClr>
  </a:custClrLst>
</a:theme>
</file>

<file path=ppt/theme/theme2.xml><?xml version="1.0" encoding="utf-8"?>
<a:theme xmlns:a="http://schemas.openxmlformats.org/drawingml/2006/main" name="Alternate Title Slides, Dividers and TOC">
  <a:themeElements>
    <a:clrScheme name="CFA">
      <a:dk1>
        <a:srgbClr val="000000"/>
      </a:dk1>
      <a:lt1>
        <a:srgbClr val="FFFFFF"/>
      </a:lt1>
      <a:dk2>
        <a:srgbClr val="777777"/>
      </a:dk2>
      <a:lt2>
        <a:srgbClr val="008ED6"/>
      </a:lt2>
      <a:accent1>
        <a:srgbClr val="009966"/>
      </a:accent1>
      <a:accent2>
        <a:srgbClr val="00B5E2"/>
      </a:accent2>
      <a:accent3>
        <a:srgbClr val="5B77CC"/>
      </a:accent3>
      <a:accent4>
        <a:srgbClr val="5C068C"/>
      </a:accent4>
      <a:accent5>
        <a:srgbClr val="FFD100"/>
      </a:accent5>
      <a:accent6>
        <a:srgbClr val="5A4522"/>
      </a:accent6>
      <a:hlink>
        <a:srgbClr val="5B77CC"/>
      </a:hlink>
      <a:folHlink>
        <a:srgbClr val="5C06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F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/>
        </a:defPPr>
      </a:lstStyle>
    </a:txDef>
  </a:objectDefaults>
  <a:extraClrSchemeLst/>
  <a:custClrLst>
    <a:custClr name="Cool Gray 6">
      <a:srgbClr val="A7A8AA"/>
    </a:custClr>
    <a:custClr name="Pantone 368">
      <a:srgbClr val="78BE20"/>
    </a:custClr>
    <a:custClr name="Pantone 293">
      <a:srgbClr val="003DA5"/>
    </a:custClr>
  </a:custClr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Office Theme">
  <a:themeElements>
    <a:clrScheme name="CFA">
      <a:dk1>
        <a:srgbClr val="000000"/>
      </a:dk1>
      <a:lt1>
        <a:srgbClr val="FFFFFF"/>
      </a:lt1>
      <a:dk2>
        <a:srgbClr val="777777"/>
      </a:dk2>
      <a:lt2>
        <a:srgbClr val="A7A8AA"/>
      </a:lt2>
      <a:accent1>
        <a:srgbClr val="009966"/>
      </a:accent1>
      <a:accent2>
        <a:srgbClr val="00B5FF"/>
      </a:accent2>
      <a:accent3>
        <a:srgbClr val="5B77CC"/>
      </a:accent3>
      <a:accent4>
        <a:srgbClr val="5C068C"/>
      </a:accent4>
      <a:accent5>
        <a:srgbClr val="FFB81C"/>
      </a:accent5>
      <a:accent6>
        <a:srgbClr val="5A4522"/>
      </a:accent6>
      <a:hlink>
        <a:srgbClr val="5B77CC"/>
      </a:hlink>
      <a:folHlink>
        <a:srgbClr val="5C06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F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/>
        </a:defPPr>
      </a:lstStyle>
    </a:txDef>
  </a:objectDefaults>
  <a:extraClrSchemeLst/>
  <a:custClrLst>
    <a:custClr name="Cool Gray 6">
      <a:srgbClr val="A7A8AA"/>
    </a:custClr>
    <a:custClr name="Pantone 368">
      <a:srgbClr val="78BE20"/>
    </a:custClr>
    <a:custClr name="Pantone 293">
      <a:srgbClr val="003DA5"/>
    </a:custClr>
  </a:custClrLst>
</a:theme>
</file>

<file path=ppt/theme/theme5.xml><?xml version="1.0" encoding="utf-8"?>
<a:theme xmlns:a="http://schemas.openxmlformats.org/drawingml/2006/main" name="Office Theme">
  <a:themeElements>
    <a:clrScheme name="CFA">
      <a:dk1>
        <a:srgbClr val="000000"/>
      </a:dk1>
      <a:lt1>
        <a:srgbClr val="FFFFFF"/>
      </a:lt1>
      <a:dk2>
        <a:srgbClr val="777777"/>
      </a:dk2>
      <a:lt2>
        <a:srgbClr val="A7A8AA"/>
      </a:lt2>
      <a:accent1>
        <a:srgbClr val="009966"/>
      </a:accent1>
      <a:accent2>
        <a:srgbClr val="00B5FF"/>
      </a:accent2>
      <a:accent3>
        <a:srgbClr val="5B77CC"/>
      </a:accent3>
      <a:accent4>
        <a:srgbClr val="5C068C"/>
      </a:accent4>
      <a:accent5>
        <a:srgbClr val="FFB81C"/>
      </a:accent5>
      <a:accent6>
        <a:srgbClr val="5A4522"/>
      </a:accent6>
      <a:hlink>
        <a:srgbClr val="5B77CC"/>
      </a:hlink>
      <a:folHlink>
        <a:srgbClr val="5C06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F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/>
        </a:defPPr>
      </a:lstStyle>
    </a:txDef>
  </a:objectDefaults>
  <a:extraClrSchemeLst/>
  <a:custClrLst>
    <a:custClr name="Cool Gray 6">
      <a:srgbClr val="A7A8AA"/>
    </a:custClr>
    <a:custClr name="Pantone 368">
      <a:srgbClr val="78BE20"/>
    </a:custClr>
    <a:custClr name="Pantone 293">
      <a:srgbClr val="003DA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CFA</Template>
  <TotalTime>2577481</TotalTime>
  <Words>1243</Words>
  <Application>Microsoft Macintosh PowerPoint</Application>
  <PresentationFormat>On-screen Show (4:3)</PresentationFormat>
  <Paragraphs>196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Times New Roman</vt:lpstr>
      <vt:lpstr>Wingdings</vt:lpstr>
      <vt:lpstr>CFA</vt:lpstr>
      <vt:lpstr>Alternate Title Slides, Dividers and TOC</vt:lpstr>
      <vt:lpstr>Depth</vt:lpstr>
      <vt:lpstr>Fixed Income analysis Lecture 8</vt:lpstr>
      <vt:lpstr>Agenda</vt:lpstr>
      <vt:lpstr>Credit Default Swap (CDS)</vt:lpstr>
      <vt:lpstr>Example</vt:lpstr>
      <vt:lpstr>Example</vt:lpstr>
      <vt:lpstr>Attractions of the CDS</vt:lpstr>
      <vt:lpstr>Using a CDS to Hedge a Bond Position </vt:lpstr>
      <vt:lpstr>CDS Valuation</vt:lpstr>
      <vt:lpstr>Unconditional Default and Survival Probabilities</vt:lpstr>
      <vt:lpstr>Calculation of PV of Payments</vt:lpstr>
      <vt:lpstr>Present Value of Expected Payoff</vt:lpstr>
      <vt:lpstr>Putting it all together</vt:lpstr>
      <vt:lpstr>Implying Default Probabilities from CDS spreads</vt:lpstr>
      <vt:lpstr>Mini-Quiz #1</vt:lpstr>
      <vt:lpstr>Break</vt:lpstr>
      <vt:lpstr>Asset Backed Securities</vt:lpstr>
      <vt:lpstr>Collateralized Debt Obligations</vt:lpstr>
      <vt:lpstr>Multivariate Distributions</vt:lpstr>
      <vt:lpstr>Multivariate Distributions</vt:lpstr>
      <vt:lpstr>Multivariate Distributions</vt:lpstr>
      <vt:lpstr>Mini-Quiz #2</vt:lpstr>
      <vt:lpstr>Copula</vt:lpstr>
      <vt:lpstr>Copula</vt:lpstr>
      <vt:lpstr>Mini-Quiz #3</vt:lpstr>
      <vt:lpstr>Monte-Carlo Simulation in Copula</vt:lpstr>
      <vt:lpstr>Example</vt:lpstr>
      <vt:lpstr>Copula</vt:lpstr>
      <vt:lpstr>Homework</vt:lpstr>
    </vt:vector>
  </TitlesOfParts>
  <Company>CFA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with room for three lines of text if necessary</dc:title>
  <dc:creator>Susan Hoover</dc:creator>
  <cp:lastModifiedBy>Yifu He</cp:lastModifiedBy>
  <cp:revision>616</cp:revision>
  <dcterms:created xsi:type="dcterms:W3CDTF">2014-11-13T19:54:50Z</dcterms:created>
  <dcterms:modified xsi:type="dcterms:W3CDTF">2019-11-05T23:14:55Z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1213069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D5.0.5</vt:lpwstr>
  </property>
</Properties>
</file>