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404" r:id="rId10"/>
    <p:sldId id="405" r:id="rId11"/>
    <p:sldId id="407" r:id="rId12"/>
    <p:sldId id="406" r:id="rId13"/>
    <p:sldId id="264" r:id="rId14"/>
    <p:sldId id="400" r:id="rId15"/>
    <p:sldId id="401" r:id="rId16"/>
    <p:sldId id="415" r:id="rId17"/>
    <p:sldId id="417" r:id="rId18"/>
    <p:sldId id="419" r:id="rId19"/>
    <p:sldId id="420" r:id="rId20"/>
    <p:sldId id="421" r:id="rId21"/>
    <p:sldId id="422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883" autoAdjust="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7E7B4-99CA-4264-9BB4-5369B9B3A0B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BC140-D8A9-4173-A368-BC8A212C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BC140-D8A9-4173-A368-BC8A212C36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1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7074E2E-8943-4218-B1B3-5C91E6709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E4DF33-0215-4FF1-BE84-1C680F3B4E1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8D5D9844-100F-46F2-9EAA-79227A446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C6DFF7AA-EC55-49A6-93D0-8CAE4DCCD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60F005F-49B4-4FCA-B5C3-726E4A7FE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CD6FA-DE54-4ADA-B1FE-7207A10BCE5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D5AA8F94-31B4-4FE8-9160-5020D748F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C3868CFA-6B80-4C48-A6BC-742514C64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5627A47-1E32-4956-854A-FCA2F76E5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5CE0E3-0079-4028-93C5-0CD9955BA07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7F4C67B6-3BB9-41EB-BDD8-769F14D4C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37DADF62-F1CB-40BA-963B-DE746DDAF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C2DA4655-3F6A-4F1B-A4F6-04B1107CE8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04025279-A6BD-4297-8079-F091B2D13D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EE6E3-98DA-4B10-ADBD-4AAC9E70E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942435-46BC-411D-AE33-BB33F93C51F0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88BEFBF-DDA2-4D9A-A513-7365E1800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B8B5F3-3A71-452D-9D21-9CACAC556F6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23389565-EE98-4AEB-888B-1EE2CE191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B3E9947F-83A9-4E86-BF5A-9A1F22670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268828EC-CB8A-471C-8924-EDA3DAF38C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AD652B78-EAA0-481E-892E-370A8CAC88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75C72-1FC2-42A1-B440-FE2F410C0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ECF09F-D029-4963-91EE-27635852C85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6ECFAF43-2483-47C9-A6C8-0B4D81C992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92BC0E8E-AF35-47D9-BA6A-2214E9A4C0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F31CC53E-78FF-4E63-A59A-DF49FBF70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1F27BA-7C49-44D1-81FF-4E0E9A5C9061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DE8AF111-E539-4854-A30B-EF5E9C8FE5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AEA76BA6-A3E6-413A-89F9-69698C477B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http://www.aiaccess.net/English/Glossaries/GlosMod/e_gm_bias_variance.htm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CD94F-037E-45AF-8461-E9FA50D92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3DE1EA-85F2-4C79-80D2-25751A0C7F5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655872C0-7553-4CD5-A34D-1C4E8A11B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C9DEB95C-B3B8-47B5-8F02-CEE4F1459F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only get generalization through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865A5-E7FB-4B46-8F1C-BCE26E4D5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1C85CE-2023-4EAF-9E03-B596CD34D88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B2234E4B-A625-47B0-8B54-CDBCF60326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1C82B928-0608-4E1F-B73A-AE2C25DE1E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C0A01-38A1-42EA-9C22-F6FAF8C0A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33E5E6-3286-4C98-904E-135543ED024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5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2C2A6E3-16A9-4675-8E62-0474A5ED4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B2C989-2968-4046-B829-8C6D025B01D4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1E893690-7554-41BE-B8B9-FD7BFBD8C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5763" y="685800"/>
            <a:ext cx="6088062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D634CFC9-7C80-415D-A48A-AF6433A58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5BFA1CC2-24EA-4E1D-8F82-D3F275C33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FFB045EE-B25A-4E2E-85FB-153CCF643C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Maximizes a margin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4E7D0-C27F-4071-B474-3CE346381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FF6D58-C19D-4D64-80D7-3D281D16DAD2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A73667C6-3FC3-409D-90A4-6B45D5A66B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2B6DC560-9F80-4E18-AF12-8479121AB4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CE06-E02E-4A0B-86CB-1611FC308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6F1504-0A48-41D4-9635-F13CA257563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umiacs.umd.edu/~joseph/support-vector-machines4.pdf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softwa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225D-1429-434E-8E3E-9C9ABB38A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601" y="2767099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FIXED INCOME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1669-2D99-4F5A-AB4E-E8574ABB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838" y="4031576"/>
            <a:ext cx="9144000" cy="754025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AC392A-56B3-4A45-873F-62807AAA2B30}"/>
              </a:ext>
            </a:extLst>
          </p:cNvPr>
          <p:cNvSpPr txBox="1">
            <a:spLocks/>
          </p:cNvSpPr>
          <p:nvPr/>
        </p:nvSpPr>
        <p:spPr>
          <a:xfrm>
            <a:off x="6839450" y="4919041"/>
            <a:ext cx="4127388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417844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>
            <a:extLst>
              <a:ext uri="{FF2B5EF4-FFF2-40B4-BE49-F238E27FC236}">
                <a16:creationId xmlns:a16="http://schemas.microsoft.com/office/drawing/2014/main" id="{AB6C92A7-3D4E-4097-88F4-0E5491C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Generalization</a:t>
            </a:r>
          </a:p>
        </p:txBody>
      </p:sp>
      <p:sp>
        <p:nvSpPr>
          <p:cNvPr id="13315" name="Content Placeholder 5">
            <a:extLst>
              <a:ext uri="{FF2B5EF4-FFF2-40B4-BE49-F238E27FC236}">
                <a16:creationId xmlns:a16="http://schemas.microsoft.com/office/drawing/2014/main" id="{9611A36A-6956-4E82-B313-BA49873B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Components of generalization error </a:t>
            </a:r>
          </a:p>
          <a:p>
            <a:pPr lvl="1" eaLnBrk="1" hangingPunct="1"/>
            <a:r>
              <a:rPr lang="en-US" altLang="en-US" sz="2000" b="1" dirty="0"/>
              <a:t>Bias:</a:t>
            </a:r>
            <a:r>
              <a:rPr lang="en-US" altLang="en-US" sz="2000" dirty="0"/>
              <a:t> how much the average model over all training sets differ from the true model?</a:t>
            </a:r>
          </a:p>
          <a:p>
            <a:pPr lvl="2" eaLnBrk="1" hangingPunct="1"/>
            <a:r>
              <a:rPr lang="en-US" altLang="en-US" dirty="0"/>
              <a:t>Error due to inaccurate assumptions/simplifications made by the model</a:t>
            </a:r>
          </a:p>
          <a:p>
            <a:pPr lvl="1" eaLnBrk="1" hangingPunct="1"/>
            <a:r>
              <a:rPr lang="en-US" altLang="en-US" sz="2000" b="1" dirty="0"/>
              <a:t>Variance:</a:t>
            </a:r>
            <a:r>
              <a:rPr lang="en-US" altLang="en-US" sz="2000" dirty="0"/>
              <a:t> how much models estimated from different training sets differ from each other</a:t>
            </a:r>
          </a:p>
          <a:p>
            <a:pPr eaLnBrk="1" hangingPunct="1"/>
            <a:r>
              <a:rPr lang="en-US" altLang="en-US" sz="2400" b="1" dirty="0"/>
              <a:t>Underfitting:</a:t>
            </a:r>
            <a:r>
              <a:rPr lang="en-US" altLang="en-US" sz="2400" dirty="0"/>
              <a:t> model is too “simple” to represent all the relevant class characteristics</a:t>
            </a:r>
          </a:p>
          <a:p>
            <a:pPr lvl="1" eaLnBrk="1" hangingPunct="1"/>
            <a:r>
              <a:rPr lang="en-US" altLang="en-US" sz="2000" dirty="0"/>
              <a:t>High bias and low variance</a:t>
            </a:r>
          </a:p>
          <a:p>
            <a:pPr lvl="1" eaLnBrk="1" hangingPunct="1"/>
            <a:r>
              <a:rPr lang="en-US" altLang="en-US" sz="2000" dirty="0"/>
              <a:t>High training error and high test error</a:t>
            </a:r>
          </a:p>
          <a:p>
            <a:pPr eaLnBrk="1" hangingPunct="1"/>
            <a:r>
              <a:rPr lang="en-US" altLang="en-US" sz="2400" b="1" dirty="0"/>
              <a:t>Overfitting:</a:t>
            </a:r>
            <a:r>
              <a:rPr lang="en-US" altLang="en-US" sz="2400" dirty="0"/>
              <a:t> model is too “complex” and fits irrelevant characteristics (noise) in the data</a:t>
            </a:r>
          </a:p>
          <a:p>
            <a:pPr lvl="1" eaLnBrk="1" hangingPunct="1"/>
            <a:r>
              <a:rPr lang="en-US" altLang="en-US" sz="2000" dirty="0"/>
              <a:t>Low bias and high variance</a:t>
            </a:r>
          </a:p>
          <a:p>
            <a:pPr lvl="1" eaLnBrk="1" hangingPunct="1"/>
            <a:r>
              <a:rPr lang="en-US" altLang="en-US" sz="2000" dirty="0"/>
              <a:t>Low training error and high test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72BD8-3CA7-4898-BDAC-2A9481CD00C0}"/>
              </a:ext>
            </a:extLst>
          </p:cNvPr>
          <p:cNvSpPr txBox="1"/>
          <p:nvPr/>
        </p:nvSpPr>
        <p:spPr>
          <a:xfrm>
            <a:off x="8839201" y="6581776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562FAADA-BB83-4088-A91F-8406BE27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758F-F27F-4A66-BB28-D0DD19CD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524000"/>
            <a:ext cx="4572000" cy="44958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Models with too few parameters are inaccurate because of a large bias (not enough flexibility).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Models with too many parameters are inaccurate because of a large variance (too much sensitivity to the sample).</a:t>
            </a:r>
          </a:p>
        </p:txBody>
      </p:sp>
      <p:pic>
        <p:nvPicPr>
          <p:cNvPr id="64516" name="Picture 2" descr="C:\Users\hays\Desktop\143 Computer Vision\slides\09\bias_variance_bias_2.gif">
            <a:extLst>
              <a:ext uri="{FF2B5EF4-FFF2-40B4-BE49-F238E27FC236}">
                <a16:creationId xmlns:a16="http://schemas.microsoft.com/office/drawing/2014/main" id="{75D61CD5-BE8D-40A9-9929-D9BC605DA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85900"/>
            <a:ext cx="35718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 descr="C:\Users\hays\Desktop\143 Computer Vision\slides\09\bias_variance_var_2.gif">
            <a:extLst>
              <a:ext uri="{FF2B5EF4-FFF2-40B4-BE49-F238E27FC236}">
                <a16:creationId xmlns:a16="http://schemas.microsoft.com/office/drawing/2014/main" id="{35774CA4-2F59-4F5F-B35A-87F06BDF7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840164"/>
            <a:ext cx="357187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153060-BD2A-4780-98A0-6953E8A72192}"/>
              </a:ext>
            </a:extLst>
          </p:cNvPr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1BB00E5-EBEE-4269-8020-BFFADAC6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Free Lunch Theorem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AA266154-9A88-45B6-A769-17A930E62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828800"/>
            <a:ext cx="5343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D6D7-0236-487B-A6D0-47CBB57F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Classifiers: Nearest neighbor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70A9BE-DC8E-489A-917E-0E89031F0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575" y="2198237"/>
            <a:ext cx="6602540" cy="228619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09047F-2992-45B9-AD76-0339EB5FDE92}"/>
              </a:ext>
            </a:extLst>
          </p:cNvPr>
          <p:cNvSpPr txBox="1">
            <a:spLocks/>
          </p:cNvSpPr>
          <p:nvPr/>
        </p:nvSpPr>
        <p:spPr>
          <a:xfrm>
            <a:off x="838200" y="4839929"/>
            <a:ext cx="10675373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3200" dirty="0">
                <a:solidFill>
                  <a:srgbClr val="00B050"/>
                </a:solidFill>
              </a:rPr>
              <a:t>f(</a:t>
            </a:r>
            <a:r>
              <a:rPr lang="en-US" altLang="en-US" sz="3200" b="1" dirty="0">
                <a:solidFill>
                  <a:srgbClr val="00B050"/>
                </a:solidFill>
              </a:rPr>
              <a:t>x</a:t>
            </a:r>
            <a:r>
              <a:rPr lang="en-US" altLang="en-US" sz="3200" dirty="0">
                <a:solidFill>
                  <a:srgbClr val="00B050"/>
                </a:solidFill>
              </a:rPr>
              <a:t>) = label of the training example nearest to </a:t>
            </a:r>
            <a:r>
              <a:rPr lang="en-US" altLang="en-US" sz="3200" b="1" dirty="0">
                <a:solidFill>
                  <a:srgbClr val="00B050"/>
                </a:solidFill>
              </a:rPr>
              <a:t>x</a:t>
            </a:r>
          </a:p>
          <a:p>
            <a:r>
              <a:rPr lang="en-US" altLang="en-US" sz="2400" dirty="0"/>
              <a:t>All we need is a distance function for our inputs</a:t>
            </a:r>
          </a:p>
          <a:p>
            <a:r>
              <a:rPr lang="en-US" altLang="en-US" sz="2400" dirty="0"/>
              <a:t>No training required!</a:t>
            </a:r>
          </a:p>
        </p:txBody>
      </p:sp>
    </p:spTree>
    <p:extLst>
      <p:ext uri="{BB962C8B-B14F-4D97-AF65-F5344CB8AC3E}">
        <p14:creationId xmlns:p14="http://schemas.microsoft.com/office/powerpoint/2010/main" val="244089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CB21A93-E4BD-42C9-A5B2-EEDF2A7B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E25E-A611-446C-A068-B4082E44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800601"/>
            <a:ext cx="8686800" cy="1325563"/>
          </a:xfrm>
        </p:spPr>
        <p:txBody>
          <a:bodyPr/>
          <a:lstStyle/>
          <a:p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endParaRPr lang="en-US" altLang="en-US" sz="1200" dirty="0"/>
          </a:p>
          <a:p>
            <a:pPr algn="ctr">
              <a:buFontTx/>
              <a:buNone/>
            </a:pPr>
            <a:r>
              <a:rPr lang="en-US" altLang="en-US" dirty="0">
                <a:solidFill>
                  <a:srgbClr val="0000FF"/>
                </a:solidFill>
              </a:rPr>
              <a:t>	</a:t>
            </a:r>
            <a:r>
              <a:rPr lang="en-US" altLang="en-US" dirty="0">
                <a:solidFill>
                  <a:srgbClr val="00B050"/>
                </a:solidFill>
              </a:rPr>
              <a:t>f(</a:t>
            </a:r>
            <a:r>
              <a:rPr lang="en-US" altLang="en-US" b="1" dirty="0">
                <a:solidFill>
                  <a:srgbClr val="00B050"/>
                </a:solidFill>
              </a:rPr>
              <a:t>x</a:t>
            </a:r>
            <a:r>
              <a:rPr lang="en-US" altLang="en-US" dirty="0">
                <a:solidFill>
                  <a:srgbClr val="00B050"/>
                </a:solidFill>
              </a:rPr>
              <a:t>) = </a:t>
            </a:r>
            <a:r>
              <a:rPr lang="en-US" altLang="en-US" dirty="0" err="1">
                <a:solidFill>
                  <a:srgbClr val="00B050"/>
                </a:solidFill>
              </a:rPr>
              <a:t>sgn</a:t>
            </a:r>
            <a:r>
              <a:rPr lang="en-US" altLang="en-US" dirty="0">
                <a:solidFill>
                  <a:srgbClr val="00B050"/>
                </a:solidFill>
              </a:rPr>
              <a:t>(</a:t>
            </a:r>
            <a:r>
              <a:rPr lang="en-US" altLang="en-US" b="1" dirty="0">
                <a:solidFill>
                  <a:srgbClr val="00B050"/>
                </a:solidFill>
              </a:rPr>
              <a:t>w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 </a:t>
            </a:r>
            <a:r>
              <a:rPr lang="en-US" altLang="en-US" b="1" dirty="0">
                <a:solidFill>
                  <a:srgbClr val="00B050"/>
                </a:solidFill>
              </a:rPr>
              <a:t>x </a:t>
            </a:r>
            <a:r>
              <a:rPr lang="en-US" altLang="en-US" dirty="0">
                <a:solidFill>
                  <a:srgbClr val="00B050"/>
                </a:solidFill>
              </a:rPr>
              <a:t>+ 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72B39-B72B-44BF-8265-2759F81C1684}"/>
              </a:ext>
            </a:extLst>
          </p:cNvPr>
          <p:cNvSpPr/>
          <p:nvPr/>
        </p:nvSpPr>
        <p:spPr>
          <a:xfrm>
            <a:off x="3733800" y="1828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63D0E-6C22-466F-99DC-00DA89861CF6}"/>
              </a:ext>
            </a:extLst>
          </p:cNvPr>
          <p:cNvSpPr/>
          <p:nvPr/>
        </p:nvSpPr>
        <p:spPr>
          <a:xfrm>
            <a:off x="4267200" y="2514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AFE949-9F2E-4876-922E-CFB8F66AA184}"/>
              </a:ext>
            </a:extLst>
          </p:cNvPr>
          <p:cNvSpPr/>
          <p:nvPr/>
        </p:nvSpPr>
        <p:spPr>
          <a:xfrm>
            <a:off x="4800600" y="1752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E989E-6DEA-4397-AB76-26EC43CEEBCD}"/>
              </a:ext>
            </a:extLst>
          </p:cNvPr>
          <p:cNvSpPr/>
          <p:nvPr/>
        </p:nvSpPr>
        <p:spPr>
          <a:xfrm>
            <a:off x="3886200" y="3276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E5D6C-A9E6-4BB5-9403-60B3A6322168}"/>
              </a:ext>
            </a:extLst>
          </p:cNvPr>
          <p:cNvSpPr/>
          <p:nvPr/>
        </p:nvSpPr>
        <p:spPr>
          <a:xfrm>
            <a:off x="5257800" y="2971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3F646-A925-48A3-B302-2BE38ACB7FD3}"/>
              </a:ext>
            </a:extLst>
          </p:cNvPr>
          <p:cNvSpPr/>
          <p:nvPr/>
        </p:nvSpPr>
        <p:spPr>
          <a:xfrm>
            <a:off x="5105400" y="3733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E49941-37EC-4BA7-BE19-A828332E5692}"/>
              </a:ext>
            </a:extLst>
          </p:cNvPr>
          <p:cNvSpPr/>
          <p:nvPr/>
        </p:nvSpPr>
        <p:spPr>
          <a:xfrm>
            <a:off x="73152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243774-DB8E-4183-A2DE-0068C056B165}"/>
              </a:ext>
            </a:extLst>
          </p:cNvPr>
          <p:cNvSpPr/>
          <p:nvPr/>
        </p:nvSpPr>
        <p:spPr>
          <a:xfrm>
            <a:off x="65532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537758-889E-4AF8-AE23-2272E64DEEAE}"/>
              </a:ext>
            </a:extLst>
          </p:cNvPr>
          <p:cNvSpPr/>
          <p:nvPr/>
        </p:nvSpPr>
        <p:spPr>
          <a:xfrm>
            <a:off x="7315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0ED73-8314-4E9C-8BB7-AAC3190AD045}"/>
              </a:ext>
            </a:extLst>
          </p:cNvPr>
          <p:cNvSpPr/>
          <p:nvPr/>
        </p:nvSpPr>
        <p:spPr>
          <a:xfrm>
            <a:off x="6400800" y="1676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14A15D-2094-4969-AF5C-475405C7C2B5}"/>
              </a:ext>
            </a:extLst>
          </p:cNvPr>
          <p:cNvSpPr/>
          <p:nvPr/>
        </p:nvSpPr>
        <p:spPr>
          <a:xfrm>
            <a:off x="67818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A4C809-08C7-4BD4-8072-FE185F2FE156}"/>
              </a:ext>
            </a:extLst>
          </p:cNvPr>
          <p:cNvSpPr/>
          <p:nvPr/>
        </p:nvSpPr>
        <p:spPr>
          <a:xfrm>
            <a:off x="6400800" y="3581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1A5263-A82C-422A-B115-AE1CEA9AA558}"/>
              </a:ext>
            </a:extLst>
          </p:cNvPr>
          <p:cNvCxnSpPr/>
          <p:nvPr/>
        </p:nvCxnSpPr>
        <p:spPr>
          <a:xfrm rot="16200000" flipH="1">
            <a:off x="4191000" y="2590800"/>
            <a:ext cx="3276600" cy="533400"/>
          </a:xfrm>
          <a:prstGeom prst="line">
            <a:avLst/>
          </a:prstGeom>
          <a:ln w="38100">
            <a:solidFill>
              <a:srgbClr val="CC00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7FE6BB-B177-42F3-A2C7-F93BD91FE200}"/>
              </a:ext>
            </a:extLst>
          </p:cNvPr>
          <p:cNvSpPr txBox="1"/>
          <p:nvPr/>
        </p:nvSpPr>
        <p:spPr>
          <a:xfrm>
            <a:off x="8839201" y="6581776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5369878-A5E3-4E73-BD85-2D7C6C21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classifiers to choose from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48E283E2-5B08-4F39-9033-72EE48A2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SVM</a:t>
            </a:r>
          </a:p>
          <a:p>
            <a:r>
              <a:rPr lang="en-US" altLang="en-US" dirty="0"/>
              <a:t>Neural networks</a:t>
            </a:r>
          </a:p>
          <a:p>
            <a:r>
              <a:rPr lang="en-US" altLang="en-US" dirty="0"/>
              <a:t>Naïve Bayes</a:t>
            </a:r>
          </a:p>
          <a:p>
            <a:r>
              <a:rPr lang="en-US" altLang="en-US" dirty="0"/>
              <a:t>Bayesian network</a:t>
            </a:r>
          </a:p>
          <a:p>
            <a:r>
              <a:rPr lang="en-US" altLang="en-US" dirty="0"/>
              <a:t>Logistic regression</a:t>
            </a:r>
          </a:p>
          <a:p>
            <a:r>
              <a:rPr lang="en-US" altLang="en-US" dirty="0"/>
              <a:t>Randomized Forests</a:t>
            </a:r>
          </a:p>
          <a:p>
            <a:r>
              <a:rPr lang="en-US" altLang="en-US" dirty="0"/>
              <a:t>Boosted Decision Trees</a:t>
            </a:r>
          </a:p>
          <a:p>
            <a:r>
              <a:rPr lang="en-US" altLang="en-US" dirty="0"/>
              <a:t>K-nearest neighbor</a:t>
            </a:r>
          </a:p>
          <a:p>
            <a:r>
              <a:rPr lang="en-US" altLang="en-US" dirty="0"/>
              <a:t>RBMs</a:t>
            </a:r>
          </a:p>
          <a:p>
            <a:r>
              <a:rPr lang="en-US" altLang="en-US" dirty="0"/>
              <a:t>Etc.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12745-2C44-4E31-B362-40F8984C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059" y="2904665"/>
            <a:ext cx="3821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</a:rPr>
              <a:t>Which is the best 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4D22-A7D7-46F1-8360-1FD1520519F3}"/>
              </a:ext>
            </a:extLst>
          </p:cNvPr>
          <p:cNvSpPr txBox="1"/>
          <p:nvPr/>
        </p:nvSpPr>
        <p:spPr>
          <a:xfrm>
            <a:off x="8839201" y="6581776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Arial" charset="0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latin typeface="Arial" charset="0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32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9201ED0-2410-47D1-A3BE-3FC1CC31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tour of some classifiers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88DBE4BC-FC86-40A0-BBA5-DA992C52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/>
              <a:t>K-nearest neighbor</a:t>
            </a:r>
          </a:p>
          <a:p>
            <a:r>
              <a:rPr lang="en-US" altLang="en-US" b="1"/>
              <a:t>SVM</a:t>
            </a:r>
          </a:p>
          <a:p>
            <a:r>
              <a:rPr lang="en-US" altLang="en-US" b="1"/>
              <a:t>Boosted Decision Trees</a:t>
            </a:r>
          </a:p>
          <a:p>
            <a:r>
              <a:rPr lang="en-US" altLang="en-US"/>
              <a:t>Neural networks</a:t>
            </a:r>
          </a:p>
          <a:p>
            <a:r>
              <a:rPr lang="en-US" altLang="en-US"/>
              <a:t>Naïve Bayes</a:t>
            </a:r>
          </a:p>
          <a:p>
            <a:r>
              <a:rPr lang="en-US" altLang="en-US"/>
              <a:t>Bayesian network</a:t>
            </a:r>
          </a:p>
          <a:p>
            <a:r>
              <a:rPr lang="en-US" altLang="en-US"/>
              <a:t>Logistic regression</a:t>
            </a:r>
          </a:p>
          <a:p>
            <a:r>
              <a:rPr lang="en-US" altLang="en-US"/>
              <a:t>Randomized Forests</a:t>
            </a:r>
          </a:p>
          <a:p>
            <a:r>
              <a:rPr lang="en-US" altLang="en-US"/>
              <a:t>RBMs</a:t>
            </a:r>
          </a:p>
          <a:p>
            <a:r>
              <a:rPr lang="en-US" altLang="en-US"/>
              <a:t>Etc.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2D6040C-2ED0-4BC7-94C6-AE6B96C9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792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/>
              <a:t>Classification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3E0F904-69BB-4EC6-9BBB-D81EB0E3D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382000" cy="5135563"/>
          </a:xfrm>
        </p:spPr>
        <p:txBody>
          <a:bodyPr/>
          <a:lstStyle/>
          <a:p>
            <a:pPr eaLnBrk="1" hangingPunct="1"/>
            <a:r>
              <a:rPr lang="en-GB" altLang="en-US"/>
              <a:t>Assign input vector to one of two or more classes</a:t>
            </a:r>
          </a:p>
          <a:p>
            <a:pPr eaLnBrk="1" hangingPunct="1"/>
            <a:r>
              <a:rPr lang="en-GB" altLang="en-US"/>
              <a:t>Any decision rule divides input space into </a:t>
            </a:r>
            <a:r>
              <a:rPr lang="en-GB" altLang="en-US" i="1"/>
              <a:t>decision regions</a:t>
            </a:r>
            <a:r>
              <a:rPr lang="en-GB" altLang="en-US"/>
              <a:t> separated by </a:t>
            </a:r>
            <a:r>
              <a:rPr lang="en-GB" altLang="en-US" i="1"/>
              <a:t>decision boundaries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</p:txBody>
      </p:sp>
      <p:pic>
        <p:nvPicPr>
          <p:cNvPr id="74756" name="Picture 7" descr="decision-regions">
            <a:extLst>
              <a:ext uri="{FF2B5EF4-FFF2-40B4-BE49-F238E27FC236}">
                <a16:creationId xmlns:a16="http://schemas.microsoft.com/office/drawing/2014/main" id="{54567D26-D4E0-4ED0-8FBE-7E5AB419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3405188"/>
            <a:ext cx="44672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AAED1-2AC7-41A3-BE07-C211BAF58655}"/>
              </a:ext>
            </a:extLst>
          </p:cNvPr>
          <p:cNvSpPr txBox="1"/>
          <p:nvPr/>
        </p:nvSpPr>
        <p:spPr>
          <a:xfrm>
            <a:off x="8839201" y="6581776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C747CBDD-9209-4237-8613-7FA44E44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K-nearest neighbor</a:t>
            </a:r>
          </a:p>
        </p:txBody>
      </p:sp>
      <p:grpSp>
        <p:nvGrpSpPr>
          <p:cNvPr id="76803" name="Group 3">
            <a:extLst>
              <a:ext uri="{FF2B5EF4-FFF2-40B4-BE49-F238E27FC236}">
                <a16:creationId xmlns:a16="http://schemas.microsoft.com/office/drawing/2014/main" id="{6287D01E-DC1B-4D53-A357-F6513B47C0DA}"/>
              </a:ext>
            </a:extLst>
          </p:cNvPr>
          <p:cNvGrpSpPr>
            <a:grpSpLocks/>
          </p:cNvGrpSpPr>
          <p:nvPr/>
        </p:nvGrpSpPr>
        <p:grpSpPr bwMode="auto">
          <a:xfrm>
            <a:off x="3778046" y="2381865"/>
            <a:ext cx="4038600" cy="3417888"/>
            <a:chOff x="4267200" y="2667000"/>
            <a:chExt cx="4038600" cy="3417332"/>
          </a:xfrm>
        </p:grpSpPr>
        <p:sp>
          <p:nvSpPr>
            <p:cNvPr id="76806" name="TextBox 4">
              <a:extLst>
                <a:ext uri="{FF2B5EF4-FFF2-40B4-BE49-F238E27FC236}">
                  <a16:creationId xmlns:a16="http://schemas.microsoft.com/office/drawing/2014/main" id="{E7134F84-51EB-46C8-8A60-8A169EB6A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6807" name="TextBox 5">
              <a:extLst>
                <a:ext uri="{FF2B5EF4-FFF2-40B4-BE49-F238E27FC236}">
                  <a16:creationId xmlns:a16="http://schemas.microsoft.com/office/drawing/2014/main" id="{06AA4B88-89C7-4C19-BE16-D9764A5AF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6808" name="TextBox 6">
              <a:extLst>
                <a:ext uri="{FF2B5EF4-FFF2-40B4-BE49-F238E27FC236}">
                  <a16:creationId xmlns:a16="http://schemas.microsoft.com/office/drawing/2014/main" id="{9A12FDA5-031D-4AB0-A3E2-9636660C0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6809" name="TextBox 7">
              <a:extLst>
                <a:ext uri="{FF2B5EF4-FFF2-40B4-BE49-F238E27FC236}">
                  <a16:creationId xmlns:a16="http://schemas.microsoft.com/office/drawing/2014/main" id="{5893E487-1600-474A-80AF-B0D1D9562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6810" name="TextBox 8">
              <a:extLst>
                <a:ext uri="{FF2B5EF4-FFF2-40B4-BE49-F238E27FC236}">
                  <a16:creationId xmlns:a16="http://schemas.microsoft.com/office/drawing/2014/main" id="{7F6E9F50-BD0A-4228-B559-561BDEBF3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6811" name="TextBox 9">
              <a:extLst>
                <a:ext uri="{FF2B5EF4-FFF2-40B4-BE49-F238E27FC236}">
                  <a16:creationId xmlns:a16="http://schemas.microsoft.com/office/drawing/2014/main" id="{AB5CF9B8-D4D6-482D-A697-B73697D65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6812" name="TextBox 10">
              <a:extLst>
                <a:ext uri="{FF2B5EF4-FFF2-40B4-BE49-F238E27FC236}">
                  <a16:creationId xmlns:a16="http://schemas.microsoft.com/office/drawing/2014/main" id="{A9A385CB-BF89-4707-8217-55EF56201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6813" name="TextBox 11">
              <a:extLst>
                <a:ext uri="{FF2B5EF4-FFF2-40B4-BE49-F238E27FC236}">
                  <a16:creationId xmlns:a16="http://schemas.microsoft.com/office/drawing/2014/main" id="{CBE9189C-7434-4F9D-BD9A-B3E97B8C3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6814" name="TextBox 12">
              <a:extLst>
                <a:ext uri="{FF2B5EF4-FFF2-40B4-BE49-F238E27FC236}">
                  <a16:creationId xmlns:a16="http://schemas.microsoft.com/office/drawing/2014/main" id="{4B539E37-ACC7-4329-ACCB-D16C382AA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6815" name="TextBox 13">
              <a:extLst>
                <a:ext uri="{FF2B5EF4-FFF2-40B4-BE49-F238E27FC236}">
                  <a16:creationId xmlns:a16="http://schemas.microsoft.com/office/drawing/2014/main" id="{ECAE3135-F0B1-48A5-A4E4-5031CECD0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6816" name="TextBox 14">
              <a:extLst>
                <a:ext uri="{FF2B5EF4-FFF2-40B4-BE49-F238E27FC236}">
                  <a16:creationId xmlns:a16="http://schemas.microsoft.com/office/drawing/2014/main" id="{86D8BD7A-8A50-434F-A2C9-804D7C9D4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6817" name="TextBox 15">
              <a:extLst>
                <a:ext uri="{FF2B5EF4-FFF2-40B4-BE49-F238E27FC236}">
                  <a16:creationId xmlns:a16="http://schemas.microsoft.com/office/drawing/2014/main" id="{6F32B48D-A27C-4F8A-A6AD-842B8AE80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6818" name="TextBox 16">
              <a:extLst>
                <a:ext uri="{FF2B5EF4-FFF2-40B4-BE49-F238E27FC236}">
                  <a16:creationId xmlns:a16="http://schemas.microsoft.com/office/drawing/2014/main" id="{253AA225-4BE3-440D-9644-2D82E2B1B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6819" name="TextBox 17">
              <a:extLst>
                <a:ext uri="{FF2B5EF4-FFF2-40B4-BE49-F238E27FC236}">
                  <a16:creationId xmlns:a16="http://schemas.microsoft.com/office/drawing/2014/main" id="{692F553D-D652-430A-8626-5CCF4602A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6820" name="TextBox 18">
              <a:extLst>
                <a:ext uri="{FF2B5EF4-FFF2-40B4-BE49-F238E27FC236}">
                  <a16:creationId xmlns:a16="http://schemas.microsoft.com/office/drawing/2014/main" id="{DA3727DF-5372-4FB1-8B47-B3ED6BAB2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DEA35DA-B689-41DA-9B3D-3F31561F6139}"/>
                </a:ext>
              </a:extLst>
            </p:cNvPr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AADD02F-6780-4C45-8CA5-98F34E625F57}"/>
                </a:ext>
              </a:extLst>
            </p:cNvPr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23" name="TextBox 21">
              <a:extLst>
                <a:ext uri="{FF2B5EF4-FFF2-40B4-BE49-F238E27FC236}">
                  <a16:creationId xmlns:a16="http://schemas.microsoft.com/office/drawing/2014/main" id="{38886382-60E4-4414-8A36-ECA110B19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x2</a:t>
              </a:r>
            </a:p>
          </p:txBody>
        </p:sp>
        <p:sp>
          <p:nvSpPr>
            <p:cNvPr id="76824" name="TextBox 22">
              <a:extLst>
                <a:ext uri="{FF2B5EF4-FFF2-40B4-BE49-F238E27FC236}">
                  <a16:creationId xmlns:a16="http://schemas.microsoft.com/office/drawing/2014/main" id="{4566BC11-4F62-4B0D-BCFD-47D697475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x1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F9E07D2-920E-4E8F-B62C-8A2AF4E64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646" y="360106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6A8553-9C93-499F-AFEB-457B457C0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360" y="405826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BA624FB4-ECEF-4A4E-8072-6D9708C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1-nearest neighbor</a:t>
            </a:r>
          </a:p>
        </p:txBody>
      </p:sp>
      <p:grpSp>
        <p:nvGrpSpPr>
          <p:cNvPr id="77827" name="Group 3">
            <a:extLst>
              <a:ext uri="{FF2B5EF4-FFF2-40B4-BE49-F238E27FC236}">
                <a16:creationId xmlns:a16="http://schemas.microsoft.com/office/drawing/2014/main" id="{06679870-E277-4A1B-90D4-8663A88BD093}"/>
              </a:ext>
            </a:extLst>
          </p:cNvPr>
          <p:cNvGrpSpPr>
            <a:grpSpLocks/>
          </p:cNvGrpSpPr>
          <p:nvPr/>
        </p:nvGrpSpPr>
        <p:grpSpPr bwMode="auto">
          <a:xfrm>
            <a:off x="3571562" y="2529351"/>
            <a:ext cx="4038600" cy="3417888"/>
            <a:chOff x="4267200" y="2667000"/>
            <a:chExt cx="4038600" cy="3417332"/>
          </a:xfrm>
        </p:grpSpPr>
        <p:sp>
          <p:nvSpPr>
            <p:cNvPr id="77833" name="TextBox 4">
              <a:extLst>
                <a:ext uri="{FF2B5EF4-FFF2-40B4-BE49-F238E27FC236}">
                  <a16:creationId xmlns:a16="http://schemas.microsoft.com/office/drawing/2014/main" id="{D6B26F36-D019-4C13-87A8-52370F99D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7834" name="TextBox 5">
              <a:extLst>
                <a:ext uri="{FF2B5EF4-FFF2-40B4-BE49-F238E27FC236}">
                  <a16:creationId xmlns:a16="http://schemas.microsoft.com/office/drawing/2014/main" id="{4C591E8E-3B25-4E10-A871-D706594CF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7835" name="TextBox 6">
              <a:extLst>
                <a:ext uri="{FF2B5EF4-FFF2-40B4-BE49-F238E27FC236}">
                  <a16:creationId xmlns:a16="http://schemas.microsoft.com/office/drawing/2014/main" id="{E95B82B9-509E-48D9-8FFE-3DBC11AA5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7836" name="TextBox 7">
              <a:extLst>
                <a:ext uri="{FF2B5EF4-FFF2-40B4-BE49-F238E27FC236}">
                  <a16:creationId xmlns:a16="http://schemas.microsoft.com/office/drawing/2014/main" id="{5F3DFC67-626F-428D-B03D-C4384C7CA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7837" name="TextBox 8">
              <a:extLst>
                <a:ext uri="{FF2B5EF4-FFF2-40B4-BE49-F238E27FC236}">
                  <a16:creationId xmlns:a16="http://schemas.microsoft.com/office/drawing/2014/main" id="{DA180E64-ACA3-4686-A494-F2020B00C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7838" name="TextBox 9">
              <a:extLst>
                <a:ext uri="{FF2B5EF4-FFF2-40B4-BE49-F238E27FC236}">
                  <a16:creationId xmlns:a16="http://schemas.microsoft.com/office/drawing/2014/main" id="{4E429625-7A49-487F-8A7B-2241AB3F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7839" name="TextBox 10">
              <a:extLst>
                <a:ext uri="{FF2B5EF4-FFF2-40B4-BE49-F238E27FC236}">
                  <a16:creationId xmlns:a16="http://schemas.microsoft.com/office/drawing/2014/main" id="{BC4AAB7D-2330-4A7B-BD3E-CCBF488A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7840" name="TextBox 11">
              <a:extLst>
                <a:ext uri="{FF2B5EF4-FFF2-40B4-BE49-F238E27FC236}">
                  <a16:creationId xmlns:a16="http://schemas.microsoft.com/office/drawing/2014/main" id="{299466F6-764E-4830-83DD-1DD9329D6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7841" name="TextBox 12">
              <a:extLst>
                <a:ext uri="{FF2B5EF4-FFF2-40B4-BE49-F238E27FC236}">
                  <a16:creationId xmlns:a16="http://schemas.microsoft.com/office/drawing/2014/main" id="{DB950993-9D79-44EC-A9E6-DB6600561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7842" name="TextBox 13">
              <a:extLst>
                <a:ext uri="{FF2B5EF4-FFF2-40B4-BE49-F238E27FC236}">
                  <a16:creationId xmlns:a16="http://schemas.microsoft.com/office/drawing/2014/main" id="{43BF4D78-72D1-4BE0-A1A8-1F7760B98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7843" name="TextBox 14">
              <a:extLst>
                <a:ext uri="{FF2B5EF4-FFF2-40B4-BE49-F238E27FC236}">
                  <a16:creationId xmlns:a16="http://schemas.microsoft.com/office/drawing/2014/main" id="{7C52EBA1-A993-439E-ACBE-D05D6261D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7844" name="TextBox 15">
              <a:extLst>
                <a:ext uri="{FF2B5EF4-FFF2-40B4-BE49-F238E27FC236}">
                  <a16:creationId xmlns:a16="http://schemas.microsoft.com/office/drawing/2014/main" id="{37201E36-9A62-4CE1-B7E5-E22E85E13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7845" name="TextBox 16">
              <a:extLst>
                <a:ext uri="{FF2B5EF4-FFF2-40B4-BE49-F238E27FC236}">
                  <a16:creationId xmlns:a16="http://schemas.microsoft.com/office/drawing/2014/main" id="{5505F06A-5CBD-4779-A3DC-EFEDDCFD1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7846" name="TextBox 17">
              <a:extLst>
                <a:ext uri="{FF2B5EF4-FFF2-40B4-BE49-F238E27FC236}">
                  <a16:creationId xmlns:a16="http://schemas.microsoft.com/office/drawing/2014/main" id="{99F69898-30DF-4E47-ABA5-256B55211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7847" name="TextBox 18">
              <a:extLst>
                <a:ext uri="{FF2B5EF4-FFF2-40B4-BE49-F238E27FC236}">
                  <a16:creationId xmlns:a16="http://schemas.microsoft.com/office/drawing/2014/main" id="{459C8E9C-B9B5-4AEA-95B6-4D850DAC3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AC7EEE-F964-4743-AB2F-76ABCE455159}"/>
                </a:ext>
              </a:extLst>
            </p:cNvPr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83FE45-8598-4E35-B226-D86B8CD77C07}"/>
                </a:ext>
              </a:extLst>
            </p:cNvPr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50" name="TextBox 21">
              <a:extLst>
                <a:ext uri="{FF2B5EF4-FFF2-40B4-BE49-F238E27FC236}">
                  <a16:creationId xmlns:a16="http://schemas.microsoft.com/office/drawing/2014/main" id="{EE48E885-2957-4BE9-9315-4C4911CE2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x2</a:t>
              </a:r>
            </a:p>
          </p:txBody>
        </p:sp>
        <p:sp>
          <p:nvSpPr>
            <p:cNvPr id="77851" name="TextBox 22">
              <a:extLst>
                <a:ext uri="{FF2B5EF4-FFF2-40B4-BE49-F238E27FC236}">
                  <a16:creationId xmlns:a16="http://schemas.microsoft.com/office/drawing/2014/main" id="{C962163D-12F6-4751-870A-5FBB13D43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x1</a:t>
              </a:r>
            </a:p>
          </p:txBody>
        </p:sp>
      </p:grpSp>
      <p:sp>
        <p:nvSpPr>
          <p:cNvPr id="77828" name="TextBox 23">
            <a:extLst>
              <a:ext uri="{FF2B5EF4-FFF2-40B4-BE49-F238E27FC236}">
                <a16:creationId xmlns:a16="http://schemas.microsoft.com/office/drawing/2014/main" id="{138596D0-3367-4B83-80AC-2AC1221B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162" y="3748551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77829" name="TextBox 28">
            <a:extLst>
              <a:ext uri="{FF2B5EF4-FFF2-40B4-BE49-F238E27FC236}">
                <a16:creationId xmlns:a16="http://schemas.microsoft.com/office/drawing/2014/main" id="{574C756A-A2FE-44CB-A5AF-2148A378D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876" y="4205751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15A085-7716-4B64-A636-28284728018B}"/>
              </a:ext>
            </a:extLst>
          </p:cNvPr>
          <p:cNvSpPr/>
          <p:nvPr/>
        </p:nvSpPr>
        <p:spPr>
          <a:xfrm>
            <a:off x="4943162" y="3519951"/>
            <a:ext cx="381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24DA19-137C-4591-8B93-18711D9C04F3}"/>
              </a:ext>
            </a:extLst>
          </p:cNvPr>
          <p:cNvSpPr/>
          <p:nvPr/>
        </p:nvSpPr>
        <p:spPr>
          <a:xfrm>
            <a:off x="5857562" y="4129551"/>
            <a:ext cx="5334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69-D0CE-49F0-901B-8E98EBD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D26A-827B-480B-91D4-62B74658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the Fed</a:t>
            </a:r>
          </a:p>
          <a:p>
            <a:r>
              <a:rPr lang="en-US" dirty="0"/>
              <a:t>Intro to Machine Learning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9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14E41C56-6659-4AEA-B1C8-71376F73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3-nearest neighbor</a:t>
            </a:r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7C10A12E-BFFD-4E2F-8868-616DB798EF6B}"/>
              </a:ext>
            </a:extLst>
          </p:cNvPr>
          <p:cNvGrpSpPr>
            <a:grpSpLocks/>
          </p:cNvGrpSpPr>
          <p:nvPr/>
        </p:nvGrpSpPr>
        <p:grpSpPr bwMode="auto">
          <a:xfrm>
            <a:off x="4181168" y="2175387"/>
            <a:ext cx="4038600" cy="3417888"/>
            <a:chOff x="4267200" y="2667000"/>
            <a:chExt cx="4038600" cy="3417332"/>
          </a:xfrm>
        </p:grpSpPr>
        <p:sp>
          <p:nvSpPr>
            <p:cNvPr id="78857" name="TextBox 4">
              <a:extLst>
                <a:ext uri="{FF2B5EF4-FFF2-40B4-BE49-F238E27FC236}">
                  <a16:creationId xmlns:a16="http://schemas.microsoft.com/office/drawing/2014/main" id="{CDE6C2B0-9591-4999-A07B-9EC6582E0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8858" name="TextBox 5">
              <a:extLst>
                <a:ext uri="{FF2B5EF4-FFF2-40B4-BE49-F238E27FC236}">
                  <a16:creationId xmlns:a16="http://schemas.microsoft.com/office/drawing/2014/main" id="{33804294-B247-4ED8-ABAD-50C22CA8C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8859" name="TextBox 6">
              <a:extLst>
                <a:ext uri="{FF2B5EF4-FFF2-40B4-BE49-F238E27FC236}">
                  <a16:creationId xmlns:a16="http://schemas.microsoft.com/office/drawing/2014/main" id="{29EF1935-CAA8-4734-95DA-E574B27D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8860" name="TextBox 7">
              <a:extLst>
                <a:ext uri="{FF2B5EF4-FFF2-40B4-BE49-F238E27FC236}">
                  <a16:creationId xmlns:a16="http://schemas.microsoft.com/office/drawing/2014/main" id="{D8D0C737-30DF-4721-A322-0021DDFC6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8861" name="TextBox 8">
              <a:extLst>
                <a:ext uri="{FF2B5EF4-FFF2-40B4-BE49-F238E27FC236}">
                  <a16:creationId xmlns:a16="http://schemas.microsoft.com/office/drawing/2014/main" id="{C03128D6-FF2F-423C-869F-B8A2722F2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8862" name="TextBox 9">
              <a:extLst>
                <a:ext uri="{FF2B5EF4-FFF2-40B4-BE49-F238E27FC236}">
                  <a16:creationId xmlns:a16="http://schemas.microsoft.com/office/drawing/2014/main" id="{F2C96126-7783-4FC9-A461-18E90504E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8863" name="TextBox 10">
              <a:extLst>
                <a:ext uri="{FF2B5EF4-FFF2-40B4-BE49-F238E27FC236}">
                  <a16:creationId xmlns:a16="http://schemas.microsoft.com/office/drawing/2014/main" id="{DD2F5963-9B80-466B-81BB-09812D6B7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8864" name="TextBox 11">
              <a:extLst>
                <a:ext uri="{FF2B5EF4-FFF2-40B4-BE49-F238E27FC236}">
                  <a16:creationId xmlns:a16="http://schemas.microsoft.com/office/drawing/2014/main" id="{254FB95B-D68E-4263-BADD-7A224480F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8865" name="TextBox 12">
              <a:extLst>
                <a:ext uri="{FF2B5EF4-FFF2-40B4-BE49-F238E27FC236}">
                  <a16:creationId xmlns:a16="http://schemas.microsoft.com/office/drawing/2014/main" id="{04B83582-5339-4505-B7D3-24D843D5F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8866" name="TextBox 13">
              <a:extLst>
                <a:ext uri="{FF2B5EF4-FFF2-40B4-BE49-F238E27FC236}">
                  <a16:creationId xmlns:a16="http://schemas.microsoft.com/office/drawing/2014/main" id="{B5F5FDDC-A492-4F6F-BD0E-16A6E6F55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8867" name="TextBox 14">
              <a:extLst>
                <a:ext uri="{FF2B5EF4-FFF2-40B4-BE49-F238E27FC236}">
                  <a16:creationId xmlns:a16="http://schemas.microsoft.com/office/drawing/2014/main" id="{27AAF21E-AB61-4FA3-86C4-5FDD04016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8868" name="TextBox 15">
              <a:extLst>
                <a:ext uri="{FF2B5EF4-FFF2-40B4-BE49-F238E27FC236}">
                  <a16:creationId xmlns:a16="http://schemas.microsoft.com/office/drawing/2014/main" id="{4EC04B79-6618-4591-AA45-BAAB2A372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8869" name="TextBox 16">
              <a:extLst>
                <a:ext uri="{FF2B5EF4-FFF2-40B4-BE49-F238E27FC236}">
                  <a16:creationId xmlns:a16="http://schemas.microsoft.com/office/drawing/2014/main" id="{244D0D17-3944-4667-8F30-0558E15AD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8870" name="TextBox 17">
              <a:extLst>
                <a:ext uri="{FF2B5EF4-FFF2-40B4-BE49-F238E27FC236}">
                  <a16:creationId xmlns:a16="http://schemas.microsoft.com/office/drawing/2014/main" id="{85B3CB4F-BA16-49DA-A5E0-0E16A5925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8871" name="TextBox 18">
              <a:extLst>
                <a:ext uri="{FF2B5EF4-FFF2-40B4-BE49-F238E27FC236}">
                  <a16:creationId xmlns:a16="http://schemas.microsoft.com/office/drawing/2014/main" id="{5B68BDD1-50BE-48C7-B17A-957FF76A4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3A6E6D-24C0-490D-96E1-9D89C24E42FD}"/>
                </a:ext>
              </a:extLst>
            </p:cNvPr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078ADF5-A0D1-4A03-BED3-7304F84069FF}"/>
                </a:ext>
              </a:extLst>
            </p:cNvPr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74" name="TextBox 21">
              <a:extLst>
                <a:ext uri="{FF2B5EF4-FFF2-40B4-BE49-F238E27FC236}">
                  <a16:creationId xmlns:a16="http://schemas.microsoft.com/office/drawing/2014/main" id="{07FDA16F-D405-4AD2-A747-077333AB3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x2</a:t>
              </a:r>
            </a:p>
          </p:txBody>
        </p:sp>
        <p:sp>
          <p:nvSpPr>
            <p:cNvPr id="78875" name="TextBox 22">
              <a:extLst>
                <a:ext uri="{FF2B5EF4-FFF2-40B4-BE49-F238E27FC236}">
                  <a16:creationId xmlns:a16="http://schemas.microsoft.com/office/drawing/2014/main" id="{BB37FC53-6FDE-4D77-A5CE-691AC3F0E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x1</a:t>
              </a:r>
            </a:p>
          </p:txBody>
        </p:sp>
      </p:grpSp>
      <p:sp>
        <p:nvSpPr>
          <p:cNvPr id="78852" name="TextBox 23">
            <a:extLst>
              <a:ext uri="{FF2B5EF4-FFF2-40B4-BE49-F238E27FC236}">
                <a16:creationId xmlns:a16="http://schemas.microsoft.com/office/drawing/2014/main" id="{8C7E9910-5013-4B03-9A6D-F3C18669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768" y="3394587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78853" name="TextBox 28">
            <a:extLst>
              <a:ext uri="{FF2B5EF4-FFF2-40B4-BE49-F238E27FC236}">
                <a16:creationId xmlns:a16="http://schemas.microsoft.com/office/drawing/2014/main" id="{03314998-3074-43C9-AA4F-349160FD6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1482" y="3851787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A26B55-EB0F-4CA4-8B52-9DBCBE2C6C2C}"/>
              </a:ext>
            </a:extLst>
          </p:cNvPr>
          <p:cNvSpPr/>
          <p:nvPr/>
        </p:nvSpPr>
        <p:spPr>
          <a:xfrm>
            <a:off x="5171768" y="3165987"/>
            <a:ext cx="1066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E72967-4454-4A6F-8400-5E24894D0C71}"/>
              </a:ext>
            </a:extLst>
          </p:cNvPr>
          <p:cNvSpPr/>
          <p:nvPr/>
        </p:nvSpPr>
        <p:spPr>
          <a:xfrm>
            <a:off x="5933768" y="3699387"/>
            <a:ext cx="1447800" cy="685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2EAA114D-428E-4B1B-8F54-6C685687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5-nearest neighbor</a:t>
            </a:r>
          </a:p>
        </p:txBody>
      </p:sp>
      <p:grpSp>
        <p:nvGrpSpPr>
          <p:cNvPr id="79875" name="Group 3">
            <a:extLst>
              <a:ext uri="{FF2B5EF4-FFF2-40B4-BE49-F238E27FC236}">
                <a16:creationId xmlns:a16="http://schemas.microsoft.com/office/drawing/2014/main" id="{FEB240ED-05A2-4349-AE66-B4E6C108C6B8}"/>
              </a:ext>
            </a:extLst>
          </p:cNvPr>
          <p:cNvGrpSpPr>
            <a:grpSpLocks/>
          </p:cNvGrpSpPr>
          <p:nvPr/>
        </p:nvGrpSpPr>
        <p:grpSpPr bwMode="auto">
          <a:xfrm>
            <a:off x="3748548" y="2254045"/>
            <a:ext cx="4038600" cy="3417888"/>
            <a:chOff x="4267200" y="2667000"/>
            <a:chExt cx="4038600" cy="3417332"/>
          </a:xfrm>
        </p:grpSpPr>
        <p:sp>
          <p:nvSpPr>
            <p:cNvPr id="79880" name="TextBox 4">
              <a:extLst>
                <a:ext uri="{FF2B5EF4-FFF2-40B4-BE49-F238E27FC236}">
                  <a16:creationId xmlns:a16="http://schemas.microsoft.com/office/drawing/2014/main" id="{B37FB3EE-4482-4A3D-A038-C1E8291D6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9881" name="TextBox 5">
              <a:extLst>
                <a:ext uri="{FF2B5EF4-FFF2-40B4-BE49-F238E27FC236}">
                  <a16:creationId xmlns:a16="http://schemas.microsoft.com/office/drawing/2014/main" id="{9296509D-8D95-4D0F-B375-B3EA41183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9882" name="TextBox 6">
              <a:extLst>
                <a:ext uri="{FF2B5EF4-FFF2-40B4-BE49-F238E27FC236}">
                  <a16:creationId xmlns:a16="http://schemas.microsoft.com/office/drawing/2014/main" id="{F70AD10D-DE5B-4E48-8ADC-5DA9C727C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9883" name="TextBox 7">
              <a:extLst>
                <a:ext uri="{FF2B5EF4-FFF2-40B4-BE49-F238E27FC236}">
                  <a16:creationId xmlns:a16="http://schemas.microsoft.com/office/drawing/2014/main" id="{E365A81A-BE32-4E64-86A2-A978FC585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9884" name="TextBox 8">
              <a:extLst>
                <a:ext uri="{FF2B5EF4-FFF2-40B4-BE49-F238E27FC236}">
                  <a16:creationId xmlns:a16="http://schemas.microsoft.com/office/drawing/2014/main" id="{BE0E7FDD-D0B7-4D9A-8CBD-66CF206A6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9885" name="TextBox 9">
              <a:extLst>
                <a:ext uri="{FF2B5EF4-FFF2-40B4-BE49-F238E27FC236}">
                  <a16:creationId xmlns:a16="http://schemas.microsoft.com/office/drawing/2014/main" id="{A21A08B3-E7FD-487A-B3D3-7A9B3A7AD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9886" name="TextBox 10">
              <a:extLst>
                <a:ext uri="{FF2B5EF4-FFF2-40B4-BE49-F238E27FC236}">
                  <a16:creationId xmlns:a16="http://schemas.microsoft.com/office/drawing/2014/main" id="{3AA10C58-F1FD-425B-96AB-D830E128C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9887" name="TextBox 11">
              <a:extLst>
                <a:ext uri="{FF2B5EF4-FFF2-40B4-BE49-F238E27FC236}">
                  <a16:creationId xmlns:a16="http://schemas.microsoft.com/office/drawing/2014/main" id="{B6BDA037-C941-4ADE-B7E8-23F167FB4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9888" name="TextBox 12">
              <a:extLst>
                <a:ext uri="{FF2B5EF4-FFF2-40B4-BE49-F238E27FC236}">
                  <a16:creationId xmlns:a16="http://schemas.microsoft.com/office/drawing/2014/main" id="{D6B44530-0CE4-481F-A7EC-D251151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9889" name="TextBox 13">
              <a:extLst>
                <a:ext uri="{FF2B5EF4-FFF2-40B4-BE49-F238E27FC236}">
                  <a16:creationId xmlns:a16="http://schemas.microsoft.com/office/drawing/2014/main" id="{9BD7C23A-4652-423C-8B77-BA141F40F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9890" name="TextBox 14">
              <a:extLst>
                <a:ext uri="{FF2B5EF4-FFF2-40B4-BE49-F238E27FC236}">
                  <a16:creationId xmlns:a16="http://schemas.microsoft.com/office/drawing/2014/main" id="{AFB6741B-4B85-4EDB-B921-CC7286BF5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9891" name="TextBox 15">
              <a:extLst>
                <a:ext uri="{FF2B5EF4-FFF2-40B4-BE49-F238E27FC236}">
                  <a16:creationId xmlns:a16="http://schemas.microsoft.com/office/drawing/2014/main" id="{B58C0A32-4E48-4048-AB65-14CE8B9C6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9892" name="TextBox 16">
              <a:extLst>
                <a:ext uri="{FF2B5EF4-FFF2-40B4-BE49-F238E27FC236}">
                  <a16:creationId xmlns:a16="http://schemas.microsoft.com/office/drawing/2014/main" id="{5F4FC64F-1058-41E8-8C41-BBFF137A1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9893" name="TextBox 17">
              <a:extLst>
                <a:ext uri="{FF2B5EF4-FFF2-40B4-BE49-F238E27FC236}">
                  <a16:creationId xmlns:a16="http://schemas.microsoft.com/office/drawing/2014/main" id="{55C87DF7-451D-474E-8A72-0C5743C25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79894" name="TextBox 18">
              <a:extLst>
                <a:ext uri="{FF2B5EF4-FFF2-40B4-BE49-F238E27FC236}">
                  <a16:creationId xmlns:a16="http://schemas.microsoft.com/office/drawing/2014/main" id="{C550727C-BDB1-489F-967B-9DB63777D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B6A9CC-E391-4A54-B8D6-A3127BE46B9D}"/>
                </a:ext>
              </a:extLst>
            </p:cNvPr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A86159D-5884-43CB-8A8A-4833107B29E2}"/>
                </a:ext>
              </a:extLst>
            </p:cNvPr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97" name="TextBox 21">
              <a:extLst>
                <a:ext uri="{FF2B5EF4-FFF2-40B4-BE49-F238E27FC236}">
                  <a16:creationId xmlns:a16="http://schemas.microsoft.com/office/drawing/2014/main" id="{4255B436-E2B4-4C2F-AE1E-7087CB49F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x2</a:t>
              </a:r>
            </a:p>
          </p:txBody>
        </p:sp>
        <p:sp>
          <p:nvSpPr>
            <p:cNvPr id="79898" name="TextBox 22">
              <a:extLst>
                <a:ext uri="{FF2B5EF4-FFF2-40B4-BE49-F238E27FC236}">
                  <a16:creationId xmlns:a16="http://schemas.microsoft.com/office/drawing/2014/main" id="{701457E3-BF2F-45B7-AE01-14D283D72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x1</a:t>
              </a:r>
            </a:p>
          </p:txBody>
        </p:sp>
      </p:grpSp>
      <p:sp>
        <p:nvSpPr>
          <p:cNvPr id="79876" name="TextBox 23">
            <a:extLst>
              <a:ext uri="{FF2B5EF4-FFF2-40B4-BE49-F238E27FC236}">
                <a16:creationId xmlns:a16="http://schemas.microsoft.com/office/drawing/2014/main" id="{9F1EB322-0BC7-455A-8E37-ECEC2D41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148" y="347324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79877" name="TextBox 28">
            <a:extLst>
              <a:ext uri="{FF2B5EF4-FFF2-40B4-BE49-F238E27FC236}">
                <a16:creationId xmlns:a16="http://schemas.microsoft.com/office/drawing/2014/main" id="{E65B0B83-4699-46C3-8438-60D9DEFC0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862" y="393044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DB13E1-534C-483F-8B2A-98F0CC499F70}"/>
              </a:ext>
            </a:extLst>
          </p:cNvPr>
          <p:cNvSpPr/>
          <p:nvPr/>
        </p:nvSpPr>
        <p:spPr>
          <a:xfrm rot="2565105">
            <a:off x="4586748" y="3092245"/>
            <a:ext cx="1447800" cy="1143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553428-275D-4305-9B87-9EF4A61AB185}"/>
              </a:ext>
            </a:extLst>
          </p:cNvPr>
          <p:cNvSpPr/>
          <p:nvPr/>
        </p:nvSpPr>
        <p:spPr>
          <a:xfrm>
            <a:off x="5348748" y="3549445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A4EE23B7-3534-4ABD-B9B4-1714B645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 SVM</a:t>
            </a:r>
          </a:p>
        </p:txBody>
      </p:sp>
      <p:grpSp>
        <p:nvGrpSpPr>
          <p:cNvPr id="86019" name="Group 14">
            <a:extLst>
              <a:ext uri="{FF2B5EF4-FFF2-40B4-BE49-F238E27FC236}">
                <a16:creationId xmlns:a16="http://schemas.microsoft.com/office/drawing/2014/main" id="{349FC12D-CB45-4D28-AAE3-B48EC7A49C36}"/>
              </a:ext>
            </a:extLst>
          </p:cNvPr>
          <p:cNvGrpSpPr>
            <a:grpSpLocks/>
          </p:cNvGrpSpPr>
          <p:nvPr/>
        </p:nvGrpSpPr>
        <p:grpSpPr bwMode="auto">
          <a:xfrm>
            <a:off x="3689550" y="1447800"/>
            <a:ext cx="4038600" cy="3417888"/>
            <a:chOff x="4267200" y="2667000"/>
            <a:chExt cx="4038600" cy="3417332"/>
          </a:xfrm>
        </p:grpSpPr>
        <p:sp>
          <p:nvSpPr>
            <p:cNvPr id="86024" name="TextBox 15">
              <a:extLst>
                <a:ext uri="{FF2B5EF4-FFF2-40B4-BE49-F238E27FC236}">
                  <a16:creationId xmlns:a16="http://schemas.microsoft.com/office/drawing/2014/main" id="{4233909E-B9B9-4CE1-ADB3-6CA4EA245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6025" name="TextBox 16">
              <a:extLst>
                <a:ext uri="{FF2B5EF4-FFF2-40B4-BE49-F238E27FC236}">
                  <a16:creationId xmlns:a16="http://schemas.microsoft.com/office/drawing/2014/main" id="{3CE6E2AC-4A02-4E5D-80FD-89D15C11E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6026" name="TextBox 17">
              <a:extLst>
                <a:ext uri="{FF2B5EF4-FFF2-40B4-BE49-F238E27FC236}">
                  <a16:creationId xmlns:a16="http://schemas.microsoft.com/office/drawing/2014/main" id="{593A4063-F353-4717-BA0E-8438E912F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6027" name="TextBox 18">
              <a:extLst>
                <a:ext uri="{FF2B5EF4-FFF2-40B4-BE49-F238E27FC236}">
                  <a16:creationId xmlns:a16="http://schemas.microsoft.com/office/drawing/2014/main" id="{9A7F7C1B-B7D0-4D98-B6E8-A6B605DB3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6028" name="TextBox 19">
              <a:extLst>
                <a:ext uri="{FF2B5EF4-FFF2-40B4-BE49-F238E27FC236}">
                  <a16:creationId xmlns:a16="http://schemas.microsoft.com/office/drawing/2014/main" id="{0A12ED83-1CA9-41B2-AD57-031CA802C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6029" name="TextBox 20">
              <a:extLst>
                <a:ext uri="{FF2B5EF4-FFF2-40B4-BE49-F238E27FC236}">
                  <a16:creationId xmlns:a16="http://schemas.microsoft.com/office/drawing/2014/main" id="{52823AEC-776A-447A-AE03-6D4879B98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6030" name="TextBox 21">
              <a:extLst>
                <a:ext uri="{FF2B5EF4-FFF2-40B4-BE49-F238E27FC236}">
                  <a16:creationId xmlns:a16="http://schemas.microsoft.com/office/drawing/2014/main" id="{233B0FFC-6518-48CB-99B6-31D6E0548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6031" name="TextBox 22">
              <a:extLst>
                <a:ext uri="{FF2B5EF4-FFF2-40B4-BE49-F238E27FC236}">
                  <a16:creationId xmlns:a16="http://schemas.microsoft.com/office/drawing/2014/main" id="{2898B3ED-7BC7-4CF6-913B-013EF730F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6032" name="TextBox 24">
              <a:extLst>
                <a:ext uri="{FF2B5EF4-FFF2-40B4-BE49-F238E27FC236}">
                  <a16:creationId xmlns:a16="http://schemas.microsoft.com/office/drawing/2014/main" id="{87451188-7D5A-4178-B6A7-C0D9B382A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6033" name="TextBox 25">
              <a:extLst>
                <a:ext uri="{FF2B5EF4-FFF2-40B4-BE49-F238E27FC236}">
                  <a16:creationId xmlns:a16="http://schemas.microsoft.com/office/drawing/2014/main" id="{B22ABEC7-03C6-4503-A398-65452C336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6034" name="TextBox 26">
              <a:extLst>
                <a:ext uri="{FF2B5EF4-FFF2-40B4-BE49-F238E27FC236}">
                  <a16:creationId xmlns:a16="http://schemas.microsoft.com/office/drawing/2014/main" id="{98409DEF-819E-4F73-9CAF-D1DDA5102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6035" name="TextBox 27">
              <a:extLst>
                <a:ext uri="{FF2B5EF4-FFF2-40B4-BE49-F238E27FC236}">
                  <a16:creationId xmlns:a16="http://schemas.microsoft.com/office/drawing/2014/main" id="{E5C4A22D-553E-4355-A249-482E856FE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6036" name="TextBox 28">
              <a:extLst>
                <a:ext uri="{FF2B5EF4-FFF2-40B4-BE49-F238E27FC236}">
                  <a16:creationId xmlns:a16="http://schemas.microsoft.com/office/drawing/2014/main" id="{4CCBA1FB-D7CA-476B-B0E3-22B96E9D8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1AA1320-AF49-4F96-87CB-5C7235217A6D}"/>
                </a:ext>
              </a:extLst>
            </p:cNvPr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EEDEEC-F936-48D4-9FFC-AB86D5451E24}"/>
                </a:ext>
              </a:extLst>
            </p:cNvPr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39" name="TextBox 32">
              <a:extLst>
                <a:ext uri="{FF2B5EF4-FFF2-40B4-BE49-F238E27FC236}">
                  <a16:creationId xmlns:a16="http://schemas.microsoft.com/office/drawing/2014/main" id="{3778EF6D-16BC-40F3-A8FF-1E331D4BC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x2</a:t>
              </a:r>
            </a:p>
          </p:txBody>
        </p:sp>
        <p:sp>
          <p:nvSpPr>
            <p:cNvPr id="86040" name="TextBox 33">
              <a:extLst>
                <a:ext uri="{FF2B5EF4-FFF2-40B4-BE49-F238E27FC236}">
                  <a16:creationId xmlns:a16="http://schemas.microsoft.com/office/drawing/2014/main" id="{9A94B05C-B07D-4C6A-A6D7-F9ED7C44C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x1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CC2640-C9B8-4464-8B36-7AFFA62F4655}"/>
              </a:ext>
            </a:extLst>
          </p:cNvPr>
          <p:cNvCxnSpPr/>
          <p:nvPr/>
        </p:nvCxnSpPr>
        <p:spPr>
          <a:xfrm>
            <a:off x="3918150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9AB60E-99B4-452D-ABF3-8AC788E972EE}"/>
              </a:ext>
            </a:extLst>
          </p:cNvPr>
          <p:cNvCxnSpPr/>
          <p:nvPr/>
        </p:nvCxnSpPr>
        <p:spPr>
          <a:xfrm>
            <a:off x="3841950" y="2781300"/>
            <a:ext cx="4267200" cy="7239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6C5697C-4DE2-44B1-AA25-F09F3EE23A6C}"/>
              </a:ext>
            </a:extLst>
          </p:cNvPr>
          <p:cNvSpPr txBox="1">
            <a:spLocks/>
          </p:cNvSpPr>
          <p:nvPr/>
        </p:nvSpPr>
        <p:spPr bwMode="auto">
          <a:xfrm>
            <a:off x="1752600" y="4800601"/>
            <a:ext cx="8686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pPr>
              <a:defRPr/>
            </a:pPr>
            <a:endParaRPr lang="en-US" altLang="en-US" sz="1200" dirty="0"/>
          </a:p>
          <a:p>
            <a:pPr algn="ctr"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	</a:t>
            </a: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 err="1"/>
              <a:t>sgn</a:t>
            </a:r>
            <a:r>
              <a:rPr lang="en-US" altLang="en-US" dirty="0"/>
              <a:t>(</a:t>
            </a:r>
            <a:r>
              <a:rPr lang="en-US" altLang="en-US" b="1" dirty="0"/>
              <a:t>w </a:t>
            </a:r>
            <a:r>
              <a:rPr lang="en-US" altLang="en-US" dirty="0">
                <a:sym typeface="Symbol" pitchFamily="18" charset="2"/>
              </a:rPr>
              <a:t> </a:t>
            </a:r>
            <a:r>
              <a:rPr lang="en-US" altLang="en-US" b="1" dirty="0"/>
              <a:t>x </a:t>
            </a:r>
            <a:r>
              <a:rPr lang="en-US" altLang="en-US" dirty="0"/>
              <a:t>+ b)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7902D63B-483E-4EE4-8CDB-DDC33AB9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 SVM</a:t>
            </a:r>
          </a:p>
        </p:txBody>
      </p:sp>
      <p:grpSp>
        <p:nvGrpSpPr>
          <p:cNvPr id="87043" name="Group 14">
            <a:extLst>
              <a:ext uri="{FF2B5EF4-FFF2-40B4-BE49-F238E27FC236}">
                <a16:creationId xmlns:a16="http://schemas.microsoft.com/office/drawing/2014/main" id="{F7419F81-A7EC-49E2-A06E-6589E5E8F81C}"/>
              </a:ext>
            </a:extLst>
          </p:cNvPr>
          <p:cNvGrpSpPr>
            <a:grpSpLocks/>
          </p:cNvGrpSpPr>
          <p:nvPr/>
        </p:nvGrpSpPr>
        <p:grpSpPr bwMode="auto">
          <a:xfrm>
            <a:off x="3896028" y="1447800"/>
            <a:ext cx="4038600" cy="3417888"/>
            <a:chOff x="4267200" y="2667000"/>
            <a:chExt cx="4038600" cy="3417332"/>
          </a:xfrm>
        </p:grpSpPr>
        <p:sp>
          <p:nvSpPr>
            <p:cNvPr id="87052" name="TextBox 15">
              <a:extLst>
                <a:ext uri="{FF2B5EF4-FFF2-40B4-BE49-F238E27FC236}">
                  <a16:creationId xmlns:a16="http://schemas.microsoft.com/office/drawing/2014/main" id="{1A611590-3365-4BBF-9239-0E86BB93C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7053" name="TextBox 16">
              <a:extLst>
                <a:ext uri="{FF2B5EF4-FFF2-40B4-BE49-F238E27FC236}">
                  <a16:creationId xmlns:a16="http://schemas.microsoft.com/office/drawing/2014/main" id="{71ED64F8-769D-4385-9151-AD24EDA63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7054" name="TextBox 17">
              <a:extLst>
                <a:ext uri="{FF2B5EF4-FFF2-40B4-BE49-F238E27FC236}">
                  <a16:creationId xmlns:a16="http://schemas.microsoft.com/office/drawing/2014/main" id="{E6B3B42E-C12F-445A-BC12-380AE0492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7055" name="TextBox 18">
              <a:extLst>
                <a:ext uri="{FF2B5EF4-FFF2-40B4-BE49-F238E27FC236}">
                  <a16:creationId xmlns:a16="http://schemas.microsoft.com/office/drawing/2014/main" id="{C42C6CE5-7A21-41B6-B1E0-EFD3A4FD5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7056" name="TextBox 19">
              <a:extLst>
                <a:ext uri="{FF2B5EF4-FFF2-40B4-BE49-F238E27FC236}">
                  <a16:creationId xmlns:a16="http://schemas.microsoft.com/office/drawing/2014/main" id="{1427CA65-2B85-4148-B01F-9733A5BFF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7057" name="TextBox 20">
              <a:extLst>
                <a:ext uri="{FF2B5EF4-FFF2-40B4-BE49-F238E27FC236}">
                  <a16:creationId xmlns:a16="http://schemas.microsoft.com/office/drawing/2014/main" id="{86ACAE12-45AC-4B32-8106-1AF226B73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7058" name="TextBox 21">
              <a:extLst>
                <a:ext uri="{FF2B5EF4-FFF2-40B4-BE49-F238E27FC236}">
                  <a16:creationId xmlns:a16="http://schemas.microsoft.com/office/drawing/2014/main" id="{08B3833C-E825-44FD-A299-0CC5AF5B0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7059" name="TextBox 22">
              <a:extLst>
                <a:ext uri="{FF2B5EF4-FFF2-40B4-BE49-F238E27FC236}">
                  <a16:creationId xmlns:a16="http://schemas.microsoft.com/office/drawing/2014/main" id="{B4C0DB8B-4A52-4321-8366-5799A0844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7060" name="TextBox 24">
              <a:extLst>
                <a:ext uri="{FF2B5EF4-FFF2-40B4-BE49-F238E27FC236}">
                  <a16:creationId xmlns:a16="http://schemas.microsoft.com/office/drawing/2014/main" id="{D808C17B-B846-4461-ADD1-D2E0850B2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7061" name="TextBox 25">
              <a:extLst>
                <a:ext uri="{FF2B5EF4-FFF2-40B4-BE49-F238E27FC236}">
                  <a16:creationId xmlns:a16="http://schemas.microsoft.com/office/drawing/2014/main" id="{2DE10966-09D7-4C5D-9EB7-BEF2C68FA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7062" name="TextBox 26">
              <a:extLst>
                <a:ext uri="{FF2B5EF4-FFF2-40B4-BE49-F238E27FC236}">
                  <a16:creationId xmlns:a16="http://schemas.microsoft.com/office/drawing/2014/main" id="{5D59DADB-6623-4D1B-A767-F08A0095B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7063" name="TextBox 27">
              <a:extLst>
                <a:ext uri="{FF2B5EF4-FFF2-40B4-BE49-F238E27FC236}">
                  <a16:creationId xmlns:a16="http://schemas.microsoft.com/office/drawing/2014/main" id="{AA10FF4B-5BC1-4301-890E-FD3841EE6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7064" name="TextBox 28">
              <a:extLst>
                <a:ext uri="{FF2B5EF4-FFF2-40B4-BE49-F238E27FC236}">
                  <a16:creationId xmlns:a16="http://schemas.microsoft.com/office/drawing/2014/main" id="{9E5C71ED-436D-4D25-8BA2-FE0D614E1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1F46B7-990A-4297-91D2-99B15C625CC7}"/>
                </a:ext>
              </a:extLst>
            </p:cNvPr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BAECCC-0303-4ED4-AE54-073FBEB83612}"/>
                </a:ext>
              </a:extLst>
            </p:cNvPr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067" name="TextBox 32">
              <a:extLst>
                <a:ext uri="{FF2B5EF4-FFF2-40B4-BE49-F238E27FC236}">
                  <a16:creationId xmlns:a16="http://schemas.microsoft.com/office/drawing/2014/main" id="{D33F9B22-41AA-42C2-81AF-1532DDB35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x2</a:t>
              </a:r>
            </a:p>
          </p:txBody>
        </p:sp>
        <p:sp>
          <p:nvSpPr>
            <p:cNvPr id="87068" name="TextBox 33">
              <a:extLst>
                <a:ext uri="{FF2B5EF4-FFF2-40B4-BE49-F238E27FC236}">
                  <a16:creationId xmlns:a16="http://schemas.microsoft.com/office/drawing/2014/main" id="{5C69AD7A-9E13-448F-B08C-E63A66B8D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x1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B3FF88-1308-4B26-BEC1-AC3671B816A3}"/>
              </a:ext>
            </a:extLst>
          </p:cNvPr>
          <p:cNvCxnSpPr/>
          <p:nvPr/>
        </p:nvCxnSpPr>
        <p:spPr>
          <a:xfrm>
            <a:off x="4124628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2F8830-E24C-481E-ABB1-24CDCF5E24E9}"/>
              </a:ext>
            </a:extLst>
          </p:cNvPr>
          <p:cNvCxnSpPr/>
          <p:nvPr/>
        </p:nvCxnSpPr>
        <p:spPr>
          <a:xfrm>
            <a:off x="4277028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4FA075-3BAB-47B5-A917-9EC3938BEA13}"/>
              </a:ext>
            </a:extLst>
          </p:cNvPr>
          <p:cNvCxnSpPr/>
          <p:nvPr/>
        </p:nvCxnSpPr>
        <p:spPr>
          <a:xfrm>
            <a:off x="4189716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1954898-9074-416F-B60D-89B721A0DD6F}"/>
              </a:ext>
            </a:extLst>
          </p:cNvPr>
          <p:cNvSpPr/>
          <p:nvPr/>
        </p:nvSpPr>
        <p:spPr>
          <a:xfrm>
            <a:off x="5397803" y="2549525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D1570B-782F-4AC3-B360-2403A2AF3A17}"/>
              </a:ext>
            </a:extLst>
          </p:cNvPr>
          <p:cNvSpPr/>
          <p:nvPr/>
        </p:nvSpPr>
        <p:spPr>
          <a:xfrm>
            <a:off x="6756703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9C4C0A-1244-49A0-A9A3-8D30C9D7E561}"/>
              </a:ext>
            </a:extLst>
          </p:cNvPr>
          <p:cNvSpPr/>
          <p:nvPr/>
        </p:nvSpPr>
        <p:spPr>
          <a:xfrm>
            <a:off x="6236003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F68658-9911-47D1-AD7A-774B0DB51B85}"/>
              </a:ext>
            </a:extLst>
          </p:cNvPr>
          <p:cNvSpPr txBox="1">
            <a:spLocks/>
          </p:cNvSpPr>
          <p:nvPr/>
        </p:nvSpPr>
        <p:spPr bwMode="auto">
          <a:xfrm>
            <a:off x="1752600" y="4800601"/>
            <a:ext cx="8686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pPr>
              <a:defRPr/>
            </a:pPr>
            <a:endParaRPr lang="en-US" altLang="en-US" sz="1200" dirty="0"/>
          </a:p>
          <a:p>
            <a:pPr algn="ctr">
              <a:buFontTx/>
              <a:buNone/>
              <a:defRPr/>
            </a:pPr>
            <a:r>
              <a:rPr lang="en-US" altLang="en-US" dirty="0">
                <a:solidFill>
                  <a:srgbClr val="0000FF"/>
                </a:solidFill>
              </a:rPr>
              <a:t>	</a:t>
            </a:r>
            <a:r>
              <a:rPr lang="en-US" altLang="en-US" dirty="0"/>
              <a:t>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 err="1"/>
              <a:t>sgn</a:t>
            </a:r>
            <a:r>
              <a:rPr lang="en-US" altLang="en-US" dirty="0"/>
              <a:t>(</a:t>
            </a:r>
            <a:r>
              <a:rPr lang="en-US" altLang="en-US" b="1" dirty="0"/>
              <a:t>w </a:t>
            </a:r>
            <a:r>
              <a:rPr lang="en-US" altLang="en-US" dirty="0">
                <a:sym typeface="Symbol" pitchFamily="18" charset="2"/>
              </a:rPr>
              <a:t> </a:t>
            </a:r>
            <a:r>
              <a:rPr lang="en-US" altLang="en-US" b="1" dirty="0"/>
              <a:t>x </a:t>
            </a:r>
            <a:r>
              <a:rPr lang="en-US" altLang="en-US" dirty="0"/>
              <a:t>+ b)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DEA3542C-BF81-4EF9-A58B-1427C9E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Classifiers: Linear SVM</a:t>
            </a:r>
          </a:p>
        </p:txBody>
      </p:sp>
      <p:grpSp>
        <p:nvGrpSpPr>
          <p:cNvPr id="88067" name="Group 14">
            <a:extLst>
              <a:ext uri="{FF2B5EF4-FFF2-40B4-BE49-F238E27FC236}">
                <a16:creationId xmlns:a16="http://schemas.microsoft.com/office/drawing/2014/main" id="{8FCE367E-D31C-4933-B33B-FB91377999EE}"/>
              </a:ext>
            </a:extLst>
          </p:cNvPr>
          <p:cNvGrpSpPr>
            <a:grpSpLocks/>
          </p:cNvGrpSpPr>
          <p:nvPr/>
        </p:nvGrpSpPr>
        <p:grpSpPr bwMode="auto">
          <a:xfrm>
            <a:off x="3846868" y="1447800"/>
            <a:ext cx="4038600" cy="3417888"/>
            <a:chOff x="4267200" y="2667000"/>
            <a:chExt cx="4038600" cy="3417332"/>
          </a:xfrm>
        </p:grpSpPr>
        <p:sp>
          <p:nvSpPr>
            <p:cNvPr id="88077" name="TextBox 15">
              <a:extLst>
                <a:ext uri="{FF2B5EF4-FFF2-40B4-BE49-F238E27FC236}">
                  <a16:creationId xmlns:a16="http://schemas.microsoft.com/office/drawing/2014/main" id="{DCBD54F3-B2D2-451A-824F-83E309459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8078" name="TextBox 16">
              <a:extLst>
                <a:ext uri="{FF2B5EF4-FFF2-40B4-BE49-F238E27FC236}">
                  <a16:creationId xmlns:a16="http://schemas.microsoft.com/office/drawing/2014/main" id="{9EE38F13-B50C-4B5C-B8BC-BC50B7526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8079" name="TextBox 17">
              <a:extLst>
                <a:ext uri="{FF2B5EF4-FFF2-40B4-BE49-F238E27FC236}">
                  <a16:creationId xmlns:a16="http://schemas.microsoft.com/office/drawing/2014/main" id="{8FFAD13C-39A7-4777-B336-4D997D3A3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8080" name="TextBox 18">
              <a:extLst>
                <a:ext uri="{FF2B5EF4-FFF2-40B4-BE49-F238E27FC236}">
                  <a16:creationId xmlns:a16="http://schemas.microsoft.com/office/drawing/2014/main" id="{9520E22D-7514-4BC3-A54B-8E7E38B9D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8081" name="TextBox 19">
              <a:extLst>
                <a:ext uri="{FF2B5EF4-FFF2-40B4-BE49-F238E27FC236}">
                  <a16:creationId xmlns:a16="http://schemas.microsoft.com/office/drawing/2014/main" id="{850DF0BD-256D-443D-A803-165561E1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8082" name="TextBox 20">
              <a:extLst>
                <a:ext uri="{FF2B5EF4-FFF2-40B4-BE49-F238E27FC236}">
                  <a16:creationId xmlns:a16="http://schemas.microsoft.com/office/drawing/2014/main" id="{92C50189-8B74-443A-94BA-BBC63AEA3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8083" name="TextBox 21">
              <a:extLst>
                <a:ext uri="{FF2B5EF4-FFF2-40B4-BE49-F238E27FC236}">
                  <a16:creationId xmlns:a16="http://schemas.microsoft.com/office/drawing/2014/main" id="{2CC0FB9D-513E-481E-8260-2CB73C80B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8084" name="TextBox 22">
              <a:extLst>
                <a:ext uri="{FF2B5EF4-FFF2-40B4-BE49-F238E27FC236}">
                  <a16:creationId xmlns:a16="http://schemas.microsoft.com/office/drawing/2014/main" id="{C576A2D2-E020-41FA-98FA-A52F8E774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68046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8085" name="TextBox 23">
              <a:extLst>
                <a:ext uri="{FF2B5EF4-FFF2-40B4-BE49-F238E27FC236}">
                  <a16:creationId xmlns:a16="http://schemas.microsoft.com/office/drawing/2014/main" id="{35367224-37F4-4D57-9DEA-C949CDA92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8086" name="TextBox 24">
              <a:extLst>
                <a:ext uri="{FF2B5EF4-FFF2-40B4-BE49-F238E27FC236}">
                  <a16:creationId xmlns:a16="http://schemas.microsoft.com/office/drawing/2014/main" id="{A4D33C2B-2E18-4B6C-B627-38C00D9D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8087" name="TextBox 25">
              <a:extLst>
                <a:ext uri="{FF2B5EF4-FFF2-40B4-BE49-F238E27FC236}">
                  <a16:creationId xmlns:a16="http://schemas.microsoft.com/office/drawing/2014/main" id="{A149D48E-74AC-4097-BF23-D4426B351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8088" name="TextBox 26">
              <a:extLst>
                <a:ext uri="{FF2B5EF4-FFF2-40B4-BE49-F238E27FC236}">
                  <a16:creationId xmlns:a16="http://schemas.microsoft.com/office/drawing/2014/main" id="{25C67F04-9506-4CC0-82CE-87631BCF6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8089" name="TextBox 27">
              <a:extLst>
                <a:ext uri="{FF2B5EF4-FFF2-40B4-BE49-F238E27FC236}">
                  <a16:creationId xmlns:a16="http://schemas.microsoft.com/office/drawing/2014/main" id="{A5F311F8-AF23-4397-9028-6D95C8ADD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88090" name="TextBox 28">
              <a:extLst>
                <a:ext uri="{FF2B5EF4-FFF2-40B4-BE49-F238E27FC236}">
                  <a16:creationId xmlns:a16="http://schemas.microsoft.com/office/drawing/2014/main" id="{9E4DABCE-AE65-4836-A58C-08ABA9C25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B050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70FB137-353D-4813-B703-EA4832E80732}"/>
                </a:ext>
              </a:extLst>
            </p:cNvPr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2F3764-3254-4BBF-A1F8-DABB219B6E7E}"/>
                </a:ext>
              </a:extLst>
            </p:cNvPr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93" name="TextBox 32">
              <a:extLst>
                <a:ext uri="{FF2B5EF4-FFF2-40B4-BE49-F238E27FC236}">
                  <a16:creationId xmlns:a16="http://schemas.microsoft.com/office/drawing/2014/main" id="{F7990B1E-250B-4610-9546-B86F5292A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x2</a:t>
              </a:r>
            </a:p>
          </p:txBody>
        </p:sp>
        <p:sp>
          <p:nvSpPr>
            <p:cNvPr id="88094" name="TextBox 33">
              <a:extLst>
                <a:ext uri="{FF2B5EF4-FFF2-40B4-BE49-F238E27FC236}">
                  <a16:creationId xmlns:a16="http://schemas.microsoft.com/office/drawing/2014/main" id="{849BCBA6-CFA1-48F4-A32F-53417FDF3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x1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F7363D3-37C7-4B4C-AFA0-306A67ADEB9D}"/>
              </a:ext>
            </a:extLst>
          </p:cNvPr>
          <p:cNvCxnSpPr/>
          <p:nvPr/>
        </p:nvCxnSpPr>
        <p:spPr>
          <a:xfrm>
            <a:off x="4075468" y="2362200"/>
            <a:ext cx="4038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579AD7-D844-4C14-9184-89F6699D4E2C}"/>
              </a:ext>
            </a:extLst>
          </p:cNvPr>
          <p:cNvCxnSpPr/>
          <p:nvPr/>
        </p:nvCxnSpPr>
        <p:spPr>
          <a:xfrm>
            <a:off x="4227868" y="221773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73239B-EF23-4A82-9FF1-139FB2207ABE}"/>
              </a:ext>
            </a:extLst>
          </p:cNvPr>
          <p:cNvCxnSpPr/>
          <p:nvPr/>
        </p:nvCxnSpPr>
        <p:spPr>
          <a:xfrm>
            <a:off x="4140556" y="2579688"/>
            <a:ext cx="4038600" cy="15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01F296A-F1A3-4C71-9D7C-50FC3FAB9185}"/>
              </a:ext>
            </a:extLst>
          </p:cNvPr>
          <p:cNvSpPr/>
          <p:nvPr/>
        </p:nvSpPr>
        <p:spPr>
          <a:xfrm>
            <a:off x="5348643" y="253365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DE2821E-2917-4DFD-B668-12D22E9DC509}"/>
              </a:ext>
            </a:extLst>
          </p:cNvPr>
          <p:cNvSpPr/>
          <p:nvPr/>
        </p:nvSpPr>
        <p:spPr>
          <a:xfrm>
            <a:off x="6707543" y="30480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B4A266-D3A8-4F0C-95AA-EAB2743BD1A6}"/>
              </a:ext>
            </a:extLst>
          </p:cNvPr>
          <p:cNvSpPr/>
          <p:nvPr/>
        </p:nvSpPr>
        <p:spPr>
          <a:xfrm>
            <a:off x="6186843" y="3276600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66E94-F32B-4A5E-871D-227A99CE0851}"/>
              </a:ext>
            </a:extLst>
          </p:cNvPr>
          <p:cNvCxnSpPr/>
          <p:nvPr/>
        </p:nvCxnSpPr>
        <p:spPr>
          <a:xfrm rot="10800000" flipV="1">
            <a:off x="5980468" y="1962150"/>
            <a:ext cx="5334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BCF042F-5597-467B-B8E1-BB41BD051A44}"/>
              </a:ext>
            </a:extLst>
          </p:cNvPr>
          <p:cNvSpPr txBox="1">
            <a:spLocks/>
          </p:cNvSpPr>
          <p:nvPr/>
        </p:nvSpPr>
        <p:spPr bwMode="auto">
          <a:xfrm>
            <a:off x="1752600" y="4800601"/>
            <a:ext cx="86868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Find a </a:t>
            </a:r>
            <a:r>
              <a:rPr lang="en-US" altLang="en-US" i="1" dirty="0"/>
              <a:t>linear function </a:t>
            </a:r>
            <a:r>
              <a:rPr lang="en-US" altLang="en-US" dirty="0"/>
              <a:t>to separate the classes:</a:t>
            </a:r>
          </a:p>
          <a:p>
            <a:pPr>
              <a:defRPr/>
            </a:pPr>
            <a:endParaRPr lang="en-US" altLang="en-US" sz="1200" dirty="0"/>
          </a:p>
          <a:p>
            <a:pPr algn="ctr">
              <a:buFontTx/>
              <a:buNone/>
              <a:defRPr/>
            </a:pPr>
            <a:r>
              <a:rPr lang="en-US" altLang="en-US" dirty="0"/>
              <a:t>	f(</a:t>
            </a:r>
            <a:r>
              <a:rPr lang="en-US" altLang="en-US" b="1" dirty="0"/>
              <a:t>x</a:t>
            </a:r>
            <a:r>
              <a:rPr lang="en-US" altLang="en-US" dirty="0"/>
              <a:t>) = </a:t>
            </a:r>
            <a:r>
              <a:rPr lang="en-US" altLang="en-US" dirty="0" err="1"/>
              <a:t>sgn</a:t>
            </a:r>
            <a:r>
              <a:rPr lang="en-US" altLang="en-US" dirty="0"/>
              <a:t>(</a:t>
            </a:r>
            <a:r>
              <a:rPr lang="en-US" altLang="en-US" b="1" dirty="0"/>
              <a:t>w </a:t>
            </a:r>
            <a:r>
              <a:rPr lang="en-US" altLang="en-US" dirty="0">
                <a:sym typeface="Symbol" pitchFamily="18" charset="2"/>
              </a:rPr>
              <a:t> </a:t>
            </a:r>
            <a:r>
              <a:rPr lang="en-US" altLang="en-US" b="1" dirty="0"/>
              <a:t>x </a:t>
            </a:r>
            <a:r>
              <a:rPr lang="en-US" altLang="en-US" dirty="0"/>
              <a:t>+ b)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5" name="Rectangle 3">
            <a:extLst>
              <a:ext uri="{FF2B5EF4-FFF2-40B4-BE49-F238E27FC236}">
                <a16:creationId xmlns:a16="http://schemas.microsoft.com/office/drawing/2014/main" id="{95B5BFEC-896D-4F22-9589-1BCE18C4B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1" y="1545098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Datasets that are linearly separable work out great: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sz="800" dirty="0">
              <a:ea typeface="宋体" panose="02010600030101010101" pitchFamily="2" charset="-122"/>
            </a:endParaRPr>
          </a:p>
          <a:p>
            <a:br>
              <a:rPr lang="en-US" altLang="zh-CN" sz="800" dirty="0">
                <a:ea typeface="宋体" panose="02010600030101010101" pitchFamily="2" charset="-122"/>
              </a:rPr>
            </a:br>
            <a:br>
              <a:rPr lang="en-US" altLang="zh-CN" sz="800" dirty="0">
                <a:ea typeface="宋体" panose="02010600030101010101" pitchFamily="2" charset="-122"/>
              </a:rPr>
            </a:br>
            <a:endParaRPr lang="en-US" altLang="zh-CN" sz="800" dirty="0">
              <a:ea typeface="宋体" panose="02010600030101010101" pitchFamily="2" charset="-122"/>
            </a:endParaRPr>
          </a:p>
          <a:p>
            <a:br>
              <a:rPr lang="en-US" altLang="zh-CN" sz="800" dirty="0">
                <a:ea typeface="宋体" panose="02010600030101010101" pitchFamily="2" charset="-122"/>
              </a:rPr>
            </a:br>
            <a:endParaRPr lang="en-US" altLang="zh-CN" sz="800" dirty="0">
              <a:ea typeface="宋体" panose="02010600030101010101" pitchFamily="2" charset="-122"/>
            </a:endParaRPr>
          </a:p>
          <a:p>
            <a:endParaRPr lang="en-US" altLang="zh-CN" sz="800" dirty="0"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But what if the dataset is just too hard? 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We can map it to a higher-dimensional space:</a:t>
            </a:r>
          </a:p>
        </p:txBody>
      </p:sp>
      <p:sp>
        <p:nvSpPr>
          <p:cNvPr id="1155076" name="Text Box 4">
            <a:extLst>
              <a:ext uri="{FF2B5EF4-FFF2-40B4-BE49-F238E27FC236}">
                <a16:creationId xmlns:a16="http://schemas.microsoft.com/office/drawing/2014/main" id="{44110628-31C1-4E2C-B5D4-241D238D3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570" y="6354895"/>
            <a:ext cx="323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55077" name="Text Box 5">
            <a:extLst>
              <a:ext uri="{FF2B5EF4-FFF2-40B4-BE49-F238E27FC236}">
                <a16:creationId xmlns:a16="http://schemas.microsoft.com/office/drawing/2014/main" id="{A6E3C074-1F81-4A8A-B100-AF2B0EC9D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348" y="6354895"/>
            <a:ext cx="431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1800" i="1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A696667-0A84-47CC-B36C-9F93A5D85D8F}"/>
              </a:ext>
            </a:extLst>
          </p:cNvPr>
          <p:cNvGrpSpPr>
            <a:grpSpLocks/>
          </p:cNvGrpSpPr>
          <p:nvPr/>
        </p:nvGrpSpPr>
        <p:grpSpPr bwMode="auto">
          <a:xfrm>
            <a:off x="3933826" y="3726286"/>
            <a:ext cx="4286250" cy="423862"/>
            <a:chOff x="1056" y="2322"/>
            <a:chExt cx="2700" cy="267"/>
          </a:xfrm>
        </p:grpSpPr>
        <p:sp>
          <p:nvSpPr>
            <p:cNvPr id="89134" name="Line 7">
              <a:extLst>
                <a:ext uri="{FF2B5EF4-FFF2-40B4-BE49-F238E27FC236}">
                  <a16:creationId xmlns:a16="http://schemas.microsoft.com/office/drawing/2014/main" id="{24645C85-E2CF-4E44-8D60-8FE5F4595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5" name="AutoShape 8">
              <a:extLst>
                <a:ext uri="{FF2B5EF4-FFF2-40B4-BE49-F238E27FC236}">
                  <a16:creationId xmlns:a16="http://schemas.microsoft.com/office/drawing/2014/main" id="{CA754A12-CA78-4BAC-BC19-F8D4F3A71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6" name="Line 9">
              <a:extLst>
                <a:ext uri="{FF2B5EF4-FFF2-40B4-BE49-F238E27FC236}">
                  <a16:creationId xmlns:a16="http://schemas.microsoft.com/office/drawing/2014/main" id="{AFA3B98B-84AE-4B94-8938-EC59D8AC9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7" name="Text Box 10">
              <a:extLst>
                <a:ext uri="{FF2B5EF4-FFF2-40B4-BE49-F238E27FC236}">
                  <a16:creationId xmlns:a16="http://schemas.microsoft.com/office/drawing/2014/main" id="{116219C3-1D91-4BF3-BBAD-F9D6938ED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9138" name="AutoShape 11">
              <a:extLst>
                <a:ext uri="{FF2B5EF4-FFF2-40B4-BE49-F238E27FC236}">
                  <a16:creationId xmlns:a16="http://schemas.microsoft.com/office/drawing/2014/main" id="{D917FBA3-42EC-4D5B-8682-FE87AD7C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9" name="AutoShape 12">
              <a:extLst>
                <a:ext uri="{FF2B5EF4-FFF2-40B4-BE49-F238E27FC236}">
                  <a16:creationId xmlns:a16="http://schemas.microsoft.com/office/drawing/2014/main" id="{CEF8EDD6-1896-4853-8BE1-2D8ECF8D0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0" name="AutoShape 13">
              <a:extLst>
                <a:ext uri="{FF2B5EF4-FFF2-40B4-BE49-F238E27FC236}">
                  <a16:creationId xmlns:a16="http://schemas.microsoft.com/office/drawing/2014/main" id="{9EB3B2C9-E6BE-4268-9B2D-F818D4048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1" name="AutoShape 14">
              <a:extLst>
                <a:ext uri="{FF2B5EF4-FFF2-40B4-BE49-F238E27FC236}">
                  <a16:creationId xmlns:a16="http://schemas.microsoft.com/office/drawing/2014/main" id="{4A43C67E-4EB4-4CE4-A6ED-A66B4CD5B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2" name="AutoShape 15">
              <a:extLst>
                <a:ext uri="{FF2B5EF4-FFF2-40B4-BE49-F238E27FC236}">
                  <a16:creationId xmlns:a16="http://schemas.microsoft.com/office/drawing/2014/main" id="{AE0B94FC-4991-425B-AA2D-D0967508D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3" name="AutoShape 16">
              <a:extLst>
                <a:ext uri="{FF2B5EF4-FFF2-40B4-BE49-F238E27FC236}">
                  <a16:creationId xmlns:a16="http://schemas.microsoft.com/office/drawing/2014/main" id="{C405D26F-DB48-4101-A8DF-65A506D25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4" name="AutoShape 17">
              <a:extLst>
                <a:ext uri="{FF2B5EF4-FFF2-40B4-BE49-F238E27FC236}">
                  <a16:creationId xmlns:a16="http://schemas.microsoft.com/office/drawing/2014/main" id="{A4E622B7-C781-4FBB-8492-FBC71ACF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5" name="AutoShape 18">
              <a:extLst>
                <a:ext uri="{FF2B5EF4-FFF2-40B4-BE49-F238E27FC236}">
                  <a16:creationId xmlns:a16="http://schemas.microsoft.com/office/drawing/2014/main" id="{5C5F0141-1F52-459A-BD5F-8A5A85E51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6" name="AutoShape 19">
              <a:extLst>
                <a:ext uri="{FF2B5EF4-FFF2-40B4-BE49-F238E27FC236}">
                  <a16:creationId xmlns:a16="http://schemas.microsoft.com/office/drawing/2014/main" id="{F55F1D8E-0592-4A1D-9B52-0BC765BBD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47" name="Text Box 20">
              <a:extLst>
                <a:ext uri="{FF2B5EF4-FFF2-40B4-BE49-F238E27FC236}">
                  <a16:creationId xmlns:a16="http://schemas.microsoft.com/office/drawing/2014/main" id="{D42F8BAE-25D2-4346-BD33-8AD592A5F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800" i="1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9094" name="Group 21">
            <a:extLst>
              <a:ext uri="{FF2B5EF4-FFF2-40B4-BE49-F238E27FC236}">
                <a16:creationId xmlns:a16="http://schemas.microsoft.com/office/drawing/2014/main" id="{0DF32871-BA64-4BCF-A676-DE4B3CA3DE41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2045545"/>
            <a:ext cx="4324350" cy="642938"/>
            <a:chOff x="1056" y="1284"/>
            <a:chExt cx="2724" cy="405"/>
          </a:xfrm>
        </p:grpSpPr>
        <p:sp>
          <p:nvSpPr>
            <p:cNvPr id="89118" name="Line 22">
              <a:extLst>
                <a:ext uri="{FF2B5EF4-FFF2-40B4-BE49-F238E27FC236}">
                  <a16:creationId xmlns:a16="http://schemas.microsoft.com/office/drawing/2014/main" id="{7A162F9B-4A7D-46AF-AC07-5A25C6394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AutoShape 23">
              <a:extLst>
                <a:ext uri="{FF2B5EF4-FFF2-40B4-BE49-F238E27FC236}">
                  <a16:creationId xmlns:a16="http://schemas.microsoft.com/office/drawing/2014/main" id="{EF647FF0-B44B-4E46-B557-206C40CCB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0" name="Line 24">
              <a:extLst>
                <a:ext uri="{FF2B5EF4-FFF2-40B4-BE49-F238E27FC236}">
                  <a16:creationId xmlns:a16="http://schemas.microsoft.com/office/drawing/2014/main" id="{2D9F3139-2CF6-4DB6-BEC5-08AC58D0C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Text Box 25">
              <a:extLst>
                <a:ext uri="{FF2B5EF4-FFF2-40B4-BE49-F238E27FC236}">
                  <a16:creationId xmlns:a16="http://schemas.microsoft.com/office/drawing/2014/main" id="{92503723-19FA-4DDD-A3A9-1006BBB5A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9122" name="AutoShape 26">
              <a:extLst>
                <a:ext uri="{FF2B5EF4-FFF2-40B4-BE49-F238E27FC236}">
                  <a16:creationId xmlns:a16="http://schemas.microsoft.com/office/drawing/2014/main" id="{074D76A7-2043-49FB-BA97-8063A1F33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3" name="AutoShape 27">
              <a:extLst>
                <a:ext uri="{FF2B5EF4-FFF2-40B4-BE49-F238E27FC236}">
                  <a16:creationId xmlns:a16="http://schemas.microsoft.com/office/drawing/2014/main" id="{843609FF-A99C-42BA-A9BD-2DD52FDD0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4" name="AutoShape 28">
              <a:extLst>
                <a:ext uri="{FF2B5EF4-FFF2-40B4-BE49-F238E27FC236}">
                  <a16:creationId xmlns:a16="http://schemas.microsoft.com/office/drawing/2014/main" id="{043CBA26-17AF-455A-A0F5-C952FBE43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5" name="AutoShape 29">
              <a:extLst>
                <a:ext uri="{FF2B5EF4-FFF2-40B4-BE49-F238E27FC236}">
                  <a16:creationId xmlns:a16="http://schemas.microsoft.com/office/drawing/2014/main" id="{123E2F77-6E41-4221-8513-61849E508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6" name="AutoShape 30">
              <a:extLst>
                <a:ext uri="{FF2B5EF4-FFF2-40B4-BE49-F238E27FC236}">
                  <a16:creationId xmlns:a16="http://schemas.microsoft.com/office/drawing/2014/main" id="{7D0AA66A-D8EA-42D0-8207-A4ABAF30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7" name="AutoShape 31">
              <a:extLst>
                <a:ext uri="{FF2B5EF4-FFF2-40B4-BE49-F238E27FC236}">
                  <a16:creationId xmlns:a16="http://schemas.microsoft.com/office/drawing/2014/main" id="{A6FC435F-1D97-4177-8AAD-2BAB991A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28" name="Line 32">
              <a:extLst>
                <a:ext uri="{FF2B5EF4-FFF2-40B4-BE49-F238E27FC236}">
                  <a16:creationId xmlns:a16="http://schemas.microsoft.com/office/drawing/2014/main" id="{596E3759-F8BF-4545-A950-7436B568E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9" name="Oval 33">
              <a:extLst>
                <a:ext uri="{FF2B5EF4-FFF2-40B4-BE49-F238E27FC236}">
                  <a16:creationId xmlns:a16="http://schemas.microsoft.com/office/drawing/2014/main" id="{B39E70E0-75A1-4402-87B5-D25C0C98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0" name="Oval 34">
              <a:extLst>
                <a:ext uri="{FF2B5EF4-FFF2-40B4-BE49-F238E27FC236}">
                  <a16:creationId xmlns:a16="http://schemas.microsoft.com/office/drawing/2014/main" id="{865CF675-7F69-4D49-B19B-F12CD773A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31" name="Line 35">
              <a:extLst>
                <a:ext uri="{FF2B5EF4-FFF2-40B4-BE49-F238E27FC236}">
                  <a16:creationId xmlns:a16="http://schemas.microsoft.com/office/drawing/2014/main" id="{62D40569-885A-4813-84C1-9D50E4BE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2" name="Line 36">
              <a:extLst>
                <a:ext uri="{FF2B5EF4-FFF2-40B4-BE49-F238E27FC236}">
                  <a16:creationId xmlns:a16="http://schemas.microsoft.com/office/drawing/2014/main" id="{CDEB41F6-EEE0-4DDA-8445-4111C60BB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3" name="Text Box 37">
              <a:extLst>
                <a:ext uri="{FF2B5EF4-FFF2-40B4-BE49-F238E27FC236}">
                  <a16:creationId xmlns:a16="http://schemas.microsoft.com/office/drawing/2014/main" id="{B2DE9C8E-3179-4ECA-9247-5BBF43393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800" i="1" baseline="30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D2E9B001-8E74-4054-AF1F-2DFDD1740AFA}"/>
              </a:ext>
            </a:extLst>
          </p:cNvPr>
          <p:cNvGrpSpPr>
            <a:grpSpLocks/>
          </p:cNvGrpSpPr>
          <p:nvPr/>
        </p:nvGrpSpPr>
        <p:grpSpPr bwMode="auto">
          <a:xfrm>
            <a:off x="3589186" y="4863521"/>
            <a:ext cx="4110038" cy="1725257"/>
            <a:chOff x="1122" y="2874"/>
            <a:chExt cx="2742" cy="1151"/>
          </a:xfrm>
        </p:grpSpPr>
        <p:sp>
          <p:nvSpPr>
            <p:cNvPr id="89098" name="Line 39">
              <a:extLst>
                <a:ext uri="{FF2B5EF4-FFF2-40B4-BE49-F238E27FC236}">
                  <a16:creationId xmlns:a16="http://schemas.microsoft.com/office/drawing/2014/main" id="{E946043E-4D98-49DA-8809-0E8696CC0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099" name="AutoShape 40">
              <a:extLst>
                <a:ext uri="{FF2B5EF4-FFF2-40B4-BE49-F238E27FC236}">
                  <a16:creationId xmlns:a16="http://schemas.microsoft.com/office/drawing/2014/main" id="{D2C7D1BA-DD4A-4765-A201-76B1E4D7A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0" name="Line 41">
              <a:extLst>
                <a:ext uri="{FF2B5EF4-FFF2-40B4-BE49-F238E27FC236}">
                  <a16:creationId xmlns:a16="http://schemas.microsoft.com/office/drawing/2014/main" id="{CDABAC16-22F7-4D24-9DE2-5FFDE42FF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AutoShape 42">
              <a:extLst>
                <a:ext uri="{FF2B5EF4-FFF2-40B4-BE49-F238E27FC236}">
                  <a16:creationId xmlns:a16="http://schemas.microsoft.com/office/drawing/2014/main" id="{C7096A33-6ECD-47D8-9DC1-E796EBA10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2" name="AutoShape 43">
              <a:extLst>
                <a:ext uri="{FF2B5EF4-FFF2-40B4-BE49-F238E27FC236}">
                  <a16:creationId xmlns:a16="http://schemas.microsoft.com/office/drawing/2014/main" id="{5A031ED9-88E2-40BE-AC2C-D0AF3B82F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3" name="AutoShape 44">
              <a:extLst>
                <a:ext uri="{FF2B5EF4-FFF2-40B4-BE49-F238E27FC236}">
                  <a16:creationId xmlns:a16="http://schemas.microsoft.com/office/drawing/2014/main" id="{8EBB5DF2-7962-48E6-9463-2876A95D5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4" name="AutoShape 45">
              <a:extLst>
                <a:ext uri="{FF2B5EF4-FFF2-40B4-BE49-F238E27FC236}">
                  <a16:creationId xmlns:a16="http://schemas.microsoft.com/office/drawing/2014/main" id="{912F3E2F-8DAD-4B01-B05E-B6540016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5" name="AutoShape 46">
              <a:extLst>
                <a:ext uri="{FF2B5EF4-FFF2-40B4-BE49-F238E27FC236}">
                  <a16:creationId xmlns:a16="http://schemas.microsoft.com/office/drawing/2014/main" id="{881CE72D-9969-4FE0-9797-FBD9892FD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6" name="AutoShape 47">
              <a:extLst>
                <a:ext uri="{FF2B5EF4-FFF2-40B4-BE49-F238E27FC236}">
                  <a16:creationId xmlns:a16="http://schemas.microsoft.com/office/drawing/2014/main" id="{1CC90111-0A77-4ACD-9135-77D8CDF04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7" name="AutoShape 48">
              <a:extLst>
                <a:ext uri="{FF2B5EF4-FFF2-40B4-BE49-F238E27FC236}">
                  <a16:creationId xmlns:a16="http://schemas.microsoft.com/office/drawing/2014/main" id="{0A612A03-30CA-440F-B2DD-0400D9B3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8" name="AutoShape 49">
              <a:extLst>
                <a:ext uri="{FF2B5EF4-FFF2-40B4-BE49-F238E27FC236}">
                  <a16:creationId xmlns:a16="http://schemas.microsoft.com/office/drawing/2014/main" id="{0DC191D3-7724-48B8-A154-8FD72448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09" name="AutoShape 50">
              <a:extLst>
                <a:ext uri="{FF2B5EF4-FFF2-40B4-BE49-F238E27FC236}">
                  <a16:creationId xmlns:a16="http://schemas.microsoft.com/office/drawing/2014/main" id="{5F826FAA-69CF-42D1-A66C-6D7CF9BC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0" name="Line 51">
              <a:extLst>
                <a:ext uri="{FF2B5EF4-FFF2-40B4-BE49-F238E27FC236}">
                  <a16:creationId xmlns:a16="http://schemas.microsoft.com/office/drawing/2014/main" id="{8ED09782-DCE8-49F3-B2F3-D438E2682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Text Box 52">
              <a:extLst>
                <a:ext uri="{FF2B5EF4-FFF2-40B4-BE49-F238E27FC236}">
                  <a16:creationId xmlns:a16="http://schemas.microsoft.com/office/drawing/2014/main" id="{C66DDA49-5E88-4564-B641-8C1254762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i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9112" name="Line 53">
              <a:extLst>
                <a:ext uri="{FF2B5EF4-FFF2-40B4-BE49-F238E27FC236}">
                  <a16:creationId xmlns:a16="http://schemas.microsoft.com/office/drawing/2014/main" id="{1AB77639-2D92-4DFE-8BD2-6BDAD9359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Line 54">
              <a:extLst>
                <a:ext uri="{FF2B5EF4-FFF2-40B4-BE49-F238E27FC236}">
                  <a16:creationId xmlns:a16="http://schemas.microsoft.com/office/drawing/2014/main" id="{3CA3159C-F022-47B3-9F3B-CD58C3FDD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55">
              <a:extLst>
                <a:ext uri="{FF2B5EF4-FFF2-40B4-BE49-F238E27FC236}">
                  <a16:creationId xmlns:a16="http://schemas.microsoft.com/office/drawing/2014/main" id="{D1E3D1F2-1EA3-4160-AD5D-12F8B14B0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Oval 56">
              <a:extLst>
                <a:ext uri="{FF2B5EF4-FFF2-40B4-BE49-F238E27FC236}">
                  <a16:creationId xmlns:a16="http://schemas.microsoft.com/office/drawing/2014/main" id="{B4A08F51-0C24-4288-A1B9-12E6A09F7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6" name="Oval 57">
              <a:extLst>
                <a:ext uri="{FF2B5EF4-FFF2-40B4-BE49-F238E27FC236}">
                  <a16:creationId xmlns:a16="http://schemas.microsoft.com/office/drawing/2014/main" id="{82BE1891-7251-4F1A-89C4-70A686851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9117" name="Oval 58">
              <a:extLst>
                <a:ext uri="{FF2B5EF4-FFF2-40B4-BE49-F238E27FC236}">
                  <a16:creationId xmlns:a16="http://schemas.microsoft.com/office/drawing/2014/main" id="{69724300-6978-446B-822B-B476F8E1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89096" name="Rectangle 59">
            <a:extLst>
              <a:ext uri="{FF2B5EF4-FFF2-40B4-BE49-F238E27FC236}">
                <a16:creationId xmlns:a16="http://schemas.microsoft.com/office/drawing/2014/main" id="{E62715DE-E7F8-4FDA-AE1F-D5C1679E3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Nonlinear SVMs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allAtOnce"/>
      <p:bldP spid="1155076" grpId="0"/>
      <p:bldP spid="11550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4">
            <a:extLst>
              <a:ext uri="{FF2B5EF4-FFF2-40B4-BE49-F238E27FC236}">
                <a16:creationId xmlns:a16="http://schemas.microsoft.com/office/drawing/2014/main" id="{57677999-F259-4294-9BC5-1D3F2CCC2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8250" y="31432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5" name="Line 5">
            <a:extLst>
              <a:ext uri="{FF2B5EF4-FFF2-40B4-BE49-F238E27FC236}">
                <a16:creationId xmlns:a16="http://schemas.microsoft.com/office/drawing/2014/main" id="{8CF28169-DFC3-4126-9C99-42249067E6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7413" y="4754563"/>
            <a:ext cx="3319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6" name="AutoShape 6">
            <a:extLst>
              <a:ext uri="{FF2B5EF4-FFF2-40B4-BE49-F238E27FC236}">
                <a16:creationId xmlns:a16="http://schemas.microsoft.com/office/drawing/2014/main" id="{7AAF4CF6-3CFE-49AC-956C-9DC7B6812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397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7" name="AutoShape 7">
            <a:extLst>
              <a:ext uri="{FF2B5EF4-FFF2-40B4-BE49-F238E27FC236}">
                <a16:creationId xmlns:a16="http://schemas.microsoft.com/office/drawing/2014/main" id="{26B31EE9-E051-4D50-B4DB-3A291C1C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8" name="AutoShape 8">
            <a:extLst>
              <a:ext uri="{FF2B5EF4-FFF2-40B4-BE49-F238E27FC236}">
                <a16:creationId xmlns:a16="http://schemas.microsoft.com/office/drawing/2014/main" id="{BC9BE106-A1FE-4219-8315-DB437B49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19" name="AutoShape 9">
            <a:extLst>
              <a:ext uri="{FF2B5EF4-FFF2-40B4-BE49-F238E27FC236}">
                <a16:creationId xmlns:a16="http://schemas.microsoft.com/office/drawing/2014/main" id="{65A93332-33CB-43A6-B30D-A14656199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535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0" name="AutoShape 10">
            <a:extLst>
              <a:ext uri="{FF2B5EF4-FFF2-40B4-BE49-F238E27FC236}">
                <a16:creationId xmlns:a16="http://schemas.microsoft.com/office/drawing/2014/main" id="{2BAC4827-1E2A-4939-A5B5-71C60530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40211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1" name="AutoShape 11">
            <a:extLst>
              <a:ext uri="{FF2B5EF4-FFF2-40B4-BE49-F238E27FC236}">
                <a16:creationId xmlns:a16="http://schemas.microsoft.com/office/drawing/2014/main" id="{F7BCBD26-A6A3-469F-B4D5-05D1FFD7B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8" y="4649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2" name="AutoShape 12">
            <a:extLst>
              <a:ext uri="{FF2B5EF4-FFF2-40B4-BE49-F238E27FC236}">
                <a16:creationId xmlns:a16="http://schemas.microsoft.com/office/drawing/2014/main" id="{7F194AF6-3C4B-4DD0-AA55-4B22AEAD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539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3" name="AutoShape 13">
            <a:extLst>
              <a:ext uri="{FF2B5EF4-FFF2-40B4-BE49-F238E27FC236}">
                <a16:creationId xmlns:a16="http://schemas.microsoft.com/office/drawing/2014/main" id="{C5235757-1856-45A6-A8A4-4A0F855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4" name="AutoShape 14">
            <a:extLst>
              <a:ext uri="{FF2B5EF4-FFF2-40B4-BE49-F238E27FC236}">
                <a16:creationId xmlns:a16="http://schemas.microsoft.com/office/drawing/2014/main" id="{1FF8A11C-957B-4A00-9BFB-525C8F18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5" name="AutoShape 15">
            <a:extLst>
              <a:ext uri="{FF2B5EF4-FFF2-40B4-BE49-F238E27FC236}">
                <a16:creationId xmlns:a16="http://schemas.microsoft.com/office/drawing/2014/main" id="{6E8879D4-5FD2-420C-BA22-ACA4488F6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5621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6" name="AutoShape 16">
            <a:extLst>
              <a:ext uri="{FF2B5EF4-FFF2-40B4-BE49-F238E27FC236}">
                <a16:creationId xmlns:a16="http://schemas.microsoft.com/office/drawing/2014/main" id="{16CFD0F7-EE88-4A6E-B988-1C4B0184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7" name="AutoShape 17">
            <a:extLst>
              <a:ext uri="{FF2B5EF4-FFF2-40B4-BE49-F238E27FC236}">
                <a16:creationId xmlns:a16="http://schemas.microsoft.com/office/drawing/2014/main" id="{2135DD8F-FD78-416C-84D5-7A454B1E5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5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8" name="AutoShape 18">
            <a:extLst>
              <a:ext uri="{FF2B5EF4-FFF2-40B4-BE49-F238E27FC236}">
                <a16:creationId xmlns:a16="http://schemas.microsoft.com/office/drawing/2014/main" id="{FB8CD0D9-953B-4C1D-8400-FE522575A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514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29" name="AutoShape 19">
            <a:extLst>
              <a:ext uri="{FF2B5EF4-FFF2-40B4-BE49-F238E27FC236}">
                <a16:creationId xmlns:a16="http://schemas.microsoft.com/office/drawing/2014/main" id="{121255D4-2F70-43F2-90DB-D47070DB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0" name="AutoShape 20">
            <a:extLst>
              <a:ext uri="{FF2B5EF4-FFF2-40B4-BE49-F238E27FC236}">
                <a16:creationId xmlns:a16="http://schemas.microsoft.com/office/drawing/2014/main" id="{5DE19E64-67BC-4A1E-82E1-0F2637F1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520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1" name="AutoShape 21">
            <a:extLst>
              <a:ext uri="{FF2B5EF4-FFF2-40B4-BE49-F238E27FC236}">
                <a16:creationId xmlns:a16="http://schemas.microsoft.com/office/drawing/2014/main" id="{734AAADA-1896-46A0-B0ED-1040D6E1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388" y="3678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2" name="AutoShape 22">
            <a:extLst>
              <a:ext uri="{FF2B5EF4-FFF2-40B4-BE49-F238E27FC236}">
                <a16:creationId xmlns:a16="http://schemas.microsoft.com/office/drawing/2014/main" id="{C8D44324-8421-48E1-9D4B-26BC9425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481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3" name="AutoShape 23">
            <a:extLst>
              <a:ext uri="{FF2B5EF4-FFF2-40B4-BE49-F238E27FC236}">
                <a16:creationId xmlns:a16="http://schemas.microsoft.com/office/drawing/2014/main" id="{4D1B0285-AACA-4F80-9131-41CB26598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9466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4" name="AutoShape 24">
            <a:extLst>
              <a:ext uri="{FF2B5EF4-FFF2-40B4-BE49-F238E27FC236}">
                <a16:creationId xmlns:a16="http://schemas.microsoft.com/office/drawing/2014/main" id="{0D3A2622-3D0F-4AAB-8A67-03516D95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370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5" name="Oval 25">
            <a:extLst>
              <a:ext uri="{FF2B5EF4-FFF2-40B4-BE49-F238E27FC236}">
                <a16:creationId xmlns:a16="http://schemas.microsoft.com/office/drawing/2014/main" id="{0FD8CC1E-E5B3-4FAB-A71C-ABF1AD5F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37941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6" name="AutoShape 26">
            <a:extLst>
              <a:ext uri="{FF2B5EF4-FFF2-40B4-BE49-F238E27FC236}">
                <a16:creationId xmlns:a16="http://schemas.microsoft.com/office/drawing/2014/main" id="{CC55D418-A0C6-40E0-82FF-26062CE4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7" name="AutoShape 27">
            <a:extLst>
              <a:ext uri="{FF2B5EF4-FFF2-40B4-BE49-F238E27FC236}">
                <a16:creationId xmlns:a16="http://schemas.microsoft.com/office/drawing/2014/main" id="{83CBC09F-A46A-46C5-BC59-7C3D8672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811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38" name="Line 28">
            <a:extLst>
              <a:ext uri="{FF2B5EF4-FFF2-40B4-BE49-F238E27FC236}">
                <a16:creationId xmlns:a16="http://schemas.microsoft.com/office/drawing/2014/main" id="{ED4E71B8-8B2D-49F5-8E6A-785C35272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16850" y="28956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9" name="Line 29">
            <a:extLst>
              <a:ext uri="{FF2B5EF4-FFF2-40B4-BE49-F238E27FC236}">
                <a16:creationId xmlns:a16="http://schemas.microsoft.com/office/drawing/2014/main" id="{BBDF8634-0303-48F9-ACB3-BBEF94DEC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4983163"/>
            <a:ext cx="2347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0" name="AutoShape 30">
            <a:extLst>
              <a:ext uri="{FF2B5EF4-FFF2-40B4-BE49-F238E27FC236}">
                <a16:creationId xmlns:a16="http://schemas.microsoft.com/office/drawing/2014/main" id="{FDFBEC60-240B-424E-BEED-8564CA0A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8" y="4346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1" name="AutoShape 31">
            <a:extLst>
              <a:ext uri="{FF2B5EF4-FFF2-40B4-BE49-F238E27FC236}">
                <a16:creationId xmlns:a16="http://schemas.microsoft.com/office/drawing/2014/main" id="{391E48F5-AB20-45B4-AC4C-67D817B5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4703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2" name="AutoShape 32">
            <a:extLst>
              <a:ext uri="{FF2B5EF4-FFF2-40B4-BE49-F238E27FC236}">
                <a16:creationId xmlns:a16="http://schemas.microsoft.com/office/drawing/2014/main" id="{C1A80A85-EE76-48B8-ACE8-F8B5E2716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3" name="AutoShape 33">
            <a:extLst>
              <a:ext uri="{FF2B5EF4-FFF2-40B4-BE49-F238E27FC236}">
                <a16:creationId xmlns:a16="http://schemas.microsoft.com/office/drawing/2014/main" id="{4DBC367E-5BEB-4CDB-9641-87F578F4D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61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4" name="AutoShape 34">
            <a:extLst>
              <a:ext uri="{FF2B5EF4-FFF2-40B4-BE49-F238E27FC236}">
                <a16:creationId xmlns:a16="http://schemas.microsoft.com/office/drawing/2014/main" id="{847D6F1C-74B1-4E54-A701-1F8563791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3" y="43926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5" name="AutoShape 35">
            <a:extLst>
              <a:ext uri="{FF2B5EF4-FFF2-40B4-BE49-F238E27FC236}">
                <a16:creationId xmlns:a16="http://schemas.microsoft.com/office/drawing/2014/main" id="{2F3A3FD4-5392-4E49-B870-FD5C842C8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4668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6" name="AutoShape 36">
            <a:extLst>
              <a:ext uri="{FF2B5EF4-FFF2-40B4-BE49-F238E27FC236}">
                <a16:creationId xmlns:a16="http://schemas.microsoft.com/office/drawing/2014/main" id="{3717D08C-8AC1-42D2-B43E-635A8B69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529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7" name="AutoShape 37">
            <a:extLst>
              <a:ext uri="{FF2B5EF4-FFF2-40B4-BE49-F238E27FC236}">
                <a16:creationId xmlns:a16="http://schemas.microsoft.com/office/drawing/2014/main" id="{507C94FA-505A-4958-8692-866C3E1F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263" y="47926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8" name="AutoShape 38">
            <a:extLst>
              <a:ext uri="{FF2B5EF4-FFF2-40B4-BE49-F238E27FC236}">
                <a16:creationId xmlns:a16="http://schemas.microsoft.com/office/drawing/2014/main" id="{B89ADFA7-2688-46F9-B470-2DA727A56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49" name="AutoShape 39">
            <a:extLst>
              <a:ext uri="{FF2B5EF4-FFF2-40B4-BE49-F238E27FC236}">
                <a16:creationId xmlns:a16="http://schemas.microsoft.com/office/drawing/2014/main" id="{56A6FBC1-3123-46BC-B6F8-85D08D47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113" y="5640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0" name="AutoShape 40">
            <a:extLst>
              <a:ext uri="{FF2B5EF4-FFF2-40B4-BE49-F238E27FC236}">
                <a16:creationId xmlns:a16="http://schemas.microsoft.com/office/drawing/2014/main" id="{E616FEE9-6F5F-48FB-A961-03653117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863" y="339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1" name="AutoShape 41">
            <a:extLst>
              <a:ext uri="{FF2B5EF4-FFF2-40B4-BE49-F238E27FC236}">
                <a16:creationId xmlns:a16="http://schemas.microsoft.com/office/drawing/2014/main" id="{0C4468AF-6574-4990-BE86-20C83DB3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13" y="4656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2" name="AutoShape 42">
            <a:extLst>
              <a:ext uri="{FF2B5EF4-FFF2-40B4-BE49-F238E27FC236}">
                <a16:creationId xmlns:a16="http://schemas.microsoft.com/office/drawing/2014/main" id="{30A0B975-9FD6-4514-B29F-128185FBB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713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3" name="AutoShape 43">
            <a:extLst>
              <a:ext uri="{FF2B5EF4-FFF2-40B4-BE49-F238E27FC236}">
                <a16:creationId xmlns:a16="http://schemas.microsoft.com/office/drawing/2014/main" id="{09F4DDDD-8F3D-4FA5-8B18-D1AEC1B0C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96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4" name="AutoShape 44">
            <a:extLst>
              <a:ext uri="{FF2B5EF4-FFF2-40B4-BE49-F238E27FC236}">
                <a16:creationId xmlns:a16="http://schemas.microsoft.com/office/drawing/2014/main" id="{C44D4385-0FE5-417A-8DF9-E3DBA54F9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3" y="533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5" name="AutoShape 45">
            <a:extLst>
              <a:ext uri="{FF2B5EF4-FFF2-40B4-BE49-F238E27FC236}">
                <a16:creationId xmlns:a16="http://schemas.microsoft.com/office/drawing/2014/main" id="{86E8AE72-D0DB-499B-B6C4-EBC96D49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663" y="3602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6" name="AutoShape 46">
            <a:extLst>
              <a:ext uri="{FF2B5EF4-FFF2-40B4-BE49-F238E27FC236}">
                <a16:creationId xmlns:a16="http://schemas.microsoft.com/office/drawing/2014/main" id="{E71EA68E-DF4B-4BC5-AF3E-27A40826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5108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7" name="AutoShape 47">
            <a:extLst>
              <a:ext uri="{FF2B5EF4-FFF2-40B4-BE49-F238E27FC236}">
                <a16:creationId xmlns:a16="http://schemas.microsoft.com/office/drawing/2014/main" id="{00E05906-F266-4B01-B01D-25A6F286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52419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8" name="AutoShape 48">
            <a:extLst>
              <a:ext uri="{FF2B5EF4-FFF2-40B4-BE49-F238E27FC236}">
                <a16:creationId xmlns:a16="http://schemas.microsoft.com/office/drawing/2014/main" id="{B844A3E7-E29C-4739-B886-152E90CE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138" y="37274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59" name="AutoShape 49">
            <a:extLst>
              <a:ext uri="{FF2B5EF4-FFF2-40B4-BE49-F238E27FC236}">
                <a16:creationId xmlns:a16="http://schemas.microsoft.com/office/drawing/2014/main" id="{D0B1313B-207B-4A49-A557-94F1CE28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63" y="325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0" name="AutoShape 50">
            <a:extLst>
              <a:ext uri="{FF2B5EF4-FFF2-40B4-BE49-F238E27FC236}">
                <a16:creationId xmlns:a16="http://schemas.microsoft.com/office/drawing/2014/main" id="{8F9CDF14-4A1F-46A2-B133-6E256C4BA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413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1" name="Line 51">
            <a:extLst>
              <a:ext uri="{FF2B5EF4-FFF2-40B4-BE49-F238E27FC236}">
                <a16:creationId xmlns:a16="http://schemas.microsoft.com/office/drawing/2014/main" id="{D9F91CA5-E76F-4414-87B6-73468D6EB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9075" y="49847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2" name="Line 52">
            <a:extLst>
              <a:ext uri="{FF2B5EF4-FFF2-40B4-BE49-F238E27FC236}">
                <a16:creationId xmlns:a16="http://schemas.microsoft.com/office/drawing/2014/main" id="{5C425C15-342D-47C1-A0AD-2639A91C0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5738" y="36322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3" name="Line 53">
            <a:extLst>
              <a:ext uri="{FF2B5EF4-FFF2-40B4-BE49-F238E27FC236}">
                <a16:creationId xmlns:a16="http://schemas.microsoft.com/office/drawing/2014/main" id="{E298058C-7FA6-4A64-B9E8-4D2F7A6705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4338" y="50038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4" name="Line 54">
            <a:extLst>
              <a:ext uri="{FF2B5EF4-FFF2-40B4-BE49-F238E27FC236}">
                <a16:creationId xmlns:a16="http://schemas.microsoft.com/office/drawing/2014/main" id="{0AC4949F-AAAC-41E2-BDB9-590E4DBA57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8888" y="36703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5" name="Line 55">
            <a:extLst>
              <a:ext uri="{FF2B5EF4-FFF2-40B4-BE49-F238E27FC236}">
                <a16:creationId xmlns:a16="http://schemas.microsoft.com/office/drawing/2014/main" id="{B3413516-818F-4427-A526-74B8D643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838" y="45085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6" name="AutoShape 56">
            <a:extLst>
              <a:ext uri="{FF2B5EF4-FFF2-40B4-BE49-F238E27FC236}">
                <a16:creationId xmlns:a16="http://schemas.microsoft.com/office/drawing/2014/main" id="{73F02160-65C8-4076-9657-1D19EA34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29464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0167" name="Text Box 57">
            <a:extLst>
              <a:ext uri="{FF2B5EF4-FFF2-40B4-BE49-F238E27FC236}">
                <a16:creationId xmlns:a16="http://schemas.microsoft.com/office/drawing/2014/main" id="{F42F6223-1E1B-497F-90B7-616766B0C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3632201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0168" name="Rectangle 59">
            <a:extLst>
              <a:ext uri="{FF2B5EF4-FFF2-40B4-BE49-F238E27FC236}">
                <a16:creationId xmlns:a16="http://schemas.microsoft.com/office/drawing/2014/main" id="{E8EFE1E7-3AF3-49B8-81EE-49C75928F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SVMs</a:t>
            </a:r>
          </a:p>
        </p:txBody>
      </p:sp>
      <p:sp>
        <p:nvSpPr>
          <p:cNvPr id="90169" name="Rectangle 60">
            <a:extLst>
              <a:ext uri="{FF2B5EF4-FFF2-40B4-BE49-F238E27FC236}">
                <a16:creationId xmlns:a16="http://schemas.microsoft.com/office/drawing/2014/main" id="{9B44007D-DA22-4D58-B3A0-B386972D7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General idea: the original input space can always be mapped to some higher-dimensional feature space where the training set is separable: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B7EF007-CC6F-477C-95EA-C1743FDB4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SVMs</a:t>
            </a:r>
          </a:p>
        </p:txBody>
      </p:sp>
      <p:sp>
        <p:nvSpPr>
          <p:cNvPr id="1088515" name="Rectangle 3">
            <a:extLst>
              <a:ext uri="{FF2B5EF4-FFF2-40B4-BE49-F238E27FC236}">
                <a16:creationId xmlns:a16="http://schemas.microsoft.com/office/drawing/2014/main" id="{EC82231B-10C0-47C0-80DF-91F18F45D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7355" y="1563329"/>
            <a:ext cx="9448800" cy="4608871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i="1" dirty="0"/>
              <a:t>The kernel trick</a:t>
            </a:r>
            <a:r>
              <a:rPr lang="en-US" altLang="en-US" dirty="0"/>
              <a:t>: instead of explicitly computing the lifting transformation </a:t>
            </a:r>
            <a:r>
              <a:rPr lang="el-G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), </a:t>
            </a:r>
            <a:r>
              <a:rPr lang="en-US" altLang="en-US" dirty="0"/>
              <a:t>define a kernel function K such that</a:t>
            </a:r>
            <a:br>
              <a:rPr lang="en-US" altLang="en-US" dirty="0"/>
            </a:br>
            <a:br>
              <a:rPr lang="en-US" altLang="en-US" sz="800" dirty="0"/>
            </a:br>
            <a:r>
              <a:rPr lang="en-US" altLang="en-US" dirty="0"/>
              <a:t>		       </a:t>
            </a:r>
            <a:r>
              <a:rPr lang="en-US" altLang="en-US" i="1" dirty="0">
                <a:latin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14000" dirty="0">
                <a:latin typeface="Times New Roman" panose="02020603050405020304" pitchFamily="18" charset="0"/>
              </a:rPr>
              <a:t>i</a:t>
            </a:r>
            <a:r>
              <a:rPr lang="en-US" altLang="en-US" sz="800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en-US" sz="800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12000" dirty="0" err="1">
                <a:latin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b="1" i="1" dirty="0">
                <a:latin typeface="Times New Roman" panose="02020603050405020304" pitchFamily="18" charset="0"/>
              </a:rPr>
              <a:t> = </a:t>
            </a:r>
            <a:r>
              <a:rPr lang="el-G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14000" dirty="0">
                <a:latin typeface="Times New Roman" panose="02020603050405020304" pitchFamily="18" charset="0"/>
              </a:rPr>
              <a:t>i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· </a:t>
            </a:r>
            <a:r>
              <a:rPr lang="el-G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12000" dirty="0" err="1">
                <a:latin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Char char="•"/>
            </a:pPr>
            <a:endParaRPr lang="en-US" altLang="en-US" sz="900" dirty="0"/>
          </a:p>
          <a:p>
            <a:pPr marL="0" indent="0">
              <a:buNone/>
            </a:pPr>
            <a:r>
              <a:rPr lang="en-US" altLang="en-US" dirty="0"/>
              <a:t>(to be valid, the kernel function must satisfy </a:t>
            </a:r>
            <a:r>
              <a:rPr lang="en-US" altLang="en-US" i="1" dirty="0"/>
              <a:t>Mercer’s condition</a:t>
            </a:r>
            <a:r>
              <a:rPr lang="en-US" altLang="en-US" dirty="0"/>
              <a:t>)</a:t>
            </a:r>
          </a:p>
          <a:p>
            <a:pPr>
              <a:buFontTx/>
              <a:buChar char="•"/>
            </a:pPr>
            <a:r>
              <a:rPr lang="en-US" altLang="en-US" dirty="0"/>
              <a:t>This gives a nonlinear decision boundary in the original feature space:</a:t>
            </a:r>
            <a:endParaRPr lang="el-GR" altLang="en-US" dirty="0"/>
          </a:p>
        </p:txBody>
      </p:sp>
      <p:graphicFrame>
        <p:nvGraphicFramePr>
          <p:cNvPr id="1088518" name="Object 6">
            <a:extLst>
              <a:ext uri="{FF2B5EF4-FFF2-40B4-BE49-F238E27FC236}">
                <a16:creationId xmlns:a16="http://schemas.microsoft.com/office/drawing/2014/main" id="{997BD174-7B01-412D-97A7-097446B6940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16670839"/>
              </p:ext>
            </p:extLst>
          </p:nvPr>
        </p:nvGraphicFramePr>
        <p:xfrm>
          <a:off x="2728912" y="4802189"/>
          <a:ext cx="67341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2768600" imgH="342900" progId="Equation.3">
                  <p:embed/>
                </p:oleObj>
              </mc:Choice>
              <mc:Fallback>
                <p:oleObj name="Equation" r:id="rId4" imgW="2768600" imgH="342900" progId="Equation.3">
                  <p:embed/>
                  <p:pic>
                    <p:nvPicPr>
                      <p:cNvPr id="1088518" name="Object 6">
                        <a:extLst>
                          <a:ext uri="{FF2B5EF4-FFF2-40B4-BE49-F238E27FC236}">
                            <a16:creationId xmlns:a16="http://schemas.microsoft.com/office/drawing/2014/main" id="{997BD174-7B01-412D-97A7-097446B69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4802189"/>
                        <a:ext cx="6734175" cy="8334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7">
            <a:extLst>
              <a:ext uri="{FF2B5EF4-FFF2-40B4-BE49-F238E27FC236}">
                <a16:creationId xmlns:a16="http://schemas.microsoft.com/office/drawing/2014/main" id="{ECDC3FC9-570F-4FB8-A5A8-C8B0A23B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155" y="5851525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C. Burges, </a:t>
            </a:r>
            <a:r>
              <a:rPr lang="en-US" altLang="en-US" sz="1800" dirty="0">
                <a:solidFill>
                  <a:srgbClr val="000000"/>
                </a:solidFill>
                <a:hlinkClick r:id="rId6"/>
              </a:rPr>
              <a:t>A Tutorial on Support Vector Machines for Pattern Recognition</a:t>
            </a:r>
            <a:r>
              <a:rPr lang="en-US" altLang="en-US" sz="1800" dirty="0">
                <a:solidFill>
                  <a:srgbClr val="000000"/>
                </a:solidFill>
              </a:rPr>
              <a:t>,  Data Mining and Knowledge Discovery, 1998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A0EF4F78-2940-4ED9-9902-150EB2BB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Nonlinear kernel: Example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5A820FE1-EEB4-4489-A8F5-98467F885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690688"/>
            <a:ext cx="10515600" cy="448151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Consider the mapping </a:t>
            </a:r>
          </a:p>
        </p:txBody>
      </p:sp>
      <p:graphicFrame>
        <p:nvGraphicFramePr>
          <p:cNvPr id="92164" name="Object 2">
            <a:extLst>
              <a:ext uri="{FF2B5EF4-FFF2-40B4-BE49-F238E27FC236}">
                <a16:creationId xmlns:a16="http://schemas.microsoft.com/office/drawing/2014/main" id="{5F35F77A-2295-449B-AB2B-1C21E3FD2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295307"/>
              </p:ext>
            </p:extLst>
          </p:nvPr>
        </p:nvGraphicFramePr>
        <p:xfrm>
          <a:off x="4472782" y="1657352"/>
          <a:ext cx="18716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863225" imgH="228501" progId="Equation.3">
                  <p:embed/>
                </p:oleObj>
              </mc:Choice>
              <mc:Fallback>
                <p:oleObj name="Equation" r:id="rId4" imgW="863225" imgH="228501" progId="Equation.3">
                  <p:embed/>
                  <p:pic>
                    <p:nvPicPr>
                      <p:cNvPr id="92164" name="Object 2">
                        <a:extLst>
                          <a:ext uri="{FF2B5EF4-FFF2-40B4-BE49-F238E27FC236}">
                            <a16:creationId xmlns:a16="http://schemas.microsoft.com/office/drawing/2014/main" id="{5F35F77A-2295-449B-AB2B-1C21E3FD2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782" y="1657352"/>
                        <a:ext cx="1871663" cy="495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">
            <a:extLst>
              <a:ext uri="{FF2B5EF4-FFF2-40B4-BE49-F238E27FC236}">
                <a16:creationId xmlns:a16="http://schemas.microsoft.com/office/drawing/2014/main" id="{46F0E494-7F2C-4C4B-A3F6-5CF1CCA4C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4693"/>
              </p:ext>
            </p:extLst>
          </p:nvPr>
        </p:nvGraphicFramePr>
        <p:xfrm>
          <a:off x="3271658" y="4946430"/>
          <a:ext cx="52308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6" imgW="2413000" imgH="482600" progId="Equation.3">
                  <p:embed/>
                </p:oleObj>
              </mc:Choice>
              <mc:Fallback>
                <p:oleObj name="Equation" r:id="rId6" imgW="2413000" imgH="482600" progId="Equation.3">
                  <p:embed/>
                  <p:pic>
                    <p:nvPicPr>
                      <p:cNvPr id="92165" name="Object 3">
                        <a:extLst>
                          <a:ext uri="{FF2B5EF4-FFF2-40B4-BE49-F238E27FC236}">
                            <a16:creationId xmlns:a16="http://schemas.microsoft.com/office/drawing/2014/main" id="{46F0E494-7F2C-4C4B-A3F6-5CF1CCA4C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658" y="4946430"/>
                        <a:ext cx="5230813" cy="10461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>
            <a:extLst>
              <a:ext uri="{FF2B5EF4-FFF2-40B4-BE49-F238E27FC236}">
                <a16:creationId xmlns:a16="http://schemas.microsoft.com/office/drawing/2014/main" id="{608C6770-0AB4-476C-8B05-A71AB61DC818}"/>
              </a:ext>
            </a:extLst>
          </p:cNvPr>
          <p:cNvGrpSpPr>
            <a:grpSpLocks/>
          </p:cNvGrpSpPr>
          <p:nvPr/>
        </p:nvGrpSpPr>
        <p:grpSpPr bwMode="auto">
          <a:xfrm>
            <a:off x="4028769" y="2531272"/>
            <a:ext cx="4352925" cy="1827213"/>
            <a:chOff x="1122" y="2874"/>
            <a:chExt cx="2742" cy="1151"/>
          </a:xfrm>
        </p:grpSpPr>
        <p:sp>
          <p:nvSpPr>
            <p:cNvPr id="92167" name="Line 39">
              <a:extLst>
                <a:ext uri="{FF2B5EF4-FFF2-40B4-BE49-F238E27FC236}">
                  <a16:creationId xmlns:a16="http://schemas.microsoft.com/office/drawing/2014/main" id="{652E58D0-CA31-40E9-8083-3A03E7989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8" name="AutoShape 40">
              <a:extLst>
                <a:ext uri="{FF2B5EF4-FFF2-40B4-BE49-F238E27FC236}">
                  <a16:creationId xmlns:a16="http://schemas.microsoft.com/office/drawing/2014/main" id="{05AE0362-EFF2-450D-B332-885696BB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69" name="Line 41">
              <a:extLst>
                <a:ext uri="{FF2B5EF4-FFF2-40B4-BE49-F238E27FC236}">
                  <a16:creationId xmlns:a16="http://schemas.microsoft.com/office/drawing/2014/main" id="{2AA052F3-52D5-476A-A947-74C6CAC35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0" name="AutoShape 42">
              <a:extLst>
                <a:ext uri="{FF2B5EF4-FFF2-40B4-BE49-F238E27FC236}">
                  <a16:creationId xmlns:a16="http://schemas.microsoft.com/office/drawing/2014/main" id="{B26D6EB1-0752-499E-86C0-D3DEC2804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1" name="AutoShape 43">
              <a:extLst>
                <a:ext uri="{FF2B5EF4-FFF2-40B4-BE49-F238E27FC236}">
                  <a16:creationId xmlns:a16="http://schemas.microsoft.com/office/drawing/2014/main" id="{C48EC4DE-3303-4D01-BFE7-53B902FE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2" name="AutoShape 44">
              <a:extLst>
                <a:ext uri="{FF2B5EF4-FFF2-40B4-BE49-F238E27FC236}">
                  <a16:creationId xmlns:a16="http://schemas.microsoft.com/office/drawing/2014/main" id="{9912D878-E293-48B6-8A08-7318E216C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3" name="AutoShape 45">
              <a:extLst>
                <a:ext uri="{FF2B5EF4-FFF2-40B4-BE49-F238E27FC236}">
                  <a16:creationId xmlns:a16="http://schemas.microsoft.com/office/drawing/2014/main" id="{6130EFC3-C4F9-4FD4-96AA-6C037F67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4" name="AutoShape 46">
              <a:extLst>
                <a:ext uri="{FF2B5EF4-FFF2-40B4-BE49-F238E27FC236}">
                  <a16:creationId xmlns:a16="http://schemas.microsoft.com/office/drawing/2014/main" id="{DB5345BE-5666-4314-A836-E78428FCD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5" name="AutoShape 47">
              <a:extLst>
                <a:ext uri="{FF2B5EF4-FFF2-40B4-BE49-F238E27FC236}">
                  <a16:creationId xmlns:a16="http://schemas.microsoft.com/office/drawing/2014/main" id="{DF1BA549-1B37-44E1-BB90-E6A12E8D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6" name="AutoShape 48">
              <a:extLst>
                <a:ext uri="{FF2B5EF4-FFF2-40B4-BE49-F238E27FC236}">
                  <a16:creationId xmlns:a16="http://schemas.microsoft.com/office/drawing/2014/main" id="{2AC7F2C7-9B2B-40D0-88EB-6D69A1503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7" name="AutoShape 49">
              <a:extLst>
                <a:ext uri="{FF2B5EF4-FFF2-40B4-BE49-F238E27FC236}">
                  <a16:creationId xmlns:a16="http://schemas.microsoft.com/office/drawing/2014/main" id="{D008D032-C1D8-4FE4-925A-244A07BCD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8" name="AutoShape 50">
              <a:extLst>
                <a:ext uri="{FF2B5EF4-FFF2-40B4-BE49-F238E27FC236}">
                  <a16:creationId xmlns:a16="http://schemas.microsoft.com/office/drawing/2014/main" id="{5CBFA338-13BA-42F8-B937-3E4B34CDD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79" name="Line 51">
              <a:extLst>
                <a:ext uri="{FF2B5EF4-FFF2-40B4-BE49-F238E27FC236}">
                  <a16:creationId xmlns:a16="http://schemas.microsoft.com/office/drawing/2014/main" id="{2D47FF99-CE55-47CF-BE0B-11E760FC7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Text Box 52">
              <a:extLst>
                <a:ext uri="{FF2B5EF4-FFF2-40B4-BE49-F238E27FC236}">
                  <a16:creationId xmlns:a16="http://schemas.microsoft.com/office/drawing/2014/main" id="{1EE75B0F-3CDC-4EFA-AA35-5BD38AB10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i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181" name="Line 53">
              <a:extLst>
                <a:ext uri="{FF2B5EF4-FFF2-40B4-BE49-F238E27FC236}">
                  <a16:creationId xmlns:a16="http://schemas.microsoft.com/office/drawing/2014/main" id="{B00913B1-8EF8-404C-BC1D-8F5050ED2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Line 54">
              <a:extLst>
                <a:ext uri="{FF2B5EF4-FFF2-40B4-BE49-F238E27FC236}">
                  <a16:creationId xmlns:a16="http://schemas.microsoft.com/office/drawing/2014/main" id="{4B56D56A-7930-4FFD-819D-9BAC29512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Line 55">
              <a:extLst>
                <a:ext uri="{FF2B5EF4-FFF2-40B4-BE49-F238E27FC236}">
                  <a16:creationId xmlns:a16="http://schemas.microsoft.com/office/drawing/2014/main" id="{023F4676-9F88-4217-AC38-95F95C41B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Oval 56">
              <a:extLst>
                <a:ext uri="{FF2B5EF4-FFF2-40B4-BE49-F238E27FC236}">
                  <a16:creationId xmlns:a16="http://schemas.microsoft.com/office/drawing/2014/main" id="{1C173743-E7C1-4710-9754-1D7B3D75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85" name="Oval 57">
              <a:extLst>
                <a:ext uri="{FF2B5EF4-FFF2-40B4-BE49-F238E27FC236}">
                  <a16:creationId xmlns:a16="http://schemas.microsoft.com/office/drawing/2014/main" id="{9922BE28-33C0-4539-8DDC-C8928490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2186" name="Oval 58">
              <a:extLst>
                <a:ext uri="{FF2B5EF4-FFF2-40B4-BE49-F238E27FC236}">
                  <a16:creationId xmlns:a16="http://schemas.microsoft.com/office/drawing/2014/main" id="{2E46B8A3-25B0-4C66-97C4-8C666A8C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B95BF65-0209-47D0-8730-955662E89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SVMs: Pros and cons</a:t>
            </a:r>
          </a:p>
        </p:txBody>
      </p:sp>
      <p:sp>
        <p:nvSpPr>
          <p:cNvPr id="993283" name="Rectangle 3">
            <a:extLst>
              <a:ext uri="{FF2B5EF4-FFF2-40B4-BE49-F238E27FC236}">
                <a16:creationId xmlns:a16="http://schemas.microsoft.com/office/drawing/2014/main" id="{7318D19B-F775-41DE-B3B4-20D84057E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504334"/>
            <a:ext cx="9701981" cy="5125065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/>
              <a:t>Pros</a:t>
            </a:r>
          </a:p>
          <a:p>
            <a:pPr lvl="1"/>
            <a:r>
              <a:rPr lang="en-US" altLang="en-US" dirty="0"/>
              <a:t>Many publicly available SVM packages: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http://www.kernel-machines.org/software</a:t>
            </a:r>
            <a:endParaRPr lang="en-US" altLang="en-US" dirty="0"/>
          </a:p>
          <a:p>
            <a:pPr lvl="1"/>
            <a:r>
              <a:rPr lang="en-US" altLang="en-US" dirty="0"/>
              <a:t>Kernel-based framework is very powerful, flexible</a:t>
            </a:r>
          </a:p>
          <a:p>
            <a:pPr lvl="1"/>
            <a:r>
              <a:rPr lang="en-US" altLang="en-US" dirty="0"/>
              <a:t>SVMs work very well in practice, even with very small training sample sizes</a:t>
            </a:r>
            <a:br>
              <a:rPr lang="en-US" altLang="en-US" dirty="0"/>
            </a:b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Cons</a:t>
            </a:r>
          </a:p>
          <a:p>
            <a:pPr lvl="1"/>
            <a:r>
              <a:rPr lang="en-US" altLang="en-US" dirty="0"/>
              <a:t>No “direct” multi-class SVM, must combine two-class SVMs</a:t>
            </a:r>
          </a:p>
          <a:p>
            <a:pPr lvl="1"/>
            <a:r>
              <a:rPr lang="en-US" altLang="en-US" dirty="0"/>
              <a:t>Computation, memory </a:t>
            </a:r>
          </a:p>
          <a:p>
            <a:pPr lvl="2"/>
            <a:r>
              <a:rPr lang="en-US" altLang="en-US" dirty="0"/>
              <a:t>During training time, must compute matrix of kernel values for every pair of examples</a:t>
            </a:r>
          </a:p>
          <a:p>
            <a:pPr lvl="2"/>
            <a:r>
              <a:rPr lang="en-US" altLang="en-US" dirty="0"/>
              <a:t>Learning can take a very long time for large-scale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52EC-424E-477C-A3E5-67D21C37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&amp;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ED89-9BD5-4F54-833A-E7725A8A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AI replace us in the future?</a:t>
            </a:r>
          </a:p>
          <a:p>
            <a:endParaRPr lang="en-US" dirty="0"/>
          </a:p>
          <a:p>
            <a:r>
              <a:rPr lang="en-US" dirty="0"/>
              <a:t>Two types of jobs:</a:t>
            </a:r>
          </a:p>
          <a:p>
            <a:pPr lvl="1"/>
            <a:r>
              <a:rPr lang="en-US" dirty="0"/>
              <a:t>Research, Design and develop AI tools</a:t>
            </a:r>
          </a:p>
          <a:p>
            <a:pPr lvl="1"/>
            <a:r>
              <a:rPr lang="en-US" dirty="0"/>
              <a:t>Help and maintenance of AI, e.g.</a:t>
            </a:r>
          </a:p>
          <a:p>
            <a:pPr lvl="2"/>
            <a:r>
              <a:rPr lang="en-US" dirty="0"/>
              <a:t>Mechanical engineers and maintenance technicians</a:t>
            </a:r>
          </a:p>
          <a:p>
            <a:pPr lvl="2"/>
            <a:r>
              <a:rPr lang="en-US" dirty="0"/>
              <a:t>Manufacturing and electrical engineers</a:t>
            </a:r>
          </a:p>
          <a:p>
            <a:pPr lvl="2"/>
            <a:r>
              <a:rPr lang="en-US" dirty="0"/>
              <a:t>Surgical technicians working with robotic tools</a:t>
            </a:r>
          </a:p>
        </p:txBody>
      </p:sp>
    </p:spTree>
    <p:extLst>
      <p:ext uri="{BB962C8B-B14F-4D97-AF65-F5344CB8AC3E}">
        <p14:creationId xmlns:p14="http://schemas.microsoft.com/office/powerpoint/2010/main" val="163854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AACE-6B17-40EA-88E6-0DA1D193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90758-662C-48F9-AE5E-0A4DCC71C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0775" y="1825625"/>
            <a:ext cx="10233025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dirty="0"/>
              <a:t>Machine learning is programming computers to optimize a performance criterion using example data or past experience.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There is no need to “learn” to calculate payroll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Learning is used when: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Human expertise does not exist (navigating on Mars)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Humans are unable to explain their expertise (speech recognition)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Solution changes in time (routing on a computer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Solution needs to be adapted to particular cases (user biometrics)</a:t>
            </a:r>
          </a:p>
        </p:txBody>
      </p:sp>
    </p:spTree>
    <p:extLst>
      <p:ext uri="{BB962C8B-B14F-4D97-AF65-F5344CB8AC3E}">
        <p14:creationId xmlns:p14="http://schemas.microsoft.com/office/powerpoint/2010/main" val="215978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ED89-8F0A-4AC7-BF5D-98AB5C28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51928-6125-491A-80B1-E2E922E39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174"/>
          <a:stretch/>
        </p:blipFill>
        <p:spPr>
          <a:xfrm>
            <a:off x="2157384" y="2011679"/>
            <a:ext cx="7407301" cy="41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5A87-10D0-4EC7-9B1E-5BE4DAC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44A24D-984B-4ED0-85B5-DE30C37C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351338"/>
          </a:xfrm>
        </p:spPr>
        <p:txBody>
          <a:bodyPr/>
          <a:lstStyle/>
          <a:p>
            <a:r>
              <a:rPr lang="en-US" altLang="en-US" sz="2400" dirty="0"/>
              <a:t>Apply a prediction function to a feature representation of the image to get the desired output: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			</a:t>
            </a:r>
            <a:r>
              <a:rPr lang="en-US" altLang="en-US" sz="6000" dirty="0">
                <a:solidFill>
                  <a:srgbClr val="FFFF00"/>
                </a:solidFill>
              </a:rPr>
              <a:t>f(    ) = “apple”</a:t>
            </a:r>
          </a:p>
          <a:p>
            <a:pPr>
              <a:buFontTx/>
              <a:buNone/>
            </a:pPr>
            <a:r>
              <a:rPr lang="en-US" altLang="en-US" sz="6000" dirty="0">
                <a:solidFill>
                  <a:srgbClr val="FFFF00"/>
                </a:solidFill>
              </a:rPr>
              <a:t>			f(    ) = “tomato”</a:t>
            </a:r>
          </a:p>
          <a:p>
            <a:pPr>
              <a:buFontTx/>
              <a:buNone/>
            </a:pPr>
            <a:r>
              <a:rPr lang="en-US" altLang="en-US" sz="6000" dirty="0">
                <a:solidFill>
                  <a:srgbClr val="FFFF00"/>
                </a:solidFill>
              </a:rPr>
              <a:t>			f(    ) = “cow”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50605CB-FFA4-49AE-B867-C63716F9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850" y="3051977"/>
            <a:ext cx="585269" cy="5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A8C5323-9F06-4F3D-805D-5BE6CF2B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96" y="4047070"/>
            <a:ext cx="595023" cy="57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BA80A5B-D28B-4285-8280-A32C1A9DC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850" y="5042162"/>
            <a:ext cx="595023" cy="58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16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B968-E929-420B-8DB8-7A04584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BF5DF1-764A-4201-BF0A-8F52A0AD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351338"/>
          </a:xfrm>
        </p:spPr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sz="6000" dirty="0">
                <a:solidFill>
                  <a:srgbClr val="FFFF00"/>
                </a:solidFill>
              </a:rPr>
              <a:t>y = f(</a:t>
            </a:r>
            <a:r>
              <a:rPr lang="en-US" altLang="en-US" sz="6000" b="1" dirty="0">
                <a:solidFill>
                  <a:srgbClr val="FFFF00"/>
                </a:solidFill>
              </a:rPr>
              <a:t>x</a:t>
            </a:r>
            <a:r>
              <a:rPr lang="en-US" altLang="en-US" sz="6000" dirty="0">
                <a:solidFill>
                  <a:srgbClr val="FFFF00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br>
              <a:rPr lang="en-US" altLang="en-US" dirty="0"/>
            </a:br>
            <a:endParaRPr lang="en-US" altLang="en-US" dirty="0"/>
          </a:p>
          <a:p>
            <a:r>
              <a:rPr lang="en-US" altLang="en-US" sz="2400" b="1" dirty="0"/>
              <a:t>Training: </a:t>
            </a:r>
            <a:r>
              <a:rPr lang="en-US" altLang="en-US" sz="2400" dirty="0"/>
              <a:t>given a </a:t>
            </a:r>
            <a:r>
              <a:rPr lang="en-US" altLang="en-US" sz="2400" i="1" dirty="0"/>
              <a:t>training set </a:t>
            </a:r>
            <a:r>
              <a:rPr lang="en-US" altLang="en-US" sz="2400" dirty="0"/>
              <a:t>of labeled examples</a:t>
            </a:r>
            <a:r>
              <a:rPr lang="en-US" altLang="en-US" sz="2400" i="1" dirty="0"/>
              <a:t> </a:t>
            </a:r>
            <a:r>
              <a:rPr lang="en-US" altLang="en-US" sz="2400" dirty="0">
                <a:solidFill>
                  <a:srgbClr val="FFFF00"/>
                </a:solidFill>
              </a:rPr>
              <a:t>{(</a:t>
            </a:r>
            <a:r>
              <a:rPr lang="en-US" altLang="en-US" sz="2400" b="1" dirty="0">
                <a:solidFill>
                  <a:srgbClr val="FFFF00"/>
                </a:solidFill>
              </a:rPr>
              <a:t>x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400" dirty="0">
                <a:solidFill>
                  <a:srgbClr val="FFFF00"/>
                </a:solidFill>
              </a:rPr>
              <a:t>,y</a:t>
            </a:r>
            <a:r>
              <a:rPr lang="en-US" altLang="en-US" sz="2400" baseline="-25000" dirty="0">
                <a:solidFill>
                  <a:srgbClr val="FFFF00"/>
                </a:solidFill>
              </a:rPr>
              <a:t>1</a:t>
            </a:r>
            <a:r>
              <a:rPr lang="en-US" altLang="en-US" sz="2400" dirty="0">
                <a:solidFill>
                  <a:srgbClr val="FFFF00"/>
                </a:solidFill>
              </a:rPr>
              <a:t>), …, (</a:t>
            </a:r>
            <a:r>
              <a:rPr lang="en-US" altLang="en-US" sz="2400" b="1" dirty="0" err="1">
                <a:solidFill>
                  <a:srgbClr val="FFFF00"/>
                </a:solidFill>
              </a:rPr>
              <a:t>x</a:t>
            </a:r>
            <a:r>
              <a:rPr lang="en-US" alt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altLang="en-US" sz="2400" dirty="0" err="1">
                <a:solidFill>
                  <a:srgbClr val="FFFF00"/>
                </a:solidFill>
              </a:rPr>
              <a:t>,y</a:t>
            </a:r>
            <a:r>
              <a:rPr lang="en-US" alt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altLang="en-US" sz="2400" dirty="0">
                <a:solidFill>
                  <a:srgbClr val="FFFF00"/>
                </a:solidFill>
              </a:rPr>
              <a:t>)}, </a:t>
            </a:r>
            <a:r>
              <a:rPr lang="en-US" altLang="en-US" sz="2400" dirty="0"/>
              <a:t>estimate the prediction function </a:t>
            </a:r>
            <a:r>
              <a:rPr lang="en-US" altLang="en-US" sz="2400" dirty="0">
                <a:solidFill>
                  <a:srgbClr val="FFFF00"/>
                </a:solidFill>
              </a:rPr>
              <a:t>f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by minimizing the prediction error on the training set</a:t>
            </a:r>
          </a:p>
          <a:p>
            <a:r>
              <a:rPr lang="en-US" altLang="en-US" sz="2400" b="1" dirty="0"/>
              <a:t>Testing:</a:t>
            </a:r>
            <a:r>
              <a:rPr lang="en-US" altLang="en-US" sz="2400" dirty="0"/>
              <a:t> apply </a:t>
            </a:r>
            <a:r>
              <a:rPr lang="en-US" altLang="en-US" sz="2400" dirty="0">
                <a:solidFill>
                  <a:srgbClr val="FFFF00"/>
                </a:solidFill>
              </a:rPr>
              <a:t>f</a:t>
            </a:r>
            <a:r>
              <a:rPr lang="en-US" altLang="en-US" sz="2400" dirty="0"/>
              <a:t> to a never before seen </a:t>
            </a:r>
            <a:r>
              <a:rPr lang="en-US" altLang="en-US" sz="2400" i="1" dirty="0"/>
              <a:t>test example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FFFF00"/>
                </a:solidFill>
              </a:rPr>
              <a:t>x</a:t>
            </a:r>
            <a:r>
              <a:rPr lang="en-US" altLang="en-US" sz="2400" dirty="0"/>
              <a:t> and output the predicted value </a:t>
            </a:r>
            <a:r>
              <a:rPr lang="en-US" altLang="en-US" sz="2400" dirty="0">
                <a:solidFill>
                  <a:srgbClr val="FFFF00"/>
                </a:solidFill>
              </a:rPr>
              <a:t>y = f(</a:t>
            </a:r>
            <a:r>
              <a:rPr lang="en-US" altLang="en-US" sz="2400" b="1" dirty="0">
                <a:solidFill>
                  <a:srgbClr val="FFFF00"/>
                </a:solidFill>
              </a:rPr>
              <a:t>x</a:t>
            </a:r>
            <a:r>
              <a:rPr lang="en-US" altLang="en-US" sz="2400" dirty="0">
                <a:solidFill>
                  <a:srgbClr val="FFFF00"/>
                </a:solidFill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32A7A3-348A-4F02-9640-DABECE0E98CD}"/>
              </a:ext>
            </a:extLst>
          </p:cNvPr>
          <p:cNvCxnSpPr/>
          <p:nvPr/>
        </p:nvCxnSpPr>
        <p:spPr>
          <a:xfrm rot="5400000" flipH="1" flipV="1">
            <a:off x="4886008" y="2949603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054D44-627A-48F6-8314-0CD6C6592D64}"/>
              </a:ext>
            </a:extLst>
          </p:cNvPr>
          <p:cNvCxnSpPr/>
          <p:nvPr/>
        </p:nvCxnSpPr>
        <p:spPr>
          <a:xfrm rot="5400000" flipH="1" flipV="1">
            <a:off x="6027421" y="2949603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178F1-AD9C-4F4C-A09F-77B2A3E15206}"/>
              </a:ext>
            </a:extLst>
          </p:cNvPr>
          <p:cNvCxnSpPr/>
          <p:nvPr/>
        </p:nvCxnSpPr>
        <p:spPr>
          <a:xfrm rot="10800000">
            <a:off x="6979920" y="2606703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>
            <a:extLst>
              <a:ext uri="{FF2B5EF4-FFF2-40B4-BE49-F238E27FC236}">
                <a16:creationId xmlns:a16="http://schemas.microsoft.com/office/drawing/2014/main" id="{710DFA8A-372B-4D51-AB78-DE051460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020" y="3292503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output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D8BA825-8549-4F97-9E7B-43D76859C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620" y="3292503"/>
            <a:ext cx="1892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prediction function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06E81FE-CB6A-41E3-80FE-0E326EE1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020" y="3292503"/>
            <a:ext cx="1511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Image feature</a:t>
            </a:r>
          </a:p>
        </p:txBody>
      </p:sp>
    </p:spTree>
    <p:extLst>
      <p:ext uri="{BB962C8B-B14F-4D97-AF65-F5344CB8AC3E}">
        <p14:creationId xmlns:p14="http://schemas.microsoft.com/office/powerpoint/2010/main" val="22579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4449-1CE1-4218-92C9-45C5B5D4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6A499A3-70EF-47E5-A8F6-542428FC3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952846"/>
            <a:ext cx="6732689" cy="4351338"/>
          </a:xfrm>
          <a:prstGeom prst="rect">
            <a:avLst/>
          </a:prstGeom>
        </p:spPr>
      </p:pic>
      <p:grpSp>
        <p:nvGrpSpPr>
          <p:cNvPr id="23" name="Group 12">
            <a:extLst>
              <a:ext uri="{FF2B5EF4-FFF2-40B4-BE49-F238E27FC236}">
                <a16:creationId xmlns:a16="http://schemas.microsoft.com/office/drawing/2014/main" id="{3404FFD8-0C02-4AB7-8C27-934F1D5FF34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59590"/>
            <a:ext cx="2438400" cy="2395290"/>
            <a:chOff x="228600" y="1448185"/>
            <a:chExt cx="2438400" cy="2819015"/>
          </a:xfrm>
        </p:grpSpPr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F6C804B2-2DE7-4B16-80A6-AAB60B3B3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1754204"/>
              <a:ext cx="1828800" cy="43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B050"/>
                  </a:solidFill>
                </a:rPr>
                <a:t>Training Images</a:t>
              </a:r>
            </a:p>
          </p:txBody>
        </p:sp>
        <p:sp>
          <p:nvSpPr>
            <p:cNvPr id="25" name="Rounded Rectangle 10">
              <a:extLst>
                <a:ext uri="{FF2B5EF4-FFF2-40B4-BE49-F238E27FC236}">
                  <a16:creationId xmlns:a16="http://schemas.microsoft.com/office/drawing/2014/main" id="{935C3444-32DA-43E9-B407-6D8AB27B77F9}"/>
                </a:ext>
              </a:extLst>
            </p:cNvPr>
            <p:cNvSpPr/>
            <p:nvPr/>
          </p:nvSpPr>
          <p:spPr>
            <a:xfrm>
              <a:off x="228600" y="1448185"/>
              <a:ext cx="2438400" cy="28190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B8369FD7-B154-486F-A9CD-57448055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709" y="6194873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Test Images</a:t>
            </a:r>
          </a:p>
        </p:txBody>
      </p:sp>
    </p:spTree>
    <p:extLst>
      <p:ext uri="{BB962C8B-B14F-4D97-AF65-F5344CB8AC3E}">
        <p14:creationId xmlns:p14="http://schemas.microsoft.com/office/powerpoint/2010/main" val="363617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F33036CA-4617-4C5B-BBEF-964DAAD7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868363"/>
          </a:xfrm>
        </p:spPr>
        <p:txBody>
          <a:bodyPr/>
          <a:lstStyle/>
          <a:p>
            <a:r>
              <a:rPr lang="en-US" altLang="en-US"/>
              <a:t>Generalization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51BB8588-1695-49B9-8E3F-BFDA662C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54864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/>
              <a:t>How well does a learned model generalize from the data it was trained on to a new test set?</a:t>
            </a: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DCC8FAB7-0860-4367-91F7-F6B95116C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066800"/>
            <a:ext cx="4229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>
            <a:extLst>
              <a:ext uri="{FF2B5EF4-FFF2-40B4-BE49-F238E27FC236}">
                <a16:creationId xmlns:a16="http://schemas.microsoft.com/office/drawing/2014/main" id="{649AF5EA-C1F9-46AC-94AB-7FAE42A9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066800"/>
            <a:ext cx="609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Box 6">
            <a:extLst>
              <a:ext uri="{FF2B5EF4-FFF2-40B4-BE49-F238E27FC236}">
                <a16:creationId xmlns:a16="http://schemas.microsoft.com/office/drawing/2014/main" id="{94D6C974-D9CD-4EBE-A034-A3C8B2C3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724400"/>
            <a:ext cx="2933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Training set (labels known)</a:t>
            </a:r>
          </a:p>
        </p:txBody>
      </p:sp>
      <p:sp>
        <p:nvSpPr>
          <p:cNvPr id="61447" name="TextBox 7">
            <a:extLst>
              <a:ext uri="{FF2B5EF4-FFF2-40B4-BE49-F238E27FC236}">
                <a16:creationId xmlns:a16="http://schemas.microsoft.com/office/drawing/2014/main" id="{D98AEECD-928C-47DA-AE48-DFAD3E79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4724401"/>
            <a:ext cx="2665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Test set (labels unknown)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D60F1-3305-4FDF-87E6-0153E0C80236}"/>
              </a:ext>
            </a:extLst>
          </p:cNvPr>
          <p:cNvSpPr txBox="1"/>
          <p:nvPr/>
        </p:nvSpPr>
        <p:spPr>
          <a:xfrm>
            <a:off x="8839201" y="6581776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Arial" charset="0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1139</Words>
  <Application>Microsoft Office PowerPoint</Application>
  <PresentationFormat>Widescreen</PresentationFormat>
  <Paragraphs>298</Paragraphs>
  <Slides>29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Depth</vt:lpstr>
      <vt:lpstr>Equation</vt:lpstr>
      <vt:lpstr>FIXED INCOME ANALYSIS</vt:lpstr>
      <vt:lpstr>Agenda</vt:lpstr>
      <vt:lpstr>AI &amp; Machine Learning</vt:lpstr>
      <vt:lpstr>Machine Learning</vt:lpstr>
      <vt:lpstr>Machine Learning</vt:lpstr>
      <vt:lpstr>Machine Learning</vt:lpstr>
      <vt:lpstr>Machine Learning</vt:lpstr>
      <vt:lpstr>Machine Learning</vt:lpstr>
      <vt:lpstr>Generalization</vt:lpstr>
      <vt:lpstr>Generalization</vt:lpstr>
      <vt:lpstr>Bias-Variance Trade-off</vt:lpstr>
      <vt:lpstr>No Free Lunch Theorem</vt:lpstr>
      <vt:lpstr>Classifiers: Nearest neighbor</vt:lpstr>
      <vt:lpstr>Classifiers: Linear</vt:lpstr>
      <vt:lpstr>Many classifiers to choose from</vt:lpstr>
      <vt:lpstr>Very brief tour of some classifiers</vt:lpstr>
      <vt:lpstr>Classification</vt:lpstr>
      <vt:lpstr>K-nearest neighbor</vt:lpstr>
      <vt:lpstr>1-nearest neighbor</vt:lpstr>
      <vt:lpstr>3-nearest neighbor</vt:lpstr>
      <vt:lpstr>5-nearest neighbor</vt:lpstr>
      <vt:lpstr>Classifiers: Linear SVM</vt:lpstr>
      <vt:lpstr>Classifiers: Linear SVM</vt:lpstr>
      <vt:lpstr>Classifiers: Linear SVM</vt:lpstr>
      <vt:lpstr>Nonlinear SVMs</vt:lpstr>
      <vt:lpstr>Nonlinear SVMs</vt:lpstr>
      <vt:lpstr>Nonlinear SVMs</vt:lpstr>
      <vt:lpstr>Nonlinear kernel: Example</vt:lpstr>
      <vt:lpstr>SVMs: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MANAGMENT</dc:title>
  <dc:creator>Fenix</dc:creator>
  <cp:lastModifiedBy>Fenix</cp:lastModifiedBy>
  <cp:revision>323</cp:revision>
  <dcterms:created xsi:type="dcterms:W3CDTF">2018-08-22T20:37:08Z</dcterms:created>
  <dcterms:modified xsi:type="dcterms:W3CDTF">2019-11-17T20:51:03Z</dcterms:modified>
</cp:coreProperties>
</file>