
<file path=[Content_Types].xml><?xml version="1.0" encoding="utf-8"?>
<Types xmlns="http://schemas.openxmlformats.org/package/2006/content-types">
  <Default Extension="emf" ContentType="image/x-emf"/>
  <Default Extension="jpeg" ContentType="image/jpeg"/>
  <Default Extension="jpg" ContentType="image/tif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77" r:id="rId4"/>
    <p:sldId id="272" r:id="rId5"/>
    <p:sldId id="278" r:id="rId6"/>
    <p:sldId id="279" r:id="rId7"/>
    <p:sldId id="258" r:id="rId8"/>
    <p:sldId id="270" r:id="rId9"/>
    <p:sldId id="280" r:id="rId10"/>
    <p:sldId id="281" r:id="rId11"/>
    <p:sldId id="282" r:id="rId12"/>
    <p:sldId id="283" r:id="rId13"/>
    <p:sldId id="284" r:id="rId14"/>
    <p:sldId id="285" r:id="rId15"/>
    <p:sldId id="286" r:id="rId16"/>
    <p:sldId id="2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orient="horz" pos="1389" userDrawn="1">
          <p15:clr>
            <a:srgbClr val="A4A3A4"/>
          </p15:clr>
        </p15:guide>
        <p15:guide id="3" pos="23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57" d="100"/>
          <a:sy n="57" d="100"/>
        </p:scale>
        <p:origin x="28" y="928"/>
      </p:cViewPr>
      <p:guideLst>
        <p:guide orient="horz" pos="346"/>
        <p:guide orient="horz" pos="1389"/>
        <p:guide pos="234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Desktop\courses\620\project\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Anticipated</a:t>
            </a:r>
            <a:r>
              <a:rPr lang="en-US" baseline="0"/>
              <a:t> </a:t>
            </a:r>
            <a:r>
              <a:rPr lang="en-US"/>
              <a:t>Profit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lineChart>
        <c:grouping val="standard"/>
        <c:varyColors val="0"/>
        <c:ser>
          <c:idx val="0"/>
          <c:order val="0"/>
          <c:tx>
            <c:strRef>
              <c:f>Sheet1!$C$2</c:f>
              <c:strCache>
                <c:ptCount val="1"/>
                <c:pt idx="0">
                  <c:v>Profit</c:v>
                </c:pt>
              </c:strCache>
            </c:strRef>
          </c:tx>
          <c:spPr>
            <a:ln w="19050" cap="rnd">
              <a:solidFill>
                <a:schemeClr val="accent1"/>
              </a:solidFill>
              <a:round/>
            </a:ln>
            <a:effectLst>
              <a:outerShdw blurRad="57150" dist="19050" dir="5400000" algn="ctr" rotWithShape="0">
                <a:srgbClr val="000000">
                  <a:alpha val="63000"/>
                </a:srgbClr>
              </a:outerShdw>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1"/>
              <c:layout>
                <c:manualLayout>
                  <c:x val="7.8998073217726398E-3"/>
                  <c:y val="-2.5951161624570868E-2"/>
                </c:manualLayout>
              </c:layout>
              <c:tx>
                <c:rich>
                  <a:bodyPr/>
                  <a:lstStyle/>
                  <a:p>
                    <a:fld id="{2186EF02-71E0-4BDA-A66A-670A0078EC10}" type="VALUE">
                      <a:rPr lang="en-US" altLang="zh-CN" sz="1200" b="1"/>
                      <a:pPr/>
                      <a:t>[VALUE]</a:t>
                    </a:fld>
                    <a:endParaRPr lang="zh-CN" alt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F39-402E-B5A0-F570FA2772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Sheet1!$B$3:$B$17</c:f>
              <c:numCache>
                <c:formatCode>0.0_ </c:formatCode>
                <c:ptCount val="15"/>
                <c:pt idx="0">
                  <c:v>19.5</c:v>
                </c:pt>
                <c:pt idx="1">
                  <c:v>20</c:v>
                </c:pt>
                <c:pt idx="2">
                  <c:v>20.5</c:v>
                </c:pt>
                <c:pt idx="3">
                  <c:v>21</c:v>
                </c:pt>
                <c:pt idx="4">
                  <c:v>21.5</c:v>
                </c:pt>
                <c:pt idx="5">
                  <c:v>22</c:v>
                </c:pt>
                <c:pt idx="6">
                  <c:v>22.5</c:v>
                </c:pt>
                <c:pt idx="7">
                  <c:v>23</c:v>
                </c:pt>
                <c:pt idx="8">
                  <c:v>23.5</c:v>
                </c:pt>
                <c:pt idx="9">
                  <c:v>24</c:v>
                </c:pt>
                <c:pt idx="10">
                  <c:v>24.5</c:v>
                </c:pt>
                <c:pt idx="11">
                  <c:v>25</c:v>
                </c:pt>
                <c:pt idx="12">
                  <c:v>25.5</c:v>
                </c:pt>
                <c:pt idx="13">
                  <c:v>26</c:v>
                </c:pt>
                <c:pt idx="14">
                  <c:v>26.5</c:v>
                </c:pt>
              </c:numCache>
            </c:numRef>
          </c:cat>
          <c:val>
            <c:numRef>
              <c:f>Sheet1!$C$3:$C$17</c:f>
              <c:numCache>
                <c:formatCode>General</c:formatCode>
                <c:ptCount val="15"/>
                <c:pt idx="0">
                  <c:v>17000</c:v>
                </c:pt>
                <c:pt idx="1">
                  <c:v>12000</c:v>
                </c:pt>
                <c:pt idx="2">
                  <c:v>7000</c:v>
                </c:pt>
                <c:pt idx="3">
                  <c:v>2000</c:v>
                </c:pt>
                <c:pt idx="4">
                  <c:v>-3000</c:v>
                </c:pt>
                <c:pt idx="5">
                  <c:v>-8000</c:v>
                </c:pt>
                <c:pt idx="6">
                  <c:v>-13000</c:v>
                </c:pt>
                <c:pt idx="7">
                  <c:v>-18000</c:v>
                </c:pt>
                <c:pt idx="8">
                  <c:v>-13000</c:v>
                </c:pt>
                <c:pt idx="9">
                  <c:v>-8000</c:v>
                </c:pt>
                <c:pt idx="10">
                  <c:v>-3000</c:v>
                </c:pt>
                <c:pt idx="11">
                  <c:v>2000</c:v>
                </c:pt>
                <c:pt idx="12">
                  <c:v>7000</c:v>
                </c:pt>
                <c:pt idx="13">
                  <c:v>12000</c:v>
                </c:pt>
                <c:pt idx="14">
                  <c:v>17000</c:v>
                </c:pt>
              </c:numCache>
            </c:numRef>
          </c:val>
          <c:smooth val="0"/>
          <c:extLst>
            <c:ext xmlns:c16="http://schemas.microsoft.com/office/drawing/2014/chart" uri="{C3380CC4-5D6E-409C-BE32-E72D297353CC}">
              <c16:uniqueId val="{00000001-AF39-402E-B5A0-F570FA2772B6}"/>
            </c:ext>
          </c:extLst>
        </c:ser>
        <c:dLbls>
          <c:showLegendKey val="0"/>
          <c:showVal val="0"/>
          <c:showCatName val="0"/>
          <c:showSerName val="0"/>
          <c:showPercent val="0"/>
          <c:showBubbleSize val="0"/>
        </c:dLbls>
        <c:marker val="1"/>
        <c:smooth val="0"/>
        <c:axId val="23146688"/>
        <c:axId val="1991292912"/>
      </c:lineChart>
      <c:catAx>
        <c:axId val="23146688"/>
        <c:scaling>
          <c:orientation val="minMax"/>
        </c:scaling>
        <c:delete val="0"/>
        <c:axPos val="b"/>
        <c:numFmt formatCode="0.0_ " sourceLinked="1"/>
        <c:majorTickMark val="none"/>
        <c:minorTickMark val="in"/>
        <c:tickLblPos val="nextTo"/>
        <c:spPr>
          <a:noFill/>
          <a:ln w="9525" cap="flat" cmpd="sng" algn="ctr">
            <a:solidFill>
              <a:schemeClr val="bg1"/>
            </a:solidFill>
            <a:round/>
            <a:tailEnd type="triangle"/>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zh-CN"/>
          </a:p>
        </c:txPr>
        <c:crossAx val="1991292912"/>
        <c:crosses val="autoZero"/>
        <c:auto val="1"/>
        <c:lblAlgn val="ctr"/>
        <c:lblOffset val="100"/>
        <c:noMultiLvlLbl val="0"/>
      </c:catAx>
      <c:valAx>
        <c:axId val="19912929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in"/>
        <c:minorTickMark val="none"/>
        <c:tickLblPos val="nextTo"/>
        <c:spPr>
          <a:noFill/>
          <a:ln>
            <a:solidFill>
              <a:schemeClr val="bg1"/>
            </a:solidFill>
            <a:headEnd type="none"/>
            <a:tailEnd type="triangle"/>
          </a:ln>
          <a:effectLst/>
        </c:spPr>
        <c:txPr>
          <a:bodyPr rot="-60000000" spcFirstLastPara="1" vertOverflow="ellipsis" vert="horz" wrap="square" anchor="ctr" anchorCtr="1"/>
          <a:lstStyle/>
          <a:p>
            <a:pPr>
              <a:defRPr sz="900" b="1" i="0" u="none" strike="noStrike" kern="1200" baseline="0">
                <a:solidFill>
                  <a:schemeClr val="lt1">
                    <a:lumMod val="85000"/>
                  </a:schemeClr>
                </a:solidFill>
                <a:latin typeface="+mn-lt"/>
                <a:ea typeface="+mn-ea"/>
                <a:cs typeface="+mn-cs"/>
              </a:defRPr>
            </a:pPr>
            <a:endParaRPr lang="zh-CN"/>
          </a:p>
        </c:txPr>
        <c:crossAx val="2314668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B53AD-510A-4F81-84D6-2CA8962E2935}" type="datetimeFigureOut">
              <a:rPr lang="zh-CN" altLang="en-US" smtClean="0"/>
              <a:t>2018/12/5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B5141B-3491-4883-A775-1819DEA40319}" type="slidenum">
              <a:rPr lang="zh-CN" altLang="en-US" smtClean="0"/>
              <a:t>‹#›</a:t>
            </a:fld>
            <a:endParaRPr lang="zh-CN" altLang="en-US"/>
          </a:p>
        </p:txBody>
      </p:sp>
    </p:spTree>
    <p:extLst>
      <p:ext uri="{BB962C8B-B14F-4D97-AF65-F5344CB8AC3E}">
        <p14:creationId xmlns:p14="http://schemas.microsoft.com/office/powerpoint/2010/main" val="3735950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C1905-6B5C-402D-805C-1D1DBE9D2403}"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630B6-842A-4D65-B3A9-611423AD4D58}" type="slidenum">
              <a:rPr lang="zh-CN" altLang="en-US" smtClean="0"/>
              <a:t>‹#›</a:t>
            </a:fld>
            <a:endParaRPr lang="zh-CN" altLang="en-US"/>
          </a:p>
        </p:txBody>
      </p:sp>
    </p:spTree>
    <p:extLst>
      <p:ext uri="{BB962C8B-B14F-4D97-AF65-F5344CB8AC3E}">
        <p14:creationId xmlns:p14="http://schemas.microsoft.com/office/powerpoint/2010/main" val="39678413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D630B6-842A-4D65-B3A9-611423AD4D58}" type="slidenum">
              <a:rPr lang="zh-CN" altLang="en-US" smtClean="0"/>
              <a:t>7</a:t>
            </a:fld>
            <a:endParaRPr lang="zh-CN" altLang="en-US"/>
          </a:p>
        </p:txBody>
      </p:sp>
    </p:spTree>
    <p:extLst>
      <p:ext uri="{BB962C8B-B14F-4D97-AF65-F5344CB8AC3E}">
        <p14:creationId xmlns:p14="http://schemas.microsoft.com/office/powerpoint/2010/main" val="139594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D630B6-842A-4D65-B3A9-611423AD4D58}" type="slidenum">
              <a:rPr lang="zh-CN" altLang="en-US" smtClean="0"/>
              <a:t>8</a:t>
            </a:fld>
            <a:endParaRPr lang="zh-CN" altLang="en-US"/>
          </a:p>
        </p:txBody>
      </p:sp>
    </p:spTree>
    <p:extLst>
      <p:ext uri="{BB962C8B-B14F-4D97-AF65-F5344CB8AC3E}">
        <p14:creationId xmlns:p14="http://schemas.microsoft.com/office/powerpoint/2010/main" val="281920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6" name="矩形 5"/>
          <p:cNvSpPr/>
          <p:nvPr userDrawn="1"/>
        </p:nvSpPr>
        <p:spPr>
          <a:xfrm>
            <a:off x="3454400" y="611524"/>
            <a:ext cx="9218960" cy="1531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74638"/>
            <a:ext cx="284480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股权溢价之谜</a:t>
            </a:r>
          </a:p>
        </p:txBody>
      </p:sp>
      <p:sp>
        <p:nvSpPr>
          <p:cNvPr id="10" name="文本框 9"/>
          <p:cNvSpPr txBox="1"/>
          <p:nvPr userDrawn="1"/>
        </p:nvSpPr>
        <p:spPr>
          <a:xfrm>
            <a:off x="587128" y="709752"/>
            <a:ext cx="3420639" cy="707886"/>
          </a:xfrm>
          <a:prstGeom prst="rect">
            <a:avLst/>
          </a:prstGeom>
          <a:noFill/>
        </p:spPr>
        <p:txBody>
          <a:bodyPr wrap="square" rtlCol="0">
            <a:spAutoFit/>
          </a:bodyPr>
          <a:lstStyle/>
          <a:p>
            <a:r>
              <a:rPr lang="en-US" altLang="zh-CN" sz="4000" dirty="0">
                <a:latin typeface="Haettenschweiler" panose="020B0706040902060204" pitchFamily="34" charset="0"/>
              </a:rPr>
              <a:t>TWO EXPLANATIONS</a:t>
            </a:r>
            <a:endParaRPr lang="zh-CN" altLang="en-US" sz="4000" dirty="0">
              <a:latin typeface="Haettenschweiler" panose="020B0706040902060204" pitchFamily="34" charset="0"/>
            </a:endParaRPr>
          </a:p>
        </p:txBody>
      </p:sp>
      <p:sp>
        <p:nvSpPr>
          <p:cNvPr id="2" name="文本框 1"/>
          <p:cNvSpPr txBox="1"/>
          <p:nvPr userDrawn="1"/>
        </p:nvSpPr>
        <p:spPr>
          <a:xfrm>
            <a:off x="4165600" y="890096"/>
            <a:ext cx="33705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数据选取方面</a:t>
            </a:r>
          </a:p>
        </p:txBody>
      </p:sp>
    </p:spTree>
    <p:extLst>
      <p:ext uri="{BB962C8B-B14F-4D97-AF65-F5344CB8AC3E}">
        <p14:creationId xmlns:p14="http://schemas.microsoft.com/office/powerpoint/2010/main" val="2253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6" name="矩形 5"/>
          <p:cNvSpPr/>
          <p:nvPr userDrawn="1"/>
        </p:nvSpPr>
        <p:spPr>
          <a:xfrm>
            <a:off x="3454400" y="548680"/>
            <a:ext cx="9218960" cy="72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74638"/>
            <a:ext cx="284480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股权溢价之谜</a:t>
            </a:r>
          </a:p>
        </p:txBody>
      </p:sp>
      <p:sp>
        <p:nvSpPr>
          <p:cNvPr id="12" name="文本框 11"/>
          <p:cNvSpPr txBox="1"/>
          <p:nvPr userDrawn="1"/>
        </p:nvSpPr>
        <p:spPr>
          <a:xfrm>
            <a:off x="587128" y="709752"/>
            <a:ext cx="3420639" cy="707886"/>
          </a:xfrm>
          <a:prstGeom prst="rect">
            <a:avLst/>
          </a:prstGeom>
          <a:noFill/>
        </p:spPr>
        <p:txBody>
          <a:bodyPr wrap="square" rtlCol="0">
            <a:spAutoFit/>
          </a:bodyPr>
          <a:lstStyle/>
          <a:p>
            <a:r>
              <a:rPr lang="en-US" altLang="zh-CN" sz="4000" dirty="0" err="1">
                <a:latin typeface="Haettenschweiler" panose="020B0706040902060204" pitchFamily="34" charset="0"/>
              </a:rPr>
              <a:t>ANAlYSES</a:t>
            </a:r>
            <a:endParaRPr lang="zh-CN" altLang="en-US" sz="4000" dirty="0">
              <a:latin typeface="Haettenschweiler" panose="020B0706040902060204" pitchFamily="34" charset="0"/>
            </a:endParaRPr>
          </a:p>
        </p:txBody>
      </p:sp>
    </p:spTree>
    <p:extLst>
      <p:ext uri="{BB962C8B-B14F-4D97-AF65-F5344CB8AC3E}">
        <p14:creationId xmlns:p14="http://schemas.microsoft.com/office/powerpoint/2010/main" val="82514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tx1"/>
        </a:solidFill>
        <a:effectLst/>
      </p:bgPr>
    </p:bg>
    <p:spTree>
      <p:nvGrpSpPr>
        <p:cNvPr id="1" name=""/>
        <p:cNvGrpSpPr/>
        <p:nvPr/>
      </p:nvGrpSpPr>
      <p:grpSpPr>
        <a:xfrm>
          <a:off x="0" y="0"/>
          <a:ext cx="0" cy="0"/>
          <a:chOff x="0" y="0"/>
          <a:chExt cx="0" cy="0"/>
        </a:xfrm>
      </p:grpSpPr>
      <p:sp>
        <p:nvSpPr>
          <p:cNvPr id="6" name="等腰三角形 5"/>
          <p:cNvSpPr/>
          <p:nvPr userDrawn="1"/>
        </p:nvSpPr>
        <p:spPr>
          <a:xfrm flipV="1">
            <a:off x="5915980" y="1407096"/>
            <a:ext cx="324036" cy="581744"/>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392823" y="2088431"/>
            <a:ext cx="3312368" cy="461665"/>
          </a:xfrm>
          <a:prstGeom prst="rect">
            <a:avLst/>
          </a:prstGeom>
          <a:noFill/>
        </p:spPr>
        <p:txBody>
          <a:bodyPr wrap="square" rtlCol="0">
            <a:spAutoFit/>
          </a:bodyPr>
          <a:lstStyle/>
          <a:p>
            <a:r>
              <a:rPr lang="zh-CN" altLang="en-US" sz="2400" kern="1200" dirty="0">
                <a:solidFill>
                  <a:schemeClr val="bg1"/>
                </a:solidFill>
                <a:latin typeface="微软雅黑" panose="020B0503020204020204" pitchFamily="34" charset="-122"/>
                <a:ea typeface="微软雅黑" panose="020B0503020204020204" pitchFamily="34" charset="-122"/>
                <a:cs typeface="+mn-cs"/>
              </a:rPr>
              <a:t>理论局限</a:t>
            </a:r>
          </a:p>
        </p:txBody>
      </p:sp>
    </p:spTree>
    <p:extLst>
      <p:ext uri="{BB962C8B-B14F-4D97-AF65-F5344CB8AC3E}">
        <p14:creationId xmlns:p14="http://schemas.microsoft.com/office/powerpoint/2010/main" val="133203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5" name="矩形 4"/>
          <p:cNvSpPr/>
          <p:nvPr userDrawn="1"/>
        </p:nvSpPr>
        <p:spPr>
          <a:xfrm>
            <a:off x="6168009" y="1701123"/>
            <a:ext cx="1949086"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flipH="1">
            <a:off x="8098400" y="793856"/>
            <a:ext cx="18702" cy="23485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3464644" y="793856"/>
            <a:ext cx="0" cy="410445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3454400" y="793856"/>
            <a:ext cx="4644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3464644" y="4898312"/>
            <a:ext cx="2919388"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userDrawn="1"/>
        </p:nvSpPr>
        <p:spPr>
          <a:xfrm flipV="1">
            <a:off x="-604262" y="2425157"/>
            <a:ext cx="5734333" cy="696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3758365" y="1431594"/>
            <a:ext cx="2988353" cy="584775"/>
          </a:xfrm>
          <a:prstGeom prst="rect">
            <a:avLst/>
          </a:prstGeom>
          <a:noFill/>
        </p:spPr>
        <p:txBody>
          <a:bodyPr wrap="square" rtlCol="0">
            <a:spAutoFit/>
          </a:bodyPr>
          <a:lstStyle/>
          <a:p>
            <a:r>
              <a:rPr lang="en-US" altLang="zh-CN" sz="3200" dirty="0">
                <a:latin typeface="Microsoft JhengHei" panose="020B0604030504040204" pitchFamily="34" charset="-120"/>
                <a:ea typeface="Microsoft JhengHei" panose="020B0604030504040204" pitchFamily="34" charset="-120"/>
              </a:rPr>
              <a:t>FOR YOUR</a:t>
            </a:r>
            <a:endParaRPr lang="zh-CN" altLang="en-US" sz="3600" dirty="0">
              <a:latin typeface="Microsoft JhengHei" panose="020B0604030504040204" pitchFamily="34" charset="-120"/>
              <a:ea typeface="Microsoft JhengHei" panose="020B0604030504040204" pitchFamily="34" charset="-120"/>
            </a:endParaRPr>
          </a:p>
        </p:txBody>
      </p:sp>
      <p:sp>
        <p:nvSpPr>
          <p:cNvPr id="19" name="文本框 18"/>
          <p:cNvSpPr txBox="1"/>
          <p:nvPr userDrawn="1"/>
        </p:nvSpPr>
        <p:spPr>
          <a:xfrm>
            <a:off x="5303912" y="2136808"/>
            <a:ext cx="2987031" cy="584775"/>
          </a:xfrm>
          <a:prstGeom prst="rect">
            <a:avLst/>
          </a:prstGeom>
          <a:noFill/>
        </p:spPr>
        <p:txBody>
          <a:bodyPr wrap="square" rtlCol="0">
            <a:spAutoFit/>
          </a:bodyPr>
          <a:lstStyle/>
          <a:p>
            <a:r>
              <a:rPr lang="en-US" altLang="zh-CN" sz="3200" kern="1200" dirty="0">
                <a:solidFill>
                  <a:schemeClr val="tx1"/>
                </a:solidFill>
                <a:latin typeface="Microsoft JhengHei" panose="020B0604030504040204" pitchFamily="34" charset="-120"/>
                <a:ea typeface="Microsoft JhengHei" panose="020B0604030504040204" pitchFamily="34" charset="-120"/>
                <a:cs typeface="+mn-cs"/>
              </a:rPr>
              <a:t>ATTENTION</a:t>
            </a:r>
            <a:endParaRPr lang="zh-CN" altLang="en-US" sz="3600" kern="1200" dirty="0">
              <a:solidFill>
                <a:schemeClr val="tx1"/>
              </a:solidFill>
              <a:latin typeface="Microsoft JhengHei" panose="020B0604030504040204" pitchFamily="34" charset="-120"/>
              <a:ea typeface="Microsoft JhengHei" panose="020B0604030504040204" pitchFamily="34" charset="-120"/>
              <a:cs typeface="+mn-cs"/>
            </a:endParaRPr>
          </a:p>
        </p:txBody>
      </p:sp>
      <p:sp>
        <p:nvSpPr>
          <p:cNvPr id="20" name="文本框 19"/>
          <p:cNvSpPr txBox="1"/>
          <p:nvPr userDrawn="1"/>
        </p:nvSpPr>
        <p:spPr>
          <a:xfrm>
            <a:off x="4924338" y="3612924"/>
            <a:ext cx="7128792" cy="1200329"/>
          </a:xfrm>
          <a:prstGeom prst="rect">
            <a:avLst/>
          </a:prstGeom>
          <a:noFill/>
        </p:spPr>
        <p:txBody>
          <a:bodyPr wrap="square" rtlCol="0">
            <a:spAutoFit/>
          </a:bodyPr>
          <a:lstStyle/>
          <a:p>
            <a:r>
              <a:rPr lang="en-US" altLang="zh-CN" sz="7200" dirty="0">
                <a:latin typeface="Microsoft JhengHei" panose="020B0604030504040204" pitchFamily="34" charset="-120"/>
                <a:ea typeface="Microsoft JhengHei" panose="020B0604030504040204" pitchFamily="34" charset="-120"/>
              </a:rPr>
              <a:t>THANKS</a:t>
            </a:r>
            <a:endParaRPr lang="zh-CN" altLang="en-US" sz="9600" dirty="0">
              <a:latin typeface="Microsoft JhengHei" panose="020B0604030504040204" pitchFamily="34" charset="-120"/>
              <a:ea typeface="Microsoft JhengHei" panose="020B0604030504040204" pitchFamily="34" charset="-120"/>
            </a:endParaRPr>
          </a:p>
        </p:txBody>
      </p:sp>
      <p:sp>
        <p:nvSpPr>
          <p:cNvPr id="24" name="矩形 23"/>
          <p:cNvSpPr/>
          <p:nvPr userDrawn="1"/>
        </p:nvSpPr>
        <p:spPr>
          <a:xfrm flipV="1">
            <a:off x="10500332" y="5665664"/>
            <a:ext cx="5675687"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userDrawn="1"/>
        </p:nvSpPr>
        <p:spPr>
          <a:xfrm>
            <a:off x="10490372" y="5357887"/>
            <a:ext cx="2135560" cy="307777"/>
          </a:xfrm>
          <a:prstGeom prst="rect">
            <a:avLst/>
          </a:prstGeom>
          <a:noFill/>
        </p:spPr>
        <p:txBody>
          <a:bodyPr wrap="square" rtlCol="0">
            <a:spAutoFit/>
          </a:bodyPr>
          <a:lstStyle/>
          <a:p>
            <a:r>
              <a:rPr lang="en-US" altLang="zh-CN" sz="1400" dirty="0">
                <a:latin typeface="Microsoft JhengHei" panose="020B0604030504040204" pitchFamily="34" charset="-120"/>
                <a:ea typeface="Microsoft JhengHei" panose="020B0604030504040204" pitchFamily="34" charset="-120"/>
              </a:rPr>
              <a:t>MADE BY </a:t>
            </a:r>
            <a:r>
              <a:rPr lang="en-US" altLang="zh-CN" sz="1400" dirty="0" err="1">
                <a:latin typeface="Microsoft JhengHei" panose="020B0604030504040204" pitchFamily="34" charset="-120"/>
                <a:ea typeface="Microsoft JhengHei" panose="020B0604030504040204" pitchFamily="34" charset="-120"/>
              </a:rPr>
              <a:t>Yifu</a:t>
            </a:r>
            <a:endParaRPr lang="zh-CN" altLang="en-US" sz="1400" dirty="0">
              <a:latin typeface="Microsoft JhengHei" panose="020B0604030504040204" pitchFamily="34" charset="-120"/>
              <a:ea typeface="Microsoft JhengHei" panose="020B0604030504040204" pitchFamily="34" charset="-12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714124" y="6434753"/>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7" name="矩形 6"/>
          <p:cNvSpPr/>
          <p:nvPr userDrawn="1"/>
        </p:nvSpPr>
        <p:spPr>
          <a:xfrm>
            <a:off x="0" y="0"/>
            <a:ext cx="6572253"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7" name="组合 16"/>
          <p:cNvGrpSpPr/>
          <p:nvPr userDrawn="1"/>
        </p:nvGrpSpPr>
        <p:grpSpPr>
          <a:xfrm>
            <a:off x="1087774" y="-27384"/>
            <a:ext cx="4320000" cy="6984776"/>
            <a:chOff x="744132" y="50139"/>
            <a:chExt cx="3240000" cy="6984776"/>
          </a:xfrm>
        </p:grpSpPr>
        <p:sp>
          <p:nvSpPr>
            <p:cNvPr id="8" name="椭圆 7"/>
            <p:cNvSpPr/>
            <p:nvPr userDrawn="1"/>
          </p:nvSpPr>
          <p:spPr>
            <a:xfrm>
              <a:off x="744132" y="1130739"/>
              <a:ext cx="3240000" cy="432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flipH="1">
              <a:off x="2355745" y="50139"/>
              <a:ext cx="34289" cy="6984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0" name="组合 19"/>
          <p:cNvGrpSpPr/>
          <p:nvPr userDrawn="1"/>
        </p:nvGrpSpPr>
        <p:grpSpPr>
          <a:xfrm>
            <a:off x="1582329" y="2217245"/>
            <a:ext cx="3714776" cy="1000132"/>
            <a:chOff x="1142976" y="2427280"/>
            <a:chExt cx="2786082" cy="1000132"/>
          </a:xfrm>
        </p:grpSpPr>
        <p:sp>
          <p:nvSpPr>
            <p:cNvPr id="12" name="TextBox 11"/>
            <p:cNvSpPr txBox="1"/>
            <p:nvPr userDrawn="1"/>
          </p:nvSpPr>
          <p:spPr>
            <a:xfrm>
              <a:off x="1142976" y="2498718"/>
              <a:ext cx="2786082" cy="830997"/>
            </a:xfrm>
            <a:prstGeom prst="rect">
              <a:avLst/>
            </a:prstGeom>
            <a:noFill/>
          </p:spPr>
          <p:txBody>
            <a:bodyPr wrap="square" rtlCol="0">
              <a:spAutoFit/>
            </a:bodyPr>
            <a:lstStyle/>
            <a:p>
              <a:r>
                <a:rPr lang="en-US" altLang="zh-CN" sz="4800" baseline="0" dirty="0">
                  <a:latin typeface="Microsoft JhengHei" panose="020B0604030504040204" pitchFamily="34" charset="-120"/>
                  <a:ea typeface="Microsoft JhengHei" panose="020B0604030504040204" pitchFamily="34" charset="-120"/>
                </a:rPr>
                <a:t>Strategy 1</a:t>
              </a:r>
              <a:endParaRPr lang="zh-CN" altLang="en-US" sz="4800" dirty="0">
                <a:latin typeface="Microsoft JhengHei" panose="020B0604030504040204" pitchFamily="34" charset="-120"/>
                <a:ea typeface="Microsoft JhengHei" panose="020B0604030504040204" pitchFamily="34" charset="-120"/>
              </a:endParaRPr>
            </a:p>
          </p:txBody>
        </p:sp>
        <p:cxnSp>
          <p:nvCxnSpPr>
            <p:cNvPr id="15" name="直接连接符 14"/>
            <p:cNvCxnSpPr/>
            <p:nvPr userDrawn="1"/>
          </p:nvCxnSpPr>
          <p:spPr>
            <a:xfrm>
              <a:off x="1142976" y="3425824"/>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1142976" y="2427280"/>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userDrawn="1"/>
        </p:nvSpPr>
        <p:spPr>
          <a:xfrm>
            <a:off x="1424906" y="3391088"/>
            <a:ext cx="3877416" cy="707886"/>
          </a:xfrm>
          <a:prstGeom prst="rect">
            <a:avLst/>
          </a:prstGeom>
          <a:noFill/>
        </p:spPr>
        <p:txBody>
          <a:bodyPr wrap="square" lIns="72000" rtlCol="0">
            <a:spAutoFit/>
          </a:bodyPr>
          <a:lstStyle/>
          <a:p>
            <a:r>
              <a:rPr lang="en-US" sz="2000" b="1" kern="1200" dirty="0">
                <a:solidFill>
                  <a:schemeClr val="tx1"/>
                </a:solidFill>
                <a:effectLst/>
                <a:latin typeface="Microsoft YaHei" panose="020B0503020204020204" pitchFamily="34" charset="-122"/>
                <a:ea typeface="Microsoft YaHei" panose="020B0503020204020204" pitchFamily="34" charset="-122"/>
                <a:cs typeface="+mn-cs"/>
              </a:rPr>
              <a:t>Hedging an equity portfolio using market index futures </a:t>
            </a:r>
            <a:endParaRPr lang="en-US" sz="3200" dirty="0">
              <a:latin typeface="Microsoft YaHei" panose="020B0503020204020204" pitchFamily="34" charset="-122"/>
              <a:ea typeface="Microsoft YaHei" panose="020B0503020204020204" pitchFamily="34" charset="-122"/>
            </a:endParaRPr>
          </a:p>
        </p:txBody>
      </p:sp>
      <p:grpSp>
        <p:nvGrpSpPr>
          <p:cNvPr id="37" name="组合 36"/>
          <p:cNvGrpSpPr/>
          <p:nvPr userDrawn="1"/>
        </p:nvGrpSpPr>
        <p:grpSpPr>
          <a:xfrm>
            <a:off x="7377633" y="2217245"/>
            <a:ext cx="720000" cy="720000"/>
            <a:chOff x="6610818" y="2399680"/>
            <a:chExt cx="720000" cy="720000"/>
          </a:xfrm>
        </p:grpSpPr>
        <p:sp>
          <p:nvSpPr>
            <p:cNvPr id="3" name="矩形 2"/>
            <p:cNvSpPr/>
            <p:nvPr userDrawn="1"/>
          </p:nvSpPr>
          <p:spPr>
            <a:xfrm>
              <a:off x="6610818" y="2399680"/>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a:off x="6744072" y="2492896"/>
              <a:ext cx="504056" cy="504056"/>
              <a:chOff x="6816080" y="2492896"/>
              <a:chExt cx="504056" cy="504056"/>
            </a:xfrm>
          </p:grpSpPr>
          <p:cxnSp>
            <p:nvCxnSpPr>
              <p:cNvPr id="14" name="直接箭头连接符 13"/>
              <p:cNvCxnSpPr/>
              <p:nvPr userDrawn="1"/>
            </p:nvCxnSpPr>
            <p:spPr>
              <a:xfrm>
                <a:off x="6816080" y="2996952"/>
                <a:ext cx="504056" cy="0"/>
              </a:xfrm>
              <a:prstGeom prst="straightConnector1">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userDrawn="1"/>
            </p:nvCxnSpPr>
            <p:spPr>
              <a:xfrm flipV="1">
                <a:off x="6816080" y="2492896"/>
                <a:ext cx="0" cy="504056"/>
              </a:xfrm>
              <a:prstGeom prst="straightConnector1">
                <a:avLst/>
              </a:prstGeom>
              <a:ln w="41275">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5" name="任意多边形 34"/>
              <p:cNvSpPr/>
              <p:nvPr userDrawn="1"/>
            </p:nvSpPr>
            <p:spPr>
              <a:xfrm rot="2640000">
                <a:off x="7069075" y="2494585"/>
                <a:ext cx="122177" cy="484092"/>
              </a:xfrm>
              <a:custGeom>
                <a:avLst/>
                <a:gdLst>
                  <a:gd name="connsiteX0" fmla="*/ 37350 w 203032"/>
                  <a:gd name="connsiteY0" fmla="*/ 0 h 1057033"/>
                  <a:gd name="connsiteX1" fmla="*/ 52824 w 203032"/>
                  <a:gd name="connsiteY1" fmla="*/ 342133 h 1057033"/>
                  <a:gd name="connsiteX2" fmla="*/ 45455 w 203032"/>
                  <a:gd name="connsiteY2" fmla="*/ 342133 h 1057033"/>
                  <a:gd name="connsiteX3" fmla="*/ 199892 w 203032"/>
                  <a:gd name="connsiteY3" fmla="*/ 686567 h 1057033"/>
                  <a:gd name="connsiteX4" fmla="*/ 181772 w 203032"/>
                  <a:gd name="connsiteY4" fmla="*/ 694076 h 1057033"/>
                  <a:gd name="connsiteX5" fmla="*/ 203032 w 203032"/>
                  <a:gd name="connsiteY5" fmla="*/ 703513 h 1057033"/>
                  <a:gd name="connsiteX6" fmla="*/ 65816 w 203032"/>
                  <a:gd name="connsiteY6" fmla="*/ 1057033 h 1057033"/>
                  <a:gd name="connsiteX7" fmla="*/ 0 w 203032"/>
                  <a:gd name="connsiteY7" fmla="*/ 1027820 h 1057033"/>
                  <a:gd name="connsiteX8" fmla="*/ 163789 w 203032"/>
                  <a:gd name="connsiteY8" fmla="*/ 701529 h 1057033"/>
                  <a:gd name="connsiteX9" fmla="*/ 157656 w 203032"/>
                  <a:gd name="connsiteY9" fmla="*/ 704070 h 1057033"/>
                  <a:gd name="connsiteX10" fmla="*/ 15390 w 203032"/>
                  <a:gd name="connsiteY10" fmla="*/ 330927 h 1057033"/>
                  <a:gd name="connsiteX11" fmla="*/ 20439 w 203032"/>
                  <a:gd name="connsiteY11" fmla="*/ 328835 h 1057033"/>
                  <a:gd name="connsiteX12" fmla="*/ 30037 w 203032"/>
                  <a:gd name="connsiteY12" fmla="*/ 116653 h 105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032" h="1057033">
                    <a:moveTo>
                      <a:pt x="37350" y="0"/>
                    </a:moveTo>
                    <a:lnTo>
                      <a:pt x="52824" y="342133"/>
                    </a:lnTo>
                    <a:lnTo>
                      <a:pt x="45455" y="342133"/>
                    </a:lnTo>
                    <a:lnTo>
                      <a:pt x="199892" y="686567"/>
                    </a:lnTo>
                    <a:lnTo>
                      <a:pt x="181772" y="694076"/>
                    </a:lnTo>
                    <a:lnTo>
                      <a:pt x="203032" y="703513"/>
                    </a:lnTo>
                    <a:lnTo>
                      <a:pt x="65816" y="1057033"/>
                    </a:lnTo>
                    <a:lnTo>
                      <a:pt x="0" y="1027820"/>
                    </a:lnTo>
                    <a:lnTo>
                      <a:pt x="163789" y="701529"/>
                    </a:lnTo>
                    <a:lnTo>
                      <a:pt x="157656" y="704070"/>
                    </a:lnTo>
                    <a:lnTo>
                      <a:pt x="15390" y="330927"/>
                    </a:lnTo>
                    <a:lnTo>
                      <a:pt x="20439" y="328835"/>
                    </a:lnTo>
                    <a:lnTo>
                      <a:pt x="30037" y="1166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6" name="组合 45"/>
          <p:cNvGrpSpPr/>
          <p:nvPr userDrawn="1"/>
        </p:nvGrpSpPr>
        <p:grpSpPr>
          <a:xfrm>
            <a:off x="7377633" y="3533916"/>
            <a:ext cx="720000" cy="720000"/>
            <a:chOff x="10329453" y="3914308"/>
            <a:chExt cx="720000" cy="720000"/>
          </a:xfrm>
        </p:grpSpPr>
        <p:sp>
          <p:nvSpPr>
            <p:cNvPr id="45" name="矩形 44"/>
            <p:cNvSpPr/>
            <p:nvPr userDrawn="1"/>
          </p:nvSpPr>
          <p:spPr>
            <a:xfrm>
              <a:off x="10329453" y="3914308"/>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饼形 43"/>
            <p:cNvSpPr/>
            <p:nvPr userDrawn="1"/>
          </p:nvSpPr>
          <p:spPr>
            <a:xfrm>
              <a:off x="10455453" y="4038483"/>
              <a:ext cx="468000" cy="468000"/>
            </a:xfrm>
            <a:prstGeom prst="pi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7" name="文本框 46"/>
          <p:cNvSpPr txBox="1"/>
          <p:nvPr userDrawn="1"/>
        </p:nvSpPr>
        <p:spPr>
          <a:xfrm>
            <a:off x="8533696" y="2369530"/>
            <a:ext cx="3527773"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Strategy &amp; Theorem</a:t>
            </a:r>
            <a:endParaRPr lang="zh-CN" altLang="en-US" sz="2400" dirty="0">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533696" y="3654974"/>
            <a:ext cx="3538968" cy="461665"/>
          </a:xfrm>
          <a:prstGeom prst="rect">
            <a:avLst/>
          </a:prstGeom>
          <a:noFill/>
        </p:spPr>
        <p:txBody>
          <a:bodyPr wrap="square" rtlCol="0">
            <a:spAutoFit/>
          </a:bodyPr>
          <a:lstStyle/>
          <a:p>
            <a:r>
              <a:rPr lang="en-US" altLang="zh-CN" sz="2400" kern="1200" dirty="0">
                <a:solidFill>
                  <a:schemeClr val="tx1"/>
                </a:solidFill>
                <a:latin typeface="微软雅黑" panose="020B0503020204020204" pitchFamily="34" charset="-122"/>
                <a:ea typeface="微软雅黑" panose="020B0503020204020204" pitchFamily="34" charset="-122"/>
                <a:cs typeface="+mn-cs"/>
              </a:rPr>
              <a:t>Effect &amp; Improvement</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28" name="TextBox 27">
            <a:extLst>
              <a:ext uri="{FF2B5EF4-FFF2-40B4-BE49-F238E27FC236}">
                <a16:creationId xmlns:a16="http://schemas.microsoft.com/office/drawing/2014/main" id="{61AB3147-C151-0344-913D-E963859A88EF}"/>
              </a:ext>
            </a:extLst>
          </p:cNvPr>
          <p:cNvSpPr txBox="1"/>
          <p:nvPr userDrawn="1"/>
        </p:nvSpPr>
        <p:spPr>
          <a:xfrm>
            <a:off x="8533696" y="428605"/>
            <a:ext cx="3714776" cy="461665"/>
          </a:xfrm>
          <a:prstGeom prst="rect">
            <a:avLst/>
          </a:prstGeom>
          <a:noFill/>
        </p:spPr>
        <p:txBody>
          <a:bodyPr wrap="square" rtlCol="0">
            <a:spAutoFit/>
          </a:bodyPr>
          <a:lstStyle/>
          <a:p>
            <a:r>
              <a:rPr lang="en-US" altLang="zh-CN" sz="2400" dirty="0">
                <a:latin typeface="微软雅黑" pitchFamily="34" charset="-122"/>
                <a:ea typeface="微软雅黑" pitchFamily="34" charset="-122"/>
              </a:rPr>
              <a:t>GROUP 6</a:t>
            </a:r>
            <a:endParaRPr lang="zh-CN" altLang="en-US" sz="2400" dirty="0">
              <a:latin typeface="微软雅黑" pitchFamily="34" charset="-122"/>
              <a:ea typeface="微软雅黑" pitchFamily="34" charset="-122"/>
            </a:endParaRPr>
          </a:p>
        </p:txBody>
      </p:sp>
      <p:sp>
        <p:nvSpPr>
          <p:cNvPr id="29" name="TextBox 28">
            <a:extLst>
              <a:ext uri="{FF2B5EF4-FFF2-40B4-BE49-F238E27FC236}">
                <a16:creationId xmlns:a16="http://schemas.microsoft.com/office/drawing/2014/main" id="{FC3C696C-F15A-6B4C-9584-6E849672AD3A}"/>
              </a:ext>
            </a:extLst>
          </p:cNvPr>
          <p:cNvSpPr txBox="1"/>
          <p:nvPr userDrawn="1"/>
        </p:nvSpPr>
        <p:spPr>
          <a:xfrm>
            <a:off x="8533696" y="857233"/>
            <a:ext cx="5048285" cy="646331"/>
          </a:xfrm>
          <a:prstGeom prst="rect">
            <a:avLst/>
          </a:prstGeom>
          <a:noFill/>
        </p:spPr>
        <p:txBody>
          <a:bodyPr wrap="square" rtlCol="0">
            <a:spAutoFit/>
          </a:bodyPr>
          <a:lstStyle/>
          <a:p>
            <a:r>
              <a:rPr lang="en-US" altLang="zh-CN" sz="3600" b="1" dirty="0">
                <a:latin typeface="Microsoft JhengHei" panose="020B0604030504040204" pitchFamily="34" charset="-120"/>
                <a:ea typeface="Microsoft JhengHei" panose="020B0604030504040204" pitchFamily="34" charset="-120"/>
              </a:rPr>
              <a:t>FINAL REPORT</a:t>
            </a:r>
            <a:endParaRPr lang="zh-CN" altLang="en-US" sz="3600" b="1" dirty="0">
              <a:latin typeface="Microsoft JhengHei" panose="020B0604030504040204" pitchFamily="34" charset="-120"/>
              <a:ea typeface="Microsoft JhengHei" panose="020B0604030504040204" pitchFamily="34" charset="-120"/>
            </a:endParaRPr>
          </a:p>
        </p:txBody>
      </p:sp>
    </p:spTree>
  </p:cSld>
  <p:clrMapOvr>
    <a:masterClrMapping/>
  </p:clrMapOvr>
  <p:extLst mod="1">
    <p:ext uri="{DCECCB84-F9BA-43D5-87BE-67443E8EF086}">
      <p15:sldGuideLst xmlns:p15="http://schemas.microsoft.com/office/powerpoint/2012/main">
        <p15:guide id="1" pos="742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6" name="矩形 5"/>
          <p:cNvSpPr/>
          <p:nvPr userDrawn="1"/>
        </p:nvSpPr>
        <p:spPr>
          <a:xfrm>
            <a:off x="3454400" y="611524"/>
            <a:ext cx="9218960" cy="1531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74638"/>
            <a:ext cx="284480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Group 6</a:t>
            </a:r>
            <a:endParaRPr lang="zh-CN" altLang="en-US" sz="3200" b="1"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636780" y="813152"/>
            <a:ext cx="357847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1200" spc="-150" dirty="0">
                <a:solidFill>
                  <a:schemeClr val="tx1"/>
                </a:solidFill>
                <a:latin typeface="Microsoft YaHei" panose="020B0503020204020204" pitchFamily="34" charset="-122"/>
                <a:ea typeface="Microsoft YaHei" panose="020B0503020204020204" pitchFamily="34" charset="-122"/>
                <a:cs typeface="+mn-cs"/>
              </a:rPr>
              <a:t>Strategy 1</a:t>
            </a:r>
            <a:endParaRPr lang="zh-CN" altLang="en-US" sz="2800" b="1" kern="1200" spc="-150" dirty="0">
              <a:solidFill>
                <a:schemeClr val="tx1"/>
              </a:solidFill>
              <a:latin typeface="Microsoft YaHei" panose="020B0503020204020204" pitchFamily="34" charset="-122"/>
              <a:ea typeface="Microsoft YaHei" panose="020B0503020204020204" pitchFamily="34" charset="-122"/>
              <a:cs typeface="+mn-cs"/>
            </a:endParaRPr>
          </a:p>
        </p:txBody>
      </p:sp>
    </p:spTree>
  </p:cSld>
  <p:clrMapOvr>
    <a:masterClrMapping/>
  </p:clrMapOvr>
  <p:extLst mod="1">
    <p:ext uri="{DCECCB84-F9BA-43D5-87BE-67443E8EF086}">
      <p15:sldGuideLst xmlns:p15="http://schemas.microsoft.com/office/powerpoint/2012/main">
        <p15:guide id="1" pos="25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6" name="矩形 5"/>
          <p:cNvSpPr/>
          <p:nvPr userDrawn="1"/>
        </p:nvSpPr>
        <p:spPr>
          <a:xfrm>
            <a:off x="3454400" y="611524"/>
            <a:ext cx="9218960" cy="1531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74638"/>
            <a:ext cx="284480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Group 6</a:t>
            </a:r>
            <a:endParaRPr lang="zh-CN" altLang="en-US" sz="3200" b="1"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587128" y="782374"/>
            <a:ext cx="572489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1200" spc="-150" dirty="0">
                <a:solidFill>
                  <a:schemeClr val="tx1"/>
                </a:solidFill>
                <a:latin typeface="Microsoft YaHei" panose="020B0503020204020204" pitchFamily="34" charset="-122"/>
                <a:ea typeface="Microsoft YaHei" panose="020B0503020204020204" pitchFamily="34" charset="-122"/>
                <a:cs typeface="+mn-cs"/>
              </a:rPr>
              <a:t>Effect &amp; Improvement</a:t>
            </a:r>
            <a:endParaRPr lang="zh-CN" altLang="en-US" sz="2800" b="1" kern="1200" spc="-150" dirty="0">
              <a:solidFill>
                <a:schemeClr val="tx1"/>
              </a:solidFill>
              <a:latin typeface="Microsoft YaHei" panose="020B0503020204020204" pitchFamily="34" charset="-122"/>
              <a:ea typeface="Microsoft YaHei" panose="020B0503020204020204" pitchFamily="34" charset="-122"/>
              <a:cs typeface="+mn-cs"/>
            </a:endParaRPr>
          </a:p>
          <a:p>
            <a:endParaRPr lang="zh-CN" altLang="en-US" sz="2800" b="1" spc="-150" dirty="0">
              <a:latin typeface="Microsoft YaHei" panose="020B0503020204020204" pitchFamily="34" charset="-122"/>
              <a:ea typeface="Microsoft YaHei" panose="020B0503020204020204" pitchFamily="34" charset="-122"/>
            </a:endParaRPr>
          </a:p>
        </p:txBody>
      </p:sp>
      <p:sp>
        <p:nvSpPr>
          <p:cNvPr id="2" name="文本框 1"/>
          <p:cNvSpPr txBox="1"/>
          <p:nvPr userDrawn="1"/>
        </p:nvSpPr>
        <p:spPr>
          <a:xfrm>
            <a:off x="4647691" y="890096"/>
            <a:ext cx="6757417" cy="369332"/>
          </a:xfrm>
          <a:prstGeom prst="rect">
            <a:avLst/>
          </a:prstGeom>
          <a:noFill/>
        </p:spPr>
        <p:txBody>
          <a:bodyPr wrap="square" rtlCol="0">
            <a:spAutoFit/>
          </a:bodyPr>
          <a:lstStyle/>
          <a:p>
            <a:r>
              <a:rPr lang="en-US" sz="1800" b="1" kern="1200" dirty="0">
                <a:solidFill>
                  <a:schemeClr val="tx1"/>
                </a:solidFill>
                <a:effectLst/>
                <a:latin typeface="Microsoft YaHei" panose="020B0503020204020204" pitchFamily="34" charset="-122"/>
                <a:ea typeface="Microsoft YaHei" panose="020B0503020204020204" pitchFamily="34" charset="-122"/>
                <a:cs typeface="+mn-cs"/>
              </a:rPr>
              <a:t>Hedging an equity portfolio using market index futures </a:t>
            </a:r>
            <a:endParaRPr 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7303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8" name="矩形 7"/>
          <p:cNvSpPr/>
          <p:nvPr userDrawn="1"/>
        </p:nvSpPr>
        <p:spPr>
          <a:xfrm>
            <a:off x="6235696" y="-26437"/>
            <a:ext cx="6572253"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TextBox 16"/>
          <p:cNvSpPr txBox="1"/>
          <p:nvPr userDrawn="1"/>
        </p:nvSpPr>
        <p:spPr>
          <a:xfrm>
            <a:off x="476211" y="428605"/>
            <a:ext cx="3714776" cy="461665"/>
          </a:xfrm>
          <a:prstGeom prst="rect">
            <a:avLst/>
          </a:prstGeom>
          <a:noFill/>
        </p:spPr>
        <p:txBody>
          <a:bodyPr wrap="square" rtlCol="0">
            <a:spAutoFit/>
          </a:bodyPr>
          <a:lstStyle/>
          <a:p>
            <a:r>
              <a:rPr lang="en-US" altLang="zh-CN" sz="2400" dirty="0">
                <a:latin typeface="微软雅黑" pitchFamily="34" charset="-122"/>
                <a:ea typeface="微软雅黑" pitchFamily="34" charset="-122"/>
              </a:rPr>
              <a:t>GROUP 6</a:t>
            </a:r>
            <a:endParaRPr lang="zh-CN" altLang="en-US" sz="2400" dirty="0">
              <a:latin typeface="微软雅黑" pitchFamily="34" charset="-122"/>
              <a:ea typeface="微软雅黑" pitchFamily="34" charset="-122"/>
            </a:endParaRPr>
          </a:p>
        </p:txBody>
      </p:sp>
      <p:sp>
        <p:nvSpPr>
          <p:cNvPr id="18" name="TextBox 17"/>
          <p:cNvSpPr txBox="1"/>
          <p:nvPr userDrawn="1"/>
        </p:nvSpPr>
        <p:spPr>
          <a:xfrm>
            <a:off x="476211" y="857233"/>
            <a:ext cx="5048285" cy="646331"/>
          </a:xfrm>
          <a:prstGeom prst="rect">
            <a:avLst/>
          </a:prstGeom>
          <a:noFill/>
        </p:spPr>
        <p:txBody>
          <a:bodyPr wrap="square" rtlCol="0">
            <a:spAutoFit/>
          </a:bodyPr>
          <a:lstStyle/>
          <a:p>
            <a:r>
              <a:rPr lang="en-US" altLang="zh-CN" sz="3600" b="1" dirty="0">
                <a:latin typeface="Microsoft JhengHei" panose="020B0604030504040204" pitchFamily="34" charset="-120"/>
                <a:ea typeface="Microsoft JhengHei" panose="020B0604030504040204" pitchFamily="34" charset="-120"/>
              </a:rPr>
              <a:t>FINAL REPORT</a:t>
            </a:r>
            <a:endParaRPr lang="zh-CN" altLang="en-US" sz="3600" b="1" dirty="0">
              <a:latin typeface="Microsoft JhengHei" panose="020B0604030504040204" pitchFamily="34" charset="-120"/>
              <a:ea typeface="Microsoft JhengHei" panose="020B0604030504040204" pitchFamily="34" charset="-120"/>
            </a:endParaRPr>
          </a:p>
        </p:txBody>
      </p:sp>
      <p:grpSp>
        <p:nvGrpSpPr>
          <p:cNvPr id="20" name="组合 19"/>
          <p:cNvGrpSpPr/>
          <p:nvPr userDrawn="1"/>
        </p:nvGrpSpPr>
        <p:grpSpPr>
          <a:xfrm>
            <a:off x="6784443" y="-26437"/>
            <a:ext cx="4320000" cy="6984776"/>
            <a:chOff x="744132" y="50139"/>
            <a:chExt cx="3240000" cy="6984776"/>
          </a:xfrm>
        </p:grpSpPr>
        <p:sp>
          <p:nvSpPr>
            <p:cNvPr id="21" name="椭圆 20"/>
            <p:cNvSpPr/>
            <p:nvPr userDrawn="1"/>
          </p:nvSpPr>
          <p:spPr>
            <a:xfrm>
              <a:off x="744132" y="1130739"/>
              <a:ext cx="3240000" cy="432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矩形 21"/>
            <p:cNvSpPr/>
            <p:nvPr userDrawn="1"/>
          </p:nvSpPr>
          <p:spPr>
            <a:xfrm flipH="1">
              <a:off x="2355745" y="50139"/>
              <a:ext cx="34289" cy="6984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3" name="组合 22"/>
          <p:cNvGrpSpPr/>
          <p:nvPr userDrawn="1"/>
        </p:nvGrpSpPr>
        <p:grpSpPr>
          <a:xfrm>
            <a:off x="7278998" y="2218192"/>
            <a:ext cx="3714776" cy="1000132"/>
            <a:chOff x="1142976" y="2427280"/>
            <a:chExt cx="2786082" cy="1000132"/>
          </a:xfrm>
        </p:grpSpPr>
        <p:sp>
          <p:nvSpPr>
            <p:cNvPr id="24" name="TextBox 11"/>
            <p:cNvSpPr txBox="1"/>
            <p:nvPr userDrawn="1"/>
          </p:nvSpPr>
          <p:spPr>
            <a:xfrm>
              <a:off x="1142976" y="2498718"/>
              <a:ext cx="2786082" cy="830997"/>
            </a:xfrm>
            <a:prstGeom prst="rect">
              <a:avLst/>
            </a:prstGeom>
            <a:noFill/>
          </p:spPr>
          <p:txBody>
            <a:bodyPr wrap="square" rtlCol="0">
              <a:spAutoFit/>
            </a:bodyPr>
            <a:lstStyle/>
            <a:p>
              <a:r>
                <a:rPr lang="en-US" altLang="zh-CN" sz="4800" baseline="0" dirty="0">
                  <a:latin typeface="Microsoft JhengHei" panose="020B0604030504040204" pitchFamily="34" charset="-120"/>
                  <a:ea typeface="Microsoft JhengHei" panose="020B0604030504040204" pitchFamily="34" charset="-120"/>
                </a:rPr>
                <a:t>Strategy 2</a:t>
              </a:r>
              <a:endParaRPr lang="zh-CN" altLang="en-US" sz="4800" dirty="0">
                <a:latin typeface="Microsoft JhengHei" panose="020B0604030504040204" pitchFamily="34" charset="-120"/>
                <a:ea typeface="Microsoft JhengHei" panose="020B0604030504040204" pitchFamily="34" charset="-120"/>
              </a:endParaRPr>
            </a:p>
          </p:txBody>
        </p:sp>
        <p:cxnSp>
          <p:nvCxnSpPr>
            <p:cNvPr id="25" name="直接连接符 24"/>
            <p:cNvCxnSpPr/>
            <p:nvPr userDrawn="1"/>
          </p:nvCxnSpPr>
          <p:spPr>
            <a:xfrm>
              <a:off x="1142976" y="3425824"/>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1142976" y="2427280"/>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0"/>
          <p:cNvSpPr txBox="1"/>
          <p:nvPr userDrawn="1"/>
        </p:nvSpPr>
        <p:spPr>
          <a:xfrm>
            <a:off x="7074112" y="3368759"/>
            <a:ext cx="3845979" cy="523220"/>
          </a:xfrm>
          <a:prstGeom prst="rect">
            <a:avLst/>
          </a:prstGeom>
          <a:noFill/>
        </p:spPr>
        <p:txBody>
          <a:bodyPr wrap="square" lIns="72000" rtlCol="0">
            <a:spAutoFit/>
          </a:bodyPr>
          <a:lstStyle/>
          <a:p>
            <a:pPr algn="ctr"/>
            <a:r>
              <a:rPr lang="en-US" altLang="zh-CN" sz="2800" b="1" dirty="0">
                <a:latin typeface="微软雅黑" pitchFamily="34" charset="-122"/>
                <a:ea typeface="微软雅黑" pitchFamily="34" charset="-122"/>
              </a:rPr>
              <a:t>Straddle</a:t>
            </a:r>
            <a:endParaRPr lang="zh-CN" altLang="en-US" sz="2800" b="1" dirty="0">
              <a:latin typeface="微软雅黑" pitchFamily="34" charset="-122"/>
              <a:ea typeface="微软雅黑" pitchFamily="34" charset="-122"/>
            </a:endParaRPr>
          </a:p>
        </p:txBody>
      </p:sp>
      <p:sp>
        <p:nvSpPr>
          <p:cNvPr id="28" name="文本框 27"/>
          <p:cNvSpPr txBox="1"/>
          <p:nvPr userDrawn="1"/>
        </p:nvSpPr>
        <p:spPr>
          <a:xfrm>
            <a:off x="1511581" y="2161648"/>
            <a:ext cx="489970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Strategy &amp; Theorem</a:t>
            </a:r>
            <a:endParaRPr lang="zh-CN" altLang="en-US" sz="3200" dirty="0">
              <a:latin typeface="微软雅黑" panose="020B0503020204020204" pitchFamily="34" charset="-122"/>
              <a:ea typeface="微软雅黑" panose="020B0503020204020204" pitchFamily="34" charset="-122"/>
            </a:endParaRPr>
          </a:p>
        </p:txBody>
      </p:sp>
      <p:grpSp>
        <p:nvGrpSpPr>
          <p:cNvPr id="68" name="组合 67"/>
          <p:cNvGrpSpPr/>
          <p:nvPr userDrawn="1"/>
        </p:nvGrpSpPr>
        <p:grpSpPr>
          <a:xfrm>
            <a:off x="641149" y="1975232"/>
            <a:ext cx="720000" cy="720000"/>
            <a:chOff x="2927648" y="1844824"/>
            <a:chExt cx="720000" cy="720000"/>
          </a:xfrm>
        </p:grpSpPr>
        <p:sp>
          <p:nvSpPr>
            <p:cNvPr id="35" name="矩形 34"/>
            <p:cNvSpPr/>
            <p:nvPr userDrawn="1"/>
          </p:nvSpPr>
          <p:spPr>
            <a:xfrm>
              <a:off x="2927648" y="1844824"/>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userDrawn="1"/>
          </p:nvGrpSpPr>
          <p:grpSpPr>
            <a:xfrm>
              <a:off x="3015809" y="2040240"/>
              <a:ext cx="567774" cy="382109"/>
              <a:chOff x="4333965" y="2038778"/>
              <a:chExt cx="848336" cy="499837"/>
            </a:xfrm>
          </p:grpSpPr>
          <p:sp>
            <p:nvSpPr>
              <p:cNvPr id="37" name="梯形 36"/>
              <p:cNvSpPr/>
              <p:nvPr userDrawn="1"/>
            </p:nvSpPr>
            <p:spPr>
              <a:xfrm>
                <a:off x="4583832" y="2492896"/>
                <a:ext cx="360040" cy="45719"/>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userDrawn="1"/>
            </p:nvSpPr>
            <p:spPr>
              <a:xfrm>
                <a:off x="4475820" y="2038778"/>
                <a:ext cx="57606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8" idx="2"/>
                <a:endCxn id="37" idx="0"/>
              </p:cNvCxnSpPr>
              <p:nvPr userDrawn="1"/>
            </p:nvCxnSpPr>
            <p:spPr>
              <a:xfrm>
                <a:off x="4763852" y="2084497"/>
                <a:ext cx="0" cy="40839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等腰三角形 40"/>
              <p:cNvSpPr/>
              <p:nvPr userDrawn="1"/>
            </p:nvSpPr>
            <p:spPr>
              <a:xfrm>
                <a:off x="4333965" y="2102653"/>
                <a:ext cx="276473" cy="147997"/>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userDrawn="1"/>
            </p:nvSpPr>
            <p:spPr>
              <a:xfrm>
                <a:off x="4905828" y="2102653"/>
                <a:ext cx="276473" cy="147997"/>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userDrawn="1"/>
        </p:nvGrpSpPr>
        <p:grpSpPr>
          <a:xfrm>
            <a:off x="657024" y="3483963"/>
            <a:ext cx="720000" cy="720000"/>
            <a:chOff x="2251637" y="3444546"/>
            <a:chExt cx="720000" cy="720000"/>
          </a:xfrm>
        </p:grpSpPr>
        <p:sp>
          <p:nvSpPr>
            <p:cNvPr id="36" name="矩形 35"/>
            <p:cNvSpPr/>
            <p:nvPr userDrawn="1"/>
          </p:nvSpPr>
          <p:spPr>
            <a:xfrm>
              <a:off x="2251637" y="3444546"/>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376297" y="3559758"/>
              <a:ext cx="468318" cy="441079"/>
              <a:chOff x="2971837" y="3795041"/>
              <a:chExt cx="468318" cy="441079"/>
            </a:xfrm>
          </p:grpSpPr>
          <p:sp>
            <p:nvSpPr>
              <p:cNvPr id="49" name="椭圆 48"/>
              <p:cNvSpPr/>
              <p:nvPr userDrawn="1"/>
            </p:nvSpPr>
            <p:spPr>
              <a:xfrm>
                <a:off x="3116446" y="4119630"/>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3115682" y="4076706"/>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115682" y="403446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3115682" y="399508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3115682" y="3952483"/>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userDrawn="1"/>
            </p:nvSpPr>
            <p:spPr>
              <a:xfrm>
                <a:off x="3115682" y="3914271"/>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userDrawn="1"/>
            </p:nvSpPr>
            <p:spPr>
              <a:xfrm>
                <a:off x="3115682" y="3874813"/>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userDrawn="1"/>
            </p:nvSpPr>
            <p:spPr>
              <a:xfrm>
                <a:off x="3254353" y="416411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userDrawn="1"/>
            </p:nvSpPr>
            <p:spPr>
              <a:xfrm>
                <a:off x="3255117" y="4125188"/>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userDrawn="1"/>
            </p:nvSpPr>
            <p:spPr>
              <a:xfrm>
                <a:off x="3254353" y="408226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userDrawn="1"/>
            </p:nvSpPr>
            <p:spPr>
              <a:xfrm>
                <a:off x="3254353" y="404002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userDrawn="1"/>
            </p:nvSpPr>
            <p:spPr>
              <a:xfrm>
                <a:off x="3254353" y="400064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userDrawn="1"/>
            </p:nvSpPr>
            <p:spPr>
              <a:xfrm>
                <a:off x="3253589" y="3962097"/>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userDrawn="1"/>
            </p:nvSpPr>
            <p:spPr>
              <a:xfrm>
                <a:off x="3254353" y="3919829"/>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userDrawn="1"/>
            </p:nvSpPr>
            <p:spPr>
              <a:xfrm>
                <a:off x="2977550" y="4163751"/>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userDrawn="1"/>
            </p:nvSpPr>
            <p:spPr>
              <a:xfrm>
                <a:off x="3114658" y="3834845"/>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userDrawn="1"/>
            </p:nvSpPr>
            <p:spPr>
              <a:xfrm>
                <a:off x="3114658" y="3795041"/>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userDrawn="1"/>
            </p:nvSpPr>
            <p:spPr>
              <a:xfrm>
                <a:off x="2979383" y="412557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2976302" y="4085286"/>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2973018" y="404114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userDrawn="1"/>
            </p:nvSpPr>
            <p:spPr>
              <a:xfrm>
                <a:off x="2971837" y="400268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文本框 68"/>
          <p:cNvSpPr txBox="1"/>
          <p:nvPr userDrawn="1"/>
        </p:nvSpPr>
        <p:spPr>
          <a:xfrm>
            <a:off x="1515695" y="3554432"/>
            <a:ext cx="4976951" cy="584775"/>
          </a:xfrm>
          <a:prstGeom prst="rect">
            <a:avLst/>
          </a:prstGeom>
          <a:noFill/>
        </p:spPr>
        <p:txBody>
          <a:bodyPr wrap="square" rtlCol="0">
            <a:spAutoFit/>
          </a:bodyPr>
          <a:lstStyle/>
          <a:p>
            <a:r>
              <a:rPr lang="en-US" altLang="zh-CN" sz="3200" kern="1200" dirty="0">
                <a:solidFill>
                  <a:schemeClr val="tx1"/>
                </a:solidFill>
                <a:latin typeface="微软雅黑" panose="020B0503020204020204" pitchFamily="34" charset="-122"/>
                <a:ea typeface="微软雅黑" panose="020B0503020204020204" pitchFamily="34" charset="-122"/>
                <a:cs typeface="+mn-cs"/>
              </a:rPr>
              <a:t>Effect &amp; Improvement</a:t>
            </a:r>
            <a:endParaRPr lang="zh-CN" altLang="en-US" sz="3200" kern="1200" dirty="0">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6" name="矩形 5"/>
          <p:cNvSpPr/>
          <p:nvPr userDrawn="1"/>
        </p:nvSpPr>
        <p:spPr>
          <a:xfrm>
            <a:off x="3454400" y="611524"/>
            <a:ext cx="9218960" cy="1531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74638"/>
            <a:ext cx="284480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Group 6</a:t>
            </a:r>
            <a:endParaRPr lang="zh-CN" altLang="en-US" sz="3200" b="1"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636780" y="813152"/>
            <a:ext cx="357847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1200" spc="-150" dirty="0">
                <a:solidFill>
                  <a:schemeClr val="tx1"/>
                </a:solidFill>
                <a:latin typeface="Microsoft YaHei" panose="020B0503020204020204" pitchFamily="34" charset="-122"/>
                <a:ea typeface="Microsoft YaHei" panose="020B0503020204020204" pitchFamily="34" charset="-122"/>
                <a:cs typeface="+mn-cs"/>
              </a:rPr>
              <a:t>Strategy 2</a:t>
            </a:r>
            <a:endParaRPr lang="zh-CN" altLang="en-US" sz="2800" b="1" kern="1200" spc="-150" dirty="0">
              <a:solidFill>
                <a:schemeClr val="tx1"/>
              </a:solidFill>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3819491894"/>
      </p:ext>
    </p:extLst>
  </p:cSld>
  <p:clrMapOvr>
    <a:masterClrMapping/>
  </p:clrMapOvr>
  <p:extLst mod="1">
    <p:ext uri="{DCECCB84-F9BA-43D5-87BE-67443E8EF086}">
      <p15:sldGuideLst xmlns:p15="http://schemas.microsoft.com/office/powerpoint/2012/main">
        <p15:guide id="1" pos="25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8" name="矩形 7"/>
          <p:cNvSpPr/>
          <p:nvPr userDrawn="1"/>
        </p:nvSpPr>
        <p:spPr>
          <a:xfrm>
            <a:off x="6235696" y="-26437"/>
            <a:ext cx="6572253"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20" name="组合 19"/>
          <p:cNvGrpSpPr/>
          <p:nvPr userDrawn="1"/>
        </p:nvGrpSpPr>
        <p:grpSpPr>
          <a:xfrm>
            <a:off x="6784443" y="-26437"/>
            <a:ext cx="4320000" cy="6984776"/>
            <a:chOff x="744132" y="50139"/>
            <a:chExt cx="3240000" cy="6984776"/>
          </a:xfrm>
        </p:grpSpPr>
        <p:sp>
          <p:nvSpPr>
            <p:cNvPr id="21" name="椭圆 20"/>
            <p:cNvSpPr/>
            <p:nvPr userDrawn="1"/>
          </p:nvSpPr>
          <p:spPr>
            <a:xfrm>
              <a:off x="744132" y="1130739"/>
              <a:ext cx="3240000" cy="432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矩形 21"/>
            <p:cNvSpPr/>
            <p:nvPr userDrawn="1"/>
          </p:nvSpPr>
          <p:spPr>
            <a:xfrm flipH="1">
              <a:off x="2355745" y="50139"/>
              <a:ext cx="34289" cy="6984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3" name="组合 22"/>
          <p:cNvGrpSpPr/>
          <p:nvPr userDrawn="1"/>
        </p:nvGrpSpPr>
        <p:grpSpPr>
          <a:xfrm>
            <a:off x="7278998" y="2218192"/>
            <a:ext cx="3714776" cy="1000132"/>
            <a:chOff x="1142976" y="2427280"/>
            <a:chExt cx="2786082" cy="1000132"/>
          </a:xfrm>
        </p:grpSpPr>
        <p:sp>
          <p:nvSpPr>
            <p:cNvPr id="24" name="TextBox 11"/>
            <p:cNvSpPr txBox="1"/>
            <p:nvPr userDrawn="1"/>
          </p:nvSpPr>
          <p:spPr>
            <a:xfrm>
              <a:off x="1142976" y="2498718"/>
              <a:ext cx="2786082" cy="830997"/>
            </a:xfrm>
            <a:prstGeom prst="rect">
              <a:avLst/>
            </a:prstGeom>
            <a:noFill/>
          </p:spPr>
          <p:txBody>
            <a:bodyPr wrap="square" rtlCol="0">
              <a:spAutoFit/>
            </a:bodyPr>
            <a:lstStyle/>
            <a:p>
              <a:r>
                <a:rPr lang="en-US" altLang="zh-CN" sz="4800" baseline="0" dirty="0">
                  <a:latin typeface="Microsoft JhengHei" panose="020B0604030504040204" pitchFamily="34" charset="-120"/>
                  <a:ea typeface="Microsoft JhengHei" panose="020B0604030504040204" pitchFamily="34" charset="-120"/>
                </a:rPr>
                <a:t>Strategy 3</a:t>
              </a:r>
              <a:endParaRPr lang="zh-CN" altLang="en-US" sz="4800" dirty="0">
                <a:latin typeface="Microsoft JhengHei" panose="020B0604030504040204" pitchFamily="34" charset="-120"/>
                <a:ea typeface="Microsoft JhengHei" panose="020B0604030504040204" pitchFamily="34" charset="-120"/>
              </a:endParaRPr>
            </a:p>
          </p:txBody>
        </p:sp>
        <p:cxnSp>
          <p:nvCxnSpPr>
            <p:cNvPr id="25" name="直接连接符 24"/>
            <p:cNvCxnSpPr/>
            <p:nvPr userDrawn="1"/>
          </p:nvCxnSpPr>
          <p:spPr>
            <a:xfrm>
              <a:off x="1142976" y="3425824"/>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a:off x="1142976" y="2427280"/>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0"/>
          <p:cNvSpPr txBox="1"/>
          <p:nvPr userDrawn="1"/>
        </p:nvSpPr>
        <p:spPr>
          <a:xfrm>
            <a:off x="7238968" y="3546914"/>
            <a:ext cx="3973679" cy="461665"/>
          </a:xfrm>
          <a:prstGeom prst="rect">
            <a:avLst/>
          </a:prstGeom>
          <a:noFill/>
        </p:spPr>
        <p:txBody>
          <a:bodyPr wrap="square" lIns="72000" rtlCol="0">
            <a:spAutoFit/>
          </a:bodyPr>
          <a:lstStyle/>
          <a:p>
            <a:r>
              <a:rPr lang="en-US" altLang="zh-CN" sz="2400" b="1" kern="1200" dirty="0">
                <a:solidFill>
                  <a:schemeClr val="tx1"/>
                </a:solidFill>
                <a:effectLst/>
                <a:latin typeface="Microsoft YaHei" panose="020B0503020204020204" pitchFamily="34" charset="-122"/>
                <a:ea typeface="Microsoft YaHei" panose="020B0503020204020204" pitchFamily="34" charset="-122"/>
                <a:cs typeface="+mn-cs"/>
              </a:rPr>
              <a:t>Pair Trading Strategy</a:t>
            </a:r>
            <a:endParaRPr lang="zh-CN" altLang="en-US" sz="3600" dirty="0">
              <a:latin typeface="Microsoft YaHei" panose="020B0503020204020204" pitchFamily="34" charset="-122"/>
              <a:ea typeface="Microsoft YaHei" panose="020B0503020204020204" pitchFamily="34" charset="-122"/>
            </a:endParaRPr>
          </a:p>
        </p:txBody>
      </p:sp>
      <p:sp>
        <p:nvSpPr>
          <p:cNvPr id="28" name="文本框 27"/>
          <p:cNvSpPr txBox="1"/>
          <p:nvPr userDrawn="1"/>
        </p:nvSpPr>
        <p:spPr>
          <a:xfrm>
            <a:off x="1511581" y="2161648"/>
            <a:ext cx="489970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Strategy &amp; Theorem</a:t>
            </a:r>
            <a:endParaRPr lang="zh-CN" altLang="en-US" sz="3200" dirty="0">
              <a:latin typeface="微软雅黑" panose="020B0503020204020204" pitchFamily="34" charset="-122"/>
              <a:ea typeface="微软雅黑" panose="020B0503020204020204" pitchFamily="34" charset="-122"/>
            </a:endParaRPr>
          </a:p>
        </p:txBody>
      </p:sp>
      <p:grpSp>
        <p:nvGrpSpPr>
          <p:cNvPr id="68" name="组合 67"/>
          <p:cNvGrpSpPr/>
          <p:nvPr userDrawn="1"/>
        </p:nvGrpSpPr>
        <p:grpSpPr>
          <a:xfrm>
            <a:off x="641149" y="1975232"/>
            <a:ext cx="720000" cy="720000"/>
            <a:chOff x="2927648" y="1844824"/>
            <a:chExt cx="720000" cy="720000"/>
          </a:xfrm>
        </p:grpSpPr>
        <p:sp>
          <p:nvSpPr>
            <p:cNvPr id="35" name="矩形 34"/>
            <p:cNvSpPr/>
            <p:nvPr userDrawn="1"/>
          </p:nvSpPr>
          <p:spPr>
            <a:xfrm>
              <a:off x="2927648" y="1844824"/>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userDrawn="1"/>
          </p:nvGrpSpPr>
          <p:grpSpPr>
            <a:xfrm>
              <a:off x="3015809" y="2040240"/>
              <a:ext cx="567774" cy="382109"/>
              <a:chOff x="4333965" y="2038778"/>
              <a:chExt cx="848336" cy="499837"/>
            </a:xfrm>
          </p:grpSpPr>
          <p:sp>
            <p:nvSpPr>
              <p:cNvPr id="37" name="梯形 36"/>
              <p:cNvSpPr/>
              <p:nvPr userDrawn="1"/>
            </p:nvSpPr>
            <p:spPr>
              <a:xfrm>
                <a:off x="4583832" y="2492896"/>
                <a:ext cx="360040" cy="45719"/>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userDrawn="1"/>
            </p:nvSpPr>
            <p:spPr>
              <a:xfrm>
                <a:off x="4475820" y="2038778"/>
                <a:ext cx="57606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8" idx="2"/>
                <a:endCxn id="37" idx="0"/>
              </p:cNvCxnSpPr>
              <p:nvPr userDrawn="1"/>
            </p:nvCxnSpPr>
            <p:spPr>
              <a:xfrm>
                <a:off x="4763852" y="2084497"/>
                <a:ext cx="0" cy="40839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等腰三角形 40"/>
              <p:cNvSpPr/>
              <p:nvPr userDrawn="1"/>
            </p:nvSpPr>
            <p:spPr>
              <a:xfrm>
                <a:off x="4333965" y="2102653"/>
                <a:ext cx="276473" cy="147997"/>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userDrawn="1"/>
            </p:nvSpPr>
            <p:spPr>
              <a:xfrm>
                <a:off x="4905828" y="2102653"/>
                <a:ext cx="276473" cy="147997"/>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userDrawn="1"/>
        </p:nvGrpSpPr>
        <p:grpSpPr>
          <a:xfrm>
            <a:off x="657024" y="3483963"/>
            <a:ext cx="720000" cy="720000"/>
            <a:chOff x="2251637" y="3444546"/>
            <a:chExt cx="720000" cy="720000"/>
          </a:xfrm>
        </p:grpSpPr>
        <p:sp>
          <p:nvSpPr>
            <p:cNvPr id="36" name="矩形 35"/>
            <p:cNvSpPr/>
            <p:nvPr userDrawn="1"/>
          </p:nvSpPr>
          <p:spPr>
            <a:xfrm>
              <a:off x="2251637" y="3444546"/>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376297" y="3559758"/>
              <a:ext cx="468318" cy="441079"/>
              <a:chOff x="2971837" y="3795041"/>
              <a:chExt cx="468318" cy="441079"/>
            </a:xfrm>
          </p:grpSpPr>
          <p:sp>
            <p:nvSpPr>
              <p:cNvPr id="49" name="椭圆 48"/>
              <p:cNvSpPr/>
              <p:nvPr userDrawn="1"/>
            </p:nvSpPr>
            <p:spPr>
              <a:xfrm>
                <a:off x="3116446" y="4119630"/>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nvSpPr>
            <p:spPr>
              <a:xfrm>
                <a:off x="3115682" y="4076706"/>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115682" y="403446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3115682" y="399508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userDrawn="1"/>
            </p:nvSpPr>
            <p:spPr>
              <a:xfrm>
                <a:off x="3115682" y="3952483"/>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userDrawn="1"/>
            </p:nvSpPr>
            <p:spPr>
              <a:xfrm>
                <a:off x="3115682" y="3914271"/>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userDrawn="1"/>
            </p:nvSpPr>
            <p:spPr>
              <a:xfrm>
                <a:off x="3115682" y="3874813"/>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userDrawn="1"/>
            </p:nvSpPr>
            <p:spPr>
              <a:xfrm>
                <a:off x="3254353" y="416411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userDrawn="1"/>
            </p:nvSpPr>
            <p:spPr>
              <a:xfrm>
                <a:off x="3255117" y="4125188"/>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userDrawn="1"/>
            </p:nvSpPr>
            <p:spPr>
              <a:xfrm>
                <a:off x="3254353" y="408226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userDrawn="1"/>
            </p:nvSpPr>
            <p:spPr>
              <a:xfrm>
                <a:off x="3254353" y="404002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userDrawn="1"/>
            </p:nvSpPr>
            <p:spPr>
              <a:xfrm>
                <a:off x="3254353" y="400064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userDrawn="1"/>
            </p:nvSpPr>
            <p:spPr>
              <a:xfrm>
                <a:off x="3253589" y="3962097"/>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userDrawn="1"/>
            </p:nvSpPr>
            <p:spPr>
              <a:xfrm>
                <a:off x="3254353" y="3919829"/>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userDrawn="1"/>
            </p:nvSpPr>
            <p:spPr>
              <a:xfrm>
                <a:off x="2977550" y="4163751"/>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userDrawn="1"/>
            </p:nvSpPr>
            <p:spPr>
              <a:xfrm>
                <a:off x="3114658" y="3834845"/>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userDrawn="1"/>
            </p:nvSpPr>
            <p:spPr>
              <a:xfrm>
                <a:off x="3114658" y="3795041"/>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userDrawn="1"/>
            </p:nvSpPr>
            <p:spPr>
              <a:xfrm>
                <a:off x="2979383" y="412557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2976302" y="4085286"/>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2973018" y="4041142"/>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userDrawn="1"/>
            </p:nvSpPr>
            <p:spPr>
              <a:xfrm>
                <a:off x="2971837" y="4002684"/>
                <a:ext cx="185038" cy="72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9" name="文本框 68"/>
          <p:cNvSpPr txBox="1"/>
          <p:nvPr userDrawn="1"/>
        </p:nvSpPr>
        <p:spPr>
          <a:xfrm>
            <a:off x="1515695" y="3554432"/>
            <a:ext cx="4976951" cy="584775"/>
          </a:xfrm>
          <a:prstGeom prst="rect">
            <a:avLst/>
          </a:prstGeom>
          <a:noFill/>
        </p:spPr>
        <p:txBody>
          <a:bodyPr wrap="square" rtlCol="0">
            <a:spAutoFit/>
          </a:bodyPr>
          <a:lstStyle/>
          <a:p>
            <a:r>
              <a:rPr lang="en-US" altLang="zh-CN" sz="3200" kern="1200" dirty="0">
                <a:solidFill>
                  <a:schemeClr val="tx1"/>
                </a:solidFill>
                <a:latin typeface="微软雅黑" panose="020B0503020204020204" pitchFamily="34" charset="-122"/>
                <a:ea typeface="微软雅黑" panose="020B0503020204020204" pitchFamily="34" charset="-122"/>
                <a:cs typeface="+mn-cs"/>
              </a:rPr>
              <a:t>Effect &amp; Improvement</a:t>
            </a:r>
            <a:endParaRPr lang="zh-CN" altLang="en-US" sz="32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73" name="TextBox 72">
            <a:extLst>
              <a:ext uri="{FF2B5EF4-FFF2-40B4-BE49-F238E27FC236}">
                <a16:creationId xmlns:a16="http://schemas.microsoft.com/office/drawing/2014/main" id="{6929766A-2346-3B4C-A36D-E186F9D3C22E}"/>
              </a:ext>
            </a:extLst>
          </p:cNvPr>
          <p:cNvSpPr txBox="1"/>
          <p:nvPr userDrawn="1"/>
        </p:nvSpPr>
        <p:spPr>
          <a:xfrm>
            <a:off x="476211" y="428605"/>
            <a:ext cx="3714776" cy="461665"/>
          </a:xfrm>
          <a:prstGeom prst="rect">
            <a:avLst/>
          </a:prstGeom>
          <a:noFill/>
        </p:spPr>
        <p:txBody>
          <a:bodyPr wrap="square" rtlCol="0">
            <a:spAutoFit/>
          </a:bodyPr>
          <a:lstStyle/>
          <a:p>
            <a:r>
              <a:rPr lang="en-US" altLang="zh-CN" sz="2400" dirty="0">
                <a:latin typeface="微软雅黑" pitchFamily="34" charset="-122"/>
                <a:ea typeface="微软雅黑" pitchFamily="34" charset="-122"/>
              </a:rPr>
              <a:t>GROUP 6</a:t>
            </a:r>
            <a:endParaRPr lang="zh-CN" altLang="en-US" sz="2400" dirty="0">
              <a:latin typeface="微软雅黑" pitchFamily="34" charset="-122"/>
              <a:ea typeface="微软雅黑" pitchFamily="34" charset="-122"/>
            </a:endParaRPr>
          </a:p>
        </p:txBody>
      </p:sp>
      <p:sp>
        <p:nvSpPr>
          <p:cNvPr id="74" name="TextBox 73">
            <a:extLst>
              <a:ext uri="{FF2B5EF4-FFF2-40B4-BE49-F238E27FC236}">
                <a16:creationId xmlns:a16="http://schemas.microsoft.com/office/drawing/2014/main" id="{6CF78E00-8FED-4143-83FD-D0EE248D244B}"/>
              </a:ext>
            </a:extLst>
          </p:cNvPr>
          <p:cNvSpPr txBox="1"/>
          <p:nvPr userDrawn="1"/>
        </p:nvSpPr>
        <p:spPr>
          <a:xfrm>
            <a:off x="476211" y="857233"/>
            <a:ext cx="5048285" cy="646331"/>
          </a:xfrm>
          <a:prstGeom prst="rect">
            <a:avLst/>
          </a:prstGeom>
          <a:noFill/>
        </p:spPr>
        <p:txBody>
          <a:bodyPr wrap="square" rtlCol="0">
            <a:spAutoFit/>
          </a:bodyPr>
          <a:lstStyle/>
          <a:p>
            <a:r>
              <a:rPr lang="en-US" altLang="zh-CN" sz="3600" b="1" dirty="0">
                <a:latin typeface="Microsoft JhengHei" panose="020B0604030504040204" pitchFamily="34" charset="-120"/>
                <a:ea typeface="Microsoft JhengHei" panose="020B0604030504040204" pitchFamily="34" charset="-120"/>
              </a:rPr>
              <a:t>FINAL REPORT</a:t>
            </a:r>
            <a:endParaRPr lang="zh-CN" altLang="en-US" sz="36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4119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6" name="矩形 5"/>
          <p:cNvSpPr/>
          <p:nvPr userDrawn="1"/>
        </p:nvSpPr>
        <p:spPr>
          <a:xfrm>
            <a:off x="3454400" y="611524"/>
            <a:ext cx="9218960" cy="1531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609600" y="274638"/>
            <a:ext cx="2844800"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Group 6</a:t>
            </a:r>
            <a:endParaRPr lang="zh-CN" altLang="en-US" sz="3200" b="1" dirty="0">
              <a:latin typeface="微软雅黑" panose="020B0503020204020204" pitchFamily="34" charset="-122"/>
              <a:ea typeface="微软雅黑" panose="020B0503020204020204" pitchFamily="34" charset="-122"/>
            </a:endParaRPr>
          </a:p>
        </p:txBody>
      </p:sp>
      <p:sp>
        <p:nvSpPr>
          <p:cNvPr id="9" name="文本框 9">
            <a:extLst>
              <a:ext uri="{FF2B5EF4-FFF2-40B4-BE49-F238E27FC236}">
                <a16:creationId xmlns:a16="http://schemas.microsoft.com/office/drawing/2014/main" id="{9D093E0E-E5AA-412B-82AA-81A67F566509}"/>
              </a:ext>
            </a:extLst>
          </p:cNvPr>
          <p:cNvSpPr txBox="1"/>
          <p:nvPr userDrawn="1"/>
        </p:nvSpPr>
        <p:spPr>
          <a:xfrm>
            <a:off x="636780" y="813152"/>
            <a:ext cx="357847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kern="1200" spc="-150" dirty="0">
                <a:solidFill>
                  <a:schemeClr val="tx1"/>
                </a:solidFill>
                <a:latin typeface="Microsoft YaHei" panose="020B0503020204020204" pitchFamily="34" charset="-122"/>
                <a:ea typeface="Microsoft YaHei" panose="020B0503020204020204" pitchFamily="34" charset="-122"/>
                <a:cs typeface="+mn-cs"/>
              </a:rPr>
              <a:t>Strategy 3</a:t>
            </a:r>
            <a:endParaRPr lang="zh-CN" altLang="en-US" sz="2800" b="1" kern="1200" spc="-150" dirty="0">
              <a:solidFill>
                <a:schemeClr val="tx1"/>
              </a:solidFill>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92231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714124" y="6434753"/>
            <a:ext cx="2844800" cy="365125"/>
          </a:xfrm>
          <a:prstGeom prst="rect">
            <a:avLst/>
          </a:prstGeom>
        </p:spPr>
        <p:txBody>
          <a:bodyPr/>
          <a:lstStyle/>
          <a:p>
            <a:fld id="{530820CF-B880-4189-942D-D702A7CBA730}" type="datetimeFigureOut">
              <a:rPr lang="zh-CN" altLang="en-US" smtClean="0"/>
              <a:pPr/>
              <a:t>2018/12/5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0923017" y="6237312"/>
            <a:ext cx="645096" cy="365125"/>
          </a:xfrm>
          <a:prstGeom prst="rect">
            <a:avLst/>
          </a:prstGeom>
        </p:spPr>
        <p:txBody>
          <a:bodyPr/>
          <a:lstStyle/>
          <a:p>
            <a:fld id="{0C913308-F349-4B6D-A68A-DD1791B4A57B}" type="slidenum">
              <a:rPr lang="zh-CN" altLang="en-US" smtClean="0"/>
              <a:pPr/>
              <a:t>‹#›</a:t>
            </a:fld>
            <a:endParaRPr lang="zh-CN" altLang="en-US"/>
          </a:p>
        </p:txBody>
      </p:sp>
      <p:sp>
        <p:nvSpPr>
          <p:cNvPr id="7" name="矩形 6"/>
          <p:cNvSpPr/>
          <p:nvPr userDrawn="1"/>
        </p:nvSpPr>
        <p:spPr>
          <a:xfrm>
            <a:off x="0" y="0"/>
            <a:ext cx="6572253"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7" name="组合 16"/>
          <p:cNvGrpSpPr/>
          <p:nvPr userDrawn="1"/>
        </p:nvGrpSpPr>
        <p:grpSpPr>
          <a:xfrm>
            <a:off x="1087774" y="-27384"/>
            <a:ext cx="4320000" cy="6984776"/>
            <a:chOff x="744132" y="50139"/>
            <a:chExt cx="3240000" cy="6984776"/>
          </a:xfrm>
        </p:grpSpPr>
        <p:sp>
          <p:nvSpPr>
            <p:cNvPr id="8" name="椭圆 7"/>
            <p:cNvSpPr/>
            <p:nvPr userDrawn="1"/>
          </p:nvSpPr>
          <p:spPr>
            <a:xfrm>
              <a:off x="744132" y="1130739"/>
              <a:ext cx="3240000" cy="432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flipH="1">
              <a:off x="2355745" y="50139"/>
              <a:ext cx="34289" cy="6984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20" name="组合 19"/>
          <p:cNvGrpSpPr/>
          <p:nvPr userDrawn="1"/>
        </p:nvGrpSpPr>
        <p:grpSpPr>
          <a:xfrm>
            <a:off x="1582329" y="2217245"/>
            <a:ext cx="3714776" cy="1000132"/>
            <a:chOff x="1142976" y="2427280"/>
            <a:chExt cx="2786082" cy="1000132"/>
          </a:xfrm>
        </p:grpSpPr>
        <p:sp>
          <p:nvSpPr>
            <p:cNvPr id="12" name="TextBox 11"/>
            <p:cNvSpPr txBox="1"/>
            <p:nvPr userDrawn="1"/>
          </p:nvSpPr>
          <p:spPr>
            <a:xfrm>
              <a:off x="1142976" y="2498718"/>
              <a:ext cx="2786082" cy="830997"/>
            </a:xfrm>
            <a:prstGeom prst="rect">
              <a:avLst/>
            </a:prstGeom>
            <a:noFill/>
          </p:spPr>
          <p:txBody>
            <a:bodyPr wrap="square" rtlCol="0">
              <a:spAutoFit/>
            </a:bodyPr>
            <a:lstStyle/>
            <a:p>
              <a:r>
                <a:rPr lang="en-US" altLang="zh-CN" sz="4800" baseline="0" dirty="0">
                  <a:latin typeface="Microsoft JhengHei" panose="020B0604030504040204" pitchFamily="34" charset="-120"/>
                  <a:ea typeface="Microsoft JhengHei" panose="020B0604030504040204" pitchFamily="34" charset="-120"/>
                </a:rPr>
                <a:t>Strategies 2</a:t>
              </a:r>
              <a:endParaRPr lang="zh-CN" altLang="en-US" sz="4800" dirty="0">
                <a:latin typeface="Microsoft JhengHei" panose="020B0604030504040204" pitchFamily="34" charset="-120"/>
                <a:ea typeface="Microsoft JhengHei" panose="020B0604030504040204" pitchFamily="34" charset="-120"/>
              </a:endParaRPr>
            </a:p>
          </p:txBody>
        </p:sp>
        <p:cxnSp>
          <p:nvCxnSpPr>
            <p:cNvPr id="15" name="直接连接符 14"/>
            <p:cNvCxnSpPr/>
            <p:nvPr userDrawn="1"/>
          </p:nvCxnSpPr>
          <p:spPr>
            <a:xfrm>
              <a:off x="1142976" y="3425824"/>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1142976" y="2427280"/>
              <a:ext cx="2571768"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userDrawn="1"/>
        </p:nvSpPr>
        <p:spPr>
          <a:xfrm>
            <a:off x="1424906" y="3391088"/>
            <a:ext cx="3877416" cy="584775"/>
          </a:xfrm>
          <a:prstGeom prst="rect">
            <a:avLst/>
          </a:prstGeom>
          <a:noFill/>
        </p:spPr>
        <p:txBody>
          <a:bodyPr wrap="square" lIns="72000" rtlCol="0">
            <a:spAutoFit/>
          </a:bodyPr>
          <a:lstStyle/>
          <a:p>
            <a:pPr algn="ctr"/>
            <a:r>
              <a:rPr lang="en-US" altLang="zh-CN" sz="3200" b="1" dirty="0">
                <a:latin typeface="微软雅黑" pitchFamily="34" charset="-122"/>
                <a:ea typeface="微软雅黑" pitchFamily="34" charset="-122"/>
              </a:rPr>
              <a:t>Straddle</a:t>
            </a:r>
            <a:endParaRPr lang="zh-CN" altLang="en-US" sz="3200" b="1" dirty="0">
              <a:latin typeface="微软雅黑" pitchFamily="34" charset="-122"/>
              <a:ea typeface="微软雅黑" pitchFamily="34" charset="-122"/>
            </a:endParaRPr>
          </a:p>
        </p:txBody>
      </p:sp>
      <p:grpSp>
        <p:nvGrpSpPr>
          <p:cNvPr id="37" name="组合 36"/>
          <p:cNvGrpSpPr/>
          <p:nvPr userDrawn="1"/>
        </p:nvGrpSpPr>
        <p:grpSpPr>
          <a:xfrm>
            <a:off x="7377633" y="2217245"/>
            <a:ext cx="720000" cy="720000"/>
            <a:chOff x="6610818" y="2399680"/>
            <a:chExt cx="720000" cy="720000"/>
          </a:xfrm>
        </p:grpSpPr>
        <p:sp>
          <p:nvSpPr>
            <p:cNvPr id="3" name="矩形 2"/>
            <p:cNvSpPr/>
            <p:nvPr userDrawn="1"/>
          </p:nvSpPr>
          <p:spPr>
            <a:xfrm>
              <a:off x="6610818" y="2399680"/>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userDrawn="1"/>
          </p:nvGrpSpPr>
          <p:grpSpPr>
            <a:xfrm>
              <a:off x="6744072" y="2492896"/>
              <a:ext cx="504056" cy="504056"/>
              <a:chOff x="6816080" y="2492896"/>
              <a:chExt cx="504056" cy="504056"/>
            </a:xfrm>
          </p:grpSpPr>
          <p:cxnSp>
            <p:nvCxnSpPr>
              <p:cNvPr id="14" name="直接箭头连接符 13"/>
              <p:cNvCxnSpPr/>
              <p:nvPr userDrawn="1"/>
            </p:nvCxnSpPr>
            <p:spPr>
              <a:xfrm>
                <a:off x="6816080" y="2996952"/>
                <a:ext cx="504056" cy="0"/>
              </a:xfrm>
              <a:prstGeom prst="straightConnector1">
                <a:avLst/>
              </a:prstGeom>
              <a:ln w="38100">
                <a:solidFill>
                  <a:schemeClr val="bg1"/>
                </a:solidFill>
                <a:tailEnd type="stealth"/>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userDrawn="1"/>
            </p:nvCxnSpPr>
            <p:spPr>
              <a:xfrm flipV="1">
                <a:off x="6816080" y="2492896"/>
                <a:ext cx="0" cy="504056"/>
              </a:xfrm>
              <a:prstGeom prst="straightConnector1">
                <a:avLst/>
              </a:prstGeom>
              <a:ln w="41275">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35" name="任意多边形 34"/>
              <p:cNvSpPr/>
              <p:nvPr userDrawn="1"/>
            </p:nvSpPr>
            <p:spPr>
              <a:xfrm rot="2640000">
                <a:off x="7069075" y="2494585"/>
                <a:ext cx="122177" cy="484092"/>
              </a:xfrm>
              <a:custGeom>
                <a:avLst/>
                <a:gdLst>
                  <a:gd name="connsiteX0" fmla="*/ 37350 w 203032"/>
                  <a:gd name="connsiteY0" fmla="*/ 0 h 1057033"/>
                  <a:gd name="connsiteX1" fmla="*/ 52824 w 203032"/>
                  <a:gd name="connsiteY1" fmla="*/ 342133 h 1057033"/>
                  <a:gd name="connsiteX2" fmla="*/ 45455 w 203032"/>
                  <a:gd name="connsiteY2" fmla="*/ 342133 h 1057033"/>
                  <a:gd name="connsiteX3" fmla="*/ 199892 w 203032"/>
                  <a:gd name="connsiteY3" fmla="*/ 686567 h 1057033"/>
                  <a:gd name="connsiteX4" fmla="*/ 181772 w 203032"/>
                  <a:gd name="connsiteY4" fmla="*/ 694076 h 1057033"/>
                  <a:gd name="connsiteX5" fmla="*/ 203032 w 203032"/>
                  <a:gd name="connsiteY5" fmla="*/ 703513 h 1057033"/>
                  <a:gd name="connsiteX6" fmla="*/ 65816 w 203032"/>
                  <a:gd name="connsiteY6" fmla="*/ 1057033 h 1057033"/>
                  <a:gd name="connsiteX7" fmla="*/ 0 w 203032"/>
                  <a:gd name="connsiteY7" fmla="*/ 1027820 h 1057033"/>
                  <a:gd name="connsiteX8" fmla="*/ 163789 w 203032"/>
                  <a:gd name="connsiteY8" fmla="*/ 701529 h 1057033"/>
                  <a:gd name="connsiteX9" fmla="*/ 157656 w 203032"/>
                  <a:gd name="connsiteY9" fmla="*/ 704070 h 1057033"/>
                  <a:gd name="connsiteX10" fmla="*/ 15390 w 203032"/>
                  <a:gd name="connsiteY10" fmla="*/ 330927 h 1057033"/>
                  <a:gd name="connsiteX11" fmla="*/ 20439 w 203032"/>
                  <a:gd name="connsiteY11" fmla="*/ 328835 h 1057033"/>
                  <a:gd name="connsiteX12" fmla="*/ 30037 w 203032"/>
                  <a:gd name="connsiteY12" fmla="*/ 116653 h 1057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032" h="1057033">
                    <a:moveTo>
                      <a:pt x="37350" y="0"/>
                    </a:moveTo>
                    <a:lnTo>
                      <a:pt x="52824" y="342133"/>
                    </a:lnTo>
                    <a:lnTo>
                      <a:pt x="45455" y="342133"/>
                    </a:lnTo>
                    <a:lnTo>
                      <a:pt x="199892" y="686567"/>
                    </a:lnTo>
                    <a:lnTo>
                      <a:pt x="181772" y="694076"/>
                    </a:lnTo>
                    <a:lnTo>
                      <a:pt x="203032" y="703513"/>
                    </a:lnTo>
                    <a:lnTo>
                      <a:pt x="65816" y="1057033"/>
                    </a:lnTo>
                    <a:lnTo>
                      <a:pt x="0" y="1027820"/>
                    </a:lnTo>
                    <a:lnTo>
                      <a:pt x="163789" y="701529"/>
                    </a:lnTo>
                    <a:lnTo>
                      <a:pt x="157656" y="704070"/>
                    </a:lnTo>
                    <a:lnTo>
                      <a:pt x="15390" y="330927"/>
                    </a:lnTo>
                    <a:lnTo>
                      <a:pt x="20439" y="328835"/>
                    </a:lnTo>
                    <a:lnTo>
                      <a:pt x="30037" y="1166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6" name="组合 45"/>
          <p:cNvGrpSpPr/>
          <p:nvPr userDrawn="1"/>
        </p:nvGrpSpPr>
        <p:grpSpPr>
          <a:xfrm>
            <a:off x="7377633" y="3533916"/>
            <a:ext cx="720000" cy="720000"/>
            <a:chOff x="10329453" y="3914308"/>
            <a:chExt cx="720000" cy="720000"/>
          </a:xfrm>
        </p:grpSpPr>
        <p:sp>
          <p:nvSpPr>
            <p:cNvPr id="45" name="矩形 44"/>
            <p:cNvSpPr/>
            <p:nvPr userDrawn="1"/>
          </p:nvSpPr>
          <p:spPr>
            <a:xfrm>
              <a:off x="10329453" y="3914308"/>
              <a:ext cx="720000" cy="72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饼形 43"/>
            <p:cNvSpPr/>
            <p:nvPr userDrawn="1"/>
          </p:nvSpPr>
          <p:spPr>
            <a:xfrm>
              <a:off x="10455453" y="4038483"/>
              <a:ext cx="468000" cy="468000"/>
            </a:xfrm>
            <a:prstGeom prst="pi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7" name="文本框 46"/>
          <p:cNvSpPr txBox="1"/>
          <p:nvPr userDrawn="1"/>
        </p:nvSpPr>
        <p:spPr>
          <a:xfrm>
            <a:off x="8533696" y="2369530"/>
            <a:ext cx="3527773"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Strategy &amp; Theorem</a:t>
            </a:r>
            <a:endParaRPr lang="zh-CN" altLang="en-US" sz="2400" dirty="0">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533696" y="3654974"/>
            <a:ext cx="3538968" cy="461665"/>
          </a:xfrm>
          <a:prstGeom prst="rect">
            <a:avLst/>
          </a:prstGeom>
          <a:noFill/>
        </p:spPr>
        <p:txBody>
          <a:bodyPr wrap="square" rtlCol="0">
            <a:spAutoFit/>
          </a:bodyPr>
          <a:lstStyle/>
          <a:p>
            <a:r>
              <a:rPr lang="en-US" altLang="zh-CN" sz="2400" kern="1200" dirty="0">
                <a:solidFill>
                  <a:schemeClr val="tx1"/>
                </a:solidFill>
                <a:latin typeface="微软雅黑" panose="020B0503020204020204" pitchFamily="34" charset="-122"/>
                <a:ea typeface="微软雅黑" panose="020B0503020204020204" pitchFamily="34" charset="-122"/>
                <a:cs typeface="+mn-cs"/>
              </a:rPr>
              <a:t>Effect &amp; Improvement</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p:txBody>
      </p:sp>
      <p:sp>
        <p:nvSpPr>
          <p:cNvPr id="30" name="TextBox 29">
            <a:extLst>
              <a:ext uri="{FF2B5EF4-FFF2-40B4-BE49-F238E27FC236}">
                <a16:creationId xmlns:a16="http://schemas.microsoft.com/office/drawing/2014/main" id="{56BD1A16-20C9-4E44-A942-23362EC07C9E}"/>
              </a:ext>
            </a:extLst>
          </p:cNvPr>
          <p:cNvSpPr txBox="1"/>
          <p:nvPr userDrawn="1"/>
        </p:nvSpPr>
        <p:spPr>
          <a:xfrm>
            <a:off x="8533696" y="428605"/>
            <a:ext cx="3714776" cy="461665"/>
          </a:xfrm>
          <a:prstGeom prst="rect">
            <a:avLst/>
          </a:prstGeom>
          <a:noFill/>
        </p:spPr>
        <p:txBody>
          <a:bodyPr wrap="square" rtlCol="0">
            <a:spAutoFit/>
          </a:bodyPr>
          <a:lstStyle/>
          <a:p>
            <a:r>
              <a:rPr lang="en-US" altLang="zh-CN" sz="2400" dirty="0">
                <a:latin typeface="微软雅黑" pitchFamily="34" charset="-122"/>
                <a:ea typeface="微软雅黑" pitchFamily="34" charset="-122"/>
              </a:rPr>
              <a:t>GROUP 6</a:t>
            </a:r>
            <a:endParaRPr lang="zh-CN" altLang="en-US" sz="2400" dirty="0">
              <a:latin typeface="微软雅黑" pitchFamily="34" charset="-122"/>
              <a:ea typeface="微软雅黑" pitchFamily="34" charset="-122"/>
            </a:endParaRPr>
          </a:p>
        </p:txBody>
      </p:sp>
      <p:sp>
        <p:nvSpPr>
          <p:cNvPr id="31" name="TextBox 30">
            <a:extLst>
              <a:ext uri="{FF2B5EF4-FFF2-40B4-BE49-F238E27FC236}">
                <a16:creationId xmlns:a16="http://schemas.microsoft.com/office/drawing/2014/main" id="{90EF8CE2-413C-E840-896F-336C7B44E7AC}"/>
              </a:ext>
            </a:extLst>
          </p:cNvPr>
          <p:cNvSpPr txBox="1"/>
          <p:nvPr userDrawn="1"/>
        </p:nvSpPr>
        <p:spPr>
          <a:xfrm>
            <a:off x="8533696" y="857233"/>
            <a:ext cx="5048285" cy="646331"/>
          </a:xfrm>
          <a:prstGeom prst="rect">
            <a:avLst/>
          </a:prstGeom>
          <a:noFill/>
        </p:spPr>
        <p:txBody>
          <a:bodyPr wrap="square" rtlCol="0">
            <a:spAutoFit/>
          </a:bodyPr>
          <a:lstStyle/>
          <a:p>
            <a:r>
              <a:rPr lang="en-US" altLang="zh-CN" sz="3600" b="1" dirty="0">
                <a:latin typeface="Microsoft JhengHei" panose="020B0604030504040204" pitchFamily="34" charset="-120"/>
                <a:ea typeface="Microsoft JhengHei" panose="020B0604030504040204" pitchFamily="34" charset="-120"/>
              </a:rPr>
              <a:t>FINAL REPORT</a:t>
            </a:r>
            <a:endParaRPr lang="zh-CN" altLang="en-US" sz="3600" b="1"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8579049"/>
      </p:ext>
    </p:extLst>
  </p:cSld>
  <p:clrMapOvr>
    <a:masterClrMapping/>
  </p:clrMapOvr>
  <p:extLst mod="1">
    <p:ext uri="{DCECCB84-F9BA-43D5-87BE-67443E8EF086}">
      <p15:sldGuideLst xmlns:p15="http://schemas.microsoft.com/office/powerpoint/2012/main">
        <p15:guide id="1" pos="742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79" r:id="rId4"/>
    <p:sldLayoutId id="2147483663" r:id="rId5"/>
    <p:sldLayoutId id="2147483680" r:id="rId6"/>
    <p:sldLayoutId id="2147483678" r:id="rId7"/>
    <p:sldLayoutId id="2147483681" r:id="rId8"/>
    <p:sldLayoutId id="2147483677" r:id="rId9"/>
    <p:sldLayoutId id="2147483676" r:id="rId10"/>
    <p:sldLayoutId id="2147483674" r:id="rId11"/>
    <p:sldLayoutId id="2147483675" r:id="rId12"/>
    <p:sldLayoutId id="214748366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28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8.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7"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30.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39416" y="2205038"/>
            <a:ext cx="10363200" cy="1470025"/>
          </a:xfrm>
          <a:prstGeom prst="rect">
            <a:avLst/>
          </a:prstGeom>
        </p:spPr>
        <p:txBody>
          <a:bodyPr>
            <a:normAutofit fontScale="90000"/>
          </a:bodyPr>
          <a:lstStyle/>
          <a:p>
            <a:r>
              <a:rPr lang="en-US" altLang="zh-CN" sz="6000" b="1" dirty="0">
                <a:solidFill>
                  <a:schemeClr val="bg1"/>
                </a:solidFill>
                <a:latin typeface="Microsoft YaHei" panose="020B0503020204020204" pitchFamily="34" charset="-122"/>
                <a:ea typeface="Microsoft YaHei" panose="020B0503020204020204" pitchFamily="34" charset="-122"/>
              </a:rPr>
              <a:t>Final Report Group6</a:t>
            </a:r>
            <a:br>
              <a:rPr lang="en-US" altLang="zh-CN" sz="4800" b="1" dirty="0">
                <a:solidFill>
                  <a:schemeClr val="bg1"/>
                </a:solidFill>
                <a:latin typeface="Microsoft YaHei" panose="020B0503020204020204" pitchFamily="34" charset="-122"/>
                <a:ea typeface="Microsoft YaHei" panose="020B0503020204020204" pitchFamily="34" charset="-122"/>
              </a:rPr>
            </a:br>
            <a:r>
              <a:rPr lang="en-US" altLang="zh-CN" sz="4800" b="1" dirty="0">
                <a:solidFill>
                  <a:schemeClr val="bg1"/>
                </a:solidFill>
                <a:latin typeface="Microsoft YaHei" panose="020B0503020204020204" pitchFamily="34" charset="-122"/>
                <a:ea typeface="Microsoft YaHei" panose="020B0503020204020204" pitchFamily="34" charset="-122"/>
              </a:rPr>
              <a:t>FE 620: Pricing and hedging</a:t>
            </a:r>
            <a:br>
              <a:rPr lang="en-US" altLang="zh-CN" sz="4800" b="1" dirty="0">
                <a:solidFill>
                  <a:schemeClr val="bg1"/>
                </a:solidFill>
                <a:latin typeface="Microsoft YaHei" panose="020B0503020204020204" pitchFamily="34" charset="-122"/>
                <a:ea typeface="Microsoft YaHei" panose="020B0503020204020204" pitchFamily="34" charset="-122"/>
              </a:rPr>
            </a:br>
            <a:r>
              <a:rPr lang="en-US" altLang="zh-CN" sz="3100" b="1" dirty="0" err="1">
                <a:solidFill>
                  <a:schemeClr val="bg1"/>
                </a:solidFill>
                <a:latin typeface="Microsoft YaHei" panose="020B0503020204020204" pitchFamily="34" charset="-122"/>
                <a:ea typeface="Microsoft YaHei" panose="020B0503020204020204" pitchFamily="34" charset="-122"/>
              </a:rPr>
              <a:t>Yifu</a:t>
            </a:r>
            <a:r>
              <a:rPr lang="en-US" altLang="zh-CN" sz="3100" b="1" dirty="0">
                <a:solidFill>
                  <a:schemeClr val="bg1"/>
                </a:solidFill>
                <a:latin typeface="Microsoft YaHei" panose="020B0503020204020204" pitchFamily="34" charset="-122"/>
                <a:ea typeface="Microsoft YaHei" panose="020B0503020204020204" pitchFamily="34" charset="-122"/>
              </a:rPr>
              <a:t> He, You Yu, </a:t>
            </a:r>
            <a:r>
              <a:rPr lang="en-US" altLang="zh-CN" sz="3100" b="1" dirty="0" err="1">
                <a:solidFill>
                  <a:schemeClr val="bg1"/>
                </a:solidFill>
                <a:latin typeface="Microsoft YaHei" panose="020B0503020204020204" pitchFamily="34" charset="-122"/>
                <a:ea typeface="Microsoft YaHei" panose="020B0503020204020204" pitchFamily="34" charset="-122"/>
              </a:rPr>
              <a:t>Zepu</a:t>
            </a:r>
            <a:r>
              <a:rPr lang="en-US" altLang="zh-CN" sz="3100" b="1" dirty="0">
                <a:solidFill>
                  <a:schemeClr val="bg1"/>
                </a:solidFill>
                <a:latin typeface="Microsoft YaHei" panose="020B0503020204020204" pitchFamily="34" charset="-122"/>
                <a:ea typeface="Microsoft YaHei" panose="020B0503020204020204" pitchFamily="34" charset="-122"/>
              </a:rPr>
              <a:t> Li, Heng Lu</a:t>
            </a:r>
            <a:br>
              <a:rPr lang="en-US" altLang="zh-CN" sz="3100" b="1" dirty="0">
                <a:solidFill>
                  <a:schemeClr val="bg1"/>
                </a:solidFill>
                <a:latin typeface="Microsoft YaHei" panose="020B0503020204020204" pitchFamily="34" charset="-122"/>
                <a:ea typeface="Microsoft YaHei" panose="020B0503020204020204" pitchFamily="34" charset="-122"/>
              </a:rPr>
            </a:br>
            <a:endParaRPr lang="zh-CN" altLang="en-US" sz="4800" b="1" dirty="0">
              <a:solidFill>
                <a:schemeClr val="bg1"/>
              </a:solidFill>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4294967295"/>
          </p:nvPr>
        </p:nvSpPr>
        <p:spPr>
          <a:xfrm>
            <a:off x="8737600" y="6356351"/>
            <a:ext cx="2844800" cy="365125"/>
          </a:xfrm>
          <a:prstGeom prst="rect">
            <a:avLst/>
          </a:prstGeom>
        </p:spPr>
        <p:txBody>
          <a:bodyPr/>
          <a:lstStyle/>
          <a:p>
            <a:fld id="{0C913308-F349-4B6D-A68A-DD1791B4A57B}" type="slidenum">
              <a:rPr lang="zh-CN" altLang="en-US" smtClean="0"/>
              <a:pPr/>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ED4FD1-AB7F-4BFB-9366-EB755E18F2A1}"/>
              </a:ext>
            </a:extLst>
          </p:cNvPr>
          <p:cNvSpPr txBox="1"/>
          <p:nvPr/>
        </p:nvSpPr>
        <p:spPr>
          <a:xfrm>
            <a:off x="3368627" y="890096"/>
            <a:ext cx="6757417" cy="400110"/>
          </a:xfrm>
          <a:prstGeom prst="rect">
            <a:avLst/>
          </a:prstGeom>
          <a:noFill/>
        </p:spPr>
        <p:txBody>
          <a:bodyPr wrap="square" rtlCol="0">
            <a:spAutoFit/>
          </a:bodyPr>
          <a:lstStyle/>
          <a:p>
            <a:r>
              <a:rPr lang="en-US" sz="2000" b="1" kern="1200" dirty="0">
                <a:solidFill>
                  <a:schemeClr val="tx1"/>
                </a:solidFill>
                <a:effectLst/>
                <a:latin typeface="Microsoft YaHei" panose="020B0503020204020204" pitchFamily="34" charset="-122"/>
                <a:ea typeface="Microsoft YaHei" panose="020B0503020204020204" pitchFamily="34" charset="-122"/>
                <a:cs typeface="+mn-cs"/>
              </a:rPr>
              <a:t>Straddle</a:t>
            </a:r>
            <a:endParaRPr lang="en-US" sz="3200"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FE4085A2-33B2-445C-AEA2-5D666C5F6824}"/>
              </a:ext>
            </a:extLst>
          </p:cNvPr>
          <p:cNvPicPr>
            <a:picLocks noChangeAspect="1"/>
          </p:cNvPicPr>
          <p:nvPr/>
        </p:nvPicPr>
        <p:blipFill>
          <a:blip r:embed="rId3"/>
          <a:stretch>
            <a:fillRect/>
          </a:stretch>
        </p:blipFill>
        <p:spPr>
          <a:xfrm>
            <a:off x="1817903" y="1998208"/>
            <a:ext cx="8711252" cy="4581858"/>
          </a:xfrm>
          <a:prstGeom prst="rect">
            <a:avLst/>
          </a:prstGeom>
        </p:spPr>
      </p:pic>
      <p:sp>
        <p:nvSpPr>
          <p:cNvPr id="8" name="等腰三角形 1">
            <a:extLst>
              <a:ext uri="{FF2B5EF4-FFF2-40B4-BE49-F238E27FC236}">
                <a16:creationId xmlns:a16="http://schemas.microsoft.com/office/drawing/2014/main" id="{09E708C6-EE3B-4E8D-AFE8-9DB3032BA525}"/>
              </a:ext>
            </a:extLst>
          </p:cNvPr>
          <p:cNvSpPr/>
          <p:nvPr/>
        </p:nvSpPr>
        <p:spPr>
          <a:xfrm rot="5400000">
            <a:off x="1096477" y="1474474"/>
            <a:ext cx="396044" cy="33946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5">
            <a:extLst>
              <a:ext uri="{FF2B5EF4-FFF2-40B4-BE49-F238E27FC236}">
                <a16:creationId xmlns:a16="http://schemas.microsoft.com/office/drawing/2014/main" id="{4CC0F928-6FFB-476D-8040-5DDBBF2A118C}"/>
              </a:ext>
            </a:extLst>
          </p:cNvPr>
          <p:cNvSpPr/>
          <p:nvPr/>
        </p:nvSpPr>
        <p:spPr>
          <a:xfrm>
            <a:off x="1485588" y="1382597"/>
            <a:ext cx="3749937"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Outcome and Profit</a:t>
            </a:r>
            <a:endParaRPr lang="zh-CN" altLang="zh-CN" sz="2800" b="1"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A355E070-E570-4650-AF48-B996A9C50453}"/>
              </a:ext>
            </a:extLst>
          </p:cNvPr>
          <p:cNvSpPr/>
          <p:nvPr/>
        </p:nvSpPr>
        <p:spPr>
          <a:xfrm>
            <a:off x="1919536" y="2276241"/>
            <a:ext cx="9147698" cy="3688189"/>
          </a:xfrm>
          <a:prstGeom prst="rect">
            <a:avLst/>
          </a:prstGeom>
        </p:spPr>
        <p:txBody>
          <a:bodyPr wrap="square">
            <a:spAutoFit/>
          </a:bodyPr>
          <a:lstStyle/>
          <a:p>
            <a:pPr indent="152400">
              <a:lnSpc>
                <a:spcPct val="115000"/>
              </a:lnSpc>
              <a:spcAft>
                <a:spcPts val="0"/>
              </a:spcAft>
            </a:pPr>
            <a:r>
              <a:rPr lang="en-US" altLang="zh-CN" sz="2000" dirty="0">
                <a:latin typeface="Microsoft YaHei" panose="020B0503020204020204" pitchFamily="34" charset="-122"/>
                <a:ea typeface="Microsoft YaHei" panose="020B0503020204020204" pitchFamily="34" charset="-122"/>
                <a:cs typeface="SimSun" panose="02010600030101010101" pitchFamily="2" charset="-122"/>
              </a:rPr>
              <a:t>(1) Actually, the option straddle relies on the high vibration of the underlying stock price. This strategy usually works well during the timing of quarters’ </a:t>
            </a:r>
            <a:r>
              <a:rPr lang="en-US" altLang="zh-CN" sz="2000" dirty="0" err="1">
                <a:latin typeface="Microsoft YaHei" panose="020B0503020204020204" pitchFamily="34" charset="-122"/>
                <a:ea typeface="Microsoft YaHei" panose="020B0503020204020204" pitchFamily="34" charset="-122"/>
                <a:cs typeface="SimSun" panose="02010600030101010101" pitchFamily="2" charset="-122"/>
              </a:rPr>
              <a:t>publishment</a:t>
            </a:r>
            <a:r>
              <a:rPr lang="en-US" altLang="zh-CN" sz="2000" dirty="0">
                <a:latin typeface="Microsoft YaHei" panose="020B0503020204020204" pitchFamily="34" charset="-122"/>
                <a:ea typeface="Microsoft YaHei" panose="020B0503020204020204" pitchFamily="34" charset="-122"/>
                <a:cs typeface="SimSun" panose="02010600030101010101" pitchFamily="2" charset="-122"/>
              </a:rPr>
              <a:t>. It is more like a speculation rather than a hedging strategy. However, considering time is also a precious capital, it is not bad to play as a speculator sometime.</a:t>
            </a:r>
            <a:endParaRPr lang="zh-CN" altLang="zh-CN" sz="2000" dirty="0">
              <a:latin typeface="Microsoft YaHei" panose="020B0503020204020204" pitchFamily="34" charset="-122"/>
              <a:ea typeface="Microsoft YaHei" panose="020B0503020204020204" pitchFamily="34" charset="-122"/>
              <a:cs typeface="SimSun" panose="02010600030101010101" pitchFamily="2" charset="-122"/>
            </a:endParaRPr>
          </a:p>
          <a:p>
            <a:pPr indent="152400">
              <a:lnSpc>
                <a:spcPts val="800"/>
              </a:lnSpc>
              <a:spcAft>
                <a:spcPts val="0"/>
              </a:spcAft>
            </a:pPr>
            <a:r>
              <a:rPr lang="en-US" altLang="zh-CN" sz="2000" dirty="0">
                <a:latin typeface="Microsoft YaHei" panose="020B0503020204020204" pitchFamily="34" charset="-122"/>
                <a:ea typeface="Microsoft YaHei" panose="020B0503020204020204" pitchFamily="34" charset="-122"/>
                <a:cs typeface="SimSun" panose="02010600030101010101" pitchFamily="2" charset="-122"/>
              </a:rPr>
              <a:t> </a:t>
            </a:r>
            <a:endParaRPr lang="zh-CN" altLang="zh-CN" sz="2000" dirty="0">
              <a:latin typeface="Microsoft YaHei" panose="020B0503020204020204" pitchFamily="34" charset="-122"/>
              <a:ea typeface="Microsoft YaHei" panose="020B0503020204020204" pitchFamily="34" charset="-122"/>
              <a:cs typeface="SimSun" panose="02010600030101010101" pitchFamily="2" charset="-122"/>
            </a:endParaRPr>
          </a:p>
          <a:p>
            <a:pPr indent="152400">
              <a:lnSpc>
                <a:spcPct val="115000"/>
              </a:lnSpc>
              <a:spcAft>
                <a:spcPts val="0"/>
              </a:spcAft>
            </a:pPr>
            <a:r>
              <a:rPr lang="en-US" altLang="zh-CN" sz="2000" dirty="0">
                <a:latin typeface="Microsoft YaHei" panose="020B0503020204020204" pitchFamily="34" charset="-122"/>
                <a:ea typeface="Microsoft YaHei" panose="020B0503020204020204" pitchFamily="34" charset="-122"/>
                <a:cs typeface="SimSun" panose="02010600030101010101" pitchFamily="2" charset="-122"/>
              </a:rPr>
              <a:t>(2) There is an obvious way to decrease the risk of this strategy. That is to buy the cheap option, which means to buy the call options with a higher strike price and put options with a lower strike price. By this means, we can control our costs within a smaller percentage.</a:t>
            </a:r>
            <a:endParaRPr lang="zh-CN" altLang="zh-CN" sz="2000" dirty="0">
              <a:latin typeface="Microsoft YaHei" panose="020B0503020204020204" pitchFamily="34" charset="-122"/>
              <a:ea typeface="Microsoft YaHei" panose="020B0503020204020204" pitchFamily="34" charset="-122"/>
              <a:cs typeface="SimSun" panose="02010600030101010101" pitchFamily="2" charset="-122"/>
            </a:endParaRPr>
          </a:p>
          <a:p>
            <a:pPr indent="152400">
              <a:spcAft>
                <a:spcPts val="0"/>
              </a:spcAft>
            </a:pPr>
            <a:r>
              <a:rPr lang="en-US" altLang="zh-CN" sz="2000" dirty="0">
                <a:latin typeface="Microsoft YaHei" panose="020B0503020204020204" pitchFamily="34" charset="-122"/>
                <a:ea typeface="Microsoft YaHei" panose="020B0503020204020204" pitchFamily="34" charset="-122"/>
                <a:cs typeface="SimSun" panose="02010600030101010101" pitchFamily="2" charset="-122"/>
              </a:rPr>
              <a:t> </a:t>
            </a:r>
            <a:endParaRPr lang="zh-CN" altLang="zh-CN" sz="2000" dirty="0">
              <a:latin typeface="Microsoft YaHei" panose="020B0503020204020204" pitchFamily="34" charset="-122"/>
              <a:ea typeface="Microsoft YaHei" panose="020B0503020204020204" pitchFamily="34" charset="-122"/>
              <a:cs typeface="SimSun" panose="02010600030101010101" pitchFamily="2" charset="-122"/>
            </a:endParaRPr>
          </a:p>
        </p:txBody>
      </p:sp>
      <p:sp>
        <p:nvSpPr>
          <p:cNvPr id="11" name="矩形 5">
            <a:extLst>
              <a:ext uri="{FF2B5EF4-FFF2-40B4-BE49-F238E27FC236}">
                <a16:creationId xmlns:a16="http://schemas.microsoft.com/office/drawing/2014/main" id="{252A90CC-EF8A-45CE-9557-F1A562F8D046}"/>
              </a:ext>
            </a:extLst>
          </p:cNvPr>
          <p:cNvSpPr/>
          <p:nvPr/>
        </p:nvSpPr>
        <p:spPr>
          <a:xfrm>
            <a:off x="1498265" y="1387930"/>
            <a:ext cx="2636491"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Improvement</a:t>
            </a:r>
            <a:endParaRPr lang="zh-CN"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050839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grpId="1" nodeType="clickEffect">
                                  <p:stCondLst>
                                    <p:cond delay="0"/>
                                  </p:stCondLst>
                                  <p:childTnLst>
                                    <p:animEffect transition="out" filter="wipe(right)">
                                      <p:cBhvr>
                                        <p:cTn id="14" dur="250"/>
                                        <p:tgtEl>
                                          <p:spTgt spid="9"/>
                                        </p:tgtEl>
                                      </p:cBhvr>
                                    </p:animEffect>
                                    <p:set>
                                      <p:cBhvr>
                                        <p:cTn id="15" dur="1" fill="hold">
                                          <p:stCondLst>
                                            <p:cond delay="249"/>
                                          </p:stCondLst>
                                        </p:cTn>
                                        <p:tgtEl>
                                          <p:spTgt spid="9"/>
                                        </p:tgtEl>
                                        <p:attrNameLst>
                                          <p:attrName>style.visibility</p:attrName>
                                        </p:attrNameLst>
                                      </p:cBhvr>
                                      <p:to>
                                        <p:strVal val="hidden"/>
                                      </p:to>
                                    </p:set>
                                  </p:childTnLst>
                                </p:cTn>
                              </p:par>
                              <p:par>
                                <p:cTn id="16" presetID="22" presetClass="exit" presetSubtype="2" fill="hold" nodeType="withEffect">
                                  <p:stCondLst>
                                    <p:cond delay="0"/>
                                  </p:stCondLst>
                                  <p:childTnLst>
                                    <p:animEffect transition="out" filter="wipe(right)">
                                      <p:cBhvr>
                                        <p:cTn id="17" dur="250"/>
                                        <p:tgtEl>
                                          <p:spTgt spid="5"/>
                                        </p:tgtEl>
                                      </p:cBhvr>
                                    </p:animEffect>
                                    <p:set>
                                      <p:cBhvr>
                                        <p:cTn id="18" dur="1" fill="hold">
                                          <p:stCondLst>
                                            <p:cond delay="249"/>
                                          </p:stCondLst>
                                        </p:cTn>
                                        <p:tgtEl>
                                          <p:spTgt spid="5"/>
                                        </p:tgtEl>
                                        <p:attrNameLst>
                                          <p:attrName>style.visibility</p:attrName>
                                        </p:attrNameLst>
                                      </p:cBhvr>
                                      <p:to>
                                        <p:strVal val="hidden"/>
                                      </p:to>
                                    </p:set>
                                  </p:childTnLst>
                                </p:cTn>
                              </p:par>
                            </p:childTnLst>
                          </p:cTn>
                        </p:par>
                        <p:par>
                          <p:cTn id="19" fill="hold">
                            <p:stCondLst>
                              <p:cond delay="25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25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459030"/>
      </p:ext>
    </p:extLst>
  </p:cSld>
  <p:clrMapOvr>
    <a:masterClrMapping/>
  </p:clrMapOvr>
  <mc:AlternateContent xmlns:mc="http://schemas.openxmlformats.org/markup-compatibility/2006">
    <mc:Choice xmlns:p14="http://schemas.microsoft.com/office/powerpoint/2010/main" Requires="p14">
      <p:transition>
        <p14:warp dir="in"/>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AC18AC-9431-4FD6-8F49-38E9DD01EF6D}"/>
              </a:ext>
            </a:extLst>
          </p:cNvPr>
          <p:cNvSpPr txBox="1"/>
          <p:nvPr/>
        </p:nvSpPr>
        <p:spPr>
          <a:xfrm>
            <a:off x="3368627" y="890096"/>
            <a:ext cx="6757417" cy="400110"/>
          </a:xfrm>
          <a:prstGeom prst="rect">
            <a:avLst/>
          </a:prstGeom>
          <a:noFill/>
        </p:spPr>
        <p:txBody>
          <a:bodyPr wrap="square" rtlCol="0">
            <a:spAutoFit/>
          </a:bodyPr>
          <a:lstStyle/>
          <a:p>
            <a:r>
              <a:rPr lang="en-US" altLang="zh-CN" sz="2000" b="1" dirty="0">
                <a:latin typeface="Microsoft YaHei" panose="020B0503020204020204" pitchFamily="34" charset="-122"/>
                <a:ea typeface="Microsoft YaHei" panose="020B0503020204020204" pitchFamily="34" charset="-122"/>
              </a:rPr>
              <a:t>Pair Trading Strategy</a:t>
            </a:r>
            <a:endParaRPr lang="zh-CN" altLang="en-US" sz="3200" dirty="0">
              <a:latin typeface="Microsoft YaHei" panose="020B0503020204020204" pitchFamily="34" charset="-122"/>
              <a:ea typeface="Microsoft YaHei" panose="020B0503020204020204" pitchFamily="34" charset="-122"/>
            </a:endParaRPr>
          </a:p>
        </p:txBody>
      </p:sp>
      <p:sp>
        <p:nvSpPr>
          <p:cNvPr id="3" name="等腰三角形 1">
            <a:extLst>
              <a:ext uri="{FF2B5EF4-FFF2-40B4-BE49-F238E27FC236}">
                <a16:creationId xmlns:a16="http://schemas.microsoft.com/office/drawing/2014/main" id="{397C1E2B-238C-4497-BADD-97F5D1EA739C}"/>
              </a:ext>
            </a:extLst>
          </p:cNvPr>
          <p:cNvSpPr/>
          <p:nvPr/>
        </p:nvSpPr>
        <p:spPr>
          <a:xfrm rot="5400000">
            <a:off x="739119" y="1801105"/>
            <a:ext cx="396044" cy="33946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矩形 5">
            <a:extLst>
              <a:ext uri="{FF2B5EF4-FFF2-40B4-BE49-F238E27FC236}">
                <a16:creationId xmlns:a16="http://schemas.microsoft.com/office/drawing/2014/main" id="{583844DB-30FB-43AA-A31D-767D763FAA85}"/>
              </a:ext>
            </a:extLst>
          </p:cNvPr>
          <p:cNvSpPr/>
          <p:nvPr/>
        </p:nvSpPr>
        <p:spPr>
          <a:xfrm>
            <a:off x="1128230" y="1709228"/>
            <a:ext cx="1460656"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1.Ideas</a:t>
            </a:r>
            <a:endParaRPr lang="zh-CN" altLang="en-US" sz="2800" dirty="0">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66DDD230-FDB6-45BB-A775-E0AB8A07F032}"/>
              </a:ext>
            </a:extLst>
          </p:cNvPr>
          <p:cNvPicPr>
            <a:picLocks noChangeAspect="1"/>
          </p:cNvPicPr>
          <p:nvPr/>
        </p:nvPicPr>
        <p:blipFill>
          <a:blip r:embed="rId2"/>
          <a:stretch>
            <a:fillRect/>
          </a:stretch>
        </p:blipFill>
        <p:spPr>
          <a:xfrm>
            <a:off x="1028700" y="2708920"/>
            <a:ext cx="10134600" cy="2647950"/>
          </a:xfrm>
          <a:prstGeom prst="rect">
            <a:avLst/>
          </a:prstGeom>
        </p:spPr>
      </p:pic>
    </p:spTree>
    <p:extLst>
      <p:ext uri="{BB962C8B-B14F-4D97-AF65-F5344CB8AC3E}">
        <p14:creationId xmlns:p14="http://schemas.microsoft.com/office/powerpoint/2010/main" val="313266044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AC18AC-9431-4FD6-8F49-38E9DD01EF6D}"/>
              </a:ext>
            </a:extLst>
          </p:cNvPr>
          <p:cNvSpPr txBox="1"/>
          <p:nvPr/>
        </p:nvSpPr>
        <p:spPr>
          <a:xfrm>
            <a:off x="3368627" y="890096"/>
            <a:ext cx="6757417" cy="400110"/>
          </a:xfrm>
          <a:prstGeom prst="rect">
            <a:avLst/>
          </a:prstGeom>
          <a:noFill/>
        </p:spPr>
        <p:txBody>
          <a:bodyPr wrap="square" rtlCol="0">
            <a:spAutoFit/>
          </a:bodyPr>
          <a:lstStyle/>
          <a:p>
            <a:r>
              <a:rPr lang="en-US" altLang="zh-CN" sz="2000" b="1" dirty="0">
                <a:latin typeface="Microsoft YaHei" panose="020B0503020204020204" pitchFamily="34" charset="-122"/>
                <a:ea typeface="Microsoft YaHei" panose="020B0503020204020204" pitchFamily="34" charset="-122"/>
              </a:rPr>
              <a:t>Pair Trading Strategy</a:t>
            </a:r>
            <a:endParaRPr lang="zh-CN" altLang="en-US" sz="3200" dirty="0">
              <a:latin typeface="Microsoft YaHei" panose="020B0503020204020204" pitchFamily="34" charset="-122"/>
              <a:ea typeface="Microsoft YaHei" panose="020B0503020204020204" pitchFamily="34" charset="-122"/>
            </a:endParaRPr>
          </a:p>
        </p:txBody>
      </p:sp>
      <p:sp>
        <p:nvSpPr>
          <p:cNvPr id="3" name="等腰三角形 1">
            <a:extLst>
              <a:ext uri="{FF2B5EF4-FFF2-40B4-BE49-F238E27FC236}">
                <a16:creationId xmlns:a16="http://schemas.microsoft.com/office/drawing/2014/main" id="{397C1E2B-238C-4497-BADD-97F5D1EA739C}"/>
              </a:ext>
            </a:extLst>
          </p:cNvPr>
          <p:cNvSpPr/>
          <p:nvPr/>
        </p:nvSpPr>
        <p:spPr>
          <a:xfrm rot="5400000">
            <a:off x="739119" y="1412125"/>
            <a:ext cx="396044" cy="33946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矩形 5">
            <a:extLst>
              <a:ext uri="{FF2B5EF4-FFF2-40B4-BE49-F238E27FC236}">
                <a16:creationId xmlns:a16="http://schemas.microsoft.com/office/drawing/2014/main" id="{583844DB-30FB-43AA-A31D-767D763FAA85}"/>
              </a:ext>
            </a:extLst>
          </p:cNvPr>
          <p:cNvSpPr/>
          <p:nvPr/>
        </p:nvSpPr>
        <p:spPr>
          <a:xfrm>
            <a:off x="1128230" y="1320248"/>
            <a:ext cx="3286477"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2.Inplementation</a:t>
            </a:r>
            <a:endParaRPr lang="zh-CN" altLang="en-US" sz="2800" dirty="0">
              <a:latin typeface="微软雅黑" panose="020B0503020204020204" pitchFamily="34" charset="-122"/>
              <a:ea typeface="微软雅黑" panose="020B0503020204020204" pitchFamily="34" charset="-122"/>
            </a:endParaRPr>
          </a:p>
        </p:txBody>
      </p:sp>
      <p:pic>
        <p:nvPicPr>
          <p:cNvPr id="7" name="Picture 6">
            <a:extLst>
              <a:ext uri="{FF2B5EF4-FFF2-40B4-BE49-F238E27FC236}">
                <a16:creationId xmlns:a16="http://schemas.microsoft.com/office/drawing/2014/main" id="{D4796C01-A15F-440C-978A-AB7B708BC9F8}"/>
              </a:ext>
            </a:extLst>
          </p:cNvPr>
          <p:cNvPicPr>
            <a:picLocks noChangeAspect="1"/>
          </p:cNvPicPr>
          <p:nvPr/>
        </p:nvPicPr>
        <p:blipFill>
          <a:blip r:embed="rId2"/>
          <a:stretch>
            <a:fillRect/>
          </a:stretch>
        </p:blipFill>
        <p:spPr>
          <a:xfrm>
            <a:off x="-312712" y="1949920"/>
            <a:ext cx="10783014" cy="1652554"/>
          </a:xfrm>
          <a:prstGeom prst="rect">
            <a:avLst/>
          </a:prstGeom>
        </p:spPr>
      </p:pic>
      <p:pic>
        <p:nvPicPr>
          <p:cNvPr id="9" name="Picture 8">
            <a:extLst>
              <a:ext uri="{FF2B5EF4-FFF2-40B4-BE49-F238E27FC236}">
                <a16:creationId xmlns:a16="http://schemas.microsoft.com/office/drawing/2014/main" id="{9F1E537B-D1F0-428E-8D41-63BB5A33A5DF}"/>
              </a:ext>
            </a:extLst>
          </p:cNvPr>
          <p:cNvPicPr>
            <a:picLocks noChangeAspect="1"/>
          </p:cNvPicPr>
          <p:nvPr/>
        </p:nvPicPr>
        <p:blipFill>
          <a:blip r:embed="rId3"/>
          <a:stretch>
            <a:fillRect/>
          </a:stretch>
        </p:blipFill>
        <p:spPr>
          <a:xfrm>
            <a:off x="-280021" y="5205446"/>
            <a:ext cx="10783014" cy="1652554"/>
          </a:xfrm>
          <a:prstGeom prst="rect">
            <a:avLst/>
          </a:prstGeom>
        </p:spPr>
      </p:pic>
      <p:pic>
        <p:nvPicPr>
          <p:cNvPr id="10" name="Picture 9">
            <a:extLst>
              <a:ext uri="{FF2B5EF4-FFF2-40B4-BE49-F238E27FC236}">
                <a16:creationId xmlns:a16="http://schemas.microsoft.com/office/drawing/2014/main" id="{0085D710-96D5-4C95-B92A-18B85D358228}"/>
              </a:ext>
            </a:extLst>
          </p:cNvPr>
          <p:cNvPicPr>
            <a:picLocks noChangeAspect="1"/>
          </p:cNvPicPr>
          <p:nvPr/>
        </p:nvPicPr>
        <p:blipFill>
          <a:blip r:embed="rId4"/>
          <a:stretch>
            <a:fillRect/>
          </a:stretch>
        </p:blipFill>
        <p:spPr>
          <a:xfrm>
            <a:off x="2423592" y="3575071"/>
            <a:ext cx="10783014" cy="1652554"/>
          </a:xfrm>
          <a:prstGeom prst="rect">
            <a:avLst/>
          </a:prstGeom>
        </p:spPr>
      </p:pic>
    </p:spTree>
    <p:extLst>
      <p:ext uri="{BB962C8B-B14F-4D97-AF65-F5344CB8AC3E}">
        <p14:creationId xmlns:p14="http://schemas.microsoft.com/office/powerpoint/2010/main" val="4198832095"/>
      </p:ext>
    </p:extLst>
  </p:cSld>
  <p:clrMapOvr>
    <a:masterClrMapping/>
  </p:clrMapOvr>
  <mc:AlternateContent xmlns:mc="http://schemas.openxmlformats.org/markup-compatibility/2006">
    <mc:Choice xmlns:p14="http://schemas.microsoft.com/office/powerpoint/2010/main" Requires="p14">
      <p:transition spd="med">
        <p14:ferris dir="l"/>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EA92D1CF-9BAA-470F-873A-B43EF1854C2A}"/>
              </a:ext>
            </a:extLst>
          </p:cNvPr>
          <p:cNvSpPr/>
          <p:nvPr/>
        </p:nvSpPr>
        <p:spPr>
          <a:xfrm>
            <a:off x="736068" y="1779880"/>
            <a:ext cx="2206630"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3.Feedback</a:t>
            </a:r>
            <a:endParaRPr lang="zh-CN" altLang="en-US" sz="2800" dirty="0">
              <a:latin typeface="微软雅黑" panose="020B0503020204020204" pitchFamily="34" charset="-122"/>
              <a:ea typeface="微软雅黑" panose="020B0503020204020204" pitchFamily="34" charset="-122"/>
            </a:endParaRPr>
          </a:p>
        </p:txBody>
      </p:sp>
      <p:grpSp>
        <p:nvGrpSpPr>
          <p:cNvPr id="4" name="组合 7">
            <a:extLst>
              <a:ext uri="{FF2B5EF4-FFF2-40B4-BE49-F238E27FC236}">
                <a16:creationId xmlns:a16="http://schemas.microsoft.com/office/drawing/2014/main" id="{B75B775B-A702-4F57-A6E3-B7D85EEFB26B}"/>
              </a:ext>
            </a:extLst>
          </p:cNvPr>
          <p:cNvGrpSpPr/>
          <p:nvPr/>
        </p:nvGrpSpPr>
        <p:grpSpPr>
          <a:xfrm>
            <a:off x="3032708" y="1767103"/>
            <a:ext cx="360040" cy="4248472"/>
            <a:chOff x="2639616" y="1772816"/>
            <a:chExt cx="360040" cy="4248472"/>
          </a:xfrm>
        </p:grpSpPr>
        <p:cxnSp>
          <p:nvCxnSpPr>
            <p:cNvPr id="5" name="直接连接符 2">
              <a:extLst>
                <a:ext uri="{FF2B5EF4-FFF2-40B4-BE49-F238E27FC236}">
                  <a16:creationId xmlns:a16="http://schemas.microsoft.com/office/drawing/2014/main" id="{6AB61C70-08FF-489A-8517-5924E76812E7}"/>
                </a:ext>
              </a:extLst>
            </p:cNvPr>
            <p:cNvCxnSpPr/>
            <p:nvPr/>
          </p:nvCxnSpPr>
          <p:spPr>
            <a:xfrm>
              <a:off x="2819636" y="2132856"/>
              <a:ext cx="0" cy="38164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3">
              <a:extLst>
                <a:ext uri="{FF2B5EF4-FFF2-40B4-BE49-F238E27FC236}">
                  <a16:creationId xmlns:a16="http://schemas.microsoft.com/office/drawing/2014/main" id="{46CB34DB-CF27-462C-97E0-EAF15CD2F906}"/>
                </a:ext>
              </a:extLst>
            </p:cNvPr>
            <p:cNvSpPr/>
            <p:nvPr/>
          </p:nvSpPr>
          <p:spPr>
            <a:xfrm>
              <a:off x="2639616" y="1772816"/>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937F954B-2145-4746-9E0E-E8465B8FCCCD}"/>
                </a:ext>
              </a:extLst>
            </p:cNvPr>
            <p:cNvSpPr/>
            <p:nvPr/>
          </p:nvSpPr>
          <p:spPr>
            <a:xfrm>
              <a:off x="2639616" y="5661248"/>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8" name="矩形 9">
            <a:extLst>
              <a:ext uri="{FF2B5EF4-FFF2-40B4-BE49-F238E27FC236}">
                <a16:creationId xmlns:a16="http://schemas.microsoft.com/office/drawing/2014/main" id="{B388A85A-AF86-4204-9395-DFCDB69450EF}"/>
              </a:ext>
            </a:extLst>
          </p:cNvPr>
          <p:cNvSpPr/>
          <p:nvPr/>
        </p:nvSpPr>
        <p:spPr>
          <a:xfrm>
            <a:off x="3482758" y="1779880"/>
            <a:ext cx="8293405" cy="3416320"/>
          </a:xfrm>
          <a:prstGeom prst="rect">
            <a:avLst/>
          </a:prstGeom>
        </p:spPr>
        <p:txBody>
          <a:bodyPr wrap="square">
            <a:spAutoFit/>
          </a:bodyPr>
          <a:lstStyle/>
          <a:p>
            <a:r>
              <a:rPr lang="en-US" altLang="zh-CN" dirty="0">
                <a:latin typeface="Microsoft YaHei" panose="020B0503020204020204" pitchFamily="34" charset="-122"/>
                <a:ea typeface="Microsoft YaHei" panose="020B0503020204020204" pitchFamily="34" charset="-122"/>
              </a:rPr>
              <a:t>1.For the first pair, both these companies are medical and biological incorporations, and according to their highly similar trends in daily price, we held the same weight in their values. However, as the volatility of them were extremely large and seemed almost unpredictable, we unloaded them just after holding them a short time.</a:t>
            </a:r>
            <a:endParaRPr lang="zh-CN"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endParaRPr lang="zh-CN"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2.For the second pair, the BLUE underwent an extremely fluctuation which exceeded our expectation and caused our heavy loss. And we closed this portfolio to stop loss just in time.</a:t>
            </a:r>
            <a:endParaRPr lang="zh-CN"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 </a:t>
            </a:r>
            <a:endParaRPr lang="zh-CN"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3.While for the third pair, as this portfolio has just been set up for a few days, it turns out a moderate behavior.</a:t>
            </a:r>
            <a:endParaRPr lang="zh-CN" altLang="zh-CN" dirty="0">
              <a:latin typeface="Microsoft YaHei" panose="020B0503020204020204" pitchFamily="34" charset="-122"/>
              <a:ea typeface="Microsoft YaHei" panose="020B0503020204020204" pitchFamily="34" charset="-122"/>
            </a:endParaRPr>
          </a:p>
        </p:txBody>
      </p:sp>
      <p:sp>
        <p:nvSpPr>
          <p:cNvPr id="9" name="文本框 1">
            <a:extLst>
              <a:ext uri="{FF2B5EF4-FFF2-40B4-BE49-F238E27FC236}">
                <a16:creationId xmlns:a16="http://schemas.microsoft.com/office/drawing/2014/main" id="{55E1BCA1-ADDB-4D6A-85B0-1D1EF5D5275E}"/>
              </a:ext>
            </a:extLst>
          </p:cNvPr>
          <p:cNvSpPr txBox="1"/>
          <p:nvPr/>
        </p:nvSpPr>
        <p:spPr>
          <a:xfrm>
            <a:off x="3368627" y="890096"/>
            <a:ext cx="6757417" cy="400110"/>
          </a:xfrm>
          <a:prstGeom prst="rect">
            <a:avLst/>
          </a:prstGeom>
          <a:noFill/>
        </p:spPr>
        <p:txBody>
          <a:bodyPr wrap="square" rtlCol="0">
            <a:spAutoFit/>
          </a:bodyPr>
          <a:lstStyle/>
          <a:p>
            <a:r>
              <a:rPr lang="en-US" altLang="zh-CN" sz="2000" b="1" dirty="0">
                <a:latin typeface="Microsoft YaHei" panose="020B0503020204020204" pitchFamily="34" charset="-122"/>
                <a:ea typeface="Microsoft YaHei" panose="020B0503020204020204" pitchFamily="34" charset="-122"/>
              </a:rPr>
              <a:t>Pair Trading Strategy</a:t>
            </a:r>
            <a:endParaRPr lang="zh-CN" altLang="en-US" sz="32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08151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AC18AC-9431-4FD6-8F49-38E9DD01EF6D}"/>
              </a:ext>
            </a:extLst>
          </p:cNvPr>
          <p:cNvSpPr txBox="1"/>
          <p:nvPr/>
        </p:nvSpPr>
        <p:spPr>
          <a:xfrm>
            <a:off x="3368627" y="890096"/>
            <a:ext cx="6757417" cy="400110"/>
          </a:xfrm>
          <a:prstGeom prst="rect">
            <a:avLst/>
          </a:prstGeom>
          <a:noFill/>
        </p:spPr>
        <p:txBody>
          <a:bodyPr wrap="square" rtlCol="0">
            <a:spAutoFit/>
          </a:bodyPr>
          <a:lstStyle/>
          <a:p>
            <a:r>
              <a:rPr lang="en-US" altLang="zh-CN" sz="2000" b="1" dirty="0">
                <a:latin typeface="Microsoft YaHei" panose="020B0503020204020204" pitchFamily="34" charset="-122"/>
                <a:ea typeface="Microsoft YaHei" panose="020B0503020204020204" pitchFamily="34" charset="-122"/>
              </a:rPr>
              <a:t>Pair Trading Strategy</a:t>
            </a:r>
            <a:endParaRPr lang="zh-CN" altLang="en-US" sz="3200" dirty="0">
              <a:latin typeface="Microsoft YaHei" panose="020B0503020204020204" pitchFamily="34" charset="-122"/>
              <a:ea typeface="Microsoft YaHei" panose="020B0503020204020204" pitchFamily="34" charset="-122"/>
            </a:endParaRPr>
          </a:p>
        </p:txBody>
      </p:sp>
      <p:sp>
        <p:nvSpPr>
          <p:cNvPr id="3" name="等腰三角形 1">
            <a:extLst>
              <a:ext uri="{FF2B5EF4-FFF2-40B4-BE49-F238E27FC236}">
                <a16:creationId xmlns:a16="http://schemas.microsoft.com/office/drawing/2014/main" id="{397C1E2B-238C-4497-BADD-97F5D1EA739C}"/>
              </a:ext>
            </a:extLst>
          </p:cNvPr>
          <p:cNvSpPr/>
          <p:nvPr/>
        </p:nvSpPr>
        <p:spPr>
          <a:xfrm rot="5400000">
            <a:off x="739119" y="1412125"/>
            <a:ext cx="396044" cy="33946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矩形 5">
            <a:extLst>
              <a:ext uri="{FF2B5EF4-FFF2-40B4-BE49-F238E27FC236}">
                <a16:creationId xmlns:a16="http://schemas.microsoft.com/office/drawing/2014/main" id="{583844DB-30FB-43AA-A31D-767D763FAA85}"/>
              </a:ext>
            </a:extLst>
          </p:cNvPr>
          <p:cNvSpPr/>
          <p:nvPr/>
        </p:nvSpPr>
        <p:spPr>
          <a:xfrm>
            <a:off x="1128230" y="1320248"/>
            <a:ext cx="2960298"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4.Improvement</a:t>
            </a:r>
            <a:endParaRPr lang="zh-CN" altLang="en-US" sz="2800" dirty="0">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0D0632C6-CBC5-424C-932C-502FD3FCB799}"/>
              </a:ext>
            </a:extLst>
          </p:cNvPr>
          <p:cNvPicPr>
            <a:picLocks noChangeAspect="1"/>
          </p:cNvPicPr>
          <p:nvPr/>
        </p:nvPicPr>
        <p:blipFill>
          <a:blip r:embed="rId2"/>
          <a:stretch>
            <a:fillRect/>
          </a:stretch>
        </p:blipFill>
        <p:spPr>
          <a:xfrm>
            <a:off x="780190" y="4565080"/>
            <a:ext cx="10419561" cy="1945343"/>
          </a:xfrm>
          <a:prstGeom prst="rect">
            <a:avLst/>
          </a:prstGeom>
        </p:spPr>
      </p:pic>
      <mc:AlternateContent xmlns:mc="http://schemas.openxmlformats.org/markup-compatibility/2006">
        <mc:Choice xmlns:a14="http://schemas.microsoft.com/office/drawing/2010/main" Requires="a14">
          <p:sp>
            <p:nvSpPr>
              <p:cNvPr id="11" name="矩形 9">
                <a:extLst>
                  <a:ext uri="{FF2B5EF4-FFF2-40B4-BE49-F238E27FC236}">
                    <a16:creationId xmlns:a16="http://schemas.microsoft.com/office/drawing/2014/main" id="{40B1D8E8-886C-4F22-98D1-1CDC47AD5D3E}"/>
                  </a:ext>
                </a:extLst>
              </p:cNvPr>
              <p:cNvSpPr/>
              <p:nvPr/>
            </p:nvSpPr>
            <p:spPr>
              <a:xfrm>
                <a:off x="1128230" y="2060848"/>
                <a:ext cx="10224354" cy="1938992"/>
              </a:xfrm>
              <a:prstGeom prst="rect">
                <a:avLst/>
              </a:prstGeom>
            </p:spPr>
            <p:txBody>
              <a:bodyPr wrap="square">
                <a:spAutoFit/>
              </a:bodyPr>
              <a:lstStyle/>
              <a:p>
                <a:r>
                  <a:rPr lang="en-US" altLang="zh-CN" sz="2400" dirty="0">
                    <a:latin typeface="Microsoft YaHei" panose="020B0503020204020204" pitchFamily="34" charset="-122"/>
                    <a:ea typeface="Microsoft YaHei" panose="020B0503020204020204" pitchFamily="34" charset="-122"/>
                  </a:rPr>
                  <a:t>(1) For the improvement, we might expand our portfolio into more pairs, and select their members more carefully. Meanwhile, the substitute for one of them should also be considered.</a:t>
                </a:r>
                <a:endParaRPr lang="zh-CN" altLang="zh-CN" sz="2400" dirty="0">
                  <a:latin typeface="Microsoft YaHei" panose="020B0503020204020204" pitchFamily="34" charset="-122"/>
                  <a:ea typeface="Microsoft YaHei" panose="020B0503020204020204" pitchFamily="34" charset="-122"/>
                </a:endParaRPr>
              </a:p>
              <a:p>
                <a:r>
                  <a:rPr lang="en-US" altLang="zh-CN" sz="2400" dirty="0">
                    <a:latin typeface="Microsoft YaHei" panose="020B0503020204020204" pitchFamily="34" charset="-122"/>
                    <a:ea typeface="Microsoft YaHei" panose="020B0503020204020204" pitchFamily="34" charset="-122"/>
                  </a:rPr>
                  <a:t> </a:t>
                </a:r>
                <a:endParaRPr lang="zh-CN" altLang="zh-CN" sz="2400" dirty="0">
                  <a:latin typeface="Microsoft YaHei" panose="020B0503020204020204" pitchFamily="34" charset="-122"/>
                  <a:ea typeface="Microsoft YaHei" panose="020B0503020204020204" pitchFamily="34" charset="-122"/>
                </a:endParaRPr>
              </a:p>
              <a:p>
                <a:r>
                  <a:rPr lang="en-US" altLang="zh-CN" sz="2400" dirty="0">
                    <a:latin typeface="Microsoft YaHei" panose="020B0503020204020204" pitchFamily="34" charset="-122"/>
                    <a:ea typeface="Microsoft YaHei" panose="020B0503020204020204" pitchFamily="34" charset="-122"/>
                  </a:rPr>
                  <a:t>(2) Also, during the calculation of </a:t>
                </a:r>
                <a14:m>
                  <m:oMath xmlns:m="http://schemas.openxmlformats.org/officeDocument/2006/math">
                    <m:sSub>
                      <m:sSubPr>
                        <m:ctrlPr>
                          <a:rPr lang="zh-CN" altLang="zh-CN" sz="2400" i="1"/>
                        </m:ctrlPr>
                      </m:sSubPr>
                      <m:e>
                        <m:r>
                          <a:rPr lang="en-US" altLang="zh-CN" sz="2400" i="1"/>
                          <m:t>𝛽</m:t>
                        </m:r>
                      </m:e>
                      <m:sub>
                        <m:r>
                          <a:rPr lang="en-US" altLang="zh-CN" sz="2400" i="1"/>
                          <m:t>𝑖</m:t>
                        </m:r>
                      </m:sub>
                    </m:sSub>
                  </m:oMath>
                </a14:m>
                <a:r>
                  <a:rPr lang="en-US" altLang="zh-CN" sz="2400" dirty="0">
                    <a:latin typeface="Microsoft YaHei" panose="020B0503020204020204" pitchFamily="34" charset="-122"/>
                    <a:ea typeface="Microsoft YaHei" panose="020B0503020204020204" pitchFamily="34" charset="-122"/>
                  </a:rPr>
                  <a:t>, we improved our method:</a:t>
                </a:r>
                <a:endParaRPr lang="zh-CN" altLang="zh-CN" sz="2400" dirty="0">
                  <a:latin typeface="Microsoft YaHei" panose="020B0503020204020204" pitchFamily="34" charset="-122"/>
                  <a:ea typeface="Microsoft YaHei" panose="020B0503020204020204" pitchFamily="34" charset="-122"/>
                </a:endParaRPr>
              </a:p>
            </p:txBody>
          </p:sp>
        </mc:Choice>
        <mc:Fallback>
          <p:sp>
            <p:nvSpPr>
              <p:cNvPr id="11" name="矩形 9">
                <a:extLst>
                  <a:ext uri="{FF2B5EF4-FFF2-40B4-BE49-F238E27FC236}">
                    <a16:creationId xmlns:a16="http://schemas.microsoft.com/office/drawing/2014/main" id="{40B1D8E8-886C-4F22-98D1-1CDC47AD5D3E}"/>
                  </a:ext>
                </a:extLst>
              </p:cNvPr>
              <p:cNvSpPr>
                <a:spLocks noRot="1" noChangeAspect="1" noMove="1" noResize="1" noEditPoints="1" noAdjustHandles="1" noChangeArrowheads="1" noChangeShapeType="1" noTextEdit="1"/>
              </p:cNvSpPr>
              <p:nvPr/>
            </p:nvSpPr>
            <p:spPr>
              <a:xfrm>
                <a:off x="1128230" y="2060848"/>
                <a:ext cx="10224354" cy="1938992"/>
              </a:xfrm>
              <a:prstGeom prst="rect">
                <a:avLst/>
              </a:prstGeom>
              <a:blipFill>
                <a:blip r:embed="rId3"/>
                <a:stretch>
                  <a:fillRect l="-894" t="-2516" b="-6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7050898"/>
      </p:ext>
    </p:extLst>
  </p:cSld>
  <p:clrMapOvr>
    <a:masterClrMapping/>
  </p:clrMapOvr>
  <mc:AlternateContent xmlns:mc="http://schemas.openxmlformats.org/markup-compatibility/2006">
    <mc:Choice xmlns:p14="http://schemas.microsoft.com/office/powerpoint/2010/main" Requires="p14">
      <p:transition spd="med">
        <p14:ferris dir="l"/>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863772"/>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warp/>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011086-0254-E74A-8718-AE00DDF41C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16" y="1772816"/>
            <a:ext cx="4047604" cy="2494646"/>
          </a:xfrm>
          <a:prstGeom prst="rect">
            <a:avLst/>
          </a:prstGeom>
        </p:spPr>
      </p:pic>
      <p:pic>
        <p:nvPicPr>
          <p:cNvPr id="5" name="Picture 4">
            <a:extLst>
              <a:ext uri="{FF2B5EF4-FFF2-40B4-BE49-F238E27FC236}">
                <a16:creationId xmlns:a16="http://schemas.microsoft.com/office/drawing/2014/main" id="{38E81649-B453-DF48-9475-DFD2EBB26D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904" y="2375914"/>
            <a:ext cx="5690160" cy="1359948"/>
          </a:xfrm>
          <a:prstGeom prst="rect">
            <a:avLst/>
          </a:prstGeom>
        </p:spPr>
      </p:pic>
      <p:sp>
        <p:nvSpPr>
          <p:cNvPr id="6" name="TextBox 5">
            <a:extLst>
              <a:ext uri="{FF2B5EF4-FFF2-40B4-BE49-F238E27FC236}">
                <a16:creationId xmlns:a16="http://schemas.microsoft.com/office/drawing/2014/main" id="{85CF9591-1141-5E4F-A0AB-98BE12B10338}"/>
              </a:ext>
            </a:extLst>
          </p:cNvPr>
          <p:cNvSpPr txBox="1"/>
          <p:nvPr/>
        </p:nvSpPr>
        <p:spPr>
          <a:xfrm>
            <a:off x="1343472" y="4564209"/>
            <a:ext cx="4536504" cy="707886"/>
          </a:xfrm>
          <a:prstGeom prst="rect">
            <a:avLst/>
          </a:prstGeom>
          <a:noFill/>
        </p:spPr>
        <p:txBody>
          <a:bodyPr wrap="square" rtlCol="0">
            <a:spAutoFit/>
          </a:bodyPr>
          <a:lstStyle/>
          <a:p>
            <a:r>
              <a:rPr lang="en-US" sz="2000" dirty="0">
                <a:latin typeface="Microsoft YaHei" panose="020B0503020204020204" pitchFamily="34" charset="-122"/>
                <a:ea typeface="Microsoft YaHei" panose="020B0503020204020204" pitchFamily="34" charset="-122"/>
              </a:rPr>
              <a:t>The leader in new energy auto industry. </a:t>
            </a:r>
          </a:p>
        </p:txBody>
      </p:sp>
      <p:sp>
        <p:nvSpPr>
          <p:cNvPr id="7" name="TextBox 6">
            <a:extLst>
              <a:ext uri="{FF2B5EF4-FFF2-40B4-BE49-F238E27FC236}">
                <a16:creationId xmlns:a16="http://schemas.microsoft.com/office/drawing/2014/main" id="{640D6635-B9D5-0A4D-A315-B7F5A8159235}"/>
              </a:ext>
            </a:extLst>
          </p:cNvPr>
          <p:cNvSpPr txBox="1"/>
          <p:nvPr/>
        </p:nvSpPr>
        <p:spPr>
          <a:xfrm>
            <a:off x="5303912" y="4564209"/>
            <a:ext cx="5618152" cy="707886"/>
          </a:xfrm>
          <a:prstGeom prst="rect">
            <a:avLst/>
          </a:prstGeom>
          <a:noFill/>
        </p:spPr>
        <p:txBody>
          <a:bodyPr wrap="square" rtlCol="0">
            <a:spAutoFit/>
          </a:bodyPr>
          <a:lstStyle/>
          <a:p>
            <a:r>
              <a:rPr lang="en-US" sz="2000" dirty="0"/>
              <a:t>One of the biggest manufactures and merchants of integrated circuits.</a:t>
            </a:r>
            <a:endParaRPr lang="en-US" sz="2000" dirty="0">
              <a:latin typeface="Microsoft YaHei" panose="020B0503020204020204" pitchFamily="34" charset="-122"/>
              <a:ea typeface="Microsoft YaHei" panose="020B0503020204020204" pitchFamily="34" charset="-122"/>
            </a:endParaRPr>
          </a:p>
        </p:txBody>
      </p:sp>
      <p:sp>
        <p:nvSpPr>
          <p:cNvPr id="9" name="文本框 1">
            <a:extLst>
              <a:ext uri="{FF2B5EF4-FFF2-40B4-BE49-F238E27FC236}">
                <a16:creationId xmlns:a16="http://schemas.microsoft.com/office/drawing/2014/main" id="{3333307E-984E-4B06-87A5-77912A655703}"/>
              </a:ext>
            </a:extLst>
          </p:cNvPr>
          <p:cNvSpPr txBox="1"/>
          <p:nvPr/>
        </p:nvSpPr>
        <p:spPr>
          <a:xfrm>
            <a:off x="3359696" y="890096"/>
            <a:ext cx="6757417" cy="369332"/>
          </a:xfrm>
          <a:prstGeom prst="rect">
            <a:avLst/>
          </a:prstGeom>
          <a:noFill/>
        </p:spPr>
        <p:txBody>
          <a:bodyPr wrap="square" rtlCol="0">
            <a:spAutoFit/>
          </a:bodyPr>
          <a:lstStyle/>
          <a:p>
            <a:r>
              <a:rPr lang="en-US" sz="1800" b="1" kern="1200" dirty="0">
                <a:solidFill>
                  <a:schemeClr val="tx1"/>
                </a:solidFill>
                <a:effectLst/>
                <a:latin typeface="Microsoft YaHei" panose="020B0503020204020204" pitchFamily="34" charset="-122"/>
                <a:ea typeface="Microsoft YaHei" panose="020B0503020204020204" pitchFamily="34" charset="-122"/>
                <a:cs typeface="+mn-cs"/>
              </a:rPr>
              <a:t>Hedging an equity portfolio using market index futures </a:t>
            </a:r>
            <a:endParaRPr 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7840237"/>
      </p:ext>
    </p:extLst>
  </p:cSld>
  <p:clrMapOvr>
    <a:masterClrMapping/>
  </p:clrMapOvr>
  <mc:AlternateContent xmlns:mc="http://schemas.openxmlformats.org/markup-compatibility/2006" xmlns:p14="http://schemas.microsoft.com/office/powerpoint/2010/main">
    <mc:Choice Requires="p14">
      <p:transition>
        <p14:warp dir="i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1+#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50" fill="hold"/>
                                        <p:tgtEl>
                                          <p:spTgt spid="5"/>
                                        </p:tgtEl>
                                        <p:attrNameLst>
                                          <p:attrName>ppt_x</p:attrName>
                                        </p:attrNameLst>
                                      </p:cBhvr>
                                      <p:tavLst>
                                        <p:tav tm="0">
                                          <p:val>
                                            <p:strVal val="1+#ppt_w/2"/>
                                          </p:val>
                                        </p:tav>
                                        <p:tav tm="100000">
                                          <p:val>
                                            <p:strVal val="#ppt_x"/>
                                          </p:val>
                                        </p:tav>
                                      </p:tavLst>
                                    </p:anim>
                                    <p:anim calcmode="lin" valueType="num">
                                      <p:cBhvr additive="base">
                                        <p:cTn id="12" dur="25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fill="hold"/>
                                        <p:tgtEl>
                                          <p:spTgt spid="6"/>
                                        </p:tgtEl>
                                        <p:attrNameLst>
                                          <p:attrName>ppt_x</p:attrName>
                                        </p:attrNameLst>
                                      </p:cBhvr>
                                      <p:tavLst>
                                        <p:tav tm="0">
                                          <p:val>
                                            <p:strVal val="1+#ppt_w/2"/>
                                          </p:val>
                                        </p:tav>
                                        <p:tav tm="100000">
                                          <p:val>
                                            <p:strVal val="#ppt_x"/>
                                          </p:val>
                                        </p:tav>
                                      </p:tavLst>
                                    </p:anim>
                                    <p:anim calcmode="lin" valueType="num">
                                      <p:cBhvr additive="base">
                                        <p:cTn id="16" dur="25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50" fill="hold"/>
                                        <p:tgtEl>
                                          <p:spTgt spid="7"/>
                                        </p:tgtEl>
                                        <p:attrNameLst>
                                          <p:attrName>ppt_x</p:attrName>
                                        </p:attrNameLst>
                                      </p:cBhvr>
                                      <p:tavLst>
                                        <p:tav tm="0">
                                          <p:val>
                                            <p:strVal val="1+#ppt_w/2"/>
                                          </p:val>
                                        </p:tav>
                                        <p:tav tm="100000">
                                          <p:val>
                                            <p:strVal val="#ppt_x"/>
                                          </p:val>
                                        </p:tav>
                                      </p:tavLst>
                                    </p:anim>
                                    <p:anim calcmode="lin" valueType="num">
                                      <p:cBhvr additive="base">
                                        <p:cTn id="20"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158184E-A40B-4872-A343-338F6335A97B}"/>
              </a:ext>
            </a:extLst>
          </p:cNvPr>
          <p:cNvGrpSpPr/>
          <p:nvPr/>
        </p:nvGrpSpPr>
        <p:grpSpPr>
          <a:xfrm>
            <a:off x="3376126" y="1950054"/>
            <a:ext cx="4608512" cy="1580407"/>
            <a:chOff x="3317776" y="2037978"/>
            <a:chExt cx="4608512" cy="1580407"/>
          </a:xfrm>
        </p:grpSpPr>
        <p:sp>
          <p:nvSpPr>
            <p:cNvPr id="3" name="矩形 2"/>
            <p:cNvSpPr/>
            <p:nvPr/>
          </p:nvSpPr>
          <p:spPr>
            <a:xfrm>
              <a:off x="3317776" y="2037978"/>
              <a:ext cx="4608512" cy="15804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3776836" y="2066511"/>
                  <a:ext cx="3690393" cy="136248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zh-CN"/>
                          <m:t>The</m:t>
                        </m:r>
                        <m:r>
                          <a:rPr lang="en-US" altLang="zh-CN"/>
                          <m:t> </m:t>
                        </m:r>
                        <m:r>
                          <m:rPr>
                            <m:sty m:val="p"/>
                          </m:rPr>
                          <a:rPr lang="en-US" altLang="zh-CN"/>
                          <m:t>beta</m:t>
                        </m:r>
                        <m:r>
                          <a:rPr lang="en-US" altLang="zh-CN"/>
                          <m:t> </m:t>
                        </m:r>
                        <m:sSub>
                          <m:sSubPr>
                            <m:ctrlPr>
                              <a:rPr lang="zh-CN" altLang="zh-CN" i="1"/>
                            </m:ctrlPr>
                          </m:sSubPr>
                          <m:e>
                            <m:r>
                              <a:rPr lang="en-US" altLang="zh-CN" i="1"/>
                              <m:t>𝛽</m:t>
                            </m:r>
                          </m:e>
                          <m:sub>
                            <m:r>
                              <a:rPr lang="en-US" altLang="zh-CN" i="1"/>
                              <m:t>𝑖</m:t>
                            </m:r>
                          </m:sub>
                        </m:sSub>
                        <m:r>
                          <a:rPr lang="en-US" altLang="zh-CN"/>
                          <m:t>=</m:t>
                        </m:r>
                        <m:f>
                          <m:fPr>
                            <m:ctrlPr>
                              <a:rPr lang="zh-CN" altLang="zh-CN" i="1"/>
                            </m:ctrlPr>
                          </m:fPr>
                          <m:num>
                            <m:r>
                              <a:rPr lang="en-US" altLang="zh-CN" i="1"/>
                              <m:t>𝐶𝑜𝑣</m:t>
                            </m:r>
                            <m:r>
                              <a:rPr lang="en-US" altLang="zh-CN" i="1"/>
                              <m:t>(</m:t>
                            </m:r>
                            <m:sSub>
                              <m:sSubPr>
                                <m:ctrlPr>
                                  <a:rPr lang="zh-CN" altLang="zh-CN" i="1"/>
                                </m:ctrlPr>
                              </m:sSubPr>
                              <m:e>
                                <m:r>
                                  <a:rPr lang="en-US" altLang="zh-CN" i="1"/>
                                  <m:t>𝑅</m:t>
                                </m:r>
                              </m:e>
                              <m:sub>
                                <m:r>
                                  <a:rPr lang="en-US" altLang="zh-CN" i="1"/>
                                  <m:t>𝑖</m:t>
                                </m:r>
                              </m:sub>
                            </m:sSub>
                            <m:r>
                              <a:rPr lang="en-US" altLang="zh-CN" i="1"/>
                              <m:t>,</m:t>
                            </m:r>
                            <m:sSub>
                              <m:sSubPr>
                                <m:ctrlPr>
                                  <a:rPr lang="zh-CN" altLang="zh-CN" i="1"/>
                                </m:ctrlPr>
                              </m:sSubPr>
                              <m:e>
                                <m:r>
                                  <a:rPr lang="en-US" altLang="zh-CN" i="1"/>
                                  <m:t>𝑅</m:t>
                                </m:r>
                              </m:e>
                              <m:sub>
                                <m:r>
                                  <a:rPr lang="en-US" altLang="zh-CN" i="1"/>
                                  <m:t>𝐹</m:t>
                                </m:r>
                              </m:sub>
                            </m:sSub>
                            <m:r>
                              <a:rPr lang="en-US" altLang="zh-CN" i="1"/>
                              <m:t>)</m:t>
                            </m:r>
                          </m:num>
                          <m:den>
                            <m:sSub>
                              <m:sSubPr>
                                <m:ctrlPr>
                                  <a:rPr lang="zh-CN" altLang="zh-CN" i="1"/>
                                </m:ctrlPr>
                              </m:sSubPr>
                              <m:e>
                                <m:r>
                                  <a:rPr lang="en-US" altLang="zh-CN" i="1"/>
                                  <m:t>𝑉𝑎𝑟</m:t>
                                </m:r>
                                <m:r>
                                  <a:rPr lang="en-US" altLang="zh-CN" i="1"/>
                                  <m:t>(</m:t>
                                </m:r>
                                <m:r>
                                  <a:rPr lang="en-US" altLang="zh-CN" i="1"/>
                                  <m:t>𝑅</m:t>
                                </m:r>
                              </m:e>
                              <m:sub>
                                <m:r>
                                  <a:rPr lang="en-US" altLang="zh-CN" i="1"/>
                                  <m:t>𝐹</m:t>
                                </m:r>
                              </m:sub>
                            </m:sSub>
                            <m:r>
                              <a:rPr lang="en-US" altLang="zh-CN" i="1"/>
                              <m:t>)</m:t>
                            </m:r>
                          </m:den>
                        </m:f>
                      </m:oMath>
                    </m:oMathPara>
                  </a14:m>
                  <a:endParaRPr lang="zh-CN" altLang="zh-CN" dirty="0"/>
                </a:p>
                <a:p>
                  <a14:m>
                    <m:oMathPara xmlns:m="http://schemas.openxmlformats.org/officeDocument/2006/math">
                      <m:oMathParaPr>
                        <m:jc m:val="centerGroup"/>
                      </m:oMathParaPr>
                      <m:oMath xmlns:m="http://schemas.openxmlformats.org/officeDocument/2006/math">
                        <m:r>
                          <m:rPr>
                            <m:sty m:val="p"/>
                          </m:rPr>
                          <a:rPr lang="en-US" altLang="zh-CN"/>
                          <m:t>Number</m:t>
                        </m:r>
                        <m:r>
                          <a:rPr lang="en-US" altLang="zh-CN"/>
                          <m:t> </m:t>
                        </m:r>
                        <m:r>
                          <m:rPr>
                            <m:sty m:val="p"/>
                          </m:rPr>
                          <a:rPr lang="en-US" altLang="zh-CN"/>
                          <m:t>of</m:t>
                        </m:r>
                        <m:r>
                          <a:rPr lang="en-US" altLang="zh-CN"/>
                          <m:t> </m:t>
                        </m:r>
                        <m:r>
                          <m:rPr>
                            <m:sty m:val="p"/>
                          </m:rPr>
                          <a:rPr lang="en-US" altLang="zh-CN"/>
                          <m:t>futures</m:t>
                        </m:r>
                        <m:r>
                          <a:rPr lang="en-US" altLang="zh-CN"/>
                          <m:t>=</m:t>
                        </m:r>
                        <m:nary>
                          <m:naryPr>
                            <m:chr m:val="∑"/>
                            <m:limLoc m:val="undOvr"/>
                            <m:supHide m:val="on"/>
                            <m:ctrlPr>
                              <a:rPr lang="zh-CN" altLang="zh-CN" i="1"/>
                            </m:ctrlPr>
                          </m:naryPr>
                          <m:sub>
                            <m:r>
                              <a:rPr lang="en-US" altLang="zh-CN" i="1"/>
                              <m:t>𝑖</m:t>
                            </m:r>
                            <m:r>
                              <a:rPr lang="en-US" altLang="zh-CN" i="1"/>
                              <m:t>=</m:t>
                            </m:r>
                            <m:r>
                              <a:rPr lang="en-US" altLang="zh-CN" i="1"/>
                              <m:t>𝑎</m:t>
                            </m:r>
                            <m:r>
                              <a:rPr lang="en-US" altLang="zh-CN" i="1"/>
                              <m:t>,</m:t>
                            </m:r>
                            <m:r>
                              <a:rPr lang="en-US" altLang="zh-CN" i="1"/>
                              <m:t>𝑏</m:t>
                            </m:r>
                            <m:r>
                              <a:rPr lang="en-US" altLang="zh-CN" i="1"/>
                              <m:t>,…</m:t>
                            </m:r>
                          </m:sub>
                          <m:sup/>
                          <m:e>
                            <m:sSub>
                              <m:sSubPr>
                                <m:ctrlPr>
                                  <a:rPr lang="zh-CN" altLang="zh-CN" i="1"/>
                                </m:ctrlPr>
                              </m:sSubPr>
                              <m:e>
                                <m:r>
                                  <a:rPr lang="en-US" altLang="zh-CN" i="1"/>
                                  <m:t>𝛽</m:t>
                                </m:r>
                              </m:e>
                              <m:sub>
                                <m:r>
                                  <a:rPr lang="en-US" altLang="zh-CN" i="1"/>
                                  <m:t>𝑖</m:t>
                                </m:r>
                              </m:sub>
                            </m:sSub>
                            <m:r>
                              <a:rPr lang="en-US" altLang="zh-CN"/>
                              <m:t>×</m:t>
                            </m:r>
                            <m:f>
                              <m:fPr>
                                <m:ctrlPr>
                                  <a:rPr lang="zh-CN" altLang="zh-CN" i="1"/>
                                </m:ctrlPr>
                              </m:fPr>
                              <m:num>
                                <m:sSub>
                                  <m:sSubPr>
                                    <m:ctrlPr>
                                      <a:rPr lang="zh-CN" altLang="zh-CN" i="1"/>
                                    </m:ctrlPr>
                                  </m:sSubPr>
                                  <m:e>
                                    <m:r>
                                      <a:rPr lang="en-US" altLang="zh-CN" i="1"/>
                                      <m:t>𝑉</m:t>
                                    </m:r>
                                  </m:e>
                                  <m:sub>
                                    <m:r>
                                      <a:rPr lang="en-US" altLang="zh-CN" i="1"/>
                                      <m:t>𝑖</m:t>
                                    </m:r>
                                  </m:sub>
                                </m:sSub>
                              </m:num>
                              <m:den>
                                <m:sSub>
                                  <m:sSubPr>
                                    <m:ctrlPr>
                                      <a:rPr lang="zh-CN" altLang="zh-CN" i="1"/>
                                    </m:ctrlPr>
                                  </m:sSubPr>
                                  <m:e>
                                    <m:r>
                                      <a:rPr lang="en-US" altLang="zh-CN" i="1"/>
                                      <m:t>𝑉</m:t>
                                    </m:r>
                                  </m:e>
                                  <m:sub>
                                    <m:r>
                                      <a:rPr lang="en-US" altLang="zh-CN" i="1"/>
                                      <m:t>𝐹</m:t>
                                    </m:r>
                                  </m:sub>
                                </m:sSub>
                              </m:den>
                            </m:f>
                          </m:e>
                        </m:nary>
                      </m:oMath>
                    </m:oMathPara>
                  </a14:m>
                  <a:endParaRPr lang="zh-CN" altLang="zh-CN" dirty="0"/>
                </a:p>
              </p:txBody>
            </p:sp>
          </mc:Choice>
          <mc:Fallback>
            <p:sp>
              <p:nvSpPr>
                <p:cNvPr id="6" name="文本框 5"/>
                <p:cNvSpPr txBox="1">
                  <a:spLocks noRot="1" noChangeAspect="1" noMove="1" noResize="1" noEditPoints="1" noAdjustHandles="1" noChangeArrowheads="1" noChangeShapeType="1" noTextEdit="1"/>
                </p:cNvSpPr>
                <p:nvPr/>
              </p:nvSpPr>
              <p:spPr>
                <a:xfrm>
                  <a:off x="3776836" y="2066511"/>
                  <a:ext cx="3690393" cy="1362489"/>
                </a:xfrm>
                <a:prstGeom prst="rect">
                  <a:avLst/>
                </a:prstGeom>
                <a:blipFill>
                  <a:blip r:embed="rId2"/>
                  <a:stretch>
                    <a:fillRect/>
                  </a:stretch>
                </a:blipFill>
              </p:spPr>
              <p:txBody>
                <a:bodyPr/>
                <a:lstStyle/>
                <a:p>
                  <a:r>
                    <a:rPr lang="zh-CN" altLang="en-US">
                      <a:noFill/>
                    </a:rPr>
                    <a:t> </a:t>
                  </a:r>
                </a:p>
              </p:txBody>
            </p:sp>
          </mc:Fallback>
        </mc:AlternateContent>
      </p:grpSp>
      <p:sp>
        <p:nvSpPr>
          <p:cNvPr id="7" name="文本框 1">
            <a:extLst>
              <a:ext uri="{FF2B5EF4-FFF2-40B4-BE49-F238E27FC236}">
                <a16:creationId xmlns:a16="http://schemas.microsoft.com/office/drawing/2014/main" id="{FF80ABF6-7698-43E1-85CC-1E54B6B91C55}"/>
              </a:ext>
            </a:extLst>
          </p:cNvPr>
          <p:cNvSpPr txBox="1"/>
          <p:nvPr/>
        </p:nvSpPr>
        <p:spPr>
          <a:xfrm>
            <a:off x="3359696" y="890096"/>
            <a:ext cx="6757417" cy="369332"/>
          </a:xfrm>
          <a:prstGeom prst="rect">
            <a:avLst/>
          </a:prstGeom>
          <a:noFill/>
        </p:spPr>
        <p:txBody>
          <a:bodyPr wrap="square" rtlCol="0">
            <a:spAutoFit/>
          </a:bodyPr>
          <a:lstStyle/>
          <a:p>
            <a:r>
              <a:rPr lang="en-US" sz="1800" b="1" kern="1200" dirty="0">
                <a:solidFill>
                  <a:schemeClr val="tx1"/>
                </a:solidFill>
                <a:effectLst/>
                <a:latin typeface="Microsoft YaHei" panose="020B0503020204020204" pitchFamily="34" charset="-122"/>
                <a:ea typeface="Microsoft YaHei" panose="020B0503020204020204" pitchFamily="34" charset="-122"/>
                <a:cs typeface="+mn-cs"/>
              </a:rPr>
              <a:t>Hedging an equity portfolio using market index futures </a:t>
            </a:r>
            <a:endParaRPr lang="en-US" sz="2800" dirty="0">
              <a:latin typeface="Microsoft YaHei" panose="020B0503020204020204" pitchFamily="34" charset="-122"/>
              <a:ea typeface="Microsoft YaHei" panose="020B0503020204020204" pitchFamily="34" charset="-122"/>
            </a:endParaRPr>
          </a:p>
        </p:txBody>
      </p:sp>
      <p:pic>
        <p:nvPicPr>
          <p:cNvPr id="11" name="Picture 10">
            <a:extLst>
              <a:ext uri="{FF2B5EF4-FFF2-40B4-BE49-F238E27FC236}">
                <a16:creationId xmlns:a16="http://schemas.microsoft.com/office/drawing/2014/main" id="{C5BD6CA3-516B-45CE-9662-DFF01D90E0B6}"/>
              </a:ext>
            </a:extLst>
          </p:cNvPr>
          <p:cNvPicPr>
            <a:picLocks noChangeAspect="1"/>
          </p:cNvPicPr>
          <p:nvPr/>
        </p:nvPicPr>
        <p:blipFill>
          <a:blip r:embed="rId3"/>
          <a:stretch>
            <a:fillRect/>
          </a:stretch>
        </p:blipFill>
        <p:spPr>
          <a:xfrm>
            <a:off x="257076" y="4005064"/>
            <a:ext cx="11339705" cy="2434056"/>
          </a:xfrm>
          <a:prstGeom prst="rect">
            <a:avLst/>
          </a:prstGeom>
        </p:spPr>
      </p:pic>
    </p:spTree>
    <p:extLst>
      <p:ext uri="{BB962C8B-B14F-4D97-AF65-F5344CB8AC3E}">
        <p14:creationId xmlns:p14="http://schemas.microsoft.com/office/powerpoint/2010/main" val="2358195262"/>
      </p:ext>
    </p:extLst>
  </p:cSld>
  <p:clrMapOvr>
    <a:masterClrMapping/>
  </p:clrMapOvr>
  <mc:AlternateContent xmlns:mc="http://schemas.openxmlformats.org/markup-compatibility/2006">
    <mc:Choice xmlns:p14="http://schemas.microsoft.com/office/powerpoint/2010/main" Requires="p14">
      <p:transition>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fill="hold"/>
                                        <p:tgtEl>
                                          <p:spTgt spid="11"/>
                                        </p:tgtEl>
                                        <p:attrNameLst>
                                          <p:attrName>ppt_x</p:attrName>
                                        </p:attrNameLst>
                                      </p:cBhvr>
                                      <p:tavLst>
                                        <p:tav tm="0">
                                          <p:val>
                                            <p:strVal val="1+#ppt_w/2"/>
                                          </p:val>
                                        </p:tav>
                                        <p:tav tm="100000">
                                          <p:val>
                                            <p:strVal val="#ppt_x"/>
                                          </p:val>
                                        </p:tav>
                                      </p:tavLst>
                                    </p:anim>
                                    <p:anim calcmode="lin" valueType="num">
                                      <p:cBhvr additive="base">
                                        <p:cTn id="8" dur="2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1+#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950CA0-DADD-4BB4-A640-92D1EF4A3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841" y="2782510"/>
            <a:ext cx="5690160" cy="1359948"/>
          </a:xfrm>
          <a:prstGeom prst="rect">
            <a:avLst/>
          </a:prstGeom>
        </p:spPr>
      </p:pic>
      <p:pic>
        <p:nvPicPr>
          <p:cNvPr id="4" name="Picture 3">
            <a:extLst>
              <a:ext uri="{FF2B5EF4-FFF2-40B4-BE49-F238E27FC236}">
                <a16:creationId xmlns:a16="http://schemas.microsoft.com/office/drawing/2014/main" id="{6E7A3C7D-2A5B-4557-8B30-F47641A16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2664" y="-2259632"/>
            <a:ext cx="4876800" cy="3233738"/>
          </a:xfrm>
          <a:prstGeom prst="rect">
            <a:avLst/>
          </a:prstGeom>
        </p:spPr>
      </p:pic>
      <p:pic>
        <p:nvPicPr>
          <p:cNvPr id="7" name="table">
            <a:extLst>
              <a:ext uri="{FF2B5EF4-FFF2-40B4-BE49-F238E27FC236}">
                <a16:creationId xmlns:a16="http://schemas.microsoft.com/office/drawing/2014/main" id="{F705725F-BCEA-44C1-8B9A-7F3F4A00A830}"/>
              </a:ext>
            </a:extLst>
          </p:cNvPr>
          <p:cNvPicPr>
            <a:picLocks noChangeAspect="1"/>
          </p:cNvPicPr>
          <p:nvPr/>
        </p:nvPicPr>
        <p:blipFill>
          <a:blip r:embed="rId4"/>
          <a:stretch>
            <a:fillRect/>
          </a:stretch>
        </p:blipFill>
        <p:spPr>
          <a:xfrm>
            <a:off x="-10681864" y="2782510"/>
            <a:ext cx="11103800" cy="2363069"/>
          </a:xfrm>
          <a:prstGeom prst="rect">
            <a:avLst/>
          </a:prstGeom>
        </p:spPr>
      </p:pic>
      <p:sp>
        <p:nvSpPr>
          <p:cNvPr id="8" name="TextBox 7">
            <a:extLst>
              <a:ext uri="{FF2B5EF4-FFF2-40B4-BE49-F238E27FC236}">
                <a16:creationId xmlns:a16="http://schemas.microsoft.com/office/drawing/2014/main" id="{A9ED0A58-26DC-4BC5-BF12-BAB4EE8F508A}"/>
              </a:ext>
            </a:extLst>
          </p:cNvPr>
          <p:cNvSpPr txBox="1"/>
          <p:nvPr/>
        </p:nvSpPr>
        <p:spPr>
          <a:xfrm>
            <a:off x="1271464" y="3212976"/>
            <a:ext cx="4104456" cy="584775"/>
          </a:xfrm>
          <a:prstGeom prst="rect">
            <a:avLst/>
          </a:prstGeom>
          <a:noFill/>
        </p:spPr>
        <p:txBody>
          <a:bodyPr wrap="square" rtlCol="0">
            <a:spAutoFit/>
          </a:bodyPr>
          <a:lstStyle/>
          <a:p>
            <a:r>
              <a:rPr lang="en-US" altLang="zh-CN" sz="3200" dirty="0">
                <a:latin typeface="Microsoft YaHei" panose="020B0503020204020204" pitchFamily="34" charset="-122"/>
                <a:ea typeface="Microsoft YaHei" panose="020B0503020204020204" pitchFamily="34" charset="-122"/>
              </a:rPr>
              <a:t>Oct 27th AMD -8%</a:t>
            </a:r>
            <a:endParaRPr lang="zh-CN" altLang="en-US" sz="3200" dirty="0">
              <a:latin typeface="Microsoft YaHei" panose="020B0503020204020204" pitchFamily="34" charset="-122"/>
              <a:ea typeface="Microsoft YaHei" panose="020B0503020204020204" pitchFamily="34" charset="-122"/>
            </a:endParaRPr>
          </a:p>
        </p:txBody>
      </p:sp>
      <p:pic>
        <p:nvPicPr>
          <p:cNvPr id="6" name="Picture 6" descr="C:\Users\Administrator\Desktop\手1.png">
            <a:extLst>
              <a:ext uri="{FF2B5EF4-FFF2-40B4-BE49-F238E27FC236}">
                <a16:creationId xmlns:a16="http://schemas.microsoft.com/office/drawing/2014/main" id="{65970AD1-C0AB-4D4C-81B5-C7E5CB5EAD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20522"/>
          <a:stretch>
            <a:fillRect/>
          </a:stretch>
        </p:blipFill>
        <p:spPr bwMode="auto">
          <a:xfrm>
            <a:off x="8400256" y="3212976"/>
            <a:ext cx="302577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
            <a:extLst>
              <a:ext uri="{FF2B5EF4-FFF2-40B4-BE49-F238E27FC236}">
                <a16:creationId xmlns:a16="http://schemas.microsoft.com/office/drawing/2014/main" id="{41D9C327-B026-4E12-B320-9A5483D11397}"/>
              </a:ext>
            </a:extLst>
          </p:cNvPr>
          <p:cNvSpPr txBox="1"/>
          <p:nvPr/>
        </p:nvSpPr>
        <p:spPr>
          <a:xfrm>
            <a:off x="3359696" y="890096"/>
            <a:ext cx="6757417" cy="369332"/>
          </a:xfrm>
          <a:prstGeom prst="rect">
            <a:avLst/>
          </a:prstGeom>
          <a:noFill/>
        </p:spPr>
        <p:txBody>
          <a:bodyPr wrap="square" rtlCol="0">
            <a:spAutoFit/>
          </a:bodyPr>
          <a:lstStyle/>
          <a:p>
            <a:r>
              <a:rPr lang="en-US" sz="1800" b="1" kern="1200" dirty="0">
                <a:solidFill>
                  <a:schemeClr val="tx1"/>
                </a:solidFill>
                <a:effectLst/>
                <a:latin typeface="Microsoft YaHei" panose="020B0503020204020204" pitchFamily="34" charset="-122"/>
                <a:ea typeface="Microsoft YaHei" panose="020B0503020204020204" pitchFamily="34" charset="-122"/>
                <a:cs typeface="+mn-cs"/>
              </a:rPr>
              <a:t>Hedging an equity portfolio using market index futures </a:t>
            </a:r>
            <a:endParaRPr 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3115649"/>
      </p:ext>
    </p:extLst>
  </p:cSld>
  <p:clrMapOvr>
    <a:masterClrMapping/>
  </p:clrMapOvr>
  <mc:AlternateContent xmlns:mc="http://schemas.openxmlformats.org/markup-compatibility/2006">
    <mc:Choice xmlns:p14="http://schemas.microsoft.com/office/powerpoint/2010/main" Requires="p14">
      <p:transition>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1.85185E-6 L -0.50794 -0.21805 " pathEditMode="relative" rAng="0" ptsTypes="AA">
                                      <p:cBhvr>
                                        <p:cTn id="6" dur="500" fill="hold"/>
                                        <p:tgtEl>
                                          <p:spTgt spid="6"/>
                                        </p:tgtEl>
                                        <p:attrNameLst>
                                          <p:attrName>ppt_x</p:attrName>
                                          <p:attrName>ppt_y</p:attrName>
                                        </p:attrNameLst>
                                      </p:cBhvr>
                                      <p:rCtr x="-25404" y="-10903"/>
                                    </p:animMotion>
                                  </p:childTnLst>
                                </p:cTn>
                              </p:par>
                              <p:par>
                                <p:cTn id="7" presetID="42" presetClass="path" presetSubtype="0" accel="50000" decel="50000" fill="hold" nodeType="withEffect">
                                  <p:stCondLst>
                                    <p:cond delay="0"/>
                                  </p:stCondLst>
                                  <p:childTnLst>
                                    <p:animMotion origin="layout" path="M -0.003 -1.11111E-6 L -0.20951 -0.17292 " pathEditMode="relative" rAng="0" ptsTypes="AA">
                                      <p:cBhvr>
                                        <p:cTn id="8" dur="500" fill="hold"/>
                                        <p:tgtEl>
                                          <p:spTgt spid="2"/>
                                        </p:tgtEl>
                                        <p:attrNameLst>
                                          <p:attrName>ppt_x</p:attrName>
                                          <p:attrName>ppt_y</p:attrName>
                                        </p:attrNameLst>
                                      </p:cBhvr>
                                      <p:rCtr x="-10326" y="-8657"/>
                                    </p:animMotion>
                                  </p:childTnLst>
                                </p:cTn>
                              </p:par>
                              <p:par>
                                <p:cTn id="9" presetID="6" presetClass="emph" presetSubtype="0" fill="hold" nodeType="withEffect">
                                  <p:stCondLst>
                                    <p:cond delay="0"/>
                                  </p:stCondLst>
                                  <p:childTnLst>
                                    <p:animScale>
                                      <p:cBhvr>
                                        <p:cTn id="10" dur="1000" fill="hold"/>
                                        <p:tgtEl>
                                          <p:spTgt spid="2"/>
                                        </p:tgtEl>
                                      </p:cBhvr>
                                      <p:by x="50000" y="50000"/>
                                    </p:animScale>
                                  </p:childTnLst>
                                </p:cTn>
                              </p:par>
                              <p:par>
                                <p:cTn id="11" presetID="42" presetClass="path" presetSubtype="0" accel="50000" decel="50000" fill="hold" nodeType="withEffect">
                                  <p:stCondLst>
                                    <p:cond delay="500"/>
                                  </p:stCondLst>
                                  <p:childTnLst>
                                    <p:animMotion origin="layout" path="M -0.50794 -0.21805 L 0.49609 -0.575 " pathEditMode="relative" rAng="0" ptsTypes="AA">
                                      <p:cBhvr>
                                        <p:cTn id="12" dur="500" fill="hold"/>
                                        <p:tgtEl>
                                          <p:spTgt spid="6"/>
                                        </p:tgtEl>
                                        <p:attrNameLst>
                                          <p:attrName>ppt_x</p:attrName>
                                          <p:attrName>ppt_y</p:attrName>
                                        </p:attrNameLst>
                                      </p:cBhvr>
                                      <p:rCtr x="50195" y="-17847"/>
                                    </p:animMotion>
                                  </p:childTnLst>
                                </p:cTn>
                              </p:par>
                            </p:childTnLst>
                          </p:cTn>
                        </p:par>
                        <p:par>
                          <p:cTn id="13" fill="hold">
                            <p:stCondLst>
                              <p:cond delay="1000"/>
                            </p:stCondLst>
                            <p:childTnLst>
                              <p:par>
                                <p:cTn id="14" presetID="42" presetClass="path" presetSubtype="0" accel="50000" decel="50000" fill="hold" nodeType="afterEffect">
                                  <p:stCondLst>
                                    <p:cond delay="0"/>
                                  </p:stCondLst>
                                  <p:childTnLst>
                                    <p:animMotion origin="layout" path="M -4.375E-6 -1.48148E-6 L -0.5013 0.49931 " pathEditMode="relative" rAng="0" ptsTypes="AA">
                                      <p:cBhvr>
                                        <p:cTn id="15" dur="500" fill="hold"/>
                                        <p:tgtEl>
                                          <p:spTgt spid="4"/>
                                        </p:tgtEl>
                                        <p:attrNameLst>
                                          <p:attrName>ppt_x</p:attrName>
                                          <p:attrName>ppt_y</p:attrName>
                                        </p:attrNameLst>
                                      </p:cBhvr>
                                      <p:rCtr x="-25065" y="24954"/>
                                    </p:animMotion>
                                  </p:childTnLst>
                                </p:cTn>
                              </p:par>
                              <p:par>
                                <p:cTn id="16" presetID="42" presetClass="path" presetSubtype="0" accel="50000" decel="50000" fill="hold" nodeType="withEffect">
                                  <p:stCondLst>
                                    <p:cond delay="0"/>
                                  </p:stCondLst>
                                  <p:childTnLst>
                                    <p:animMotion origin="layout" path="M 0.49609 -0.575 L 0.07083 0.07593 " pathEditMode="relative" rAng="0" ptsTypes="AA">
                                      <p:cBhvr>
                                        <p:cTn id="17" dur="500" fill="hold"/>
                                        <p:tgtEl>
                                          <p:spTgt spid="6"/>
                                        </p:tgtEl>
                                        <p:attrNameLst>
                                          <p:attrName>ppt_x</p:attrName>
                                          <p:attrName>ppt_y</p:attrName>
                                        </p:attrNameLst>
                                      </p:cBhvr>
                                      <p:rCtr x="-21263" y="32546"/>
                                    </p:animMotion>
                                  </p:childTnLst>
                                </p:cTn>
                              </p:par>
                            </p:childTnLst>
                          </p:cTn>
                        </p:par>
                        <p:par>
                          <p:cTn id="18" fill="hold">
                            <p:stCondLst>
                              <p:cond delay="1500"/>
                            </p:stCondLst>
                            <p:childTnLst>
                              <p:par>
                                <p:cTn id="19" presetID="42" presetClass="path" presetSubtype="0" accel="50000" decel="50000" fill="hold" nodeType="afterEffect">
                                  <p:stCondLst>
                                    <p:cond delay="0"/>
                                  </p:stCondLst>
                                  <p:childTnLst>
                                    <p:animMotion origin="layout" path="M -8.33333E-7 -1.85185E-6 L -1.24622 0.13889 " pathEditMode="relative" rAng="0" ptsTypes="AA">
                                      <p:cBhvr>
                                        <p:cTn id="20" dur="500" fill="hold"/>
                                        <p:tgtEl>
                                          <p:spTgt spid="6"/>
                                        </p:tgtEl>
                                        <p:attrNameLst>
                                          <p:attrName>ppt_x</p:attrName>
                                          <p:attrName>ppt_y</p:attrName>
                                        </p:attrNameLst>
                                      </p:cBhvr>
                                      <p:rCtr x="-62318" y="6944"/>
                                    </p:animMotion>
                                  </p:childTnLst>
                                </p:cTn>
                              </p:par>
                            </p:childTnLst>
                          </p:cTn>
                        </p:par>
                        <p:par>
                          <p:cTn id="21" fill="hold">
                            <p:stCondLst>
                              <p:cond delay="2000"/>
                            </p:stCondLst>
                            <p:childTnLst>
                              <p:par>
                                <p:cTn id="22" presetID="42" presetClass="path" presetSubtype="0" accel="50000" decel="50000" fill="hold" nodeType="afterEffect">
                                  <p:stCondLst>
                                    <p:cond delay="0"/>
                                  </p:stCondLst>
                                  <p:childTnLst>
                                    <p:animMotion origin="layout" path="M 3.125E-6 7.40741E-7 L 0.79661 0.25787 " pathEditMode="relative" rAng="0" ptsTypes="AA">
                                      <p:cBhvr>
                                        <p:cTn id="23" dur="500" fill="hold"/>
                                        <p:tgtEl>
                                          <p:spTgt spid="7"/>
                                        </p:tgtEl>
                                        <p:attrNameLst>
                                          <p:attrName>ppt_x</p:attrName>
                                          <p:attrName>ppt_y</p:attrName>
                                        </p:attrNameLst>
                                      </p:cBhvr>
                                      <p:rCtr x="39831" y="12894"/>
                                    </p:animMotion>
                                  </p:childTnLst>
                                </p:cTn>
                              </p:par>
                              <p:par>
                                <p:cTn id="24" presetID="42" presetClass="path" presetSubtype="0" accel="50000" decel="50000" fill="hold" nodeType="withEffect">
                                  <p:stCondLst>
                                    <p:cond delay="0"/>
                                  </p:stCondLst>
                                  <p:childTnLst>
                                    <p:animMotion origin="layout" path="M -1.24622 0.13889 L -0.21263 0.08634 " pathEditMode="relative" rAng="0" ptsTypes="AA">
                                      <p:cBhvr>
                                        <p:cTn id="25" dur="500" fill="hold"/>
                                        <p:tgtEl>
                                          <p:spTgt spid="6"/>
                                        </p:tgtEl>
                                        <p:attrNameLst>
                                          <p:attrName>ppt_x</p:attrName>
                                          <p:attrName>ppt_y</p:attrName>
                                        </p:attrNameLst>
                                      </p:cBhvr>
                                      <p:rCtr x="51680" y="-2639"/>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250"/>
                                        <p:tgtEl>
                                          <p:spTgt spid="6"/>
                                        </p:tgtEl>
                                      </p:cBhvr>
                                    </p:animEffect>
                                    <p:anim calcmode="lin" valueType="num">
                                      <p:cBhvr>
                                        <p:cTn id="29" dur="250"/>
                                        <p:tgtEl>
                                          <p:spTgt spid="6"/>
                                        </p:tgtEl>
                                        <p:attrNameLst>
                                          <p:attrName>ppt_x</p:attrName>
                                        </p:attrNameLst>
                                      </p:cBhvr>
                                      <p:tavLst>
                                        <p:tav tm="0">
                                          <p:val>
                                            <p:strVal val="ppt_x"/>
                                          </p:val>
                                        </p:tav>
                                        <p:tav tm="100000">
                                          <p:val>
                                            <p:strVal val="ppt_x"/>
                                          </p:val>
                                        </p:tav>
                                      </p:tavLst>
                                    </p:anim>
                                    <p:anim calcmode="lin" valueType="num">
                                      <p:cBhvr>
                                        <p:cTn id="30" dur="250"/>
                                        <p:tgtEl>
                                          <p:spTgt spid="6"/>
                                        </p:tgtEl>
                                        <p:attrNameLst>
                                          <p:attrName>ppt_y</p:attrName>
                                        </p:attrNameLst>
                                      </p:cBhvr>
                                      <p:tavLst>
                                        <p:tav tm="0">
                                          <p:val>
                                            <p:strVal val="ppt_y"/>
                                          </p:val>
                                        </p:tav>
                                        <p:tav tm="100000">
                                          <p:val>
                                            <p:strVal val="ppt_y+.1"/>
                                          </p:val>
                                        </p:tav>
                                      </p:tavLst>
                                    </p:anim>
                                    <p:set>
                                      <p:cBhvr>
                                        <p:cTn id="31" dur="1" fill="hold">
                                          <p:stCondLst>
                                            <p:cond delay="249"/>
                                          </p:stCondLst>
                                        </p:cTn>
                                        <p:tgtEl>
                                          <p:spTgt spid="6"/>
                                        </p:tgtEl>
                                        <p:attrNameLst>
                                          <p:attrName>style.visibility</p:attrName>
                                        </p:attrNameLst>
                                      </p:cBhvr>
                                      <p:to>
                                        <p:strVal val="hidden"/>
                                      </p:to>
                                    </p:set>
                                  </p:childTnLst>
                                </p:cTn>
                              </p:par>
                              <p:par>
                                <p:cTn id="32" presetID="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250" fill="hold"/>
                                        <p:tgtEl>
                                          <p:spTgt spid="8"/>
                                        </p:tgtEl>
                                        <p:attrNameLst>
                                          <p:attrName>ppt_x</p:attrName>
                                        </p:attrNameLst>
                                      </p:cBhvr>
                                      <p:tavLst>
                                        <p:tav tm="0">
                                          <p:val>
                                            <p:strVal val="0-#ppt_w/2"/>
                                          </p:val>
                                        </p:tav>
                                        <p:tav tm="100000">
                                          <p:val>
                                            <p:strVal val="#ppt_x"/>
                                          </p:val>
                                        </p:tav>
                                      </p:tavLst>
                                    </p:anim>
                                    <p:anim calcmode="lin" valueType="num">
                                      <p:cBhvr additive="base">
                                        <p:cTn id="35"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7">
            <a:extLst>
              <a:ext uri="{FF2B5EF4-FFF2-40B4-BE49-F238E27FC236}">
                <a16:creationId xmlns:a16="http://schemas.microsoft.com/office/drawing/2014/main" id="{7E4AFDBC-A4E4-4B51-8C01-ADA5AEA08750}"/>
              </a:ext>
            </a:extLst>
          </p:cNvPr>
          <p:cNvGrpSpPr/>
          <p:nvPr/>
        </p:nvGrpSpPr>
        <p:grpSpPr>
          <a:xfrm>
            <a:off x="2567608" y="1844824"/>
            <a:ext cx="360040" cy="4248472"/>
            <a:chOff x="2639616" y="1772816"/>
            <a:chExt cx="360040" cy="4248472"/>
          </a:xfrm>
        </p:grpSpPr>
        <p:cxnSp>
          <p:nvCxnSpPr>
            <p:cNvPr id="14" name="直接连接符 2">
              <a:extLst>
                <a:ext uri="{FF2B5EF4-FFF2-40B4-BE49-F238E27FC236}">
                  <a16:creationId xmlns:a16="http://schemas.microsoft.com/office/drawing/2014/main" id="{2DA01E29-C5FE-4164-A753-7B1E109A12FF}"/>
                </a:ext>
              </a:extLst>
            </p:cNvPr>
            <p:cNvCxnSpPr/>
            <p:nvPr/>
          </p:nvCxnSpPr>
          <p:spPr>
            <a:xfrm>
              <a:off x="2819636" y="2132856"/>
              <a:ext cx="0" cy="38164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3">
              <a:extLst>
                <a:ext uri="{FF2B5EF4-FFF2-40B4-BE49-F238E27FC236}">
                  <a16:creationId xmlns:a16="http://schemas.microsoft.com/office/drawing/2014/main" id="{E0C45699-01B2-493E-A79F-EF4A3DDB478C}"/>
                </a:ext>
              </a:extLst>
            </p:cNvPr>
            <p:cNvSpPr/>
            <p:nvPr/>
          </p:nvSpPr>
          <p:spPr>
            <a:xfrm>
              <a:off x="2639616" y="1772816"/>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6" name="椭圆 6">
              <a:extLst>
                <a:ext uri="{FF2B5EF4-FFF2-40B4-BE49-F238E27FC236}">
                  <a16:creationId xmlns:a16="http://schemas.microsoft.com/office/drawing/2014/main" id="{EB522E40-FD8D-4A41-A741-6FBACD044CA2}"/>
                </a:ext>
              </a:extLst>
            </p:cNvPr>
            <p:cNvSpPr/>
            <p:nvPr/>
          </p:nvSpPr>
          <p:spPr>
            <a:xfrm>
              <a:off x="2639616" y="5661248"/>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6" name="Group 5">
            <a:extLst>
              <a:ext uri="{FF2B5EF4-FFF2-40B4-BE49-F238E27FC236}">
                <a16:creationId xmlns:a16="http://schemas.microsoft.com/office/drawing/2014/main" id="{869C0B67-8DBC-4103-A693-77C6D4F79AB2}"/>
              </a:ext>
            </a:extLst>
          </p:cNvPr>
          <p:cNvGrpSpPr/>
          <p:nvPr/>
        </p:nvGrpSpPr>
        <p:grpSpPr>
          <a:xfrm>
            <a:off x="3131186" y="1805354"/>
            <a:ext cx="8293405" cy="1499757"/>
            <a:chOff x="3131186" y="1805354"/>
            <a:chExt cx="8293405" cy="1499757"/>
          </a:xfrm>
        </p:grpSpPr>
        <p:sp>
          <p:nvSpPr>
            <p:cNvPr id="17" name="矩形 8">
              <a:extLst>
                <a:ext uri="{FF2B5EF4-FFF2-40B4-BE49-F238E27FC236}">
                  <a16:creationId xmlns:a16="http://schemas.microsoft.com/office/drawing/2014/main" id="{0C8146C9-BF2A-45C6-BF70-68F57E8BF514}"/>
                </a:ext>
              </a:extLst>
            </p:cNvPr>
            <p:cNvSpPr/>
            <p:nvPr/>
          </p:nvSpPr>
          <p:spPr>
            <a:xfrm>
              <a:off x="3131187" y="1805354"/>
              <a:ext cx="1201291"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Profit</a:t>
              </a:r>
              <a:endParaRPr lang="zh-CN" altLang="zh-CN" sz="2800" b="1" dirty="0">
                <a:latin typeface="微软雅黑" panose="020B0503020204020204" pitchFamily="34" charset="-122"/>
                <a:ea typeface="微软雅黑" panose="020B0503020204020204" pitchFamily="34" charset="-122"/>
              </a:endParaRPr>
            </a:p>
          </p:txBody>
        </p:sp>
        <p:sp>
          <p:nvSpPr>
            <p:cNvPr id="18" name="矩形 9">
              <a:extLst>
                <a:ext uri="{FF2B5EF4-FFF2-40B4-BE49-F238E27FC236}">
                  <a16:creationId xmlns:a16="http://schemas.microsoft.com/office/drawing/2014/main" id="{BCD782EE-AA2F-450E-9B9C-E7F5817301F2}"/>
                </a:ext>
              </a:extLst>
            </p:cNvPr>
            <p:cNvSpPr/>
            <p:nvPr/>
          </p:nvSpPr>
          <p:spPr>
            <a:xfrm>
              <a:off x="3131186" y="2343822"/>
              <a:ext cx="8293405" cy="961289"/>
            </a:xfrm>
            <a:prstGeom prst="rect">
              <a:avLst/>
            </a:prstGeom>
          </p:spPr>
          <p:txBody>
            <a:bodyPr wrap="square">
              <a:spAutoFit/>
            </a:bodyPr>
            <a:lstStyle/>
            <a:p>
              <a:pPr indent="266700" algn="just">
                <a:lnSpc>
                  <a:spcPct val="150000"/>
                </a:lnSpc>
                <a:spcAft>
                  <a:spcPts val="0"/>
                </a:spcAft>
              </a:pPr>
              <a:r>
                <a:rPr lang="en-US" altLang="zh-CN" sz="2000" dirty="0">
                  <a:latin typeface="Microsoft YaHei" panose="020B0503020204020204" pitchFamily="34" charset="-122"/>
                  <a:ea typeface="Microsoft YaHei" panose="020B0503020204020204" pitchFamily="34" charset="-122"/>
                </a:rPr>
                <a:t>For up to one and a half months, this portfolio contributed </a:t>
              </a:r>
              <a:r>
                <a:rPr lang="en-US" altLang="zh-CN" sz="2000" b="1" dirty="0">
                  <a:solidFill>
                    <a:srgbClr val="FF0000"/>
                  </a:solidFill>
                  <a:latin typeface="Microsoft YaHei" panose="020B0503020204020204" pitchFamily="34" charset="-122"/>
                  <a:ea typeface="Microsoft YaHei" panose="020B0503020204020204" pitchFamily="34" charset="-122"/>
                </a:rPr>
                <a:t>more than 100,000 </a:t>
              </a:r>
              <a:r>
                <a:rPr lang="en-US" altLang="zh-CN" sz="2000" dirty="0">
                  <a:latin typeface="Microsoft YaHei" panose="020B0503020204020204" pitchFamily="34" charset="-122"/>
                  <a:ea typeface="Microsoft YaHei" panose="020B0503020204020204" pitchFamily="34" charset="-122"/>
                </a:rPr>
                <a:t>profits. </a:t>
              </a:r>
              <a:endParaRPr lang="zh-CN" altLang="zh-CN" sz="2400" kern="100" dirty="0">
                <a:latin typeface="Microsoft YaHei" panose="020B0503020204020204" pitchFamily="34" charset="-122"/>
                <a:ea typeface="Microsoft YaHei" panose="020B0503020204020204" pitchFamily="34" charset="-122"/>
              </a:endParaRPr>
            </a:p>
          </p:txBody>
        </p:sp>
      </p:grpSp>
      <p:sp>
        <p:nvSpPr>
          <p:cNvPr id="27" name="文本框 1">
            <a:extLst>
              <a:ext uri="{FF2B5EF4-FFF2-40B4-BE49-F238E27FC236}">
                <a16:creationId xmlns:a16="http://schemas.microsoft.com/office/drawing/2014/main" id="{1654000A-251B-43F1-8D0C-CECF23119B0A}"/>
              </a:ext>
            </a:extLst>
          </p:cNvPr>
          <p:cNvSpPr txBox="1"/>
          <p:nvPr/>
        </p:nvSpPr>
        <p:spPr>
          <a:xfrm>
            <a:off x="3359696" y="890096"/>
            <a:ext cx="6757417" cy="369332"/>
          </a:xfrm>
          <a:prstGeom prst="rect">
            <a:avLst/>
          </a:prstGeom>
          <a:noFill/>
        </p:spPr>
        <p:txBody>
          <a:bodyPr wrap="square" rtlCol="0">
            <a:spAutoFit/>
          </a:bodyPr>
          <a:lstStyle/>
          <a:p>
            <a:r>
              <a:rPr lang="en-US" sz="1800" b="1" kern="1200" dirty="0">
                <a:solidFill>
                  <a:schemeClr val="tx1"/>
                </a:solidFill>
                <a:effectLst/>
                <a:latin typeface="Microsoft YaHei" panose="020B0503020204020204" pitchFamily="34" charset="-122"/>
                <a:ea typeface="Microsoft YaHei" panose="020B0503020204020204" pitchFamily="34" charset="-122"/>
                <a:cs typeface="+mn-cs"/>
              </a:rPr>
              <a:t>Hedging an equity portfolio using market index futures </a:t>
            </a:r>
            <a:endParaRPr lang="en-US" sz="2800" dirty="0">
              <a:latin typeface="Microsoft YaHei" panose="020B0503020204020204" pitchFamily="34" charset="-122"/>
              <a:ea typeface="Microsoft YaHei" panose="020B0503020204020204" pitchFamily="34" charset="-122"/>
            </a:endParaRPr>
          </a:p>
        </p:txBody>
      </p:sp>
      <p:grpSp>
        <p:nvGrpSpPr>
          <p:cNvPr id="8" name="Group 7">
            <a:extLst>
              <a:ext uri="{FF2B5EF4-FFF2-40B4-BE49-F238E27FC236}">
                <a16:creationId xmlns:a16="http://schemas.microsoft.com/office/drawing/2014/main" id="{320C04C2-6692-441C-937C-BC536BC25579}"/>
              </a:ext>
            </a:extLst>
          </p:cNvPr>
          <p:cNvGrpSpPr/>
          <p:nvPr/>
        </p:nvGrpSpPr>
        <p:grpSpPr>
          <a:xfrm>
            <a:off x="3131186" y="3782311"/>
            <a:ext cx="8293405" cy="2238977"/>
            <a:chOff x="3131186" y="3782311"/>
            <a:chExt cx="8293405" cy="2238977"/>
          </a:xfrm>
        </p:grpSpPr>
        <p:sp>
          <p:nvSpPr>
            <p:cNvPr id="26" name="矩形 8">
              <a:extLst>
                <a:ext uri="{FF2B5EF4-FFF2-40B4-BE49-F238E27FC236}">
                  <a16:creationId xmlns:a16="http://schemas.microsoft.com/office/drawing/2014/main" id="{5E28FAED-BA04-4BFF-A622-31028F7C83D4}"/>
                </a:ext>
              </a:extLst>
            </p:cNvPr>
            <p:cNvSpPr/>
            <p:nvPr/>
          </p:nvSpPr>
          <p:spPr>
            <a:xfrm>
              <a:off x="3131187" y="3782311"/>
              <a:ext cx="2636491"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Improvement</a:t>
              </a:r>
              <a:endParaRPr lang="zh-CN" altLang="zh-CN" sz="2800" b="1" dirty="0">
                <a:latin typeface="微软雅黑" panose="020B0503020204020204" pitchFamily="34" charset="-122"/>
                <a:ea typeface="微软雅黑" panose="020B0503020204020204" pitchFamily="34" charset="-122"/>
              </a:endParaRPr>
            </a:p>
          </p:txBody>
        </p:sp>
        <p:sp>
          <p:nvSpPr>
            <p:cNvPr id="28" name="矩形 9">
              <a:extLst>
                <a:ext uri="{FF2B5EF4-FFF2-40B4-BE49-F238E27FC236}">
                  <a16:creationId xmlns:a16="http://schemas.microsoft.com/office/drawing/2014/main" id="{98CA0F18-133E-4528-9BC8-09CD254F3FB9}"/>
                </a:ext>
              </a:extLst>
            </p:cNvPr>
            <p:cNvSpPr/>
            <p:nvPr/>
          </p:nvSpPr>
          <p:spPr>
            <a:xfrm>
              <a:off x="3131186" y="4516902"/>
              <a:ext cx="8293405" cy="1504386"/>
            </a:xfrm>
            <a:prstGeom prst="rect">
              <a:avLst/>
            </a:prstGeom>
          </p:spPr>
          <p:txBody>
            <a:bodyPr wrap="square">
              <a:spAutoFit/>
            </a:bodyPr>
            <a:lstStyle/>
            <a:p>
              <a:pPr marL="342900" indent="-342900" algn="just">
                <a:lnSpc>
                  <a:spcPct val="150000"/>
                </a:lnSpc>
                <a:spcAft>
                  <a:spcPts val="0"/>
                </a:spcAft>
                <a:buAutoNum type="arabicPeriod"/>
              </a:pPr>
              <a:r>
                <a:rPr lang="en-US" altLang="zh-CN" sz="2000" dirty="0">
                  <a:latin typeface="Microsoft YaHei" panose="020B0503020204020204" pitchFamily="34" charset="-122"/>
                  <a:ea typeface="Microsoft YaHei" panose="020B0503020204020204" pitchFamily="34" charset="-122"/>
                </a:rPr>
                <a:t>set up our portfolio more comprehensively </a:t>
              </a:r>
            </a:p>
            <a:p>
              <a:pPr marL="342900" indent="-342900" algn="just">
                <a:lnSpc>
                  <a:spcPct val="150000"/>
                </a:lnSpc>
                <a:spcAft>
                  <a:spcPts val="0"/>
                </a:spcAft>
                <a:buAutoNum type="arabicPeriod"/>
              </a:pPr>
              <a:r>
                <a:rPr lang="en-US" altLang="zh-CN" sz="2000" dirty="0">
                  <a:latin typeface="Microsoft YaHei" panose="020B0503020204020204" pitchFamily="34" charset="-122"/>
                  <a:ea typeface="Microsoft YaHei" panose="020B0503020204020204" pitchFamily="34" charset="-122"/>
                </a:rPr>
                <a:t>include more stocks in each kind of industry field</a:t>
              </a:r>
            </a:p>
            <a:p>
              <a:pPr algn="just">
                <a:lnSpc>
                  <a:spcPct val="150000"/>
                </a:lnSpc>
                <a:spcAft>
                  <a:spcPts val="0"/>
                </a:spcAft>
              </a:pPr>
              <a:endParaRPr lang="zh-CN" altLang="zh-CN" sz="2400" kern="100"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2830385063"/>
      </p:ext>
    </p:extLst>
  </p:cSld>
  <p:clrMapOvr>
    <a:masterClrMapping/>
  </p:clrMapOvr>
  <mc:AlternateContent xmlns:mc="http://schemas.openxmlformats.org/markup-compatibility/2006">
    <mc:Choice xmlns:p14="http://schemas.microsoft.com/office/powerpoint/2010/main" Requires="p14">
      <p:transition>
        <p14:prism isContent="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621610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2135561" y="2471351"/>
            <a:ext cx="0" cy="278296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135561" y="5282823"/>
            <a:ext cx="3240359"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2107323" y="2283278"/>
                <a:ext cx="1224136"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E(</a:t>
                </a:r>
                <a14:m>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𝑟</m:t>
                        </m:r>
                      </m:e>
                      <m:sub>
                        <m:r>
                          <a:rPr lang="en-US" altLang="zh-CN" b="0" i="1" smtClean="0">
                            <a:solidFill>
                              <a:schemeClr val="bg1"/>
                            </a:solidFill>
                            <a:latin typeface="Cambria Math" panose="02040503050406030204" pitchFamily="18" charset="0"/>
                          </a:rPr>
                          <m:t>𝑚</m:t>
                        </m:r>
                      </m:sub>
                    </m:sSub>
                  </m:oMath>
                </a14:m>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2107323" y="2283278"/>
                <a:ext cx="1224136" cy="369332"/>
              </a:xfrm>
              <a:prstGeom prst="rect">
                <a:avLst/>
              </a:prstGeom>
              <a:blipFill rotWithShape="0">
                <a:blip r:embed="rId4"/>
                <a:stretch>
                  <a:fillRect l="-450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799856" y="5229200"/>
                <a:ext cx="122413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ea typeface="微软雅黑" panose="020B0503020204020204" pitchFamily="34" charset="-122"/>
                        </a:rPr>
                        <m:t>𝛽</m:t>
                      </m:r>
                    </m:oMath>
                  </m:oMathPara>
                </a14:m>
                <a:endParaRPr lang="zh-CN" altLang="en-US" dirty="0">
                  <a:solidFill>
                    <a:schemeClr val="bg1"/>
                  </a:solidFill>
                  <a:latin typeface="微软雅黑" panose="020B0503020204020204" pitchFamily="34" charset="-122"/>
                  <a:ea typeface="微软雅黑" panose="020B0503020204020204" pitchFamily="34"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799856" y="5229200"/>
                <a:ext cx="1224136" cy="370294"/>
              </a:xfrm>
              <a:prstGeom prst="rect">
                <a:avLst/>
              </a:prstGeom>
              <a:blipFill rotWithShape="0">
                <a:blip r:embed="rId5"/>
                <a:stretch>
                  <a:fillRect b="-13115"/>
                </a:stretch>
              </a:blipFill>
            </p:spPr>
            <p:txBody>
              <a:bodyPr/>
              <a:lstStyle/>
              <a:p>
                <a:r>
                  <a:rPr lang="zh-CN" altLang="en-US">
                    <a:noFill/>
                  </a:rPr>
                  <a:t> </a:t>
                </a:r>
              </a:p>
            </p:txBody>
          </p:sp>
        </mc:Fallback>
      </mc:AlternateContent>
      <p:cxnSp>
        <p:nvCxnSpPr>
          <p:cNvPr id="19" name="直接连接符 18"/>
          <p:cNvCxnSpPr/>
          <p:nvPr/>
        </p:nvCxnSpPr>
        <p:spPr>
          <a:xfrm flipH="1">
            <a:off x="2135561" y="2652610"/>
            <a:ext cx="2880319" cy="1640486"/>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007768" y="2869187"/>
            <a:ext cx="72008"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079776" y="2652610"/>
            <a:ext cx="504056"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A</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935903" y="2529038"/>
            <a:ext cx="828294"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SML</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9" name="Group 8">
            <a:extLst>
              <a:ext uri="{FF2B5EF4-FFF2-40B4-BE49-F238E27FC236}">
                <a16:creationId xmlns:a16="http://schemas.microsoft.com/office/drawing/2014/main" id="{4E00DB7C-6563-8A47-9024-F68D5D72FA85}"/>
              </a:ext>
            </a:extLst>
          </p:cNvPr>
          <p:cNvGrpSpPr/>
          <p:nvPr/>
        </p:nvGrpSpPr>
        <p:grpSpPr>
          <a:xfrm>
            <a:off x="3984834" y="5029424"/>
            <a:ext cx="6480720" cy="1579635"/>
            <a:chOff x="478930" y="5089725"/>
            <a:chExt cx="6480720" cy="1579635"/>
          </a:xfrm>
        </p:grpSpPr>
        <p:sp>
          <p:nvSpPr>
            <p:cNvPr id="20" name="矩形 3">
              <a:extLst>
                <a:ext uri="{FF2B5EF4-FFF2-40B4-BE49-F238E27FC236}">
                  <a16:creationId xmlns:a16="http://schemas.microsoft.com/office/drawing/2014/main" id="{8F8DE6E2-8261-794F-8D39-97F2C276182F}"/>
                </a:ext>
              </a:extLst>
            </p:cNvPr>
            <p:cNvSpPr/>
            <p:nvPr/>
          </p:nvSpPr>
          <p:spPr>
            <a:xfrm>
              <a:off x="478930" y="5089725"/>
              <a:ext cx="6480720" cy="15796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Picture 15">
              <a:extLst>
                <a:ext uri="{FF2B5EF4-FFF2-40B4-BE49-F238E27FC236}">
                  <a16:creationId xmlns:a16="http://schemas.microsoft.com/office/drawing/2014/main" id="{69B415D9-DF53-1747-B8B8-52DCC5BCDA5F}"/>
                </a:ext>
              </a:extLst>
            </p:cNvPr>
            <p:cNvPicPr>
              <a:picLocks noChangeAspect="1"/>
            </p:cNvPicPr>
            <p:nvPr/>
          </p:nvPicPr>
          <p:blipFill rotWithShape="1">
            <a:blip r:embed="rId6"/>
            <a:srcRect l="5988" t="74884" r="9944" b="4761"/>
            <a:stretch/>
          </p:blipFill>
          <p:spPr>
            <a:xfrm>
              <a:off x="596369" y="5181597"/>
              <a:ext cx="6120680" cy="1395890"/>
            </a:xfrm>
            <a:prstGeom prst="rect">
              <a:avLst/>
            </a:prstGeom>
          </p:spPr>
        </p:pic>
      </p:grpSp>
      <p:sp>
        <p:nvSpPr>
          <p:cNvPr id="22" name="文本框 1">
            <a:extLst>
              <a:ext uri="{FF2B5EF4-FFF2-40B4-BE49-F238E27FC236}">
                <a16:creationId xmlns:a16="http://schemas.microsoft.com/office/drawing/2014/main" id="{3E6EEFEF-3B75-4462-A091-B3E25C8295D5}"/>
              </a:ext>
            </a:extLst>
          </p:cNvPr>
          <p:cNvSpPr txBox="1"/>
          <p:nvPr/>
        </p:nvSpPr>
        <p:spPr>
          <a:xfrm>
            <a:off x="3368627" y="890096"/>
            <a:ext cx="6757417" cy="400110"/>
          </a:xfrm>
          <a:prstGeom prst="rect">
            <a:avLst/>
          </a:prstGeom>
          <a:noFill/>
        </p:spPr>
        <p:txBody>
          <a:bodyPr wrap="square" rtlCol="0">
            <a:spAutoFit/>
          </a:bodyPr>
          <a:lstStyle/>
          <a:p>
            <a:r>
              <a:rPr lang="en-US" sz="2000" b="1" kern="1200" dirty="0">
                <a:solidFill>
                  <a:schemeClr val="tx1"/>
                </a:solidFill>
                <a:effectLst/>
                <a:latin typeface="Microsoft YaHei" panose="020B0503020204020204" pitchFamily="34" charset="-122"/>
                <a:ea typeface="Microsoft YaHei" panose="020B0503020204020204" pitchFamily="34" charset="-122"/>
                <a:cs typeface="+mn-cs"/>
              </a:rPr>
              <a:t>Straddle</a:t>
            </a:r>
            <a:endParaRPr lang="en-US" sz="3200" dirty="0">
              <a:latin typeface="Microsoft YaHei" panose="020B0503020204020204" pitchFamily="34" charset="-122"/>
              <a:ea typeface="Microsoft YaHei" panose="020B0503020204020204" pitchFamily="34" charset="-122"/>
            </a:endParaRPr>
          </a:p>
        </p:txBody>
      </p:sp>
      <p:pic>
        <p:nvPicPr>
          <p:cNvPr id="12" name="Picture 11">
            <a:extLst>
              <a:ext uri="{FF2B5EF4-FFF2-40B4-BE49-F238E27FC236}">
                <a16:creationId xmlns:a16="http://schemas.microsoft.com/office/drawing/2014/main" id="{765A6C8C-C276-4379-8961-83FCF75302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6666" y="1484784"/>
            <a:ext cx="6502400" cy="3289300"/>
          </a:xfrm>
          <a:prstGeom prst="rect">
            <a:avLst/>
          </a:prstGeom>
        </p:spPr>
      </p:pic>
      <p:grpSp>
        <p:nvGrpSpPr>
          <p:cNvPr id="30" name="组合 7">
            <a:extLst>
              <a:ext uri="{FF2B5EF4-FFF2-40B4-BE49-F238E27FC236}">
                <a16:creationId xmlns:a16="http://schemas.microsoft.com/office/drawing/2014/main" id="{4F137D7F-0E35-4230-AD37-BE512FB28D4B}"/>
              </a:ext>
            </a:extLst>
          </p:cNvPr>
          <p:cNvGrpSpPr/>
          <p:nvPr/>
        </p:nvGrpSpPr>
        <p:grpSpPr>
          <a:xfrm>
            <a:off x="3032708" y="1767103"/>
            <a:ext cx="360040" cy="4248472"/>
            <a:chOff x="2639616" y="1772816"/>
            <a:chExt cx="360040" cy="4248472"/>
          </a:xfrm>
        </p:grpSpPr>
        <p:cxnSp>
          <p:nvCxnSpPr>
            <p:cNvPr id="31" name="直接连接符 2">
              <a:extLst>
                <a:ext uri="{FF2B5EF4-FFF2-40B4-BE49-F238E27FC236}">
                  <a16:creationId xmlns:a16="http://schemas.microsoft.com/office/drawing/2014/main" id="{5D4C7CCF-EE5A-47B3-8AC0-E8CB479BEA0B}"/>
                </a:ext>
              </a:extLst>
            </p:cNvPr>
            <p:cNvCxnSpPr/>
            <p:nvPr/>
          </p:nvCxnSpPr>
          <p:spPr>
            <a:xfrm>
              <a:off x="2819636" y="2132856"/>
              <a:ext cx="0" cy="38164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
              <a:extLst>
                <a:ext uri="{FF2B5EF4-FFF2-40B4-BE49-F238E27FC236}">
                  <a16:creationId xmlns:a16="http://schemas.microsoft.com/office/drawing/2014/main" id="{38E7BAB9-5DAF-4805-9B63-398F68C52DFF}"/>
                </a:ext>
              </a:extLst>
            </p:cNvPr>
            <p:cNvSpPr/>
            <p:nvPr/>
          </p:nvSpPr>
          <p:spPr>
            <a:xfrm>
              <a:off x="2639616" y="1772816"/>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3" name="椭圆 6">
              <a:extLst>
                <a:ext uri="{FF2B5EF4-FFF2-40B4-BE49-F238E27FC236}">
                  <a16:creationId xmlns:a16="http://schemas.microsoft.com/office/drawing/2014/main" id="{340BDB77-DDA8-4256-8C37-D91B1A456509}"/>
                </a:ext>
              </a:extLst>
            </p:cNvPr>
            <p:cNvSpPr/>
            <p:nvPr/>
          </p:nvSpPr>
          <p:spPr>
            <a:xfrm>
              <a:off x="2639616" y="5661248"/>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34" name="矩形 8">
            <a:extLst>
              <a:ext uri="{FF2B5EF4-FFF2-40B4-BE49-F238E27FC236}">
                <a16:creationId xmlns:a16="http://schemas.microsoft.com/office/drawing/2014/main" id="{73E0A4DE-7A57-4ADD-862E-B78037F002C8}"/>
              </a:ext>
            </a:extLst>
          </p:cNvPr>
          <p:cNvSpPr/>
          <p:nvPr/>
        </p:nvSpPr>
        <p:spPr>
          <a:xfrm>
            <a:off x="631632" y="1697128"/>
            <a:ext cx="1797159"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Theorem</a:t>
            </a:r>
            <a:endParaRPr lang="zh-CN"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9355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fill="hold"/>
                                        <p:tgtEl>
                                          <p:spTgt spid="12"/>
                                        </p:tgtEl>
                                        <p:attrNameLst>
                                          <p:attrName>ppt_x</p:attrName>
                                        </p:attrNameLst>
                                      </p:cBhvr>
                                      <p:tavLst>
                                        <p:tav tm="0">
                                          <p:val>
                                            <p:strVal val="1+#ppt_w/2"/>
                                          </p:val>
                                        </p:tav>
                                        <p:tav tm="100000">
                                          <p:val>
                                            <p:strVal val="#ppt_x"/>
                                          </p:val>
                                        </p:tav>
                                      </p:tavLst>
                                    </p:anim>
                                    <p:anim calcmode="lin" valueType="num">
                                      <p:cBhvr additive="base">
                                        <p:cTn id="8" dur="2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1+#ppt_w/2"/>
                                          </p:val>
                                        </p:tav>
                                        <p:tav tm="100000">
                                          <p:val>
                                            <p:strVal val="#ppt_x"/>
                                          </p:val>
                                        </p:tav>
                                      </p:tavLst>
                                    </p:anim>
                                    <p:anim calcmode="lin" valueType="num">
                                      <p:cBhvr additive="base">
                                        <p:cTn id="12" dur="2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250" fill="hold"/>
                                        <p:tgtEl>
                                          <p:spTgt spid="34"/>
                                        </p:tgtEl>
                                        <p:attrNameLst>
                                          <p:attrName>ppt_x</p:attrName>
                                        </p:attrNameLst>
                                      </p:cBhvr>
                                      <p:tavLst>
                                        <p:tav tm="0">
                                          <p:val>
                                            <p:strVal val="0-#ppt_w/2"/>
                                          </p:val>
                                        </p:tav>
                                        <p:tav tm="100000">
                                          <p:val>
                                            <p:strVal val="#ppt_x"/>
                                          </p:val>
                                        </p:tav>
                                      </p:tavLst>
                                    </p:anim>
                                    <p:anim calcmode="lin" valueType="num">
                                      <p:cBhvr additive="base">
                                        <p:cTn id="16" dur="2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E3787D-C809-4DDC-9961-E22A31AB34D0}"/>
              </a:ext>
            </a:extLst>
          </p:cNvPr>
          <p:cNvGrpSpPr/>
          <p:nvPr/>
        </p:nvGrpSpPr>
        <p:grpSpPr>
          <a:xfrm>
            <a:off x="3996665" y="1491904"/>
            <a:ext cx="6480720" cy="3444539"/>
            <a:chOff x="900321" y="1585599"/>
            <a:chExt cx="6480720" cy="3444539"/>
          </a:xfrm>
        </p:grpSpPr>
        <p:sp>
          <p:nvSpPr>
            <p:cNvPr id="3" name="矩形 3">
              <a:extLst>
                <a:ext uri="{FF2B5EF4-FFF2-40B4-BE49-F238E27FC236}">
                  <a16:creationId xmlns:a16="http://schemas.microsoft.com/office/drawing/2014/main" id="{B2AF306E-3019-4107-A26F-36AB1BF6A27B}"/>
                </a:ext>
              </a:extLst>
            </p:cNvPr>
            <p:cNvSpPr/>
            <p:nvPr/>
          </p:nvSpPr>
          <p:spPr>
            <a:xfrm>
              <a:off x="900321" y="1585599"/>
              <a:ext cx="6480720" cy="3444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4" name="Chart 3">
              <a:extLst>
                <a:ext uri="{FF2B5EF4-FFF2-40B4-BE49-F238E27FC236}">
                  <a16:creationId xmlns:a16="http://schemas.microsoft.com/office/drawing/2014/main" id="{E1ED59D9-01D4-417C-A4D4-8D79076ACE43}"/>
                </a:ext>
              </a:extLst>
            </p:cNvPr>
            <p:cNvGraphicFramePr/>
            <p:nvPr>
              <p:extLst>
                <p:ext uri="{D42A27DB-BD31-4B8C-83A1-F6EECF244321}">
                  <p14:modId xmlns:p14="http://schemas.microsoft.com/office/powerpoint/2010/main" val="3777224330"/>
                </p:ext>
              </p:extLst>
            </p:nvPr>
          </p:nvGraphicFramePr>
          <p:xfrm>
            <a:off x="1457984" y="1675223"/>
            <a:ext cx="5422265" cy="3221990"/>
          </p:xfrm>
          <a:graphic>
            <a:graphicData uri="http://schemas.openxmlformats.org/drawingml/2006/chart">
              <c:chart xmlns:c="http://schemas.openxmlformats.org/drawingml/2006/chart" xmlns:r="http://schemas.openxmlformats.org/officeDocument/2006/relationships" r:id="rId2"/>
            </a:graphicData>
          </a:graphic>
        </p:graphicFrame>
      </p:grpSp>
      <p:pic>
        <p:nvPicPr>
          <p:cNvPr id="5" name="Picture 4">
            <a:extLst>
              <a:ext uri="{FF2B5EF4-FFF2-40B4-BE49-F238E27FC236}">
                <a16:creationId xmlns:a16="http://schemas.microsoft.com/office/drawing/2014/main" id="{05038EDD-433E-4BDB-8048-E77C8E7A598F}"/>
              </a:ext>
            </a:extLst>
          </p:cNvPr>
          <p:cNvPicPr>
            <a:picLocks noChangeAspect="1"/>
          </p:cNvPicPr>
          <p:nvPr/>
        </p:nvPicPr>
        <p:blipFill>
          <a:blip r:embed="rId3"/>
          <a:stretch>
            <a:fillRect/>
          </a:stretch>
        </p:blipFill>
        <p:spPr>
          <a:xfrm>
            <a:off x="3392748" y="5157192"/>
            <a:ext cx="9150287" cy="1582599"/>
          </a:xfrm>
          <a:prstGeom prst="rect">
            <a:avLst/>
          </a:prstGeom>
        </p:spPr>
      </p:pic>
      <p:sp>
        <p:nvSpPr>
          <p:cNvPr id="6" name="文本框 1">
            <a:extLst>
              <a:ext uri="{FF2B5EF4-FFF2-40B4-BE49-F238E27FC236}">
                <a16:creationId xmlns:a16="http://schemas.microsoft.com/office/drawing/2014/main" id="{2ED8BA0E-8FCF-4F31-B63C-597A7E843147}"/>
              </a:ext>
            </a:extLst>
          </p:cNvPr>
          <p:cNvSpPr txBox="1"/>
          <p:nvPr/>
        </p:nvSpPr>
        <p:spPr>
          <a:xfrm>
            <a:off x="3368627" y="890096"/>
            <a:ext cx="6757417" cy="400110"/>
          </a:xfrm>
          <a:prstGeom prst="rect">
            <a:avLst/>
          </a:prstGeom>
          <a:noFill/>
        </p:spPr>
        <p:txBody>
          <a:bodyPr wrap="square" rtlCol="0">
            <a:spAutoFit/>
          </a:bodyPr>
          <a:lstStyle/>
          <a:p>
            <a:r>
              <a:rPr lang="en-US" sz="2000" b="1" kern="1200" dirty="0">
                <a:solidFill>
                  <a:schemeClr val="tx1"/>
                </a:solidFill>
                <a:effectLst/>
                <a:latin typeface="Microsoft YaHei" panose="020B0503020204020204" pitchFamily="34" charset="-122"/>
                <a:ea typeface="Microsoft YaHei" panose="020B0503020204020204" pitchFamily="34" charset="-122"/>
                <a:cs typeface="+mn-cs"/>
              </a:rPr>
              <a:t>Straddle</a:t>
            </a:r>
            <a:endParaRPr lang="en-US" sz="3200" dirty="0">
              <a:latin typeface="Microsoft YaHei" panose="020B0503020204020204" pitchFamily="34" charset="-122"/>
              <a:ea typeface="Microsoft YaHei" panose="020B0503020204020204" pitchFamily="34" charset="-122"/>
            </a:endParaRPr>
          </a:p>
        </p:txBody>
      </p:sp>
      <p:grpSp>
        <p:nvGrpSpPr>
          <p:cNvPr id="9" name="组合 7">
            <a:extLst>
              <a:ext uri="{FF2B5EF4-FFF2-40B4-BE49-F238E27FC236}">
                <a16:creationId xmlns:a16="http://schemas.microsoft.com/office/drawing/2014/main" id="{0351F3CA-DACD-4F9F-95D3-FF51D5813B6A}"/>
              </a:ext>
            </a:extLst>
          </p:cNvPr>
          <p:cNvGrpSpPr/>
          <p:nvPr/>
        </p:nvGrpSpPr>
        <p:grpSpPr>
          <a:xfrm>
            <a:off x="3032708" y="1767103"/>
            <a:ext cx="360040" cy="4248472"/>
            <a:chOff x="2639616" y="1772816"/>
            <a:chExt cx="360040" cy="4248472"/>
          </a:xfrm>
        </p:grpSpPr>
        <p:cxnSp>
          <p:nvCxnSpPr>
            <p:cNvPr id="10" name="直接连接符 2">
              <a:extLst>
                <a:ext uri="{FF2B5EF4-FFF2-40B4-BE49-F238E27FC236}">
                  <a16:creationId xmlns:a16="http://schemas.microsoft.com/office/drawing/2014/main" id="{F6FCB063-10AC-42C1-811C-F6B3D5CBC01D}"/>
                </a:ext>
              </a:extLst>
            </p:cNvPr>
            <p:cNvCxnSpPr/>
            <p:nvPr/>
          </p:nvCxnSpPr>
          <p:spPr>
            <a:xfrm>
              <a:off x="2819636" y="2132856"/>
              <a:ext cx="0" cy="38164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椭圆 3">
              <a:extLst>
                <a:ext uri="{FF2B5EF4-FFF2-40B4-BE49-F238E27FC236}">
                  <a16:creationId xmlns:a16="http://schemas.microsoft.com/office/drawing/2014/main" id="{6F1D2C54-58D2-4BDC-AC58-5E9409917D7C}"/>
                </a:ext>
              </a:extLst>
            </p:cNvPr>
            <p:cNvSpPr/>
            <p:nvPr/>
          </p:nvSpPr>
          <p:spPr>
            <a:xfrm>
              <a:off x="2639616" y="1772816"/>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椭圆 6">
              <a:extLst>
                <a:ext uri="{FF2B5EF4-FFF2-40B4-BE49-F238E27FC236}">
                  <a16:creationId xmlns:a16="http://schemas.microsoft.com/office/drawing/2014/main" id="{FC45DEC9-18D5-46DD-A4F8-D753C0E2F590}"/>
                </a:ext>
              </a:extLst>
            </p:cNvPr>
            <p:cNvSpPr/>
            <p:nvPr/>
          </p:nvSpPr>
          <p:spPr>
            <a:xfrm>
              <a:off x="2639616" y="5661248"/>
              <a:ext cx="360040" cy="3600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13" name="矩形 8">
            <a:extLst>
              <a:ext uri="{FF2B5EF4-FFF2-40B4-BE49-F238E27FC236}">
                <a16:creationId xmlns:a16="http://schemas.microsoft.com/office/drawing/2014/main" id="{D641D332-DE83-4108-A6A2-772B7212770E}"/>
              </a:ext>
            </a:extLst>
          </p:cNvPr>
          <p:cNvSpPr/>
          <p:nvPr/>
        </p:nvSpPr>
        <p:spPr>
          <a:xfrm>
            <a:off x="631632" y="1697128"/>
            <a:ext cx="2258952"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Application</a:t>
            </a:r>
            <a:endParaRPr lang="zh-CN" altLang="zh-CN" sz="2800" b="1" dirty="0">
              <a:latin typeface="微软雅黑" panose="020B0503020204020204" pitchFamily="34" charset="-122"/>
              <a:ea typeface="微软雅黑" panose="020B0503020204020204" pitchFamily="34" charset="-122"/>
            </a:endParaRPr>
          </a:p>
        </p:txBody>
      </p:sp>
      <p:sp>
        <p:nvSpPr>
          <p:cNvPr id="14" name="矩形 8">
            <a:extLst>
              <a:ext uri="{FF2B5EF4-FFF2-40B4-BE49-F238E27FC236}">
                <a16:creationId xmlns:a16="http://schemas.microsoft.com/office/drawing/2014/main" id="{5B0A491F-521E-4BF6-A8C0-E5B756AEDB98}"/>
              </a:ext>
            </a:extLst>
          </p:cNvPr>
          <p:cNvSpPr/>
          <p:nvPr/>
        </p:nvSpPr>
        <p:spPr>
          <a:xfrm>
            <a:off x="1644137" y="5433859"/>
            <a:ext cx="1298561"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Result</a:t>
            </a:r>
            <a:endParaRPr lang="zh-CN"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545148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250" fill="hold"/>
                                        <p:tgtEl>
                                          <p:spTgt spid="13"/>
                                        </p:tgtEl>
                                        <p:attrNameLst>
                                          <p:attrName>ppt_x</p:attrName>
                                        </p:attrNameLst>
                                      </p:cBhvr>
                                      <p:tavLst>
                                        <p:tav tm="0">
                                          <p:val>
                                            <p:strVal val="0-#ppt_w/2"/>
                                          </p:val>
                                        </p:tav>
                                        <p:tav tm="100000">
                                          <p:val>
                                            <p:strVal val="#ppt_x"/>
                                          </p:val>
                                        </p:tav>
                                      </p:tavLst>
                                    </p:anim>
                                    <p:anim calcmode="lin" valueType="num">
                                      <p:cBhvr additive="base">
                                        <p:cTn id="8" dur="2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250" fill="hold"/>
                                        <p:tgtEl>
                                          <p:spTgt spid="14"/>
                                        </p:tgtEl>
                                        <p:attrNameLst>
                                          <p:attrName>ppt_x</p:attrName>
                                        </p:attrNameLst>
                                      </p:cBhvr>
                                      <p:tavLst>
                                        <p:tav tm="0">
                                          <p:val>
                                            <p:strVal val="0-#ppt_w/2"/>
                                          </p:val>
                                        </p:tav>
                                        <p:tav tm="100000">
                                          <p:val>
                                            <p:strVal val="#ppt_x"/>
                                          </p:val>
                                        </p:tav>
                                      </p:tavLst>
                                    </p:anim>
                                    <p:anim calcmode="lin" valueType="num">
                                      <p:cBhvr additive="base">
                                        <p:cTn id="12" dur="2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250" fill="hold"/>
                                        <p:tgtEl>
                                          <p:spTgt spid="2"/>
                                        </p:tgtEl>
                                        <p:attrNameLst>
                                          <p:attrName>ppt_x</p:attrName>
                                        </p:attrNameLst>
                                      </p:cBhvr>
                                      <p:tavLst>
                                        <p:tav tm="0">
                                          <p:val>
                                            <p:strVal val="1+#ppt_w/2"/>
                                          </p:val>
                                        </p:tav>
                                        <p:tav tm="100000">
                                          <p:val>
                                            <p:strVal val="#ppt_x"/>
                                          </p:val>
                                        </p:tav>
                                      </p:tavLst>
                                    </p:anim>
                                    <p:anim calcmode="lin" valueType="num">
                                      <p:cBhvr additive="base">
                                        <p:cTn id="16" dur="25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1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50" fill="hold"/>
                                        <p:tgtEl>
                                          <p:spTgt spid="5"/>
                                        </p:tgtEl>
                                        <p:attrNameLst>
                                          <p:attrName>ppt_x</p:attrName>
                                        </p:attrNameLst>
                                      </p:cBhvr>
                                      <p:tavLst>
                                        <p:tav tm="0">
                                          <p:val>
                                            <p:strVal val="1+#ppt_w/2"/>
                                          </p:val>
                                        </p:tav>
                                        <p:tav tm="100000">
                                          <p:val>
                                            <p:strVal val="#ppt_x"/>
                                          </p:val>
                                        </p:tav>
                                      </p:tavLst>
                                    </p:anim>
                                    <p:anim calcmode="lin" valueType="num">
                                      <p:cBhvr additive="base">
                                        <p:cTn id="20"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1264</TotalTime>
  <Words>314</Words>
  <Application>Microsoft Office PowerPoint</Application>
  <PresentationFormat>Widescreen</PresentationFormat>
  <Paragraphs>52</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Microsoft JhengHei</vt:lpstr>
      <vt:lpstr>Microsoft YaHei</vt:lpstr>
      <vt:lpstr>Microsoft YaHei</vt:lpstr>
      <vt:lpstr>Arial</vt:lpstr>
      <vt:lpstr>Calibri</vt:lpstr>
      <vt:lpstr>Cambria Math</vt:lpstr>
      <vt:lpstr>Haettenschweiler</vt:lpstr>
      <vt:lpstr>Office 主题</vt:lpstr>
      <vt:lpstr>Final Report Group6 FE 620: Pricing and hedging Yifu He, You Yu, Zepu Li, Heng Lu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Frank Yoleone</cp:lastModifiedBy>
  <cp:revision>82</cp:revision>
  <dcterms:created xsi:type="dcterms:W3CDTF">2015-11-24T06:23:24Z</dcterms:created>
  <dcterms:modified xsi:type="dcterms:W3CDTF">2018-12-05T11:23:38Z</dcterms:modified>
</cp:coreProperties>
</file>