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656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9013-2262-4A80-A981-F70678C1572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04546"/>
              </p:ext>
            </p:extLst>
          </p:nvPr>
        </p:nvGraphicFramePr>
        <p:xfrm>
          <a:off x="467538" y="1455517"/>
          <a:ext cx="820891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체크인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체크아웃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투숙자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 요청사항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7690" y="103274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호텔정</a:t>
            </a:r>
            <a:r>
              <a:rPr lang="ko-KR" altLang="en-US" dirty="0"/>
              <a:t>보</a:t>
            </a:r>
          </a:p>
        </p:txBody>
      </p:sp>
      <p:sp>
        <p:nvSpPr>
          <p:cNvPr id="25" name="아래쪽 화살표 24"/>
          <p:cNvSpPr/>
          <p:nvPr/>
        </p:nvSpPr>
        <p:spPr>
          <a:xfrm>
            <a:off x="4170058" y="2443681"/>
            <a:ext cx="864096" cy="1149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03800"/>
              </p:ext>
            </p:extLst>
          </p:nvPr>
        </p:nvGraphicFramePr>
        <p:xfrm>
          <a:off x="4860032" y="3944452"/>
          <a:ext cx="41044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체크인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체크아웃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투숙자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 요청사항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91836"/>
              </p:ext>
            </p:extLst>
          </p:nvPr>
        </p:nvGraphicFramePr>
        <p:xfrm>
          <a:off x="323528" y="3944452"/>
          <a:ext cx="41044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29697"/>
              </p:ext>
            </p:extLst>
          </p:nvPr>
        </p:nvGraphicFramePr>
        <p:xfrm>
          <a:off x="3923928" y="5528628"/>
          <a:ext cx="129614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꺾인 연결선 34"/>
          <p:cNvCxnSpPr/>
          <p:nvPr/>
        </p:nvCxnSpPr>
        <p:spPr>
          <a:xfrm>
            <a:off x="1403648" y="4592524"/>
            <a:ext cx="2520280" cy="1224136"/>
          </a:xfrm>
          <a:prstGeom prst="bentConnector3">
            <a:avLst>
              <a:gd name="adj1" fmla="val -3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endCxn id="32" idx="3"/>
          </p:cNvCxnSpPr>
          <p:nvPr/>
        </p:nvCxnSpPr>
        <p:spPr>
          <a:xfrm rot="10800000" flipV="1">
            <a:off x="5220072" y="4664532"/>
            <a:ext cx="3456384" cy="1116124"/>
          </a:xfrm>
          <a:prstGeom prst="bentConnector3">
            <a:avLst>
              <a:gd name="adj1" fmla="val 1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536" y="34403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60032" y="35124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60709" y="513243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31768" y="345053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</a:t>
            </a:r>
            <a:r>
              <a:rPr lang="ko-KR" altLang="en-US" sz="1000" dirty="0" smtClean="0"/>
              <a:t>먼저 사이트에서 확인 가능한 정보를 나열한다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2.</a:t>
            </a:r>
            <a:r>
              <a:rPr lang="ko-KR" altLang="en-US" sz="1000" dirty="0" smtClean="0"/>
              <a:t>나열한 정보들의 분류를 크게 회원과 상품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제품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으로 나타낼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파란색은 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빨강색은 제품 관련정보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79561" y="2464985"/>
            <a:ext cx="338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회원이 호텔의 예약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즉 제품의 구매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를 위해서는 주문이라는 행위가 있어야하며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이러한 행위에 의하여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회원과 제품사이에는 </a:t>
            </a:r>
            <a:r>
              <a:rPr lang="en-US" altLang="ko-KR" sz="1000" dirty="0" smtClean="0"/>
              <a:t>N:M </a:t>
            </a:r>
            <a:r>
              <a:rPr lang="ko-KR" altLang="en-US" sz="1000" dirty="0" smtClean="0"/>
              <a:t>관계가 성립한다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회원은 </a:t>
            </a:r>
            <a:r>
              <a:rPr lang="ko-KR" altLang="en-US" sz="1000" dirty="0" err="1" smtClean="0"/>
              <a:t>여러제품을</a:t>
            </a:r>
            <a:r>
              <a:rPr lang="ko-KR" altLang="en-US" sz="1000" dirty="0" smtClean="0"/>
              <a:t> 선택 가능하고 제품은 여러 사람에게 선택 받을 수 있다</a:t>
            </a:r>
            <a:r>
              <a:rPr lang="en-US" altLang="ko-KR" sz="1000" dirty="0" smtClean="0"/>
              <a:t>.]</a:t>
            </a:r>
          </a:p>
          <a:p>
            <a:r>
              <a:rPr lang="en-US" altLang="ko-KR" sz="1000" dirty="0" smtClean="0"/>
              <a:t>N:M</a:t>
            </a:r>
            <a:r>
              <a:rPr lang="ko-KR" altLang="en-US" sz="1000" dirty="0" smtClean="0"/>
              <a:t>관계를 데이터베이스로 표현하려면 </a:t>
            </a:r>
            <a:r>
              <a:rPr lang="ko-KR" altLang="en-US" sz="1000" dirty="0" err="1" smtClean="0"/>
              <a:t>교차엔티티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릴레이션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가 필요하며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주문에 의해 관계가 형성됨으로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교차엔티티가 곧  주문테이블이다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75666" y="4835843"/>
            <a:ext cx="15841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회원이 주문이라는 행위를 진행 하는 것임으로 어떤 회원이 주문을 </a:t>
            </a:r>
            <a:r>
              <a:rPr lang="ko-KR" altLang="en-US" sz="1000" dirty="0" err="1" smtClean="0"/>
              <a:t>행하였는지를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주문테이블이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알기위해선</a:t>
            </a:r>
            <a:r>
              <a:rPr lang="ko-KR" altLang="en-US" sz="1000" dirty="0" smtClean="0"/>
              <a:t> 회원테이블의 </a:t>
            </a:r>
            <a:r>
              <a:rPr lang="ko-KR" altLang="en-US" sz="1000" dirty="0" err="1" smtClean="0"/>
              <a:t>기본키를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참조키로</a:t>
            </a:r>
            <a:r>
              <a:rPr lang="ko-KR" altLang="en-US" sz="1000" dirty="0" smtClean="0"/>
              <a:t> 가지며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회원이 주문한 제품의 정보를 참조하기 위하여 </a:t>
            </a:r>
            <a:r>
              <a:rPr lang="ko-KR" altLang="en-US" sz="1000" dirty="0" err="1" smtClean="0"/>
              <a:t>주문테이블이</a:t>
            </a:r>
            <a:r>
              <a:rPr lang="ko-KR" altLang="en-US" sz="1000" dirty="0" smtClean="0"/>
              <a:t> 제품의 </a:t>
            </a:r>
            <a:r>
              <a:rPr lang="ko-KR" altLang="en-US" sz="1000" dirty="0" err="1" smtClean="0"/>
              <a:t>기본키</a:t>
            </a:r>
            <a:r>
              <a:rPr lang="ko-KR" altLang="en-US" sz="1000" dirty="0" smtClean="0"/>
              <a:t> 또한 가져야한다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80653"/>
              </p:ext>
            </p:extLst>
          </p:nvPr>
        </p:nvGraphicFramePr>
        <p:xfrm>
          <a:off x="4716016" y="692696"/>
          <a:ext cx="41044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체크인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체크아웃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투숙자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 요청사항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36762"/>
              </p:ext>
            </p:extLst>
          </p:nvPr>
        </p:nvGraphicFramePr>
        <p:xfrm>
          <a:off x="179512" y="692696"/>
          <a:ext cx="41044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75431"/>
              </p:ext>
            </p:extLst>
          </p:nvPr>
        </p:nvGraphicFramePr>
        <p:xfrm>
          <a:off x="3779912" y="1916832"/>
          <a:ext cx="129614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886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2606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87146"/>
              </p:ext>
            </p:extLst>
          </p:nvPr>
        </p:nvGraphicFramePr>
        <p:xfrm>
          <a:off x="4571998" y="4797152"/>
          <a:ext cx="4248477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체크인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체크아웃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투숙자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 요청사항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50288"/>
              </p:ext>
            </p:extLst>
          </p:nvPr>
        </p:nvGraphicFramePr>
        <p:xfrm>
          <a:off x="179512" y="4797152"/>
          <a:ext cx="41044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51700"/>
              </p:ext>
            </p:extLst>
          </p:nvPr>
        </p:nvGraphicFramePr>
        <p:xfrm>
          <a:off x="4067944" y="6013220"/>
          <a:ext cx="129614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9512" y="42930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8071" y="436381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1331640" y="5650590"/>
            <a:ext cx="2736304" cy="614658"/>
            <a:chOff x="1043608" y="3935112"/>
            <a:chExt cx="2736304" cy="614658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1043608" y="3935112"/>
              <a:ext cx="0" cy="6146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13" idx="1"/>
            </p:cNvCxnSpPr>
            <p:nvPr/>
          </p:nvCxnSpPr>
          <p:spPr>
            <a:xfrm flipV="1">
              <a:off x="1043608" y="4549769"/>
              <a:ext cx="27363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5377671" y="5640343"/>
            <a:ext cx="3240360" cy="614656"/>
            <a:chOff x="4716016" y="4005986"/>
            <a:chExt cx="3240360" cy="6146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7956376" y="4005986"/>
              <a:ext cx="0" cy="614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endCxn id="13" idx="3"/>
            </p:cNvCxnSpPr>
            <p:nvPr/>
          </p:nvCxnSpPr>
          <p:spPr>
            <a:xfrm flipH="1">
              <a:off x="4716016" y="4620642"/>
              <a:ext cx="32403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1331640" y="1546136"/>
            <a:ext cx="2448272" cy="636080"/>
            <a:chOff x="1331640" y="1546136"/>
            <a:chExt cx="2448272" cy="636080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1331640" y="1546136"/>
              <a:ext cx="0" cy="636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4" idx="1"/>
            </p:cNvCxnSpPr>
            <p:nvPr/>
          </p:nvCxnSpPr>
          <p:spPr>
            <a:xfrm flipV="1">
              <a:off x="1331640" y="2168860"/>
              <a:ext cx="2448272" cy="13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직선 연결선 59"/>
          <p:cNvCxnSpPr/>
          <p:nvPr/>
        </p:nvCxnSpPr>
        <p:spPr>
          <a:xfrm>
            <a:off x="8604448" y="1514110"/>
            <a:ext cx="0" cy="65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4" idx="3"/>
          </p:cNvCxnSpPr>
          <p:nvPr/>
        </p:nvCxnSpPr>
        <p:spPr>
          <a:xfrm flipH="1" flipV="1">
            <a:off x="5076056" y="2168860"/>
            <a:ext cx="3528392" cy="1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75013" y="56472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449679" y="3793531"/>
            <a:ext cx="30963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생성된 주문테이블의 기본 뼈대를 만들었으니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[</a:t>
            </a:r>
            <a:r>
              <a:rPr lang="ko-KR" altLang="en-US" sz="1000" dirty="0" smtClean="0"/>
              <a:t>회원</a:t>
            </a:r>
            <a:r>
              <a:rPr lang="en-US" altLang="ko-KR" sz="1000" dirty="0" smtClean="0"/>
              <a:t>ID,</a:t>
            </a:r>
            <a:r>
              <a:rPr lang="ko-KR" altLang="en-US" sz="1000" dirty="0" smtClean="0"/>
              <a:t>방이름</a:t>
            </a:r>
            <a:r>
              <a:rPr lang="en-US" altLang="ko-KR" sz="1000" dirty="0" smtClean="0"/>
              <a:t>],[</a:t>
            </a:r>
            <a:r>
              <a:rPr lang="ko-KR" altLang="en-US" sz="1000" dirty="0" smtClean="0"/>
              <a:t>제품</a:t>
            </a:r>
            <a:r>
              <a:rPr lang="en-US" altLang="ko-KR" sz="1000" dirty="0" smtClean="0"/>
              <a:t>PK] </a:t>
            </a:r>
            <a:r>
              <a:rPr lang="ko-KR" altLang="en-US" sz="1000" dirty="0" smtClean="0"/>
              <a:t>회원과 제품으로 나뉜 테이블에서 주문에 더 어울리는 컬럼들을 추려내어 주문테이블에 추가한다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{</a:t>
            </a:r>
            <a:r>
              <a:rPr lang="ko-KR" altLang="en-US" sz="1000" dirty="0" smtClean="0"/>
              <a:t>보라색은 주문테이블에 존재하는 것이 더 이상적</a:t>
            </a:r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63191"/>
              </p:ext>
            </p:extLst>
          </p:nvPr>
        </p:nvGraphicFramePr>
        <p:xfrm>
          <a:off x="179512" y="578950"/>
          <a:ext cx="4680522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en-US" altLang="ko-KR" sz="1000" dirty="0" smtClean="0">
                          <a:latin typeface="+mj-lt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06914"/>
              </p:ext>
            </p:extLst>
          </p:nvPr>
        </p:nvGraphicFramePr>
        <p:xfrm>
          <a:off x="1821452" y="2426088"/>
          <a:ext cx="434897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219">
                  <a:extLst>
                    <a:ext uri="{9D8B030D-6E8A-4147-A177-3AD203B41FA5}">
                      <a16:colId xmlns:a16="http://schemas.microsoft.com/office/drawing/2014/main" val="121913205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3446425002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4073523744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372923903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1935951584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1208572055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433184500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1113464348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3512444421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체크인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체크아웃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객실수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41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66562"/>
              </p:ext>
            </p:extLst>
          </p:nvPr>
        </p:nvGraphicFramePr>
        <p:xfrm>
          <a:off x="5796136" y="578950"/>
          <a:ext cx="288031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74">
                  <a:extLst>
                    <a:ext uri="{9D8B030D-6E8A-4147-A177-3AD203B41FA5}">
                      <a16:colId xmlns:a16="http://schemas.microsoft.com/office/drawing/2014/main" val="1300636415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2226717192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1163809771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345506767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4154413049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4275957351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392055917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남은방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en-US" altLang="ko-KR" sz="1000" dirty="0" smtClean="0">
                          <a:latin typeface="+mj-lt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가격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74958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1403648" y="1731078"/>
            <a:ext cx="417804" cy="1040330"/>
            <a:chOff x="1403648" y="1731078"/>
            <a:chExt cx="1872208" cy="1040330"/>
          </a:xfrm>
        </p:grpSpPr>
        <p:cxnSp>
          <p:nvCxnSpPr>
            <p:cNvPr id="18" name="직선 연결선 17"/>
            <p:cNvCxnSpPr/>
            <p:nvPr/>
          </p:nvCxnSpPr>
          <p:spPr>
            <a:xfrm flipH="1">
              <a:off x="1403648" y="2771408"/>
              <a:ext cx="187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V="1">
              <a:off x="1403648" y="1731078"/>
              <a:ext cx="0" cy="1040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연결선 26"/>
          <p:cNvCxnSpPr/>
          <p:nvPr/>
        </p:nvCxnSpPr>
        <p:spPr>
          <a:xfrm flipV="1">
            <a:off x="3059832" y="2060849"/>
            <a:ext cx="4968552" cy="1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059832" y="1279990"/>
            <a:ext cx="4968552" cy="1160679"/>
            <a:chOff x="3635896" y="1279990"/>
            <a:chExt cx="4392488" cy="1160679"/>
          </a:xfrm>
        </p:grpSpPr>
        <p:cxnSp>
          <p:nvCxnSpPr>
            <p:cNvPr id="25" name="직선 연결선 24"/>
            <p:cNvCxnSpPr/>
            <p:nvPr/>
          </p:nvCxnSpPr>
          <p:spPr>
            <a:xfrm flipV="1">
              <a:off x="3635896" y="2080629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8028384" y="1279990"/>
              <a:ext cx="0" cy="780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07504" y="1166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52118" y="1223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01915" y="20515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88224" y="2080629"/>
            <a:ext cx="21602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4.</a:t>
            </a:r>
            <a:r>
              <a:rPr lang="ko-KR" altLang="en-US" sz="1000" dirty="0" err="1" smtClean="0"/>
              <a:t>정규화전에</a:t>
            </a:r>
            <a:r>
              <a:rPr lang="ko-KR" altLang="en-US" sz="1000" dirty="0" smtClean="0"/>
              <a:t> 눈에 보이지 않은 </a:t>
            </a:r>
            <a:r>
              <a:rPr lang="ko-KR" altLang="en-US" sz="1000" dirty="0" err="1" smtClean="0"/>
              <a:t>정보에대하여</a:t>
            </a:r>
            <a:r>
              <a:rPr lang="ko-KR" altLang="en-US" sz="1000" dirty="0" smtClean="0"/>
              <a:t> 생각해보자</a:t>
            </a:r>
            <a:r>
              <a:rPr lang="en-US" altLang="ko-KR" sz="1000" dirty="0" smtClean="0"/>
              <a:t>!</a:t>
            </a:r>
            <a:br>
              <a:rPr lang="en-US" altLang="ko-KR" sz="1000" dirty="0" smtClean="0"/>
            </a:br>
            <a:r>
              <a:rPr lang="en-US" altLang="ko-KR" sz="1000" dirty="0" smtClean="0"/>
              <a:t>[</a:t>
            </a:r>
            <a:r>
              <a:rPr lang="ko-KR" altLang="en-US" sz="1000" dirty="0" smtClean="0"/>
              <a:t>제품</a:t>
            </a:r>
            <a:r>
              <a:rPr lang="en-US" altLang="ko-KR" sz="1000" dirty="0" smtClean="0"/>
              <a:t>]</a:t>
            </a:r>
            <a:br>
              <a:rPr lang="en-US" altLang="ko-KR" sz="1000" dirty="0" smtClean="0"/>
            </a:br>
            <a:r>
              <a:rPr lang="ko-KR" altLang="en-US" sz="1000" dirty="0" smtClean="0"/>
              <a:t>호텔방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제품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의 경우 방의 수량이 </a:t>
            </a:r>
            <a:r>
              <a:rPr lang="ko-KR" altLang="en-US" sz="1000" dirty="0" err="1" smtClean="0"/>
              <a:t>있을것이다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해당 이름의 방의 수가 모두 </a:t>
            </a:r>
            <a:r>
              <a:rPr lang="ko-KR" altLang="en-US" sz="1000" dirty="0" err="1" smtClean="0"/>
              <a:t>예약시에는</a:t>
            </a:r>
            <a:r>
              <a:rPr lang="ko-KR" altLang="en-US" sz="1000" dirty="0" smtClean="0"/>
              <a:t> 예약이 안되어야함으로 남은 방의 수를 표현하는 컬럼이 존재해야한다</a:t>
            </a:r>
            <a:r>
              <a:rPr lang="en-US" altLang="ko-KR" sz="1000" dirty="0" smtClean="0"/>
              <a:t>!</a:t>
            </a:r>
          </a:p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[</a:t>
            </a:r>
            <a:r>
              <a:rPr lang="ko-KR" altLang="en-US" sz="1000" dirty="0" smtClean="0"/>
              <a:t>주문</a:t>
            </a:r>
            <a:r>
              <a:rPr lang="en-US" altLang="ko-KR" sz="1000" dirty="0" smtClean="0"/>
              <a:t>]</a:t>
            </a:r>
          </a:p>
          <a:p>
            <a:r>
              <a:rPr lang="ko-KR" altLang="en-US" sz="1000" dirty="0" smtClean="0"/>
              <a:t>하나의 주문에는 여러 제품을 포함하여야 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이 말이 </a:t>
            </a:r>
            <a:r>
              <a:rPr lang="ko-KR" altLang="en-US" sz="1000" dirty="0" err="1" smtClean="0"/>
              <a:t>무슨말인고</a:t>
            </a:r>
            <a:r>
              <a:rPr lang="en-US" altLang="ko-KR" sz="1000" dirty="0" smtClean="0"/>
              <a:t>.. </a:t>
            </a:r>
            <a:r>
              <a:rPr lang="ko-KR" altLang="en-US" sz="1000" dirty="0" err="1" smtClean="0"/>
              <a:t>풀이해보자면</a:t>
            </a:r>
            <a:r>
              <a:rPr lang="en-US" altLang="ko-KR" sz="1000" dirty="0" smtClean="0"/>
              <a:t>!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r>
              <a:rPr lang="ko-KR" altLang="en-US" sz="1000" dirty="0" smtClean="0"/>
              <a:t>한번에 주문에 </a:t>
            </a:r>
            <a:r>
              <a:rPr lang="en-US" altLang="ko-KR" sz="1000" dirty="0" smtClean="0"/>
              <a:t>A</a:t>
            </a:r>
            <a:r>
              <a:rPr lang="ko-KR" altLang="en-US" sz="1000" dirty="0" smtClean="0"/>
              <a:t>라는 </a:t>
            </a:r>
            <a:r>
              <a:rPr lang="ko-KR" altLang="en-US" sz="1000" dirty="0" err="1" smtClean="0"/>
              <a:t>방이름의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BOOKING</a:t>
            </a:r>
            <a:r>
              <a:rPr lang="ko-KR" altLang="en-US" sz="1000" dirty="0" smtClean="0"/>
              <a:t>을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개를 잡고 </a:t>
            </a:r>
            <a:r>
              <a:rPr lang="en-US" altLang="ko-KR" sz="1000" dirty="0" smtClean="0"/>
              <a:t>B</a:t>
            </a:r>
            <a:r>
              <a:rPr lang="ko-KR" altLang="en-US" sz="1000" dirty="0" smtClean="0"/>
              <a:t>라는 </a:t>
            </a:r>
            <a:r>
              <a:rPr lang="ko-KR" altLang="en-US" sz="1000" dirty="0" err="1" smtClean="0"/>
              <a:t>방이름의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BOOKING</a:t>
            </a:r>
            <a:r>
              <a:rPr lang="ko-KR" altLang="en-US" sz="1000" dirty="0" smtClean="0"/>
              <a:t>을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개를 </a:t>
            </a:r>
            <a:r>
              <a:rPr lang="ko-KR" altLang="en-US" sz="1000" dirty="0" err="1" smtClean="0"/>
              <a:t>잡았다치자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즉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한번의 주문에 제품과 </a:t>
            </a:r>
            <a:r>
              <a:rPr lang="ko-KR" altLang="en-US" sz="1000" dirty="0" smtClean="0">
                <a:solidFill>
                  <a:srgbClr val="FF0000"/>
                </a:solidFill>
              </a:rPr>
              <a:t>제품별 개수가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존재</a:t>
            </a:r>
            <a:r>
              <a:rPr lang="ko-KR" altLang="en-US" sz="1000" dirty="0" err="1" smtClean="0"/>
              <a:t>해야하며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이를 통틀어 한 주문에 예약된 총 방의 개수를 나타내는 컬럼인 </a:t>
            </a:r>
            <a:r>
              <a:rPr lang="ko-KR" altLang="en-US" sz="1000" dirty="0" smtClean="0">
                <a:solidFill>
                  <a:srgbClr val="FF0000"/>
                </a:solidFill>
              </a:rPr>
              <a:t>주문 객실 수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존재하여야한다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그리고 하나의 회원은 여러 주문을 넣을 수 있음으로 회원이 작성하는 주문 건마다 고유한 번호가 필요하기떄문에 </a:t>
            </a:r>
            <a:r>
              <a:rPr lang="ko-KR" altLang="en-US" sz="1000" dirty="0" smtClean="0">
                <a:solidFill>
                  <a:srgbClr val="FF0000"/>
                </a:solidFill>
              </a:rPr>
              <a:t>주문번호 컬럼이 </a:t>
            </a:r>
            <a:r>
              <a:rPr lang="ko-KR" altLang="en-US" sz="1000" dirty="0" smtClean="0"/>
              <a:t>필요하다</a:t>
            </a:r>
            <a:r>
              <a:rPr lang="en-US" altLang="ko-KR" sz="1000" dirty="0" smtClean="0"/>
              <a:t>!</a:t>
            </a:r>
          </a:p>
          <a:p>
            <a:endParaRPr lang="en-US" altLang="ko-KR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2858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12200"/>
              </p:ext>
            </p:extLst>
          </p:nvPr>
        </p:nvGraphicFramePr>
        <p:xfrm>
          <a:off x="179512" y="578950"/>
          <a:ext cx="468052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8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en-US" altLang="ko-KR" sz="1000" dirty="0" smtClean="0">
                          <a:latin typeface="+mj-lt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3012"/>
              </p:ext>
            </p:extLst>
          </p:nvPr>
        </p:nvGraphicFramePr>
        <p:xfrm>
          <a:off x="5292075" y="575202"/>
          <a:ext cx="352839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044">
                  <a:extLst>
                    <a:ext uri="{9D8B030D-6E8A-4147-A177-3AD203B41FA5}">
                      <a16:colId xmlns:a16="http://schemas.microsoft.com/office/drawing/2014/main" val="2953641791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1300636415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2226717192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1163809771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345506767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4154413049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4275957351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2231846381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122433362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제품타입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남은방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en-US" altLang="ko-KR" sz="1000" dirty="0" smtClean="0">
                          <a:latin typeface="+mj-lt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가격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할인율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7495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7504" y="1166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2118" y="1223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95130" y="195057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95542" y="1279991"/>
            <a:ext cx="3983521" cy="674674"/>
            <a:chOff x="3463498" y="1279990"/>
            <a:chExt cx="4564886" cy="1160679"/>
          </a:xfrm>
        </p:grpSpPr>
        <p:grpSp>
          <p:nvGrpSpPr>
            <p:cNvPr id="14" name="그룹 13"/>
            <p:cNvGrpSpPr/>
            <p:nvPr/>
          </p:nvGrpSpPr>
          <p:grpSpPr>
            <a:xfrm>
              <a:off x="3463498" y="1279990"/>
              <a:ext cx="4564886" cy="1160679"/>
              <a:chOff x="3635896" y="1279990"/>
              <a:chExt cx="4392488" cy="1160679"/>
            </a:xfrm>
          </p:grpSpPr>
          <p:cxnSp>
            <p:nvCxnSpPr>
              <p:cNvPr id="15" name="직선 연결선 14"/>
              <p:cNvCxnSpPr/>
              <p:nvPr/>
            </p:nvCxnSpPr>
            <p:spPr>
              <a:xfrm flipV="1">
                <a:off x="3635896" y="2080629"/>
                <a:ext cx="0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8028384" y="1279990"/>
                <a:ext cx="0" cy="7808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 flipV="1">
              <a:off x="3463498" y="2060849"/>
              <a:ext cx="4564886" cy="19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3683" y="2362654"/>
            <a:ext cx="2779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먼저 주문 테이블의 정규화를 진행해보자</a:t>
            </a:r>
            <a:r>
              <a:rPr lang="en-US" altLang="ko-KR" sz="1000" dirty="0" smtClean="0"/>
              <a:t>!!!</a:t>
            </a:r>
            <a:endParaRPr lang="ko-KR" altLang="en-US" sz="10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79399"/>
              </p:ext>
            </p:extLst>
          </p:nvPr>
        </p:nvGraphicFramePr>
        <p:xfrm>
          <a:off x="107504" y="2664257"/>
          <a:ext cx="770486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6">
                  <a:extLst>
                    <a:ext uri="{9D8B030D-6E8A-4147-A177-3AD203B41FA5}">
                      <a16:colId xmlns:a16="http://schemas.microsoft.com/office/drawing/2014/main" val="985064499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3446425002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4073523744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372923903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1935951584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1208572055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433184500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1113464348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2497239872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3788408238"/>
                    </a:ext>
                  </a:extLst>
                </a:gridCol>
              </a:tblGrid>
              <a:tr h="506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번호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체크인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체크아웃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객실수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총가격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4152"/>
                  </a:ext>
                </a:extLst>
              </a:tr>
              <a:tr h="22497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2020-03-08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둠칫둠칫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608866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그랑블레스위트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542937"/>
                  </a:ext>
                </a:extLst>
              </a:tr>
              <a:tr h="506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BBB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 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조용한곳으로 잡아줘요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78961"/>
                  </a:ext>
                </a:extLst>
              </a:tr>
              <a:tr h="384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하나</a:t>
                      </a:r>
                      <a:r>
                        <a:rPr lang="ko-KR" altLang="en-US" sz="1000" baseline="0" dirty="0" smtClean="0"/>
                        <a:t> 더 </a:t>
                      </a:r>
                      <a:r>
                        <a:rPr lang="ko-KR" altLang="en-US" sz="1000" baseline="0" dirty="0" err="1" smtClean="0"/>
                        <a:t>준문할</a:t>
                      </a:r>
                      <a:r>
                        <a:rPr lang="ko-KR" altLang="en-US" sz="1000" baseline="0" dirty="0" smtClean="0"/>
                        <a:t> 꺼다</a:t>
                      </a:r>
                      <a:r>
                        <a:rPr lang="en-US" altLang="ko-KR" sz="1000" baseline="0" dirty="0" smtClean="0"/>
                        <a:t>!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98099"/>
                  </a:ext>
                </a:extLst>
              </a:tr>
              <a:tr h="384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</a:t>
                      </a:r>
                      <a:r>
                        <a:rPr lang="ko-KR" altLang="en-US" sz="1000" dirty="0" smtClean="0"/>
                        <a:t>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왕처럼 대해주세요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22171"/>
                  </a:ext>
                </a:extLst>
              </a:tr>
              <a:tr h="22497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트윈에 </a:t>
                      </a:r>
                      <a:r>
                        <a:rPr lang="ko-KR" altLang="en-US" sz="1000" dirty="0" err="1" smtClean="0"/>
                        <a:t>캣타워도</a:t>
                      </a:r>
                      <a:r>
                        <a:rPr lang="ko-KR" altLang="en-US" sz="1000" dirty="0" smtClean="0"/>
                        <a:t> 준비</a:t>
                      </a:r>
                      <a:r>
                        <a:rPr lang="ko-KR" altLang="en-US" sz="1000" baseline="0" dirty="0" smtClean="0"/>
                        <a:t> 해줘요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350,000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70879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코너 </a:t>
                      </a:r>
                      <a:r>
                        <a:rPr lang="ko-KR" altLang="en-US" sz="1000" dirty="0" err="1" smtClean="0"/>
                        <a:t>트윈시티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851652"/>
                  </a:ext>
                </a:extLst>
              </a:tr>
              <a:tr h="646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</a:t>
                      </a:r>
                      <a:r>
                        <a:rPr lang="ko-KR" altLang="en-US" sz="1000" dirty="0" smtClean="0"/>
                        <a:t> 트윈 </a:t>
                      </a:r>
                      <a:r>
                        <a:rPr lang="ko-KR" altLang="en-US" sz="1000" dirty="0" err="1" smtClean="0"/>
                        <a:t>오션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로얄이니깐</a:t>
                      </a:r>
                      <a:r>
                        <a:rPr lang="ko-KR" altLang="en-US" sz="1000" dirty="0" smtClean="0"/>
                        <a:t> 알아서</a:t>
                      </a:r>
                      <a:r>
                        <a:rPr lang="ko-KR" altLang="en-US" sz="1000" baseline="0" dirty="0" smtClean="0"/>
                        <a:t> 잘 모시세요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6507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299535" y="1329014"/>
            <a:ext cx="2016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하늘색은 </a:t>
            </a:r>
            <a:r>
              <a:rPr lang="ko-KR" altLang="en-US" sz="1000" dirty="0" err="1" smtClean="0"/>
              <a:t>제품정보에</a:t>
            </a:r>
            <a:r>
              <a:rPr lang="ko-KR" altLang="en-US" sz="1000" dirty="0" smtClean="0"/>
              <a:t> 깜빡하고 빼먹은 컬럼입니다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세인트</a:t>
            </a:r>
            <a:r>
              <a:rPr lang="ko-KR" altLang="en-US" sz="1000" dirty="0" smtClean="0"/>
              <a:t> 호텔에서 정해진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방들의 타입 컬럼</a:t>
            </a:r>
            <a:endParaRPr lang="ko-KR" altLang="en-US" sz="10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342291"/>
              </p:ext>
            </p:extLst>
          </p:nvPr>
        </p:nvGraphicFramePr>
        <p:xfrm>
          <a:off x="2632256" y="1950579"/>
          <a:ext cx="539613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613">
                  <a:extLst>
                    <a:ext uri="{9D8B030D-6E8A-4147-A177-3AD203B41FA5}">
                      <a16:colId xmlns:a16="http://schemas.microsoft.com/office/drawing/2014/main" val="121913205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3446425002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4073523744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372923903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1935951584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1208572055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433184500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1113464348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1036406649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2311069995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체크인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체크아웃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객실수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총가격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4152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403648" y="1432390"/>
            <a:ext cx="1944216" cy="501838"/>
            <a:chOff x="1403648" y="1731078"/>
            <a:chExt cx="1944216" cy="674208"/>
          </a:xfrm>
        </p:grpSpPr>
        <p:grpSp>
          <p:nvGrpSpPr>
            <p:cNvPr id="5" name="그룹 4"/>
            <p:cNvGrpSpPr/>
            <p:nvPr/>
          </p:nvGrpSpPr>
          <p:grpSpPr>
            <a:xfrm>
              <a:off x="1403648" y="1731078"/>
              <a:ext cx="1281898" cy="434934"/>
              <a:chOff x="1403648" y="1731078"/>
              <a:chExt cx="1872208" cy="104033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1403648" y="2771408"/>
                <a:ext cx="18722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flipV="1">
                <a:off x="1403648" y="1731078"/>
                <a:ext cx="0" cy="10403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/>
            <p:cNvCxnSpPr/>
            <p:nvPr/>
          </p:nvCxnSpPr>
          <p:spPr>
            <a:xfrm flipV="1">
              <a:off x="3347864" y="2166012"/>
              <a:ext cx="0" cy="239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632256" y="2166012"/>
              <a:ext cx="7156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23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60893"/>
              </p:ext>
            </p:extLst>
          </p:nvPr>
        </p:nvGraphicFramePr>
        <p:xfrm>
          <a:off x="683568" y="692696"/>
          <a:ext cx="8136902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90">
                  <a:extLst>
                    <a:ext uri="{9D8B030D-6E8A-4147-A177-3AD203B41FA5}">
                      <a16:colId xmlns:a16="http://schemas.microsoft.com/office/drawing/2014/main" val="985064499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3446425002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4073523744"/>
                    </a:ext>
                  </a:extLst>
                </a:gridCol>
                <a:gridCol w="782734">
                  <a:extLst>
                    <a:ext uri="{9D8B030D-6E8A-4147-A177-3AD203B41FA5}">
                      <a16:colId xmlns:a16="http://schemas.microsoft.com/office/drawing/2014/main" val="372923903"/>
                    </a:ext>
                  </a:extLst>
                </a:gridCol>
                <a:gridCol w="844648">
                  <a:extLst>
                    <a:ext uri="{9D8B030D-6E8A-4147-A177-3AD203B41FA5}">
                      <a16:colId xmlns:a16="http://schemas.microsoft.com/office/drawing/2014/main" val="1935951584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1208572055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433184500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1113464348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492324828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200463794"/>
                    </a:ext>
                  </a:extLst>
                </a:gridCol>
              </a:tblGrid>
              <a:tr h="536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번호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[PK]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체크인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체크아웃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객실수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 별 총가격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4152"/>
                  </a:ext>
                </a:extLst>
              </a:tr>
              <a:tr h="387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2020-03-08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둠칫둠칫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608866"/>
                  </a:ext>
                </a:extLst>
              </a:tr>
              <a:tr h="387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그랑블레스위트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2020-03-08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2020-03-12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둠칫둠칫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668168"/>
                  </a:ext>
                </a:extLst>
              </a:tr>
              <a:tr h="536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BBB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 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조용한곳으로 잡아줘요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78961"/>
                  </a:ext>
                </a:extLst>
              </a:tr>
              <a:tr h="387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0003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하나</a:t>
                      </a:r>
                      <a:r>
                        <a:rPr lang="ko-KR" altLang="en-US" sz="1000" baseline="0" dirty="0" smtClean="0"/>
                        <a:t> 더 </a:t>
                      </a:r>
                      <a:r>
                        <a:rPr lang="ko-KR" altLang="en-US" sz="1000" baseline="0" dirty="0" err="1" smtClean="0"/>
                        <a:t>준문할</a:t>
                      </a:r>
                      <a:r>
                        <a:rPr lang="ko-KR" altLang="en-US" sz="1000" baseline="0" dirty="0" smtClean="0"/>
                        <a:t> 꺼다</a:t>
                      </a:r>
                      <a:r>
                        <a:rPr lang="en-US" altLang="ko-KR" sz="1000" baseline="0" dirty="0" smtClean="0"/>
                        <a:t>!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98099"/>
                  </a:ext>
                </a:extLst>
              </a:tr>
              <a:tr h="387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0004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</a:t>
                      </a:r>
                      <a:r>
                        <a:rPr lang="ko-KR" altLang="en-US" sz="1000" dirty="0" smtClean="0"/>
                        <a:t>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2020-04-17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왕처럼 대해주세요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22171"/>
                  </a:ext>
                </a:extLst>
              </a:tr>
              <a:tr h="68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트윈에 </a:t>
                      </a:r>
                      <a:r>
                        <a:rPr lang="ko-KR" altLang="en-US" sz="1000" dirty="0" err="1" smtClean="0"/>
                        <a:t>캣타워도</a:t>
                      </a:r>
                      <a:r>
                        <a:rPr lang="ko-KR" altLang="en-US" sz="1000" dirty="0" smtClean="0"/>
                        <a:t> 준비</a:t>
                      </a:r>
                      <a:r>
                        <a:rPr lang="ko-KR" altLang="en-US" sz="1000" baseline="0" dirty="0" smtClean="0"/>
                        <a:t> 해줘요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350,000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70879"/>
                  </a:ext>
                </a:extLst>
              </a:tr>
              <a:tr h="8338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코너 </a:t>
                      </a:r>
                      <a:r>
                        <a:rPr lang="ko-KR" altLang="en-US" sz="1000" dirty="0" err="1" smtClean="0"/>
                        <a:t>트윈시티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펫 트윈에 </a:t>
                      </a:r>
                      <a:r>
                        <a:rPr lang="ko-KR" altLang="en-US" sz="1000" dirty="0" err="1" smtClean="0"/>
                        <a:t>캣타워도</a:t>
                      </a:r>
                      <a:r>
                        <a:rPr lang="ko-KR" altLang="en-US" sz="1000" dirty="0" smtClean="0"/>
                        <a:t> 준비</a:t>
                      </a:r>
                      <a:r>
                        <a:rPr lang="ko-KR" altLang="en-US" sz="1000" baseline="0" dirty="0" smtClean="0"/>
                        <a:t> 해줘요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350,000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76044"/>
                  </a:ext>
                </a:extLst>
              </a:tr>
              <a:tr h="68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0006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</a:t>
                      </a:r>
                      <a:r>
                        <a:rPr lang="ko-KR" altLang="en-US" sz="1000" dirty="0" smtClean="0"/>
                        <a:t> 트윈 </a:t>
                      </a:r>
                      <a:r>
                        <a:rPr lang="ko-KR" altLang="en-US" sz="1000" dirty="0" err="1" smtClean="0"/>
                        <a:t>오션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로얄이니깐</a:t>
                      </a:r>
                      <a:r>
                        <a:rPr lang="ko-KR" altLang="en-US" sz="1000" dirty="0" smtClean="0"/>
                        <a:t> 알아서</a:t>
                      </a:r>
                      <a:r>
                        <a:rPr lang="ko-KR" altLang="en-US" sz="1000" baseline="0" dirty="0" smtClean="0"/>
                        <a:t> 잘 모시세요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65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18864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::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정규형</a:t>
            </a:r>
            <a:r>
              <a:rPr lang="en-US" altLang="ko-KR" dirty="0" smtClean="0"/>
              <a:t>[</a:t>
            </a:r>
            <a:r>
              <a:rPr lang="ko-KR" altLang="en-US" dirty="0" smtClean="0"/>
              <a:t>도메인이 </a:t>
            </a:r>
            <a:r>
              <a:rPr lang="ko-KR" altLang="en-US" dirty="0" err="1" smtClean="0"/>
              <a:t>원자값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함수적 종속성 이용하여 분해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805264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녹색으로 표시된 컬럼들은 주문 번호</a:t>
            </a:r>
            <a:r>
              <a:rPr lang="en-US" altLang="ko-KR" sz="1000" dirty="0" smtClean="0"/>
              <a:t>[PK] </a:t>
            </a:r>
            <a:r>
              <a:rPr lang="ko-KR" altLang="en-US" sz="1000" dirty="0" smtClean="0"/>
              <a:t>에 의하여 함수적으로 종속된 컬럼들이다</a:t>
            </a:r>
            <a:r>
              <a:rPr lang="en-US" altLang="ko-KR" sz="1000" dirty="0" smtClean="0"/>
              <a:t>.[</a:t>
            </a:r>
            <a:r>
              <a:rPr lang="ko-KR" altLang="en-US" sz="1000" dirty="0" smtClean="0"/>
              <a:t>결정자에 의하여  단 하나의 값만을 가짐</a:t>
            </a:r>
            <a:r>
              <a:rPr lang="en-US" altLang="ko-KR" sz="1000" dirty="0" smtClean="0"/>
              <a:t>]</a:t>
            </a:r>
          </a:p>
          <a:p>
            <a:r>
              <a:rPr lang="en-US" altLang="ko-KR" sz="1000" dirty="0" smtClean="0"/>
              <a:t>{</a:t>
            </a:r>
            <a:r>
              <a:rPr lang="ko-KR" altLang="en-US" sz="1000" dirty="0" smtClean="0"/>
              <a:t>예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주문번호 </a:t>
            </a:r>
            <a:r>
              <a:rPr lang="en-US" altLang="ko-KR" sz="1000" dirty="0" smtClean="0"/>
              <a:t>0001</a:t>
            </a:r>
            <a:r>
              <a:rPr lang="ko-KR" altLang="en-US" sz="1000" dirty="0" smtClean="0"/>
              <a:t>로 검색 시 방 이름은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개가 나온다</a:t>
            </a:r>
            <a:r>
              <a:rPr lang="en-US" altLang="ko-KR" sz="1000" dirty="0" smtClean="0"/>
              <a:t>-&gt; 1:1 </a:t>
            </a:r>
            <a:r>
              <a:rPr lang="ko-KR" altLang="en-US" sz="1000" dirty="0" smtClean="0"/>
              <a:t>매칭이 안됨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= 0001</a:t>
            </a:r>
            <a:r>
              <a:rPr lang="ko-KR" altLang="en-US" sz="1000" dirty="0" smtClean="0"/>
              <a:t>이 슈페리어 단 하나만을 결정하지못함</a:t>
            </a:r>
            <a:r>
              <a:rPr lang="en-US" altLang="ko-KR" sz="1000" dirty="0" smtClean="0"/>
              <a:t>.}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하늘색으로 표시된 컬럼들은 주문번호</a:t>
            </a:r>
            <a:r>
              <a:rPr lang="en-US" altLang="ko-KR" sz="1000" dirty="0" smtClean="0"/>
              <a:t>[PK,</a:t>
            </a:r>
            <a:r>
              <a:rPr lang="ko-KR" altLang="en-US" sz="1000" dirty="0" smtClean="0"/>
              <a:t>결정자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에 의하여 결정되지 못하는 속성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컬림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들이다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8428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66819"/>
              </p:ext>
            </p:extLst>
          </p:nvPr>
        </p:nvGraphicFramePr>
        <p:xfrm>
          <a:off x="467544" y="476672"/>
          <a:ext cx="712879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">
                  <a:extLst>
                    <a:ext uri="{9D8B030D-6E8A-4147-A177-3AD203B41FA5}">
                      <a16:colId xmlns:a16="http://schemas.microsoft.com/office/drawing/2014/main" val="2015309504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4237138308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1954755230"/>
                    </a:ext>
                  </a:extLst>
                </a:gridCol>
                <a:gridCol w="685758">
                  <a:extLst>
                    <a:ext uri="{9D8B030D-6E8A-4147-A177-3AD203B41FA5}">
                      <a16:colId xmlns:a16="http://schemas.microsoft.com/office/drawing/2014/main" val="1154169721"/>
                    </a:ext>
                  </a:extLst>
                </a:gridCol>
                <a:gridCol w="740001">
                  <a:extLst>
                    <a:ext uri="{9D8B030D-6E8A-4147-A177-3AD203B41FA5}">
                      <a16:colId xmlns:a16="http://schemas.microsoft.com/office/drawing/2014/main" val="3017548854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259298563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4182722889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1405489556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3366383415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222082411"/>
                    </a:ext>
                  </a:extLst>
                </a:gridCol>
              </a:tblGrid>
              <a:tr h="536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번호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[PK]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체크인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체크아웃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객실수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방이름 별 총가격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07074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 flipH="1">
            <a:off x="1763688" y="1177712"/>
            <a:ext cx="1224136" cy="95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6277380" y="1177712"/>
            <a:ext cx="1318955" cy="62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75199"/>
              </p:ext>
            </p:extLst>
          </p:nvPr>
        </p:nvGraphicFramePr>
        <p:xfrm>
          <a:off x="6706894" y="1800785"/>
          <a:ext cx="2374992" cy="5214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48">
                  <a:extLst>
                    <a:ext uri="{9D8B030D-6E8A-4147-A177-3AD203B41FA5}">
                      <a16:colId xmlns:a16="http://schemas.microsoft.com/office/drawing/2014/main" val="4054611878"/>
                    </a:ext>
                  </a:extLst>
                </a:gridCol>
                <a:gridCol w="593748">
                  <a:extLst>
                    <a:ext uri="{9D8B030D-6E8A-4147-A177-3AD203B41FA5}">
                      <a16:colId xmlns:a16="http://schemas.microsoft.com/office/drawing/2014/main" val="702113763"/>
                    </a:ext>
                  </a:extLst>
                </a:gridCol>
                <a:gridCol w="593748">
                  <a:extLst>
                    <a:ext uri="{9D8B030D-6E8A-4147-A177-3AD203B41FA5}">
                      <a16:colId xmlns:a16="http://schemas.microsoft.com/office/drawing/2014/main" val="208227022"/>
                    </a:ext>
                  </a:extLst>
                </a:gridCol>
                <a:gridCol w="593748">
                  <a:extLst>
                    <a:ext uri="{9D8B030D-6E8A-4147-A177-3AD203B41FA5}">
                      <a16:colId xmlns:a16="http://schemas.microsoft.com/office/drawing/2014/main" val="33202596"/>
                    </a:ext>
                  </a:extLst>
                </a:gridCol>
              </a:tblGrid>
              <a:tr h="6433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주문상세번호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[PK</a:t>
                      </a:r>
                      <a:r>
                        <a:rPr lang="en-US" altLang="ko-KR" sz="1000" dirty="0" smtClean="0"/>
                        <a:t>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[PK</a:t>
                      </a:r>
                      <a:r>
                        <a:rPr lang="en-US" altLang="ko-KR" sz="1000" dirty="0" smtClean="0"/>
                        <a:t>,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FK(</a:t>
                      </a:r>
                      <a:r>
                        <a:rPr lang="ko-KR" altLang="en-US" sz="1000" dirty="0" err="1" smtClean="0"/>
                        <a:t>제품테이블</a:t>
                      </a:r>
                      <a:r>
                        <a:rPr lang="en-US" altLang="ko-KR" sz="1000" dirty="0" smtClean="0"/>
                        <a:t>)]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방이름 별 총가격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17925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365952"/>
                  </a:ext>
                </a:extLst>
              </a:tr>
              <a:tr h="503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그랑블레스위트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267796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 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175139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502630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</a:t>
                      </a:r>
                      <a:r>
                        <a:rPr lang="ko-KR" altLang="en-US" sz="1000" dirty="0" smtClean="0"/>
                        <a:t>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592767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97300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코너 </a:t>
                      </a:r>
                      <a:r>
                        <a:rPr lang="ko-KR" altLang="en-US" sz="1000" dirty="0" err="1" smtClean="0"/>
                        <a:t>트윈시티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31811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</a:t>
                      </a:r>
                      <a:r>
                        <a:rPr lang="ko-KR" altLang="en-US" sz="1000" dirty="0" smtClean="0"/>
                        <a:t> 트윈 </a:t>
                      </a:r>
                      <a:r>
                        <a:rPr lang="ko-KR" altLang="en-US" sz="1000" dirty="0" err="1" smtClean="0"/>
                        <a:t>오션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8592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67785"/>
              </p:ext>
            </p:extLst>
          </p:nvPr>
        </p:nvGraphicFramePr>
        <p:xfrm>
          <a:off x="20924" y="2278926"/>
          <a:ext cx="5847228" cy="4561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692">
                  <a:extLst>
                    <a:ext uri="{9D8B030D-6E8A-4147-A177-3AD203B41FA5}">
                      <a16:colId xmlns:a16="http://schemas.microsoft.com/office/drawing/2014/main" val="664083875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3393661515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309793748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4000722458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396761605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4029550416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301850600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3410058762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4078830682"/>
                    </a:ext>
                  </a:extLst>
                </a:gridCol>
              </a:tblGrid>
              <a:tr h="579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번호</a:t>
                      </a:r>
                      <a:r>
                        <a:rPr lang="en-US" altLang="ko-KR" sz="1000" dirty="0" smtClean="0"/>
                        <a:t>[PK]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체크인 날짜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체크아웃 날짜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객실수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투숙자명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주문상세번호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[FK]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54760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2020-03-08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둠칫둠칫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400,000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희빈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993936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BBB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조용한곳으로 잡아줘요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93559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하나</a:t>
                      </a:r>
                      <a:r>
                        <a:rPr lang="ko-KR" altLang="en-US" sz="1000" baseline="0" dirty="0" smtClean="0"/>
                        <a:t> 더 </a:t>
                      </a:r>
                      <a:r>
                        <a:rPr lang="ko-KR" altLang="en-US" sz="1000" baseline="0" dirty="0" err="1" smtClean="0"/>
                        <a:t>준문할</a:t>
                      </a:r>
                      <a:r>
                        <a:rPr lang="ko-KR" altLang="en-US" sz="1000" baseline="0" dirty="0" smtClean="0"/>
                        <a:t> 꺼다</a:t>
                      </a:r>
                      <a:r>
                        <a:rPr lang="en-US" altLang="ko-KR" sz="1000" baseline="0" dirty="0" smtClean="0"/>
                        <a:t>!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아현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65109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왕처럼 대해주세요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675812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트윈에 </a:t>
                      </a:r>
                      <a:r>
                        <a:rPr lang="ko-KR" altLang="en-US" sz="1000" dirty="0" err="1" smtClean="0"/>
                        <a:t>캣타워도</a:t>
                      </a:r>
                      <a:r>
                        <a:rPr lang="ko-KR" altLang="en-US" sz="1000" dirty="0" smtClean="0"/>
                        <a:t> 준비</a:t>
                      </a:r>
                      <a:r>
                        <a:rPr lang="ko-KR" altLang="en-US" sz="1000" baseline="0" dirty="0" smtClean="0"/>
                        <a:t> 해줘요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350,000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항우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005092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로얄이니깐</a:t>
                      </a:r>
                      <a:r>
                        <a:rPr lang="ko-KR" altLang="en-US" sz="1000" dirty="0" smtClean="0"/>
                        <a:t> 알아서</a:t>
                      </a:r>
                      <a:r>
                        <a:rPr lang="ko-KR" altLang="en-US" sz="1000" baseline="0" dirty="0" smtClean="0"/>
                        <a:t> 잘 모시세요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93506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9865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7460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4" y="131570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주문상세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4368" y="0"/>
            <a:ext cx="32403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</a:t>
            </a:r>
            <a:r>
              <a:rPr lang="en-US" altLang="ko-KR" sz="1000" dirty="0" smtClean="0"/>
              <a:t>2</a:t>
            </a:r>
            <a:r>
              <a:rPr lang="ko-KR" altLang="en-US" sz="1000" dirty="0" err="1" smtClean="0"/>
              <a:t>정규형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완전함수적</a:t>
            </a:r>
            <a:r>
              <a:rPr lang="ko-KR" altLang="en-US" sz="1000" dirty="0" smtClean="0"/>
              <a:t> 종속성 만족</a:t>
            </a:r>
            <a:r>
              <a:rPr lang="en-US" altLang="ko-KR" sz="1000" dirty="0" smtClean="0"/>
              <a:t>(= </a:t>
            </a:r>
            <a:r>
              <a:rPr lang="ko-KR" altLang="en-US" sz="1000" dirty="0" smtClean="0"/>
              <a:t>부분 함수적종속성 제거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테이블로 나뉘어 짐에 따라 주문테이블에서 </a:t>
            </a:r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테이블을 참조할 수 있는 </a:t>
            </a:r>
            <a:r>
              <a:rPr lang="en-US" altLang="ko-KR" sz="1000" dirty="0" smtClean="0"/>
              <a:t>FK </a:t>
            </a:r>
            <a:r>
              <a:rPr lang="ko-KR" altLang="en-US" sz="1000" dirty="0" smtClean="0"/>
              <a:t>키가 존재해야함으로 </a:t>
            </a:r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번호라는</a:t>
            </a:r>
            <a:r>
              <a:rPr lang="ko-KR" altLang="en-US" sz="1000" dirty="0" smtClean="0"/>
              <a:t> 컬럼이 필요하다</a:t>
            </a:r>
            <a:r>
              <a:rPr lang="en-US" altLang="ko-KR" sz="1000" dirty="0" smtClean="0"/>
              <a:t>.(FK</a:t>
            </a:r>
            <a:r>
              <a:rPr lang="ko-KR" altLang="en-US" sz="1000" dirty="0" smtClean="0"/>
              <a:t>키는 참조하는 테이블의 </a:t>
            </a:r>
            <a:r>
              <a:rPr lang="ko-KR" altLang="en-US" sz="1000" dirty="0" err="1" smtClean="0"/>
              <a:t>기본키를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FK </a:t>
            </a:r>
            <a:r>
              <a:rPr lang="ko-KR" altLang="en-US" sz="1000" dirty="0" smtClean="0"/>
              <a:t>키로 사용한다</a:t>
            </a:r>
            <a:r>
              <a:rPr lang="en-US" altLang="ko-KR" sz="1000" dirty="0" smtClean="0"/>
              <a:t>. =&gt; </a:t>
            </a:r>
            <a:r>
              <a:rPr lang="ko-KR" altLang="en-US" sz="1000" dirty="0" err="1" smtClean="0"/>
              <a:t>주문상세에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기본키로써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번호가 생성</a:t>
            </a:r>
            <a:r>
              <a:rPr lang="en-US" altLang="ko-KR" sz="1000" dirty="0" smtClean="0"/>
              <a:t>.)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9306499" y="1296944"/>
            <a:ext cx="2232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테이블은 </a:t>
            </a:r>
            <a:r>
              <a:rPr lang="ko-KR" altLang="en-US" sz="1000" dirty="0" err="1" smtClean="0"/>
              <a:t>주문상세는</a:t>
            </a:r>
            <a:r>
              <a:rPr lang="ko-KR" altLang="en-US" sz="1000" dirty="0" smtClean="0"/>
              <a:t> 주문상세번호 단독으로 결정자가 될 수 없다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하지만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주문상세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번호와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방이름을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함께 사용하여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복합키로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사용한다면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/>
              <a:t>어느 컬럼이든 결정하는 </a:t>
            </a:r>
            <a:r>
              <a:rPr lang="ko-KR" altLang="en-US" sz="1000" dirty="0" err="1" smtClean="0"/>
              <a:t>결정자로써</a:t>
            </a:r>
            <a:r>
              <a:rPr lang="ko-KR" altLang="en-US" sz="1000" dirty="0" smtClean="0"/>
              <a:t> 사용이 가능하다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테이블이 </a:t>
            </a:r>
            <a:r>
              <a:rPr lang="ko-KR" altLang="en-US" sz="1000" dirty="0" err="1" smtClean="0"/>
              <a:t>복합키로</a:t>
            </a:r>
            <a:r>
              <a:rPr lang="ko-KR" altLang="en-US" sz="1000" dirty="0" smtClean="0"/>
              <a:t> 구성됨에 따라 제</a:t>
            </a:r>
            <a:r>
              <a:rPr lang="en-US" altLang="ko-KR" sz="1000" dirty="0" smtClean="0"/>
              <a:t>2</a:t>
            </a:r>
            <a:r>
              <a:rPr lang="ko-KR" altLang="en-US" sz="1000" dirty="0" err="1" smtClean="0"/>
              <a:t>정규형을</a:t>
            </a:r>
            <a:r>
              <a:rPr lang="ko-KR" altLang="en-US" sz="1000" dirty="0" smtClean="0"/>
              <a:t> 만족하는지 </a:t>
            </a:r>
            <a:r>
              <a:rPr lang="ko-KR" altLang="en-US" sz="1000" dirty="0" err="1" smtClean="0"/>
              <a:t>알아보아야한다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9713" y="3510300"/>
            <a:ext cx="22486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기본키를</a:t>
            </a:r>
            <a:r>
              <a:rPr lang="ko-KR" altLang="en-US" sz="1000" dirty="0" smtClean="0"/>
              <a:t> 구성하는 두 개의 </a:t>
            </a:r>
            <a:r>
              <a:rPr lang="ko-KR" altLang="en-US" sz="1000" dirty="0" err="1" smtClean="0"/>
              <a:t>컬럼중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번호 단독으로 결정을 </a:t>
            </a:r>
            <a:r>
              <a:rPr lang="ko-KR" altLang="en-US" sz="1000" dirty="0" err="1" smtClean="0"/>
              <a:t>지을수</a:t>
            </a:r>
            <a:r>
              <a:rPr lang="ko-KR" altLang="en-US" sz="1000" dirty="0" smtClean="0"/>
              <a:t> 있는 컬럼이 존재하는가</a:t>
            </a:r>
            <a:r>
              <a:rPr lang="en-US" altLang="ko-KR" sz="1000" dirty="0" smtClean="0"/>
              <a:t>??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1000" dirty="0" smtClean="0">
                <a:sym typeface="Wingdings" panose="05000000000000000000" pitchFamily="2" charset="2"/>
              </a:rPr>
              <a:t>1001 </a:t>
            </a:r>
            <a:r>
              <a:rPr lang="ko-KR" altLang="en-US" sz="1000" dirty="0" smtClean="0">
                <a:sym typeface="Wingdings" panose="05000000000000000000" pitchFamily="2" charset="2"/>
              </a:rPr>
              <a:t>에 관련된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예약방수는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(2,1) </a:t>
            </a:r>
            <a:r>
              <a:rPr lang="ko-KR" altLang="en-US" sz="1000" dirty="0" smtClean="0">
                <a:sym typeface="Wingdings" panose="05000000000000000000" pitchFamily="2" charset="2"/>
              </a:rPr>
              <a:t>두 가지의 정보가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서치되기에</a:t>
            </a:r>
            <a:r>
              <a:rPr lang="ko-KR" altLang="en-US" sz="1000" dirty="0" smtClean="0">
                <a:sym typeface="Wingdings" panose="05000000000000000000" pitchFamily="2" charset="2"/>
              </a:rPr>
              <a:t> 단독으로 결정자가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될수없다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 1005 </a:t>
            </a:r>
            <a:r>
              <a:rPr lang="ko-KR" altLang="en-US" sz="1000" dirty="0" smtClean="0">
                <a:sym typeface="Wingdings" panose="05000000000000000000" pitchFamily="2" charset="2"/>
              </a:rPr>
              <a:t>를 보면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총가격</a:t>
            </a:r>
            <a:r>
              <a:rPr lang="ko-KR" altLang="en-US" sz="1000" dirty="0" smtClean="0">
                <a:sym typeface="Wingdings" panose="05000000000000000000" pitchFamily="2" charset="2"/>
              </a:rPr>
              <a:t> 또한 </a:t>
            </a:r>
            <a:r>
              <a:rPr lang="en-US" altLang="ko-KR" sz="1000" dirty="0" smtClean="0">
                <a:sym typeface="Wingdings" panose="05000000000000000000" pitchFamily="2" charset="2"/>
              </a:rPr>
              <a:t>(200,000,150,000)</a:t>
            </a:r>
            <a:r>
              <a:rPr lang="ko-KR" altLang="en-US" sz="1000" dirty="0" smtClean="0">
                <a:sym typeface="Wingdings" panose="05000000000000000000" pitchFamily="2" charset="2"/>
              </a:rPr>
              <a:t>이라는 정보가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서치되기에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sym typeface="Wingdings" panose="05000000000000000000" pitchFamily="2" charset="2"/>
              </a:rPr>
              <a:t>결</a:t>
            </a:r>
            <a:r>
              <a:rPr lang="ko-KR" altLang="en-US" sz="1000" dirty="0" smtClean="0">
                <a:sym typeface="Wingdings" panose="05000000000000000000" pitchFamily="2" charset="2"/>
              </a:rPr>
              <a:t>정짓지 못한다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r>
              <a:rPr lang="ko-KR" altLang="en-US" sz="1000" dirty="0" smtClean="0">
                <a:sym typeface="Wingdings" panose="05000000000000000000" pitchFamily="2" charset="2"/>
              </a:rPr>
              <a:t>그렇다면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방이름은</a:t>
            </a:r>
            <a:r>
              <a:rPr lang="ko-KR" altLang="en-US" sz="1000" dirty="0" smtClean="0">
                <a:sym typeface="Wingdings" panose="05000000000000000000" pitchFamily="2" charset="2"/>
              </a:rPr>
              <a:t> 주문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상세번호</a:t>
            </a:r>
            <a:r>
              <a:rPr lang="ko-KR" altLang="en-US" sz="1000" dirty="0" smtClean="0">
                <a:sym typeface="Wingdings" panose="05000000000000000000" pitchFamily="2" charset="2"/>
              </a:rPr>
              <a:t> 단독으로 결정자가 될 수 있는 컬럼이 존재하는가</a:t>
            </a:r>
            <a:r>
              <a:rPr lang="en-US" altLang="ko-KR" sz="1000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sym typeface="Wingdings" panose="05000000000000000000" pitchFamily="2" charset="2"/>
              </a:rPr>
              <a:t>같은 논리로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</a:t>
            </a:r>
            <a:r>
              <a:rPr lang="ko-KR" altLang="en-US" sz="1000" dirty="0" smtClean="0">
                <a:sym typeface="Wingdings" panose="05000000000000000000" pitchFamily="2" charset="2"/>
              </a:rPr>
              <a:t> 또한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예약 방수와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총가격을</a:t>
            </a:r>
            <a:r>
              <a:rPr lang="ko-KR" altLang="en-US" sz="1000" dirty="0" smtClean="0">
                <a:sym typeface="Wingdings" panose="05000000000000000000" pitchFamily="2" charset="2"/>
              </a:rPr>
              <a:t> 만족 시키지 못한다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[</a:t>
            </a:r>
            <a:r>
              <a:rPr lang="ko-KR" altLang="en-US" sz="1000" dirty="0" smtClean="0">
                <a:sym typeface="Wingdings" panose="05000000000000000000" pitchFamily="2" charset="2"/>
              </a:rPr>
              <a:t>해당 예제 테이블에서는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방이름이</a:t>
            </a:r>
            <a:r>
              <a:rPr lang="ko-KR" altLang="en-US" sz="1000" dirty="0" smtClean="0">
                <a:sym typeface="Wingdings" panose="05000000000000000000" pitchFamily="2" charset="2"/>
              </a:rPr>
              <a:t> 곧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총가격하나만을 결정 짓지만</a:t>
            </a:r>
            <a:r>
              <a:rPr lang="en-US" altLang="ko-KR" sz="1000" dirty="0" smtClean="0">
                <a:sym typeface="Wingdings" panose="05000000000000000000" pitchFamily="2" charset="2"/>
              </a:rPr>
              <a:t>,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주문상세</a:t>
            </a:r>
            <a:r>
              <a:rPr lang="ko-KR" altLang="en-US" sz="1000" dirty="0" smtClean="0">
                <a:sym typeface="Wingdings" panose="05000000000000000000" pitchFamily="2" charset="2"/>
              </a:rPr>
              <a:t> 번호 </a:t>
            </a:r>
            <a:r>
              <a:rPr lang="en-US" altLang="ko-KR" sz="1000" dirty="0" smtClean="0">
                <a:sym typeface="Wingdings" panose="05000000000000000000" pitchFamily="2" charset="2"/>
              </a:rPr>
              <a:t>1002</a:t>
            </a:r>
            <a:r>
              <a:rPr lang="ko-KR" altLang="en-US" sz="1000" dirty="0" smtClean="0">
                <a:sym typeface="Wingdings" panose="05000000000000000000" pitchFamily="2" charset="2"/>
              </a:rPr>
              <a:t>가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슈페리어</a:t>
            </a:r>
            <a:r>
              <a:rPr lang="ko-KR" altLang="en-US" sz="1000" dirty="0" smtClean="0">
                <a:sym typeface="Wingdings" panose="05000000000000000000" pitchFamily="2" charset="2"/>
              </a:rPr>
              <a:t> 더블이 아니라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슈페리어라고</a:t>
            </a:r>
            <a:r>
              <a:rPr lang="ko-KR" altLang="en-US" sz="1000" dirty="0" smtClean="0">
                <a:sym typeface="Wingdings" panose="05000000000000000000" pitchFamily="2" charset="2"/>
              </a:rPr>
              <a:t> 한다면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방이름이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총가격의</a:t>
            </a:r>
            <a:r>
              <a:rPr lang="ko-KR" altLang="en-US" sz="1000" dirty="0" smtClean="0">
                <a:sym typeface="Wingdings" panose="05000000000000000000" pitchFamily="2" charset="2"/>
              </a:rPr>
              <a:t> 결정자가 아님을 알 수 있다</a:t>
            </a:r>
            <a:r>
              <a:rPr lang="en-US" altLang="ko-KR" sz="1000" dirty="0" smtClean="0">
                <a:sym typeface="Wingdings" panose="05000000000000000000" pitchFamily="2" charset="2"/>
              </a:rPr>
              <a:t>.]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 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9308160" y="3140968"/>
            <a:ext cx="18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287524" y="260648"/>
            <a:ext cx="2268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주문 테이블</a:t>
            </a:r>
            <a:r>
              <a:rPr lang="en-US" altLang="ko-KR" sz="1000" dirty="0" smtClean="0"/>
              <a:t>:</a:t>
            </a:r>
          </a:p>
          <a:p>
            <a:r>
              <a:rPr lang="ko-KR" altLang="en-US" sz="1000" dirty="0" smtClean="0"/>
              <a:t>주문 테이블은 주문번호</a:t>
            </a:r>
            <a:endParaRPr lang="en-US" altLang="ko-KR" sz="1000" dirty="0" smtClean="0"/>
          </a:p>
          <a:p>
            <a:r>
              <a:rPr lang="en-US" altLang="ko-KR" sz="1000" dirty="0" smtClean="0"/>
              <a:t>[PK</a:t>
            </a:r>
            <a:r>
              <a:rPr lang="ko-KR" altLang="en-US" sz="1000" dirty="0" smtClean="0"/>
              <a:t>에 의하여 모든 컬럼이 하나로 결정된다</a:t>
            </a:r>
            <a:r>
              <a:rPr lang="en-US" altLang="ko-KR" sz="1000" dirty="0" smtClean="0"/>
              <a:t>.]</a:t>
            </a:r>
          </a:p>
          <a:p>
            <a:r>
              <a:rPr lang="ko-KR" altLang="en-US" sz="1000" dirty="0" smtClean="0"/>
              <a:t>그러므로 모든 컬럼이 </a:t>
            </a:r>
            <a:r>
              <a:rPr lang="ko-KR" altLang="en-US" sz="1000" dirty="0" err="1" smtClean="0"/>
              <a:t>주문번호에</a:t>
            </a:r>
            <a:r>
              <a:rPr lang="ko-KR" altLang="en-US" sz="1000" dirty="0" smtClean="0"/>
              <a:t> 완전 함수적 종속이라 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000" dirty="0" smtClean="0">
                <a:sym typeface="Wingdings" panose="05000000000000000000" pitchFamily="2" charset="2"/>
              </a:rPr>
              <a:t>제 </a:t>
            </a:r>
            <a:r>
              <a:rPr lang="en-US" altLang="ko-KR" sz="1000" dirty="0" smtClean="0">
                <a:sym typeface="Wingdings" panose="05000000000000000000" pitchFamily="2" charset="2"/>
              </a:rPr>
              <a:t>2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정규형이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필요없음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201925" y="1653283"/>
            <a:ext cx="2088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제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정규화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이행적</a:t>
            </a:r>
            <a:r>
              <a:rPr lang="ko-KR" altLang="en-US" sz="1000" b="1" dirty="0" smtClean="0"/>
              <a:t> 함수적 </a:t>
            </a:r>
            <a:r>
              <a:rPr lang="ko-KR" altLang="en-US" sz="1000" b="1" dirty="0" err="1" smtClean="0"/>
              <a:t>종속제거</a:t>
            </a:r>
            <a:r>
              <a:rPr lang="ko-KR" altLang="en-US" sz="1000" b="1" dirty="0"/>
              <a:t> </a:t>
            </a:r>
            <a:r>
              <a:rPr lang="en-US" altLang="ko-KR" sz="1000" b="1" dirty="0" smtClean="0"/>
              <a:t>PK</a:t>
            </a:r>
            <a:r>
              <a:rPr lang="ko-KR" altLang="en-US" sz="1000" b="1" dirty="0" smtClean="0"/>
              <a:t>외 다른 컬럼이 다른 컬럼의 결정자가 될 수 있을 때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A(</a:t>
            </a:r>
            <a:r>
              <a:rPr lang="ko-KR" altLang="en-US" sz="1000" b="1" dirty="0" smtClean="0"/>
              <a:t>결정자</a:t>
            </a:r>
            <a:r>
              <a:rPr lang="en-US" altLang="ko-KR" sz="1000" b="1" dirty="0" smtClean="0"/>
              <a:t>)-&gt;B, B-&gt; C </a:t>
            </a:r>
            <a:r>
              <a:rPr lang="ko-KR" altLang="en-US" sz="1000" b="1" dirty="0" smtClean="0"/>
              <a:t>의 관계를 만족</a:t>
            </a:r>
            <a:r>
              <a:rPr lang="en-US" altLang="ko-KR" sz="1000" b="1" dirty="0" smtClean="0"/>
              <a:t>)</a:t>
            </a:r>
          </a:p>
          <a:p>
            <a:r>
              <a:rPr lang="en-US" altLang="ko-KR" sz="1000" b="1" dirty="0" smtClean="0"/>
              <a:t>: </a:t>
            </a:r>
            <a:r>
              <a:rPr lang="ko-KR" altLang="en-US" sz="1000" dirty="0" smtClean="0"/>
              <a:t>이제 설명하기 귀찮으니 정규화는 알아서 </a:t>
            </a:r>
            <a:r>
              <a:rPr lang="ko-KR" altLang="en-US" sz="1000" dirty="0" err="1" smtClean="0"/>
              <a:t>공부하시오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ko-KR" altLang="en-US" sz="1000" dirty="0" smtClean="0"/>
              <a:t>결론을 말하자면 제</a:t>
            </a:r>
            <a:r>
              <a:rPr lang="en-US" altLang="ko-KR" sz="1000" dirty="0" smtClean="0"/>
              <a:t>3</a:t>
            </a:r>
            <a:r>
              <a:rPr lang="ko-KR" altLang="en-US" sz="1000" dirty="0" err="1" smtClean="0"/>
              <a:t>정규화도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주문및</a:t>
            </a:r>
            <a:r>
              <a:rPr lang="ko-KR" altLang="en-US" sz="1000" dirty="0" smtClean="0"/>
              <a:t> 주문 상세 테이블이 만족을 합니다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2201925" y="3455537"/>
            <a:ext cx="20882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BCNF</a:t>
            </a:r>
            <a:r>
              <a:rPr lang="ko-KR" altLang="en-US" sz="1000" b="1" dirty="0" smtClean="0"/>
              <a:t>형</a:t>
            </a:r>
            <a:r>
              <a:rPr lang="en-US" altLang="ko-KR" sz="1000" dirty="0" smtClean="0"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sym typeface="Wingdings" panose="05000000000000000000" pitchFamily="2" charset="2"/>
              </a:rPr>
              <a:t>강화된 제 </a:t>
            </a:r>
            <a:r>
              <a:rPr lang="en-US" altLang="ko-KR" sz="1000" dirty="0" smtClean="0">
                <a:sym typeface="Wingdings" panose="05000000000000000000" pitchFamily="2" charset="2"/>
              </a:rPr>
              <a:t>3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정규형으로</a:t>
            </a:r>
            <a:r>
              <a:rPr lang="ko-KR" altLang="en-US" sz="1000" dirty="0" smtClean="0">
                <a:sym typeface="Wingdings" panose="05000000000000000000" pitchFamily="2" charset="2"/>
              </a:rPr>
              <a:t> 결정자가 아닌 컬럼이 결정자를 결정해버리는 경우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[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기본키가</a:t>
            </a:r>
            <a:r>
              <a:rPr lang="ko-KR" altLang="en-US" sz="1000" dirty="0" smtClean="0">
                <a:sym typeface="Wingdings" panose="05000000000000000000" pitchFamily="2" charset="2"/>
              </a:rPr>
              <a:t> 아닌 속성이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기본키를</a:t>
            </a:r>
            <a:r>
              <a:rPr lang="ko-KR" altLang="en-US" sz="1000" dirty="0" smtClean="0">
                <a:sym typeface="Wingdings" panose="05000000000000000000" pitchFamily="2" charset="2"/>
              </a:rPr>
              <a:t> 결정함으로 이를 분리한다</a:t>
            </a:r>
            <a:r>
              <a:rPr lang="en-US" altLang="ko-KR" sz="1000" dirty="0" smtClean="0">
                <a:sym typeface="Wingdings" panose="05000000000000000000" pitchFamily="2" charset="2"/>
              </a:rPr>
              <a:t>. -&gt; </a:t>
            </a:r>
            <a:r>
              <a:rPr lang="ko-KR" altLang="en-US" sz="1000" dirty="0" smtClean="0">
                <a:sym typeface="Wingdings" panose="05000000000000000000" pitchFamily="2" charset="2"/>
              </a:rPr>
              <a:t>즉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복합키를</a:t>
            </a:r>
            <a:r>
              <a:rPr lang="ko-KR" altLang="en-US" sz="1000" dirty="0" smtClean="0">
                <a:sym typeface="Wingdings" panose="05000000000000000000" pitchFamily="2" charset="2"/>
              </a:rPr>
              <a:t> 가진 테이블에서나 의미가 있음</a:t>
            </a:r>
            <a:r>
              <a:rPr lang="en-US" altLang="ko-KR" sz="1000" dirty="0" smtClean="0">
                <a:sym typeface="Wingdings" panose="05000000000000000000" pitchFamily="2" charset="2"/>
              </a:rPr>
              <a:t>.]</a:t>
            </a: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: </a:t>
            </a:r>
            <a:r>
              <a:rPr lang="ko-KR" altLang="en-US" sz="1000" dirty="0" smtClean="0">
                <a:sym typeface="Wingdings" panose="05000000000000000000" pitchFamily="2" charset="2"/>
              </a:rPr>
              <a:t>이것도 알아서 해보세요</a:t>
            </a:r>
            <a:r>
              <a:rPr lang="en-US" altLang="ko-KR" sz="1000" dirty="0" smtClean="0"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sym typeface="Wingdings" panose="05000000000000000000" pitchFamily="2" charset="2"/>
              </a:rPr>
              <a:t>결론은 주문과 주문 상세 테이블이 만족합니다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000" dirty="0">
              <a:sym typeface="Wingdings" panose="05000000000000000000" pitchFamily="2" charset="2"/>
            </a:endParaRP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4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정규형</a:t>
            </a:r>
            <a:r>
              <a:rPr lang="en-US" altLang="ko-KR" sz="1000" dirty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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다치종속</a:t>
            </a:r>
            <a:r>
              <a:rPr lang="ko-KR" altLang="en-US" sz="1000" dirty="0" smtClean="0">
                <a:sym typeface="Wingdings" panose="05000000000000000000" pitchFamily="2" charset="2"/>
              </a:rPr>
              <a:t> 제거</a:t>
            </a:r>
            <a:r>
              <a:rPr lang="en-US" altLang="ko-KR" sz="1000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BCNF </a:t>
            </a:r>
            <a:r>
              <a:rPr lang="ko-KR" altLang="en-US" sz="1000" dirty="0" smtClean="0">
                <a:sym typeface="Wingdings" panose="05000000000000000000" pitchFamily="2" charset="2"/>
              </a:rPr>
              <a:t>형 이후로는 잘 사용되지 않음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너무많은</a:t>
            </a:r>
            <a:r>
              <a:rPr lang="ko-KR" altLang="en-US" sz="1000" dirty="0" smtClean="0">
                <a:sym typeface="Wingdings" panose="05000000000000000000" pitchFamily="2" charset="2"/>
              </a:rPr>
              <a:t> 테이블의 분해는 검색 속도의 저하가 심하기 때문에 필요할 때만 합니다</a:t>
            </a:r>
            <a:r>
              <a:rPr lang="en-US" altLang="ko-KR" sz="1000" dirty="0" smtClean="0"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sym typeface="Wingdings" panose="05000000000000000000" pitchFamily="2" charset="2"/>
              </a:rPr>
              <a:t>정보처리기사에서도 잘 제</a:t>
            </a:r>
            <a:r>
              <a:rPr lang="en-US" altLang="ko-KR" sz="1000" dirty="0" smtClean="0">
                <a:sym typeface="Wingdings" panose="05000000000000000000" pitchFamily="2" charset="2"/>
              </a:rPr>
              <a:t>4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정규형</a:t>
            </a:r>
            <a:r>
              <a:rPr lang="ko-KR" altLang="en-US" sz="1000" dirty="0" smtClean="0">
                <a:sym typeface="Wingdings" panose="05000000000000000000" pitchFamily="2" charset="2"/>
              </a:rPr>
              <a:t> 이후로는 사용할 일이 거의 없다고 합니다</a:t>
            </a:r>
            <a:r>
              <a:rPr lang="en-US" altLang="ko-KR" sz="1000" dirty="0" smtClean="0"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sym typeface="Wingdings" panose="05000000000000000000" pitchFamily="2" charset="2"/>
              </a:rPr>
              <a:t>그리고 두 테이블 모두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다치종속이</a:t>
            </a:r>
            <a:r>
              <a:rPr lang="ko-KR" altLang="en-US" sz="1000" dirty="0" smtClean="0">
                <a:sym typeface="Wingdings" panose="05000000000000000000" pitchFamily="2" charset="2"/>
              </a:rPr>
              <a:t> 존재하지 않음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47864" y="1315705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참고로 </a:t>
            </a:r>
            <a:r>
              <a:rPr lang="ko-KR" altLang="en-US" sz="1000" dirty="0" err="1" smtClean="0"/>
              <a:t>방이름</a:t>
            </a:r>
            <a:r>
              <a:rPr lang="ko-KR" altLang="en-US" sz="1000" dirty="0" smtClean="0"/>
              <a:t> 속성은 제품 테이블의 제품번호라는 속성을 따로 생성하여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생성한 속성으로 주문 상세 컬럼의 </a:t>
            </a:r>
            <a:r>
              <a:rPr lang="ko-KR" altLang="en-US" sz="1000" dirty="0" err="1" smtClean="0"/>
              <a:t>방이름을</a:t>
            </a:r>
            <a:r>
              <a:rPr lang="ko-KR" altLang="en-US" sz="1000" dirty="0" smtClean="0"/>
              <a:t> 대체 할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5868144" y="2226983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초록색 컬럼은 빼먹은 컬럼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1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20568"/>
              </p:ext>
            </p:extLst>
          </p:nvPr>
        </p:nvGraphicFramePr>
        <p:xfrm>
          <a:off x="10840" y="1048919"/>
          <a:ext cx="9736304" cy="7377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087">
                  <a:extLst>
                    <a:ext uri="{9D8B030D-6E8A-4147-A177-3AD203B41FA5}">
                      <a16:colId xmlns:a16="http://schemas.microsoft.com/office/drawing/2014/main" val="3839497744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2953641791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1300636415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1163809771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345506767"/>
                    </a:ext>
                  </a:extLst>
                </a:gridCol>
                <a:gridCol w="648543">
                  <a:extLst>
                    <a:ext uri="{9D8B030D-6E8A-4147-A177-3AD203B41FA5}">
                      <a16:colId xmlns:a16="http://schemas.microsoft.com/office/drawing/2014/main" val="4154413049"/>
                    </a:ext>
                  </a:extLst>
                </a:gridCol>
                <a:gridCol w="649630">
                  <a:extLst>
                    <a:ext uri="{9D8B030D-6E8A-4147-A177-3AD203B41FA5}">
                      <a16:colId xmlns:a16="http://schemas.microsoft.com/office/drawing/2014/main" val="4275957351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2231846381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1224333627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3869769135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1652477691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4151806476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995321566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467081705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4088864826"/>
                    </a:ext>
                  </a:extLst>
                </a:gridCol>
              </a:tblGrid>
              <a:tr h="534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제품번호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남은방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가격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할인율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객실크기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 개수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 이미지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제공서비스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74958"/>
                  </a:ext>
                </a:extLst>
              </a:tr>
              <a:tr h="385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슈페리어</a:t>
                      </a:r>
                      <a:r>
                        <a:rPr lang="ko-KR" altLang="en-US" sz="800" dirty="0" smtClean="0">
                          <a:latin typeface="+mj-lt"/>
                        </a:rPr>
                        <a:t> 타입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슈페리어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싱글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시티뷰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무료 </a:t>
                      </a: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개별 발코니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침실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 43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전기 포트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전자식 금고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헤어 드라이기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비데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욕실 용품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샤워 가운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 온도 조절 시스템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220v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전원</a:t>
                      </a: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71051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슈페리어</a:t>
                      </a:r>
                      <a:r>
                        <a:rPr lang="ko-KR" altLang="en-US" sz="800" dirty="0" smtClean="0">
                          <a:latin typeface="+mj-lt"/>
                        </a:rPr>
                        <a:t> 타입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5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슈페리어</a:t>
                      </a:r>
                      <a:r>
                        <a:rPr lang="ko-KR" altLang="en-US" sz="800" baseline="0" dirty="0" smtClean="0">
                          <a:latin typeface="+mj-lt"/>
                        </a:rPr>
                        <a:t> 더블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더블</a:t>
                      </a: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시티뷰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…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05996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r>
                        <a:rPr lang="ko-KR" altLang="en-US" sz="800" dirty="0" smtClean="0">
                          <a:latin typeface="+mj-lt"/>
                        </a:rPr>
                        <a:t> 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5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디럭스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플러스 부분 바다전망</a:t>
                      </a: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363,000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퀸배드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오션뷰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….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58528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r>
                        <a:rPr lang="ko-KR" altLang="en-US" sz="800" dirty="0" smtClean="0">
                          <a:latin typeface="+mj-lt"/>
                        </a:rPr>
                        <a:t> 트윈 부분 바다전망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363,000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더블</a:t>
                      </a:r>
                      <a:r>
                        <a:rPr lang="en-US" altLang="ko-KR" sz="800" dirty="0" smtClean="0">
                          <a:latin typeface="+mj-lt"/>
                        </a:rPr>
                        <a:t>&amp;</a:t>
                      </a:r>
                      <a:r>
                        <a:rPr lang="ko-KR" altLang="en-US" sz="800" dirty="0" smtClean="0">
                          <a:latin typeface="+mj-lt"/>
                        </a:rPr>
                        <a:t>싱글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오션뷰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86470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r>
                        <a:rPr lang="ko-KR" altLang="en-US" sz="800" dirty="0" smtClean="0">
                          <a:latin typeface="+mj-lt"/>
                        </a:rPr>
                        <a:t> </a:t>
                      </a:r>
                      <a:r>
                        <a:rPr lang="ko-KR" altLang="en-US" sz="800" dirty="0" err="1" smtClean="0">
                          <a:latin typeface="+mj-lt"/>
                        </a:rPr>
                        <a:t>페밀리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400,000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더블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시티뷰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5.jpg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903492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10005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r>
                        <a:rPr lang="ko-KR" altLang="en-US" sz="800" dirty="0" smtClean="0">
                          <a:latin typeface="+mj-lt"/>
                        </a:rPr>
                        <a:t> </a:t>
                      </a:r>
                      <a:r>
                        <a:rPr lang="ko-KR" altLang="en-US" sz="800" dirty="0" err="1" smtClean="0">
                          <a:latin typeface="+mj-lt"/>
                        </a:rPr>
                        <a:t>페밀리부분바다전망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420,000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더블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시티뷰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6.Jpg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323238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10006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로얄트윈오션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로얄트윈오션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1,000,000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16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퀸배드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오션뷰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7.Jpg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781723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10007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펫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펫트윈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420,000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퀸배드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&amp;</a:t>
                      </a:r>
                      <a:r>
                        <a:rPr lang="ko-KR" altLang="en-US" sz="800" dirty="0" smtClean="0">
                          <a:latin typeface="+mj-lt"/>
                        </a:rPr>
                        <a:t>싱글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오션뷰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401005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10008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이불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22,000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559750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10009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페이스타월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90583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10010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배쓰</a:t>
                      </a:r>
                      <a:r>
                        <a:rPr lang="ko-KR" altLang="en-US" sz="800" dirty="0" smtClean="0">
                          <a:latin typeface="+mj-lt"/>
                        </a:rPr>
                        <a:t> 타월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172129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10011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배쓰</a:t>
                      </a:r>
                      <a:r>
                        <a:rPr lang="ko-KR" altLang="en-US" sz="800" dirty="0" smtClean="0">
                          <a:latin typeface="+mj-lt"/>
                        </a:rPr>
                        <a:t> 로브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5,000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9197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19416" y="69622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17" y="0"/>
            <a:ext cx="828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테이블의 정규화를 진행 </a:t>
            </a:r>
            <a:r>
              <a:rPr lang="ko-KR" altLang="en-US" dirty="0" err="1" smtClean="0"/>
              <a:t>제품상세에</a:t>
            </a:r>
            <a:r>
              <a:rPr lang="ko-KR" altLang="en-US" dirty="0" smtClean="0"/>
              <a:t> 관한 정보들이 많아서 위에서는 작성하지않은 컬럼을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5693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표가 너무 커서 정규화 결과 테이블 컬럼만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08095"/>
              </p:ext>
            </p:extLst>
          </p:nvPr>
        </p:nvGraphicFramePr>
        <p:xfrm>
          <a:off x="323528" y="1850634"/>
          <a:ext cx="8352933" cy="106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638">
                  <a:extLst>
                    <a:ext uri="{9D8B030D-6E8A-4147-A177-3AD203B41FA5}">
                      <a16:colId xmlns:a16="http://schemas.microsoft.com/office/drawing/2014/main" val="2804879697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834837649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917847012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291484983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351091798"/>
                    </a:ext>
                  </a:extLst>
                </a:gridCol>
                <a:gridCol w="596138">
                  <a:extLst>
                    <a:ext uri="{9D8B030D-6E8A-4147-A177-3AD203B41FA5}">
                      <a16:colId xmlns:a16="http://schemas.microsoft.com/office/drawing/2014/main" val="344110764"/>
                    </a:ext>
                  </a:extLst>
                </a:gridCol>
                <a:gridCol w="597139">
                  <a:extLst>
                    <a:ext uri="{9D8B030D-6E8A-4147-A177-3AD203B41FA5}">
                      <a16:colId xmlns:a16="http://schemas.microsoft.com/office/drawing/2014/main" val="1481324589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47233734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381178818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2668005762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952603937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4237449425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759108455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800484997"/>
                    </a:ext>
                  </a:extLst>
                </a:gridCol>
              </a:tblGrid>
              <a:tr h="106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제품번호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PK,FK]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남은방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가격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할인율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객실크기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 개수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 이미지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4478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13407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04560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제품상세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55675"/>
              </p:ext>
            </p:extLst>
          </p:nvPr>
        </p:nvGraphicFramePr>
        <p:xfrm>
          <a:off x="323528" y="3549358"/>
          <a:ext cx="21602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20697171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232138194"/>
                    </a:ext>
                  </a:extLst>
                </a:gridCol>
              </a:tblGrid>
              <a:tr h="6717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제품번호</a:t>
                      </a:r>
                      <a:endParaRPr lang="en-US" altLang="ko-KR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제공서비스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[PK]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91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96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1547</Words>
  <Application>Microsoft Office PowerPoint</Application>
  <PresentationFormat>화면 슬라이드 쇼(4:3)</PresentationFormat>
  <Paragraphs>726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KONG HYE JIN</dc:creator>
  <cp:lastModifiedBy>khb3025@gmail.com</cp:lastModifiedBy>
  <cp:revision>52</cp:revision>
  <dcterms:created xsi:type="dcterms:W3CDTF">2020-03-06T07:38:20Z</dcterms:created>
  <dcterms:modified xsi:type="dcterms:W3CDTF">2020-03-07T03:36:02Z</dcterms:modified>
</cp:coreProperties>
</file>