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04546"/>
              </p:ext>
            </p:extLst>
          </p:nvPr>
        </p:nvGraphicFramePr>
        <p:xfrm>
          <a:off x="467538" y="1455517"/>
          <a:ext cx="820891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690" y="10327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호텔정</a:t>
            </a:r>
            <a:r>
              <a:rPr lang="ko-KR" altLang="en-US" dirty="0"/>
              <a:t>보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4170058" y="2443681"/>
            <a:ext cx="864096" cy="1149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3800"/>
              </p:ext>
            </p:extLst>
          </p:nvPr>
        </p:nvGraphicFramePr>
        <p:xfrm>
          <a:off x="4860032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1836"/>
              </p:ext>
            </p:extLst>
          </p:nvPr>
        </p:nvGraphicFramePr>
        <p:xfrm>
          <a:off x="323528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29697"/>
              </p:ext>
            </p:extLst>
          </p:nvPr>
        </p:nvGraphicFramePr>
        <p:xfrm>
          <a:off x="3923928" y="5528628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꺾인 연결선 34"/>
          <p:cNvCxnSpPr/>
          <p:nvPr/>
        </p:nvCxnSpPr>
        <p:spPr>
          <a:xfrm>
            <a:off x="1403648" y="4592524"/>
            <a:ext cx="2520280" cy="1224136"/>
          </a:xfrm>
          <a:prstGeom prst="bentConnector3">
            <a:avLst>
              <a:gd name="adj1" fmla="val -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32" idx="3"/>
          </p:cNvCxnSpPr>
          <p:nvPr/>
        </p:nvCxnSpPr>
        <p:spPr>
          <a:xfrm rot="10800000" flipV="1">
            <a:off x="5220072" y="4664532"/>
            <a:ext cx="3456384" cy="1116124"/>
          </a:xfrm>
          <a:prstGeom prst="bentConnector3">
            <a:avLst>
              <a:gd name="adj1" fmla="val 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3440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3512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0709" y="51324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1768" y="345053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먼저 사이트에서 확인 가능한 정보를 나열한다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나열한 정보들의 분류를 크게 회원과 상품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나타낼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파란색은 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빨강색은 제품 관련정보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9561" y="2464985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호텔의 예약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즉 제품의 구매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를 위해서는 주문이라는 행위가 있어야하며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이러한 행위에 의하여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회원과 제품사이에는 </a:t>
            </a:r>
            <a:r>
              <a:rPr lang="en-US" altLang="ko-KR" sz="1000" dirty="0" smtClean="0"/>
              <a:t>N:M </a:t>
            </a:r>
            <a:r>
              <a:rPr lang="ko-KR" altLang="en-US" sz="1000" dirty="0" smtClean="0"/>
              <a:t>관계가 성립한다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회원은 </a:t>
            </a:r>
            <a:r>
              <a:rPr lang="ko-KR" altLang="en-US" sz="1000" dirty="0" err="1" smtClean="0"/>
              <a:t>여러제품을</a:t>
            </a:r>
            <a:r>
              <a:rPr lang="ko-KR" altLang="en-US" sz="1000" dirty="0" smtClean="0"/>
              <a:t> 선택 가능하고 제품은 여러 사람에게 선택 받을 수 있다</a:t>
            </a:r>
            <a:r>
              <a:rPr lang="en-US" altLang="ko-KR" sz="1000" dirty="0" smtClean="0"/>
              <a:t>.]</a:t>
            </a:r>
          </a:p>
          <a:p>
            <a:r>
              <a:rPr lang="en-US" altLang="ko-KR" sz="1000" dirty="0" smtClean="0"/>
              <a:t>N:M</a:t>
            </a:r>
            <a:r>
              <a:rPr lang="ko-KR" altLang="en-US" sz="1000" dirty="0" smtClean="0"/>
              <a:t>관계를 데이터베이스로 표현하려면 </a:t>
            </a:r>
            <a:r>
              <a:rPr lang="ko-KR" altLang="en-US" sz="1000" dirty="0" err="1" smtClean="0"/>
              <a:t>교차엔티티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릴레이션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필요하며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주문에 의해 관계가 형성됨으로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교차엔티티가 곧  주문테이블이다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666" y="4835843"/>
            <a:ext cx="1584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주문이라는 행위를 진행 하는 것임으로 어떤 회원이 주문을 </a:t>
            </a:r>
            <a:r>
              <a:rPr lang="ko-KR" altLang="en-US" sz="1000" dirty="0" err="1" smtClean="0"/>
              <a:t>행하였는지를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알기위해선</a:t>
            </a:r>
            <a:r>
              <a:rPr lang="ko-KR" altLang="en-US" sz="1000" dirty="0" smtClean="0"/>
              <a:t> 회원테이블의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참조키로</a:t>
            </a:r>
            <a:r>
              <a:rPr lang="ko-KR" altLang="en-US" sz="1000" dirty="0" smtClean="0"/>
              <a:t>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회원이 주문한 제품의 정보를 참조하기 위하여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제품의 </a:t>
            </a:r>
            <a:r>
              <a:rPr lang="ko-KR" altLang="en-US" sz="1000" dirty="0" err="1" smtClean="0"/>
              <a:t>기본키</a:t>
            </a:r>
            <a:r>
              <a:rPr lang="ko-KR" altLang="en-US" sz="1000" dirty="0" smtClean="0"/>
              <a:t> 또한 가져야한다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80653"/>
              </p:ext>
            </p:extLst>
          </p:nvPr>
        </p:nvGraphicFramePr>
        <p:xfrm>
          <a:off x="4716016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6762"/>
              </p:ext>
            </p:extLst>
          </p:nvPr>
        </p:nvGraphicFramePr>
        <p:xfrm>
          <a:off x="179512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75431"/>
              </p:ext>
            </p:extLst>
          </p:nvPr>
        </p:nvGraphicFramePr>
        <p:xfrm>
          <a:off x="3779912" y="1916832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87146"/>
              </p:ext>
            </p:extLst>
          </p:nvPr>
        </p:nvGraphicFramePr>
        <p:xfrm>
          <a:off x="4571998" y="4797152"/>
          <a:ext cx="424847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0288"/>
              </p:ext>
            </p:extLst>
          </p:nvPr>
        </p:nvGraphicFramePr>
        <p:xfrm>
          <a:off x="179512" y="47971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1700"/>
              </p:ext>
            </p:extLst>
          </p:nvPr>
        </p:nvGraphicFramePr>
        <p:xfrm>
          <a:off x="4067944" y="6013220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512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071" y="43638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331640" y="5650590"/>
            <a:ext cx="2736304" cy="614658"/>
            <a:chOff x="1043608" y="3935112"/>
            <a:chExt cx="2736304" cy="61465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043608" y="3935112"/>
              <a:ext cx="0" cy="61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1"/>
            </p:cNvCxnSpPr>
            <p:nvPr/>
          </p:nvCxnSpPr>
          <p:spPr>
            <a:xfrm flipV="1">
              <a:off x="1043608" y="4549769"/>
              <a:ext cx="27363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377671" y="5640343"/>
            <a:ext cx="3240360" cy="614656"/>
            <a:chOff x="4716016" y="4005986"/>
            <a:chExt cx="3240360" cy="6146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956376" y="4005986"/>
              <a:ext cx="0" cy="614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3"/>
            </p:cNvCxnSpPr>
            <p:nvPr/>
          </p:nvCxnSpPr>
          <p:spPr>
            <a:xfrm flipH="1">
              <a:off x="4716016" y="4620642"/>
              <a:ext cx="324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31640" y="1546136"/>
            <a:ext cx="2448272" cy="636080"/>
            <a:chOff x="1331640" y="1546136"/>
            <a:chExt cx="2448272" cy="63608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331640" y="1546136"/>
              <a:ext cx="0" cy="636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1"/>
            </p:cNvCxnSpPr>
            <p:nvPr/>
          </p:nvCxnSpPr>
          <p:spPr>
            <a:xfrm flipV="1">
              <a:off x="1331640" y="2168860"/>
              <a:ext cx="2448272" cy="1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연결선 59"/>
          <p:cNvCxnSpPr/>
          <p:nvPr/>
        </p:nvCxnSpPr>
        <p:spPr>
          <a:xfrm>
            <a:off x="8604448" y="1514110"/>
            <a:ext cx="0" cy="65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" idx="3"/>
          </p:cNvCxnSpPr>
          <p:nvPr/>
        </p:nvCxnSpPr>
        <p:spPr>
          <a:xfrm flipH="1" flipV="1">
            <a:off x="5076056" y="2168860"/>
            <a:ext cx="3528392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5013" y="5647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49679" y="3793531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생성된 주문테이블의 기본 뼈대를 만들었으니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회원</a:t>
            </a:r>
            <a:r>
              <a:rPr lang="en-US" altLang="ko-KR" sz="1000" dirty="0" smtClean="0"/>
              <a:t>ID,</a:t>
            </a:r>
            <a:r>
              <a:rPr lang="ko-KR" altLang="en-US" sz="1000" dirty="0" smtClean="0"/>
              <a:t>방이름</a:t>
            </a:r>
            <a:r>
              <a:rPr lang="en-US" altLang="ko-KR" sz="1000" dirty="0" smtClean="0"/>
              <a:t>],[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PK] </a:t>
            </a:r>
            <a:r>
              <a:rPr lang="ko-KR" altLang="en-US" sz="1000" dirty="0" smtClean="0"/>
              <a:t>회원과 제품으로 나뉜 테이블에서 주문에 더 어울리는 컬럼들을 추려내어 주문테이블에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보라색은 주문테이블에 존재하는 것이 더 이상적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63191"/>
              </p:ext>
            </p:extLst>
          </p:nvPr>
        </p:nvGraphicFramePr>
        <p:xfrm>
          <a:off x="179512" y="578950"/>
          <a:ext cx="468052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6914"/>
              </p:ext>
            </p:extLst>
          </p:nvPr>
        </p:nvGraphicFramePr>
        <p:xfrm>
          <a:off x="1821452" y="2426088"/>
          <a:ext cx="434897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9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51244442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6562"/>
              </p:ext>
            </p:extLst>
          </p:nvPr>
        </p:nvGraphicFramePr>
        <p:xfrm>
          <a:off x="5796136" y="578950"/>
          <a:ext cx="28803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9205591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03648" y="1731078"/>
            <a:ext cx="417804" cy="1040330"/>
            <a:chOff x="1403648" y="1731078"/>
            <a:chExt cx="1872208" cy="1040330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1403648" y="27714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403648" y="1731078"/>
              <a:ext cx="0" cy="1040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 flipV="1">
            <a:off x="3059832" y="2060849"/>
            <a:ext cx="4968552" cy="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059832" y="1279990"/>
            <a:ext cx="4968552" cy="1160679"/>
            <a:chOff x="3635896" y="1279990"/>
            <a:chExt cx="4392488" cy="1160679"/>
          </a:xfrm>
        </p:grpSpPr>
        <p:cxnSp>
          <p:nvCxnSpPr>
            <p:cNvPr id="25" name="직선 연결선 24"/>
            <p:cNvCxnSpPr/>
            <p:nvPr/>
          </p:nvCxnSpPr>
          <p:spPr>
            <a:xfrm flipV="1">
              <a:off x="3635896" y="20806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8028384" y="1279990"/>
              <a:ext cx="0" cy="780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1915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224" y="2080629"/>
            <a:ext cx="2160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정규화전에</a:t>
            </a:r>
            <a:r>
              <a:rPr lang="ko-KR" altLang="en-US" sz="1000" dirty="0" smtClean="0"/>
              <a:t> 눈에 보이지 않은 </a:t>
            </a:r>
            <a:r>
              <a:rPr lang="ko-KR" altLang="en-US" sz="1000" dirty="0" err="1" smtClean="0"/>
              <a:t>정보에대하여</a:t>
            </a:r>
            <a:r>
              <a:rPr lang="ko-KR" altLang="en-US" sz="1000" dirty="0" smtClean="0"/>
              <a:t> 생각해보자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smtClean="0"/>
              <a:t>호텔방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경우 방의 수량이 </a:t>
            </a:r>
            <a:r>
              <a:rPr lang="ko-KR" altLang="en-US" sz="1000" dirty="0" err="1" smtClean="0"/>
              <a:t>있을것이다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해당 이름의 방의 수가 모두 </a:t>
            </a:r>
            <a:r>
              <a:rPr lang="ko-KR" altLang="en-US" sz="1000" dirty="0" err="1" smtClean="0"/>
              <a:t>예약시에는</a:t>
            </a:r>
            <a:r>
              <a:rPr lang="ko-KR" altLang="en-US" sz="1000" dirty="0" smtClean="0"/>
              <a:t> 예약이 안되어야함으로 남은 방의 수를 표현하는 컬럼이 존재해야한다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주문</a:t>
            </a:r>
            <a:r>
              <a:rPr lang="en-US" altLang="ko-KR" sz="1000" dirty="0" smtClean="0"/>
              <a:t>]</a:t>
            </a:r>
          </a:p>
          <a:p>
            <a:r>
              <a:rPr lang="ko-KR" altLang="en-US" sz="1000" dirty="0" smtClean="0"/>
              <a:t>하나의 주문에는 여러 제품을 포함하여야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이 말이 </a:t>
            </a:r>
            <a:r>
              <a:rPr lang="ko-KR" altLang="en-US" sz="1000" dirty="0" err="1" smtClean="0"/>
              <a:t>무슨말인고</a:t>
            </a:r>
            <a:r>
              <a:rPr lang="en-US" altLang="ko-KR" sz="1000" dirty="0" smtClean="0"/>
              <a:t>.. </a:t>
            </a:r>
            <a:r>
              <a:rPr lang="ko-KR" altLang="en-US" sz="1000" dirty="0" err="1" smtClean="0"/>
              <a:t>풀이해보자면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한번에 주문에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개를 잡고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</a:t>
            </a:r>
            <a:r>
              <a:rPr lang="ko-KR" altLang="en-US" sz="1000" dirty="0" err="1" smtClean="0"/>
              <a:t>잡았다치자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한번의 주문에 제품과 </a:t>
            </a:r>
            <a:r>
              <a:rPr lang="ko-KR" altLang="en-US" sz="1000" dirty="0" smtClean="0">
                <a:solidFill>
                  <a:srgbClr val="FF0000"/>
                </a:solidFill>
              </a:rPr>
              <a:t>제품별 개수가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존재</a:t>
            </a:r>
            <a:r>
              <a:rPr lang="ko-KR" altLang="en-US" sz="1000" dirty="0" err="1" smtClean="0"/>
              <a:t>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통틀어 한 주문에 예약된 총 방의 개수를 나타내는 컬럼인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 객실 수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존재하여야한다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그리고 하나의 회원은 여러 주문을 넣을 수 있음으로 회원이 작성하는 주문 건마다 고유한 번호가 필요하기떄문에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주문번호 컬럼이 </a:t>
            </a:r>
            <a:r>
              <a:rPr lang="ko-KR" altLang="en-US" sz="1000" dirty="0" smtClean="0"/>
              <a:t>필요하다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12200"/>
              </p:ext>
            </p:extLst>
          </p:nvPr>
        </p:nvGraphicFramePr>
        <p:xfrm>
          <a:off x="179512" y="578950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3012"/>
              </p:ext>
            </p:extLst>
          </p:nvPr>
        </p:nvGraphicFramePr>
        <p:xfrm>
          <a:off x="5292075" y="575202"/>
          <a:ext cx="352839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44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5130" y="19505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95542" y="1279991"/>
            <a:ext cx="3983521" cy="674674"/>
            <a:chOff x="3463498" y="1279990"/>
            <a:chExt cx="4564886" cy="1160679"/>
          </a:xfrm>
        </p:grpSpPr>
        <p:grpSp>
          <p:nvGrpSpPr>
            <p:cNvPr id="14" name="그룹 13"/>
            <p:cNvGrpSpPr/>
            <p:nvPr/>
          </p:nvGrpSpPr>
          <p:grpSpPr>
            <a:xfrm>
              <a:off x="3463498" y="1279990"/>
              <a:ext cx="4564886" cy="1160679"/>
              <a:chOff x="3635896" y="1279990"/>
              <a:chExt cx="4392488" cy="1160679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3635896" y="2080629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8028384" y="1279990"/>
                <a:ext cx="0" cy="78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463498" y="2060849"/>
              <a:ext cx="4564886" cy="1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683" y="2362654"/>
            <a:ext cx="2779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먼저 주문 테이블의 정규화를 진행해보자</a:t>
            </a:r>
            <a:r>
              <a:rPr lang="en-US" altLang="ko-KR" sz="1000" dirty="0" smtClean="0"/>
              <a:t>!!!</a:t>
            </a:r>
            <a:endParaRPr lang="ko-KR" altLang="en-US" sz="1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79399"/>
              </p:ext>
            </p:extLst>
          </p:nvPr>
        </p:nvGraphicFramePr>
        <p:xfrm>
          <a:off x="107504" y="2664257"/>
          <a:ext cx="77048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6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249723987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88408238"/>
                    </a:ext>
                  </a:extLst>
                </a:gridCol>
              </a:tblGrid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937"/>
                  </a:ext>
                </a:extLst>
              </a:tr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51652"/>
                  </a:ext>
                </a:extLst>
              </a:tr>
              <a:tr h="646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99535" y="1329014"/>
            <a:ext cx="201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하늘색은 </a:t>
            </a:r>
            <a:r>
              <a:rPr lang="ko-KR" altLang="en-US" sz="1000" dirty="0" err="1" smtClean="0"/>
              <a:t>제품정보에</a:t>
            </a:r>
            <a:r>
              <a:rPr lang="ko-KR" altLang="en-US" sz="1000" dirty="0" smtClean="0"/>
              <a:t> 깜빡하고 빼먹은 컬럼입니다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세인트</a:t>
            </a:r>
            <a:r>
              <a:rPr lang="ko-KR" altLang="en-US" sz="1000" dirty="0" smtClean="0"/>
              <a:t> 호텔에서 정해진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방들의 타입 컬럼</a:t>
            </a: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42291"/>
              </p:ext>
            </p:extLst>
          </p:nvPr>
        </p:nvGraphicFramePr>
        <p:xfrm>
          <a:off x="2632256" y="1950579"/>
          <a:ext cx="539613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13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036406649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231106999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403648" y="1432390"/>
            <a:ext cx="1944216" cy="501838"/>
            <a:chOff x="1403648" y="1731078"/>
            <a:chExt cx="1944216" cy="674208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731078"/>
              <a:ext cx="1281898" cy="434934"/>
              <a:chOff x="1403648" y="1731078"/>
              <a:chExt cx="1872208" cy="104033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1403648" y="2771408"/>
                <a:ext cx="187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1403648" y="1731078"/>
                <a:ext cx="0" cy="104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flipV="1">
              <a:off x="3347864" y="2166012"/>
              <a:ext cx="0" cy="23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32256" y="2166012"/>
              <a:ext cx="715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0893"/>
              </p:ext>
            </p:extLst>
          </p:nvPr>
        </p:nvGraphicFramePr>
        <p:xfrm>
          <a:off x="683568" y="692696"/>
          <a:ext cx="81369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82734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844648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49232482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200463794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 별 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둠칫둠칫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68168"/>
                  </a:ext>
                </a:extLst>
              </a:tr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833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6044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::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도메인이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함수적 종속성 이용하여 분해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녹색으로 표시된 컬럼들은 주문 번호</a:t>
            </a:r>
            <a:r>
              <a:rPr lang="en-US" altLang="ko-KR" sz="1000" dirty="0" smtClean="0"/>
              <a:t>[PK] </a:t>
            </a:r>
            <a:r>
              <a:rPr lang="ko-KR" altLang="en-US" sz="1000" dirty="0" smtClean="0"/>
              <a:t>에 의하여 함수적으로 종속된 컬럼들이다</a:t>
            </a:r>
            <a:r>
              <a:rPr lang="en-US" altLang="ko-KR" sz="1000" dirty="0" smtClean="0"/>
              <a:t>.[</a:t>
            </a:r>
            <a:r>
              <a:rPr lang="ko-KR" altLang="en-US" sz="1000" dirty="0" smtClean="0"/>
              <a:t>결정자에 의하여  단 하나의 값만을 가짐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주문번호 </a:t>
            </a:r>
            <a:r>
              <a:rPr lang="en-US" altLang="ko-KR" sz="1000" dirty="0" smtClean="0"/>
              <a:t>0001</a:t>
            </a:r>
            <a:r>
              <a:rPr lang="ko-KR" altLang="en-US" sz="1000" dirty="0" smtClean="0"/>
              <a:t>로 검색 시 방 이름은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개가 나온다</a:t>
            </a:r>
            <a:r>
              <a:rPr lang="en-US" altLang="ko-KR" sz="1000" dirty="0" smtClean="0"/>
              <a:t>-&gt; 1:1 </a:t>
            </a:r>
            <a:r>
              <a:rPr lang="ko-KR" altLang="en-US" sz="1000" dirty="0" smtClean="0"/>
              <a:t>매칭이 안됨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= 0001</a:t>
            </a:r>
            <a:r>
              <a:rPr lang="ko-KR" altLang="en-US" sz="1000" dirty="0" smtClean="0"/>
              <a:t>이 슈페리어 단 하나만을 결정하지못함</a:t>
            </a:r>
            <a:r>
              <a:rPr lang="en-US" altLang="ko-KR" sz="1000" dirty="0" smtClean="0"/>
              <a:t>.}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하늘색으로 표시된 컬럼들은 주문번호</a:t>
            </a:r>
            <a:r>
              <a:rPr lang="en-US" altLang="ko-KR" sz="1000" dirty="0" smtClean="0"/>
              <a:t>[PK,</a:t>
            </a:r>
            <a:r>
              <a:rPr lang="ko-KR" altLang="en-US" sz="1000" dirty="0" smtClean="0"/>
              <a:t>결정자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 의하여 결정되지 못하는 속성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들이다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2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66819"/>
              </p:ext>
            </p:extLst>
          </p:nvPr>
        </p:nvGraphicFramePr>
        <p:xfrm>
          <a:off x="467544" y="476672"/>
          <a:ext cx="71287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153095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2371383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954755230"/>
                    </a:ext>
                  </a:extLst>
                </a:gridCol>
                <a:gridCol w="685758">
                  <a:extLst>
                    <a:ext uri="{9D8B030D-6E8A-4147-A177-3AD203B41FA5}">
                      <a16:colId xmlns:a16="http://schemas.microsoft.com/office/drawing/2014/main" val="1154169721"/>
                    </a:ext>
                  </a:extLst>
                </a:gridCol>
                <a:gridCol w="740001">
                  <a:extLst>
                    <a:ext uri="{9D8B030D-6E8A-4147-A177-3AD203B41FA5}">
                      <a16:colId xmlns:a16="http://schemas.microsoft.com/office/drawing/2014/main" val="301754885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5929856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182722889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40548955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336638341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22082411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707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1763688" y="1177712"/>
            <a:ext cx="1224136" cy="95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77380" y="1177712"/>
            <a:ext cx="1318955" cy="6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5199"/>
              </p:ext>
            </p:extLst>
          </p:nvPr>
        </p:nvGraphicFramePr>
        <p:xfrm>
          <a:off x="6706894" y="1800785"/>
          <a:ext cx="2374992" cy="521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48">
                  <a:extLst>
                    <a:ext uri="{9D8B030D-6E8A-4147-A177-3AD203B41FA5}">
                      <a16:colId xmlns:a16="http://schemas.microsoft.com/office/drawing/2014/main" val="4054611878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702113763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208227022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33202596"/>
                    </a:ext>
                  </a:extLst>
                </a:gridCol>
              </a:tblGrid>
              <a:tr h="643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7925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65952"/>
                  </a:ext>
                </a:extLst>
              </a:tr>
              <a:tr h="50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67796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75139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0263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92767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730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11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59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67785"/>
              </p:ext>
            </p:extLst>
          </p:nvPr>
        </p:nvGraphicFramePr>
        <p:xfrm>
          <a:off x="20924" y="2278926"/>
          <a:ext cx="5847228" cy="456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66408387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39366151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979374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0072245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9676160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2955041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1850600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41005876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78830682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54760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희빈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93936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355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6510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581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항우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0509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350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98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46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4" y="13157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4368" y="0"/>
            <a:ext cx="3240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완전함수적</a:t>
            </a:r>
            <a:r>
              <a:rPr lang="ko-KR" altLang="en-US" sz="1000" dirty="0" smtClean="0"/>
              <a:t> 종속성 만족</a:t>
            </a:r>
            <a:r>
              <a:rPr lang="en-US" altLang="ko-KR" sz="1000" dirty="0" smtClean="0"/>
              <a:t>(= </a:t>
            </a:r>
            <a:r>
              <a:rPr lang="ko-KR" altLang="en-US" sz="1000" dirty="0" smtClean="0"/>
              <a:t>부분 함수적종속성 제거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테이블로 나뉘어 짐에 따라 주문테이블에서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테이블을 참조할 수 있는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키가 존재해야함으로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번호라는</a:t>
            </a:r>
            <a:r>
              <a:rPr lang="ko-KR" altLang="en-US" sz="1000" dirty="0" smtClean="0"/>
              <a:t> 컬럼이 필요하다</a:t>
            </a:r>
            <a:r>
              <a:rPr lang="en-US" altLang="ko-KR" sz="1000" dirty="0" smtClean="0"/>
              <a:t>.(FK</a:t>
            </a:r>
            <a:r>
              <a:rPr lang="ko-KR" altLang="en-US" sz="1000" dirty="0" smtClean="0"/>
              <a:t>키는 참조하는 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키로 사용한다</a:t>
            </a:r>
            <a:r>
              <a:rPr lang="en-US" altLang="ko-KR" sz="1000" dirty="0" smtClean="0"/>
              <a:t>. =&gt; </a:t>
            </a:r>
            <a:r>
              <a:rPr lang="ko-KR" altLang="en-US" sz="1000" dirty="0" err="1" smtClean="0"/>
              <a:t>주문상세에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기본키로써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번호가 생성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306499" y="129694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테이블은 </a:t>
            </a:r>
            <a:r>
              <a:rPr lang="ko-KR" altLang="en-US" sz="1000" dirty="0" err="1" smtClean="0"/>
              <a:t>주문상세는</a:t>
            </a:r>
            <a:r>
              <a:rPr lang="ko-KR" altLang="en-US" sz="1000" dirty="0" smtClean="0"/>
              <a:t> 주문상세번호 단독으로 결정자가 될 수 없다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하지만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주문상세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번호와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방이름을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함께 사용하여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복합키로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사용한다면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/>
              <a:t>어느 컬럼이든 결정하는 </a:t>
            </a:r>
            <a:r>
              <a:rPr lang="ko-KR" altLang="en-US" sz="1000" dirty="0" err="1" smtClean="0"/>
              <a:t>결정자로써</a:t>
            </a:r>
            <a:r>
              <a:rPr lang="ko-KR" altLang="en-US" sz="1000" dirty="0" smtClean="0"/>
              <a:t> 사용이 가능하다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테이블이 </a:t>
            </a:r>
            <a:r>
              <a:rPr lang="ko-KR" altLang="en-US" sz="1000" dirty="0" err="1" smtClean="0"/>
              <a:t>복합키로</a:t>
            </a:r>
            <a:r>
              <a:rPr lang="ko-KR" altLang="en-US" sz="1000" dirty="0" smtClean="0"/>
              <a:t> 구성됨에 따라 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정규형을</a:t>
            </a:r>
            <a:r>
              <a:rPr lang="ko-KR" altLang="en-US" sz="1000" dirty="0" smtClean="0"/>
              <a:t> 만족하는지 </a:t>
            </a:r>
            <a:r>
              <a:rPr lang="ko-KR" altLang="en-US" sz="1000" dirty="0" err="1" smtClean="0"/>
              <a:t>알아보아야한다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9713" y="3510300"/>
            <a:ext cx="2248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구성하는 두 개의 </a:t>
            </a:r>
            <a:r>
              <a:rPr lang="ko-KR" altLang="en-US" sz="1000" dirty="0" err="1" smtClean="0"/>
              <a:t>컬럼중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 단독으로 결정을 </a:t>
            </a:r>
            <a:r>
              <a:rPr lang="ko-KR" altLang="en-US" sz="1000" dirty="0" err="1" smtClean="0"/>
              <a:t>지을수</a:t>
            </a:r>
            <a:r>
              <a:rPr lang="ko-KR" altLang="en-US" sz="1000" dirty="0" smtClean="0"/>
              <a:t> 있는 컬럼이 존재하는가</a:t>
            </a:r>
            <a:r>
              <a:rPr lang="en-US" altLang="ko-KR" sz="1000" dirty="0" smtClean="0"/>
              <a:t>??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 smtClean="0">
                <a:sym typeface="Wingdings" panose="05000000000000000000" pitchFamily="2" charset="2"/>
              </a:rPr>
              <a:t>1001 </a:t>
            </a:r>
            <a:r>
              <a:rPr lang="ko-KR" altLang="en-US" sz="1000" dirty="0" smtClean="0">
                <a:sym typeface="Wingdings" panose="05000000000000000000" pitchFamily="2" charset="2"/>
              </a:rPr>
              <a:t>에 관련된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예약방수는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(2,1) </a:t>
            </a:r>
            <a:r>
              <a:rPr lang="ko-KR" altLang="en-US" sz="1000" dirty="0" smtClean="0">
                <a:sym typeface="Wingdings" panose="05000000000000000000" pitchFamily="2" charset="2"/>
              </a:rPr>
              <a:t>두 가지의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될수없다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1005 </a:t>
            </a:r>
            <a:r>
              <a:rPr lang="ko-KR" altLang="en-US" sz="1000" dirty="0" smtClean="0">
                <a:sym typeface="Wingdings" panose="05000000000000000000" pitchFamily="2" charset="2"/>
              </a:rPr>
              <a:t>를 보면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en-US" altLang="ko-KR" sz="1000" dirty="0" smtClean="0">
                <a:sym typeface="Wingdings" panose="05000000000000000000" pitchFamily="2" charset="2"/>
              </a:rPr>
              <a:t>(200,000,150,000)</a:t>
            </a:r>
            <a:r>
              <a:rPr lang="ko-KR" altLang="en-US" sz="1000" dirty="0" smtClean="0">
                <a:sym typeface="Wingdings" panose="05000000000000000000" pitchFamily="2" charset="2"/>
              </a:rPr>
              <a:t>이라는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결</a:t>
            </a:r>
            <a:r>
              <a:rPr lang="ko-KR" altLang="en-US" sz="1000" dirty="0" smtClean="0">
                <a:sym typeface="Wingdings" panose="05000000000000000000" pitchFamily="2" charset="2"/>
              </a:rPr>
              <a:t>정짓지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sym typeface="Wingdings" panose="05000000000000000000" pitchFamily="2" charset="2"/>
              </a:rPr>
              <a:t>그렇다면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방이름은</a:t>
            </a:r>
            <a:r>
              <a:rPr lang="ko-KR" altLang="en-US" sz="1000" dirty="0" smtClean="0">
                <a:sym typeface="Wingdings" panose="05000000000000000000" pitchFamily="2" charset="2"/>
              </a:rPr>
              <a:t> 주문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상세번호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될 수 있는 컬럼이 존재하는가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같은 논리로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예약 방수와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총가격을</a:t>
            </a:r>
            <a:r>
              <a:rPr lang="ko-KR" altLang="en-US" sz="1000" dirty="0" smtClean="0">
                <a:sym typeface="Wingdings" panose="05000000000000000000" pitchFamily="2" charset="2"/>
              </a:rPr>
              <a:t> 만족 시키지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smtClean="0">
                <a:sym typeface="Wingdings" panose="05000000000000000000" pitchFamily="2" charset="2"/>
              </a:rPr>
              <a:t>해당 예제 테이블에서는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곧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총가격하나만을 결정 짓지만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주문상세</a:t>
            </a:r>
            <a:r>
              <a:rPr lang="ko-KR" altLang="en-US" sz="1000" dirty="0" smtClean="0">
                <a:sym typeface="Wingdings" panose="05000000000000000000" pitchFamily="2" charset="2"/>
              </a:rPr>
              <a:t> 번호 </a:t>
            </a:r>
            <a:r>
              <a:rPr lang="en-US" altLang="ko-KR" sz="1000" dirty="0" smtClean="0">
                <a:sym typeface="Wingdings" panose="05000000000000000000" pitchFamily="2" charset="2"/>
              </a:rPr>
              <a:t>1002</a:t>
            </a:r>
            <a:r>
              <a:rPr lang="ko-KR" altLang="en-US" sz="1000" dirty="0" smtClean="0">
                <a:sym typeface="Wingdings" panose="05000000000000000000" pitchFamily="2" charset="2"/>
              </a:rPr>
              <a:t>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</a:t>
            </a:r>
            <a:r>
              <a:rPr lang="ko-KR" altLang="en-US" sz="1000" dirty="0" smtClean="0">
                <a:sym typeface="Wingdings" panose="05000000000000000000" pitchFamily="2" charset="2"/>
              </a:rPr>
              <a:t> 더블이 아니라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슈페리어라고</a:t>
            </a:r>
            <a:r>
              <a:rPr lang="ko-KR" altLang="en-US" sz="1000" dirty="0" smtClean="0">
                <a:sym typeface="Wingdings" panose="05000000000000000000" pitchFamily="2" charset="2"/>
              </a:rPr>
              <a:t> 한다면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총가격의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아님을 알 수 있다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8160" y="3140968"/>
            <a:ext cx="18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287524" y="260648"/>
            <a:ext cx="226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테이블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주문 테이블은 주문번호</a:t>
            </a:r>
            <a:endParaRPr lang="en-US" altLang="ko-KR" sz="1000" dirty="0" smtClean="0"/>
          </a:p>
          <a:p>
            <a:r>
              <a:rPr lang="en-US" altLang="ko-KR" sz="1000" dirty="0" smtClean="0"/>
              <a:t>[PK</a:t>
            </a:r>
            <a:r>
              <a:rPr lang="ko-KR" altLang="en-US" sz="1000" dirty="0" smtClean="0"/>
              <a:t>에 의하여 모든 컬럼이 하나로 결정된다</a:t>
            </a:r>
            <a:r>
              <a:rPr lang="en-US" altLang="ko-KR" sz="1000" dirty="0" smtClean="0"/>
              <a:t>.]</a:t>
            </a:r>
          </a:p>
          <a:p>
            <a:r>
              <a:rPr lang="ko-KR" altLang="en-US" sz="1000" dirty="0" smtClean="0"/>
              <a:t>그러므로 모든 컬럼이 </a:t>
            </a:r>
            <a:r>
              <a:rPr lang="ko-KR" altLang="en-US" sz="1000" dirty="0" err="1" smtClean="0"/>
              <a:t>주문번호에</a:t>
            </a:r>
            <a:r>
              <a:rPr lang="ko-KR" altLang="en-US" sz="1000" dirty="0" smtClean="0"/>
              <a:t> 완전 함수적 종속이라 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 smtClean="0">
                <a:sym typeface="Wingdings" panose="05000000000000000000" pitchFamily="2" charset="2"/>
              </a:rPr>
              <a:t>제 </a:t>
            </a:r>
            <a:r>
              <a:rPr lang="en-US" altLang="ko-KR" sz="1000" dirty="0" smtClean="0">
                <a:sym typeface="Wingdings" panose="05000000000000000000" pitchFamily="2" charset="2"/>
              </a:rPr>
              <a:t>2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필요없음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201925" y="1653283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정규화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이행적</a:t>
            </a:r>
            <a:r>
              <a:rPr lang="ko-KR" altLang="en-US" sz="1000" b="1" dirty="0" smtClean="0"/>
              <a:t> 함수적 </a:t>
            </a:r>
            <a:r>
              <a:rPr lang="ko-KR" altLang="en-US" sz="1000" b="1" dirty="0" err="1" smtClean="0"/>
              <a:t>종속제거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PK</a:t>
            </a:r>
            <a:r>
              <a:rPr lang="ko-KR" altLang="en-US" sz="1000" b="1" dirty="0" smtClean="0"/>
              <a:t>외 다른 컬럼이 다른 컬럼의 결정자가 될 수 있을 때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A(</a:t>
            </a:r>
            <a:r>
              <a:rPr lang="ko-KR" altLang="en-US" sz="1000" b="1" dirty="0" smtClean="0"/>
              <a:t>결정자</a:t>
            </a:r>
            <a:r>
              <a:rPr lang="en-US" altLang="ko-KR" sz="1000" b="1" dirty="0" smtClean="0"/>
              <a:t>)-&gt;B, B-&gt; C </a:t>
            </a:r>
            <a:r>
              <a:rPr lang="ko-KR" altLang="en-US" sz="1000" b="1" dirty="0" smtClean="0"/>
              <a:t>의 관계를 만족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이제 설명하기 귀찮으니 정규화는 알아서 </a:t>
            </a:r>
            <a:r>
              <a:rPr lang="ko-KR" altLang="en-US" sz="1000" dirty="0" err="1" smtClean="0"/>
              <a:t>공부하시오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ko-KR" altLang="en-US" sz="1000" dirty="0" smtClean="0"/>
              <a:t>결론을 말하자면 제</a:t>
            </a:r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정규화도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주문및</a:t>
            </a:r>
            <a:r>
              <a:rPr lang="ko-KR" altLang="en-US" sz="1000" dirty="0" smtClean="0"/>
              <a:t> 주문 상세 테이블이 만족을 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01925" y="3455537"/>
            <a:ext cx="2088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BCNF</a:t>
            </a:r>
            <a:r>
              <a:rPr lang="ko-KR" altLang="en-US" sz="1000" b="1" dirty="0" smtClean="0"/>
              <a:t>형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강화된 제 </a:t>
            </a:r>
            <a:r>
              <a:rPr lang="en-US" altLang="ko-KR" sz="1000" dirty="0" smtClean="0">
                <a:sym typeface="Wingdings" panose="05000000000000000000" pitchFamily="2" charset="2"/>
              </a:rPr>
              <a:t>3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정규형으로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아닌 컬럼이 결정자를 결정해버리는 경우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기본키가</a:t>
            </a:r>
            <a:r>
              <a:rPr lang="ko-KR" altLang="en-US" sz="1000" dirty="0" smtClean="0">
                <a:sym typeface="Wingdings" panose="05000000000000000000" pitchFamily="2" charset="2"/>
              </a:rPr>
              <a:t> 아닌 속성이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결정함으로 이를 분리한다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 -&gt; </a:t>
            </a:r>
            <a:r>
              <a:rPr lang="ko-KR" altLang="en-US" sz="1000" dirty="0" smtClean="0">
                <a:sym typeface="Wingdings" panose="05000000000000000000" pitchFamily="2" charset="2"/>
              </a:rPr>
              <a:t>즉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복합키를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가진 테이블에서나 의미가 있음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이것도 알아서 해보세요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결론은 주문과 주문 상세 테이블이 만족합니다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</a:t>
            </a:r>
            <a:r>
              <a:rPr lang="ko-KR" altLang="en-US" sz="1000" dirty="0" smtClean="0">
                <a:sym typeface="Wingdings" panose="05000000000000000000" pitchFamily="2" charset="2"/>
              </a:rPr>
              <a:t> 제거</a:t>
            </a:r>
            <a:r>
              <a:rPr lang="en-US" altLang="ko-KR" sz="1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BCNF </a:t>
            </a:r>
            <a:r>
              <a:rPr lang="ko-KR" altLang="en-US" sz="1000" dirty="0" smtClean="0">
                <a:sym typeface="Wingdings" panose="05000000000000000000" pitchFamily="2" charset="2"/>
              </a:rPr>
              <a:t>형 이후로는 잘 사용되지 않음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너무많은</a:t>
            </a:r>
            <a:r>
              <a:rPr lang="ko-KR" altLang="en-US" sz="1000" dirty="0" smtClean="0">
                <a:sym typeface="Wingdings" panose="05000000000000000000" pitchFamily="2" charset="2"/>
              </a:rPr>
              <a:t> 테이블의 분해는 검색 속도의 저하가 심하기 때문에 필요할 때만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정보처리기사에서도 잘 제</a:t>
            </a:r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ko-KR" altLang="en-US" sz="1000" dirty="0" smtClean="0">
                <a:sym typeface="Wingdings" panose="05000000000000000000" pitchFamily="2" charset="2"/>
              </a:rPr>
              <a:t> 이후로는 사용할 일이 거의 없다고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그리고 두 테이블 모두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다치종속이</a:t>
            </a:r>
            <a:r>
              <a:rPr lang="ko-KR" altLang="en-US" sz="1000" dirty="0" smtClean="0">
                <a:sym typeface="Wingdings" panose="05000000000000000000" pitchFamily="2" charset="2"/>
              </a:rPr>
              <a:t> 존재하지 않음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31570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참고로 </a:t>
            </a:r>
            <a:r>
              <a:rPr lang="ko-KR" altLang="en-US" sz="1000" dirty="0" err="1" smtClean="0"/>
              <a:t>방이름</a:t>
            </a:r>
            <a:r>
              <a:rPr lang="ko-KR" altLang="en-US" sz="1000" dirty="0" smtClean="0"/>
              <a:t> 속성은 제품 테이블의 제품번호라는 속성을 따로 생성하여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생성한 속성으로 주문 상세 컬럼의 </a:t>
            </a:r>
            <a:r>
              <a:rPr lang="ko-KR" altLang="en-US" sz="1000" dirty="0" err="1" smtClean="0"/>
              <a:t>방이름을</a:t>
            </a:r>
            <a:r>
              <a:rPr lang="ko-KR" altLang="en-US" sz="1000" dirty="0" smtClean="0"/>
              <a:t> 대체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2226983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초록색 컬럼은 빼먹은 컬럼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20568"/>
              </p:ext>
            </p:extLst>
          </p:nvPr>
        </p:nvGraphicFramePr>
        <p:xfrm>
          <a:off x="10840" y="1048919"/>
          <a:ext cx="9736304" cy="737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7">
                  <a:extLst>
                    <a:ext uri="{9D8B030D-6E8A-4147-A177-3AD203B41FA5}">
                      <a16:colId xmlns:a16="http://schemas.microsoft.com/office/drawing/2014/main" val="3839497744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649630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86976913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6524776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15180647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99532156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6708170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088864826"/>
                    </a:ext>
                  </a:extLst>
                </a:gridCol>
              </a:tblGrid>
              <a:tr h="534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제공서비스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  <a:tr h="385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발코니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43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 포트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전자식 금고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헤어 드라이기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욕실 용품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 가운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온도 조절 시스템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220v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71051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baseline="0" dirty="0" smtClean="0">
                          <a:latin typeface="+mj-lt"/>
                        </a:rPr>
                        <a:t> 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05996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디럭스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플러스 부분 바다전망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….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5852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트윈 부분 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647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03492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페밀리부분바다전망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6.Jpg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2323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7.Jpg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8172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10007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펫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펫트윈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퀸배드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01005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10008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이불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22,000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5975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10009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페이스타월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9058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2129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로브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197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9416" y="6962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7" y="0"/>
            <a:ext cx="828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테이블의 정규화를 진행 </a:t>
            </a:r>
            <a:r>
              <a:rPr lang="ko-KR" altLang="en-US" dirty="0" err="1" smtClean="0"/>
              <a:t>제품상세에</a:t>
            </a:r>
            <a:r>
              <a:rPr lang="ko-KR" altLang="en-US" dirty="0" smtClean="0"/>
              <a:t> 관한 정보들이 많아서 위에서는 작성하지않은 컬럼을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93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표가 너무 커서 정규화 결과 테이블 컬럼만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08095"/>
              </p:ext>
            </p:extLst>
          </p:nvPr>
        </p:nvGraphicFramePr>
        <p:xfrm>
          <a:off x="323528" y="1850634"/>
          <a:ext cx="8352933" cy="10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106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456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제품상세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5675"/>
              </p:ext>
            </p:extLst>
          </p:nvPr>
        </p:nvGraphicFramePr>
        <p:xfrm>
          <a:off x="323528" y="3549358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671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제공서비스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[PK]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4626"/>
              </p:ext>
            </p:extLst>
          </p:nvPr>
        </p:nvGraphicFramePr>
        <p:xfrm>
          <a:off x="179512" y="744327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0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8721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</a:t>
            </a:r>
            <a:endParaRPr lang="ko-KR" altLang="en-US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2106"/>
              </p:ext>
            </p:extLst>
          </p:nvPr>
        </p:nvGraphicFramePr>
        <p:xfrm>
          <a:off x="155358" y="2192974"/>
          <a:ext cx="5847228" cy="57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73860602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25538487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68565107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234216591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95433268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1997753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15512092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88519149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919890806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8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1" y="1867191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</a:t>
            </a:r>
            <a:endParaRPr lang="ko-KR" altLang="en-US" sz="1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2390"/>
              </p:ext>
            </p:extLst>
          </p:nvPr>
        </p:nvGraphicFramePr>
        <p:xfrm>
          <a:off x="141548" y="3387926"/>
          <a:ext cx="24586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54">
                  <a:extLst>
                    <a:ext uri="{9D8B030D-6E8A-4147-A177-3AD203B41FA5}">
                      <a16:colId xmlns:a16="http://schemas.microsoft.com/office/drawing/2014/main" val="2328509136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3456922482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1241324665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2410804378"/>
                    </a:ext>
                  </a:extLst>
                </a:gridCol>
              </a:tblGrid>
              <a:tr h="76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931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1" y="309553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주문상세</a:t>
            </a:r>
            <a:endParaRPr lang="ko-KR" altLang="en-US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0538"/>
              </p:ext>
            </p:extLst>
          </p:nvPr>
        </p:nvGraphicFramePr>
        <p:xfrm>
          <a:off x="152690" y="4869160"/>
          <a:ext cx="8352933" cy="70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703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71" y="4566811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95158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상품상세</a:t>
            </a:r>
            <a:endParaRPr lang="ko-KR" altLang="en-US" sz="13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82"/>
              </p:ext>
            </p:extLst>
          </p:nvPr>
        </p:nvGraphicFramePr>
        <p:xfrm>
          <a:off x="152690" y="6087546"/>
          <a:ext cx="1755014" cy="5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7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509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제공서비스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370856" y="1597767"/>
            <a:ext cx="0" cy="58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1511" y="2754786"/>
            <a:ext cx="5128601" cy="633140"/>
            <a:chOff x="451511" y="2754786"/>
            <a:chExt cx="5128601" cy="63314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580112" y="2754786"/>
              <a:ext cx="0" cy="240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1511" y="2995438"/>
              <a:ext cx="5128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1511" y="2995438"/>
              <a:ext cx="0" cy="39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49533" y="4536818"/>
            <a:ext cx="380664" cy="322381"/>
            <a:chOff x="649533" y="4536818"/>
            <a:chExt cx="380664" cy="322381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649533" y="4713005"/>
              <a:ext cx="38066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649533" y="4536818"/>
              <a:ext cx="380664" cy="322381"/>
              <a:chOff x="649533" y="4536818"/>
              <a:chExt cx="380664" cy="32238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030197" y="4536818"/>
                <a:ext cx="0" cy="176187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649533" y="4713005"/>
                <a:ext cx="0" cy="146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직선 화살표 연결선 33"/>
          <p:cNvCxnSpPr/>
          <p:nvPr/>
        </p:nvCxnSpPr>
        <p:spPr>
          <a:xfrm>
            <a:off x="451511" y="5572651"/>
            <a:ext cx="0" cy="51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1628</Words>
  <Application>Microsoft Office PowerPoint</Application>
  <PresentationFormat>화면 슬라이드 쇼(4:3)</PresentationFormat>
  <Paragraphs>775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KONG HYE JIN</dc:creator>
  <cp:lastModifiedBy>khb3025@gmail.com</cp:lastModifiedBy>
  <cp:revision>54</cp:revision>
  <dcterms:created xsi:type="dcterms:W3CDTF">2020-03-06T07:38:20Z</dcterms:created>
  <dcterms:modified xsi:type="dcterms:W3CDTF">2020-03-07T03:49:39Z</dcterms:modified>
</cp:coreProperties>
</file>