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6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1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7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0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0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0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08CB-57C3-4900-824C-1DA2688ABEC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9D5D-3E0C-4515-8937-FA17FF93F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1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73665"/>
              </p:ext>
            </p:extLst>
          </p:nvPr>
        </p:nvGraphicFramePr>
        <p:xfrm>
          <a:off x="826652" y="312343"/>
          <a:ext cx="9756894" cy="310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14">
                  <a:extLst>
                    <a:ext uri="{9D8B030D-6E8A-4147-A177-3AD203B41FA5}">
                      <a16:colId xmlns:a16="http://schemas.microsoft.com/office/drawing/2014/main" val="3855447246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163418212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2809200580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708691511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646902384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185462447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127080943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648758192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325135762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26811943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693057833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28203585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2070356019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2939615616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388765746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4209526419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897035501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2150449696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1225322618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371098810"/>
                    </a:ext>
                  </a:extLst>
                </a:gridCol>
                <a:gridCol w="464614">
                  <a:extLst>
                    <a:ext uri="{9D8B030D-6E8A-4147-A177-3AD203B41FA5}">
                      <a16:colId xmlns:a16="http://schemas.microsoft.com/office/drawing/2014/main" val="2665220142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회원이메일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비밀번호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생년월일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휴대폰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성별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/>
                        <a:t>기본배송지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우편번호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우편번호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제품설명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가격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평점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재고량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18918"/>
                  </a:ext>
                </a:extLst>
              </a:tr>
              <a:tr h="393662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latin typeface="+mj-lt"/>
                        </a:rPr>
                        <a:t>회원 하나당 하나의 기본배송지만을 가질 수 있으므로 해당 병합 셀 까지 </a:t>
                      </a:r>
                      <a:r>
                        <a:rPr lang="ko-KR" altLang="en-US" sz="1000" b="1" baseline="0" dirty="0" err="1" smtClean="0">
                          <a:latin typeface="+mj-lt"/>
                        </a:rPr>
                        <a:t>회원객체의</a:t>
                      </a:r>
                      <a:r>
                        <a:rPr lang="ko-KR" altLang="en-US" sz="1000" b="1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+mj-lt"/>
                        </a:rPr>
                        <a:t>DTO</a:t>
                      </a:r>
                      <a:r>
                        <a:rPr lang="ko-KR" altLang="en-US" sz="1000" b="1" baseline="0" smtClean="0">
                          <a:latin typeface="+mj-lt"/>
                        </a:rPr>
                        <a:t>로써 가능하다고 생각한다</a:t>
                      </a:r>
                      <a:r>
                        <a:rPr lang="en-US" altLang="ko-KR" sz="1000" b="1" baseline="0" dirty="0" smtClean="0">
                          <a:latin typeface="+mj-lt"/>
                        </a:rPr>
                        <a:t>.</a:t>
                      </a:r>
                      <a:endParaRPr lang="ko-KR" altLang="en-US" sz="1000" b="1" baseline="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1" baseline="0" dirty="0"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33801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주문상품의</a:t>
                      </a:r>
                      <a:r>
                        <a:rPr lang="ko-KR" altLang="en-US" sz="1000" baseline="0" dirty="0" smtClean="0"/>
                        <a:t> 수신인에 따라 주소가 바뀌는 항목들로써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1.</a:t>
                      </a:r>
                      <a:r>
                        <a:rPr lang="ko-KR" altLang="en-US" sz="1000" baseline="0" smtClean="0"/>
                        <a:t>상품 주문이 완료된 제품들은 예외없이 새배송지 주소로 이송됨</a:t>
                      </a:r>
                      <a:r>
                        <a:rPr lang="en-US" altLang="ko-KR" sz="1000" baseline="0" dirty="0" smtClean="0"/>
                        <a:t>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2.[</a:t>
                      </a:r>
                      <a:r>
                        <a:rPr lang="ko-KR" altLang="en-US" sz="1000" baseline="0" smtClean="0"/>
                        <a:t>사실상의 수신인 주소</a:t>
                      </a:r>
                      <a:r>
                        <a:rPr lang="en-US" altLang="ko-KR" sz="1000" baseline="0" dirty="0" smtClean="0"/>
                        <a:t>]</a:t>
                      </a:r>
                      <a:r>
                        <a:rPr lang="ko-KR" altLang="en-US" sz="1000" baseline="0" smtClean="0"/>
                        <a:t> 기본 배송지 주소로 주문서가 작성시에 해당 테이블에 인스턴스가 추가됨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51968"/>
                  </a:ext>
                </a:extLst>
              </a:tr>
              <a:tr h="393662"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/>
                        <a:t>제품의 정보를 나타내는 항목 </a:t>
                      </a:r>
                      <a:endParaRPr lang="ko-KR" altLang="en-US" sz="1000" baseline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41218"/>
                  </a:ext>
                </a:extLst>
              </a:tr>
            </a:tbl>
          </a:graphicData>
        </a:graphic>
      </p:graphicFrame>
      <p:sp>
        <p:nvSpPr>
          <p:cNvPr id="3" name="왼쪽/오른쪽 화살표 2"/>
          <p:cNvSpPr/>
          <p:nvPr/>
        </p:nvSpPr>
        <p:spPr>
          <a:xfrm>
            <a:off x="826653" y="3825551"/>
            <a:ext cx="4575772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</a:t>
            </a:r>
            <a:endParaRPr lang="ko-KR" alt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5402424" y="4631093"/>
            <a:ext cx="241154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6" name="왼쪽/오른쪽 화살표 5"/>
          <p:cNvSpPr/>
          <p:nvPr/>
        </p:nvSpPr>
        <p:spPr>
          <a:xfrm>
            <a:off x="7813964" y="5208035"/>
            <a:ext cx="2769587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02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3400"/>
              </p:ext>
            </p:extLst>
          </p:nvPr>
        </p:nvGraphicFramePr>
        <p:xfrm>
          <a:off x="1136911" y="955227"/>
          <a:ext cx="564709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55">
                  <a:extLst>
                    <a:ext uri="{9D8B030D-6E8A-4147-A177-3AD203B41FA5}">
                      <a16:colId xmlns:a16="http://schemas.microsoft.com/office/drawing/2014/main" val="4075783895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7952071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65639075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85723246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295850731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238875357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904729208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98741492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83764850"/>
                    </a:ext>
                  </a:extLst>
                </a:gridCol>
              </a:tblGrid>
              <a:tr h="400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/>
                        <a:t>회원이메일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비밀번호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생년월일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휴대폰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성별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607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4710" y="48413"/>
          <a:ext cx="39437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8">
                  <a:extLst>
                    <a:ext uri="{9D8B030D-6E8A-4147-A177-3AD203B41FA5}">
                      <a16:colId xmlns:a16="http://schemas.microsoft.com/office/drawing/2014/main" val="3839593448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3272033777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2570710001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93294544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44406022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err="1" smtClean="0"/>
                        <a:t>새배송지</a:t>
                      </a:r>
                      <a:r>
                        <a:rPr lang="ko-KR" altLang="en-US" sz="1000" baseline="0" smtClean="0"/>
                        <a:t> </a:t>
                      </a:r>
                      <a:r>
                        <a:rPr lang="en-US" altLang="ko-KR" sz="1000" baseline="0" smtClean="0"/>
                        <a:t>–</a:t>
                      </a:r>
                      <a:r>
                        <a:rPr lang="ko-KR" altLang="en-US" sz="1000" baseline="0" smtClean="0"/>
                        <a:t>우편번호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207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5337" y="4844561"/>
          <a:ext cx="30811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21">
                  <a:extLst>
                    <a:ext uri="{9D8B030D-6E8A-4147-A177-3AD203B41FA5}">
                      <a16:colId xmlns:a16="http://schemas.microsoft.com/office/drawing/2014/main" val="177515067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894622122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0582824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1140319141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7508413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570695643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smtClean="0"/>
                        <a:t>제품번호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제품설명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가격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평점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재고량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10" y="10472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9763" y="183348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620" y="486029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정보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748" y="2185079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86849"/>
              </p:ext>
            </p:extLst>
          </p:nvPr>
        </p:nvGraphicFramePr>
        <p:xfrm>
          <a:off x="6784006" y="4692161"/>
          <a:ext cx="32740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80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428808808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266581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 이메일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장바구니 고유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60565" y="4876037"/>
            <a:ext cx="132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05432"/>
              </p:ext>
            </p:extLst>
          </p:nvPr>
        </p:nvGraphicFramePr>
        <p:xfrm>
          <a:off x="1136911" y="2033414"/>
          <a:ext cx="5428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40">
                  <a:extLst>
                    <a:ext uri="{9D8B030D-6E8A-4147-A177-3AD203B41FA5}">
                      <a16:colId xmlns:a16="http://schemas.microsoft.com/office/drawing/2014/main" val="2251017855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829816994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787164984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2979934619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4096008494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3029162769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713384082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4251955001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1764208994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398099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 이메일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택배사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고유번호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>(FK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088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94402"/>
              </p:ext>
            </p:extLst>
          </p:nvPr>
        </p:nvGraphicFramePr>
        <p:xfrm>
          <a:off x="1323923" y="3419886"/>
          <a:ext cx="2527188" cy="70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97">
                  <a:extLst>
                    <a:ext uri="{9D8B030D-6E8A-4147-A177-3AD203B41FA5}">
                      <a16:colId xmlns:a16="http://schemas.microsoft.com/office/drawing/2014/main" val="3973533959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3172621408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1327723576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473368351"/>
                    </a:ext>
                  </a:extLst>
                </a:gridCol>
              </a:tblGrid>
              <a:tr h="705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</a:p>
                    <a:p>
                      <a:pPr latinLnBrk="1"/>
                      <a:r>
                        <a:rPr lang="en-US" altLang="ko-KR" sz="1000" smtClean="0"/>
                        <a:t>(PK,FK)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(PK,FK)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제품별 총금액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9520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8619" y="3523616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주문상세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374710" y="1656267"/>
            <a:ext cx="0" cy="37714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1738602" y="4006735"/>
            <a:ext cx="547398" cy="837826"/>
            <a:chOff x="1738602" y="4006735"/>
            <a:chExt cx="547398" cy="837826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2283923" y="4006735"/>
              <a:ext cx="2077" cy="4946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1738602" y="4501401"/>
              <a:ext cx="547398" cy="409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1738602" y="4505498"/>
              <a:ext cx="0" cy="33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5170516" y="312957"/>
            <a:ext cx="2227811" cy="1720457"/>
            <a:chOff x="5170516" y="312957"/>
            <a:chExt cx="2227811" cy="1720457"/>
          </a:xfrm>
        </p:grpSpPr>
        <p:cxnSp>
          <p:nvCxnSpPr>
            <p:cNvPr id="57" name="직선 연결선 56"/>
            <p:cNvCxnSpPr/>
            <p:nvPr/>
          </p:nvCxnSpPr>
          <p:spPr>
            <a:xfrm flipV="1">
              <a:off x="5318450" y="312957"/>
              <a:ext cx="2079877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98327" y="322733"/>
              <a:ext cx="0" cy="151741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170516" y="1844840"/>
              <a:ext cx="222781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5170516" y="1840143"/>
              <a:ext cx="0" cy="1932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1738602" y="2734454"/>
            <a:ext cx="4537507" cy="685432"/>
            <a:chOff x="1738602" y="2734454"/>
            <a:chExt cx="4537507" cy="685432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6276109" y="2734454"/>
              <a:ext cx="0" cy="29969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738602" y="3034145"/>
              <a:ext cx="453750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1738602" y="3034145"/>
              <a:ext cx="0" cy="38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5719156" y="2734454"/>
            <a:ext cx="3998422" cy="1957707"/>
            <a:chOff x="5719156" y="2734454"/>
            <a:chExt cx="3998422" cy="1957707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5727469" y="2734454"/>
              <a:ext cx="0" cy="98133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719156" y="3732415"/>
              <a:ext cx="399842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9709265" y="3715789"/>
              <a:ext cx="0" cy="97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74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39495"/>
              </p:ext>
            </p:extLst>
          </p:nvPr>
        </p:nvGraphicFramePr>
        <p:xfrm>
          <a:off x="1332723" y="998800"/>
          <a:ext cx="56471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10">
                  <a:extLst>
                    <a:ext uri="{9D8B030D-6E8A-4147-A177-3AD203B41FA5}">
                      <a16:colId xmlns:a16="http://schemas.microsoft.com/office/drawing/2014/main" val="4075783895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1779520713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3656390753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1857232460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2958507310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4238875357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3904729208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498741492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1783764850"/>
                    </a:ext>
                  </a:extLst>
                </a:gridCol>
                <a:gridCol w="564710">
                  <a:extLst>
                    <a:ext uri="{9D8B030D-6E8A-4147-A177-3AD203B41FA5}">
                      <a16:colId xmlns:a16="http://schemas.microsoft.com/office/drawing/2014/main" val="6913442"/>
                    </a:ext>
                  </a:extLst>
                </a:gridCol>
              </a:tblGrid>
              <a:tr h="400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/>
                        <a:t>회원이메일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비밀번호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생년월일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휴대폰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성별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ko-KR" altLang="en-US" sz="1000" baseline="0" dirty="0" smtClean="0"/>
                        <a:t> 우편번호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607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78392"/>
              </p:ext>
            </p:extLst>
          </p:nvPr>
        </p:nvGraphicFramePr>
        <p:xfrm>
          <a:off x="1356771" y="32266"/>
          <a:ext cx="284200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01">
                  <a:extLst>
                    <a:ext uri="{9D8B030D-6E8A-4147-A177-3AD203B41FA5}">
                      <a16:colId xmlns:a16="http://schemas.microsoft.com/office/drawing/2014/main" val="3839593448"/>
                    </a:ext>
                  </a:extLst>
                </a:gridCol>
                <a:gridCol w="568401">
                  <a:extLst>
                    <a:ext uri="{9D8B030D-6E8A-4147-A177-3AD203B41FA5}">
                      <a16:colId xmlns:a16="http://schemas.microsoft.com/office/drawing/2014/main" val="3272033777"/>
                    </a:ext>
                  </a:extLst>
                </a:gridCol>
                <a:gridCol w="568401">
                  <a:extLst>
                    <a:ext uri="{9D8B030D-6E8A-4147-A177-3AD203B41FA5}">
                      <a16:colId xmlns:a16="http://schemas.microsoft.com/office/drawing/2014/main" val="2570710001"/>
                    </a:ext>
                  </a:extLst>
                </a:gridCol>
                <a:gridCol w="568401">
                  <a:extLst>
                    <a:ext uri="{9D8B030D-6E8A-4147-A177-3AD203B41FA5}">
                      <a16:colId xmlns:a16="http://schemas.microsoft.com/office/drawing/2014/main" val="1193294544"/>
                    </a:ext>
                  </a:extLst>
                </a:gridCol>
                <a:gridCol w="568401">
                  <a:extLst>
                    <a:ext uri="{9D8B030D-6E8A-4147-A177-3AD203B41FA5}">
                      <a16:colId xmlns:a16="http://schemas.microsoft.com/office/drawing/2014/main" val="439571031"/>
                    </a:ext>
                  </a:extLst>
                </a:gridCol>
              </a:tblGrid>
              <a:tr h="695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err="1" smtClean="0"/>
                        <a:t>새배송지</a:t>
                      </a:r>
                      <a:r>
                        <a:rPr lang="ko-KR" altLang="en-US" sz="1000" baseline="0" smtClean="0"/>
                        <a:t> 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우편번호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207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88384"/>
              </p:ext>
            </p:extLst>
          </p:nvPr>
        </p:nvGraphicFramePr>
        <p:xfrm>
          <a:off x="1505337" y="4844561"/>
          <a:ext cx="30811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21">
                  <a:extLst>
                    <a:ext uri="{9D8B030D-6E8A-4147-A177-3AD203B41FA5}">
                      <a16:colId xmlns:a16="http://schemas.microsoft.com/office/drawing/2014/main" val="177515067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894622122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0582824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1140319141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7508413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570695643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smtClean="0"/>
                        <a:t>제품번호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제품설명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가격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평점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재고량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620" y="10513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74646" y="135796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620" y="486029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81562" y="2676198"/>
            <a:ext cx="18474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회원은 제품을 주문함으로 행위에 위한 교차 </a:t>
            </a:r>
            <a:r>
              <a:rPr lang="ko-KR" altLang="en-US" sz="1000" dirty="0" err="1" smtClean="0"/>
              <a:t>엔티티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주문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이 만들어져야한다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21184"/>
              </p:ext>
            </p:extLst>
          </p:nvPr>
        </p:nvGraphicFramePr>
        <p:xfrm>
          <a:off x="1245275" y="2732428"/>
          <a:ext cx="29535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00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984500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984500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 이메일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주문번호</a:t>
                      </a:r>
                      <a:r>
                        <a:rPr lang="en-US" altLang="ko-KR" sz="1000" smtClean="0"/>
                        <a:t>(PK)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2824" y="2718202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 rot="16200000" flipH="1">
            <a:off x="1216982" y="2115715"/>
            <a:ext cx="1018362" cy="18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5400000" flipH="1" flipV="1">
            <a:off x="1397402" y="3430522"/>
            <a:ext cx="1758535" cy="1101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9600" y="2193512"/>
            <a:ext cx="17572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주문에 회원이메일과 제품 번호만 존재한다면 회원이 어떠한 제품을 </a:t>
            </a:r>
            <a:r>
              <a:rPr lang="ko-KR" altLang="en-US" sz="1000" dirty="0" err="1" smtClean="0"/>
              <a:t>구매했는지는</a:t>
            </a:r>
            <a:r>
              <a:rPr lang="ko-KR" altLang="en-US" sz="1000" dirty="0" smtClean="0"/>
              <a:t> 알 수 있으나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언제 제품을 구매하였는지 제품을 </a:t>
            </a:r>
            <a:r>
              <a:rPr lang="ko-KR" altLang="en-US" sz="1000" dirty="0" err="1" smtClean="0"/>
              <a:t>단품으로</a:t>
            </a:r>
            <a:r>
              <a:rPr lang="ko-KR" altLang="en-US" sz="1000" dirty="0" smtClean="0"/>
              <a:t> 구매하였는지 리스트로 하였는지 알 지 못한다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-&gt; </a:t>
            </a:r>
            <a:r>
              <a:rPr lang="ko-KR" altLang="en-US" sz="1000" smtClean="0"/>
              <a:t>한번의 주문이 여러 개의 제품들을 포함하며 이를 쉽게 검색 할 수 있도록 주문 번호라는 고유 속성을 생성하자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23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32723" y="998800"/>
          <a:ext cx="564709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55">
                  <a:extLst>
                    <a:ext uri="{9D8B030D-6E8A-4147-A177-3AD203B41FA5}">
                      <a16:colId xmlns:a16="http://schemas.microsoft.com/office/drawing/2014/main" val="4075783895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7952071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65639075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85723246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295850731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238875357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904729208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98741492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83764850"/>
                    </a:ext>
                  </a:extLst>
                </a:gridCol>
              </a:tblGrid>
              <a:tr h="400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/>
                        <a:t>회원이메일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비밀번호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생년월일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휴대폰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성별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607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28098"/>
              </p:ext>
            </p:extLst>
          </p:nvPr>
        </p:nvGraphicFramePr>
        <p:xfrm>
          <a:off x="1374710" y="48413"/>
          <a:ext cx="39437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8">
                  <a:extLst>
                    <a:ext uri="{9D8B030D-6E8A-4147-A177-3AD203B41FA5}">
                      <a16:colId xmlns:a16="http://schemas.microsoft.com/office/drawing/2014/main" val="3839593448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3272033777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2570710001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93294544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44406022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err="1" smtClean="0"/>
                        <a:t>새배송지</a:t>
                      </a:r>
                      <a:r>
                        <a:rPr lang="ko-KR" altLang="en-US" sz="1000" baseline="0" smtClean="0"/>
                        <a:t> </a:t>
                      </a:r>
                      <a:r>
                        <a:rPr lang="en-US" altLang="ko-KR" sz="1000" baseline="0" smtClean="0"/>
                        <a:t>–</a:t>
                      </a:r>
                      <a:r>
                        <a:rPr lang="ko-KR" altLang="en-US" sz="1000" baseline="0" smtClean="0"/>
                        <a:t>우편번호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207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5337" y="4844561"/>
          <a:ext cx="30811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21">
                  <a:extLst>
                    <a:ext uri="{9D8B030D-6E8A-4147-A177-3AD203B41FA5}">
                      <a16:colId xmlns:a16="http://schemas.microsoft.com/office/drawing/2014/main" val="177515067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894622122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0582824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1140319141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7508413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570695643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smtClean="0"/>
                        <a:t>제품번호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제품설명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가격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평점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재고량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620" y="10513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49763" y="183348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620" y="486029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5180"/>
              </p:ext>
            </p:extLst>
          </p:nvPr>
        </p:nvGraphicFramePr>
        <p:xfrm>
          <a:off x="1245275" y="2732428"/>
          <a:ext cx="29535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00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984500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984500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회원 이메일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제품번호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2824" y="2718202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 rot="16200000" flipH="1">
            <a:off x="1216982" y="2115715"/>
            <a:ext cx="1018362" cy="186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5400000" flipH="1" flipV="1">
            <a:off x="1397402" y="3430522"/>
            <a:ext cx="1758535" cy="1101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600" y="3441133"/>
            <a:ext cx="253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일반적으로 쇼핑몰 주문 시</a:t>
            </a:r>
            <a:r>
              <a:rPr lang="en-US" altLang="ko-KR" sz="1500" b="1" smtClean="0"/>
              <a:t> </a:t>
            </a:r>
            <a:r>
              <a:rPr lang="ko-KR" altLang="en-US" sz="1500" b="1" smtClean="0"/>
              <a:t>제품별 </a:t>
            </a:r>
            <a:r>
              <a:rPr lang="ko-KR" altLang="en-US" sz="1500" b="1" dirty="0" smtClean="0"/>
              <a:t>수량과 가격</a:t>
            </a:r>
            <a:r>
              <a:rPr lang="en-US" altLang="ko-KR" sz="1500" b="1" dirty="0" smtClean="0"/>
              <a:t>, TOTAL</a:t>
            </a:r>
            <a:r>
              <a:rPr lang="ko-KR" altLang="en-US" sz="1500" b="1" smtClean="0"/>
              <a:t>금액 결재 정보 그리고 배송정보가 포함되어야한다</a:t>
            </a:r>
            <a:r>
              <a:rPr lang="en-US" altLang="ko-KR" sz="1500" b="1" dirty="0" smtClean="0"/>
              <a:t>. </a:t>
            </a:r>
            <a:endParaRPr lang="ko-KR" altLang="en-US" sz="15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1228"/>
              </p:ext>
            </p:extLst>
          </p:nvPr>
        </p:nvGraphicFramePr>
        <p:xfrm>
          <a:off x="5318452" y="2705922"/>
          <a:ext cx="325363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08">
                  <a:extLst>
                    <a:ext uri="{9D8B030D-6E8A-4147-A177-3AD203B41FA5}">
                      <a16:colId xmlns:a16="http://schemas.microsoft.com/office/drawing/2014/main" val="3988155824"/>
                    </a:ext>
                  </a:extLst>
                </a:gridCol>
                <a:gridCol w="813408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813408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813408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</a:tbl>
          </a:graphicData>
        </a:graphic>
      </p:graphicFrame>
      <p:cxnSp>
        <p:nvCxnSpPr>
          <p:cNvPr id="27" name="꺾인 연결선 26"/>
          <p:cNvCxnSpPr>
            <a:stCxn id="3" idx="3"/>
            <a:endCxn id="16" idx="3"/>
          </p:cNvCxnSpPr>
          <p:nvPr/>
        </p:nvCxnSpPr>
        <p:spPr>
          <a:xfrm>
            <a:off x="5318450" y="322733"/>
            <a:ext cx="3253634" cy="2581309"/>
          </a:xfrm>
          <a:prstGeom prst="bentConnector3">
            <a:avLst>
              <a:gd name="adj1" fmla="val 107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/오른쪽 화살표 30"/>
          <p:cNvSpPr/>
          <p:nvPr/>
        </p:nvSpPr>
        <p:spPr>
          <a:xfrm>
            <a:off x="4236097" y="2751596"/>
            <a:ext cx="1045029" cy="2813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결합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9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32723" y="998800"/>
          <a:ext cx="564709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55">
                  <a:extLst>
                    <a:ext uri="{9D8B030D-6E8A-4147-A177-3AD203B41FA5}">
                      <a16:colId xmlns:a16="http://schemas.microsoft.com/office/drawing/2014/main" val="4075783895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7952071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65639075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85723246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295850731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238875357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904729208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98741492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83764850"/>
                    </a:ext>
                  </a:extLst>
                </a:gridCol>
              </a:tblGrid>
              <a:tr h="400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/>
                        <a:t>회원이메일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비밀번호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생년월일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휴대폰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성별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607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4710" y="48413"/>
          <a:ext cx="39437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8">
                  <a:extLst>
                    <a:ext uri="{9D8B030D-6E8A-4147-A177-3AD203B41FA5}">
                      <a16:colId xmlns:a16="http://schemas.microsoft.com/office/drawing/2014/main" val="3839593448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3272033777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2570710001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93294544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44406022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휴대전화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</a:t>
                      </a:r>
                      <a:r>
                        <a:rPr lang="ko-KR" altLang="en-US" sz="1000" baseline="0" dirty="0" smtClean="0"/>
                        <a:t>우편번호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207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5337" y="4844561"/>
          <a:ext cx="30811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21">
                  <a:extLst>
                    <a:ext uri="{9D8B030D-6E8A-4147-A177-3AD203B41FA5}">
                      <a16:colId xmlns:a16="http://schemas.microsoft.com/office/drawing/2014/main" val="177515067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894622122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0582824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1140319141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7508413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570695643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smtClean="0"/>
                        <a:t>제품번호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제품설명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가격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평점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재고량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620" y="10513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49763" y="183348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620" y="486029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56267"/>
              </p:ext>
            </p:extLst>
          </p:nvPr>
        </p:nvGraphicFramePr>
        <p:xfrm>
          <a:off x="1245279" y="2732428"/>
          <a:ext cx="561704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7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468077960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371704745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157014313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1516092759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4173032673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2531547589"/>
                    </a:ext>
                  </a:extLst>
                </a:gridCol>
                <a:gridCol w="468087">
                  <a:extLst>
                    <a:ext uri="{9D8B030D-6E8A-4147-A177-3AD203B41FA5}">
                      <a16:colId xmlns:a16="http://schemas.microsoft.com/office/drawing/2014/main" val="89247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회원 이메일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제품번호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총금액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택배사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주문일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2824" y="2718202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 rot="5400000">
            <a:off x="1052803" y="2152374"/>
            <a:ext cx="1032588" cy="12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5400000" flipH="1" flipV="1">
            <a:off x="1146069" y="4013563"/>
            <a:ext cx="1426834" cy="266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1862" y="3646921"/>
            <a:ext cx="35804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주문상세내역에는 주문에 필요한 내역들이 다 포함되어있음으로 빠진 속성들을 참고하여 추가하였다</a:t>
            </a:r>
            <a:r>
              <a:rPr lang="en-US" altLang="ko-KR" sz="1500" b="1" smtClean="0"/>
              <a:t>. </a:t>
            </a:r>
            <a:endParaRPr lang="ko-KR" altLang="en-US" sz="1500" b="1"/>
          </a:p>
        </p:txBody>
      </p:sp>
      <p:cxnSp>
        <p:nvCxnSpPr>
          <p:cNvPr id="27" name="꺾인 연결선 26"/>
          <p:cNvCxnSpPr>
            <a:endCxn id="9" idx="3"/>
          </p:cNvCxnSpPr>
          <p:nvPr/>
        </p:nvCxnSpPr>
        <p:spPr>
          <a:xfrm rot="5400000">
            <a:off x="5782631" y="1402424"/>
            <a:ext cx="2760216" cy="60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472" y="304349"/>
            <a:ext cx="3967765" cy="598838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5318449" y="322733"/>
            <a:ext cx="2144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0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332723" y="998800"/>
          <a:ext cx="564709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55">
                  <a:extLst>
                    <a:ext uri="{9D8B030D-6E8A-4147-A177-3AD203B41FA5}">
                      <a16:colId xmlns:a16="http://schemas.microsoft.com/office/drawing/2014/main" val="4075783895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7952071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656390753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85723246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2958507310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238875357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3904729208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498741492"/>
                    </a:ext>
                  </a:extLst>
                </a:gridCol>
                <a:gridCol w="627455">
                  <a:extLst>
                    <a:ext uri="{9D8B030D-6E8A-4147-A177-3AD203B41FA5}">
                      <a16:colId xmlns:a16="http://schemas.microsoft.com/office/drawing/2014/main" val="1783764850"/>
                    </a:ext>
                  </a:extLst>
                </a:gridCol>
              </a:tblGrid>
              <a:tr h="400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smtClean="0"/>
                        <a:t>회원이메일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비밀번호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생년월일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휴대폰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성별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기본배송지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3607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74710" y="48413"/>
          <a:ext cx="394374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48">
                  <a:extLst>
                    <a:ext uri="{9D8B030D-6E8A-4147-A177-3AD203B41FA5}">
                      <a16:colId xmlns:a16="http://schemas.microsoft.com/office/drawing/2014/main" val="3839593448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3272033777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2570710001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93294544"/>
                    </a:ext>
                  </a:extLst>
                </a:gridCol>
                <a:gridCol w="788748">
                  <a:extLst>
                    <a:ext uri="{9D8B030D-6E8A-4147-A177-3AD203B41FA5}">
                      <a16:colId xmlns:a16="http://schemas.microsoft.com/office/drawing/2014/main" val="1144406022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이름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smtClean="0"/>
                        <a:t>받는이</a:t>
                      </a:r>
                      <a:r>
                        <a:rPr lang="en-US" altLang="ko-KR" sz="1000" baseline="0" smtClean="0"/>
                        <a:t>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휴대전화</a:t>
                      </a:r>
                      <a:endParaRPr lang="ko-KR" altLang="en-US" sz="10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배송주소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err="1" smtClean="0"/>
                        <a:t>새배송지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smtClean="0"/>
                        <a:t>메모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err="1" smtClean="0"/>
                        <a:t>새배송지</a:t>
                      </a:r>
                      <a:r>
                        <a:rPr lang="ko-KR" altLang="en-US" sz="1000" baseline="0" smtClean="0"/>
                        <a:t> </a:t>
                      </a:r>
                      <a:r>
                        <a:rPr lang="en-US" altLang="ko-KR" sz="1000" baseline="0" smtClean="0"/>
                        <a:t>–</a:t>
                      </a:r>
                      <a:r>
                        <a:rPr lang="ko-KR" altLang="en-US" sz="1000" baseline="0" smtClean="0"/>
                        <a:t>우편번호</a:t>
                      </a:r>
                      <a:r>
                        <a:rPr lang="en-US" altLang="ko-KR" sz="1000" baseline="0" smtClean="0"/>
                        <a:t/>
                      </a:r>
                      <a:br>
                        <a:rPr lang="en-US" altLang="ko-KR" sz="1000" baseline="0" smtClean="0"/>
                      </a:b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207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5337" y="4844561"/>
          <a:ext cx="308112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21">
                  <a:extLst>
                    <a:ext uri="{9D8B030D-6E8A-4147-A177-3AD203B41FA5}">
                      <a16:colId xmlns:a16="http://schemas.microsoft.com/office/drawing/2014/main" val="177515067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894622122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0582824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1140319141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975084135"/>
                    </a:ext>
                  </a:extLst>
                </a:gridCol>
                <a:gridCol w="513521">
                  <a:extLst>
                    <a:ext uri="{9D8B030D-6E8A-4147-A177-3AD203B41FA5}">
                      <a16:colId xmlns:a16="http://schemas.microsoft.com/office/drawing/2014/main" val="3570695643"/>
                    </a:ext>
                  </a:extLst>
                </a:gridCol>
              </a:tblGrid>
              <a:tr h="3936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smtClean="0"/>
                        <a:t>제품번호</a:t>
                      </a:r>
                      <a:r>
                        <a:rPr lang="en-US" altLang="ko-KR" sz="1000" baseline="0" smtClean="0"/>
                        <a:t>(PK)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제품설명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가격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평점</a:t>
                      </a:r>
                      <a:endParaRPr lang="ko-KR" altLang="en-US" sz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aseline="0" dirty="0" smtClean="0"/>
                        <a:t>재고량</a:t>
                      </a:r>
                      <a:endParaRPr lang="ko-KR" altLang="en-US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8620" y="10513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49763" y="183348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배송지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620" y="486029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27861"/>
              </p:ext>
            </p:extLst>
          </p:nvPr>
        </p:nvGraphicFramePr>
        <p:xfrm>
          <a:off x="1245275" y="2732428"/>
          <a:ext cx="583716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13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468077960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4222249918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2781038178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157014313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4173032673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2531547589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2310330125"/>
                    </a:ext>
                  </a:extLst>
                </a:gridCol>
                <a:gridCol w="449013">
                  <a:extLst>
                    <a:ext uri="{9D8B030D-6E8A-4147-A177-3AD203B41FA5}">
                      <a16:colId xmlns:a16="http://schemas.microsoft.com/office/drawing/2014/main" val="89247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회원 이메일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제품번호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택배사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장바구니고유번호</a:t>
                      </a:r>
                      <a:endParaRPr lang="ko-KR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2824" y="2718202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19" name="꺾인 연결선 18"/>
          <p:cNvCxnSpPr/>
          <p:nvPr/>
        </p:nvCxnSpPr>
        <p:spPr>
          <a:xfrm rot="5400000">
            <a:off x="1052803" y="2152374"/>
            <a:ext cx="1032588" cy="127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64034" y="183348"/>
            <a:ext cx="358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쇼핑몰에는 장바구니 기능이 있다</a:t>
            </a:r>
            <a:r>
              <a:rPr lang="en-US" altLang="ko-KR" sz="1000" b="1" dirty="0" smtClean="0"/>
              <a:t>. </a:t>
            </a:r>
            <a:r>
              <a:rPr lang="ko-KR" altLang="en-US" sz="1000" b="1" smtClean="0"/>
              <a:t>장바구니 기능또한 주문 테이블과 연관이 있음으로 장바구니 테이블의 속성에 대해서 고려한다</a:t>
            </a:r>
            <a:r>
              <a:rPr lang="en-US" altLang="ko-KR" sz="1000" b="1" dirty="0" smtClean="0"/>
              <a:t>.</a:t>
            </a:r>
            <a:endParaRPr lang="ko-KR" altLang="en-US" sz="1000" b="1"/>
          </a:p>
        </p:txBody>
      </p:sp>
      <p:cxnSp>
        <p:nvCxnSpPr>
          <p:cNvPr id="27" name="꺾인 연결선 26"/>
          <p:cNvCxnSpPr>
            <a:endCxn id="9" idx="3"/>
          </p:cNvCxnSpPr>
          <p:nvPr/>
        </p:nvCxnSpPr>
        <p:spPr>
          <a:xfrm rot="5400000">
            <a:off x="5892699" y="1512478"/>
            <a:ext cx="2760215" cy="380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318449" y="322733"/>
            <a:ext cx="2144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80228"/>
              </p:ext>
            </p:extLst>
          </p:nvPr>
        </p:nvGraphicFramePr>
        <p:xfrm>
          <a:off x="6609755" y="4694441"/>
          <a:ext cx="327408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80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428808808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545680">
                  <a:extLst>
                    <a:ext uri="{9D8B030D-6E8A-4147-A177-3AD203B41FA5}">
                      <a16:colId xmlns:a16="http://schemas.microsoft.com/office/drawing/2014/main" val="266581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 이메일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제품번호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제품별 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장바구니 고유 번호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60565" y="4876037"/>
            <a:ext cx="132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726163" y="3433469"/>
            <a:ext cx="5555786" cy="1426834"/>
            <a:chOff x="1726163" y="3433469"/>
            <a:chExt cx="5555786" cy="1426834"/>
          </a:xfrm>
        </p:grpSpPr>
        <p:cxnSp>
          <p:nvCxnSpPr>
            <p:cNvPr id="21" name="꺾인 연결선 20"/>
            <p:cNvCxnSpPr/>
            <p:nvPr/>
          </p:nvCxnSpPr>
          <p:spPr>
            <a:xfrm rot="5400000" flipH="1" flipV="1">
              <a:off x="1146069" y="4013563"/>
              <a:ext cx="1426834" cy="26664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2807" y="4146885"/>
              <a:ext cx="5289142" cy="1779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7281949" y="4164676"/>
              <a:ext cx="0" cy="5297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6434051" y="3433468"/>
            <a:ext cx="3167149" cy="1260973"/>
            <a:chOff x="5460565" y="3433468"/>
            <a:chExt cx="4140635" cy="1260973"/>
          </a:xfrm>
        </p:grpSpPr>
        <p:cxnSp>
          <p:nvCxnSpPr>
            <p:cNvPr id="43" name="직선 연결선 42"/>
            <p:cNvCxnSpPr/>
            <p:nvPr/>
          </p:nvCxnSpPr>
          <p:spPr>
            <a:xfrm flipV="1">
              <a:off x="9601200" y="3857105"/>
              <a:ext cx="0" cy="83733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460565" y="3857105"/>
              <a:ext cx="4140635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V="1">
              <a:off x="5460565" y="3433468"/>
              <a:ext cx="0" cy="4236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0161535" y="4031674"/>
            <a:ext cx="173736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장바구니테이블이</a:t>
            </a:r>
            <a:r>
              <a:rPr lang="ko-KR" altLang="en-US" sz="1000" dirty="0" smtClean="0"/>
              <a:t> 장바구니 </a:t>
            </a:r>
            <a:r>
              <a:rPr lang="ko-KR" altLang="en-US" sz="1000" dirty="0" err="1" smtClean="0"/>
              <a:t>고유번호에</a:t>
            </a:r>
            <a:r>
              <a:rPr lang="ko-KR" altLang="en-US" sz="1000" dirty="0" smtClean="0"/>
              <a:t> 따른 제품 번호가 여러 개 </a:t>
            </a:r>
            <a:r>
              <a:rPr lang="ko-KR" altLang="en-US" sz="1000" dirty="0" err="1" smtClean="0"/>
              <a:t>포함될수있으므로</a:t>
            </a:r>
            <a:r>
              <a:rPr lang="ko-KR" altLang="en-US" sz="1000" dirty="0" smtClean="0"/>
              <a:t> 정규화를 해야한다</a:t>
            </a:r>
            <a:r>
              <a:rPr lang="en-US" altLang="ko-KR" sz="1000" dirty="0" smtClean="0"/>
              <a:t>.(</a:t>
            </a:r>
            <a:r>
              <a:rPr lang="ko-KR" altLang="en-US" sz="1000" smtClean="0"/>
              <a:t>다중값 속성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1000" smtClean="0"/>
              <a:t>그러나 장바구니는 본인이 다루지 않기 떄문에 과감히 패스 한다</a:t>
            </a:r>
            <a:r>
              <a:rPr lang="en-US" altLang="ko-KR" sz="1000" dirty="0" smtClean="0"/>
              <a:t>!! </a:t>
            </a:r>
            <a:br>
              <a:rPr lang="en-US" altLang="ko-KR" sz="1000" dirty="0" smtClean="0"/>
            </a:br>
            <a:r>
              <a:rPr lang="en-US" altLang="ko-KR" sz="1100" b="1" dirty="0" smtClean="0">
                <a:solidFill>
                  <a:srgbClr val="00B0F0"/>
                </a:solidFill>
              </a:rPr>
              <a:t>[</a:t>
            </a:r>
            <a:r>
              <a:rPr lang="ko-KR" altLang="en-US" sz="1100" b="1" smtClean="0">
                <a:solidFill>
                  <a:srgbClr val="00B0F0"/>
                </a:solidFill>
              </a:rPr>
              <a:t>상수 형님 죄송합니다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!!]</a:t>
            </a:r>
            <a:endParaRPr lang="ko-KR" altLang="en-US" sz="1100" b="1">
              <a:solidFill>
                <a:srgbClr val="00B0F0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805471" y="1699836"/>
            <a:ext cx="5950304" cy="2994605"/>
            <a:chOff x="1805471" y="1699836"/>
            <a:chExt cx="5950304" cy="2994605"/>
          </a:xfrm>
        </p:grpSpPr>
        <p:grpSp>
          <p:nvGrpSpPr>
            <p:cNvPr id="25" name="그룹 24"/>
            <p:cNvGrpSpPr/>
            <p:nvPr/>
          </p:nvGrpSpPr>
          <p:grpSpPr>
            <a:xfrm>
              <a:off x="1805471" y="1699836"/>
              <a:ext cx="5950304" cy="805517"/>
              <a:chOff x="1505337" y="3433468"/>
              <a:chExt cx="5278669" cy="339189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1505337" y="3433468"/>
                <a:ext cx="0" cy="339189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1505337" y="3772657"/>
                <a:ext cx="5278669" cy="0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6" name="직선 연결선 55"/>
            <p:cNvCxnSpPr/>
            <p:nvPr/>
          </p:nvCxnSpPr>
          <p:spPr>
            <a:xfrm>
              <a:off x="7747462" y="2493818"/>
              <a:ext cx="0" cy="187036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979818" y="4364182"/>
              <a:ext cx="775957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6979818" y="4364182"/>
              <a:ext cx="0" cy="33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73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1142"/>
              </p:ext>
            </p:extLst>
          </p:nvPr>
        </p:nvGraphicFramePr>
        <p:xfrm>
          <a:off x="947653" y="396551"/>
          <a:ext cx="618466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9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468077960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764062747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2824268254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157014313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4173032673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872397914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892475839"/>
                    </a:ext>
                  </a:extLst>
                </a:gridCol>
              </a:tblGrid>
              <a:tr h="488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회원 이메일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제품번호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제품별 총금액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택배사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장바구니 고유번호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  <a:tr h="676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@naver.com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0002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신용카드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12000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6000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2020-01-05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101000242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A1234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10251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362144"/>
                  </a:ext>
                </a:extLst>
              </a:tr>
              <a:tr h="457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AAA</a:t>
                      </a:r>
                      <a:br>
                        <a:rPr lang="en-US" altLang="ko-KR" sz="1000" smtClean="0"/>
                      </a:br>
                      <a:r>
                        <a:rPr lang="en-US" altLang="ko-KR" sz="1000" smtClean="0"/>
                        <a:t>@naver.com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카카오페이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2020-01-06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102112312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B1234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11225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51727"/>
                  </a:ext>
                </a:extLst>
              </a:tr>
              <a:tr h="457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BBB@gmail.com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O2001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휴대폰결제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1000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4000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2020-01-05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132012221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C1234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01542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6075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6322" y="382326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0299" y="396552"/>
            <a:ext cx="29759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여러테이블로 그리고 여러 속성이 추가 됨으로 인해 </a:t>
            </a:r>
            <a:r>
              <a:rPr lang="ko-KR" altLang="en-US" sz="1500" dirty="0" err="1" smtClean="0"/>
              <a:t>주문테이블이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비대해졌으니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중복방지와</a:t>
            </a:r>
            <a:r>
              <a:rPr lang="ko-KR" altLang="en-US" sz="1500" dirty="0" smtClean="0"/>
              <a:t> 일관성을 유지하기위한 정규화 작업의 필요성을 확인한다</a:t>
            </a:r>
            <a:r>
              <a:rPr lang="en-US" altLang="ko-KR" sz="1500" smtClean="0"/>
              <a:t>.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7747462" y="2535382"/>
            <a:ext cx="384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1 :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smtClean="0"/>
              <a:t>제</a:t>
            </a:r>
            <a:r>
              <a:rPr lang="en-US" altLang="ko-KR" dirty="0" smtClean="0"/>
              <a:t>1</a:t>
            </a:r>
            <a:r>
              <a:rPr lang="ko-KR" altLang="en-US" smtClean="0"/>
              <a:t>정규형 위반</a:t>
            </a:r>
            <a:r>
              <a:rPr lang="en-US" altLang="ko-KR" dirty="0" smtClean="0"/>
              <a:t>-&gt; </a:t>
            </a:r>
            <a:r>
              <a:rPr lang="ko-KR" altLang="en-US" smtClean="0"/>
              <a:t>도메인이 원자값이어야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r>
              <a:rPr lang="en-US" altLang="ko-KR" dirty="0" smtClean="0"/>
              <a:t>2 : </a:t>
            </a:r>
            <a:r>
              <a:rPr lang="ko-KR" altLang="en-US" smtClean="0"/>
              <a:t>해당 테이블에서 주문번호</a:t>
            </a:r>
            <a:r>
              <a:rPr lang="en-US" altLang="ko-KR" dirty="0" smtClean="0"/>
              <a:t>(PK)</a:t>
            </a:r>
            <a:r>
              <a:rPr lang="ko-KR" altLang="en-US" smtClean="0"/>
              <a:t>가 결정자가 되지 못한다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smtClean="0"/>
              <a:t>결정자의 재지정 후</a:t>
            </a:r>
            <a:r>
              <a:rPr lang="en-US" altLang="ko-KR" dirty="0" smtClean="0"/>
              <a:t>, </a:t>
            </a:r>
            <a:r>
              <a:rPr lang="ko-KR" altLang="en-US" smtClean="0"/>
              <a:t>부분함수적 종속을 배제 하여야한다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9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122" y="211886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7462" y="2535382"/>
            <a:ext cx="384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/>
              <a:t> </a:t>
            </a:r>
            <a:r>
              <a:rPr lang="en-US" altLang="ko-KR" smtClean="0"/>
              <a:t>1</a:t>
            </a:r>
            <a:r>
              <a:rPr lang="ko-KR" altLang="en-US" smtClean="0"/>
              <a:t>정규화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51860"/>
              </p:ext>
            </p:extLst>
          </p:nvPr>
        </p:nvGraphicFramePr>
        <p:xfrm>
          <a:off x="897777" y="0"/>
          <a:ext cx="624285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38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468077960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764062747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539357270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157014313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4173032673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2416928150"/>
                    </a:ext>
                  </a:extLst>
                </a:gridCol>
                <a:gridCol w="520238">
                  <a:extLst>
                    <a:ext uri="{9D8B030D-6E8A-4147-A177-3AD203B41FA5}">
                      <a16:colId xmlns:a16="http://schemas.microsoft.com/office/drawing/2014/main" val="892475839"/>
                    </a:ext>
                  </a:extLst>
                </a:gridCol>
              </a:tblGrid>
              <a:tr h="523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회원 이메일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제품번호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제품별 총금액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택배사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장바구니 고유번호</a:t>
                      </a:r>
                      <a:endParaRPr lang="en-US" altLang="ko-KR" sz="1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  <a:tr h="523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0002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0003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신용카드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12000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6000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2020-01-05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101000242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A1234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10251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362144"/>
                  </a:ext>
                </a:extLst>
              </a:tr>
              <a:tr h="409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카카오페이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2020-01-06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102112312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B1234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11225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51727"/>
                  </a:ext>
                </a:extLst>
              </a:tr>
              <a:tr h="409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O2001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휴대폰결제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1000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4000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2020-01-05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132012221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C1234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01542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607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05399"/>
              </p:ext>
            </p:extLst>
          </p:nvPr>
        </p:nvGraphicFramePr>
        <p:xfrm>
          <a:off x="311727" y="2535382"/>
          <a:ext cx="7414956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13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468077960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764062747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1174080951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157014313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4173032673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3168775483"/>
                    </a:ext>
                  </a:extLst>
                </a:gridCol>
                <a:gridCol w="617913">
                  <a:extLst>
                    <a:ext uri="{9D8B030D-6E8A-4147-A177-3AD203B41FA5}">
                      <a16:colId xmlns:a16="http://schemas.microsoft.com/office/drawing/2014/main" val="892475839"/>
                    </a:ext>
                  </a:extLst>
                </a:gridCol>
              </a:tblGrid>
              <a:tr h="525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회원 이메일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제품번호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제품별 총금액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날짜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택배사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장바구니 고유번호</a:t>
                      </a:r>
                      <a:endParaRPr lang="en-US" altLang="ko-KR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  <a:tr h="525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신용카드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101000242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A1234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10251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362144"/>
                  </a:ext>
                </a:extLst>
              </a:tr>
              <a:tr h="5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신용카드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25500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101000242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A1234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10251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65267"/>
                  </a:ext>
                </a:extLst>
              </a:tr>
              <a:tr h="379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O1001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신용카드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2020-01-06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101000242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A1234</a:t>
                      </a:r>
                      <a:endParaRPr lang="ko-KR" altLang="en-US" sz="10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10251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51727"/>
                  </a:ext>
                </a:extLst>
              </a:tr>
              <a:tr h="379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O1002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카카오페이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2020-01-06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102112312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B1234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11225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60750"/>
                  </a:ext>
                </a:extLst>
              </a:tr>
              <a:tr h="5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카카오페이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16500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2020-01-06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102112312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B1234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11225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54825"/>
                  </a:ext>
                </a:extLst>
              </a:tr>
              <a:tr h="5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BBB</a:t>
                      </a:r>
                      <a:endParaRPr lang="ko-KR" altLang="en-US" sz="10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O2001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휴대폰결제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7500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132012221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C1234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01542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99586"/>
                  </a:ext>
                </a:extLst>
              </a:tr>
              <a:tr h="5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O2001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휴대폰결제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4000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7500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132012221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C1234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01542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15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122" y="211886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41412"/>
              </p:ext>
            </p:extLst>
          </p:nvPr>
        </p:nvGraphicFramePr>
        <p:xfrm>
          <a:off x="284683" y="542591"/>
          <a:ext cx="773338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49">
                  <a:extLst>
                    <a:ext uri="{9D8B030D-6E8A-4147-A177-3AD203B41FA5}">
                      <a16:colId xmlns:a16="http://schemas.microsoft.com/office/drawing/2014/main" val="3442084890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3584296354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2152039620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468077960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447518478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764062747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797296754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1608033949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157014313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4173032673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1402129183"/>
                    </a:ext>
                  </a:extLst>
                </a:gridCol>
                <a:gridCol w="644449">
                  <a:extLst>
                    <a:ext uri="{9D8B030D-6E8A-4147-A177-3AD203B41FA5}">
                      <a16:colId xmlns:a16="http://schemas.microsoft.com/office/drawing/2014/main" val="892475839"/>
                    </a:ext>
                  </a:extLst>
                </a:gridCol>
              </a:tblGrid>
              <a:tr h="48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 이메일</a:t>
                      </a:r>
                      <a:r>
                        <a:rPr lang="en-US" altLang="ko-KR" sz="100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제품별 총금액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택배사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고유번호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54948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신용카드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101000242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A1234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10251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362144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신용카드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25500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101000242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A1234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10251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65267"/>
                  </a:ext>
                </a:extLst>
              </a:tr>
              <a:tr h="348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신용카드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2020-01-06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101000242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A1234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10251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51727"/>
                  </a:ext>
                </a:extLst>
              </a:tr>
              <a:tr h="348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카카오페이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2020-01-06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102112312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B1234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11225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60750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카카오페이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16500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2020-01-06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102112312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B1234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11225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54825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BBB</a:t>
                      </a:r>
                      <a:endParaRPr lang="ko-KR" altLang="en-US" sz="10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O2001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휴대폰결제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7500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132012221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C1234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01542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99586"/>
                  </a:ext>
                </a:extLst>
              </a:tr>
              <a:tr h="482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BBB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O2001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휴대폰결제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4000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7500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132012221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C1234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01542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902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85483"/>
              </p:ext>
            </p:extLst>
          </p:nvPr>
        </p:nvGraphicFramePr>
        <p:xfrm>
          <a:off x="1006112" y="4925350"/>
          <a:ext cx="54284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40">
                  <a:extLst>
                    <a:ext uri="{9D8B030D-6E8A-4147-A177-3AD203B41FA5}">
                      <a16:colId xmlns:a16="http://schemas.microsoft.com/office/drawing/2014/main" val="1471088320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1309571043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2623044343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109776923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3325229155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2767531662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3934449647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3412869266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1346001154"/>
                    </a:ext>
                  </a:extLst>
                </a:gridCol>
                <a:gridCol w="542840">
                  <a:extLst>
                    <a:ext uri="{9D8B030D-6E8A-4147-A177-3AD203B41FA5}">
                      <a16:colId xmlns:a16="http://schemas.microsoft.com/office/drawing/2014/main" val="137905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 이메일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r>
                        <a:rPr lang="en-US" altLang="ko-KR" sz="1000" dirty="0" smtClean="0"/>
                        <a:t>(PK)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결재수단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총금액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택배사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송장번호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장바구니 고유번호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주문상세번호</a:t>
                      </a:r>
                      <a:r>
                        <a:rPr lang="en-US" altLang="ko-KR" sz="1000" dirty="0" smtClean="0"/>
                        <a:t>(FK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2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O1001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신용카드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대한통운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101000242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10251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A1234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5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AAA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O1002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카카오페이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16500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2020-01-06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102112312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11225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B1234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3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BBB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O2001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휴대폰결제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7500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2020-01-05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대한통운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132012221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01542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C1234</a:t>
                      </a:r>
                      <a:endParaRPr lang="ko-KR" altLang="en-US" sz="10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PD1001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6444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20008"/>
              </p:ext>
            </p:extLst>
          </p:nvPr>
        </p:nvGraphicFramePr>
        <p:xfrm>
          <a:off x="8653589" y="1393223"/>
          <a:ext cx="2527188" cy="369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97">
                  <a:extLst>
                    <a:ext uri="{9D8B030D-6E8A-4147-A177-3AD203B41FA5}">
                      <a16:colId xmlns:a16="http://schemas.microsoft.com/office/drawing/2014/main" val="2182569566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3996125348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87421709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304437257"/>
                    </a:ext>
                  </a:extLst>
                </a:gridCol>
              </a:tblGrid>
              <a:tr h="705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/>
                        <a:t>PK-FK)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smtClean="0"/>
                        <a:t>PK)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제품별 총금액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58716"/>
                  </a:ext>
                </a:extLst>
              </a:tr>
              <a:tr h="552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PD0001</a:t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357"/>
                  </a:ext>
                </a:extLst>
              </a:tr>
              <a:tr h="406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94257"/>
                  </a:ext>
                </a:extLst>
              </a:tr>
              <a:tr h="406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1490"/>
                  </a:ext>
                </a:extLst>
              </a:tr>
              <a:tr h="406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87889"/>
                  </a:ext>
                </a:extLst>
              </a:tr>
              <a:tr h="406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PD0002</a:t>
                      </a:r>
                      <a:endParaRPr lang="ko-KR" altLang="en-US" sz="100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2000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7025"/>
                  </a:ext>
                </a:extLst>
              </a:tr>
              <a:tr h="406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PD1001</a:t>
                      </a:r>
                      <a:endParaRPr lang="ko-KR" altLang="en-US" sz="100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0722"/>
                  </a:ext>
                </a:extLst>
              </a:tr>
              <a:tr h="406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PD1001</a:t>
                      </a:r>
                      <a:endParaRPr lang="ko-KR" altLang="en-US" sz="100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4000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962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78775" y="5110016"/>
            <a:ext cx="1945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주문상세가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복합키가</a:t>
            </a:r>
            <a:r>
              <a:rPr lang="ko-KR" altLang="en-US" dirty="0" smtClean="0"/>
              <a:t> 되었음으로 제</a:t>
            </a:r>
            <a:r>
              <a:rPr lang="en-US" altLang="ko-KR" dirty="0" smtClean="0"/>
              <a:t>2</a:t>
            </a:r>
            <a:r>
              <a:rPr lang="ko-KR" altLang="en-US" smtClean="0"/>
              <a:t>정규형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부분적 함수 종속을 만족하는지 확인한다</a:t>
            </a:r>
            <a:r>
              <a:rPr lang="en-US" altLang="ko-KR" dirty="0" smtClean="0"/>
              <a:t>.)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6121" y="4925350"/>
            <a:ext cx="157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78775" y="802554"/>
            <a:ext cx="141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주문상세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2218" y="211886"/>
            <a:ext cx="1634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살구색은 주문번호 </a:t>
            </a:r>
            <a:r>
              <a:rPr lang="en-US" altLang="ko-KR" sz="1200" dirty="0" smtClean="0"/>
              <a:t>PK</a:t>
            </a:r>
            <a:r>
              <a:rPr lang="ko-KR" altLang="en-US" sz="1200" smtClean="0"/>
              <a:t>에 의하여 식별이 가능하다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6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" y="45769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주문 상세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4305" y="308697"/>
            <a:ext cx="4463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smtClean="0"/>
              <a:t>주문상세번호</a:t>
            </a:r>
            <a:r>
              <a:rPr lang="en-US" altLang="ko-KR" dirty="0" smtClean="0"/>
              <a:t>,</a:t>
            </a:r>
            <a:r>
              <a:rPr lang="ko-KR" altLang="en-US" smtClean="0"/>
              <a:t>제품번호</a:t>
            </a:r>
            <a:r>
              <a:rPr lang="en-US" altLang="ko-KR" dirty="0" smtClean="0"/>
              <a:t>)-</a:t>
            </a:r>
            <a:r>
              <a:rPr lang="ko-KR" altLang="en-US" smtClean="0"/>
              <a:t>완전함수적종속</a:t>
            </a:r>
            <a:endParaRPr lang="en-US" altLang="ko-KR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smtClean="0"/>
              <a:t>수량</a:t>
            </a:r>
            <a:r>
              <a:rPr lang="en-US" altLang="ko-KR" sz="1500" smtClean="0"/>
              <a:t>,</a:t>
            </a:r>
            <a:r>
              <a:rPr lang="ko-KR" altLang="en-US" sz="1500" smtClean="0"/>
              <a:t>제품별 총 금액</a:t>
            </a:r>
            <a:endParaRPr lang="en-US" altLang="ko-KR" sz="15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64063"/>
              </p:ext>
            </p:extLst>
          </p:nvPr>
        </p:nvGraphicFramePr>
        <p:xfrm>
          <a:off x="189693" y="617408"/>
          <a:ext cx="2527188" cy="367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97">
                  <a:extLst>
                    <a:ext uri="{9D8B030D-6E8A-4147-A177-3AD203B41FA5}">
                      <a16:colId xmlns:a16="http://schemas.microsoft.com/office/drawing/2014/main" val="2182569566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3996125348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87421709"/>
                    </a:ext>
                  </a:extLst>
                </a:gridCol>
                <a:gridCol w="631797">
                  <a:extLst>
                    <a:ext uri="{9D8B030D-6E8A-4147-A177-3AD203B41FA5}">
                      <a16:colId xmlns:a16="http://schemas.microsoft.com/office/drawing/2014/main" val="304437257"/>
                    </a:ext>
                  </a:extLst>
                </a:gridCol>
              </a:tblGrid>
              <a:tr h="404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주문상세번호</a:t>
                      </a:r>
                    </a:p>
                    <a:p>
                      <a:pPr latinLnBrk="1"/>
                      <a:r>
                        <a:rPr lang="en-US" altLang="ko-KR" sz="1000" smtClean="0"/>
                        <a:t>(PK,FK)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제품번호</a:t>
                      </a:r>
                      <a:r>
                        <a:rPr lang="en-US" altLang="ko-KR" sz="1000" smtClean="0"/>
                        <a:t>(PK,FK)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제품별 총금액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5871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PD0001</a:t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</a:b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357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94257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01490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87889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PD0002</a:t>
                      </a:r>
                      <a:endParaRPr lang="ko-KR" altLang="en-US" sz="100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2000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7025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PD1001</a:t>
                      </a:r>
                      <a:endParaRPr lang="ko-KR" altLang="en-US" sz="100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30722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PD1001</a:t>
                      </a:r>
                      <a:endParaRPr lang="ko-KR" altLang="en-US" sz="100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1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4000</a:t>
                      </a:r>
                      <a:endParaRPr lang="ko-KR" altLang="en-US" sz="100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9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7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1183</Words>
  <Application>Microsoft Office PowerPoint</Application>
  <PresentationFormat>와이드스크린</PresentationFormat>
  <Paragraphs>647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31</cp:revision>
  <dcterms:created xsi:type="dcterms:W3CDTF">2020-01-31T14:34:25Z</dcterms:created>
  <dcterms:modified xsi:type="dcterms:W3CDTF">2020-01-31T19:06:21Z</dcterms:modified>
</cp:coreProperties>
</file>