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9013-2262-4A80-A981-F70678C157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D828-8E61-4852-93C8-E87B2A8ADD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04546"/>
              </p:ext>
            </p:extLst>
          </p:nvPr>
        </p:nvGraphicFramePr>
        <p:xfrm>
          <a:off x="467538" y="1455517"/>
          <a:ext cx="820891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690" y="10327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호텔정</a:t>
            </a:r>
            <a:r>
              <a:rPr lang="ko-KR" altLang="en-US" dirty="0"/>
              <a:t>보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4170058" y="2443681"/>
            <a:ext cx="864096" cy="1149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03800"/>
              </p:ext>
            </p:extLst>
          </p:nvPr>
        </p:nvGraphicFramePr>
        <p:xfrm>
          <a:off x="4860032" y="39444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91836"/>
              </p:ext>
            </p:extLst>
          </p:nvPr>
        </p:nvGraphicFramePr>
        <p:xfrm>
          <a:off x="323528" y="39444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29697"/>
              </p:ext>
            </p:extLst>
          </p:nvPr>
        </p:nvGraphicFramePr>
        <p:xfrm>
          <a:off x="3923928" y="5528628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꺾인 연결선 34"/>
          <p:cNvCxnSpPr/>
          <p:nvPr/>
        </p:nvCxnSpPr>
        <p:spPr>
          <a:xfrm>
            <a:off x="1403648" y="4592524"/>
            <a:ext cx="2520280" cy="1224136"/>
          </a:xfrm>
          <a:prstGeom prst="bentConnector3">
            <a:avLst>
              <a:gd name="adj1" fmla="val -3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32" idx="3"/>
          </p:cNvCxnSpPr>
          <p:nvPr/>
        </p:nvCxnSpPr>
        <p:spPr>
          <a:xfrm rot="10800000" flipV="1">
            <a:off x="5220072" y="4664532"/>
            <a:ext cx="3456384" cy="1116124"/>
          </a:xfrm>
          <a:prstGeom prst="bentConnector3">
            <a:avLst>
              <a:gd name="adj1" fmla="val 1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34403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60032" y="35124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60709" y="513243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31768" y="345053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먼저 사이트에서 확인 가능한 정보를 나열한다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</a:t>
            </a:r>
            <a:r>
              <a:rPr lang="ko-KR" altLang="en-US" sz="1000" dirty="0" smtClean="0"/>
              <a:t>나열한 정보들의 분류를 크게 회원과 상품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으로 나타낼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파란색은 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빨강색은 제품 관련정보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79561" y="2464985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회원이 호텔의 예약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즉 제품의 구매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를 위해서는 주문이라는 행위가 있어야하며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이러한 행위에 의하여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회원과 제품사이에는 </a:t>
            </a:r>
            <a:r>
              <a:rPr lang="en-US" altLang="ko-KR" sz="1000" dirty="0" smtClean="0"/>
              <a:t>N:M </a:t>
            </a:r>
            <a:r>
              <a:rPr lang="ko-KR" altLang="en-US" sz="1000" dirty="0" smtClean="0"/>
              <a:t>관계가 성립한다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회원은 </a:t>
            </a:r>
            <a:r>
              <a:rPr lang="ko-KR" altLang="en-US" sz="1000" dirty="0" err="1" smtClean="0"/>
              <a:t>여러제품을</a:t>
            </a:r>
            <a:r>
              <a:rPr lang="ko-KR" altLang="en-US" sz="1000" dirty="0" smtClean="0"/>
              <a:t> 선택 가능하고 제품은 여러 사람에게 선택 받을 수 있다</a:t>
            </a:r>
            <a:r>
              <a:rPr lang="en-US" altLang="ko-KR" sz="1000" dirty="0" smtClean="0"/>
              <a:t>.]</a:t>
            </a:r>
          </a:p>
          <a:p>
            <a:r>
              <a:rPr lang="en-US" altLang="ko-KR" sz="1000" dirty="0" smtClean="0"/>
              <a:t>N:M</a:t>
            </a:r>
            <a:r>
              <a:rPr lang="ko-KR" altLang="en-US" sz="1000" dirty="0" smtClean="0"/>
              <a:t>관계를 데이터베이스로 표현하려면 </a:t>
            </a:r>
            <a:r>
              <a:rPr lang="ko-KR" altLang="en-US" sz="1000" dirty="0" err="1" smtClean="0"/>
              <a:t>교차엔티티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릴레이션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가 필요하며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주문에 의해 관계가 형성됨으로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교차엔티티가 곧  주문테이블이다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75666" y="4835843"/>
            <a:ext cx="1584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회원이 주문이라는 행위를 진행 하는 것임으로 어떤 회원이 주문을 </a:t>
            </a:r>
            <a:r>
              <a:rPr lang="ko-KR" altLang="en-US" sz="1000" dirty="0" err="1" smtClean="0"/>
              <a:t>행하였는지를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주문테이블이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알기위해선</a:t>
            </a:r>
            <a:r>
              <a:rPr lang="ko-KR" altLang="en-US" sz="1000" dirty="0" smtClean="0"/>
              <a:t> 회원테이블의 </a:t>
            </a:r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참조키로</a:t>
            </a:r>
            <a:r>
              <a:rPr lang="ko-KR" altLang="en-US" sz="1000" dirty="0" smtClean="0"/>
              <a:t> 가지며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회원이 주문한 제품의 정보를 참조하기 위하여 </a:t>
            </a:r>
            <a:r>
              <a:rPr lang="ko-KR" altLang="en-US" sz="1000" dirty="0" err="1" smtClean="0"/>
              <a:t>주문테이블이</a:t>
            </a:r>
            <a:r>
              <a:rPr lang="ko-KR" altLang="en-US" sz="1000" dirty="0" smtClean="0"/>
              <a:t> 제품의 </a:t>
            </a:r>
            <a:r>
              <a:rPr lang="ko-KR" altLang="en-US" sz="1000" dirty="0" err="1" smtClean="0"/>
              <a:t>기본키</a:t>
            </a:r>
            <a:r>
              <a:rPr lang="ko-KR" altLang="en-US" sz="1000" dirty="0" smtClean="0"/>
              <a:t> 또한 가져야한다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엔터티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79512" y="744327"/>
          <a:ext cx="468052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40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408721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회원</a:t>
            </a:r>
            <a:endParaRPr lang="ko-KR" altLang="en-US" sz="13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5358" y="2192974"/>
          <a:ext cx="5847228" cy="57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92">
                  <a:extLst>
                    <a:ext uri="{9D8B030D-6E8A-4147-A177-3AD203B41FA5}">
                      <a16:colId xmlns:a16="http://schemas.microsoft.com/office/drawing/2014/main" val="73860602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25538487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685651072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234216591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95433268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1997753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155120926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88519149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919890806"/>
                    </a:ext>
                  </a:extLst>
                </a:gridCol>
              </a:tblGrid>
              <a:tr h="57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체크인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체크아웃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투숙자명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주문상세번호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[FK]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78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71" y="1867191"/>
            <a:ext cx="72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</a:t>
            </a:r>
            <a:endParaRPr lang="ko-KR" altLang="en-US" sz="13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1548" y="3387926"/>
          <a:ext cx="24586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54">
                  <a:extLst>
                    <a:ext uri="{9D8B030D-6E8A-4147-A177-3AD203B41FA5}">
                      <a16:colId xmlns:a16="http://schemas.microsoft.com/office/drawing/2014/main" val="2328509136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3456922482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1241324665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2410804378"/>
                    </a:ext>
                  </a:extLst>
                </a:gridCol>
              </a:tblGrid>
              <a:tr h="76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[PK]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[PK,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FK(</a:t>
                      </a:r>
                      <a:r>
                        <a:rPr lang="ko-KR" altLang="en-US" sz="1000" dirty="0" err="1" smtClean="0"/>
                        <a:t>제품테이블</a:t>
                      </a:r>
                      <a:r>
                        <a:rPr lang="en-US" altLang="ko-KR" sz="1000" dirty="0" smtClean="0"/>
                        <a:t>)]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9313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71" y="3095538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주문상세</a:t>
            </a:r>
            <a:endParaRPr lang="ko-KR" altLang="en-US" sz="13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52690" y="4869160"/>
          <a:ext cx="8352933" cy="70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38">
                  <a:extLst>
                    <a:ext uri="{9D8B030D-6E8A-4147-A177-3AD203B41FA5}">
                      <a16:colId xmlns:a16="http://schemas.microsoft.com/office/drawing/2014/main" val="280487969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83483764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1784701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291484983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51091798"/>
                    </a:ext>
                  </a:extLst>
                </a:gridCol>
                <a:gridCol w="596138">
                  <a:extLst>
                    <a:ext uri="{9D8B030D-6E8A-4147-A177-3AD203B41FA5}">
                      <a16:colId xmlns:a16="http://schemas.microsoft.com/office/drawing/2014/main" val="344110764"/>
                    </a:ext>
                  </a:extLst>
                </a:gridCol>
                <a:gridCol w="597139">
                  <a:extLst>
                    <a:ext uri="{9D8B030D-6E8A-4147-A177-3AD203B41FA5}">
                      <a16:colId xmlns:a16="http://schemas.microsoft.com/office/drawing/2014/main" val="148132458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47233734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81178818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266800576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95260393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423744942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75910845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800484997"/>
                    </a:ext>
                  </a:extLst>
                </a:gridCol>
              </a:tblGrid>
              <a:tr h="703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[PK,FK]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4478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71" y="4566811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5795158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상품상세</a:t>
            </a:r>
            <a:endParaRPr lang="ko-KR" altLang="en-US" sz="13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52690" y="6087546"/>
          <a:ext cx="1755014" cy="50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07">
                  <a:extLst>
                    <a:ext uri="{9D8B030D-6E8A-4147-A177-3AD203B41FA5}">
                      <a16:colId xmlns:a16="http://schemas.microsoft.com/office/drawing/2014/main" val="1206971710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4232138194"/>
                    </a:ext>
                  </a:extLst>
                </a:gridCol>
              </a:tblGrid>
              <a:tr h="509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제품번호</a:t>
                      </a:r>
                      <a:endParaRPr lang="en-US" altLang="ko-KR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제공서비스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156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370856" y="1597767"/>
            <a:ext cx="0" cy="58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451511" y="2754786"/>
            <a:ext cx="5128601" cy="633140"/>
            <a:chOff x="451511" y="2754786"/>
            <a:chExt cx="5128601" cy="63314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580112" y="2754786"/>
              <a:ext cx="0" cy="2406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51511" y="2995438"/>
              <a:ext cx="512860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51511" y="2995438"/>
              <a:ext cx="0" cy="39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/>
          <p:nvPr/>
        </p:nvCxnSpPr>
        <p:spPr>
          <a:xfrm>
            <a:off x="451511" y="5572651"/>
            <a:ext cx="0" cy="51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56952"/>
              </p:ext>
            </p:extLst>
          </p:nvPr>
        </p:nvGraphicFramePr>
        <p:xfrm>
          <a:off x="5796137" y="3339132"/>
          <a:ext cx="2709485" cy="77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97">
                  <a:extLst>
                    <a:ext uri="{9D8B030D-6E8A-4147-A177-3AD203B41FA5}">
                      <a16:colId xmlns:a16="http://schemas.microsoft.com/office/drawing/2014/main" val="751857143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158159943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2737851482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720964550"/>
                    </a:ext>
                  </a:extLst>
                </a:gridCol>
                <a:gridCol w="541897">
                  <a:extLst>
                    <a:ext uri="{9D8B030D-6E8A-4147-A177-3AD203B41FA5}">
                      <a16:colId xmlns:a16="http://schemas.microsoft.com/office/drawing/2014/main" val="3524433959"/>
                    </a:ext>
                  </a:extLst>
                </a:gridCol>
              </a:tblGrid>
              <a:tr h="773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b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방수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총 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총가격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11101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547664" y="1597767"/>
            <a:ext cx="4680520" cy="1757542"/>
            <a:chOff x="1547664" y="1597767"/>
            <a:chExt cx="4680520" cy="175754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547664" y="1597767"/>
              <a:ext cx="0" cy="26942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547664" y="1867191"/>
              <a:ext cx="468052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228184" y="1867191"/>
              <a:ext cx="0" cy="148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51511" y="4091417"/>
            <a:ext cx="6136713" cy="767782"/>
            <a:chOff x="451511" y="4128385"/>
            <a:chExt cx="6928801" cy="730814"/>
          </a:xfrm>
        </p:grpSpPr>
        <p:grpSp>
          <p:nvGrpSpPr>
            <p:cNvPr id="36" name="그룹 35"/>
            <p:cNvGrpSpPr/>
            <p:nvPr/>
          </p:nvGrpSpPr>
          <p:grpSpPr>
            <a:xfrm>
              <a:off x="451511" y="4536818"/>
              <a:ext cx="578686" cy="322381"/>
              <a:chOff x="649533" y="4536818"/>
              <a:chExt cx="380664" cy="322381"/>
            </a:xfrm>
          </p:grpSpPr>
          <p:cxnSp>
            <p:nvCxnSpPr>
              <p:cNvPr id="29" name="직선 연결선 28"/>
              <p:cNvCxnSpPr/>
              <p:nvPr/>
            </p:nvCxnSpPr>
            <p:spPr>
              <a:xfrm flipH="1">
                <a:off x="649533" y="4713005"/>
                <a:ext cx="38066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>
                <a:off x="649533" y="4536818"/>
                <a:ext cx="380664" cy="322381"/>
                <a:chOff x="649533" y="4536818"/>
                <a:chExt cx="380664" cy="322381"/>
              </a:xfrm>
            </p:grpSpPr>
            <p:cxnSp>
              <p:nvCxnSpPr>
                <p:cNvPr id="27" name="직선 연결선 26"/>
                <p:cNvCxnSpPr/>
                <p:nvPr/>
              </p:nvCxnSpPr>
              <p:spPr>
                <a:xfrm>
                  <a:off x="1030197" y="4536818"/>
                  <a:ext cx="0" cy="176187"/>
                </a:xfrm>
                <a:prstGeom prst="line">
                  <a:avLst/>
                </a:prstGeom>
                <a:ln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649533" y="4713005"/>
                  <a:ext cx="0" cy="1461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5" name="직선 연결선 34"/>
            <p:cNvCxnSpPr/>
            <p:nvPr/>
          </p:nvCxnSpPr>
          <p:spPr>
            <a:xfrm>
              <a:off x="1030197" y="4713005"/>
              <a:ext cx="635011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380312" y="4128385"/>
              <a:ext cx="0" cy="58462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092718" y="35583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3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28554"/>
              </p:ext>
            </p:extLst>
          </p:nvPr>
        </p:nvGraphicFramePr>
        <p:xfrm>
          <a:off x="467544" y="404664"/>
          <a:ext cx="3744415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751857143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158159943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2737851482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720964550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3524433959"/>
                    </a:ext>
                  </a:extLst>
                </a:gridCol>
              </a:tblGrid>
              <a:tr h="6192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b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방수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총 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총가격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11101"/>
                  </a:ext>
                </a:extLst>
              </a:tr>
              <a:tr h="30963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38467"/>
                  </a:ext>
                </a:extLst>
              </a:tr>
              <a:tr h="30963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86189"/>
                  </a:ext>
                </a:extLst>
              </a:tr>
              <a:tr h="273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bbb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31730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1763688" y="2132856"/>
            <a:ext cx="100811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52030"/>
              </p:ext>
            </p:extLst>
          </p:nvPr>
        </p:nvGraphicFramePr>
        <p:xfrm>
          <a:off x="467544" y="2948535"/>
          <a:ext cx="309634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86">
                  <a:extLst>
                    <a:ext uri="{9D8B030D-6E8A-4147-A177-3AD203B41FA5}">
                      <a16:colId xmlns:a16="http://schemas.microsoft.com/office/drawing/2014/main" val="2743902142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344332299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44522794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4034676271"/>
                    </a:ext>
                  </a:extLst>
                </a:gridCol>
              </a:tblGrid>
              <a:tr h="354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b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[FK</a:t>
                      </a: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/>
                        <a:t>제품번호</a:t>
                      </a:r>
                      <a:r>
                        <a:rPr lang="en-US" altLang="ko-KR" sz="1000" b="0" dirty="0" smtClean="0"/>
                        <a:t>[FK]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방수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총 가격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66800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19287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2425"/>
                  </a:ext>
                </a:extLst>
              </a:tr>
              <a:tr h="354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bbb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5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59722"/>
              </p:ext>
            </p:extLst>
          </p:nvPr>
        </p:nvGraphicFramePr>
        <p:xfrm>
          <a:off x="4499992" y="2963639"/>
          <a:ext cx="1584176" cy="148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23819933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17491884"/>
                    </a:ext>
                  </a:extLst>
                </a:gridCol>
              </a:tblGrid>
              <a:tr h="467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b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총가격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90480"/>
                  </a:ext>
                </a:extLst>
              </a:tr>
              <a:tr h="467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87348"/>
                  </a:ext>
                </a:extLst>
              </a:tr>
              <a:tr h="46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bbb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16455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827584" y="45091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27584" y="494116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922803" y="4494014"/>
            <a:ext cx="0" cy="44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508" y="25402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상세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3256" y="2500234"/>
            <a:ext cx="24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별 총 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6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80653"/>
              </p:ext>
            </p:extLst>
          </p:nvPr>
        </p:nvGraphicFramePr>
        <p:xfrm>
          <a:off x="4716016" y="692696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36762"/>
              </p:ext>
            </p:extLst>
          </p:nvPr>
        </p:nvGraphicFramePr>
        <p:xfrm>
          <a:off x="179512" y="692696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75431"/>
              </p:ext>
            </p:extLst>
          </p:nvPr>
        </p:nvGraphicFramePr>
        <p:xfrm>
          <a:off x="3779912" y="1916832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87146"/>
              </p:ext>
            </p:extLst>
          </p:nvPr>
        </p:nvGraphicFramePr>
        <p:xfrm>
          <a:off x="4571998" y="4797152"/>
          <a:ext cx="4248477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0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체크인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체크아웃 날짜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투숙자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 요청사항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50288"/>
              </p:ext>
            </p:extLst>
          </p:nvPr>
        </p:nvGraphicFramePr>
        <p:xfrm>
          <a:off x="179512" y="4797152"/>
          <a:ext cx="41044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51700"/>
              </p:ext>
            </p:extLst>
          </p:nvPr>
        </p:nvGraphicFramePr>
        <p:xfrm>
          <a:off x="4067944" y="6013220"/>
          <a:ext cx="129614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9512" y="42930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8071" y="43638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331640" y="5650590"/>
            <a:ext cx="2736304" cy="614658"/>
            <a:chOff x="1043608" y="3935112"/>
            <a:chExt cx="2736304" cy="614658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043608" y="3935112"/>
              <a:ext cx="0" cy="614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13" idx="1"/>
            </p:cNvCxnSpPr>
            <p:nvPr/>
          </p:nvCxnSpPr>
          <p:spPr>
            <a:xfrm flipV="1">
              <a:off x="1043608" y="4549769"/>
              <a:ext cx="27363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377671" y="5640343"/>
            <a:ext cx="3240360" cy="614656"/>
            <a:chOff x="4716016" y="4005986"/>
            <a:chExt cx="3240360" cy="6146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7956376" y="4005986"/>
              <a:ext cx="0" cy="614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3" idx="3"/>
            </p:cNvCxnSpPr>
            <p:nvPr/>
          </p:nvCxnSpPr>
          <p:spPr>
            <a:xfrm flipH="1">
              <a:off x="4716016" y="4620642"/>
              <a:ext cx="324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31640" y="1546136"/>
            <a:ext cx="2448272" cy="636080"/>
            <a:chOff x="1331640" y="1546136"/>
            <a:chExt cx="2448272" cy="63608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331640" y="1546136"/>
              <a:ext cx="0" cy="636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1"/>
            </p:cNvCxnSpPr>
            <p:nvPr/>
          </p:nvCxnSpPr>
          <p:spPr>
            <a:xfrm flipV="1">
              <a:off x="1331640" y="2168860"/>
              <a:ext cx="2448272" cy="1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직선 연결선 59"/>
          <p:cNvCxnSpPr/>
          <p:nvPr/>
        </p:nvCxnSpPr>
        <p:spPr>
          <a:xfrm>
            <a:off x="8604448" y="1514110"/>
            <a:ext cx="0" cy="65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4" idx="3"/>
          </p:cNvCxnSpPr>
          <p:nvPr/>
        </p:nvCxnSpPr>
        <p:spPr>
          <a:xfrm flipH="1" flipV="1">
            <a:off x="5076056" y="2168860"/>
            <a:ext cx="3528392" cy="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75013" y="5647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449679" y="3793531"/>
            <a:ext cx="3096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생성된 주문테이블의 기본 뼈대를 만들었으니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회원</a:t>
            </a:r>
            <a:r>
              <a:rPr lang="en-US" altLang="ko-KR" sz="1000" dirty="0" smtClean="0"/>
              <a:t>ID,</a:t>
            </a:r>
            <a:r>
              <a:rPr lang="ko-KR" altLang="en-US" sz="1000" dirty="0" smtClean="0"/>
              <a:t>방이름</a:t>
            </a:r>
            <a:r>
              <a:rPr lang="en-US" altLang="ko-KR" sz="1000" dirty="0" smtClean="0"/>
              <a:t>],[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PK] </a:t>
            </a:r>
            <a:r>
              <a:rPr lang="ko-KR" altLang="en-US" sz="1000" dirty="0" smtClean="0"/>
              <a:t>회원과 제품으로 나뉜 테이블에서 주문에 더 어울리는 컬럼들을 추려내어 주문테이블에 추가한다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보라색은 주문테이블에 존재하는 것이 더 이상적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63191"/>
              </p:ext>
            </p:extLst>
          </p:nvPr>
        </p:nvGraphicFramePr>
        <p:xfrm>
          <a:off x="179512" y="578950"/>
          <a:ext cx="4680522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6914"/>
              </p:ext>
            </p:extLst>
          </p:nvPr>
        </p:nvGraphicFramePr>
        <p:xfrm>
          <a:off x="1821452" y="2426088"/>
          <a:ext cx="434897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19">
                  <a:extLst>
                    <a:ext uri="{9D8B030D-6E8A-4147-A177-3AD203B41FA5}">
                      <a16:colId xmlns:a16="http://schemas.microsoft.com/office/drawing/2014/main" val="121913205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483219">
                  <a:extLst>
                    <a:ext uri="{9D8B030D-6E8A-4147-A177-3AD203B41FA5}">
                      <a16:colId xmlns:a16="http://schemas.microsoft.com/office/drawing/2014/main" val="351244442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66562"/>
              </p:ext>
            </p:extLst>
          </p:nvPr>
        </p:nvGraphicFramePr>
        <p:xfrm>
          <a:off x="5796136" y="578950"/>
          <a:ext cx="288031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74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2226717192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411474">
                  <a:extLst>
                    <a:ext uri="{9D8B030D-6E8A-4147-A177-3AD203B41FA5}">
                      <a16:colId xmlns:a16="http://schemas.microsoft.com/office/drawing/2014/main" val="392055917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03648" y="1731078"/>
            <a:ext cx="417804" cy="1040330"/>
            <a:chOff x="1403648" y="1731078"/>
            <a:chExt cx="1872208" cy="1040330"/>
          </a:xfrm>
        </p:grpSpPr>
        <p:cxnSp>
          <p:nvCxnSpPr>
            <p:cNvPr id="18" name="직선 연결선 17"/>
            <p:cNvCxnSpPr/>
            <p:nvPr/>
          </p:nvCxnSpPr>
          <p:spPr>
            <a:xfrm flipH="1">
              <a:off x="1403648" y="2771408"/>
              <a:ext cx="187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1403648" y="1731078"/>
              <a:ext cx="0" cy="1040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/>
          <p:cNvCxnSpPr/>
          <p:nvPr/>
        </p:nvCxnSpPr>
        <p:spPr>
          <a:xfrm flipV="1">
            <a:off x="3059832" y="2060849"/>
            <a:ext cx="4968552" cy="1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059832" y="1279990"/>
            <a:ext cx="4968552" cy="1160679"/>
            <a:chOff x="3635896" y="1279990"/>
            <a:chExt cx="4392488" cy="1160679"/>
          </a:xfrm>
        </p:grpSpPr>
        <p:cxnSp>
          <p:nvCxnSpPr>
            <p:cNvPr id="25" name="직선 연결선 24"/>
            <p:cNvCxnSpPr/>
            <p:nvPr/>
          </p:nvCxnSpPr>
          <p:spPr>
            <a:xfrm flipV="1">
              <a:off x="3635896" y="2080629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8028384" y="1279990"/>
              <a:ext cx="0" cy="780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07504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52118" y="1223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01915" y="20515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88224" y="2080629"/>
            <a:ext cx="21602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4.</a:t>
            </a:r>
            <a:r>
              <a:rPr lang="ko-KR" altLang="en-US" sz="1000" dirty="0" err="1" smtClean="0"/>
              <a:t>정규화전에</a:t>
            </a:r>
            <a:r>
              <a:rPr lang="ko-KR" altLang="en-US" sz="1000" dirty="0" smtClean="0"/>
              <a:t> 눈에 보이지 않은 </a:t>
            </a:r>
            <a:r>
              <a:rPr lang="ko-KR" altLang="en-US" sz="1000" dirty="0" err="1" smtClean="0"/>
              <a:t>정보에대하여</a:t>
            </a:r>
            <a:r>
              <a:rPr lang="ko-KR" altLang="en-US" sz="1000" dirty="0" smtClean="0"/>
              <a:t> 생각해보자</a:t>
            </a:r>
            <a:r>
              <a:rPr lang="en-US" altLang="ko-KR" sz="1000" dirty="0" smtClean="0"/>
              <a:t>!</a:t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ko-KR" altLang="en-US" sz="1000" dirty="0" smtClean="0"/>
              <a:t>호텔방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의 경우 방의 수량이 </a:t>
            </a:r>
            <a:r>
              <a:rPr lang="ko-KR" altLang="en-US" sz="1000" dirty="0" err="1" smtClean="0"/>
              <a:t>있을것이다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해당 이름의 방의 수가 모두 </a:t>
            </a:r>
            <a:r>
              <a:rPr lang="ko-KR" altLang="en-US" sz="1000" dirty="0" err="1" smtClean="0"/>
              <a:t>예약시에는</a:t>
            </a:r>
            <a:r>
              <a:rPr lang="ko-KR" altLang="en-US" sz="1000" dirty="0" smtClean="0"/>
              <a:t> 예약이 안되어야함으로 남은 방의 수를 표현하는 컬럼이 존재해야한다</a:t>
            </a:r>
            <a:r>
              <a:rPr lang="en-US" altLang="ko-KR" sz="1000" dirty="0" smtClean="0"/>
              <a:t>!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</a:t>
            </a:r>
            <a:r>
              <a:rPr lang="ko-KR" altLang="en-US" sz="1000" dirty="0" smtClean="0"/>
              <a:t>주문</a:t>
            </a:r>
            <a:r>
              <a:rPr lang="en-US" altLang="ko-KR" sz="1000" dirty="0" smtClean="0"/>
              <a:t>]</a:t>
            </a:r>
          </a:p>
          <a:p>
            <a:r>
              <a:rPr lang="ko-KR" altLang="en-US" sz="1000" dirty="0" smtClean="0"/>
              <a:t>하나의 주문에는 여러 제품을 포함하여야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이 말이 </a:t>
            </a:r>
            <a:r>
              <a:rPr lang="ko-KR" altLang="en-US" sz="1000" dirty="0" err="1" smtClean="0"/>
              <a:t>무슨말인고</a:t>
            </a:r>
            <a:r>
              <a:rPr lang="en-US" altLang="ko-KR" sz="1000" dirty="0" smtClean="0"/>
              <a:t>.. </a:t>
            </a:r>
            <a:r>
              <a:rPr lang="ko-KR" altLang="en-US" sz="1000" dirty="0" err="1" smtClean="0"/>
              <a:t>풀이해보자면</a:t>
            </a:r>
            <a:r>
              <a:rPr lang="en-US" altLang="ko-KR" sz="1000" dirty="0" smtClean="0"/>
              <a:t>!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ko-KR" altLang="en-US" sz="1000" dirty="0" smtClean="0"/>
              <a:t>한번에 주문에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라는 </a:t>
            </a:r>
            <a:r>
              <a:rPr lang="ko-KR" altLang="en-US" sz="1000" dirty="0" err="1" smtClean="0"/>
              <a:t>방이름의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BOOKING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개를 잡고 </a:t>
            </a:r>
            <a:r>
              <a:rPr lang="en-US" altLang="ko-KR" sz="1000" dirty="0" smtClean="0"/>
              <a:t>B</a:t>
            </a:r>
            <a:r>
              <a:rPr lang="ko-KR" altLang="en-US" sz="1000" dirty="0" smtClean="0"/>
              <a:t>라는 </a:t>
            </a:r>
            <a:r>
              <a:rPr lang="ko-KR" altLang="en-US" sz="1000" dirty="0" err="1" smtClean="0"/>
              <a:t>방이름의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BOOKING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개를 </a:t>
            </a:r>
            <a:r>
              <a:rPr lang="ko-KR" altLang="en-US" sz="1000" dirty="0" err="1" smtClean="0"/>
              <a:t>잡았다치자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즉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한번의 주문에 제품과 </a:t>
            </a:r>
            <a:r>
              <a:rPr lang="ko-KR" altLang="en-US" sz="1000" dirty="0" smtClean="0">
                <a:solidFill>
                  <a:srgbClr val="FF0000"/>
                </a:solidFill>
              </a:rPr>
              <a:t>제품별 개수가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존재</a:t>
            </a:r>
            <a:r>
              <a:rPr lang="ko-KR" altLang="en-US" sz="1000" dirty="0" err="1" smtClean="0"/>
              <a:t>해야하며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이를 통틀어 한 주문에 예약된 총 방의 개수를 나타내는 컬럼인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 객실 수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존재하여야한다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그리고 하나의 회원은 여러 주문을 넣을 수 있음으로 회원이 작성하는 주문 건마다 고유한 번호가 필요하기떄문에 </a:t>
            </a:r>
            <a:r>
              <a:rPr lang="ko-KR" altLang="en-US" sz="1000" dirty="0" smtClean="0">
                <a:solidFill>
                  <a:srgbClr val="FF0000"/>
                </a:solidFill>
              </a:rPr>
              <a:t>주문번호 컬럼이 </a:t>
            </a:r>
            <a:r>
              <a:rPr lang="ko-KR" altLang="en-US" sz="1000" dirty="0" smtClean="0"/>
              <a:t>필요하다</a:t>
            </a:r>
            <a:r>
              <a:rPr lang="en-US" altLang="ko-KR" sz="1000" dirty="0" smtClean="0"/>
              <a:t>!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58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12200"/>
              </p:ext>
            </p:extLst>
          </p:nvPr>
        </p:nvGraphicFramePr>
        <p:xfrm>
          <a:off x="179512" y="578950"/>
          <a:ext cx="468052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3012"/>
              </p:ext>
            </p:extLst>
          </p:nvPr>
        </p:nvGraphicFramePr>
        <p:xfrm>
          <a:off x="5292075" y="575202"/>
          <a:ext cx="352839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44">
                  <a:extLst>
                    <a:ext uri="{9D8B030D-6E8A-4147-A177-3AD203B41FA5}">
                      <a16:colId xmlns:a16="http://schemas.microsoft.com/office/drawing/2014/main" val="295364179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2226717192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2231846381"/>
                    </a:ext>
                  </a:extLst>
                </a:gridCol>
                <a:gridCol w="392044">
                  <a:extLst>
                    <a:ext uri="{9D8B030D-6E8A-4147-A177-3AD203B41FA5}">
                      <a16:colId xmlns:a16="http://schemas.microsoft.com/office/drawing/2014/main" val="122433362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504" y="1166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18" y="1223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5130" y="195057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95542" y="1279991"/>
            <a:ext cx="3983521" cy="674674"/>
            <a:chOff x="3463498" y="1279990"/>
            <a:chExt cx="4564886" cy="1160679"/>
          </a:xfrm>
        </p:grpSpPr>
        <p:grpSp>
          <p:nvGrpSpPr>
            <p:cNvPr id="14" name="그룹 13"/>
            <p:cNvGrpSpPr/>
            <p:nvPr/>
          </p:nvGrpSpPr>
          <p:grpSpPr>
            <a:xfrm>
              <a:off x="3463498" y="1279990"/>
              <a:ext cx="4564886" cy="1160679"/>
              <a:chOff x="3635896" y="1279990"/>
              <a:chExt cx="4392488" cy="1160679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V="1">
                <a:off x="3635896" y="2080629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8028384" y="1279990"/>
                <a:ext cx="0" cy="780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463498" y="2060849"/>
              <a:ext cx="4564886" cy="1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3683" y="2362654"/>
            <a:ext cx="2779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먼저 주문 테이블의 정규화를 진행해보자</a:t>
            </a:r>
            <a:r>
              <a:rPr lang="en-US" altLang="ko-KR" sz="1000" dirty="0" smtClean="0"/>
              <a:t>!!!</a:t>
            </a:r>
            <a:endParaRPr lang="ko-KR" altLang="en-US" sz="10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79399"/>
              </p:ext>
            </p:extLst>
          </p:nvPr>
        </p:nvGraphicFramePr>
        <p:xfrm>
          <a:off x="107504" y="2664257"/>
          <a:ext cx="770486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6">
                  <a:extLst>
                    <a:ext uri="{9D8B030D-6E8A-4147-A177-3AD203B41FA5}">
                      <a16:colId xmlns:a16="http://schemas.microsoft.com/office/drawing/2014/main" val="985064499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2497239872"/>
                    </a:ext>
                  </a:extLst>
                </a:gridCol>
                <a:gridCol w="770486">
                  <a:extLst>
                    <a:ext uri="{9D8B030D-6E8A-4147-A177-3AD203B41FA5}">
                      <a16:colId xmlns:a16="http://schemas.microsoft.com/office/drawing/2014/main" val="3788408238"/>
                    </a:ext>
                  </a:extLst>
                </a:gridCol>
              </a:tblGrid>
              <a:tr h="506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  <a:tr h="22497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886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42937"/>
                  </a:ext>
                </a:extLst>
              </a:tr>
              <a:tr h="50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78961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98099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22171"/>
                  </a:ext>
                </a:extLst>
              </a:tr>
              <a:tr h="22497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70879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51652"/>
                  </a:ext>
                </a:extLst>
              </a:tr>
              <a:tr h="646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65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299535" y="1329014"/>
            <a:ext cx="2016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하늘색은 </a:t>
            </a:r>
            <a:r>
              <a:rPr lang="ko-KR" altLang="en-US" sz="1000" dirty="0" err="1" smtClean="0"/>
              <a:t>제품정보에</a:t>
            </a:r>
            <a:r>
              <a:rPr lang="ko-KR" altLang="en-US" sz="1000" dirty="0" smtClean="0"/>
              <a:t> 깜빡하고 빼먹은 컬럼입니다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세인트</a:t>
            </a:r>
            <a:r>
              <a:rPr lang="ko-KR" altLang="en-US" sz="1000" dirty="0" smtClean="0"/>
              <a:t> 호텔에서 정해진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방들의 타입 컬럼</a:t>
            </a:r>
            <a:endParaRPr lang="ko-KR" altLang="en-US" sz="10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42291"/>
              </p:ext>
            </p:extLst>
          </p:nvPr>
        </p:nvGraphicFramePr>
        <p:xfrm>
          <a:off x="2632256" y="1950579"/>
          <a:ext cx="539613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13">
                  <a:extLst>
                    <a:ext uri="{9D8B030D-6E8A-4147-A177-3AD203B41FA5}">
                      <a16:colId xmlns:a16="http://schemas.microsoft.com/office/drawing/2014/main" val="121913205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1036406649"/>
                    </a:ext>
                  </a:extLst>
                </a:gridCol>
                <a:gridCol w="539613">
                  <a:extLst>
                    <a:ext uri="{9D8B030D-6E8A-4147-A177-3AD203B41FA5}">
                      <a16:colId xmlns:a16="http://schemas.microsoft.com/office/drawing/2014/main" val="231106999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403648" y="1432390"/>
            <a:ext cx="1944216" cy="501838"/>
            <a:chOff x="1403648" y="1731078"/>
            <a:chExt cx="1944216" cy="674208"/>
          </a:xfrm>
        </p:grpSpPr>
        <p:grpSp>
          <p:nvGrpSpPr>
            <p:cNvPr id="5" name="그룹 4"/>
            <p:cNvGrpSpPr/>
            <p:nvPr/>
          </p:nvGrpSpPr>
          <p:grpSpPr>
            <a:xfrm>
              <a:off x="1403648" y="1731078"/>
              <a:ext cx="1281898" cy="434934"/>
              <a:chOff x="1403648" y="1731078"/>
              <a:chExt cx="1872208" cy="104033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1403648" y="2771408"/>
                <a:ext cx="18722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V="1">
                <a:off x="1403648" y="1731078"/>
                <a:ext cx="0" cy="1040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/>
            <p:cNvCxnSpPr/>
            <p:nvPr/>
          </p:nvCxnSpPr>
          <p:spPr>
            <a:xfrm flipV="1">
              <a:off x="3347864" y="2166012"/>
              <a:ext cx="0" cy="239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32256" y="2166012"/>
              <a:ext cx="7156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2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60893"/>
              </p:ext>
            </p:extLst>
          </p:nvPr>
        </p:nvGraphicFramePr>
        <p:xfrm>
          <a:off x="683568" y="692696"/>
          <a:ext cx="813690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">
                  <a:extLst>
                    <a:ext uri="{9D8B030D-6E8A-4147-A177-3AD203B41FA5}">
                      <a16:colId xmlns:a16="http://schemas.microsoft.com/office/drawing/2014/main" val="985064499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3446425002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4073523744"/>
                    </a:ext>
                  </a:extLst>
                </a:gridCol>
                <a:gridCol w="782734">
                  <a:extLst>
                    <a:ext uri="{9D8B030D-6E8A-4147-A177-3AD203B41FA5}">
                      <a16:colId xmlns:a16="http://schemas.microsoft.com/office/drawing/2014/main" val="372923903"/>
                    </a:ext>
                  </a:extLst>
                </a:gridCol>
                <a:gridCol w="844648">
                  <a:extLst>
                    <a:ext uri="{9D8B030D-6E8A-4147-A177-3AD203B41FA5}">
                      <a16:colId xmlns:a16="http://schemas.microsoft.com/office/drawing/2014/main" val="1935951584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1208572055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433184500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111346434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492324828"/>
                    </a:ext>
                  </a:extLst>
                </a:gridCol>
                <a:gridCol w="813690">
                  <a:extLst>
                    <a:ext uri="{9D8B030D-6E8A-4147-A177-3AD203B41FA5}">
                      <a16:colId xmlns:a16="http://schemas.microsoft.com/office/drawing/2014/main" val="2200463794"/>
                    </a:ext>
                  </a:extLst>
                </a:gridCol>
              </a:tblGrid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 별 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4152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8866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둠칫둠칫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68168"/>
                  </a:ext>
                </a:extLst>
              </a:tr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78961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98099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22171"/>
                  </a:ext>
                </a:extLst>
              </a:tr>
              <a:tr h="68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70879"/>
                  </a:ext>
                </a:extLst>
              </a:tr>
              <a:tr h="833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76044"/>
                  </a:ext>
                </a:extLst>
              </a:tr>
              <a:tr h="684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65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18864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::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</a:t>
            </a:r>
            <a:r>
              <a:rPr lang="en-US" altLang="ko-KR" dirty="0" smtClean="0"/>
              <a:t>[</a:t>
            </a:r>
            <a:r>
              <a:rPr lang="ko-KR" altLang="en-US" dirty="0" smtClean="0"/>
              <a:t>도메인이 </a:t>
            </a:r>
            <a:r>
              <a:rPr lang="ko-KR" altLang="en-US" dirty="0" err="1" smtClean="0"/>
              <a:t>원자값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함수적 종속성 이용하여 분해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80526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녹색으로 표시된 컬럼들은 주문 번호</a:t>
            </a:r>
            <a:r>
              <a:rPr lang="en-US" altLang="ko-KR" sz="1000" dirty="0" smtClean="0"/>
              <a:t>[PK] </a:t>
            </a:r>
            <a:r>
              <a:rPr lang="ko-KR" altLang="en-US" sz="1000" dirty="0" smtClean="0"/>
              <a:t>에 의하여 함수적으로 종속된 컬럼들이다</a:t>
            </a:r>
            <a:r>
              <a:rPr lang="en-US" altLang="ko-KR" sz="1000" dirty="0" smtClean="0"/>
              <a:t>.[</a:t>
            </a:r>
            <a:r>
              <a:rPr lang="ko-KR" altLang="en-US" sz="1000" dirty="0" smtClean="0"/>
              <a:t>결정자에 의하여  단 하나의 값만을 가짐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 smtClean="0"/>
              <a:t>{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주문번호 </a:t>
            </a:r>
            <a:r>
              <a:rPr lang="en-US" altLang="ko-KR" sz="1000" dirty="0" smtClean="0"/>
              <a:t>0001</a:t>
            </a:r>
            <a:r>
              <a:rPr lang="ko-KR" altLang="en-US" sz="1000" dirty="0" smtClean="0"/>
              <a:t>로 검색 시 방 이름은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개가 나온다</a:t>
            </a:r>
            <a:r>
              <a:rPr lang="en-US" altLang="ko-KR" sz="1000" dirty="0" smtClean="0"/>
              <a:t>-&gt; 1:1 </a:t>
            </a:r>
            <a:r>
              <a:rPr lang="ko-KR" altLang="en-US" sz="1000" dirty="0" smtClean="0"/>
              <a:t>매칭이 안됨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= 0001</a:t>
            </a:r>
            <a:r>
              <a:rPr lang="ko-KR" altLang="en-US" sz="1000" dirty="0" smtClean="0"/>
              <a:t>이 슈페리어 단 하나만을 결정하지못함</a:t>
            </a:r>
            <a:r>
              <a:rPr lang="en-US" altLang="ko-KR" sz="1000" dirty="0" smtClean="0"/>
              <a:t>.}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하늘색으로 표시된 컬럼들은 주문번호</a:t>
            </a:r>
            <a:r>
              <a:rPr lang="en-US" altLang="ko-KR" sz="1000" dirty="0" smtClean="0"/>
              <a:t>[PK,</a:t>
            </a:r>
            <a:r>
              <a:rPr lang="ko-KR" altLang="en-US" sz="1000" dirty="0" smtClean="0"/>
              <a:t>결정자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에 의하여 결정되지 못하는 속성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컬림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들이다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42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66819"/>
              </p:ext>
            </p:extLst>
          </p:nvPr>
        </p:nvGraphicFramePr>
        <p:xfrm>
          <a:off x="467544" y="476672"/>
          <a:ext cx="712879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">
                  <a:extLst>
                    <a:ext uri="{9D8B030D-6E8A-4147-A177-3AD203B41FA5}">
                      <a16:colId xmlns:a16="http://schemas.microsoft.com/office/drawing/2014/main" val="201530950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4237138308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1954755230"/>
                    </a:ext>
                  </a:extLst>
                </a:gridCol>
                <a:gridCol w="685758">
                  <a:extLst>
                    <a:ext uri="{9D8B030D-6E8A-4147-A177-3AD203B41FA5}">
                      <a16:colId xmlns:a16="http://schemas.microsoft.com/office/drawing/2014/main" val="1154169721"/>
                    </a:ext>
                  </a:extLst>
                </a:gridCol>
                <a:gridCol w="740001">
                  <a:extLst>
                    <a:ext uri="{9D8B030D-6E8A-4147-A177-3AD203B41FA5}">
                      <a16:colId xmlns:a16="http://schemas.microsoft.com/office/drawing/2014/main" val="3017548854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259298563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4182722889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1405489556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3366383415"/>
                    </a:ext>
                  </a:extLst>
                </a:gridCol>
                <a:gridCol w="712879">
                  <a:extLst>
                    <a:ext uri="{9D8B030D-6E8A-4147-A177-3AD203B41FA5}">
                      <a16:colId xmlns:a16="http://schemas.microsoft.com/office/drawing/2014/main" val="2222082411"/>
                    </a:ext>
                  </a:extLst>
                </a:gridCol>
              </a:tblGrid>
              <a:tr h="53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[FK]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체크인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체크아웃 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객실수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707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 flipH="1">
            <a:off x="1763688" y="1177712"/>
            <a:ext cx="1224136" cy="95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277380" y="1177712"/>
            <a:ext cx="1318955" cy="62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75199"/>
              </p:ext>
            </p:extLst>
          </p:nvPr>
        </p:nvGraphicFramePr>
        <p:xfrm>
          <a:off x="6706894" y="1800785"/>
          <a:ext cx="2374992" cy="521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48">
                  <a:extLst>
                    <a:ext uri="{9D8B030D-6E8A-4147-A177-3AD203B41FA5}">
                      <a16:colId xmlns:a16="http://schemas.microsoft.com/office/drawing/2014/main" val="4054611878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702113763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208227022"/>
                    </a:ext>
                  </a:extLst>
                </a:gridCol>
                <a:gridCol w="593748">
                  <a:extLst>
                    <a:ext uri="{9D8B030D-6E8A-4147-A177-3AD203B41FA5}">
                      <a16:colId xmlns:a16="http://schemas.microsoft.com/office/drawing/2014/main" val="33202596"/>
                    </a:ext>
                  </a:extLst>
                </a:gridCol>
              </a:tblGrid>
              <a:tr h="643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[PK]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방이름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[PK,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FK(</a:t>
                      </a:r>
                      <a:r>
                        <a:rPr lang="ko-KR" altLang="en-US" sz="1000" dirty="0" err="1" smtClean="0"/>
                        <a:t>제품테이블</a:t>
                      </a:r>
                      <a:r>
                        <a:rPr lang="en-US" altLang="ko-KR" sz="1000" dirty="0" smtClean="0"/>
                        <a:t>)]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7925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365952"/>
                  </a:ext>
                </a:extLst>
              </a:tr>
              <a:tr h="503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그랑블레스위트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67796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슈페리어 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75139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디럭스더블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02630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r>
                        <a:rPr lang="ko-KR" altLang="en-US" sz="1000" dirty="0" smtClean="0"/>
                        <a:t>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92767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7300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코너 </a:t>
                      </a:r>
                      <a:r>
                        <a:rPr lang="ko-KR" altLang="en-US" sz="1000" dirty="0" err="1" smtClean="0"/>
                        <a:t>트윈시티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1811"/>
                  </a:ext>
                </a:extLst>
              </a:tr>
              <a:tr h="5034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</a:t>
                      </a:r>
                      <a:r>
                        <a:rPr lang="ko-KR" altLang="en-US" sz="1000" dirty="0" smtClean="0"/>
                        <a:t> 트윈 </a:t>
                      </a:r>
                      <a:r>
                        <a:rPr lang="ko-KR" altLang="en-US" sz="1000" dirty="0" err="1" smtClean="0"/>
                        <a:t>오션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592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67785"/>
              </p:ext>
            </p:extLst>
          </p:nvPr>
        </p:nvGraphicFramePr>
        <p:xfrm>
          <a:off x="20924" y="2278926"/>
          <a:ext cx="5847228" cy="4561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92">
                  <a:extLst>
                    <a:ext uri="{9D8B030D-6E8A-4147-A177-3AD203B41FA5}">
                      <a16:colId xmlns:a16="http://schemas.microsoft.com/office/drawing/2014/main" val="66408387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39366151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0979374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0072245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9676160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29550416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01850600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410058762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078830682"/>
                    </a:ext>
                  </a:extLst>
                </a:gridCol>
              </a:tblGrid>
              <a:tr h="57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체크인 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체크아웃 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객실수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투숙자명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주문상세번호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[FK]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54760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2020-03-08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둠칫둠칫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희빈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993936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조용한곳으로 잡아줘요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9355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</a:t>
                      </a:r>
                      <a:r>
                        <a:rPr lang="ko-KR" altLang="en-US" sz="1000" baseline="0" dirty="0" smtClean="0"/>
                        <a:t> 더 </a:t>
                      </a:r>
                      <a:r>
                        <a:rPr lang="ko-KR" altLang="en-US" sz="1000" baseline="0" dirty="0" err="1" smtClean="0"/>
                        <a:t>준문할</a:t>
                      </a:r>
                      <a:r>
                        <a:rPr lang="ko-KR" altLang="en-US" sz="1000" baseline="0" dirty="0" smtClean="0"/>
                        <a:t> 꺼다</a:t>
                      </a:r>
                      <a:r>
                        <a:rPr lang="en-US" altLang="ko-KR" sz="1000" baseline="0" dirty="0" smtClean="0"/>
                        <a:t>!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270,000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65109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2020-04-17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왕처럼 대해주세요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675812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2020-03-19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펫 트윈에 </a:t>
                      </a:r>
                      <a:r>
                        <a:rPr lang="ko-KR" altLang="en-US" sz="1000" dirty="0" err="1" smtClean="0"/>
                        <a:t>캣타워도</a:t>
                      </a:r>
                      <a:r>
                        <a:rPr lang="ko-KR" altLang="en-US" sz="1000" dirty="0" smtClean="0"/>
                        <a:t> 준비</a:t>
                      </a:r>
                      <a:r>
                        <a:rPr lang="ko-KR" altLang="en-US" sz="1000" baseline="0" dirty="0" smtClean="0"/>
                        <a:t> 해줘요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350,000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항우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05092"/>
                  </a:ext>
                </a:extLst>
              </a:tr>
              <a:tr h="47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DDD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2020-03-29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로얄이니깐</a:t>
                      </a:r>
                      <a:r>
                        <a:rPr lang="ko-KR" altLang="en-US" sz="1000" dirty="0" smtClean="0"/>
                        <a:t> 알아서</a:t>
                      </a:r>
                      <a:r>
                        <a:rPr lang="ko-KR" altLang="en-US" sz="1000" baseline="0" dirty="0" smtClean="0"/>
                        <a:t> 잘 모시세요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600,000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3506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98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7460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554" y="13157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주문상세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4368" y="0"/>
            <a:ext cx="32403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정규형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완전함수적</a:t>
            </a:r>
            <a:r>
              <a:rPr lang="ko-KR" altLang="en-US" sz="1000" dirty="0" smtClean="0"/>
              <a:t> 종속성 만족</a:t>
            </a:r>
            <a:r>
              <a:rPr lang="en-US" altLang="ko-KR" sz="1000" dirty="0" smtClean="0"/>
              <a:t>(= </a:t>
            </a:r>
            <a:r>
              <a:rPr lang="ko-KR" altLang="en-US" sz="1000" dirty="0" smtClean="0"/>
              <a:t>부분 함수적종속성 제거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테이블로 나뉘어 짐에 따라 주문테이블에서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테이블을 참조할 수 있는 </a:t>
            </a:r>
            <a:r>
              <a:rPr lang="en-US" altLang="ko-KR" sz="1000" dirty="0" smtClean="0"/>
              <a:t>FK </a:t>
            </a:r>
            <a:r>
              <a:rPr lang="ko-KR" altLang="en-US" sz="1000" dirty="0" smtClean="0"/>
              <a:t>키가 존재해야함으로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번호라는</a:t>
            </a:r>
            <a:r>
              <a:rPr lang="ko-KR" altLang="en-US" sz="1000" dirty="0" smtClean="0"/>
              <a:t> 컬럼이 필요하다</a:t>
            </a:r>
            <a:r>
              <a:rPr lang="en-US" altLang="ko-KR" sz="1000" dirty="0" smtClean="0"/>
              <a:t>.(FK</a:t>
            </a:r>
            <a:r>
              <a:rPr lang="ko-KR" altLang="en-US" sz="1000" dirty="0" smtClean="0"/>
              <a:t>키는 참조하는 테이블의 </a:t>
            </a:r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FK </a:t>
            </a:r>
            <a:r>
              <a:rPr lang="ko-KR" altLang="en-US" sz="1000" dirty="0" smtClean="0"/>
              <a:t>키로 사용한다</a:t>
            </a:r>
            <a:r>
              <a:rPr lang="en-US" altLang="ko-KR" sz="1000" dirty="0" smtClean="0"/>
              <a:t>. =&gt; </a:t>
            </a:r>
            <a:r>
              <a:rPr lang="ko-KR" altLang="en-US" sz="1000" dirty="0" err="1" smtClean="0"/>
              <a:t>주문상세에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기본키로써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번호가 생성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9306499" y="1296944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테이블은 </a:t>
            </a:r>
            <a:r>
              <a:rPr lang="ko-KR" altLang="en-US" sz="1000" dirty="0" err="1" smtClean="0"/>
              <a:t>주문상세는</a:t>
            </a:r>
            <a:r>
              <a:rPr lang="ko-KR" altLang="en-US" sz="1000" dirty="0" smtClean="0"/>
              <a:t> 주문상세번호 단독으로 결정자가 될 수 없다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하지만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주문상세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번호와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방이름을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함께 사용하여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복합키로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사용한다면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/>
              <a:t>어느 컬럼이든 결정하는 </a:t>
            </a:r>
            <a:r>
              <a:rPr lang="ko-KR" altLang="en-US" sz="1000" dirty="0" err="1" smtClean="0"/>
              <a:t>결정자로써</a:t>
            </a:r>
            <a:r>
              <a:rPr lang="ko-KR" altLang="en-US" sz="1000" dirty="0" smtClean="0"/>
              <a:t> 사용이 가능하다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테이블이 </a:t>
            </a:r>
            <a:r>
              <a:rPr lang="ko-KR" altLang="en-US" sz="1000" dirty="0" err="1" smtClean="0"/>
              <a:t>복합키로</a:t>
            </a:r>
            <a:r>
              <a:rPr lang="ko-KR" altLang="en-US" sz="1000" dirty="0" smtClean="0"/>
              <a:t> 구성됨에 따라 제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정규형을</a:t>
            </a:r>
            <a:r>
              <a:rPr lang="ko-KR" altLang="en-US" sz="1000" dirty="0" smtClean="0"/>
              <a:t> 만족하는지 </a:t>
            </a:r>
            <a:r>
              <a:rPr lang="ko-KR" altLang="en-US" sz="1000" dirty="0" err="1" smtClean="0"/>
              <a:t>알아보아야한다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9713" y="3510300"/>
            <a:ext cx="22486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기본키를</a:t>
            </a:r>
            <a:r>
              <a:rPr lang="ko-KR" altLang="en-US" sz="1000" dirty="0" smtClean="0"/>
              <a:t> 구성하는 두 개의 </a:t>
            </a:r>
            <a:r>
              <a:rPr lang="ko-KR" altLang="en-US" sz="1000" dirty="0" err="1" smtClean="0"/>
              <a:t>컬럼중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주문상세</a:t>
            </a:r>
            <a:r>
              <a:rPr lang="ko-KR" altLang="en-US" sz="1000" dirty="0" smtClean="0"/>
              <a:t> 번호 단독으로 결정을 </a:t>
            </a:r>
            <a:r>
              <a:rPr lang="ko-KR" altLang="en-US" sz="1000" dirty="0" err="1" smtClean="0"/>
              <a:t>지을수</a:t>
            </a:r>
            <a:r>
              <a:rPr lang="ko-KR" altLang="en-US" sz="1000" dirty="0" smtClean="0"/>
              <a:t> 있는 컬럼이 존재하는가</a:t>
            </a:r>
            <a:r>
              <a:rPr lang="en-US" altLang="ko-KR" sz="1000" dirty="0" smtClean="0"/>
              <a:t>??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00" dirty="0" smtClean="0">
                <a:sym typeface="Wingdings" panose="05000000000000000000" pitchFamily="2" charset="2"/>
              </a:rPr>
              <a:t>1001 </a:t>
            </a:r>
            <a:r>
              <a:rPr lang="ko-KR" altLang="en-US" sz="1000" dirty="0" smtClean="0">
                <a:sym typeface="Wingdings" panose="05000000000000000000" pitchFamily="2" charset="2"/>
              </a:rPr>
              <a:t>에 관련된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예약방수는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(2,1) </a:t>
            </a:r>
            <a:r>
              <a:rPr lang="ko-KR" altLang="en-US" sz="1000" dirty="0" smtClean="0">
                <a:sym typeface="Wingdings" panose="05000000000000000000" pitchFamily="2" charset="2"/>
              </a:rPr>
              <a:t>두 가지의 정보가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서치되기에</a:t>
            </a:r>
            <a:r>
              <a:rPr lang="ko-KR" altLang="en-US" sz="1000" dirty="0" smtClean="0">
                <a:sym typeface="Wingdings" panose="05000000000000000000" pitchFamily="2" charset="2"/>
              </a:rPr>
              <a:t> 단독으로 결정자가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될수없다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 1005 </a:t>
            </a:r>
            <a:r>
              <a:rPr lang="ko-KR" altLang="en-US" sz="1000" dirty="0" smtClean="0">
                <a:sym typeface="Wingdings" panose="05000000000000000000" pitchFamily="2" charset="2"/>
              </a:rPr>
              <a:t>를 보면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</a:t>
            </a:r>
            <a:r>
              <a:rPr lang="ko-KR" altLang="en-US" sz="1000" dirty="0" smtClean="0">
                <a:sym typeface="Wingdings" panose="05000000000000000000" pitchFamily="2" charset="2"/>
              </a:rPr>
              <a:t> 또한 </a:t>
            </a:r>
            <a:r>
              <a:rPr lang="en-US" altLang="ko-KR" sz="1000" dirty="0" smtClean="0">
                <a:sym typeface="Wingdings" panose="05000000000000000000" pitchFamily="2" charset="2"/>
              </a:rPr>
              <a:t>(200,000,150,000)</a:t>
            </a:r>
            <a:r>
              <a:rPr lang="ko-KR" altLang="en-US" sz="1000" dirty="0" smtClean="0">
                <a:sym typeface="Wingdings" panose="05000000000000000000" pitchFamily="2" charset="2"/>
              </a:rPr>
              <a:t>이라는 정보가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서치되기에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ym typeface="Wingdings" panose="05000000000000000000" pitchFamily="2" charset="2"/>
              </a:rPr>
              <a:t>결</a:t>
            </a:r>
            <a:r>
              <a:rPr lang="ko-KR" altLang="en-US" sz="1000" dirty="0" smtClean="0">
                <a:sym typeface="Wingdings" panose="05000000000000000000" pitchFamily="2" charset="2"/>
              </a:rPr>
              <a:t>정짓지 못한다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ko-KR" altLang="en-US" sz="1000" dirty="0" smtClean="0">
                <a:sym typeface="Wingdings" panose="05000000000000000000" pitchFamily="2" charset="2"/>
              </a:rPr>
              <a:t>그렇다면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방이름은</a:t>
            </a:r>
            <a:r>
              <a:rPr lang="ko-KR" altLang="en-US" sz="1000" dirty="0" smtClean="0">
                <a:sym typeface="Wingdings" panose="05000000000000000000" pitchFamily="2" charset="2"/>
              </a:rPr>
              <a:t> 주문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상세번호</a:t>
            </a:r>
            <a:r>
              <a:rPr lang="ko-KR" altLang="en-US" sz="1000" dirty="0" smtClean="0">
                <a:sym typeface="Wingdings" panose="05000000000000000000" pitchFamily="2" charset="2"/>
              </a:rPr>
              <a:t> 단독으로 결정자가 될 수 있는 컬럼이 존재하는가</a:t>
            </a:r>
            <a:r>
              <a:rPr lang="en-US" altLang="ko-KR" sz="1000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ym typeface="Wingdings" panose="05000000000000000000" pitchFamily="2" charset="2"/>
              </a:rPr>
              <a:t>같은 논리로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</a:t>
            </a:r>
            <a:r>
              <a:rPr lang="ko-KR" altLang="en-US" sz="1000" dirty="0" smtClean="0">
                <a:sym typeface="Wingdings" panose="05000000000000000000" pitchFamily="2" charset="2"/>
              </a:rPr>
              <a:t> 또한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예약 방수와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총가격을</a:t>
            </a:r>
            <a:r>
              <a:rPr lang="ko-KR" altLang="en-US" sz="1000" dirty="0" smtClean="0">
                <a:sym typeface="Wingdings" panose="05000000000000000000" pitchFamily="2" charset="2"/>
              </a:rPr>
              <a:t> 만족 시키지 못한다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[</a:t>
            </a:r>
            <a:r>
              <a:rPr lang="ko-KR" altLang="en-US" sz="1000" dirty="0" smtClean="0">
                <a:sym typeface="Wingdings" panose="05000000000000000000" pitchFamily="2" charset="2"/>
              </a:rPr>
              <a:t>해당 예제 테이블에서는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방이름이</a:t>
            </a:r>
            <a:r>
              <a:rPr lang="ko-KR" altLang="en-US" sz="1000" dirty="0" smtClean="0">
                <a:sym typeface="Wingdings" panose="05000000000000000000" pitchFamily="2" charset="2"/>
              </a:rPr>
              <a:t> 곧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총가격하나만을 결정 짓지만</a:t>
            </a:r>
            <a:r>
              <a:rPr lang="en-US" altLang="ko-KR" sz="1000" dirty="0" smtClean="0">
                <a:sym typeface="Wingdings" panose="05000000000000000000" pitchFamily="2" charset="2"/>
              </a:rPr>
              <a:t>,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주문상세</a:t>
            </a:r>
            <a:r>
              <a:rPr lang="ko-KR" altLang="en-US" sz="1000" dirty="0" smtClean="0">
                <a:sym typeface="Wingdings" panose="05000000000000000000" pitchFamily="2" charset="2"/>
              </a:rPr>
              <a:t> 번호 </a:t>
            </a:r>
            <a:r>
              <a:rPr lang="en-US" altLang="ko-KR" sz="1000" dirty="0" smtClean="0">
                <a:sym typeface="Wingdings" panose="05000000000000000000" pitchFamily="2" charset="2"/>
              </a:rPr>
              <a:t>1002</a:t>
            </a:r>
            <a:r>
              <a:rPr lang="ko-KR" altLang="en-US" sz="1000" dirty="0" smtClean="0">
                <a:sym typeface="Wingdings" panose="05000000000000000000" pitchFamily="2" charset="2"/>
              </a:rPr>
              <a:t>가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슈페리어</a:t>
            </a:r>
            <a:r>
              <a:rPr lang="ko-KR" altLang="en-US" sz="1000" dirty="0" smtClean="0">
                <a:sym typeface="Wingdings" panose="05000000000000000000" pitchFamily="2" charset="2"/>
              </a:rPr>
              <a:t> 더블이 아니라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슈페리어라고</a:t>
            </a:r>
            <a:r>
              <a:rPr lang="ko-KR" altLang="en-US" sz="1000" dirty="0" smtClean="0">
                <a:sym typeface="Wingdings" panose="05000000000000000000" pitchFamily="2" charset="2"/>
              </a:rPr>
              <a:t> 한다면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방이름이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방이름별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총가격의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결정자가 아님을 알 수 있다</a:t>
            </a:r>
            <a:r>
              <a:rPr lang="en-US" altLang="ko-KR" sz="1000" dirty="0" smtClean="0">
                <a:sym typeface="Wingdings" panose="05000000000000000000" pitchFamily="2" charset="2"/>
              </a:rPr>
              <a:t>.]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308160" y="3140968"/>
            <a:ext cx="18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287524" y="260648"/>
            <a:ext cx="2268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테이블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주문 테이블은 주문번호</a:t>
            </a:r>
            <a:endParaRPr lang="en-US" altLang="ko-KR" sz="1000" dirty="0" smtClean="0"/>
          </a:p>
          <a:p>
            <a:r>
              <a:rPr lang="en-US" altLang="ko-KR" sz="1000" dirty="0" smtClean="0"/>
              <a:t>[PK</a:t>
            </a:r>
            <a:r>
              <a:rPr lang="ko-KR" altLang="en-US" sz="1000" dirty="0" smtClean="0"/>
              <a:t>에 의하여 모든 컬럼이 하나로 결정된다</a:t>
            </a:r>
            <a:r>
              <a:rPr lang="en-US" altLang="ko-KR" sz="1000" dirty="0" smtClean="0"/>
              <a:t>.]</a:t>
            </a:r>
          </a:p>
          <a:p>
            <a:r>
              <a:rPr lang="ko-KR" altLang="en-US" sz="1000" dirty="0" smtClean="0"/>
              <a:t>그러므로 모든 컬럼이 </a:t>
            </a:r>
            <a:r>
              <a:rPr lang="ko-KR" altLang="en-US" sz="1000" dirty="0" err="1" smtClean="0"/>
              <a:t>주문번호에</a:t>
            </a:r>
            <a:r>
              <a:rPr lang="ko-KR" altLang="en-US" sz="1000" dirty="0" smtClean="0"/>
              <a:t> 완전 함수적 종속이라 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dirty="0" smtClean="0">
                <a:sym typeface="Wingdings" panose="05000000000000000000" pitchFamily="2" charset="2"/>
              </a:rPr>
              <a:t>제 </a:t>
            </a:r>
            <a:r>
              <a:rPr lang="en-US" altLang="ko-KR" sz="1000" dirty="0" smtClean="0">
                <a:sym typeface="Wingdings" panose="05000000000000000000" pitchFamily="2" charset="2"/>
              </a:rPr>
              <a:t>2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정규형이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필요없음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201925" y="1653283"/>
            <a:ext cx="2088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제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정규화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이행적</a:t>
            </a:r>
            <a:r>
              <a:rPr lang="ko-KR" altLang="en-US" sz="1000" b="1" dirty="0" smtClean="0"/>
              <a:t> 함수적 </a:t>
            </a:r>
            <a:r>
              <a:rPr lang="ko-KR" altLang="en-US" sz="1000" b="1" dirty="0" err="1" smtClean="0"/>
              <a:t>종속제거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PK</a:t>
            </a:r>
            <a:r>
              <a:rPr lang="ko-KR" altLang="en-US" sz="1000" b="1" dirty="0" smtClean="0"/>
              <a:t>외 다른 컬럼이 다른 컬럼의 결정자가 될 수 있을 때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A(</a:t>
            </a:r>
            <a:r>
              <a:rPr lang="ko-KR" altLang="en-US" sz="1000" b="1" dirty="0" smtClean="0"/>
              <a:t>결정자</a:t>
            </a:r>
            <a:r>
              <a:rPr lang="en-US" altLang="ko-KR" sz="1000" b="1" dirty="0" smtClean="0"/>
              <a:t>)-&gt;B, B-&gt; C </a:t>
            </a:r>
            <a:r>
              <a:rPr lang="ko-KR" altLang="en-US" sz="1000" b="1" dirty="0" smtClean="0"/>
              <a:t>의 관계를 만족</a:t>
            </a:r>
            <a:r>
              <a:rPr lang="en-US" altLang="ko-KR" sz="1000" b="1" dirty="0" smtClean="0"/>
              <a:t>)</a:t>
            </a:r>
          </a:p>
          <a:p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이제 설명하기 귀찮으니 정규화는 알아서 </a:t>
            </a:r>
            <a:r>
              <a:rPr lang="ko-KR" altLang="en-US" sz="1000" dirty="0" err="1" smtClean="0"/>
              <a:t>공부하시오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ko-KR" altLang="en-US" sz="1000" dirty="0" smtClean="0"/>
              <a:t>결론을 말하자면 제</a:t>
            </a:r>
            <a:r>
              <a:rPr lang="en-US" altLang="ko-KR" sz="1000" dirty="0" smtClean="0"/>
              <a:t>3</a:t>
            </a:r>
            <a:r>
              <a:rPr lang="ko-KR" altLang="en-US" sz="1000" dirty="0" err="1" smtClean="0"/>
              <a:t>정규화도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주문및</a:t>
            </a:r>
            <a:r>
              <a:rPr lang="ko-KR" altLang="en-US" sz="1000" dirty="0" smtClean="0"/>
              <a:t> 주문 상세 테이블이 만족을 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201925" y="3455537"/>
            <a:ext cx="20882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BCNF</a:t>
            </a:r>
            <a:r>
              <a:rPr lang="ko-KR" altLang="en-US" sz="1000" b="1" dirty="0" smtClean="0"/>
              <a:t>형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ym typeface="Wingdings" panose="05000000000000000000" pitchFamily="2" charset="2"/>
              </a:rPr>
              <a:t>강화된 제 </a:t>
            </a:r>
            <a:r>
              <a:rPr lang="en-US" altLang="ko-KR" sz="1000" dirty="0" smtClean="0">
                <a:sym typeface="Wingdings" panose="05000000000000000000" pitchFamily="2" charset="2"/>
              </a:rPr>
              <a:t>3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정규형으로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결정자가 아닌 컬럼이 결정자를 결정해버리는 경우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[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기본키가</a:t>
            </a:r>
            <a:r>
              <a:rPr lang="ko-KR" altLang="en-US" sz="1000" dirty="0" smtClean="0">
                <a:sym typeface="Wingdings" panose="05000000000000000000" pitchFamily="2" charset="2"/>
              </a:rPr>
              <a:t> 아닌 속성이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기본키를</a:t>
            </a:r>
            <a:r>
              <a:rPr lang="ko-KR" altLang="en-US" sz="1000" dirty="0" smtClean="0">
                <a:sym typeface="Wingdings" panose="05000000000000000000" pitchFamily="2" charset="2"/>
              </a:rPr>
              <a:t> 결정함으로 이를 분리한다</a:t>
            </a:r>
            <a:r>
              <a:rPr lang="en-US" altLang="ko-KR" sz="1000" dirty="0" smtClean="0">
                <a:sym typeface="Wingdings" panose="05000000000000000000" pitchFamily="2" charset="2"/>
              </a:rPr>
              <a:t>. -&gt; </a:t>
            </a:r>
            <a:r>
              <a:rPr lang="ko-KR" altLang="en-US" sz="1000" dirty="0" smtClean="0">
                <a:sym typeface="Wingdings" panose="05000000000000000000" pitchFamily="2" charset="2"/>
              </a:rPr>
              <a:t>즉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복합키를</a:t>
            </a:r>
            <a:r>
              <a:rPr lang="ko-KR" altLang="en-US" sz="1000" dirty="0" smtClean="0">
                <a:sym typeface="Wingdings" panose="05000000000000000000" pitchFamily="2" charset="2"/>
              </a:rPr>
              <a:t> 가진 테이블에서나 의미가 있음</a:t>
            </a:r>
            <a:r>
              <a:rPr lang="en-US" altLang="ko-KR" sz="1000" dirty="0" smtClean="0">
                <a:sym typeface="Wingdings" panose="05000000000000000000" pitchFamily="2" charset="2"/>
              </a:rPr>
              <a:t>.]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: </a:t>
            </a:r>
            <a:r>
              <a:rPr lang="ko-KR" altLang="en-US" sz="1000" dirty="0" smtClean="0">
                <a:sym typeface="Wingdings" panose="05000000000000000000" pitchFamily="2" charset="2"/>
              </a:rPr>
              <a:t>이것도 알아서 해보세요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결론은 주문과 주문 상세 테이블이 만족합니다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4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다치종속</a:t>
            </a:r>
            <a:r>
              <a:rPr lang="ko-KR" altLang="en-US" sz="1000" dirty="0" smtClean="0">
                <a:sym typeface="Wingdings" panose="05000000000000000000" pitchFamily="2" charset="2"/>
              </a:rPr>
              <a:t> 제거</a:t>
            </a:r>
            <a:r>
              <a:rPr lang="en-US" altLang="ko-KR" sz="100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altLang="ko-KR" sz="1000" dirty="0" smtClean="0">
                <a:sym typeface="Wingdings" panose="05000000000000000000" pitchFamily="2" charset="2"/>
              </a:rPr>
              <a:t>BCNF </a:t>
            </a:r>
            <a:r>
              <a:rPr lang="ko-KR" altLang="en-US" sz="1000" dirty="0" smtClean="0">
                <a:sym typeface="Wingdings" panose="05000000000000000000" pitchFamily="2" charset="2"/>
              </a:rPr>
              <a:t>형 이후로는 잘 사용되지 않음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너무많은</a:t>
            </a:r>
            <a:r>
              <a:rPr lang="ko-KR" altLang="en-US" sz="1000" dirty="0" smtClean="0">
                <a:sym typeface="Wingdings" panose="05000000000000000000" pitchFamily="2" charset="2"/>
              </a:rPr>
              <a:t> 테이블의 분해는 검색 속도의 저하가 심하기 때문에 필요할 때만 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정보처리기사에서도 잘 제</a:t>
            </a:r>
            <a:r>
              <a:rPr lang="en-US" altLang="ko-KR" sz="1000" dirty="0" smtClean="0">
                <a:sym typeface="Wingdings" panose="05000000000000000000" pitchFamily="2" charset="2"/>
              </a:rPr>
              <a:t>4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정규형</a:t>
            </a:r>
            <a:r>
              <a:rPr lang="ko-KR" altLang="en-US" sz="1000" dirty="0" smtClean="0">
                <a:sym typeface="Wingdings" panose="05000000000000000000" pitchFamily="2" charset="2"/>
              </a:rPr>
              <a:t> 이후로는 사용할 일이 거의 없다고 합니다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sym typeface="Wingdings" panose="05000000000000000000" pitchFamily="2" charset="2"/>
              </a:rPr>
              <a:t>그리고 두 테이블 모두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다치종속이</a:t>
            </a:r>
            <a:r>
              <a:rPr lang="ko-KR" altLang="en-US" sz="1000" dirty="0" smtClean="0">
                <a:sym typeface="Wingdings" panose="05000000000000000000" pitchFamily="2" charset="2"/>
              </a:rPr>
              <a:t> 존재하지 않음</a:t>
            </a:r>
            <a:r>
              <a:rPr lang="en-US" altLang="ko-KR" sz="100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7864" y="1315705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참고로 </a:t>
            </a:r>
            <a:r>
              <a:rPr lang="ko-KR" altLang="en-US" sz="1000" dirty="0" err="1" smtClean="0"/>
              <a:t>방이름</a:t>
            </a:r>
            <a:r>
              <a:rPr lang="ko-KR" altLang="en-US" sz="1000" dirty="0" smtClean="0"/>
              <a:t> 속성은 제품 테이블의 제품번호라는 속성을 따로 생성하여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생성한 속성으로 주문 상세 컬럼의 </a:t>
            </a:r>
            <a:r>
              <a:rPr lang="ko-KR" altLang="en-US" sz="1000" dirty="0" err="1" smtClean="0"/>
              <a:t>방이름을</a:t>
            </a:r>
            <a:r>
              <a:rPr lang="ko-KR" altLang="en-US" sz="1000" dirty="0" smtClean="0"/>
              <a:t> 대체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68144" y="2226983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초록색 컬럼은 빼먹은 컬럼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20568"/>
              </p:ext>
            </p:extLst>
          </p:nvPr>
        </p:nvGraphicFramePr>
        <p:xfrm>
          <a:off x="10840" y="1048919"/>
          <a:ext cx="9736304" cy="737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87">
                  <a:extLst>
                    <a:ext uri="{9D8B030D-6E8A-4147-A177-3AD203B41FA5}">
                      <a16:colId xmlns:a16="http://schemas.microsoft.com/office/drawing/2014/main" val="3839497744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295364179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30063641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16380977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345506767"/>
                    </a:ext>
                  </a:extLst>
                </a:gridCol>
                <a:gridCol w="648543">
                  <a:extLst>
                    <a:ext uri="{9D8B030D-6E8A-4147-A177-3AD203B41FA5}">
                      <a16:colId xmlns:a16="http://schemas.microsoft.com/office/drawing/2014/main" val="4154413049"/>
                    </a:ext>
                  </a:extLst>
                </a:gridCol>
                <a:gridCol w="649630">
                  <a:extLst>
                    <a:ext uri="{9D8B030D-6E8A-4147-A177-3AD203B41FA5}">
                      <a16:colId xmlns:a16="http://schemas.microsoft.com/office/drawing/2014/main" val="427595735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223184638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224333627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386976913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1652477691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151806476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995321566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67081705"/>
                    </a:ext>
                  </a:extLst>
                </a:gridCol>
                <a:gridCol w="649087">
                  <a:extLst>
                    <a:ext uri="{9D8B030D-6E8A-4147-A177-3AD203B41FA5}">
                      <a16:colId xmlns:a16="http://schemas.microsoft.com/office/drawing/2014/main" val="4088864826"/>
                    </a:ext>
                  </a:extLst>
                </a:gridCol>
              </a:tblGrid>
              <a:tr h="534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제공서비스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74958"/>
                  </a:ext>
                </a:extLst>
              </a:tr>
              <a:tr h="385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dirty="0" smtClean="0">
                          <a:latin typeface="+mj-lt"/>
                        </a:rPr>
                        <a:t> 타입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무료 </a:t>
                      </a:r>
                      <a:r>
                        <a:rPr lang="en-US" altLang="ko-KR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개별 발코니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43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 포트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전자식 금고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헤어 드라이기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비데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욕실 용품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 가운</a:t>
                      </a:r>
                    </a:p>
                    <a:p>
                      <a:pPr latinLnBrk="0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온도 조절 시스템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220v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전원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71051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dirty="0" smtClean="0">
                          <a:latin typeface="+mj-lt"/>
                        </a:rPr>
                        <a:t> 타입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슈페리어</a:t>
                      </a:r>
                      <a:r>
                        <a:rPr lang="ko-KR" altLang="en-US" sz="800" baseline="0" dirty="0" smtClean="0">
                          <a:latin typeface="+mj-lt"/>
                        </a:rPr>
                        <a:t> 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더블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…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05996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디럭스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플러스 부분 바다전망</a:t>
                      </a: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363,000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퀸배드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….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58528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트윈 부분 바다전망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363,000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r>
                        <a:rPr lang="en-US" altLang="ko-KR" sz="800" dirty="0" smtClean="0">
                          <a:latin typeface="+mj-lt"/>
                        </a:rPr>
                        <a:t>&amp;</a:t>
                      </a:r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86470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r>
                        <a:rPr lang="ko-KR" altLang="en-US" sz="800" dirty="0" err="1" smtClean="0">
                          <a:latin typeface="+mj-lt"/>
                        </a:rPr>
                        <a:t>페밀리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03492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10005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디럭스</a:t>
                      </a:r>
                      <a:r>
                        <a:rPr lang="ko-KR" altLang="en-US" sz="800" dirty="0" smtClean="0">
                          <a:latin typeface="+mj-lt"/>
                        </a:rPr>
                        <a:t> </a:t>
                      </a:r>
                      <a:r>
                        <a:rPr lang="ko-KR" altLang="en-US" sz="800" dirty="0" err="1" smtClean="0">
                          <a:latin typeface="+mj-lt"/>
                        </a:rPr>
                        <a:t>페밀리부분바다전망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420,000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더블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시티뷰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6.Jpg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23238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10006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로얄트윈오션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로얄트윈오션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1,000,000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16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퀸배드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7.Jpg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781723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10007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펫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펫트윈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420,000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8.3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퀸배드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&amp;</a:t>
                      </a:r>
                      <a:r>
                        <a:rPr lang="ko-KR" altLang="en-US" sz="800" dirty="0" smtClean="0">
                          <a:latin typeface="+mj-lt"/>
                        </a:rPr>
                        <a:t>싱글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오션뷰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8.jpg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01005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10008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j-lt"/>
                        </a:rPr>
                        <a:t>이불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22,000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59750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10009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페이스타월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590583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10010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배쓰</a:t>
                      </a:r>
                      <a:r>
                        <a:rPr lang="ko-KR" altLang="en-US" sz="800" dirty="0" smtClean="0">
                          <a:latin typeface="+mj-lt"/>
                        </a:rPr>
                        <a:t> 타월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3,000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72129"/>
                  </a:ext>
                </a:extLst>
              </a:tr>
              <a:tr h="350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10011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j-lt"/>
                        </a:rPr>
                        <a:t>배쓰</a:t>
                      </a:r>
                      <a:r>
                        <a:rPr lang="ko-KR" altLang="en-US" sz="800" dirty="0" smtClean="0">
                          <a:latin typeface="+mj-lt"/>
                        </a:rPr>
                        <a:t> 로브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j-lt"/>
                        </a:rPr>
                        <a:t>5,000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197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9416" y="6962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17" y="0"/>
            <a:ext cx="828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테이블의 정규화를 진행 </a:t>
            </a:r>
            <a:r>
              <a:rPr lang="ko-KR" altLang="en-US" dirty="0" err="1" smtClean="0"/>
              <a:t>제품상세에</a:t>
            </a:r>
            <a:r>
              <a:rPr lang="ko-KR" altLang="en-US" dirty="0" smtClean="0"/>
              <a:t> 관한 정보들이 많아서 위에서는 작성하지않은 컬럼을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693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표가 너무 커서 정규화 결과 테이블 컬럼만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08095"/>
              </p:ext>
            </p:extLst>
          </p:nvPr>
        </p:nvGraphicFramePr>
        <p:xfrm>
          <a:off x="323528" y="1850634"/>
          <a:ext cx="8352933" cy="106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38">
                  <a:extLst>
                    <a:ext uri="{9D8B030D-6E8A-4147-A177-3AD203B41FA5}">
                      <a16:colId xmlns:a16="http://schemas.microsoft.com/office/drawing/2014/main" val="280487969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83483764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1784701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291484983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51091798"/>
                    </a:ext>
                  </a:extLst>
                </a:gridCol>
                <a:gridCol w="596138">
                  <a:extLst>
                    <a:ext uri="{9D8B030D-6E8A-4147-A177-3AD203B41FA5}">
                      <a16:colId xmlns:a16="http://schemas.microsoft.com/office/drawing/2014/main" val="344110764"/>
                    </a:ext>
                  </a:extLst>
                </a:gridCol>
                <a:gridCol w="597139">
                  <a:extLst>
                    <a:ext uri="{9D8B030D-6E8A-4147-A177-3AD203B41FA5}">
                      <a16:colId xmlns:a16="http://schemas.microsoft.com/office/drawing/2014/main" val="148132458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47233734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81178818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266800576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95260393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423744942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75910845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800484997"/>
                    </a:ext>
                  </a:extLst>
                </a:gridCol>
              </a:tblGrid>
              <a:tr h="106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[PK,FK]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4478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0456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제품상세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55675"/>
              </p:ext>
            </p:extLst>
          </p:nvPr>
        </p:nvGraphicFramePr>
        <p:xfrm>
          <a:off x="323528" y="3549358"/>
          <a:ext cx="21602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2069717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32138194"/>
                    </a:ext>
                  </a:extLst>
                </a:gridCol>
              </a:tblGrid>
              <a:tr h="671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제품번호</a:t>
                      </a:r>
                      <a:endParaRPr lang="en-US" altLang="ko-KR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제공서비스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[PK]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6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엔터티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94626"/>
              </p:ext>
            </p:extLst>
          </p:nvPr>
        </p:nvGraphicFramePr>
        <p:xfrm>
          <a:off x="179512" y="744327"/>
          <a:ext cx="468052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40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</a:t>
                      </a:r>
                      <a:r>
                        <a:rPr lang="en-US" altLang="ko-KR" sz="1000" dirty="0" smtClean="0">
                          <a:latin typeface="+mj-lt"/>
                        </a:rPr>
                        <a:t>3</a:t>
                      </a:r>
                      <a:r>
                        <a:rPr lang="ko-KR" altLang="en-US" sz="1000" dirty="0" smtClean="0">
                          <a:latin typeface="+mj-lt"/>
                        </a:rPr>
                        <a:t>자 정보제공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광고성</a:t>
                      </a:r>
                      <a:r>
                        <a:rPr lang="ko-KR" altLang="en-US" sz="1000" dirty="0" smtClean="0">
                          <a:latin typeface="+mj-lt"/>
                        </a:rPr>
                        <a:t> 정보 수신 동의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Id</a:t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en-US" altLang="ko-KR" sz="1000" dirty="0" smtClean="0">
                          <a:latin typeface="+mj-lt"/>
                        </a:rPr>
                        <a:t>[PK]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lt"/>
                        </a:rPr>
                        <a:t>Pw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고객명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영문명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이메일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휴대폰번호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일반전화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408721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회원</a:t>
            </a:r>
            <a:endParaRPr lang="ko-KR" altLang="en-US" sz="13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32106"/>
              </p:ext>
            </p:extLst>
          </p:nvPr>
        </p:nvGraphicFramePr>
        <p:xfrm>
          <a:off x="155358" y="2192974"/>
          <a:ext cx="5847228" cy="57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692">
                  <a:extLst>
                    <a:ext uri="{9D8B030D-6E8A-4147-A177-3AD203B41FA5}">
                      <a16:colId xmlns:a16="http://schemas.microsoft.com/office/drawing/2014/main" val="73860602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4255384873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685651072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234216591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95433268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2319977538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3155120926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1885191495"/>
                    </a:ext>
                  </a:extLst>
                </a:gridCol>
                <a:gridCol w="649692">
                  <a:extLst>
                    <a:ext uri="{9D8B030D-6E8A-4147-A177-3AD203B41FA5}">
                      <a16:colId xmlns:a16="http://schemas.microsoft.com/office/drawing/2014/main" val="919890806"/>
                    </a:ext>
                  </a:extLst>
                </a:gridCol>
              </a:tblGrid>
              <a:tr h="57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번호</a:t>
                      </a:r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id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[FK]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체크인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체크아웃 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투숙자</a:t>
                      </a:r>
                      <a:r>
                        <a:rPr lang="ko-KR" altLang="en-US" sz="1000" dirty="0" smtClean="0"/>
                        <a:t> 요청사항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 객실수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총가격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투숙자명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주문상세번호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[FK]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78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71" y="1867191"/>
            <a:ext cx="72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</a:t>
            </a:r>
            <a:endParaRPr lang="ko-KR" altLang="en-US" sz="13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2390"/>
              </p:ext>
            </p:extLst>
          </p:nvPr>
        </p:nvGraphicFramePr>
        <p:xfrm>
          <a:off x="141548" y="3387926"/>
          <a:ext cx="24586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54">
                  <a:extLst>
                    <a:ext uri="{9D8B030D-6E8A-4147-A177-3AD203B41FA5}">
                      <a16:colId xmlns:a16="http://schemas.microsoft.com/office/drawing/2014/main" val="2328509136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3456922482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1241324665"/>
                    </a:ext>
                  </a:extLst>
                </a:gridCol>
                <a:gridCol w="614654">
                  <a:extLst>
                    <a:ext uri="{9D8B030D-6E8A-4147-A177-3AD203B41FA5}">
                      <a16:colId xmlns:a16="http://schemas.microsoft.com/office/drawing/2014/main" val="2410804378"/>
                    </a:ext>
                  </a:extLst>
                </a:gridCol>
              </a:tblGrid>
              <a:tr h="76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[PK]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[PK,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FK(</a:t>
                      </a:r>
                      <a:r>
                        <a:rPr lang="ko-KR" altLang="en-US" sz="1000" dirty="0" err="1" smtClean="0"/>
                        <a:t>제품테이블</a:t>
                      </a:r>
                      <a:r>
                        <a:rPr lang="en-US" altLang="ko-KR" sz="1000" dirty="0" smtClean="0"/>
                        <a:t>)]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방이름별</a:t>
                      </a:r>
                      <a:r>
                        <a:rPr lang="ko-KR" altLang="en-US" sz="1000" dirty="0" smtClean="0"/>
                        <a:t> 예약 방 수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방이름 별 총가격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9313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71" y="3095538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주문상세</a:t>
            </a:r>
            <a:endParaRPr lang="ko-KR" altLang="en-US" sz="13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0538"/>
              </p:ext>
            </p:extLst>
          </p:nvPr>
        </p:nvGraphicFramePr>
        <p:xfrm>
          <a:off x="152690" y="4869160"/>
          <a:ext cx="8352933" cy="70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38">
                  <a:extLst>
                    <a:ext uri="{9D8B030D-6E8A-4147-A177-3AD203B41FA5}">
                      <a16:colId xmlns:a16="http://schemas.microsoft.com/office/drawing/2014/main" val="280487969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83483764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91784701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291484983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51091798"/>
                    </a:ext>
                  </a:extLst>
                </a:gridCol>
                <a:gridCol w="596138">
                  <a:extLst>
                    <a:ext uri="{9D8B030D-6E8A-4147-A177-3AD203B41FA5}">
                      <a16:colId xmlns:a16="http://schemas.microsoft.com/office/drawing/2014/main" val="344110764"/>
                    </a:ext>
                  </a:extLst>
                </a:gridCol>
                <a:gridCol w="597139">
                  <a:extLst>
                    <a:ext uri="{9D8B030D-6E8A-4147-A177-3AD203B41FA5}">
                      <a16:colId xmlns:a16="http://schemas.microsoft.com/office/drawing/2014/main" val="1481324589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47233734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381178818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2668005762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952603937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423744942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759108455"/>
                    </a:ext>
                  </a:extLst>
                </a:gridCol>
                <a:gridCol w="596638">
                  <a:extLst>
                    <a:ext uri="{9D8B030D-6E8A-4147-A177-3AD203B41FA5}">
                      <a16:colId xmlns:a16="http://schemas.microsoft.com/office/drawing/2014/main" val="1800484997"/>
                    </a:ext>
                  </a:extLst>
                </a:gridCol>
              </a:tblGrid>
              <a:tr h="703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제품번호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[PK,FK]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j-lt"/>
                        </a:rPr>
                        <a:t>남은방</a:t>
                      </a:r>
                      <a:endParaRPr lang="en-US" altLang="ko-KR" sz="10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r>
                        <a:rPr lang="ko-KR" altLang="en-US" sz="1000" dirty="0" smtClean="0">
                          <a:latin typeface="+mj-lt"/>
                        </a:rPr>
                        <a:t>인원 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사우나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조식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방이름</a:t>
                      </a:r>
                      <a:r>
                        <a:rPr lang="en-US" altLang="ko-KR" sz="1000" dirty="0" smtClean="0">
                          <a:latin typeface="+mj-lt"/>
                        </a:rPr>
                        <a:t/>
                      </a:r>
                      <a:br>
                        <a:rPr lang="en-US" altLang="ko-KR" sz="1000" dirty="0" smtClean="0">
                          <a:latin typeface="+mj-lt"/>
                        </a:rPr>
                      </a:b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가격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할인율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객실크기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침대타입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침대 개수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객실 뷰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j-lt"/>
                        </a:rPr>
                        <a:t>방 이미지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4478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71" y="4566811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5795158"/>
            <a:ext cx="1116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상품상세</a:t>
            </a:r>
            <a:endParaRPr lang="ko-KR" altLang="en-US" sz="13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782"/>
              </p:ext>
            </p:extLst>
          </p:nvPr>
        </p:nvGraphicFramePr>
        <p:xfrm>
          <a:off x="152690" y="6087546"/>
          <a:ext cx="1755014" cy="50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07">
                  <a:extLst>
                    <a:ext uri="{9D8B030D-6E8A-4147-A177-3AD203B41FA5}">
                      <a16:colId xmlns:a16="http://schemas.microsoft.com/office/drawing/2014/main" val="1206971710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4232138194"/>
                    </a:ext>
                  </a:extLst>
                </a:gridCol>
              </a:tblGrid>
              <a:tr h="509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제품번호</a:t>
                      </a:r>
                      <a:endParaRPr lang="en-US" altLang="ko-KR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제공서비스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[PK]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1560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370856" y="1597767"/>
            <a:ext cx="0" cy="58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451511" y="2754786"/>
            <a:ext cx="5128601" cy="633140"/>
            <a:chOff x="451511" y="2754786"/>
            <a:chExt cx="5128601" cy="63314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580112" y="2754786"/>
              <a:ext cx="0" cy="2406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51511" y="2995438"/>
              <a:ext cx="512860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51511" y="2995438"/>
              <a:ext cx="0" cy="39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49533" y="4536818"/>
            <a:ext cx="380664" cy="322381"/>
            <a:chOff x="649533" y="4536818"/>
            <a:chExt cx="380664" cy="322381"/>
          </a:xfrm>
        </p:grpSpPr>
        <p:cxnSp>
          <p:nvCxnSpPr>
            <p:cNvPr id="29" name="직선 연결선 28"/>
            <p:cNvCxnSpPr/>
            <p:nvPr/>
          </p:nvCxnSpPr>
          <p:spPr>
            <a:xfrm flipH="1">
              <a:off x="649533" y="4713005"/>
              <a:ext cx="38066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2" name="그룹 31"/>
            <p:cNvGrpSpPr/>
            <p:nvPr/>
          </p:nvGrpSpPr>
          <p:grpSpPr>
            <a:xfrm>
              <a:off x="649533" y="4536818"/>
              <a:ext cx="380664" cy="322381"/>
              <a:chOff x="649533" y="4536818"/>
              <a:chExt cx="380664" cy="32238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1030197" y="4536818"/>
                <a:ext cx="0" cy="176187"/>
              </a:xfrm>
              <a:prstGeom prst="line">
                <a:avLst/>
              </a:prstGeom>
              <a:ln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649533" y="4713005"/>
                <a:ext cx="0" cy="146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직선 화살표 연결선 33"/>
          <p:cNvCxnSpPr/>
          <p:nvPr/>
        </p:nvCxnSpPr>
        <p:spPr>
          <a:xfrm>
            <a:off x="451511" y="5572651"/>
            <a:ext cx="0" cy="51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1779</Words>
  <Application>Microsoft Office PowerPoint</Application>
  <PresentationFormat>화면 슬라이드 쇼(4:3)</PresentationFormat>
  <Paragraphs>872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KONG HYE JIN</dc:creator>
  <cp:lastModifiedBy>khb3025@gmail.com</cp:lastModifiedBy>
  <cp:revision>62</cp:revision>
  <dcterms:created xsi:type="dcterms:W3CDTF">2020-03-06T07:38:20Z</dcterms:created>
  <dcterms:modified xsi:type="dcterms:W3CDTF">2020-03-11T17:23:12Z</dcterms:modified>
</cp:coreProperties>
</file>