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sldIdLst>
    <p:sldId id="260" r:id="rId2"/>
    <p:sldId id="316" r:id="rId3"/>
    <p:sldId id="318" r:id="rId4"/>
    <p:sldId id="319" r:id="rId5"/>
    <p:sldId id="320" r:id="rId6"/>
    <p:sldId id="321" r:id="rId7"/>
    <p:sldId id="322" r:id="rId8"/>
    <p:sldId id="323" r:id="rId9"/>
    <p:sldId id="317" r:id="rId10"/>
    <p:sldId id="277" r:id="rId11"/>
    <p:sldId id="261" r:id="rId12"/>
    <p:sldId id="265" r:id="rId13"/>
    <p:sldId id="262" r:id="rId14"/>
    <p:sldId id="272" r:id="rId15"/>
    <p:sldId id="324" r:id="rId16"/>
    <p:sldId id="325" r:id="rId17"/>
    <p:sldId id="273" r:id="rId18"/>
    <p:sldId id="331" r:id="rId19"/>
    <p:sldId id="284" r:id="rId20"/>
    <p:sldId id="266" r:id="rId21"/>
    <p:sldId id="267" r:id="rId22"/>
    <p:sldId id="268" r:id="rId23"/>
    <p:sldId id="327" r:id="rId24"/>
    <p:sldId id="276" r:id="rId25"/>
    <p:sldId id="278" r:id="rId26"/>
    <p:sldId id="280" r:id="rId27"/>
    <p:sldId id="283" r:id="rId28"/>
    <p:sldId id="281" r:id="rId29"/>
    <p:sldId id="330" r:id="rId30"/>
    <p:sldId id="275" r:id="rId31"/>
    <p:sldId id="282" r:id="rId32"/>
    <p:sldId id="269" r:id="rId33"/>
    <p:sldId id="270" r:id="rId34"/>
    <p:sldId id="287" r:id="rId35"/>
    <p:sldId id="290" r:id="rId36"/>
    <p:sldId id="289" r:id="rId37"/>
    <p:sldId id="288" r:id="rId38"/>
    <p:sldId id="291" r:id="rId39"/>
    <p:sldId id="293" r:id="rId40"/>
    <p:sldId id="295" r:id="rId41"/>
    <p:sldId id="294" r:id="rId42"/>
    <p:sldId id="296" r:id="rId43"/>
    <p:sldId id="297" r:id="rId44"/>
    <p:sldId id="328" r:id="rId4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3" autoAdjust="0"/>
    <p:restoredTop sz="94660"/>
  </p:normalViewPr>
  <p:slideViewPr>
    <p:cSldViewPr>
      <p:cViewPr varScale="1">
        <p:scale>
          <a:sx n="108" d="100"/>
          <a:sy n="108" d="100"/>
        </p:scale>
        <p:origin x="16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CED0FA-5549-45D3-8C27-A94281033552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5301C-A4BC-4A74-BFFA-9F2B6D8494B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E1AD52-AC21-4D73-A516-E355E5A8ABBA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6E55-70DC-4378-A05F-B0283445318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576B11-2FB0-4F40-BA5E-63D9E1E4D767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D1D64-EEF5-499E-8AEC-E6158F39E7F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770B43-1980-4574-A42C-E5EFE42D6214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E4E00-140C-4B84-AA32-F191D2CEC1E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594E5-4AA3-4941-BB14-F90F87DF236D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C1231-64F6-4B0A-8843-C4092CDA76B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AACCA-1714-45B0-802C-B83F134FC6A2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8F24A-4744-494E-AFFC-D93D8B61D30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51D3D-2AF2-4F24-A918-412DDF41B3D7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75864-9EA1-44D7-913E-7F4239D2850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28C1F0-71C1-4B3E-A346-B5D59281F83D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18542-B652-4713-ACFD-77F5A80EC52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49688F-9C6D-4C65-90DA-165A63F082DE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E9EF6-826E-4418-B64A-F020FEFDE22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C6406C-FFD6-4FBD-8799-6C791EDEB57A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9CDED-8D2D-420A-AE66-70604E8FAC5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7A3540-7493-4930-9DC2-D3128ADB7D9C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19753-AD48-4B1E-97E1-F832C8BFDCA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2146B7-EEFD-4EE7-982D-2CD8F15523B1}" type="datetimeFigureOut">
              <a:rPr lang="fr-FR" smtClean="0"/>
              <a:pPr>
                <a:defRPr/>
              </a:pPr>
              <a:t>02/12/2021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A17119-F85E-4B81-B847-20955232C8E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72518" cy="125272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Qu’est-ce qu’une image numérique ?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0" y="1774825"/>
            <a:ext cx="6072188" cy="4625975"/>
          </a:xfrm>
        </p:spPr>
        <p:txBody>
          <a:bodyPr/>
          <a:lstStyle/>
          <a:p>
            <a:endParaRPr lang="fr-FR" sz="2800"/>
          </a:p>
          <a:p>
            <a:pPr>
              <a:buFont typeface="Wingdings 2" pitchFamily="18" charset="2"/>
              <a:buNone/>
            </a:pPr>
            <a:r>
              <a:rPr lang="fr-FR" sz="2800"/>
              <a:t>Deux formes courantes:</a:t>
            </a:r>
          </a:p>
          <a:p>
            <a:pPr lvl="1"/>
            <a:endParaRPr lang="fr-FR" sz="2400" b="1">
              <a:solidFill>
                <a:srgbClr val="C00000"/>
              </a:solidFill>
            </a:endParaRPr>
          </a:p>
          <a:p>
            <a:pPr lvl="1"/>
            <a:r>
              <a:rPr lang="fr-FR" sz="2400" b="1">
                <a:solidFill>
                  <a:srgbClr val="C00000"/>
                </a:solidFill>
              </a:rPr>
              <a:t>Images matricielles</a:t>
            </a:r>
            <a:r>
              <a:rPr lang="fr-FR" sz="2400"/>
              <a:t>: tableau à deux </a:t>
            </a:r>
            <a:br>
              <a:rPr lang="fr-FR" sz="2400"/>
            </a:br>
            <a:r>
              <a:rPr lang="fr-FR" sz="2400"/>
              <a:t>dimensions contenant des valeurs</a:t>
            </a:r>
          </a:p>
          <a:p>
            <a:pPr lvl="1"/>
            <a:endParaRPr lang="fr-FR" sz="2400"/>
          </a:p>
          <a:p>
            <a:pPr lvl="1"/>
            <a:r>
              <a:rPr lang="fr-FR" sz="2400" b="1">
                <a:solidFill>
                  <a:srgbClr val="C00000"/>
                </a:solidFill>
              </a:rPr>
              <a:t>Images vectorielles</a:t>
            </a:r>
            <a:r>
              <a:rPr lang="fr-FR" sz="2400"/>
              <a:t>: description </a:t>
            </a:r>
            <a:br>
              <a:rPr lang="fr-FR" sz="2400"/>
            </a:br>
            <a:r>
              <a:rPr lang="fr-FR" sz="2400"/>
              <a:t>géométrique de l'image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5" y="4421188"/>
            <a:ext cx="2143125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38" y="2143125"/>
            <a:ext cx="2143125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Taille mémoire d’une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La taille d’une image en mémoire dépend de sa discrétisation et de sa quantification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Ex : image de 800x600 pixels avec 24 bits par pixel, </a:t>
            </a:r>
            <a:br>
              <a:rPr lang="fr-FR" dirty="0"/>
            </a:br>
            <a:r>
              <a:rPr lang="fr-FR" dirty="0"/>
              <a:t>taille mémoire 	=  800x600x24</a:t>
            </a:r>
            <a:br>
              <a:rPr lang="fr-FR" dirty="0"/>
            </a:br>
            <a:r>
              <a:rPr lang="fr-FR" dirty="0"/>
              <a:t>				= 11520000 bits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fr-FR" dirty="0"/>
              <a:t>					=  1 440 000 octets</a:t>
            </a:r>
            <a:br>
              <a:rPr lang="fr-FR" dirty="0"/>
            </a:br>
            <a:r>
              <a:rPr lang="fr-FR" dirty="0"/>
              <a:t>				= 1,37 Mo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fr-FR" dirty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714620"/>
            <a:ext cx="6924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Représentation</a:t>
            </a:r>
            <a:r>
              <a:rPr lang="fr-FR" dirty="0">
                <a:solidFill>
                  <a:srgbClr val="C00000"/>
                </a:solidFill>
              </a:rPr>
              <a:t> </a:t>
            </a:r>
            <a:r>
              <a:rPr lang="fr-FR" b="1" dirty="0">
                <a:solidFill>
                  <a:srgbClr val="0070C0"/>
                </a:solidFill>
              </a:rPr>
              <a:t>matricielle</a:t>
            </a:r>
            <a:r>
              <a:rPr lang="fr-FR" dirty="0"/>
              <a:t> de l'image, tableau de dimension 2, de taille</a:t>
            </a:r>
            <a:r>
              <a:rPr lang="fr-FR" i="1" dirty="0"/>
              <a:t> LxH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Un point est appelé </a:t>
            </a:r>
            <a:r>
              <a:rPr lang="fr-FR" dirty="0">
                <a:solidFill>
                  <a:srgbClr val="0070C0"/>
                </a:solidFill>
              </a:rPr>
              <a:t>pixel</a:t>
            </a:r>
            <a:r>
              <a:rPr lang="fr-FR" dirty="0"/>
              <a:t> en deux dimensions, </a:t>
            </a:r>
            <a:r>
              <a:rPr lang="fr-FR" dirty="0">
                <a:solidFill>
                  <a:srgbClr val="0070C0"/>
                </a:solidFill>
              </a:rPr>
              <a:t>voxel </a:t>
            </a:r>
            <a:r>
              <a:rPr lang="fr-FR" dirty="0"/>
              <a:t>en trois dimensions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Image  = fonction de deux variables </a:t>
            </a:r>
            <a:r>
              <a:rPr lang="fr-FR" b="1" dirty="0">
                <a:solidFill>
                  <a:srgbClr val="0070C0"/>
                </a:solidFill>
              </a:rPr>
              <a:t> I(x,y)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x  = numéro de colonne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y  = numéro de ligne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Chaque pixel (x,y) possède une valeur </a:t>
            </a:r>
            <a:r>
              <a:rPr lang="fr-FR" b="1" dirty="0">
                <a:solidFill>
                  <a:srgbClr val="0070C0"/>
                </a:solidFill>
              </a:rPr>
              <a:t>I(x,y)</a:t>
            </a:r>
            <a:r>
              <a:rPr lang="fr-FR" b="1" dirty="0">
                <a:solidFill>
                  <a:srgbClr val="C00000"/>
                </a:solidFill>
              </a:rPr>
              <a:t> 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59055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4800" dirty="0">
                <a:solidFill>
                  <a:srgbClr val="FF0000"/>
                </a:solidFill>
              </a:rPr>
              <a:t>Images matricielles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Codage direct: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I(x,y) représente une valeur d'intensité lumineuse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I(x,y) peut être un scalaire (images à niveaux de gris) ou un vecteur(images couleurs)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Exemple: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images à niveaux de gris, codage sur 8 bits: I(x,y) varie entre 0 et 255 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images couleurs, codage sur 3x8= 24 bits: I(x,y) varie entre (0,0,0) et (255,255,255)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59055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4800" dirty="0">
                <a:solidFill>
                  <a:srgbClr val="FF0000"/>
                </a:solidFill>
              </a:rPr>
              <a:t>Images matricielles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Représentation des couleurs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4825"/>
            <a:ext cx="5400675" cy="4625975"/>
          </a:xfrm>
        </p:spPr>
        <p:txBody>
          <a:bodyPr rtlCol="0">
            <a:normAutofit fontScale="92500"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sz="2800" dirty="0"/>
              <a:t>Représentation en niveaux de gris 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De manière générale 256 niveaux sont utilisés.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L’oeil humain distingue environ 16 niveaux de gris.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sz="28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sz="2800" dirty="0"/>
              <a:t>Modèles de représentation de couleurs : </a:t>
            </a:r>
            <a:r>
              <a:rPr lang="fr-FR" sz="2800" b="1" dirty="0">
                <a:solidFill>
                  <a:srgbClr val="0070C0"/>
                </a:solidFill>
              </a:rPr>
              <a:t>modèle additif : Rouge Vert Bleu (RVB ou RGB)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Adapté aux aﬃchages graphiques.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Additif : une couleur est obtenue en additionnant trois couleurs primaires.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sz="2000" dirty="0"/>
              <a:t>Ex : Blanc= Rouge+Vert+Bleu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7838" y="3128963"/>
            <a:ext cx="3586162" cy="372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025" y="2147888"/>
            <a:ext cx="3625850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Représentation des couleurs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774825"/>
            <a:ext cx="5857875" cy="5083175"/>
          </a:xfrm>
        </p:spPr>
        <p:txBody>
          <a:bodyPr rtlCol="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sz="2800" b="1" dirty="0">
                <a:solidFill>
                  <a:srgbClr val="0070C0"/>
                </a:solidFill>
              </a:rPr>
              <a:t>Espace teinte-saturation-luminance (TSL)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Se rapproche de la perception humaine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Teinte (Hue): varie entre 0 et 2pi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endParaRPr lang="fr-FR" sz="2000" dirty="0"/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endParaRPr lang="fr-FR" sz="2000" dirty="0"/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endParaRPr lang="fr-FR" sz="2000" dirty="0"/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endParaRPr lang="fr-FR" sz="2000" dirty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fr-FR" sz="2400" dirty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Saturation: saturation de la couleur varie entre 0 et 1 = mesure la quantité de couleur pure par rapport au blanc (couleur vive/pastel)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Luminance: intensité lumineuse de la couleur exprimée en pourcentage (0%=noir 100%=blanc) 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3143250"/>
            <a:ext cx="1785937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Représentation des couleurs (3)</a:t>
            </a:r>
          </a:p>
        </p:txBody>
      </p:sp>
      <p:sp>
        <p:nvSpPr>
          <p:cNvPr id="26626" name="Espace réservé du contenu 2"/>
          <p:cNvSpPr>
            <a:spLocks noGrp="1"/>
          </p:cNvSpPr>
          <p:nvPr>
            <p:ph idx="1"/>
          </p:nvPr>
        </p:nvSpPr>
        <p:spPr>
          <a:xfrm>
            <a:off x="0" y="1500188"/>
            <a:ext cx="8929688" cy="5357812"/>
          </a:xfrm>
        </p:spPr>
        <p:txBody>
          <a:bodyPr/>
          <a:lstStyle/>
          <a:p>
            <a:r>
              <a:rPr lang="fr-FR" sz="2800" b="1">
                <a:solidFill>
                  <a:srgbClr val="0070C0"/>
                </a:solidFill>
              </a:rPr>
              <a:t>Espace teinte-saturation-luminance (TSL) : </a:t>
            </a:r>
            <a:r>
              <a:rPr lang="fr-FR" sz="2400"/>
              <a:t>Effet de la modification de la saturation sur toute une image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416175"/>
            <a:ext cx="8158163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ZoneTexte 6"/>
          <p:cNvSpPr txBox="1">
            <a:spLocks noChangeArrowheads="1"/>
          </p:cNvSpPr>
          <p:nvPr/>
        </p:nvSpPr>
        <p:spPr bwMode="auto">
          <a:xfrm>
            <a:off x="7072313" y="6559550"/>
            <a:ext cx="5143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latin typeface="Corbel" pitchFamily="34" charset="0"/>
              </a:rPr>
              <a:t>Sources : Sébastien Thon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2454275"/>
            <a:ext cx="7558088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Représentation des couleurs (4)]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>
          <a:xfrm>
            <a:off x="0" y="1500188"/>
            <a:ext cx="8929688" cy="5357812"/>
          </a:xfrm>
        </p:spPr>
        <p:txBody>
          <a:bodyPr/>
          <a:lstStyle/>
          <a:p>
            <a:r>
              <a:rPr lang="fr-FR" sz="2800" b="1">
                <a:solidFill>
                  <a:srgbClr val="0070C0"/>
                </a:solidFill>
              </a:rPr>
              <a:t>Espace teinte-saturation-luminance (TSL) : </a:t>
            </a:r>
            <a:r>
              <a:rPr lang="fr-FR" sz="2400"/>
              <a:t>Effet de la modification de la luminance sur toute une image</a:t>
            </a:r>
          </a:p>
        </p:txBody>
      </p:sp>
      <p:sp>
        <p:nvSpPr>
          <p:cNvPr id="27653" name="ZoneTexte 6"/>
          <p:cNvSpPr txBox="1">
            <a:spLocks noChangeArrowheads="1"/>
          </p:cNvSpPr>
          <p:nvPr/>
        </p:nvSpPr>
        <p:spPr bwMode="auto">
          <a:xfrm>
            <a:off x="7072313" y="6559550"/>
            <a:ext cx="5143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latin typeface="Corbel" pitchFamily="34" charset="0"/>
              </a:rPr>
              <a:t>Sources : Sébastien Thon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/>
              <a:t>Codage indirect :</a:t>
            </a:r>
          </a:p>
          <a:p>
            <a:pPr lvl="1"/>
            <a:r>
              <a:rPr lang="fr-FR" sz="2400" dirty="0"/>
              <a:t>I(</a:t>
            </a:r>
            <a:r>
              <a:rPr lang="fr-FR" sz="2400" dirty="0" err="1"/>
              <a:t>x,y</a:t>
            </a:r>
            <a:r>
              <a:rPr lang="fr-FR" sz="2400" dirty="0"/>
              <a:t>)  ne représente plus </a:t>
            </a:r>
            <a:r>
              <a:rPr lang="fr-FR" sz="2400" i="1" dirty="0"/>
              <a:t>directement </a:t>
            </a:r>
            <a:r>
              <a:rPr lang="fr-FR" sz="2400" dirty="0"/>
              <a:t>une valeur d'intensité lumineuse</a:t>
            </a:r>
          </a:p>
          <a:p>
            <a:pPr lvl="1"/>
            <a:r>
              <a:rPr lang="fr-FR" sz="2400" dirty="0"/>
              <a:t>I(</a:t>
            </a:r>
            <a:r>
              <a:rPr lang="fr-FR" sz="2400" dirty="0" err="1"/>
              <a:t>x,y</a:t>
            </a:r>
            <a:r>
              <a:rPr lang="fr-FR" sz="2400" dirty="0"/>
              <a:t>) est une valeur (index) qui va correspondre à une couleur dans une table : </a:t>
            </a:r>
            <a:r>
              <a:rPr lang="fr-FR" sz="2400" b="1" i="1" dirty="0">
                <a:solidFill>
                  <a:srgbClr val="0070C0"/>
                </a:solidFill>
              </a:rPr>
              <a:t>la palette</a:t>
            </a:r>
          </a:p>
          <a:p>
            <a:pPr lvl="1"/>
            <a:endParaRPr lang="fr-FR" sz="2400" i="1" dirty="0"/>
          </a:p>
          <a:p>
            <a:pPr lvl="1"/>
            <a:r>
              <a:rPr lang="fr-FR" sz="2400" dirty="0"/>
              <a:t>Avantage :</a:t>
            </a:r>
          </a:p>
          <a:p>
            <a:pPr lvl="2"/>
            <a:r>
              <a:rPr lang="fr-FR" sz="2000" dirty="0"/>
              <a:t>si l'image contient peu de couleurs différentes, gain de place</a:t>
            </a:r>
          </a:p>
          <a:p>
            <a:pPr lvl="1"/>
            <a:r>
              <a:rPr lang="fr-FR" sz="2400" dirty="0"/>
              <a:t>Inconvénient :</a:t>
            </a:r>
          </a:p>
          <a:p>
            <a:pPr lvl="2"/>
            <a:r>
              <a:rPr lang="fr-FR" sz="2000" dirty="0"/>
              <a:t>accès plus lent</a:t>
            </a:r>
          </a:p>
          <a:p>
            <a:pPr lvl="2"/>
            <a:r>
              <a:rPr lang="fr-FR" sz="2000" dirty="0"/>
              <a:t>pour que cela soit intéressant, nombre de couleurs limité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857356" y="214290"/>
            <a:ext cx="59055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4800" dirty="0">
                <a:solidFill>
                  <a:srgbClr val="FF0000"/>
                </a:solidFill>
              </a:rPr>
              <a:t>Images matricielles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Exemple de codage indirect avec une palette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2643188"/>
            <a:ext cx="76104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59055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4800" dirty="0">
                <a:solidFill>
                  <a:srgbClr val="FF0000"/>
                </a:solidFill>
              </a:rPr>
              <a:t>Images matricielles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901112" cy="4625975"/>
          </a:xfrm>
        </p:spPr>
        <p:txBody>
          <a:bodyPr rtlCol="0">
            <a:normAutofit fontScale="92500"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Forme générale d’un fichier image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En tête: 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dirty="0"/>
              <a:t>“Magic Number” pour reconnaître le format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dirty="0"/>
              <a:t>largeur, hauteur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dirty="0"/>
              <a:t>quantification: noir et blanc, niveaux de gris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dirty="0"/>
              <a:t>mode de compression (éventuellement)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dirty="0"/>
              <a:t>présence de palette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dirty="0"/>
              <a:t>autres informations ...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Corps de l'image: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dirty="0"/>
              <a:t>suite d'octets représentant les pixels, image  éventuellement compressée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87137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4000" dirty="0">
                <a:solidFill>
                  <a:srgbClr val="FF0000"/>
                </a:solidFill>
              </a:rPr>
              <a:t>Les fichiers des images matricielles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Sources des images numériques - 1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774825"/>
            <a:ext cx="6786563" cy="4625975"/>
          </a:xfrm>
        </p:spPr>
        <p:txBody>
          <a:bodyPr rtlCol="0">
            <a:normAutofit fontScale="92500"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sz="2800" dirty="0"/>
              <a:t>Capteur CCD (Charge-Coupled Device ou dispositif à  transfert de charge)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Composant électronique constitué de capteurs photosensibles – le rayonnement perçu est converti en un signal électrique analogique. Ce signal est ensuite numérisé pour obtenir une image numérique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sz="2000" dirty="0"/>
              <a:t>Appareil photo numérique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sz="2000" dirty="0"/>
              <a:t>Camescope numérique 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sz="2000" dirty="0"/>
              <a:t>Téléphone portable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sz="2000" dirty="0"/>
              <a:t>Scanner à plat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sz="2000" dirty="0"/>
              <a:t>Satellite 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sz="2000" dirty="0"/>
              <a:t>...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0" y="2786063"/>
            <a:ext cx="157162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625975"/>
          </a:xfrm>
        </p:spPr>
        <p:txBody>
          <a:bodyPr/>
          <a:lstStyle/>
          <a:p>
            <a:endParaRPr lang="fr-FR"/>
          </a:p>
          <a:p>
            <a:r>
              <a:rPr lang="fr-FR"/>
              <a:t>Le format Portable </a:t>
            </a:r>
            <a:r>
              <a:rPr lang="fr-FR" i="1"/>
              <a:t>Bit/Gray/Pixel </a:t>
            </a:r>
            <a:r>
              <a:rPr lang="fr-FR"/>
              <a:t>Map : PBM, PGM, PPM</a:t>
            </a:r>
          </a:p>
          <a:p>
            <a:pPr lvl="1"/>
            <a:r>
              <a:rPr lang="fr-FR"/>
              <a:t>Format sans compression</a:t>
            </a:r>
          </a:p>
          <a:p>
            <a:pPr lvl="1"/>
            <a:r>
              <a:rPr lang="fr-FR"/>
              <a:t>Peu utilisé car non compressé mais très simple à utiliser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50825" y="115888"/>
            <a:ext cx="8642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 dirty="0">
                <a:solidFill>
                  <a:srgbClr val="FF0000"/>
                </a:solidFill>
              </a:rPr>
              <a:t>Quelques formats de fichiers contenant des images matricielles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Le format PGM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4825"/>
            <a:ext cx="8401050" cy="4625975"/>
          </a:xfrm>
        </p:spPr>
        <p:txBody>
          <a:bodyPr rtlCol="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En tête en ASCII: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 “P2”: ASCII ou “P5”: binaire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lignes de commentaires commençant par “#”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“X Y” : largeur et hauteur de l'image écrit sous forme de texte (ASCII)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“MAX”: niveau de gris maximal de l'image (en général </a:t>
            </a:r>
            <a:br>
              <a:rPr lang="fr-FR" dirty="0"/>
            </a:br>
            <a:r>
              <a:rPr lang="fr-FR" dirty="0"/>
              <a:t>255 (8 bits) )  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Corps de l'image: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suite d'octets: un octet par pixel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dirty="0"/>
              <a:t>chaque octet donne la valeur du niveau de gris du pixel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Le format PGM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Un exemple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P2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19  7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11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0  0  0  0  0  0  0  0  0  0  0  0  0  0  0   0   0    0   0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0  3  3  3  0  0  0  7  7  7  7  0  0 11  0   0   0   11  0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0  3  0  3  0  0  0  7  0  0  0  0  0 11  11  0  11  11  0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0  3  3  3  0  0  0  7  0  7  7  0  0 11  0  11   0  11  0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0  3  0  0  0  0  0  7  0  0  7  0  0 11  0   0    0  11  0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0  3  0  0  0  0  0  7  7  7  7  0  0 11  0   0    0  11  0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0  0  0  0  0  0  0  0  0  0  0  0  0  0  0   0    0   0   0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1688" y="1714500"/>
            <a:ext cx="16192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Le format PGM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Un exemple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P2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19  7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11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0  0  0  0  0  0  0  0  0  0  0  0  0  0  0   0   0    0   0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0  3  3  3  0  0  0  7  7  7  7  0  0 11  0   0   0   11  0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0  3  0  3  0  0  0  7  0  0  0  0  0 11  11  0  11  11  0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0  3  3  3  0  0  0  7  0  7  7  0  0 11  0  11   0  11  0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0  3  0  0  0  0  0  7  0  0  7  0  0 11  0   0    0  11  0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0  3  0  0  0  0  0  7  7  7  7  0  0 11  0   0    0  11  0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>
                <a:latin typeface="Aharoni" pitchFamily="2" charset="-79"/>
                <a:cs typeface="Aharoni" pitchFamily="2" charset="-79"/>
              </a:rPr>
              <a:t>0  0  0  0  0  0  0  0  0  0  0  0  0  0  0   0    0   0   0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420888"/>
            <a:ext cx="16192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ZoneTexte 4"/>
          <p:cNvSpPr txBox="1">
            <a:spLocks noChangeArrowheads="1"/>
          </p:cNvSpPr>
          <p:nvPr/>
        </p:nvSpPr>
        <p:spPr bwMode="auto">
          <a:xfrm>
            <a:off x="4427984" y="1700808"/>
            <a:ext cx="4500562" cy="173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>
                <a:latin typeface="Corbel" pitchFamily="34" charset="0"/>
              </a:rPr>
              <a:t>+ Copier/coller ces caractères dans un fichier texte nommé </a:t>
            </a:r>
            <a:r>
              <a:rPr lang="fr-FR" b="1" i="1" dirty="0">
                <a:latin typeface="Corbel" pitchFamily="34" charset="0"/>
              </a:rPr>
              <a:t>ficPGM.pgm </a:t>
            </a:r>
            <a:r>
              <a:rPr lang="fr-FR" b="1" dirty="0">
                <a:latin typeface="Corbel" pitchFamily="34" charset="0"/>
              </a:rPr>
              <a:t>puis l’ouvrir avec le logiciel </a:t>
            </a:r>
            <a:r>
              <a:rPr lang="fr-FR" b="1" dirty="0" err="1">
                <a:latin typeface="Corbel" pitchFamily="34" charset="0"/>
              </a:rPr>
              <a:t>Gimp</a:t>
            </a:r>
            <a:endParaRPr lang="fr-FR" b="1" dirty="0">
              <a:latin typeface="Corbel" pitchFamily="34" charset="0"/>
            </a:endParaRPr>
          </a:p>
          <a:p>
            <a:r>
              <a:rPr lang="fr-FR" b="1" dirty="0">
                <a:latin typeface="Corbel" pitchFamily="34" charset="0"/>
              </a:rPr>
              <a:t>+ Modifier un ou plusieurs des pixels de l’image, enregistrer les modifications dans </a:t>
            </a:r>
            <a:r>
              <a:rPr lang="fr-FR" b="1" dirty="0" err="1">
                <a:latin typeface="Corbel" pitchFamily="34" charset="0"/>
              </a:rPr>
              <a:t>Gimp</a:t>
            </a:r>
            <a:r>
              <a:rPr lang="fr-FR" b="1" dirty="0">
                <a:latin typeface="Corbel" pitchFamily="34" charset="0"/>
              </a:rPr>
              <a:t> puis ouvrir le fichier  dans un éditeur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Le Format PPM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Concerne les images couleurs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Même principe que le format PGM mais avec P3 en première ligne si en ascii et P5 si en binaire.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Dans le tableau chaque pixel est déﬁni par 3 nombres représentant les valeurs R, G et B.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Exemple :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/>
              <a:t>P3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/>
              <a:t>5  4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/>
              <a:t>15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/>
              <a:t>15 15 15   15 15 15   15 15 15   15 15 15   15 15 15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/>
              <a:t>15 15 15   15  0  0     0 15  0      0  0  15      15 15 15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/>
              <a:t>15 15 15   15 15  0    0 15 15     15  0 15    15 15 15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dirty="0"/>
              <a:t>15 15 15   15 15 15   15 15 15   15 15 15   15 15 15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7563" y="3786188"/>
            <a:ext cx="1619250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8950" y="161798"/>
            <a:ext cx="8229600" cy="125272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Quelques formats avec compression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4825"/>
            <a:ext cx="8686800" cy="4625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r>
              <a:rPr lang="fr-FR"/>
              <a:t>Façon plus astucieuse de stocker les données</a:t>
            </a:r>
          </a:p>
          <a:p>
            <a:pPr lvl="1">
              <a:lnSpc>
                <a:spcPct val="90000"/>
              </a:lnSpc>
            </a:pPr>
            <a:r>
              <a:rPr lang="fr-FR"/>
              <a:t>Ex : si blanc blanc blanc blanc, on stockera plutot 4xblanc</a:t>
            </a:r>
          </a:p>
          <a:p>
            <a:pPr lvl="1"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r>
              <a:rPr lang="fr-FR"/>
              <a:t>Compression sans pertes : TIFF, GIF, PNG, ...</a:t>
            </a:r>
          </a:p>
          <a:p>
            <a:pPr>
              <a:lnSpc>
                <a:spcPct val="90000"/>
              </a:lnSpc>
            </a:pPr>
            <a:r>
              <a:rPr lang="fr-FR"/>
              <a:t>Compression avec pertes : JPEG, JPEG2000,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fr-FR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Images vectorielles</a:t>
            </a:r>
          </a:p>
        </p:txBody>
      </p:sp>
      <p:sp>
        <p:nvSpPr>
          <p:cNvPr id="3891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2368550"/>
          </a:xfrm>
        </p:spPr>
        <p:txBody>
          <a:bodyPr>
            <a:normAutofit lnSpcReduction="10000"/>
          </a:bodyPr>
          <a:lstStyle/>
          <a:p>
            <a:r>
              <a:rPr lang="fr-FR" sz="2800"/>
              <a:t>Constituées de primitives géométriques simples </a:t>
            </a:r>
          </a:p>
          <a:p>
            <a:pPr lvl="1"/>
            <a:r>
              <a:rPr lang="fr-FR" sz="2400"/>
              <a:t>segments de droites, courbes, cercles... etc.</a:t>
            </a:r>
          </a:p>
          <a:p>
            <a:r>
              <a:rPr lang="fr-FR" sz="2800"/>
              <a:t>Chaque primitive géométrique est décrite par une formule mathématique.</a:t>
            </a:r>
          </a:p>
          <a:p>
            <a:r>
              <a:rPr lang="fr-FR" sz="2800"/>
              <a:t>Visualisation indirecte :</a:t>
            </a:r>
          </a:p>
        </p:txBody>
      </p:sp>
      <p:sp>
        <p:nvSpPr>
          <p:cNvPr id="38916" name="ZoneTexte 3"/>
          <p:cNvSpPr txBox="1">
            <a:spLocks noChangeArrowheads="1"/>
          </p:cNvSpPr>
          <p:nvPr/>
        </p:nvSpPr>
        <p:spPr bwMode="auto">
          <a:xfrm>
            <a:off x="642938" y="4500563"/>
            <a:ext cx="2057400" cy="14747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Corbel" pitchFamily="34" charset="0"/>
              </a:rPr>
              <a:t>Image vectorielle :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Corbel" pitchFamily="34" charset="0"/>
              </a:rPr>
              <a:t> Primitive Cercle : r=3, c=(0,0)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Corbel" pitchFamily="34" charset="0"/>
              </a:rPr>
              <a:t> Segment AB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Corbel" pitchFamily="34" charset="0"/>
              </a:rPr>
              <a:t> A=(3,2) B=(5,7)</a:t>
            </a:r>
          </a:p>
        </p:txBody>
      </p:sp>
      <p:sp>
        <p:nvSpPr>
          <p:cNvPr id="38917" name="ZoneTexte 4"/>
          <p:cNvSpPr txBox="1">
            <a:spLocks noChangeArrowheads="1"/>
          </p:cNvSpPr>
          <p:nvPr/>
        </p:nvSpPr>
        <p:spPr bwMode="auto">
          <a:xfrm>
            <a:off x="3429000" y="4500563"/>
            <a:ext cx="2571750" cy="1754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Corbel" pitchFamily="34" charset="0"/>
              </a:rPr>
              <a:t>Interprétation :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Corbel" pitchFamily="34" charset="0"/>
              </a:rPr>
              <a:t> Définition de la résolution de l’image résultante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Corbel" pitchFamily="34" charset="0"/>
              </a:rPr>
              <a:t> Interprétation des primitives</a:t>
            </a:r>
          </a:p>
        </p:txBody>
      </p:sp>
      <p:sp>
        <p:nvSpPr>
          <p:cNvPr id="38918" name="ZoneTexte 5"/>
          <p:cNvSpPr txBox="1">
            <a:spLocks noChangeArrowheads="1"/>
          </p:cNvSpPr>
          <p:nvPr/>
        </p:nvSpPr>
        <p:spPr bwMode="auto">
          <a:xfrm>
            <a:off x="6715125" y="4500563"/>
            <a:ext cx="2000250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Corbel" pitchFamily="34" charset="0"/>
              </a:rPr>
              <a:t>Image bitmap résultante :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Corbel" pitchFamily="34" charset="0"/>
              </a:rPr>
              <a:t> Visualisation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Corbel" pitchFamily="34" charset="0"/>
              </a:rPr>
              <a:t> Impression</a:t>
            </a:r>
          </a:p>
          <a:p>
            <a:pPr>
              <a:buFont typeface="Arial" charset="0"/>
              <a:buChar char="•"/>
            </a:pPr>
            <a:r>
              <a:rPr lang="fr-FR">
                <a:latin typeface="Corbel" pitchFamily="34" charset="0"/>
              </a:rPr>
              <a:t> Sauvegarde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Images vectorielles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654550"/>
          </a:xfrm>
        </p:spPr>
        <p:txBody>
          <a:bodyPr rtlCol="0">
            <a:normAutofit fontScale="92500"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sz="2800" dirty="0"/>
              <a:t>Avantages 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Meilleur qualité d’impression/visualisation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Adaptées au stockage des images composées de formes géométriques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Prend moins de place qu’une image bitmap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sz="28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sz="2800" dirty="0"/>
              <a:t>Diﬀérents types de formats de ﬁchiers vectoriels 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EPS : Encapsuled PostScript.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SVG : Scalable Vector Graphics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Adobe pdf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Adobe illustrator AI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Inconvénients des images vectorielles</a:t>
            </a:r>
          </a:p>
        </p:txBody>
      </p:sp>
      <p:sp>
        <p:nvSpPr>
          <p:cNvPr id="419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  <a:p>
            <a:r>
              <a:rPr lang="fr-FR" sz="2800"/>
              <a:t>Peuvent difficilement stocker des images complexes comme des photographies</a:t>
            </a:r>
          </a:p>
          <a:p>
            <a:endParaRPr lang="fr-FR" sz="2800"/>
          </a:p>
          <a:p>
            <a:r>
              <a:rPr lang="fr-FR" sz="2800"/>
              <a:t>L’affichage d’une image vectorielle peut prendre plus de temps que l’affichage d’une image bitmap de complexité égale</a:t>
            </a:r>
          </a:p>
          <a:p>
            <a:endParaRPr lang="fr-FR"/>
          </a:p>
          <a:p>
            <a:endParaRPr lang="fr-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Comparaison vectoriel/bitmap</a:t>
            </a: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1530350"/>
            <a:ext cx="79343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ZoneTexte 4"/>
          <p:cNvSpPr txBox="1">
            <a:spLocks noChangeArrowheads="1"/>
          </p:cNvSpPr>
          <p:nvPr/>
        </p:nvSpPr>
        <p:spPr bwMode="auto">
          <a:xfrm>
            <a:off x="-71438" y="6559550"/>
            <a:ext cx="5143501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latin typeface="Corbel" pitchFamily="34" charset="0"/>
              </a:rPr>
              <a:t>Sources : Sébastien 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100" dirty="0">
                <a:solidFill>
                  <a:schemeClr val="accent1">
                    <a:satMod val="150000"/>
                  </a:schemeClr>
                </a:solidFill>
              </a:rPr>
              <a:t>Sources des images numériques - 2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>
          <a:xfrm>
            <a:off x="0" y="1774825"/>
            <a:ext cx="2928938" cy="4625975"/>
          </a:xfrm>
        </p:spPr>
        <p:txBody>
          <a:bodyPr/>
          <a:lstStyle/>
          <a:p>
            <a:r>
              <a:rPr lang="fr-FR" sz="2800"/>
              <a:t>Télémétrie</a:t>
            </a:r>
          </a:p>
          <a:p>
            <a:pPr lvl="1"/>
            <a:r>
              <a:rPr lang="fr-FR" sz="2400"/>
              <a:t>Radar (radio)</a:t>
            </a:r>
          </a:p>
          <a:p>
            <a:pPr lvl="1"/>
            <a:r>
              <a:rPr lang="fr-FR" sz="2400"/>
              <a:t>Lidar (laser)</a:t>
            </a:r>
          </a:p>
          <a:p>
            <a:pPr lvl="1"/>
            <a:r>
              <a:rPr lang="fr-FR" sz="2400"/>
              <a:t>Sonar (son)</a:t>
            </a:r>
          </a:p>
          <a:p>
            <a:pPr lvl="1"/>
            <a:r>
              <a:rPr lang="fr-FR" sz="2400"/>
              <a:t>...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38" y="1571625"/>
            <a:ext cx="28098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3163" y="1571625"/>
            <a:ext cx="25336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Quelques éléments de traitement des Images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Objectifs du traitement d’images</a:t>
            </a: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Améliorer l'aspect visuel et esthétique des images. </a:t>
            </a:r>
          </a:p>
          <a:p>
            <a:pPr lvl="1"/>
            <a:r>
              <a:rPr lang="fr-FR"/>
              <a:t>Ex: restauration de films anciens, etc...</a:t>
            </a:r>
          </a:p>
          <a:p>
            <a:endParaRPr lang="fr-FR"/>
          </a:p>
          <a:p>
            <a:r>
              <a:rPr lang="fr-FR"/>
              <a:t>Faciliter l'interprétation des images. </a:t>
            </a:r>
          </a:p>
          <a:p>
            <a:pPr lvl="1"/>
            <a:r>
              <a:rPr lang="fr-FR"/>
              <a:t>Ex: diagnostic médical, mesures de caractéristiques, aide à la décision, etc...</a:t>
            </a:r>
          </a:p>
          <a:p>
            <a:pPr lvl="1"/>
            <a:endParaRPr lang="fr-FR"/>
          </a:p>
          <a:p>
            <a:pPr lvl="1"/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Histogramme</a:t>
            </a:r>
          </a:p>
        </p:txBody>
      </p:sp>
      <p:sp>
        <p:nvSpPr>
          <p:cNvPr id="47107" name="Espace réservé du contenu 2"/>
          <p:cNvSpPr>
            <a:spLocks noGrp="1"/>
          </p:cNvSpPr>
          <p:nvPr>
            <p:ph idx="1"/>
          </p:nvPr>
        </p:nvSpPr>
        <p:spPr>
          <a:xfrm>
            <a:off x="-71438" y="1571625"/>
            <a:ext cx="5857876" cy="4625975"/>
          </a:xfrm>
        </p:spPr>
        <p:txBody>
          <a:bodyPr/>
          <a:lstStyle/>
          <a:p>
            <a:r>
              <a:rPr lang="fr-FR" sz="2800" dirty="0"/>
              <a:t>Distribution de l’intensité des pixels d’une image</a:t>
            </a:r>
          </a:p>
          <a:p>
            <a:endParaRPr lang="fr-FR" sz="2800" dirty="0"/>
          </a:p>
          <a:p>
            <a:r>
              <a:rPr lang="fr-FR" sz="2800" dirty="0"/>
              <a:t>L’histogramme indique le nombre de pixels de l’image pour chaque niveau de gris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4292600"/>
            <a:ext cx="30702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6600" y="428625"/>
            <a:ext cx="30416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ZoneTexte 8"/>
          <p:cNvSpPr txBox="1">
            <a:spLocks noChangeArrowheads="1"/>
          </p:cNvSpPr>
          <p:nvPr/>
        </p:nvSpPr>
        <p:spPr bwMode="auto">
          <a:xfrm>
            <a:off x="5000625" y="5000625"/>
            <a:ext cx="40719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Corbel" pitchFamily="34" charset="0"/>
              </a:rPr>
              <a:t>Histogramme de I : </a:t>
            </a:r>
          </a:p>
          <a:p>
            <a:r>
              <a:rPr lang="fr-FR">
                <a:latin typeface="Corbel" pitchFamily="34" charset="0"/>
              </a:rPr>
              <a:t>En abscisse : niveau de gris [0,255]</a:t>
            </a:r>
          </a:p>
          <a:p>
            <a:r>
              <a:rPr lang="fr-FR">
                <a:latin typeface="Corbel" pitchFamily="34" charset="0"/>
              </a:rPr>
              <a:t>En ordonnée : nombre de points de I possédant le niveau de gris en abscisse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Histogramme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25"/>
            <a:ext cx="5572125" cy="5083175"/>
          </a:xfrm>
        </p:spPr>
        <p:txBody>
          <a:bodyPr rtlCol="0">
            <a:normAutofit fontScale="92500"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dirty="0"/>
              <a:t>Définition :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sz="2800" dirty="0"/>
              <a:t>     L’histogramme d’une image numérique possédant des intensités dans [0, L− 1] est une fonction discrète :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sz="2800" dirty="0"/>
              <a:t>				</a:t>
            </a:r>
          </a:p>
          <a:p>
            <a:pPr marL="438912" indent="-320040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sz="2800" dirty="0"/>
              <a:t>h(r</a:t>
            </a:r>
            <a:r>
              <a:rPr lang="fr-FR" sz="2800" baseline="-25000" dirty="0"/>
              <a:t>k</a:t>
            </a:r>
            <a:r>
              <a:rPr lang="fr-FR" sz="2800" dirty="0"/>
              <a:t> ) = n</a:t>
            </a:r>
            <a:r>
              <a:rPr lang="fr-FR" sz="2800" baseline="-25000" dirty="0"/>
              <a:t>k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fr-FR" sz="2800" dirty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avec r</a:t>
            </a:r>
            <a:r>
              <a:rPr lang="fr-FR" sz="2400" baseline="-25000" dirty="0"/>
              <a:t>k</a:t>
            </a:r>
            <a:r>
              <a:rPr lang="fr-FR" sz="2400" dirty="0"/>
              <a:t> représentant la k</a:t>
            </a:r>
            <a:r>
              <a:rPr lang="fr-FR" sz="2400" baseline="30000" dirty="0"/>
              <a:t>ième</a:t>
            </a:r>
            <a:r>
              <a:rPr lang="fr-FR" sz="2400" dirty="0"/>
              <a:t> valeur d’intensité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et n</a:t>
            </a:r>
            <a:r>
              <a:rPr lang="fr-FR" sz="2400" baseline="-25000" dirty="0"/>
              <a:t>k </a:t>
            </a:r>
            <a:r>
              <a:rPr lang="fr-FR" sz="2400" dirty="0"/>
              <a:t>le nombre de pixels de l’image d’intensité r</a:t>
            </a:r>
            <a:r>
              <a:rPr lang="fr-FR" sz="2400" baseline="-25000" dirty="0"/>
              <a:t>k</a:t>
            </a:r>
            <a:r>
              <a:rPr lang="fr-FR" sz="2400" dirty="0"/>
              <a:t>.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88" y="3429000"/>
            <a:ext cx="3300412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Utilisation des histogrammes</a:t>
            </a:r>
          </a:p>
        </p:txBody>
      </p:sp>
      <p:sp>
        <p:nvSpPr>
          <p:cNvPr id="491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Permettent de mettre en valeur les défauts de contraste d’une image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3286125"/>
            <a:ext cx="469582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5429250"/>
            <a:ext cx="3429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3" y="5357813"/>
            <a:ext cx="34290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Utilisation des histogrammes</a:t>
            </a:r>
          </a:p>
        </p:txBody>
      </p:sp>
      <p:sp>
        <p:nvSpPr>
          <p:cNvPr id="5017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Permettent de mettre en valeur les défauts de contraste d’une image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7263" y="3013075"/>
            <a:ext cx="4689475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5" y="5099050"/>
            <a:ext cx="342900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0" y="5141913"/>
            <a:ext cx="34290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Exercice</a:t>
            </a:r>
          </a:p>
        </p:txBody>
      </p:sp>
      <p:sp>
        <p:nvSpPr>
          <p:cNvPr id="512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Calculer l’histogramme de l’image suivante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013" y="2860675"/>
            <a:ext cx="315595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Opération sur les histogrammes</a:t>
            </a:r>
          </a:p>
        </p:txBody>
      </p:sp>
      <p:sp>
        <p:nvSpPr>
          <p:cNvPr id="52227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sz="2800"/>
          </a:p>
          <a:p>
            <a:r>
              <a:rPr lang="fr-FR" sz="2800"/>
              <a:t>Transformation des niveaux de gris d’une image</a:t>
            </a:r>
          </a:p>
          <a:p>
            <a:endParaRPr lang="fr-FR" sz="2800"/>
          </a:p>
          <a:p>
            <a:r>
              <a:rPr lang="fr-FR" sz="2800"/>
              <a:t>Pour traiter le contraste d’une image </a:t>
            </a:r>
            <a:r>
              <a:rPr lang="fr-FR" sz="2800" b="1">
                <a:solidFill>
                  <a:srgbClr val="0070C0"/>
                </a:solidFill>
              </a:rPr>
              <a:t>I</a:t>
            </a:r>
            <a:r>
              <a:rPr lang="fr-FR" sz="2800"/>
              <a:t>, on applique uniformément une transformation f à tous les pixels de l’image</a:t>
            </a:r>
          </a:p>
          <a:p>
            <a:endParaRPr lang="fr-FR" sz="2800"/>
          </a:p>
          <a:p>
            <a:r>
              <a:rPr lang="fr-FR" sz="2800"/>
              <a:t>On obtient une nouvelle image </a:t>
            </a:r>
            <a:r>
              <a:rPr lang="fr-FR" sz="2800" b="1">
                <a:solidFill>
                  <a:srgbClr val="0070C0"/>
                </a:solidFill>
              </a:rPr>
              <a:t>J</a:t>
            </a:r>
            <a:r>
              <a:rPr lang="fr-FR" sz="2800"/>
              <a:t> telle que :</a:t>
            </a:r>
          </a:p>
          <a:p>
            <a:endParaRPr lang="fr-FR" sz="2400"/>
          </a:p>
          <a:p>
            <a:pPr algn="ctr">
              <a:buFont typeface="Wingdings 2" pitchFamily="18" charset="2"/>
              <a:buNone/>
            </a:pPr>
            <a:r>
              <a:rPr lang="fr-FR" sz="2800" b="1">
                <a:solidFill>
                  <a:srgbClr val="0070C0"/>
                </a:solidFill>
              </a:rPr>
              <a:t>J(p)=f(I(p)) </a:t>
            </a:r>
            <a:r>
              <a:rPr lang="fr-FR" sz="2800"/>
              <a:t>pour tous les pixels </a:t>
            </a:r>
            <a:r>
              <a:rPr lang="fr-FR" sz="2800" b="1">
                <a:solidFill>
                  <a:srgbClr val="0070C0"/>
                </a:solidFill>
              </a:rPr>
              <a:t>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Opération sur les histogrammes : Etirement de contraste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sz="28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sz="2800" dirty="0"/>
              <a:t>Le niveau de gris de chaque pixel de l’image I est transformé par la fonction :</a:t>
            </a:r>
          </a:p>
          <a:p>
            <a:pPr marL="731520" lvl="1" indent="-27432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fr-FR" sz="2400" b="1" dirty="0">
                <a:solidFill>
                  <a:srgbClr val="0070C0"/>
                </a:solidFill>
              </a:rPr>
              <a:t>f(x)=M(x-g</a:t>
            </a:r>
            <a:r>
              <a:rPr lang="fr-FR" sz="2400" b="1" baseline="-25000" dirty="0">
                <a:solidFill>
                  <a:srgbClr val="0070C0"/>
                </a:solidFill>
              </a:rPr>
              <a:t>min</a:t>
            </a:r>
            <a:r>
              <a:rPr lang="fr-FR" sz="2400" b="1" dirty="0">
                <a:solidFill>
                  <a:srgbClr val="0070C0"/>
                </a:solidFill>
              </a:rPr>
              <a:t>)/(g</a:t>
            </a:r>
            <a:r>
              <a:rPr lang="fr-FR" sz="2400" b="1" baseline="-25000" dirty="0">
                <a:solidFill>
                  <a:srgbClr val="0070C0"/>
                </a:solidFill>
              </a:rPr>
              <a:t>max</a:t>
            </a:r>
            <a:r>
              <a:rPr lang="fr-FR" sz="2400" b="1" dirty="0">
                <a:solidFill>
                  <a:srgbClr val="0070C0"/>
                </a:solidFill>
              </a:rPr>
              <a:t>-g</a:t>
            </a:r>
            <a:r>
              <a:rPr lang="fr-FR" sz="2400" b="1" baseline="-25000" dirty="0">
                <a:solidFill>
                  <a:srgbClr val="0070C0"/>
                </a:solidFill>
              </a:rPr>
              <a:t>min</a:t>
            </a:r>
            <a:r>
              <a:rPr lang="fr-FR" sz="2400" b="1" dirty="0">
                <a:solidFill>
                  <a:srgbClr val="0070C0"/>
                </a:solidFill>
              </a:rPr>
              <a:t>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fr-FR" sz="2400" dirty="0"/>
              <a:t>Avec 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M une valeur constante fixée (par ex M=255)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g</a:t>
            </a:r>
            <a:r>
              <a:rPr lang="fr-FR" sz="2400" baseline="-25000" dirty="0"/>
              <a:t>min</a:t>
            </a:r>
            <a:r>
              <a:rPr lang="fr-FR" sz="2400" dirty="0"/>
              <a:t> (resp g</a:t>
            </a:r>
            <a:r>
              <a:rPr lang="fr-FR" sz="2400" baseline="-25000" dirty="0"/>
              <a:t>max</a:t>
            </a:r>
            <a:r>
              <a:rPr lang="fr-FR" sz="2400" dirty="0"/>
              <a:t>) le niveau de gris minimal (resp maximal) de l’image I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dirty="0"/>
              <a:t>Une division entière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fr-FR" sz="2400" dirty="0"/>
          </a:p>
          <a:p>
            <a:pPr marL="731520" lvl="1" indent="-27432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2400" dirty="0"/>
              <a:t>Etirement des contrastes de I pour obtenir dans J, g</a:t>
            </a:r>
            <a:r>
              <a:rPr lang="fr-FR" sz="2400" baseline="-25000" dirty="0"/>
              <a:t>min</a:t>
            </a:r>
            <a:r>
              <a:rPr lang="fr-FR" sz="2400" dirty="0"/>
              <a:t> =0 et  g</a:t>
            </a:r>
            <a:r>
              <a:rPr lang="fr-FR" sz="2400" baseline="-25000" dirty="0"/>
              <a:t>max </a:t>
            </a:r>
            <a:r>
              <a:rPr lang="fr-FR" sz="2400" dirty="0"/>
              <a:t> =M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Opération sur les histogrammes : Etirement de contraste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sz="28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sz="2800" dirty="0"/>
              <a:t>Exemple :                    I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sz="28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sz="2800" dirty="0"/>
          </a:p>
          <a:p>
            <a:pPr marL="731520" lvl="1" indent="-274320" algn="ctr" fontAlgn="auto">
              <a:spcAft>
                <a:spcPts val="0"/>
              </a:spcAft>
              <a:buFont typeface="Wingdings"/>
              <a:buNone/>
              <a:defRPr/>
            </a:pPr>
            <a:endParaRPr lang="fr-FR" sz="2400" b="1" dirty="0">
              <a:solidFill>
                <a:srgbClr val="0070C0"/>
              </a:solidFill>
            </a:endParaRPr>
          </a:p>
          <a:p>
            <a:pPr marL="731520" lvl="1" indent="-274320" algn="ctr" fontAlgn="auto">
              <a:spcAft>
                <a:spcPts val="0"/>
              </a:spcAft>
              <a:buFont typeface="Wingdings"/>
              <a:buNone/>
              <a:defRPr/>
            </a:pPr>
            <a:endParaRPr lang="fr-FR" sz="2400" b="1" dirty="0">
              <a:solidFill>
                <a:srgbClr val="0070C0"/>
              </a:solidFill>
            </a:endParaRPr>
          </a:p>
          <a:p>
            <a:pPr marL="731520" lvl="1" indent="-274320" algn="ctr" fontAlgn="auto">
              <a:spcAft>
                <a:spcPts val="0"/>
              </a:spcAft>
              <a:buFont typeface="Wingdings"/>
              <a:buNone/>
              <a:defRPr/>
            </a:pPr>
            <a:endParaRPr lang="fr-FR" sz="2400" b="1" dirty="0">
              <a:solidFill>
                <a:srgbClr val="0070C0"/>
              </a:solidFill>
            </a:endParaRPr>
          </a:p>
          <a:p>
            <a:pPr marL="731520" lvl="1" indent="-27432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fr-FR" sz="2400" dirty="0"/>
              <a:t>g</a:t>
            </a:r>
            <a:r>
              <a:rPr lang="fr-FR" sz="2400" baseline="-25000" dirty="0"/>
              <a:t>min</a:t>
            </a:r>
            <a:r>
              <a:rPr lang="fr-FR" sz="2400" dirty="0"/>
              <a:t>=38    g</a:t>
            </a:r>
            <a:r>
              <a:rPr lang="fr-FR" sz="2400" baseline="-25000" dirty="0"/>
              <a:t>max</a:t>
            </a:r>
            <a:r>
              <a:rPr lang="fr-FR" sz="2400" dirty="0"/>
              <a:t>=60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fr-FR" sz="2800" b="1" dirty="0">
              <a:solidFill>
                <a:srgbClr val="0070C0"/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sz="2800" dirty="0"/>
              <a:t>    On souhaite effectuer un étirement de contraste entre 0 et 255 et obtenir une image J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071813" y="2928938"/>
          <a:ext cx="21193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100" dirty="0">
                <a:solidFill>
                  <a:schemeClr val="accent1">
                    <a:satMod val="150000"/>
                  </a:schemeClr>
                </a:solidFill>
              </a:rPr>
              <a:t>Sources des images numériques - 3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0" y="1774825"/>
            <a:ext cx="6000750" cy="4625975"/>
          </a:xfrm>
        </p:spPr>
        <p:txBody>
          <a:bodyPr/>
          <a:lstStyle/>
          <a:p>
            <a:r>
              <a:rPr lang="fr-FR" sz="2800"/>
              <a:t>Imagerie médicale</a:t>
            </a:r>
          </a:p>
          <a:p>
            <a:pPr lvl="1"/>
            <a:r>
              <a:rPr lang="fr-FR" sz="2400"/>
              <a:t>Scanner X</a:t>
            </a:r>
          </a:p>
          <a:p>
            <a:pPr lvl="1"/>
            <a:r>
              <a:rPr lang="fr-FR" sz="2400"/>
              <a:t>Imagerie par Résonnance Magnétique (IRM)</a:t>
            </a:r>
          </a:p>
          <a:p>
            <a:pPr lvl="1"/>
            <a:r>
              <a:rPr lang="fr-FR" sz="2400"/>
              <a:t>Endoscopie</a:t>
            </a:r>
          </a:p>
          <a:p>
            <a:pPr lvl="1"/>
            <a:r>
              <a:rPr lang="fr-FR" sz="2400"/>
              <a:t>Echographie</a:t>
            </a:r>
          </a:p>
          <a:p>
            <a:pPr lvl="1"/>
            <a:r>
              <a:rPr lang="fr-FR" sz="2400"/>
              <a:t>...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5563" y="1928813"/>
            <a:ext cx="18097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ZoneTexte 6"/>
          <p:cNvSpPr txBox="1">
            <a:spLocks noChangeArrowheads="1"/>
          </p:cNvSpPr>
          <p:nvPr/>
        </p:nvSpPr>
        <p:spPr bwMode="auto">
          <a:xfrm>
            <a:off x="2928938" y="6559550"/>
            <a:ext cx="5143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latin typeface="Corbel" pitchFamily="34" charset="0"/>
              </a:rPr>
              <a:t>Sources : Sébastien Thon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Opération sur les histogrammes : Etirement de contraste</a:t>
            </a:r>
          </a:p>
        </p:txBody>
      </p:sp>
      <p:sp>
        <p:nvSpPr>
          <p:cNvPr id="552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800"/>
          </a:p>
          <a:p>
            <a:r>
              <a:rPr lang="fr-FR" sz="2800"/>
              <a:t>Exemple :                    I</a:t>
            </a:r>
          </a:p>
          <a:p>
            <a:endParaRPr lang="fr-FR" sz="2800"/>
          </a:p>
          <a:p>
            <a:endParaRPr lang="fr-FR" sz="2800"/>
          </a:p>
          <a:p>
            <a:pPr lvl="1" algn="ctr">
              <a:buFont typeface="Wingdings" pitchFamily="2" charset="2"/>
              <a:buNone/>
            </a:pPr>
            <a:endParaRPr lang="fr-FR" sz="2400" b="1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fr-FR" sz="2400" b="1"/>
              <a:t>               E</a:t>
            </a:r>
            <a:r>
              <a:rPr lang="fr-FR"/>
              <a:t>tirement de contraste entre 0 et 255 : </a:t>
            </a:r>
          </a:p>
          <a:p>
            <a:pPr lvl="1">
              <a:buFont typeface="Wingdings" pitchFamily="2" charset="2"/>
              <a:buNone/>
            </a:pPr>
            <a:r>
              <a:rPr lang="fr-FR"/>
              <a:t>                                        J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071813" y="2928938"/>
          <a:ext cx="21193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224213" y="5260975"/>
          <a:ext cx="21193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9588" y="1506538"/>
            <a:ext cx="5397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Opération sur les histogrammes : </a:t>
            </a:r>
            <a:r>
              <a:rPr lang="fr-FR" sz="4000" dirty="0">
                <a:solidFill>
                  <a:schemeClr val="accent1">
                    <a:satMod val="150000"/>
                  </a:schemeClr>
                </a:solidFill>
              </a:rPr>
              <a:t>Etirement de contraste – un exemple</a:t>
            </a:r>
          </a:p>
        </p:txBody>
      </p:sp>
      <p:pic>
        <p:nvPicPr>
          <p:cNvPr id="563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3263" y="1857375"/>
            <a:ext cx="2439987" cy="2439988"/>
          </a:xfrm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3" y="4500563"/>
            <a:ext cx="28590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2538" y="184785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9188" y="4500563"/>
            <a:ext cx="285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72188" y="1500188"/>
            <a:ext cx="36036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9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82963" y="5176838"/>
            <a:ext cx="1260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Négatif</a:t>
            </a:r>
          </a:p>
        </p:txBody>
      </p:sp>
      <p:pic>
        <p:nvPicPr>
          <p:cNvPr id="573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62100" y="3776663"/>
            <a:ext cx="2438400" cy="2438400"/>
          </a:xfrm>
        </p:spPr>
      </p:pic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3" y="3786188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6450" y="6224588"/>
            <a:ext cx="6858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86050" y="6224588"/>
            <a:ext cx="4572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ZoneTexte 7"/>
          <p:cNvSpPr txBox="1">
            <a:spLocks noChangeArrowheads="1"/>
          </p:cNvSpPr>
          <p:nvPr/>
        </p:nvSpPr>
        <p:spPr bwMode="auto">
          <a:xfrm>
            <a:off x="642938" y="1714500"/>
            <a:ext cx="80010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>
                <a:latin typeface="Corbel" pitchFamily="34" charset="0"/>
              </a:rPr>
              <a:t>Le négatif N(I) </a:t>
            </a:r>
            <a:r>
              <a:rPr lang="fr-FR" sz="2400">
                <a:latin typeface="Corbel" pitchFamily="34" charset="0"/>
              </a:rPr>
              <a:t>d'une image I est obtenu en inversant l'échelle des niveaux de gris de 0 à M</a:t>
            </a:r>
          </a:p>
          <a:p>
            <a:r>
              <a:rPr lang="fr-FR" sz="2400">
                <a:latin typeface="Corbel" pitchFamily="34" charset="0"/>
              </a:rPr>
              <a:t>En tout pixel</a:t>
            </a:r>
            <a:r>
              <a:rPr lang="fr-FR" sz="2400" b="1">
                <a:latin typeface="Corbel" pitchFamily="34" charset="0"/>
              </a:rPr>
              <a:t> p </a:t>
            </a:r>
            <a:r>
              <a:rPr lang="fr-FR" sz="2400">
                <a:latin typeface="Corbel" pitchFamily="34" charset="0"/>
              </a:rPr>
              <a:t>on a:</a:t>
            </a:r>
          </a:p>
          <a:p>
            <a:pPr algn="ctr"/>
            <a:r>
              <a:rPr lang="fr-FR" sz="2400" b="1">
                <a:latin typeface="Corbel" pitchFamily="34" charset="0"/>
              </a:rPr>
              <a:t>N(I)(p)=M-I(p)</a:t>
            </a:r>
          </a:p>
          <a:p>
            <a:endParaRPr lang="fr-FR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Négatif</a:t>
            </a:r>
          </a:p>
        </p:txBody>
      </p:sp>
      <p:pic>
        <p:nvPicPr>
          <p:cNvPr id="583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60032" y="2780928"/>
            <a:ext cx="2857899" cy="2285714"/>
          </a:xfrm>
        </p:spPr>
      </p:pic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852936"/>
            <a:ext cx="285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25" y="5438775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5357813"/>
            <a:ext cx="4572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28625" y="1714500"/>
            <a:ext cx="78581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>
                <a:latin typeface="Corbel" pitchFamily="34" charset="0"/>
              </a:rPr>
              <a:t>Conséquence sur l'histogramme:</a:t>
            </a:r>
          </a:p>
          <a:p>
            <a:r>
              <a:rPr lang="fr-FR" sz="2800">
                <a:latin typeface="Corbel" pitchFamily="34" charset="0"/>
              </a:rPr>
              <a:t>Inversion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675" y="118936"/>
            <a:ext cx="8229600" cy="125272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Exercices</a:t>
            </a:r>
          </a:p>
        </p:txBody>
      </p:sp>
      <p:sp>
        <p:nvSpPr>
          <p:cNvPr id="59395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625975"/>
          </a:xfrm>
        </p:spPr>
        <p:txBody>
          <a:bodyPr/>
          <a:lstStyle/>
          <a:p>
            <a:r>
              <a:rPr lang="fr-FR"/>
              <a:t>Feuille TD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4100" dirty="0">
                <a:solidFill>
                  <a:schemeClr val="accent1">
                    <a:satMod val="150000"/>
                  </a:schemeClr>
                </a:solidFill>
              </a:rPr>
              <a:t>Sources des images numériques - 4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0" y="1774825"/>
            <a:ext cx="6000750" cy="4625975"/>
          </a:xfrm>
        </p:spPr>
        <p:txBody>
          <a:bodyPr/>
          <a:lstStyle/>
          <a:p>
            <a:r>
              <a:rPr lang="fr-FR" sz="2800"/>
              <a:t>Le calcul : images de synthèse</a:t>
            </a:r>
          </a:p>
          <a:p>
            <a:pPr lvl="1"/>
            <a:r>
              <a:rPr lang="fr-FR" sz="2400"/>
              <a:t>Conception Assistée par Ordinateurs</a:t>
            </a:r>
          </a:p>
          <a:p>
            <a:pPr lvl="1"/>
            <a:r>
              <a:rPr lang="fr-FR" sz="2400"/>
              <a:t>Visualisation scientifique</a:t>
            </a:r>
          </a:p>
          <a:p>
            <a:pPr lvl="1"/>
            <a:r>
              <a:rPr lang="fr-FR" sz="2400"/>
              <a:t>Simulation</a:t>
            </a:r>
          </a:p>
          <a:p>
            <a:pPr lvl="1"/>
            <a:r>
              <a:rPr lang="fr-FR" sz="2400"/>
              <a:t>Réalité virtuelle</a:t>
            </a:r>
          </a:p>
          <a:p>
            <a:pPr lvl="1"/>
            <a:r>
              <a:rPr lang="fr-FR" sz="2400"/>
              <a:t>Cinéma</a:t>
            </a:r>
          </a:p>
          <a:p>
            <a:pPr lvl="1"/>
            <a:r>
              <a:rPr lang="fr-FR" sz="2400"/>
              <a:t>Jeu  vidéo</a:t>
            </a:r>
          </a:p>
          <a:p>
            <a:pPr lvl="1"/>
            <a:r>
              <a:rPr lang="fr-FR" sz="2400"/>
              <a:t>...</a:t>
            </a:r>
          </a:p>
        </p:txBody>
      </p:sp>
      <p:sp>
        <p:nvSpPr>
          <p:cNvPr id="16388" name="ZoneTexte 6"/>
          <p:cNvSpPr txBox="1">
            <a:spLocks noChangeArrowheads="1"/>
          </p:cNvSpPr>
          <p:nvPr/>
        </p:nvSpPr>
        <p:spPr bwMode="auto">
          <a:xfrm>
            <a:off x="2928938" y="6559550"/>
            <a:ext cx="5143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latin typeface="Corbel" pitchFamily="34" charset="0"/>
              </a:rPr>
              <a:t>Sources : Sébastien Thon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3113" y="1714500"/>
            <a:ext cx="29337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9013" y="3967163"/>
            <a:ext cx="28289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75" y="4548188"/>
            <a:ext cx="25685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Echantillonnage des images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214313" y="1500188"/>
            <a:ext cx="8929687" cy="4900612"/>
          </a:xfrm>
        </p:spPr>
        <p:txBody>
          <a:bodyPr/>
          <a:lstStyle/>
          <a:p>
            <a:r>
              <a:rPr lang="fr-FR" sz="2800"/>
              <a:t>Procédé de </a:t>
            </a:r>
            <a:r>
              <a:rPr lang="fr-FR" sz="2800" b="1">
                <a:solidFill>
                  <a:srgbClr val="0070C0"/>
                </a:solidFill>
              </a:rPr>
              <a:t>discrétisation</a:t>
            </a:r>
            <a:r>
              <a:rPr lang="fr-FR" sz="2800"/>
              <a:t> des images consistant à transformer une information analogique en une information digitale</a:t>
            </a:r>
          </a:p>
          <a:p>
            <a:pPr lvl="1"/>
            <a:r>
              <a:rPr lang="fr-FR" sz="2400" b="1">
                <a:solidFill>
                  <a:srgbClr val="0070C0"/>
                </a:solidFill>
              </a:rPr>
              <a:t>Echantillonnage</a:t>
            </a:r>
            <a:r>
              <a:rPr lang="fr-FR" sz="2400"/>
              <a:t> et </a:t>
            </a:r>
            <a:r>
              <a:rPr lang="fr-FR" sz="2400" b="1">
                <a:solidFill>
                  <a:srgbClr val="0070C0"/>
                </a:solidFill>
              </a:rPr>
              <a:t>quantification</a:t>
            </a:r>
            <a:r>
              <a:rPr lang="fr-FR" sz="2400"/>
              <a:t> : </a:t>
            </a:r>
            <a:r>
              <a:rPr lang="fr-FR" sz="2000"/>
              <a:t>associe à chaque zone rectangulaire (définie par le pas d'échantillonnage), nommée </a:t>
            </a:r>
            <a:r>
              <a:rPr lang="fr-FR" sz="2000" b="1">
                <a:solidFill>
                  <a:srgbClr val="0070C0"/>
                </a:solidFill>
              </a:rPr>
              <a:t>pixel</a:t>
            </a:r>
            <a:r>
              <a:rPr lang="fr-FR" sz="2000"/>
              <a:t>, une unique valeur I(x,y)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7300" y="3771900"/>
            <a:ext cx="32035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ZoneTexte 5"/>
          <p:cNvSpPr txBox="1">
            <a:spLocks noChangeArrowheads="1"/>
          </p:cNvSpPr>
          <p:nvPr/>
        </p:nvSpPr>
        <p:spPr bwMode="auto">
          <a:xfrm>
            <a:off x="6786563" y="6000750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Corbel" pitchFamily="34" charset="0"/>
              </a:rPr>
              <a:t>I(x,y)</a:t>
            </a:r>
          </a:p>
        </p:txBody>
      </p:sp>
      <p:sp>
        <p:nvSpPr>
          <p:cNvPr id="17414" name="ZoneTexte 6"/>
          <p:cNvSpPr txBox="1">
            <a:spLocks noChangeArrowheads="1"/>
          </p:cNvSpPr>
          <p:nvPr/>
        </p:nvSpPr>
        <p:spPr bwMode="auto">
          <a:xfrm>
            <a:off x="5572125" y="3487738"/>
            <a:ext cx="290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latin typeface="Corbel" pitchFamily="34" charset="0"/>
              </a:rPr>
              <a:t>x</a:t>
            </a:r>
          </a:p>
        </p:txBody>
      </p:sp>
      <p:sp>
        <p:nvSpPr>
          <p:cNvPr id="17415" name="ZoneTexte 7"/>
          <p:cNvSpPr txBox="1">
            <a:spLocks noChangeArrowheads="1"/>
          </p:cNvSpPr>
          <p:nvPr/>
        </p:nvSpPr>
        <p:spPr bwMode="auto">
          <a:xfrm>
            <a:off x="3429000" y="59166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Corbel" pitchFamily="34" charset="0"/>
              </a:rPr>
              <a:t>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Sous-echantillonnage des images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>
          <a:xfrm>
            <a:off x="-214313" y="1500188"/>
            <a:ext cx="2857501" cy="4900612"/>
          </a:xfrm>
        </p:spPr>
        <p:txBody>
          <a:bodyPr/>
          <a:lstStyle/>
          <a:p>
            <a:r>
              <a:rPr lang="fr-FR" sz="2400"/>
              <a:t>On parle de </a:t>
            </a:r>
            <a:r>
              <a:rPr lang="fr-FR" sz="2400" b="1" i="1">
                <a:solidFill>
                  <a:srgbClr val="0070C0"/>
                </a:solidFill>
              </a:rPr>
              <a:t>sous-échantillonnage</a:t>
            </a:r>
            <a:r>
              <a:rPr lang="fr-FR" sz="2400"/>
              <a:t> lorsque l’image est déjà discrétisée et que le nombre d’échantillons est diminué</a:t>
            </a:r>
            <a:endParaRPr lang="fr-FR" sz="180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706563"/>
            <a:ext cx="651986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ZoneTexte 8"/>
          <p:cNvSpPr txBox="1">
            <a:spLocks noChangeArrowheads="1"/>
          </p:cNvSpPr>
          <p:nvPr/>
        </p:nvSpPr>
        <p:spPr bwMode="auto">
          <a:xfrm>
            <a:off x="2928938" y="6559550"/>
            <a:ext cx="5143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>
                <a:latin typeface="Corbel" pitchFamily="34" charset="0"/>
              </a:rPr>
              <a:t>Sources : Sébastien 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Quantification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>
          <a:xfrm>
            <a:off x="142875" y="1500188"/>
            <a:ext cx="3786188" cy="4900612"/>
          </a:xfrm>
        </p:spPr>
        <p:txBody>
          <a:bodyPr/>
          <a:lstStyle/>
          <a:p>
            <a:r>
              <a:rPr lang="fr-FR" sz="2400"/>
              <a:t>La </a:t>
            </a:r>
            <a:r>
              <a:rPr lang="fr-FR" sz="2400" b="1" i="1">
                <a:solidFill>
                  <a:srgbClr val="0070C0"/>
                </a:solidFill>
              </a:rPr>
              <a:t>quantification</a:t>
            </a:r>
            <a:r>
              <a:rPr lang="fr-FR" sz="2400"/>
              <a:t> désigne le nombre de valeurs que peut prendre chaque pixel</a:t>
            </a:r>
          </a:p>
          <a:p>
            <a:endParaRPr lang="fr-FR" sz="2400"/>
          </a:p>
          <a:p>
            <a:r>
              <a:rPr lang="fr-FR" sz="2400"/>
              <a:t>Exemple: </a:t>
            </a:r>
            <a:br>
              <a:rPr lang="fr-FR" sz="2400"/>
            </a:br>
            <a:r>
              <a:rPr lang="fr-FR" sz="2400"/>
              <a:t>4 quantifications différentes de la même image</a:t>
            </a:r>
          </a:p>
          <a:p>
            <a:pPr lvl="1"/>
            <a:r>
              <a:rPr lang="fr-FR" sz="2000"/>
              <a:t>32, 16, 8, 4 niveaux de gris. 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1704975"/>
            <a:ext cx="4878388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>
                <a:solidFill>
                  <a:schemeClr val="accent1">
                    <a:satMod val="150000"/>
                  </a:schemeClr>
                </a:solidFill>
              </a:rPr>
              <a:t>Images numériques - 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774825"/>
            <a:ext cx="8929688" cy="4625975"/>
          </a:xfrm>
        </p:spPr>
        <p:txBody>
          <a:bodyPr rtlCol="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fr-FR" sz="2800" dirty="0"/>
              <a:t>Ne pas confondre la </a:t>
            </a:r>
            <a:r>
              <a:rPr lang="fr-FR" sz="2800" i="1" dirty="0"/>
              <a:t>définition </a:t>
            </a:r>
            <a:r>
              <a:rPr lang="fr-FR" sz="2800" dirty="0"/>
              <a:t> d’une image et sa </a:t>
            </a:r>
            <a:r>
              <a:rPr lang="fr-FR" sz="2800" i="1" dirty="0"/>
              <a:t>résolution</a:t>
            </a:r>
            <a:endParaRPr lang="fr-FR" sz="2800" dirty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b="1" i="1" dirty="0">
                <a:solidFill>
                  <a:srgbClr val="0070C0"/>
                </a:solidFill>
              </a:rPr>
              <a:t>Définition d’une image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sz="2000" dirty="0"/>
              <a:t>Dimension de l’image – par ex, une image de 800 pixels de largeur et de 600 pixels de hauteur  a une définition de </a:t>
            </a:r>
            <a:r>
              <a:rPr lang="fr-FR" sz="2000" b="1" dirty="0">
                <a:solidFill>
                  <a:srgbClr val="0070C0"/>
                </a:solidFill>
              </a:rPr>
              <a:t>800 pixels par 600</a:t>
            </a:r>
            <a:r>
              <a:rPr lang="fr-FR" sz="2000" dirty="0"/>
              <a:t>, notée </a:t>
            </a:r>
            <a:r>
              <a:rPr lang="fr-FR" sz="2000" b="1" dirty="0">
                <a:solidFill>
                  <a:srgbClr val="0070C0"/>
                </a:solidFill>
              </a:rPr>
              <a:t>800x600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fr-FR" sz="2400" dirty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b="1" i="1" dirty="0">
                <a:solidFill>
                  <a:srgbClr val="0070C0"/>
                </a:solidFill>
              </a:rPr>
              <a:t>Résolution d’une image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sz="2000" dirty="0"/>
              <a:t>Nombre de pixels par unité de surface, exprimé en </a:t>
            </a:r>
            <a:r>
              <a:rPr lang="fr-FR" sz="2000" i="1" dirty="0"/>
              <a:t>points par pouce</a:t>
            </a:r>
            <a:r>
              <a:rPr lang="fr-FR" sz="2000" dirty="0"/>
              <a:t> ou</a:t>
            </a:r>
            <a:r>
              <a:rPr lang="fr-FR" sz="2000" b="1" dirty="0">
                <a:solidFill>
                  <a:srgbClr val="0070C0"/>
                </a:solidFill>
              </a:rPr>
              <a:t> PPP</a:t>
            </a:r>
            <a:r>
              <a:rPr lang="fr-FR" sz="2000" dirty="0"/>
              <a:t> (en anglais </a:t>
            </a:r>
            <a:r>
              <a:rPr lang="fr-FR" sz="2000" b="1" dirty="0">
                <a:solidFill>
                  <a:srgbClr val="0070C0"/>
                </a:solidFill>
              </a:rPr>
              <a:t>DPI</a:t>
            </a:r>
            <a:r>
              <a:rPr lang="fr-FR" sz="2000" dirty="0"/>
              <a:t>: </a:t>
            </a:r>
            <a:r>
              <a:rPr lang="fr-FR" sz="2000" i="1" dirty="0"/>
              <a:t>Dots Per Inch</a:t>
            </a:r>
            <a:r>
              <a:rPr lang="fr-FR" sz="2000" dirty="0"/>
              <a:t>), un pouce=2,54cm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sz="2000" dirty="0"/>
              <a:t>Exprime le lien entre le  nombre de pixels d’une image et sa taille réelle sur un support physique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fr-FR" dirty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fr-FR" sz="2400" b="1" i="1" dirty="0">
                <a:solidFill>
                  <a:srgbClr val="0070C0"/>
                </a:solidFill>
              </a:rPr>
              <a:t>Rapport d’aspect ou Aspect ratio d’une image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fr-FR" sz="2200" dirty="0"/>
              <a:t>Rapport de la largeur sur la hauteur de l’image, notée </a:t>
            </a:r>
            <a:r>
              <a:rPr lang="fr-FR" sz="2200" b="1" dirty="0">
                <a:solidFill>
                  <a:srgbClr val="0070C0"/>
                </a:solidFill>
              </a:rPr>
              <a:t>(L:H)</a:t>
            </a:r>
            <a:r>
              <a:rPr lang="fr-FR" sz="2200" dirty="0"/>
              <a:t> – </a:t>
            </a:r>
            <a:r>
              <a:rPr lang="fr-FR" sz="2000" dirty="0"/>
              <a:t>par ex, une image de 800 pixels de largeur et de 600 pixels de hauteur, l’aspect ratio est de 800/600, noté (4:3)</a:t>
            </a:r>
            <a:endParaRPr lang="fr-FR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</TotalTime>
  <Words>2204</Words>
  <Application>Microsoft Office PowerPoint</Application>
  <PresentationFormat>Affichage à l'écran (4:3)</PresentationFormat>
  <Paragraphs>342</Paragraphs>
  <Slides>44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1" baseType="lpstr">
      <vt:lpstr>Aharoni</vt:lpstr>
      <vt:lpstr>Arial</vt:lpstr>
      <vt:lpstr>Calibri</vt:lpstr>
      <vt:lpstr>Corbel</vt:lpstr>
      <vt:lpstr>Wingdings</vt:lpstr>
      <vt:lpstr>Wingdings 2</vt:lpstr>
      <vt:lpstr>Thème Office</vt:lpstr>
      <vt:lpstr>Qu’est-ce qu’une image numérique ?</vt:lpstr>
      <vt:lpstr>Sources des images numériques - 1</vt:lpstr>
      <vt:lpstr>Sources des images numériques - 2</vt:lpstr>
      <vt:lpstr>Sources des images numériques - 3</vt:lpstr>
      <vt:lpstr>Sources des images numériques - 4</vt:lpstr>
      <vt:lpstr>Echantillonnage des images</vt:lpstr>
      <vt:lpstr>Sous-echantillonnage des images</vt:lpstr>
      <vt:lpstr>Quantification</vt:lpstr>
      <vt:lpstr>Images numériques - vocabulaire</vt:lpstr>
      <vt:lpstr>Taille mémoire d’une image</vt:lpstr>
      <vt:lpstr>Présentation PowerPoint</vt:lpstr>
      <vt:lpstr>Présentation PowerPoint</vt:lpstr>
      <vt:lpstr>Représentation des couleurs (1)</vt:lpstr>
      <vt:lpstr>Représentation des couleurs (2)</vt:lpstr>
      <vt:lpstr>Représentation des couleurs (3)</vt:lpstr>
      <vt:lpstr>Représentation des couleurs (4)]</vt:lpstr>
      <vt:lpstr>Présentation PowerPoint</vt:lpstr>
      <vt:lpstr>Présentation PowerPoint</vt:lpstr>
      <vt:lpstr>Présentation PowerPoint</vt:lpstr>
      <vt:lpstr>Présentation PowerPoint</vt:lpstr>
      <vt:lpstr>Le format PGM</vt:lpstr>
      <vt:lpstr>Le format PGM</vt:lpstr>
      <vt:lpstr>Le format PGM</vt:lpstr>
      <vt:lpstr>Le Format PPM</vt:lpstr>
      <vt:lpstr>Quelques formats avec compression</vt:lpstr>
      <vt:lpstr>Images vectorielles</vt:lpstr>
      <vt:lpstr>Images vectorielles</vt:lpstr>
      <vt:lpstr>Inconvénients des images vectorielles</vt:lpstr>
      <vt:lpstr>Comparaison vectoriel/bitmap</vt:lpstr>
      <vt:lpstr>Quelques éléments de traitement des Images</vt:lpstr>
      <vt:lpstr>Objectifs du traitement d’images</vt:lpstr>
      <vt:lpstr>Histogramme</vt:lpstr>
      <vt:lpstr>Histogramme</vt:lpstr>
      <vt:lpstr>Utilisation des histogrammes</vt:lpstr>
      <vt:lpstr>Utilisation des histogrammes</vt:lpstr>
      <vt:lpstr>Exercice</vt:lpstr>
      <vt:lpstr>Opération sur les histogrammes</vt:lpstr>
      <vt:lpstr>Opération sur les histogrammes : Etirement de contraste</vt:lpstr>
      <vt:lpstr>Opération sur les histogrammes : Etirement de contraste</vt:lpstr>
      <vt:lpstr>Opération sur les histogrammes : Etirement de contraste</vt:lpstr>
      <vt:lpstr>Opération sur les histogrammes : Etirement de contraste – un exemple</vt:lpstr>
      <vt:lpstr>Négatif</vt:lpstr>
      <vt:lpstr>Négatif</vt:lpstr>
      <vt:lpstr>Exercices</vt:lpstr>
    </vt:vector>
  </TitlesOfParts>
  <Company>INRIA Grand 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et Géométrie</dc:title>
  <dc:creator>debled-rennesson</dc:creator>
  <cp:lastModifiedBy>RAPEBACH Nathalie</cp:lastModifiedBy>
  <cp:revision>166</cp:revision>
  <dcterms:created xsi:type="dcterms:W3CDTF">2012-02-19T09:47:39Z</dcterms:created>
  <dcterms:modified xsi:type="dcterms:W3CDTF">2021-12-02T18:28:37Z</dcterms:modified>
</cp:coreProperties>
</file>