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93_217C9E9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9"/>
  </p:notesMasterIdLst>
  <p:sldIdLst>
    <p:sldId id="256" r:id="rId2"/>
    <p:sldId id="286" r:id="rId3"/>
    <p:sldId id="419" r:id="rId4"/>
    <p:sldId id="420" r:id="rId5"/>
    <p:sldId id="421" r:id="rId6"/>
    <p:sldId id="422" r:id="rId7"/>
    <p:sldId id="423" r:id="rId8"/>
    <p:sldId id="424" r:id="rId9"/>
    <p:sldId id="292" r:id="rId10"/>
    <p:sldId id="361" r:id="rId11"/>
    <p:sldId id="362" r:id="rId12"/>
    <p:sldId id="426" r:id="rId13"/>
    <p:sldId id="427" r:id="rId14"/>
    <p:sldId id="403" r:id="rId15"/>
    <p:sldId id="405" r:id="rId16"/>
    <p:sldId id="404" r:id="rId17"/>
    <p:sldId id="425" r:id="rId18"/>
    <p:sldId id="367" r:id="rId19"/>
    <p:sldId id="407" r:id="rId20"/>
    <p:sldId id="411" r:id="rId21"/>
    <p:sldId id="412" r:id="rId22"/>
    <p:sldId id="413" r:id="rId23"/>
    <p:sldId id="414" r:id="rId24"/>
    <p:sldId id="415" r:id="rId25"/>
    <p:sldId id="418" r:id="rId26"/>
    <p:sldId id="417" r:id="rId27"/>
    <p:sldId id="4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34ACA0-45D3-5D6E-4657-56B45A164121}" name="Dove, Kai Matsuo (ybr8ff)" initials="D(" userId="S::ybr8ff@virginia.edu::51438659-c38e-4ebe-b85d-829e62828c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9F03F-3A74-6A9F-FA88-0B4329338486}" v="894" dt="2025-04-22T21:09:14.246"/>
    <p1510:client id="{C07F7384-005B-A24E-86AD-30D26DF57478}" v="2361" dt="2025-04-22T21:09:56.102"/>
    <p1510:client id="{DDB9D276-CCC1-DA4A-AE04-3C73A3382258}" v="69" dt="2025-04-23T04:20:23.950"/>
    <p1510:client id="{FCA91D92-BAA2-A0FB-B696-A0D6193EBC54}" v="32" dt="2025-04-22T21:10:2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73" d="100"/>
          <a:sy n="73" d="100"/>
        </p:scale>
        <p:origin x="20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Kenny Bao Khanh (vrv6sf)" userId="8faccc5e-d3bb-4457-99f6-2c8d56a97e84" providerId="ADAL" clId="{DDB9D276-CCC1-DA4A-AE04-3C73A3382258}"/>
    <pc:docChg chg="undo custSel addSld modSld sldOrd">
      <pc:chgData name="Nguyen, Kenny Bao Khanh (vrv6sf)" userId="8faccc5e-d3bb-4457-99f6-2c8d56a97e84" providerId="ADAL" clId="{DDB9D276-CCC1-DA4A-AE04-3C73A3382258}" dt="2025-04-23T04:20:23.950" v="329" actId="478"/>
      <pc:docMkLst>
        <pc:docMk/>
      </pc:docMkLst>
      <pc:sldChg chg="addSp delSp mod">
        <pc:chgData name="Nguyen, Kenny Bao Khanh (vrv6sf)" userId="8faccc5e-d3bb-4457-99f6-2c8d56a97e84" providerId="ADAL" clId="{DDB9D276-CCC1-DA4A-AE04-3C73A3382258}" dt="2025-04-23T04:08:47.020" v="108" actId="22"/>
        <pc:sldMkLst>
          <pc:docMk/>
          <pc:sldMk cId="3380446973" sldId="367"/>
        </pc:sldMkLst>
        <pc:spChg chg="add del">
          <ac:chgData name="Nguyen, Kenny Bao Khanh (vrv6sf)" userId="8faccc5e-d3bb-4457-99f6-2c8d56a97e84" providerId="ADAL" clId="{DDB9D276-CCC1-DA4A-AE04-3C73A3382258}" dt="2025-04-23T04:08:47.020" v="108" actId="22"/>
          <ac:spMkLst>
            <pc:docMk/>
            <pc:sldMk cId="3380446973" sldId="367"/>
            <ac:spMk id="4" creationId="{61E090BF-AEF9-14AB-9E70-C33511F102C1}"/>
          </ac:spMkLst>
        </pc:spChg>
      </pc:sldChg>
      <pc:sldChg chg="modSp add mod ord">
        <pc:chgData name="Nguyen, Kenny Bao Khanh (vrv6sf)" userId="8faccc5e-d3bb-4457-99f6-2c8d56a97e84" providerId="ADAL" clId="{DDB9D276-CCC1-DA4A-AE04-3C73A3382258}" dt="2025-04-23T03:56:37.890" v="9" actId="20577"/>
        <pc:sldMkLst>
          <pc:docMk/>
          <pc:sldMk cId="4204766749" sldId="419"/>
        </pc:sldMkLst>
        <pc:spChg chg="mod">
          <ac:chgData name="Nguyen, Kenny Bao Khanh (vrv6sf)" userId="8faccc5e-d3bb-4457-99f6-2c8d56a97e84" providerId="ADAL" clId="{DDB9D276-CCC1-DA4A-AE04-3C73A3382258}" dt="2025-04-23T03:56:37.890" v="9" actId="20577"/>
          <ac:spMkLst>
            <pc:docMk/>
            <pc:sldMk cId="4204766749" sldId="419"/>
            <ac:spMk id="2" creationId="{726E6F60-52A3-E41F-79B4-1F81D2E80CB4}"/>
          </ac:spMkLst>
        </pc:spChg>
      </pc:sldChg>
      <pc:sldChg chg="addSp delSp modSp add mod">
        <pc:chgData name="Nguyen, Kenny Bao Khanh (vrv6sf)" userId="8faccc5e-d3bb-4457-99f6-2c8d56a97e84" providerId="ADAL" clId="{DDB9D276-CCC1-DA4A-AE04-3C73A3382258}" dt="2025-04-23T04:03:32.204" v="78" actId="58"/>
        <pc:sldMkLst>
          <pc:docMk/>
          <pc:sldMk cId="1701852833" sldId="420"/>
        </pc:sldMkLst>
        <pc:spChg chg="mod">
          <ac:chgData name="Nguyen, Kenny Bao Khanh (vrv6sf)" userId="8faccc5e-d3bb-4457-99f6-2c8d56a97e84" providerId="ADAL" clId="{DDB9D276-CCC1-DA4A-AE04-3C73A3382258}" dt="2025-04-23T03:57:07.226" v="25" actId="1076"/>
          <ac:spMkLst>
            <pc:docMk/>
            <pc:sldMk cId="1701852833" sldId="420"/>
            <ac:spMk id="6" creationId="{CF208B1E-918A-3A5B-2E1F-B029A0F88C07}"/>
          </ac:spMkLst>
        </pc:spChg>
        <pc:spChg chg="mod">
          <ac:chgData name="Nguyen, Kenny Bao Khanh (vrv6sf)" userId="8faccc5e-d3bb-4457-99f6-2c8d56a97e84" providerId="ADAL" clId="{DDB9D276-CCC1-DA4A-AE04-3C73A3382258}" dt="2025-04-23T04:03:32.204" v="78" actId="58"/>
          <ac:spMkLst>
            <pc:docMk/>
            <pc:sldMk cId="1701852833" sldId="420"/>
            <ac:spMk id="19" creationId="{B87072FE-5FDE-E33F-3506-2D32C9F0E754}"/>
          </ac:spMkLst>
        </pc:spChg>
        <pc:spChg chg="del mod">
          <ac:chgData name="Nguyen, Kenny Bao Khanh (vrv6sf)" userId="8faccc5e-d3bb-4457-99f6-2c8d56a97e84" providerId="ADAL" clId="{DDB9D276-CCC1-DA4A-AE04-3C73A3382258}" dt="2025-04-23T03:57:12.480" v="28" actId="478"/>
          <ac:spMkLst>
            <pc:docMk/>
            <pc:sldMk cId="1701852833" sldId="420"/>
            <ac:spMk id="36" creationId="{25A0586A-634B-076B-B988-991E9D54F53A}"/>
          </ac:spMkLst>
        </pc:spChg>
        <pc:spChg chg="del">
          <ac:chgData name="Nguyen, Kenny Bao Khanh (vrv6sf)" userId="8faccc5e-d3bb-4457-99f6-2c8d56a97e84" providerId="ADAL" clId="{DDB9D276-CCC1-DA4A-AE04-3C73A3382258}" dt="2025-04-23T03:57:13.529" v="29" actId="478"/>
          <ac:spMkLst>
            <pc:docMk/>
            <pc:sldMk cId="1701852833" sldId="420"/>
            <ac:spMk id="40" creationId="{50553D26-5751-1318-DFEF-A30620B4B242}"/>
          </ac:spMkLst>
        </pc:spChg>
        <pc:spChg chg="del">
          <ac:chgData name="Nguyen, Kenny Bao Khanh (vrv6sf)" userId="8faccc5e-d3bb-4457-99f6-2c8d56a97e84" providerId="ADAL" clId="{DDB9D276-CCC1-DA4A-AE04-3C73A3382258}" dt="2025-04-23T03:57:48.737" v="41" actId="478"/>
          <ac:spMkLst>
            <pc:docMk/>
            <pc:sldMk cId="1701852833" sldId="420"/>
            <ac:spMk id="41" creationId="{850ECCC3-2784-3F20-BB73-62666086CA59}"/>
          </ac:spMkLst>
        </pc:spChg>
        <pc:spChg chg="del mod">
          <ac:chgData name="Nguyen, Kenny Bao Khanh (vrv6sf)" userId="8faccc5e-d3bb-4457-99f6-2c8d56a97e84" providerId="ADAL" clId="{DDB9D276-CCC1-DA4A-AE04-3C73A3382258}" dt="2025-04-23T03:57:51.232" v="44" actId="478"/>
          <ac:spMkLst>
            <pc:docMk/>
            <pc:sldMk cId="1701852833" sldId="420"/>
            <ac:spMk id="56" creationId="{599AFE65-58F1-9FC3-FA8E-CBF5F31C1FEF}"/>
          </ac:spMkLst>
        </pc:spChg>
        <pc:picChg chg="del">
          <ac:chgData name="Nguyen, Kenny Bao Khanh (vrv6sf)" userId="8faccc5e-d3bb-4457-99f6-2c8d56a97e84" providerId="ADAL" clId="{DDB9D276-CCC1-DA4A-AE04-3C73A3382258}" dt="2025-04-23T03:57:10.622" v="26" actId="478"/>
          <ac:picMkLst>
            <pc:docMk/>
            <pc:sldMk cId="1701852833" sldId="420"/>
            <ac:picMk id="34" creationId="{34AE6373-D6EC-4F70-2A99-FC2022E6E551}"/>
          </ac:picMkLst>
        </pc:picChg>
        <pc:picChg chg="del">
          <ac:chgData name="Nguyen, Kenny Bao Khanh (vrv6sf)" userId="8faccc5e-d3bb-4457-99f6-2c8d56a97e84" providerId="ADAL" clId="{DDB9D276-CCC1-DA4A-AE04-3C73A3382258}" dt="2025-04-23T03:57:47.800" v="40" actId="478"/>
          <ac:picMkLst>
            <pc:docMk/>
            <pc:sldMk cId="1701852833" sldId="420"/>
            <ac:picMk id="38" creationId="{7AF189B8-8BE8-C2A1-1AAB-8FEF70973A2F}"/>
          </ac:picMkLst>
        </pc:picChg>
        <pc:picChg chg="add mod">
          <ac:chgData name="Nguyen, Kenny Bao Khanh (vrv6sf)" userId="8faccc5e-d3bb-4457-99f6-2c8d56a97e84" providerId="ADAL" clId="{DDB9D276-CCC1-DA4A-AE04-3C73A3382258}" dt="2025-04-23T03:57:57.996" v="47" actId="1076"/>
          <ac:picMkLst>
            <pc:docMk/>
            <pc:sldMk cId="1701852833" sldId="420"/>
            <ac:picMk id="1026" creationId="{02C53313-C918-5B33-5CCF-D54243D00112}"/>
          </ac:picMkLst>
        </pc:picChg>
        <pc:cxnChg chg="del">
          <ac:chgData name="Nguyen, Kenny Bao Khanh (vrv6sf)" userId="8faccc5e-d3bb-4457-99f6-2c8d56a97e84" providerId="ADAL" clId="{DDB9D276-CCC1-DA4A-AE04-3C73A3382258}" dt="2025-04-23T03:57:49.457" v="42" actId="478"/>
          <ac:cxnSpMkLst>
            <pc:docMk/>
            <pc:sldMk cId="1701852833" sldId="420"/>
            <ac:cxnSpMk id="37" creationId="{5C4708A7-DD60-6E41-C3C8-99EC1C25875E}"/>
          </ac:cxnSpMkLst>
        </pc:cxnChg>
        <pc:cxnChg chg="del">
          <ac:chgData name="Nguyen, Kenny Bao Khanh (vrv6sf)" userId="8faccc5e-d3bb-4457-99f6-2c8d56a97e84" providerId="ADAL" clId="{DDB9D276-CCC1-DA4A-AE04-3C73A3382258}" dt="2025-04-23T03:57:46.759" v="39" actId="478"/>
          <ac:cxnSpMkLst>
            <pc:docMk/>
            <pc:sldMk cId="1701852833" sldId="420"/>
            <ac:cxnSpMk id="39" creationId="{878C989B-85EA-A7E0-ADD9-153FBC88CF23}"/>
          </ac:cxnSpMkLst>
        </pc:cxnChg>
      </pc:sldChg>
      <pc:sldChg chg="addSp delSp modSp add mod">
        <pc:chgData name="Nguyen, Kenny Bao Khanh (vrv6sf)" userId="8faccc5e-d3bb-4457-99f6-2c8d56a97e84" providerId="ADAL" clId="{DDB9D276-CCC1-DA4A-AE04-3C73A3382258}" dt="2025-04-23T03:59:47.778" v="71" actId="1076"/>
        <pc:sldMkLst>
          <pc:docMk/>
          <pc:sldMk cId="1546972017" sldId="421"/>
        </pc:sldMkLst>
        <pc:spChg chg="add mod">
          <ac:chgData name="Nguyen, Kenny Bao Khanh (vrv6sf)" userId="8faccc5e-d3bb-4457-99f6-2c8d56a97e84" providerId="ADAL" clId="{DDB9D276-CCC1-DA4A-AE04-3C73A3382258}" dt="2025-04-23T03:59:17.634" v="65" actId="14100"/>
          <ac:spMkLst>
            <pc:docMk/>
            <pc:sldMk cId="1546972017" sldId="421"/>
            <ac:spMk id="2" creationId="{EA794AB0-BB21-8792-6D22-53FE6244F7BF}"/>
          </ac:spMkLst>
        </pc:spChg>
        <pc:spChg chg="mod">
          <ac:chgData name="Nguyen, Kenny Bao Khanh (vrv6sf)" userId="8faccc5e-d3bb-4457-99f6-2c8d56a97e84" providerId="ADAL" clId="{DDB9D276-CCC1-DA4A-AE04-3C73A3382258}" dt="2025-04-23T03:58:29.716" v="52" actId="207"/>
          <ac:spMkLst>
            <pc:docMk/>
            <pc:sldMk cId="1546972017" sldId="421"/>
            <ac:spMk id="19" creationId="{BD3DAAAE-C5AB-C64C-9BB5-EA990EEC427D}"/>
          </ac:spMkLst>
        </pc:spChg>
        <pc:picChg chg="add mod modCrop">
          <ac:chgData name="Nguyen, Kenny Bao Khanh (vrv6sf)" userId="8faccc5e-d3bb-4457-99f6-2c8d56a97e84" providerId="ADAL" clId="{DDB9D276-CCC1-DA4A-AE04-3C73A3382258}" dt="2025-04-23T03:59:47.778" v="71" actId="1076"/>
          <ac:picMkLst>
            <pc:docMk/>
            <pc:sldMk cId="1546972017" sldId="421"/>
            <ac:picMk id="4" creationId="{614933E7-F6C8-1F9A-A5CB-41993D546EC4}"/>
          </ac:picMkLst>
        </pc:picChg>
        <pc:picChg chg="del">
          <ac:chgData name="Nguyen, Kenny Bao Khanh (vrv6sf)" userId="8faccc5e-d3bb-4457-99f6-2c8d56a97e84" providerId="ADAL" clId="{DDB9D276-CCC1-DA4A-AE04-3C73A3382258}" dt="2025-04-23T03:58:40.465" v="53" actId="478"/>
          <ac:picMkLst>
            <pc:docMk/>
            <pc:sldMk cId="1546972017" sldId="421"/>
            <ac:picMk id="1026" creationId="{EE7B6D64-88F3-5380-6EDF-111C56C8B41E}"/>
          </ac:picMkLst>
        </pc:picChg>
        <pc:picChg chg="add del mod">
          <ac:chgData name="Nguyen, Kenny Bao Khanh (vrv6sf)" userId="8faccc5e-d3bb-4457-99f6-2c8d56a97e84" providerId="ADAL" clId="{DDB9D276-CCC1-DA4A-AE04-3C73A3382258}" dt="2025-04-23T03:58:44.943" v="56" actId="478"/>
          <ac:picMkLst>
            <pc:docMk/>
            <pc:sldMk cId="1546972017" sldId="421"/>
            <ac:picMk id="2050" creationId="{46D4EF21-4A7E-D3CA-801E-31E86DF21ECF}"/>
          </ac:picMkLst>
        </pc:picChg>
        <pc:picChg chg="add del">
          <ac:chgData name="Nguyen, Kenny Bao Khanh (vrv6sf)" userId="8faccc5e-d3bb-4457-99f6-2c8d56a97e84" providerId="ADAL" clId="{DDB9D276-CCC1-DA4A-AE04-3C73A3382258}" dt="2025-04-23T03:58:47.251" v="58" actId="478"/>
          <ac:picMkLst>
            <pc:docMk/>
            <pc:sldMk cId="1546972017" sldId="421"/>
            <ac:picMk id="2052" creationId="{56A40F3E-465B-0BD6-8652-B4C0AD7C66C7}"/>
          </ac:picMkLst>
        </pc:picChg>
        <pc:picChg chg="add del">
          <ac:chgData name="Nguyen, Kenny Bao Khanh (vrv6sf)" userId="8faccc5e-d3bb-4457-99f6-2c8d56a97e84" providerId="ADAL" clId="{DDB9D276-CCC1-DA4A-AE04-3C73A3382258}" dt="2025-04-23T03:58:53" v="60" actId="478"/>
          <ac:picMkLst>
            <pc:docMk/>
            <pc:sldMk cId="1546972017" sldId="421"/>
            <ac:picMk id="2054" creationId="{56534BAF-C001-0689-88C1-26A95C7DAFDE}"/>
          </ac:picMkLst>
        </pc:picChg>
        <pc:picChg chg="add mod">
          <ac:chgData name="Nguyen, Kenny Bao Khanh (vrv6sf)" userId="8faccc5e-d3bb-4457-99f6-2c8d56a97e84" providerId="ADAL" clId="{DDB9D276-CCC1-DA4A-AE04-3C73A3382258}" dt="2025-04-23T03:59:17.634" v="65" actId="14100"/>
          <ac:picMkLst>
            <pc:docMk/>
            <pc:sldMk cId="1546972017" sldId="421"/>
            <ac:picMk id="2056" creationId="{EC8501D1-8CA1-1F9C-0212-BE0C6B3A0C31}"/>
          </ac:picMkLst>
        </pc:picChg>
      </pc:sldChg>
      <pc:sldChg chg="modSp add mod">
        <pc:chgData name="Nguyen, Kenny Bao Khanh (vrv6sf)" userId="8faccc5e-d3bb-4457-99f6-2c8d56a97e84" providerId="ADAL" clId="{DDB9D276-CCC1-DA4A-AE04-3C73A3382258}" dt="2025-04-23T04:03:05.391" v="76" actId="207"/>
        <pc:sldMkLst>
          <pc:docMk/>
          <pc:sldMk cId="2069153451" sldId="422"/>
        </pc:sldMkLst>
        <pc:spChg chg="mod">
          <ac:chgData name="Nguyen, Kenny Bao Khanh (vrv6sf)" userId="8faccc5e-d3bb-4457-99f6-2c8d56a97e84" providerId="ADAL" clId="{DDB9D276-CCC1-DA4A-AE04-3C73A3382258}" dt="2025-04-23T04:03:05.391" v="76" actId="207"/>
          <ac:spMkLst>
            <pc:docMk/>
            <pc:sldMk cId="2069153451" sldId="422"/>
            <ac:spMk id="19" creationId="{A8C8C0D6-69BF-579E-4578-49AE55BB69F2}"/>
          </ac:spMkLst>
        </pc:spChg>
      </pc:sldChg>
      <pc:sldChg chg="modSp add mod">
        <pc:chgData name="Nguyen, Kenny Bao Khanh (vrv6sf)" userId="8faccc5e-d3bb-4457-99f6-2c8d56a97e84" providerId="ADAL" clId="{DDB9D276-CCC1-DA4A-AE04-3C73A3382258}" dt="2025-04-23T04:03:52.365" v="81"/>
        <pc:sldMkLst>
          <pc:docMk/>
          <pc:sldMk cId="1526029636" sldId="423"/>
        </pc:sldMkLst>
        <pc:spChg chg="mod">
          <ac:chgData name="Nguyen, Kenny Bao Khanh (vrv6sf)" userId="8faccc5e-d3bb-4457-99f6-2c8d56a97e84" providerId="ADAL" clId="{DDB9D276-CCC1-DA4A-AE04-3C73A3382258}" dt="2025-04-23T04:03:52.365" v="81"/>
          <ac:spMkLst>
            <pc:docMk/>
            <pc:sldMk cId="1526029636" sldId="423"/>
            <ac:spMk id="19" creationId="{56B041C1-6B49-5C98-B832-9DE3E4EAF2E1}"/>
          </ac:spMkLst>
        </pc:spChg>
      </pc:sldChg>
      <pc:sldChg chg="addSp delSp modSp add mod">
        <pc:chgData name="Nguyen, Kenny Bao Khanh (vrv6sf)" userId="8faccc5e-d3bb-4457-99f6-2c8d56a97e84" providerId="ADAL" clId="{DDB9D276-CCC1-DA4A-AE04-3C73A3382258}" dt="2025-04-23T04:06:50.329" v="106" actId="207"/>
        <pc:sldMkLst>
          <pc:docMk/>
          <pc:sldMk cId="3220880159" sldId="424"/>
        </pc:sldMkLst>
        <pc:spChg chg="add mod">
          <ac:chgData name="Nguyen, Kenny Bao Khanh (vrv6sf)" userId="8faccc5e-d3bb-4457-99f6-2c8d56a97e84" providerId="ADAL" clId="{DDB9D276-CCC1-DA4A-AE04-3C73A3382258}" dt="2025-04-23T04:06:50.329" v="106" actId="207"/>
          <ac:spMkLst>
            <pc:docMk/>
            <pc:sldMk cId="3220880159" sldId="424"/>
            <ac:spMk id="3" creationId="{71ACDE12-3D37-8F4E-054C-A32DDD527898}"/>
          </ac:spMkLst>
        </pc:spChg>
        <pc:spChg chg="add mod">
          <ac:chgData name="Nguyen, Kenny Bao Khanh (vrv6sf)" userId="8faccc5e-d3bb-4457-99f6-2c8d56a97e84" providerId="ADAL" clId="{DDB9D276-CCC1-DA4A-AE04-3C73A3382258}" dt="2025-04-23T04:06:45.484" v="104" actId="207"/>
          <ac:spMkLst>
            <pc:docMk/>
            <pc:sldMk cId="3220880159" sldId="424"/>
            <ac:spMk id="7" creationId="{BF3C7E6E-2616-60E6-DC8E-EF8F4DCECE0C}"/>
          </ac:spMkLst>
        </pc:spChg>
        <pc:spChg chg="mod">
          <ac:chgData name="Nguyen, Kenny Bao Khanh (vrv6sf)" userId="8faccc5e-d3bb-4457-99f6-2c8d56a97e84" providerId="ADAL" clId="{DDB9D276-CCC1-DA4A-AE04-3C73A3382258}" dt="2025-04-23T04:04:33.006" v="87" actId="20577"/>
          <ac:spMkLst>
            <pc:docMk/>
            <pc:sldMk cId="3220880159" sldId="424"/>
            <ac:spMk id="19" creationId="{1C6CF233-F7F9-F25E-E423-1F15D2D9379A}"/>
          </ac:spMkLst>
        </pc:spChg>
        <pc:picChg chg="del">
          <ac:chgData name="Nguyen, Kenny Bao Khanh (vrv6sf)" userId="8faccc5e-d3bb-4457-99f6-2c8d56a97e84" providerId="ADAL" clId="{DDB9D276-CCC1-DA4A-AE04-3C73A3382258}" dt="2025-04-23T04:04:35.944" v="88" actId="478"/>
          <ac:picMkLst>
            <pc:docMk/>
            <pc:sldMk cId="3220880159" sldId="424"/>
            <ac:picMk id="4" creationId="{2687D643-352E-B065-29D3-F780C41FBA6A}"/>
          </ac:picMkLst>
        </pc:picChg>
        <pc:picChg chg="add mod">
          <ac:chgData name="Nguyen, Kenny Bao Khanh (vrv6sf)" userId="8faccc5e-d3bb-4457-99f6-2c8d56a97e84" providerId="ADAL" clId="{DDB9D276-CCC1-DA4A-AE04-3C73A3382258}" dt="2025-04-23T04:04:40.380" v="91" actId="1076"/>
          <ac:picMkLst>
            <pc:docMk/>
            <pc:sldMk cId="3220880159" sldId="424"/>
            <ac:picMk id="5122" creationId="{8DED62C5-9B50-CC5E-699A-A887A2EBAAC1}"/>
          </ac:picMkLst>
        </pc:picChg>
        <pc:picChg chg="add mod">
          <ac:chgData name="Nguyen, Kenny Bao Khanh (vrv6sf)" userId="8faccc5e-d3bb-4457-99f6-2c8d56a97e84" providerId="ADAL" clId="{DDB9D276-CCC1-DA4A-AE04-3C73A3382258}" dt="2025-04-23T04:06:29.679" v="98" actId="1076"/>
          <ac:picMkLst>
            <pc:docMk/>
            <pc:sldMk cId="3220880159" sldId="424"/>
            <ac:picMk id="5124" creationId="{06FA6230-29F5-5380-3E3B-966658396988}"/>
          </ac:picMkLst>
        </pc:picChg>
      </pc:sldChg>
      <pc:sldChg chg="addSp delSp modSp add mod ord">
        <pc:chgData name="Nguyen, Kenny Bao Khanh (vrv6sf)" userId="8faccc5e-d3bb-4457-99f6-2c8d56a97e84" providerId="ADAL" clId="{DDB9D276-CCC1-DA4A-AE04-3C73A3382258}" dt="2025-04-23T04:11:56.054" v="237" actId="20578"/>
        <pc:sldMkLst>
          <pc:docMk/>
          <pc:sldMk cId="1276938168" sldId="425"/>
        </pc:sldMkLst>
        <pc:spChg chg="add del">
          <ac:chgData name="Nguyen, Kenny Bao Khanh (vrv6sf)" userId="8faccc5e-d3bb-4457-99f6-2c8d56a97e84" providerId="ADAL" clId="{DDB9D276-CCC1-DA4A-AE04-3C73A3382258}" dt="2025-04-23T04:09:28.692" v="118" actId="478"/>
          <ac:spMkLst>
            <pc:docMk/>
            <pc:sldMk cId="1276938168" sldId="425"/>
            <ac:spMk id="2" creationId="{F0743141-4465-63DC-E223-259FA7F4BA14}"/>
          </ac:spMkLst>
        </pc:spChg>
        <pc:spChg chg="add del mod">
          <ac:chgData name="Nguyen, Kenny Bao Khanh (vrv6sf)" userId="8faccc5e-d3bb-4457-99f6-2c8d56a97e84" providerId="ADAL" clId="{DDB9D276-CCC1-DA4A-AE04-3C73A3382258}" dt="2025-04-23T04:10:36.172" v="236" actId="20577"/>
          <ac:spMkLst>
            <pc:docMk/>
            <pc:sldMk cId="1276938168" sldId="425"/>
            <ac:spMk id="5" creationId="{39AFF8B5-0E35-CE85-69A6-281FD5D24C51}"/>
          </ac:spMkLst>
        </pc:spChg>
        <pc:spChg chg="del">
          <ac:chgData name="Nguyen, Kenny Bao Khanh (vrv6sf)" userId="8faccc5e-d3bb-4457-99f6-2c8d56a97e84" providerId="ADAL" clId="{DDB9D276-CCC1-DA4A-AE04-3C73A3382258}" dt="2025-04-23T04:08:53.571" v="110" actId="478"/>
          <ac:spMkLst>
            <pc:docMk/>
            <pc:sldMk cId="1276938168" sldId="425"/>
            <ac:spMk id="11" creationId="{382B999C-E196-D26E-9A67-810CB6709B8F}"/>
          </ac:spMkLst>
        </pc:spChg>
      </pc:sldChg>
      <pc:sldChg chg="delSp modSp add mod">
        <pc:chgData name="Nguyen, Kenny Bao Khanh (vrv6sf)" userId="8faccc5e-d3bb-4457-99f6-2c8d56a97e84" providerId="ADAL" clId="{DDB9D276-CCC1-DA4A-AE04-3C73A3382258}" dt="2025-04-23T04:17:48.535" v="308" actId="1076"/>
        <pc:sldMkLst>
          <pc:docMk/>
          <pc:sldMk cId="122059123" sldId="426"/>
        </pc:sldMkLst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2" creationId="{A1AA3C92-3E22-E14C-6F66-F67BA0803563}"/>
          </ac:spMkLst>
        </pc:spChg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3" creationId="{0E7DB7D1-2E28-0550-D89C-98FC31F27D62}"/>
          </ac:spMkLst>
        </pc:spChg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4" creationId="{EF143C98-B2E9-1319-5413-6E836E393CEF}"/>
          </ac:spMkLst>
        </pc:spChg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5" creationId="{8E602A2C-624D-7CBE-7485-8A952971A139}"/>
          </ac:spMkLst>
        </pc:spChg>
        <pc:spChg chg="mod">
          <ac:chgData name="Nguyen, Kenny Bao Khanh (vrv6sf)" userId="8faccc5e-d3bb-4457-99f6-2c8d56a97e84" providerId="ADAL" clId="{DDB9D276-CCC1-DA4A-AE04-3C73A3382258}" dt="2025-04-23T04:12:32.001" v="274" actId="20577"/>
          <ac:spMkLst>
            <pc:docMk/>
            <pc:sldMk cId="122059123" sldId="426"/>
            <ac:spMk id="6" creationId="{3BC8EA4D-09B9-790A-479F-F19522CF17D8}"/>
          </ac:spMkLst>
        </pc:spChg>
        <pc:spChg chg="del">
          <ac:chgData name="Nguyen, Kenny Bao Khanh (vrv6sf)" userId="8faccc5e-d3bb-4457-99f6-2c8d56a97e84" providerId="ADAL" clId="{DDB9D276-CCC1-DA4A-AE04-3C73A3382258}" dt="2025-04-23T04:12:38.617" v="276" actId="478"/>
          <ac:spMkLst>
            <pc:docMk/>
            <pc:sldMk cId="122059123" sldId="426"/>
            <ac:spMk id="9" creationId="{B573D8A6-C789-B8D4-6572-2EDFB78D0486}"/>
          </ac:spMkLst>
        </pc:spChg>
        <pc:spChg chg="mod">
          <ac:chgData name="Nguyen, Kenny Bao Khanh (vrv6sf)" userId="8faccc5e-d3bb-4457-99f6-2c8d56a97e84" providerId="ADAL" clId="{DDB9D276-CCC1-DA4A-AE04-3C73A3382258}" dt="2025-04-23T04:17:48.535" v="308" actId="1076"/>
          <ac:spMkLst>
            <pc:docMk/>
            <pc:sldMk cId="122059123" sldId="426"/>
            <ac:spMk id="10" creationId="{CF51539D-3A94-B1D7-B98A-9567F54B90DB}"/>
          </ac:spMkLst>
        </pc:spChg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11" creationId="{C5C3CED2-E859-5F6F-E84A-25DF3FEE81ED}"/>
          </ac:spMkLst>
        </pc:spChg>
        <pc:spChg chg="del">
          <ac:chgData name="Nguyen, Kenny Bao Khanh (vrv6sf)" userId="8faccc5e-d3bb-4457-99f6-2c8d56a97e84" providerId="ADAL" clId="{DDB9D276-CCC1-DA4A-AE04-3C73A3382258}" dt="2025-04-23T04:12:35.910" v="275" actId="478"/>
          <ac:spMkLst>
            <pc:docMk/>
            <pc:sldMk cId="122059123" sldId="426"/>
            <ac:spMk id="12" creationId="{14C559F5-9A97-A29C-D0A3-2382F6DC155A}"/>
          </ac:spMkLst>
        </pc:spChg>
      </pc:sldChg>
      <pc:sldChg chg="addSp delSp modSp add mod">
        <pc:chgData name="Nguyen, Kenny Bao Khanh (vrv6sf)" userId="8faccc5e-d3bb-4457-99f6-2c8d56a97e84" providerId="ADAL" clId="{DDB9D276-CCC1-DA4A-AE04-3C73A3382258}" dt="2025-04-23T04:20:23.950" v="329" actId="478"/>
        <pc:sldMkLst>
          <pc:docMk/>
          <pc:sldMk cId="1694278878" sldId="427"/>
        </pc:sldMkLst>
        <pc:spChg chg="add mod">
          <ac:chgData name="Nguyen, Kenny Bao Khanh (vrv6sf)" userId="8faccc5e-d3bb-4457-99f6-2c8d56a97e84" providerId="ADAL" clId="{DDB9D276-CCC1-DA4A-AE04-3C73A3382258}" dt="2025-04-23T04:15:24.868" v="306" actId="12"/>
          <ac:spMkLst>
            <pc:docMk/>
            <pc:sldMk cId="1694278878" sldId="427"/>
            <ac:spMk id="3" creationId="{1A71DED8-EB26-BEA7-31C1-34349300DA95}"/>
          </ac:spMkLst>
        </pc:spChg>
        <pc:spChg chg="del">
          <ac:chgData name="Nguyen, Kenny Bao Khanh (vrv6sf)" userId="8faccc5e-d3bb-4457-99f6-2c8d56a97e84" providerId="ADAL" clId="{DDB9D276-CCC1-DA4A-AE04-3C73A3382258}" dt="2025-04-23T04:13:49.912" v="288" actId="478"/>
          <ac:spMkLst>
            <pc:docMk/>
            <pc:sldMk cId="1694278878" sldId="427"/>
            <ac:spMk id="10" creationId="{F7058672-FF12-B340-1803-9B78FBBF20E5}"/>
          </ac:spMkLst>
        </pc:spChg>
        <pc:picChg chg="add del mod">
          <ac:chgData name="Nguyen, Kenny Bao Khanh (vrv6sf)" userId="8faccc5e-d3bb-4457-99f6-2c8d56a97e84" providerId="ADAL" clId="{DDB9D276-CCC1-DA4A-AE04-3C73A3382258}" dt="2025-04-23T04:20:23.950" v="329" actId="478"/>
          <ac:picMkLst>
            <pc:docMk/>
            <pc:sldMk cId="1694278878" sldId="427"/>
            <ac:picMk id="6146" creationId="{34566426-6EF8-1A96-4A52-9FE6B9697980}"/>
          </ac:picMkLst>
        </pc:picChg>
        <pc:picChg chg="add">
          <ac:chgData name="Nguyen, Kenny Bao Khanh (vrv6sf)" userId="8faccc5e-d3bb-4457-99f6-2c8d56a97e84" providerId="ADAL" clId="{DDB9D276-CCC1-DA4A-AE04-3C73A3382258}" dt="2025-04-23T04:19:34.727" v="310"/>
          <ac:picMkLst>
            <pc:docMk/>
            <pc:sldMk cId="1694278878" sldId="427"/>
            <ac:picMk id="6148" creationId="{EAADB30E-67A2-8F37-1618-3C8ED3C0B84C}"/>
          </ac:picMkLst>
        </pc:picChg>
        <pc:picChg chg="add mod">
          <ac:chgData name="Nguyen, Kenny Bao Khanh (vrv6sf)" userId="8faccc5e-d3bb-4457-99f6-2c8d56a97e84" providerId="ADAL" clId="{DDB9D276-CCC1-DA4A-AE04-3C73A3382258}" dt="2025-04-23T04:20:23.387" v="328" actId="14100"/>
          <ac:picMkLst>
            <pc:docMk/>
            <pc:sldMk cId="1694278878" sldId="427"/>
            <ac:picMk id="6150" creationId="{8334794B-3A39-55E7-5DEF-817D7340E60B}"/>
          </ac:picMkLst>
        </pc:picChg>
        <pc:picChg chg="add mod">
          <ac:chgData name="Nguyen, Kenny Bao Khanh (vrv6sf)" userId="8faccc5e-d3bb-4457-99f6-2c8d56a97e84" providerId="ADAL" clId="{DDB9D276-CCC1-DA4A-AE04-3C73A3382258}" dt="2025-04-23T04:20:22.650" v="326" actId="14100"/>
          <ac:picMkLst>
            <pc:docMk/>
            <pc:sldMk cId="1694278878" sldId="427"/>
            <ac:picMk id="6152" creationId="{53AF64D4-E152-D0AB-82F9-A252A385C9BE}"/>
          </ac:picMkLst>
        </pc:picChg>
      </pc:sldChg>
    </pc:docChg>
  </pc:docChgLst>
</pc:chgInfo>
</file>

<file path=ppt/comments/modernComment_193_217C9E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D06977-6852-4B7B-8B24-810163F8FEE0}" authorId="{A634ACA0-45D3-5D6E-4657-56B45A164121}" created="2025-04-22T21:10:28.521">
    <pc:sldMkLst xmlns:pc="http://schemas.microsoft.com/office/powerpoint/2013/main/command">
      <pc:docMk/>
      <pc:sldMk cId="561815199" sldId="403"/>
    </pc:sldMkLst>
    <p188:txBody>
      <a:bodyPr/>
      <a:lstStyle/>
      <a:p>
        <a:r>
          <a:rPr lang="en-US"/>
          <a:t>me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93_217C9E9F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DFA Minimization: </a:t>
            </a:r>
            <a:br>
              <a:rPr lang="en-US"/>
            </a:br>
            <a:r>
              <a:rPr lang="en-US"/>
              <a:t>Hopcroft’s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Kai dove, Peter Tessier, Kenneth Nguyen</a:t>
            </a:r>
            <a:br>
              <a:rPr lang="en-US"/>
            </a:br>
            <a:br>
              <a:rPr lang="en-US"/>
            </a:br>
            <a:r>
              <a:rPr lang="en-US"/>
              <a:t>Wikipedia and some </a:t>
            </a:r>
            <a:r>
              <a:rPr lang="en-US" err="1"/>
              <a:t>youtube</a:t>
            </a:r>
            <a:r>
              <a:rPr lang="en-US"/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/>
              <a:t>Problem: DFA Minimization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2D47C-1990-A6D9-84A4-4DA84EB7DCE1}"/>
              </a:ext>
            </a:extLst>
          </p:cNvPr>
          <p:cNvSpPr txBox="1"/>
          <p:nvPr/>
        </p:nvSpPr>
        <p:spPr>
          <a:xfrm>
            <a:off x="1417750" y="983759"/>
            <a:ext cx="8821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Given any DFA M = (Q, </a:t>
            </a:r>
            <a:r>
              <a:rPr lang="el-GR" sz="1800" i="1"/>
              <a:t>Σ, δ, </a:t>
            </a:r>
            <a:r>
              <a:rPr lang="en-US" sz="1800" i="1"/>
              <a:t>q0, F), can we find a minimal DFA 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 = (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, </a:t>
            </a:r>
            <a:r>
              <a:rPr lang="el-GR" sz="1800" i="1"/>
              <a:t>Σ, δ</a:t>
            </a:r>
            <a:r>
              <a:rPr lang="en-US" sz="1800" i="1" baseline="-25000"/>
              <a:t>min, </a:t>
            </a:r>
            <a:r>
              <a:rPr lang="en-US" sz="1800" i="1"/>
              <a:t>q0</a:t>
            </a:r>
            <a:r>
              <a:rPr lang="en-US" sz="1800" i="1" baseline="-25000"/>
              <a:t>min</a:t>
            </a:r>
            <a:r>
              <a:rPr lang="en-US" sz="1800" i="1"/>
              <a:t>, </a:t>
            </a:r>
            <a:r>
              <a:rPr lang="en-US" sz="1800" i="1" err="1"/>
              <a:t>F</a:t>
            </a:r>
            <a:r>
              <a:rPr lang="en-US" sz="1800" i="1" baseline="-25000" err="1"/>
              <a:t>min</a:t>
            </a:r>
            <a:r>
              <a:rPr lang="en-US" sz="1800" i="1"/>
              <a:t>) that recognizes the same language and can run in </a:t>
            </a:r>
            <a:r>
              <a:rPr lang="en-US" i="1"/>
              <a:t>non-quadratic time?</a:t>
            </a:r>
            <a:endParaRPr lang="en-US"/>
          </a:p>
          <a:p>
            <a:endParaRPr lang="en-US" sz="1800" i="1"/>
          </a:p>
          <a:p>
            <a:r>
              <a:rPr lang="en-US" sz="1800" i="1"/>
              <a:t>I.e.,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 = L(M), and if any other M’ = (Q’, </a:t>
            </a:r>
            <a:r>
              <a:rPr lang="el-GR" sz="1800" i="1"/>
              <a:t>Σ, δ’, </a:t>
            </a:r>
            <a:r>
              <a:rPr lang="en-US" sz="1800" i="1"/>
              <a:t>q0’, F’) satisfies L(M’) =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), then we have |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| ≤ |Q’|.</a:t>
            </a:r>
          </a:p>
          <a:p>
            <a:br>
              <a:rPr lang="en-US" sz="1800" i="1"/>
            </a:br>
            <a:endParaRPr lang="en-US" sz="1800" i="1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04EDEE9-DA3F-ABF6-1768-6FC87375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673941"/>
            <a:ext cx="3815320" cy="29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052DA1-1F55-1F8B-5175-C18B5B7D9850}"/>
              </a:ext>
            </a:extLst>
          </p:cNvPr>
          <p:cNvSpPr txBox="1"/>
          <p:nvPr/>
        </p:nvSpPr>
        <p:spPr>
          <a:xfrm>
            <a:off x="364995" y="622755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DFAs can quickly become bloated with redundant states and tangled edges</a:t>
            </a:r>
            <a:endParaRPr lang="en-US" sz="1600" b="0" i="1"/>
          </a:p>
          <a:p>
            <a:r>
              <a:rPr lang="en-US" sz="1600" i="1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918E3-D4EF-6FA6-2130-038F06DE7388}"/>
              </a:ext>
            </a:extLst>
          </p:cNvPr>
          <p:cNvCxnSpPr>
            <a:cxnSpLocks/>
          </p:cNvCxnSpPr>
          <p:nvPr/>
        </p:nvCxnSpPr>
        <p:spPr>
          <a:xfrm>
            <a:off x="9983230" y="5604427"/>
            <a:ext cx="447310" cy="519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>
            <a:extLst>
              <a:ext uri="{FF2B5EF4-FFF2-40B4-BE49-F238E27FC236}">
                <a16:creationId xmlns:a16="http://schemas.microsoft.com/office/drawing/2014/main" id="{83CACC68-DB47-7C1D-BEF8-2F417465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3" y="2687190"/>
            <a:ext cx="3659175" cy="27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736B1-20BA-B34C-A7FB-52E03923B9CD}"/>
              </a:ext>
            </a:extLst>
          </p:cNvPr>
          <p:cNvCxnSpPr>
            <a:cxnSpLocks/>
          </p:cNvCxnSpPr>
          <p:nvPr/>
        </p:nvCxnSpPr>
        <p:spPr>
          <a:xfrm>
            <a:off x="5382664" y="3696287"/>
            <a:ext cx="1836843" cy="123731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A68F37-FB3B-6472-5ED8-100F067021B4}"/>
              </a:ext>
            </a:extLst>
          </p:cNvPr>
          <p:cNvSpPr txBox="1"/>
          <p:nvPr/>
        </p:nvSpPr>
        <p:spPr>
          <a:xfrm>
            <a:off x="2080289" y="5631672"/>
            <a:ext cx="25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Bloated DFA (4 states)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4F587F-B18D-B5D5-C654-385E79C23A1E}"/>
              </a:ext>
            </a:extLst>
          </p:cNvPr>
          <p:cNvSpPr txBox="1"/>
          <p:nvPr/>
        </p:nvSpPr>
        <p:spPr>
          <a:xfrm>
            <a:off x="7559008" y="5561108"/>
            <a:ext cx="25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Minimized DFA (3 states)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BB88E9-19DA-D639-2917-FDDEE4314FCE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954CED-B278-44B8-7121-75F9CCCFF118}"/>
              </a:ext>
            </a:extLst>
          </p:cNvPr>
          <p:cNvSpPr txBox="1"/>
          <p:nvPr/>
        </p:nvSpPr>
        <p:spPr>
          <a:xfrm>
            <a:off x="8267936" y="6124353"/>
            <a:ext cx="343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/>
              <a:t>Indistinguishable</a:t>
            </a:r>
            <a:r>
              <a:rPr lang="en-US" sz="1600" i="1"/>
              <a:t> states have been merged</a:t>
            </a:r>
          </a:p>
        </p:txBody>
      </p:sp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First, Some quick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F1ABD-240F-B14E-B2EA-F5DA37F75FBB}"/>
              </a:ext>
            </a:extLst>
          </p:cNvPr>
          <p:cNvSpPr txBox="1"/>
          <p:nvPr/>
        </p:nvSpPr>
        <p:spPr>
          <a:xfrm>
            <a:off x="779075" y="2293594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Indistinguishable</a:t>
            </a:r>
            <a:r>
              <a:rPr lang="en-US" sz="1600" i="1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DC69-947A-6742-8B5F-5CF9023C0BE5}"/>
              </a:ext>
            </a:extLst>
          </p:cNvPr>
          <p:cNvSpPr txBox="1"/>
          <p:nvPr/>
        </p:nvSpPr>
        <p:spPr>
          <a:xfrm>
            <a:off x="3740483" y="2161681"/>
            <a:ext cx="7813963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ysClr val="windowText" lastClr="000000"/>
                </a:solidFill>
              </a:rPr>
              <a:t>Two states, p and q, are indistinguishable if, for every word w∈ </a:t>
            </a:r>
            <a:r>
              <a:rPr lang="el-GR" sz="1600" i="1">
                <a:solidFill>
                  <a:sysClr val="windowText" lastClr="000000"/>
                </a:solidFill>
              </a:rPr>
              <a:t>Σ*, </a:t>
            </a:r>
            <a:r>
              <a:rPr lang="en-US" sz="1600" i="1">
                <a:solidFill>
                  <a:sysClr val="windowText" lastClr="000000"/>
                </a:solidFill>
              </a:rPr>
              <a:t>the DFA either accepts both from p and q or rejects both. Thus, they can be merged.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79075" y="4590282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796EC-7ED0-1545-B49F-6339E045669D}"/>
              </a:ext>
            </a:extLst>
          </p:cNvPr>
          <p:cNvSpPr txBox="1"/>
          <p:nvPr/>
        </p:nvSpPr>
        <p:spPr>
          <a:xfrm>
            <a:off x="3740482" y="4583162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number of states in the DFA.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C3437-EE13-FAE6-46BC-D71708299888}"/>
              </a:ext>
            </a:extLst>
          </p:cNvPr>
          <p:cNvSpPr txBox="1"/>
          <p:nvPr/>
        </p:nvSpPr>
        <p:spPr>
          <a:xfrm>
            <a:off x="779075" y="3091152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Inaccessible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F2612-FCBF-B2CC-D79E-D060C32F3B96}"/>
              </a:ext>
            </a:extLst>
          </p:cNvPr>
          <p:cNvSpPr txBox="1"/>
          <p:nvPr/>
        </p:nvSpPr>
        <p:spPr>
          <a:xfrm>
            <a:off x="3740483" y="3073981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1600">
                <a:solidFill>
                  <a:schemeClr val="bg1"/>
                </a:solidFill>
              </a:rPr>
              <a:t>A state, q, is </a:t>
            </a:r>
            <a:r>
              <a:rPr lang="en-US" sz="1600" i="1">
                <a:solidFill>
                  <a:schemeClr val="bg1"/>
                </a:solidFill>
              </a:rPr>
              <a:t>inaccessible</a:t>
            </a:r>
            <a:r>
              <a:rPr lang="en-US" sz="1600">
                <a:solidFill>
                  <a:schemeClr val="bg1"/>
                </a:solidFill>
              </a:rPr>
              <a:t> if the DFA is never in the state for any word </a:t>
            </a:r>
            <a:r>
              <a:rPr lang="en-US" sz="1600" i="1">
                <a:solidFill>
                  <a:sysClr val="windowText" lastClr="000000"/>
                </a:solidFill>
              </a:rPr>
              <a:t>w∈ </a:t>
            </a:r>
            <a:r>
              <a:rPr lang="el-GR" sz="1600" i="1">
                <a:solidFill>
                  <a:sysClr val="windowText" lastClr="000000"/>
                </a:solidFill>
              </a:rPr>
              <a:t>Σ*</a:t>
            </a:r>
            <a:r>
              <a:rPr lang="en-US" sz="1600">
                <a:solidFill>
                  <a:schemeClr val="bg1"/>
                </a:solidFill>
              </a:rPr>
              <a:t> that is fed into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3BD6F-62CE-A000-9DA0-0343F9703036}"/>
              </a:ext>
            </a:extLst>
          </p:cNvPr>
          <p:cNvSpPr txBox="1"/>
          <p:nvPr/>
        </p:nvSpPr>
        <p:spPr>
          <a:xfrm>
            <a:off x="779075" y="3822763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A1FEF-3438-57E3-29F1-A7E888F6970D}"/>
              </a:ext>
            </a:extLst>
          </p:cNvPr>
          <p:cNvSpPr txBox="1"/>
          <p:nvPr/>
        </p:nvSpPr>
        <p:spPr>
          <a:xfrm>
            <a:off x="3740485" y="3822763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size of the input alphabet </a:t>
            </a:r>
            <a:r>
              <a:rPr lang="el-GR" sz="1600">
                <a:solidFill>
                  <a:schemeClr val="bg1"/>
                </a:solidFill>
              </a:rPr>
              <a:t>Σ</a:t>
            </a:r>
            <a:endParaRPr lang="en-US" sz="16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5925-D31A-D299-0529-877DEE70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C8EA4D-09B9-790A-479F-F19522CF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Indistinguishable, a deeper look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1539D-3A94-B1D7-B98A-9567F54B90DB}"/>
              </a:ext>
            </a:extLst>
          </p:cNvPr>
          <p:cNvSpPr txBox="1"/>
          <p:nvPr/>
        </p:nvSpPr>
        <p:spPr>
          <a:xfrm>
            <a:off x="1666009" y="1997839"/>
            <a:ext cx="8859981" cy="4197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ysClr val="windowText" lastClr="000000"/>
                </a:solidFill>
              </a:rPr>
              <a:t>We say p, q ∈ Q are indistinguishable if </a:t>
            </a:r>
            <a:r>
              <a:rPr lang="el-GR" sz="2000" i="1" dirty="0">
                <a:solidFill>
                  <a:sysClr val="windowText" lastClr="000000"/>
                </a:solidFill>
              </a:rPr>
              <a:t>δ*(</a:t>
            </a:r>
            <a:r>
              <a:rPr lang="en-US" sz="2000" i="1" dirty="0">
                <a:solidFill>
                  <a:sysClr val="windowText" lastClr="000000"/>
                </a:solidFill>
              </a:rPr>
              <a:t>p, w) ∈ F ⟺ </a:t>
            </a:r>
            <a:r>
              <a:rPr lang="el-GR" sz="2000" i="1" dirty="0">
                <a:solidFill>
                  <a:sysClr val="windowText" lastClr="000000"/>
                </a:solidFill>
              </a:rPr>
              <a:t>δ*(</a:t>
            </a:r>
            <a:r>
              <a:rPr lang="en-US" sz="2000" i="1" dirty="0">
                <a:solidFill>
                  <a:sysClr val="windowText" lastClr="000000"/>
                </a:solidFill>
              </a:rPr>
              <a:t>q, w) ∈ F for all w ∈ </a:t>
            </a:r>
            <a:r>
              <a:rPr lang="el-GR" sz="2000" i="1" dirty="0">
                <a:solidFill>
                  <a:sysClr val="windowText" lastClr="000000"/>
                </a:solidFill>
              </a:rPr>
              <a:t>Σ*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ysClr val="windowText" lastClr="000000"/>
                </a:solidFill>
              </a:rPr>
              <a:t>I.e., for any word w, </a:t>
            </a:r>
            <a:r>
              <a:rPr lang="en-US" sz="2000" i="1" dirty="0" err="1">
                <a:solidFill>
                  <a:sysClr val="windowText" lastClr="000000"/>
                </a:solidFill>
              </a:rPr>
              <a:t>accepts_starting_at_q</a:t>
            </a:r>
            <a:r>
              <a:rPr lang="en-US" sz="2000" i="1" dirty="0">
                <a:solidFill>
                  <a:sysClr val="windowText" lastClr="000000"/>
                </a:solidFill>
              </a:rPr>
              <a:t>(w) = </a:t>
            </a:r>
            <a:r>
              <a:rPr lang="en-US" sz="2000" i="1" dirty="0" err="1">
                <a:solidFill>
                  <a:sysClr val="windowText" lastClr="000000"/>
                </a:solidFill>
              </a:rPr>
              <a:t>accepts_starting_at_p</a:t>
            </a:r>
            <a:r>
              <a:rPr lang="en-US" sz="2000" i="1" dirty="0">
                <a:solidFill>
                  <a:sysClr val="windowText" lastClr="000000"/>
                </a:solidFill>
              </a:rPr>
              <a:t>(w)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ysClr val="windowText" lastClr="000000"/>
                </a:solidFill>
              </a:rPr>
              <a:t>Equivalently, L((Q, </a:t>
            </a:r>
            <a:r>
              <a:rPr lang="el-GR" sz="2000" i="1" dirty="0">
                <a:solidFill>
                  <a:sysClr val="windowText" lastClr="000000"/>
                </a:solidFill>
              </a:rPr>
              <a:t>Σ, δ, </a:t>
            </a:r>
            <a:r>
              <a:rPr lang="en-US" sz="2000" i="1" dirty="0">
                <a:solidFill>
                  <a:sysClr val="windowText" lastClr="000000"/>
                </a:solidFill>
              </a:rPr>
              <a:t>q, F)) = L((Q, </a:t>
            </a:r>
            <a:r>
              <a:rPr lang="el-GR" sz="2000" i="1" dirty="0">
                <a:solidFill>
                  <a:sysClr val="windowText" lastClr="000000"/>
                </a:solidFill>
              </a:rPr>
              <a:t>Σ, δ, </a:t>
            </a:r>
            <a:r>
              <a:rPr lang="en-US" sz="2000" i="1" dirty="0">
                <a:solidFill>
                  <a:sysClr val="windowText" lastClr="000000"/>
                </a:solidFill>
              </a:rPr>
              <a:t>p, F))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ysClr val="windowText" lastClr="000000"/>
                </a:solidFill>
              </a:rPr>
              <a:t>Forms an equivalence relation ∼ (so we write p ∼ q)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ysClr val="windowText" lastClr="000000"/>
                </a:solidFill>
              </a:rPr>
              <a:t>Reflexivity: p ∼ 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ysClr val="windowText" lastClr="000000"/>
                </a:solidFill>
              </a:rPr>
              <a:t>Symmetry: p ∼ q ⇒ q ∼ 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ysClr val="windowText" lastClr="000000"/>
                </a:solidFill>
              </a:rPr>
              <a:t>Transitivity: p ∼ q, q ∼ r ⇒ p ∼ r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ysClr val="windowText" lastClr="000000"/>
                </a:solidFill>
              </a:rPr>
              <a:t>So we can define equivalence classes [q] = {p | p ∼ q}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ysClr val="windowText" lastClr="000000"/>
                </a:solidFill>
              </a:rPr>
              <a:t>p and q are distinguishable if they are not 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12205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256-2E2C-23AD-655F-8DC238EE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61ADDE-4821-D39D-F30B-4CABA8E3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Indistinguishable, a deeper look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566426-6EF8-1A96-4A52-9FE6B969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2" y="1696787"/>
            <a:ext cx="6262076" cy="40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1DED8-EB26-BEA7-31C1-34349300DA95}"/>
              </a:ext>
            </a:extLst>
          </p:cNvPr>
          <p:cNvSpPr txBox="1"/>
          <p:nvPr/>
        </p:nvSpPr>
        <p:spPr>
          <a:xfrm>
            <a:off x="386862" y="2299120"/>
            <a:ext cx="4589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tell if p and q are distinguishable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∈ F, q ∉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∉ F, q ∈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δ(</a:t>
            </a:r>
            <a:r>
              <a:rPr lang="en-US" dirty="0"/>
              <a:t>p, a) and </a:t>
            </a:r>
            <a:r>
              <a:rPr lang="el-GR" dirty="0"/>
              <a:t>δ(</a:t>
            </a:r>
            <a:r>
              <a:rPr lang="en-US" dirty="0"/>
              <a:t>q, a) are distinguishable for some a ∈ </a:t>
            </a:r>
            <a:r>
              <a:rPr lang="el-GR" dirty="0"/>
              <a:t>Σ</a:t>
            </a:r>
          </a:p>
        </p:txBody>
      </p:sp>
    </p:spTree>
    <p:extLst>
      <p:ext uri="{BB962C8B-B14F-4D97-AF65-F5344CB8AC3E}">
        <p14:creationId xmlns:p14="http://schemas.microsoft.com/office/powerpoint/2010/main" val="169427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C4E3-EA24-F594-1ADB-08782F0B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673B-6663-BAD3-6FA1-3503021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C76D9-89ED-C662-88B4-B9E0406F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8" y="1089328"/>
            <a:ext cx="4637942" cy="35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1E28B-4FEF-0195-876D-042E618279BF}"/>
              </a:ext>
            </a:extLst>
          </p:cNvPr>
          <p:cNvSpPr txBox="1"/>
          <p:nvPr/>
        </p:nvSpPr>
        <p:spPr>
          <a:xfrm>
            <a:off x="717697" y="1501446"/>
            <a:ext cx="273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a </a:t>
            </a:r>
            <a:r>
              <a:rPr lang="en-US" b="1" u="sng"/>
              <a:t>table</a:t>
            </a:r>
            <a:r>
              <a:rPr lang="en-US"/>
              <a:t> of every pair of states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EDC1C-158B-4D6D-A87E-49D082978333}"/>
              </a:ext>
            </a:extLst>
          </p:cNvPr>
          <p:cNvCxnSpPr>
            <a:cxnSpLocks/>
          </p:cNvCxnSpPr>
          <p:nvPr/>
        </p:nvCxnSpPr>
        <p:spPr>
          <a:xfrm flipH="1" flipV="1">
            <a:off x="2349795" y="1998921"/>
            <a:ext cx="1127052" cy="54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582898-C3A6-A728-8F38-A6625405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88783"/>
              </p:ext>
            </p:extLst>
          </p:nvPr>
        </p:nvGraphicFramePr>
        <p:xfrm>
          <a:off x="364164" y="2546182"/>
          <a:ext cx="2339165" cy="1681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7833">
                  <a:extLst>
                    <a:ext uri="{9D8B030D-6E8A-4147-A177-3AD203B41FA5}">
                      <a16:colId xmlns:a16="http://schemas.microsoft.com/office/drawing/2014/main" val="1008786130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189312313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56302479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39623147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600686559"/>
                    </a:ext>
                  </a:extLst>
                </a:gridCol>
              </a:tblGrid>
              <a:tr h="4203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6421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65527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84283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938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8413FF9-DE2B-1398-EBCA-D4A28AC2C1D9}"/>
              </a:ext>
            </a:extLst>
          </p:cNvPr>
          <p:cNvSpPr txBox="1"/>
          <p:nvPr/>
        </p:nvSpPr>
        <p:spPr>
          <a:xfrm>
            <a:off x="199360" y="5356554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</a:t>
            </a:r>
            <a:r>
              <a:rPr lang="en-US" b="1" i="1"/>
              <a:t>every</a:t>
            </a:r>
            <a:r>
              <a:rPr lang="en-US" i="1"/>
              <a:t> </a:t>
            </a:r>
            <a:r>
              <a:rPr lang="en-US"/>
              <a:t>state, check transition behavior and mark if distinguishable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FA146B-9C29-8389-EB6B-99EBD14AB213}"/>
              </a:ext>
            </a:extLst>
          </p:cNvPr>
          <p:cNvCxnSpPr>
            <a:cxnSpLocks/>
          </p:cNvCxnSpPr>
          <p:nvPr/>
        </p:nvCxnSpPr>
        <p:spPr>
          <a:xfrm flipH="1">
            <a:off x="2139803" y="4626163"/>
            <a:ext cx="1310462" cy="62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AD0D0F-7699-D4BF-3EAE-A2E5FD1305B8}"/>
              </a:ext>
            </a:extLst>
          </p:cNvPr>
          <p:cNvSpPr txBox="1"/>
          <p:nvPr/>
        </p:nvSpPr>
        <p:spPr>
          <a:xfrm>
            <a:off x="3233371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a transition goes to distinguishable states, also mark them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D0049-E553-F0BA-6D72-54F6731FDF38}"/>
              </a:ext>
            </a:extLst>
          </p:cNvPr>
          <p:cNvCxnSpPr>
            <a:cxnSpLocks/>
          </p:cNvCxnSpPr>
          <p:nvPr/>
        </p:nvCxnSpPr>
        <p:spPr>
          <a:xfrm flipH="1">
            <a:off x="4827181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EEBEC8-C0D3-33B7-DFDD-467E2F213D13}"/>
              </a:ext>
            </a:extLst>
          </p:cNvPr>
          <p:cNvSpPr txBox="1"/>
          <p:nvPr/>
        </p:nvSpPr>
        <p:spPr>
          <a:xfrm>
            <a:off x="6096000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Loop until no new cells are marked, unmarked cells are merged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E5F126-F85C-5E0D-3591-389F893EDA5C}"/>
              </a:ext>
            </a:extLst>
          </p:cNvPr>
          <p:cNvCxnSpPr>
            <a:cxnSpLocks/>
          </p:cNvCxnSpPr>
          <p:nvPr/>
        </p:nvCxnSpPr>
        <p:spPr>
          <a:xfrm flipH="1">
            <a:off x="6722434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738D4C-26EF-9AEE-AFF2-50C95CA47399}"/>
              </a:ext>
            </a:extLst>
          </p:cNvPr>
          <p:cNvSpPr txBox="1">
            <a:spLocks/>
          </p:cNvSpPr>
          <p:nvPr/>
        </p:nvSpPr>
        <p:spPr>
          <a:xfrm>
            <a:off x="8828568" y="659115"/>
            <a:ext cx="2891265" cy="41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Why is this </a:t>
            </a:r>
            <a:r>
              <a:rPr lang="en-US" sz="2000" b="1"/>
              <a:t>Naïve?</a:t>
            </a:r>
          </a:p>
          <a:p>
            <a:pPr>
              <a:buFontTx/>
              <a:buChar char="-"/>
            </a:pPr>
            <a:r>
              <a:rPr lang="en-US" sz="2000"/>
              <a:t>Checks all pairs, even inaccessible states</a:t>
            </a:r>
          </a:p>
          <a:p>
            <a:pPr>
              <a:buFontTx/>
              <a:buChar char="-"/>
            </a:pPr>
            <a:r>
              <a:rPr lang="en-US" sz="2000"/>
              <a:t>Repeated checks for transitions </a:t>
            </a:r>
          </a:p>
          <a:p>
            <a:pPr>
              <a:buFontTx/>
              <a:buChar char="-"/>
            </a:pPr>
            <a:r>
              <a:rPr lang="en-US" sz="2000"/>
              <a:t>Brute-forces the workload</a:t>
            </a:r>
          </a:p>
          <a:p>
            <a:pPr>
              <a:buFontTx/>
              <a:buChar char="-"/>
            </a:pPr>
            <a:r>
              <a:rPr lang="en-US" sz="2000"/>
              <a:t>Worst case: O(n</a:t>
            </a:r>
            <a:r>
              <a:rPr lang="en-US" sz="2000" baseline="30000"/>
              <a:t>2</a:t>
            </a:r>
            <a:r>
              <a:rPr lang="en-US" sz="2000"/>
              <a:t>s) time</a:t>
            </a:r>
          </a:p>
        </p:txBody>
      </p:sp>
    </p:spTree>
    <p:extLst>
      <p:ext uri="{BB962C8B-B14F-4D97-AF65-F5344CB8AC3E}">
        <p14:creationId xmlns:p14="http://schemas.microsoft.com/office/powerpoint/2010/main" val="561815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Motivation: DFA Minimization So Far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3DE67-DAB6-9E48-9015-DABC0FDA3371}"/>
              </a:ext>
            </a:extLst>
          </p:cNvPr>
          <p:cNvSpPr txBox="1">
            <a:spLocks/>
          </p:cNvSpPr>
          <p:nvPr/>
        </p:nvSpPr>
        <p:spPr>
          <a:xfrm>
            <a:off x="3024903" y="5532230"/>
            <a:ext cx="5636557" cy="53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/>
              <a:t>GOAL</a:t>
            </a:r>
            <a:r>
              <a:rPr lang="en-US" sz="1600" b="1" i="1"/>
              <a:t>: Minimize the given DFA in a time complexity of O(n s log n)</a:t>
            </a:r>
            <a:endParaRPr lang="en-US" sz="1600" b="1" i="1" u="sng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FA42B6-21E1-7F66-B29E-BE86B0B3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92864"/>
              </p:ext>
            </p:extLst>
          </p:nvPr>
        </p:nvGraphicFramePr>
        <p:xfrm>
          <a:off x="2542364" y="1665962"/>
          <a:ext cx="6601637" cy="29166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9432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9369276"/>
                    </a:ext>
                  </a:extLst>
                </a:gridCol>
                <a:gridCol w="2537637">
                  <a:extLst>
                    <a:ext uri="{9D8B030D-6E8A-4147-A177-3AD203B41FA5}">
                      <a16:colId xmlns:a16="http://schemas.microsoft.com/office/drawing/2014/main" val="2667888986"/>
                    </a:ext>
                  </a:extLst>
                </a:gridCol>
              </a:tblGrid>
              <a:tr h="972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Moore’s Algorithm</a:t>
                      </a:r>
                    </a:p>
                    <a:p>
                      <a:r>
                        <a:rPr lang="en-US"/>
                        <a:t>(Naïve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Brzozowski’s</a:t>
                      </a:r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4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Exhaustively check all state pairs for distinguishability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Reverse the DFA twice and determinize it each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37023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O(2</a:t>
                      </a:r>
                      <a:r>
                        <a:rPr lang="en-US" baseline="30000"/>
                        <a:t>n</a:t>
                      </a:r>
                      <a:r>
                        <a:rPr lang="en-US" baseline="0"/>
                        <a:t>)</a:t>
                      </a:r>
                    </a:p>
                    <a:p>
                      <a:pPr algn="l"/>
                      <a:r>
                        <a:rPr lang="en-US" baseline="0"/>
                        <a:t>(determinization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7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78B2C-E899-EC09-4BD9-5C64DB1C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3C8-629C-672F-4D6D-FDB1BF6E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Hopcroft’s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9859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DBAB0-8E23-15AB-E3F6-EB56948C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97EF9E-F106-7EB3-6617-29CFC4E5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 Algorithm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FF8B5-0E35-CE85-69A6-281FD5D24C51}"/>
              </a:ext>
            </a:extLst>
          </p:cNvPr>
          <p:cNvSpPr txBox="1"/>
          <p:nvPr/>
        </p:nvSpPr>
        <p:spPr>
          <a:xfrm>
            <a:off x="3040209" y="1232020"/>
            <a:ext cx="6108404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i="1" dirty="0"/>
              <a:t>Note:</a:t>
            </a:r>
            <a:r>
              <a:rPr lang="en-US" b="1" i="1" dirty="0"/>
              <a:t> Before running the algorithm, you must remove inaccessible states. Do so by: </a:t>
            </a:r>
          </a:p>
          <a:p>
            <a:pPr>
              <a:buFont typeface="Arial" panose="020B0604020202020204" pitchFamily="34" charset="0"/>
            </a:pPr>
            <a:endParaRPr lang="en-US" b="1" i="1" dirty="0"/>
          </a:p>
          <a:p>
            <a:pPr>
              <a:buFont typeface="Arial" panose="020B0604020202020204" pitchFamily="34" charset="0"/>
            </a:pPr>
            <a:r>
              <a:rPr lang="en-US" i="1" dirty="0"/>
              <a:t>Performing a BFS: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Initialize sets </a:t>
            </a:r>
            <a:r>
              <a:rPr lang="en-US" i="1" dirty="0" err="1"/>
              <a:t>reachable_states</a:t>
            </a:r>
            <a:r>
              <a:rPr lang="en-US" i="1" dirty="0"/>
              <a:t> and </a:t>
            </a:r>
            <a:r>
              <a:rPr lang="en-US" i="1" dirty="0" err="1"/>
              <a:t>new_states</a:t>
            </a:r>
            <a:r>
              <a:rPr lang="en-US" i="1" dirty="0"/>
              <a:t> to {q0}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Set </a:t>
            </a:r>
            <a:r>
              <a:rPr lang="en-US" i="1" dirty="0" err="1"/>
              <a:t>explored_states</a:t>
            </a:r>
            <a:r>
              <a:rPr lang="en-US" i="1" dirty="0"/>
              <a:t> = {</a:t>
            </a:r>
            <a:r>
              <a:rPr lang="el-GR" i="1" dirty="0"/>
              <a:t>δ(</a:t>
            </a:r>
            <a:r>
              <a:rPr lang="en-US" i="1" dirty="0"/>
              <a:t>q, </a:t>
            </a:r>
            <a:r>
              <a:rPr lang="el-GR" i="1" dirty="0"/>
              <a:t>σ) </a:t>
            </a:r>
            <a:r>
              <a:rPr lang="en-US" i="1" dirty="0"/>
              <a:t>for </a:t>
            </a:r>
            <a:r>
              <a:rPr lang="el-GR" i="1" dirty="0"/>
              <a:t>σ </a:t>
            </a:r>
            <a:r>
              <a:rPr lang="en-US" i="1" dirty="0"/>
              <a:t>in </a:t>
            </a:r>
            <a:r>
              <a:rPr lang="el-GR" i="1" dirty="0"/>
              <a:t>Σ </a:t>
            </a:r>
            <a:r>
              <a:rPr lang="en-US" i="1" dirty="0"/>
              <a:t>for q in </a:t>
            </a:r>
            <a:r>
              <a:rPr lang="en-US" i="1" dirty="0" err="1"/>
              <a:t>new_states</a:t>
            </a:r>
            <a:r>
              <a:rPr lang="en-US" i="1" dirty="0"/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Set </a:t>
            </a:r>
            <a:r>
              <a:rPr lang="en-US" i="1" dirty="0" err="1"/>
              <a:t>new_states</a:t>
            </a:r>
            <a:r>
              <a:rPr lang="en-US" i="1" dirty="0"/>
              <a:t> = </a:t>
            </a:r>
            <a:r>
              <a:rPr lang="en-US" i="1" dirty="0" err="1"/>
              <a:t>explored_states</a:t>
            </a:r>
            <a:r>
              <a:rPr lang="en-US" i="1" dirty="0"/>
              <a:t> \ </a:t>
            </a:r>
            <a:r>
              <a:rPr lang="en-US" i="1" dirty="0" err="1"/>
              <a:t>reachable_states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Add all the </a:t>
            </a:r>
            <a:r>
              <a:rPr lang="en-US" i="1" dirty="0" err="1"/>
              <a:t>new_states</a:t>
            </a:r>
            <a:r>
              <a:rPr lang="en-US" i="1" dirty="0"/>
              <a:t> to </a:t>
            </a:r>
            <a:r>
              <a:rPr lang="en-US" i="1" dirty="0" err="1"/>
              <a:t>reachable_states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Unless </a:t>
            </a:r>
            <a:r>
              <a:rPr lang="en-US" i="1" dirty="0" err="1"/>
              <a:t>new_states</a:t>
            </a:r>
            <a:r>
              <a:rPr lang="en-US" i="1" dirty="0"/>
              <a:t> is empty, go back to step 2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Now that no new states were found, </a:t>
            </a:r>
            <a:r>
              <a:rPr lang="en-US" i="1" dirty="0" err="1"/>
              <a:t>reachable_states</a:t>
            </a:r>
            <a:r>
              <a:rPr lang="en-US" i="1" dirty="0"/>
              <a:t> is guaranteed to indeed have all reachable states. So return Q\</a:t>
            </a:r>
            <a:r>
              <a:rPr lang="en-US" i="1" dirty="0" err="1"/>
              <a:t>reachable_states</a:t>
            </a:r>
            <a:endParaRPr lang="en-US" i="1" dirty="0"/>
          </a:p>
          <a:p>
            <a:pPr>
              <a:buFont typeface="Arial" panose="020B0604020202020204" pitchFamily="34" charset="0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693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 Algorithm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04EAD-0B3D-3318-9BDF-BB0E7EC63CFB}"/>
              </a:ext>
            </a:extLst>
          </p:cNvPr>
          <p:cNvSpPr txBox="1"/>
          <p:nvPr/>
        </p:nvSpPr>
        <p:spPr>
          <a:xfrm>
            <a:off x="3040209" y="1232020"/>
            <a:ext cx="6108404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600" i="1" dirty="0"/>
              <a:t>Overall Approach:</a:t>
            </a:r>
            <a:endParaRPr lang="en-US" dirty="0"/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Start with two blocks: accepting vs. non-accepting states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Use a queue, W, to track which blocks might cause further splits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Repeatedly split blocks based on which states transition into others on each symbol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Only split when necessary: skip blocks that behave the same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Always pick the smaller splitter to keep the algorithm fast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Stop when no more splits can be made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Final blocks = groups of equivalent (indistinguishable) states. Each block is a state in the minimized DFA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b="1" dirty="0"/>
              <a:t>Define </a:t>
            </a:r>
            <a:r>
              <a:rPr lang="en-US" i="1" dirty="0" err="1">
                <a:latin typeface="TW Cen MT"/>
              </a:rPr>
              <a:t>M</a:t>
            </a:r>
            <a:r>
              <a:rPr lang="en-US" sz="1600" i="1" baseline="-25000" dirty="0" err="1">
                <a:latin typeface="TW Cen MT"/>
              </a:rPr>
              <a:t>min</a:t>
            </a:r>
            <a:r>
              <a:rPr lang="en-US" i="1" dirty="0">
                <a:latin typeface="TW Cen MT"/>
              </a:rPr>
              <a:t> = (</a:t>
            </a:r>
            <a:r>
              <a:rPr lang="en-US" i="1" dirty="0" err="1">
                <a:latin typeface="TW Cen MT"/>
              </a:rPr>
              <a:t>Q</a:t>
            </a:r>
            <a:r>
              <a:rPr lang="en-US" sz="1600" i="1" baseline="-25000" dirty="0" err="1">
                <a:latin typeface="TW Cen MT"/>
              </a:rPr>
              <a:t>min</a:t>
            </a:r>
            <a:r>
              <a:rPr lang="en-US" sz="1600" i="1" dirty="0">
                <a:latin typeface="TW Cen MT"/>
              </a:rPr>
              <a:t>, </a:t>
            </a:r>
            <a:r>
              <a:rPr lang="el-GR" sz="1600" i="1" dirty="0"/>
              <a:t>Σ, δ</a:t>
            </a:r>
            <a:r>
              <a:rPr lang="en-US" sz="1600" i="1" baseline="-25000" dirty="0">
                <a:latin typeface="TW Cen MT"/>
              </a:rPr>
              <a:t>min, </a:t>
            </a:r>
            <a:r>
              <a:rPr lang="en-US" sz="1600" i="1" dirty="0">
                <a:latin typeface="TW Cen MT"/>
              </a:rPr>
              <a:t>q0</a:t>
            </a:r>
            <a:r>
              <a:rPr lang="en-US" sz="1600" i="1" baseline="-25000" dirty="0">
                <a:latin typeface="TW Cen MT"/>
              </a:rPr>
              <a:t>min</a:t>
            </a:r>
            <a:r>
              <a:rPr lang="en-US" sz="1600" i="1" dirty="0">
                <a:latin typeface="TW Cen MT"/>
              </a:rPr>
              <a:t>, </a:t>
            </a:r>
            <a:r>
              <a:rPr lang="en-US" sz="1600" i="1" dirty="0" err="1">
                <a:latin typeface="TW Cen MT"/>
              </a:rPr>
              <a:t>F</a:t>
            </a:r>
            <a:r>
              <a:rPr lang="en-US" sz="1600" i="1" baseline="-25000" dirty="0" err="1">
                <a:latin typeface="TW Cen MT"/>
              </a:rPr>
              <a:t>min</a:t>
            </a:r>
            <a:r>
              <a:rPr lang="en-US" sz="1600" i="1" dirty="0">
                <a:latin typeface="TW Cen MT"/>
              </a:rPr>
              <a:t>)</a:t>
            </a:r>
            <a:r>
              <a:rPr lang="en-US" i="1" dirty="0">
                <a:latin typeface="TW Cen MT"/>
              </a:rPr>
              <a:t> </a:t>
            </a:r>
            <a:r>
              <a:rPr lang="en-US" dirty="0">
                <a:latin typeface="TW Cen MT"/>
              </a:rPr>
              <a:t>in terms of these blocks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endParaRPr lang="en-US" sz="16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68D46-2632-0480-39C7-0CA43C918578}"/>
              </a:ext>
            </a:extLst>
          </p:cNvPr>
          <p:cNvSpPr txBox="1"/>
          <p:nvPr/>
        </p:nvSpPr>
        <p:spPr>
          <a:xfrm>
            <a:off x="1332874" y="3573435"/>
            <a:ext cx="1482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Hopcroft's Algorithm used here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0F7960-91C4-8F01-FD06-6B75FDBA582A}"/>
              </a:ext>
            </a:extLst>
          </p:cNvPr>
          <p:cNvSpPr/>
          <p:nvPr/>
        </p:nvSpPr>
        <p:spPr>
          <a:xfrm>
            <a:off x="2456489" y="2142555"/>
            <a:ext cx="714095" cy="3784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F329-7444-A983-8666-C601D98F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A804AF-2BDD-3EED-341A-0D887796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ED403-DD53-AE86-0B20-3519FA7CD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DE114-4EE3-B6D5-687D-E8699C8D338D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7BAEA2-E8A9-BB60-4514-17CE3042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0526"/>
              </p:ext>
            </p:extLst>
          </p:nvPr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889842" y="1244738"/>
            <a:ext cx="8408313" cy="543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i="1"/>
          </a:p>
          <a:p>
            <a:pPr marL="0" indent="0">
              <a:buNone/>
            </a:pPr>
            <a:r>
              <a:rPr lang="en-US" sz="2800" i="1" u="sng"/>
              <a:t>In this deck we will look at</a:t>
            </a:r>
            <a:r>
              <a:rPr lang="en-US" sz="2800" i="1"/>
              <a:t>:</a:t>
            </a:r>
            <a:br>
              <a:rPr lang="en-US" sz="2800" b="1" i="1"/>
            </a:br>
            <a:r>
              <a:rPr lang="en-US" sz="2800" b="1" i="1"/>
              <a:t>	- Intro: Problem/Motivation/Application</a:t>
            </a:r>
            <a:br>
              <a:rPr lang="en-US" sz="2800" b="1" i="1"/>
            </a:br>
            <a:r>
              <a:rPr lang="en-US" sz="2800" b="1" i="1"/>
              <a:t>	- Naïve Approach</a:t>
            </a:r>
            <a:br>
              <a:rPr lang="en-US" sz="2800" b="1" i="1"/>
            </a:br>
            <a:r>
              <a:rPr lang="en-US" sz="2800" b="1" i="1"/>
              <a:t>	- Hopcroft’s Algorithm Overview and Definitions</a:t>
            </a:r>
            <a:br>
              <a:rPr lang="en-US" sz="2800" b="1" i="1"/>
            </a:br>
            <a:r>
              <a:rPr lang="en-US" sz="2800" b="1" i="1"/>
              <a:t>	- Time Complexity</a:t>
            </a:r>
            <a:br>
              <a:rPr lang="en-US" sz="2800" b="1" i="1"/>
            </a:br>
            <a:r>
              <a:rPr lang="en-US" sz="2800" b="1" i="1"/>
              <a:t>	- Conclusion</a:t>
            </a:r>
          </a:p>
          <a:p>
            <a:pPr marL="0" indent="0">
              <a:buNone/>
            </a:pPr>
            <a:r>
              <a:rPr lang="en-US" sz="2800" b="1" i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AEF8-0F84-9724-C369-11A47D8F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51F7AB-528E-DAF9-B400-7B6183AD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71AF58-0ACC-A4DB-777C-C4AB613A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F038E-2A91-DA5A-FAF8-A31EC7494590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7B0AF-169E-B723-C43D-39929C960D9E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D38FA6-851B-98D2-7122-32B4FDC8A560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4FFBC-3445-FB4E-128D-5B233557FEFB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4A83-88E6-C505-43F0-9DD6972FCBAB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B10B35-5AC2-709A-441D-913B65F5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3546"/>
              </p:ext>
            </p:extLst>
          </p:nvPr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A2B5-010B-8409-C8A3-5AA4ADF1A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02DCE7-BC6B-B43D-FC08-F66AB641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60D8C-D287-5B3D-86D8-F2FA09641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FBD87-7F11-A268-2E13-73030B1608B4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E3B9B-E3D9-0878-E956-E05C1ABBEDEB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4C219D-1725-045E-9AC9-34A94DB1E65C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65120-CC0C-7EFE-C7A8-0ED8AF86E25D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B59F-74DA-2BEF-6E5C-7B288A778848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144C58-FA66-06B3-4C85-5AAF212A8762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607290-92B9-B778-8A76-76268B61CEC3}"/>
              </a:ext>
            </a:extLst>
          </p:cNvPr>
          <p:cNvSpPr txBox="1"/>
          <p:nvPr/>
        </p:nvSpPr>
        <p:spPr>
          <a:xfrm>
            <a:off x="496366" y="4048778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Split blocks further based on the transitions into the splitters given the inputs (0,1).</a:t>
            </a:r>
          </a:p>
        </p:txBody>
      </p:sp>
    </p:spTree>
    <p:extLst>
      <p:ext uri="{BB962C8B-B14F-4D97-AF65-F5344CB8AC3E}">
        <p14:creationId xmlns:p14="http://schemas.microsoft.com/office/powerpoint/2010/main" val="32637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B2DB-FEA3-D58D-9C1D-61735830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E602F0-B4DF-3D1A-5746-47D8D53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0E0A38-D374-F6EF-3CF5-AA9CAE594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/>
          <a:stretch/>
        </p:blipFill>
        <p:spPr bwMode="auto">
          <a:xfrm>
            <a:off x="7558088" y="1261600"/>
            <a:ext cx="3956973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D6E9C-5B71-832C-DDA7-BEB7A2D10A4F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Split blocks further based on the transitions into the splitters given the inputs (0,1).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D71FC3-06E0-3339-AA4B-34DE87EE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6460"/>
              </p:ext>
            </p:extLst>
          </p:nvPr>
        </p:nvGraphicFramePr>
        <p:xfrm>
          <a:off x="1662776" y="2876353"/>
          <a:ext cx="413196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94907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0554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99046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8158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C3D938-BB39-3001-99D5-883CD800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3145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2FAE81-1424-66A6-41A4-9D07EA9D3D78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717F-1F37-C368-11DF-71A0E7C8A99D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21CA79-8B9E-AB6A-E6D0-05107F49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675"/>
              </p:ext>
            </p:extLst>
          </p:nvPr>
        </p:nvGraphicFramePr>
        <p:xfrm>
          <a:off x="1086705" y="232370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F758B7-3815-02DD-C503-2810F4DB3D57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FE8897-C9D3-C9A9-6373-47D7A5A397BC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States that transition into the splitter states are marked for the next partitioning</a:t>
            </a:r>
          </a:p>
        </p:txBody>
      </p:sp>
    </p:spTree>
    <p:extLst>
      <p:ext uri="{BB962C8B-B14F-4D97-AF65-F5344CB8AC3E}">
        <p14:creationId xmlns:p14="http://schemas.microsoft.com/office/powerpoint/2010/main" val="366157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1D19-30A9-8052-5170-4B9FFBF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451ECA-A76C-FBFF-9785-F113F35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AA08E-D0F9-8EFC-CD23-C74BDA29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C2319-55B6-6F9A-D2CC-A2C8708470D5}"/>
              </a:ext>
            </a:extLst>
          </p:cNvPr>
          <p:cNvSpPr txBox="1"/>
          <p:nvPr/>
        </p:nvSpPr>
        <p:spPr>
          <a:xfrm>
            <a:off x="804710" y="1124726"/>
            <a:ext cx="590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BC4A11-1C79-6BA1-1F2A-512FFFCF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2112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135319-BE76-20DF-84A3-551ECC3B4B8A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B389B-666A-48E9-059A-07A9C84BD994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778B42-4321-758D-FA3C-3B65C98B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7121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D55611-7403-89E5-8544-D50CA63A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6847"/>
              </p:ext>
            </p:extLst>
          </p:nvPr>
        </p:nvGraphicFramePr>
        <p:xfrm>
          <a:off x="1662776" y="2876353"/>
          <a:ext cx="4131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7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D9C7-85DF-4CED-EE4C-06A32770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B2C7C9-EC47-D397-1337-98F70C46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DF9BBD-54EB-1E8A-C8A4-A5C27D580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4585F-C970-4CB4-6CFE-677ED5BCD490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</a:t>
            </a:r>
          </a:p>
          <a:p>
            <a:r>
              <a:rPr lang="en-US"/>
              <a:t>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0F644B-B640-5AFE-4A2C-E68E0E1D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916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D36AB5-BBD2-FBFE-CCC0-19687707E9D7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A59CE-BF43-6BE6-A365-1E31EA640DA8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DC7C9-29E6-EC9B-80E0-17BDBC33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87748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73BEA5-337E-BFD2-E98D-60F93654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6263"/>
              </p:ext>
            </p:extLst>
          </p:nvPr>
        </p:nvGraphicFramePr>
        <p:xfrm>
          <a:off x="1662776" y="2876353"/>
          <a:ext cx="41319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5AACBF-29CD-9FC7-A669-BCADFC5E2880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E64B08-1743-93E7-AFDC-E7AA70D31E67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7. No states enter s0 on either of the inputs of 0 or 1, the algorithm can no longer partition any blocks</a:t>
            </a:r>
          </a:p>
        </p:txBody>
      </p:sp>
    </p:spTree>
    <p:extLst>
      <p:ext uri="{BB962C8B-B14F-4D97-AF65-F5344CB8AC3E}">
        <p14:creationId xmlns:p14="http://schemas.microsoft.com/office/powerpoint/2010/main" val="251198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E760-3875-E7C0-84AB-4CB67FFA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0F191-6D40-9C52-5815-0FD47740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A7914-872E-6626-D08F-F511333FB09C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 Each block can now be represented as it’s own state in the minimized DFA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281D9D-8915-5F3F-FF0D-386D29B0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45504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9B350A-9B76-A1DD-4EC5-D3930C57CFE5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A8CFA-3E0A-0178-0576-AA509160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92750"/>
              </p:ext>
            </p:extLst>
          </p:nvPr>
        </p:nvGraphicFramePr>
        <p:xfrm>
          <a:off x="2306305" y="3116401"/>
          <a:ext cx="27546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s4,s5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02333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48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C387D-7940-4889-74B1-2EE46621543E}"/>
              </a:ext>
            </a:extLst>
          </p:cNvPr>
          <p:cNvSpPr txBox="1"/>
          <p:nvPr/>
        </p:nvSpPr>
        <p:spPr>
          <a:xfrm>
            <a:off x="7392951" y="5219518"/>
            <a:ext cx="365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 = Strings that do not start with a 11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067AB24-E172-C8F5-19A2-E89FF102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634764"/>
            <a:ext cx="4649787" cy="34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E4A4-B5AF-C5EE-1D35-46F5A7BF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07C8D-BB2E-5519-7854-A0C26D2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Using Hopcroft's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752A5-0F36-39B1-EC8F-C2FF996CFBD3}"/>
              </a:ext>
            </a:extLst>
          </p:cNvPr>
          <p:cNvSpPr txBox="1"/>
          <p:nvPr/>
        </p:nvSpPr>
        <p:spPr>
          <a:xfrm>
            <a:off x="3067050" y="1428750"/>
            <a:ext cx="6057899" cy="286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425"/>
              </a:lnSpc>
              <a:buFont typeface=""/>
              <a:buAutoNum type="arabicPeriod" startAt="9"/>
            </a:pPr>
            <a:r>
              <a:rPr lang="en-US" sz="1600" b="1">
                <a:cs typeface="Arial"/>
              </a:rPr>
              <a:t>Define </a:t>
            </a:r>
            <a:r>
              <a:rPr lang="en-US" sz="1600" i="1" err="1">
                <a:latin typeface="TW Cen MT"/>
                <a:cs typeface="Arial"/>
              </a:rPr>
              <a:t>M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 = (</a:t>
            </a:r>
            <a:r>
              <a:rPr lang="en-US" sz="1600" i="1" err="1">
                <a:latin typeface="TW Cen MT"/>
                <a:cs typeface="Arial"/>
              </a:rPr>
              <a:t>Q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l-GR" sz="1600" i="1">
                <a:cs typeface="Arial"/>
              </a:rPr>
              <a:t>Σ, δ</a:t>
            </a:r>
            <a:r>
              <a:rPr lang="en-US" sz="1600" i="1" baseline="-25000">
                <a:latin typeface="TW Cen MT"/>
                <a:cs typeface="Arial"/>
              </a:rPr>
              <a:t>min, </a:t>
            </a:r>
            <a:r>
              <a:rPr lang="en-US" sz="1600" i="1">
                <a:latin typeface="TW Cen MT"/>
                <a:cs typeface="Arial"/>
              </a:rPr>
              <a:t>q0</a:t>
            </a:r>
            <a:r>
              <a:rPr lang="en-US" sz="1600" i="1" baseline="-25000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n-US" sz="1600" i="1" err="1">
                <a:latin typeface="TW Cen MT"/>
                <a:cs typeface="Arial"/>
              </a:rPr>
              <a:t>F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) </a:t>
            </a:r>
            <a:r>
              <a:rPr lang="en-US" sz="1600">
                <a:latin typeface="TW Cen MT"/>
                <a:cs typeface="Arial"/>
              </a:rPr>
              <a:t>in terms of these blocks​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8453B-F096-8511-5454-9AFD9FB1121F}"/>
              </a:ext>
            </a:extLst>
          </p:cNvPr>
          <p:cNvSpPr txBox="1"/>
          <p:nvPr/>
        </p:nvSpPr>
        <p:spPr>
          <a:xfrm>
            <a:off x="1139304" y="2287421"/>
            <a:ext cx="605789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err="1">
                <a:latin typeface="TW Cen MT"/>
                <a:cs typeface="Arial"/>
              </a:rPr>
              <a:t>Q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</a:t>
            </a:r>
            <a:r>
              <a:rPr lang="en-US" sz="3200">
                <a:latin typeface="TW Cen MT"/>
                <a:cs typeface="Arial"/>
              </a:rPr>
              <a:t>exactly those blocks</a:t>
            </a:r>
            <a:endParaRPr lang="en-US" sz="3200">
              <a:latin typeface="Tw Cen MT"/>
              <a:cs typeface="Arial"/>
            </a:endParaRPr>
          </a:p>
          <a:p>
            <a:r>
              <a:rPr lang="el-GR" sz="3200" i="1">
                <a:highlight>
                  <a:srgbClr val="008080"/>
                </a:highlight>
                <a:cs typeface="Arial"/>
              </a:rPr>
              <a:t>δ</a:t>
            </a:r>
            <a:r>
              <a:rPr lang="en-US" sz="3200" i="1" baseline="-25000">
                <a:highlight>
                  <a:srgbClr val="008080"/>
                </a:highlight>
                <a:latin typeface="TW Cen MT"/>
                <a:cs typeface="Arial"/>
              </a:rPr>
              <a:t>min</a:t>
            </a:r>
            <a:r>
              <a:rPr lang="en-US" sz="3200" i="1">
                <a:highlight>
                  <a:srgbClr val="008080"/>
                </a:highlight>
                <a:latin typeface="TW Cen MT"/>
                <a:cs typeface="Arial"/>
              </a:rPr>
              <a:t>([q], a) =  [</a:t>
            </a:r>
            <a:r>
              <a:rPr lang="el-GR" sz="3200" i="1">
                <a:highlight>
                  <a:srgbClr val="008080"/>
                </a:highlight>
                <a:latin typeface="TW Cen MT"/>
                <a:cs typeface="Arial"/>
              </a:rPr>
              <a:t>δ(</a:t>
            </a:r>
            <a:r>
              <a:rPr lang="el-GR" sz="3200" i="1" err="1">
                <a:highlight>
                  <a:srgbClr val="008080"/>
                </a:highlight>
                <a:latin typeface="TW Cen MT"/>
                <a:cs typeface="Arial"/>
              </a:rPr>
              <a:t>q,a</a:t>
            </a:r>
            <a:r>
              <a:rPr lang="el-GR" sz="3200" i="1">
                <a:highlight>
                  <a:srgbClr val="008080"/>
                </a:highlight>
                <a:latin typeface="TW Cen MT"/>
                <a:cs typeface="Arial"/>
              </a:rPr>
              <a:t>)]</a:t>
            </a:r>
            <a:endParaRPr lang="en-US" sz="3200" i="1">
              <a:solidFill>
                <a:srgbClr val="FFFFFF"/>
              </a:solidFill>
              <a:highlight>
                <a:srgbClr val="008080"/>
              </a:highlight>
              <a:latin typeface="TW Cen MT"/>
              <a:cs typeface="Arial"/>
            </a:endParaRPr>
          </a:p>
          <a:p>
            <a:r>
              <a:rPr lang="en-US" sz="3200" i="1">
                <a:latin typeface="TW Cen MT"/>
                <a:cs typeface="Arial"/>
              </a:rPr>
              <a:t>q0</a:t>
            </a:r>
            <a:r>
              <a:rPr lang="en-US" sz="3200" i="1" baseline="-25000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[q0]</a:t>
            </a:r>
            <a:endParaRPr lang="en-US" sz="3200"/>
          </a:p>
          <a:p>
            <a:r>
              <a:rPr lang="en-US" sz="3200" i="1" err="1">
                <a:latin typeface="TW Cen MT"/>
                <a:cs typeface="Arial"/>
              </a:rPr>
              <a:t>F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{[q] for q in Q}</a:t>
            </a:r>
          </a:p>
          <a:p>
            <a:endParaRPr lang="en-US" sz="3200" i="1">
              <a:latin typeface="TW Cen MT"/>
              <a:cs typeface="Arial"/>
            </a:endParaRPr>
          </a:p>
        </p:txBody>
      </p:sp>
      <p:pic>
        <p:nvPicPr>
          <p:cNvPr id="10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7AA88F7F-4E23-88F5-F784-D07D1D08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18631" b="253"/>
          <a:stretch/>
        </p:blipFill>
        <p:spPr bwMode="auto">
          <a:xfrm>
            <a:off x="6100512" y="2550440"/>
            <a:ext cx="5552105" cy="36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E9AF13-CCC5-DF5C-137B-03EFFBA1BEE0}"/>
              </a:ext>
            </a:extLst>
          </p:cNvPr>
          <p:cNvSpPr/>
          <p:nvPr/>
        </p:nvSpPr>
        <p:spPr>
          <a:xfrm>
            <a:off x="8209527" y="4659438"/>
            <a:ext cx="2560157" cy="13996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1DD94098-DF4C-BD4D-B9F0-7A312C13B379}"/>
              </a:ext>
            </a:extLst>
          </p:cNvPr>
          <p:cNvSpPr/>
          <p:nvPr/>
        </p:nvSpPr>
        <p:spPr>
          <a:xfrm rot="11220000">
            <a:off x="10234389" y="1842693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0D9EB-7DC9-76C5-4E3E-E2EEF2142692}"/>
              </a:ext>
            </a:extLst>
          </p:cNvPr>
          <p:cNvSpPr txBox="1"/>
          <p:nvPr/>
        </p:nvSpPr>
        <p:spPr>
          <a:xfrm>
            <a:off x="6810051" y="5546988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DFB67-7239-5E71-3B0B-CA2A93BE7555}"/>
              </a:ext>
            </a:extLst>
          </p:cNvPr>
          <p:cNvSpPr/>
          <p:nvPr/>
        </p:nvSpPr>
        <p:spPr>
          <a:xfrm rot="1140000">
            <a:off x="9437705" y="2726867"/>
            <a:ext cx="2617022" cy="1484940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EE6B4AD8-8120-C472-2138-611EF578E557}"/>
              </a:ext>
            </a:extLst>
          </p:cNvPr>
          <p:cNvSpPr/>
          <p:nvPr/>
        </p:nvSpPr>
        <p:spPr>
          <a:xfrm rot="4260000">
            <a:off x="7288747" y="5283067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DC92E-C2A9-3C2D-FE28-5763D0E580DC}"/>
              </a:ext>
            </a:extLst>
          </p:cNvPr>
          <p:cNvSpPr txBox="1"/>
          <p:nvPr/>
        </p:nvSpPr>
        <p:spPr>
          <a:xfrm>
            <a:off x="10625737" y="1429913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0,1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ADE8F-9A78-25BB-6CAC-A717A70F1771}"/>
              </a:ext>
            </a:extLst>
          </p:cNvPr>
          <p:cNvSpPr/>
          <p:nvPr/>
        </p:nvSpPr>
        <p:spPr>
          <a:xfrm rot="1140000">
            <a:off x="7521544" y="3074272"/>
            <a:ext cx="1866396" cy="916285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680EDFC5-B111-19BB-D994-91A93973209C}"/>
              </a:ext>
            </a:extLst>
          </p:cNvPr>
          <p:cNvSpPr/>
          <p:nvPr/>
        </p:nvSpPr>
        <p:spPr>
          <a:xfrm rot="10800000">
            <a:off x="7698180" y="2109962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18F02-4EE9-1379-F22A-0B2E8059CCCE}"/>
              </a:ext>
            </a:extLst>
          </p:cNvPr>
          <p:cNvSpPr txBox="1"/>
          <p:nvPr/>
        </p:nvSpPr>
        <p:spPr>
          <a:xfrm>
            <a:off x="8038349" y="1742674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003E-DBB4-BEDB-2847-DCA20E9928E2}"/>
              </a:ext>
            </a:extLst>
          </p:cNvPr>
          <p:cNvSpPr txBox="1"/>
          <p:nvPr/>
        </p:nvSpPr>
        <p:spPr>
          <a:xfrm>
            <a:off x="9111589" y="2854919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5687409-95DD-938F-D125-742974C43070}"/>
              </a:ext>
            </a:extLst>
          </p:cNvPr>
          <p:cNvSpPr/>
          <p:nvPr/>
        </p:nvSpPr>
        <p:spPr>
          <a:xfrm flipH="1">
            <a:off x="8874820" y="3165413"/>
            <a:ext cx="808720" cy="2856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F12B68-704F-E68D-5447-29FD4502391C}"/>
              </a:ext>
            </a:extLst>
          </p:cNvPr>
          <p:cNvSpPr/>
          <p:nvPr/>
        </p:nvSpPr>
        <p:spPr>
          <a:xfrm rot="1140000">
            <a:off x="6691390" y="3619335"/>
            <a:ext cx="648270" cy="6372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A0CF-0F52-1B73-A427-FBE5BD27F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2CFBB-4A87-B95B-6B2D-16AE09D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Autofit/>
          </a:bodyPr>
          <a:lstStyle/>
          <a:p>
            <a:pPr algn="ctr"/>
            <a:r>
              <a:rPr lang="en-US" sz="2800"/>
              <a:t>Hopcroft’s Algorithm Time Complexity and Pseudocode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BD2F6-E894-B790-E5B0-78D04C296B48}"/>
              </a:ext>
            </a:extLst>
          </p:cNvPr>
          <p:cNvSpPr/>
          <p:nvPr/>
        </p:nvSpPr>
        <p:spPr>
          <a:xfrm>
            <a:off x="5539563" y="1733107"/>
            <a:ext cx="6539024" cy="387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endParaRPr lang="en-US" sz="1500"/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while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(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is not empty</a:t>
            </a:r>
            <a:r>
              <a:rPr lang="en-US" sz="1500">
                <a:solidFill>
                  <a:srgbClr val="666666"/>
                </a:solidFill>
                <a:effectLst/>
              </a:rPr>
              <a:t>)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choose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remove a set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from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       for</a:t>
            </a:r>
            <a:r>
              <a:rPr lang="en-US" sz="1500"/>
              <a:t> each c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l-GR" sz="1500"/>
              <a:t>Σ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l</a:t>
            </a:r>
            <a:r>
              <a:rPr lang="en-US" sz="1500" b="1">
                <a:solidFill>
                  <a:srgbClr val="008000"/>
                </a:solidFill>
                <a:effectLst/>
              </a:rPr>
              <a:t>et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be the set </a:t>
            </a:r>
            <a:r>
              <a:rPr lang="en-US" sz="1500" b="1">
                <a:solidFill>
                  <a:srgbClr val="008000"/>
                </a:solidFill>
                <a:effectLst/>
              </a:rPr>
              <a:t>of</a:t>
            </a:r>
            <a:r>
              <a:rPr lang="en-US" sz="1500"/>
              <a:t> states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a transition on c leads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a state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each set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     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by the two sets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if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/>
              <a:t>	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by the same two sets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else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if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&lt;=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else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8A1FE-54F6-5303-F6F9-3BE2F64D9D1D}"/>
              </a:ext>
            </a:extLst>
          </p:cNvPr>
          <p:cNvSpPr txBox="1"/>
          <p:nvPr/>
        </p:nvSpPr>
        <p:spPr>
          <a:xfrm>
            <a:off x="1002118" y="1236185"/>
            <a:ext cx="43566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800" i="1"/>
              <a:t>Time Complexity: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Hopcroft’s algorithm works by refining “blocks” of states with transition-focused “splitters”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It only processes transitions when they cause a new split and since we’re only using the smaller split half, no state is checked more than log n times.</a:t>
            </a:r>
          </a:p>
          <a:p>
            <a:pPr>
              <a:buFont typeface="Arial" panose="020B0604020202020204" pitchFamily="34" charset="0"/>
            </a:pPr>
            <a:endParaRPr lang="en-US"/>
          </a:p>
          <a:p>
            <a:r>
              <a:rPr lang="en-US"/>
              <a:t>Each DFA has n states and s symbols in the alphabet, so there are n × s transitions. Since each transition is only affected by at most log n splits, total time is O(n s log n). </a:t>
            </a:r>
            <a:br>
              <a:rPr lang="en-US"/>
            </a:br>
            <a:br>
              <a:rPr lang="en-US"/>
            </a:br>
            <a:r>
              <a:rPr lang="en-US"/>
              <a:t>Much faster than either Moore’s or </a:t>
            </a:r>
            <a:r>
              <a:rPr lang="en-US" err="1"/>
              <a:t>Brzozowski’s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8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545A-BC8A-2638-4B4D-9A6C27C5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F60-52A3-E41F-79B4-1F81D2E8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Review: DFAs</a:t>
            </a:r>
          </a:p>
        </p:txBody>
      </p:sp>
    </p:spTree>
    <p:extLst>
      <p:ext uri="{BB962C8B-B14F-4D97-AF65-F5344CB8AC3E}">
        <p14:creationId xmlns:p14="http://schemas.microsoft.com/office/powerpoint/2010/main" val="42047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645F2-ED9F-AF9B-1788-262F0689A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208B1E-918A-3A5B-2E1F-B029A0F8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250987"/>
            <a:ext cx="10745788" cy="6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Recap: What is a Deterministic Finite Automata (DFA)?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072FE-5FDE-E33F-3506-2D32C9F0E754}"/>
              </a:ext>
            </a:extLst>
          </p:cNvPr>
          <p:cNvSpPr txBox="1"/>
          <p:nvPr/>
        </p:nvSpPr>
        <p:spPr>
          <a:xfrm>
            <a:off x="893135" y="1996673"/>
            <a:ext cx="520286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</a:rPr>
              <a:t>A 5-tuple M = (Q, </a:t>
            </a:r>
            <a:r>
              <a:rPr lang="el-GR" sz="2400" b="0" i="0" u="none" strike="noStrike" dirty="0">
                <a:effectLst/>
              </a:rPr>
              <a:t>Σ, δ, </a:t>
            </a:r>
            <a:r>
              <a:rPr lang="en-US" sz="2400" b="0" i="0" u="none" strike="noStrike" dirty="0">
                <a:effectLst/>
              </a:rPr>
              <a:t>q</a:t>
            </a:r>
            <a:r>
              <a:rPr lang="en-US" sz="2400" b="0" i="0" u="none" strike="noStrike" baseline="-25000" dirty="0">
                <a:effectLst/>
              </a:rPr>
              <a:t>0</a:t>
            </a:r>
            <a:r>
              <a:rPr lang="en-US" sz="2400" b="0" i="0" u="none" strike="noStrike" dirty="0">
                <a:effectLst/>
              </a:rPr>
              <a:t>, F), where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</a:rPr>
              <a:t>Q is finite set (states)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l-GR" sz="2400" b="0" i="0" u="none" strike="noStrike" dirty="0">
                <a:effectLst/>
              </a:rPr>
              <a:t>Σ </a:t>
            </a:r>
            <a:r>
              <a:rPr lang="en-US" sz="2400" b="0" i="0" u="none" strike="noStrike" dirty="0">
                <a:effectLst/>
              </a:rPr>
              <a:t>is finite set (alphabet)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l-GR" sz="2400" b="0" i="0" u="none" strike="noStrike" dirty="0">
                <a:effectLst/>
              </a:rPr>
              <a:t>δ: </a:t>
            </a:r>
            <a:r>
              <a:rPr lang="en-US" sz="2400" b="0" i="0" u="none" strike="noStrike" dirty="0">
                <a:effectLst/>
              </a:rPr>
              <a:t>Q × </a:t>
            </a:r>
            <a:r>
              <a:rPr lang="el-GR" sz="2400" b="0" i="0" u="none" strike="noStrike" dirty="0">
                <a:effectLst/>
              </a:rPr>
              <a:t>Σ → </a:t>
            </a:r>
            <a:r>
              <a:rPr lang="en-US" sz="2400" b="0" i="0" u="none" strike="noStrike" dirty="0">
                <a:effectLst/>
              </a:rPr>
              <a:t>Q is the transition function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</a:rPr>
              <a:t>q</a:t>
            </a:r>
            <a:r>
              <a:rPr lang="en-US" sz="2400" b="0" i="0" u="none" strike="noStrike" baseline="-25000" dirty="0">
                <a:effectLst/>
              </a:rPr>
              <a:t>0</a:t>
            </a:r>
            <a:r>
              <a:rPr lang="en-US" sz="2400" b="0" i="0" u="none" strike="noStrike" dirty="0">
                <a:effectLst/>
              </a:rPr>
              <a:t> is the starting state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</a:rPr>
              <a:t>F ⊆ Q are the final or accepting states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551C5F-F4B2-FA1F-0623-42518D0A1F53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C53313-C918-5B33-5CCF-D54243D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29" y="1560755"/>
            <a:ext cx="5653171" cy="37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82E7-4B86-27CE-2502-88096684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E481F1-352B-1C3D-1D83-CCCE256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250987"/>
            <a:ext cx="10745788" cy="6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Recap: What is a Deterministic Finite Automata (DFA)?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DAAAE-C5AB-C64C-9BB5-EA990EEC427D}"/>
              </a:ext>
            </a:extLst>
          </p:cNvPr>
          <p:cNvSpPr txBox="1"/>
          <p:nvPr/>
        </p:nvSpPr>
        <p:spPr>
          <a:xfrm>
            <a:off x="893135" y="1996673"/>
            <a:ext cx="520286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</a:rPr>
              <a:t>A 5-tuple M = (Q, </a:t>
            </a:r>
            <a:r>
              <a:rPr lang="el-GR" sz="2400" b="0" i="0" u="none" strike="noStrike" dirty="0">
                <a:effectLst/>
              </a:rPr>
              <a:t>Σ, δ, </a:t>
            </a:r>
            <a:r>
              <a:rPr lang="en-US" sz="2400" b="0" i="0" u="none" strike="noStrike" dirty="0">
                <a:effectLst/>
              </a:rPr>
              <a:t>q</a:t>
            </a:r>
            <a:r>
              <a:rPr lang="en-US" sz="2400" b="0" i="0" u="none" strike="noStrike" baseline="-25000" dirty="0">
                <a:effectLst/>
              </a:rPr>
              <a:t>0</a:t>
            </a:r>
            <a:r>
              <a:rPr lang="en-US" sz="2400" b="0" i="0" u="none" strike="noStrike" dirty="0">
                <a:effectLst/>
              </a:rPr>
              <a:t>, F), where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Q = {a, b, c, d}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Σ = {0, 1}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δ(</a:t>
            </a:r>
            <a:r>
              <a:rPr lang="en-US" sz="2400" b="0" i="0" u="none" strike="noStrike" dirty="0">
                <a:effectLst/>
              </a:rPr>
              <a:t>a,0) = 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δ(</a:t>
            </a:r>
            <a:r>
              <a:rPr lang="en-US" sz="2400" b="0" i="0" u="none" strike="noStrike" dirty="0">
                <a:effectLst/>
              </a:rPr>
              <a:t>a,1) = c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δ(</a:t>
            </a:r>
            <a:r>
              <a:rPr lang="en-US" sz="2400" b="0" i="0" u="none" strike="noStrike" dirty="0">
                <a:effectLst/>
              </a:rPr>
              <a:t>b,0) = 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…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q</a:t>
            </a:r>
            <a:r>
              <a:rPr lang="en-US" sz="2400" b="0" i="0" u="none" strike="noStrike" baseline="-25000" dirty="0">
                <a:effectLst/>
              </a:rPr>
              <a:t>0  </a:t>
            </a:r>
            <a:r>
              <a:rPr lang="en-US" sz="2400" b="0" i="0" u="none" strike="noStrike" dirty="0">
                <a:effectLst/>
              </a:rPr>
              <a:t>= a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F = {b, d}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3DEE84-0AAB-C270-7A1E-6DB8D637E400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4933E7-F6C8-1F9A-A5CB-41993D54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6" t="44163" r="15535" b="21086"/>
          <a:stretch/>
        </p:blipFill>
        <p:spPr>
          <a:xfrm>
            <a:off x="6266029" y="1829884"/>
            <a:ext cx="5327041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3C114-F1AD-118F-4AAD-B3C87C3DD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4E49B1-DFEB-45DD-16D3-181416EE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250987"/>
            <a:ext cx="10745788" cy="6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Recap: What is a Deterministic Finite Automata (DFA)?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8C0D6-69BF-579E-4578-49AE55BB69F2}"/>
              </a:ext>
            </a:extLst>
          </p:cNvPr>
          <p:cNvSpPr txBox="1"/>
          <p:nvPr/>
        </p:nvSpPr>
        <p:spPr>
          <a:xfrm>
            <a:off x="893135" y="1996673"/>
            <a:ext cx="520286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1" u="none" strike="noStrike" dirty="0">
                <a:effectLst/>
              </a:rPr>
              <a:t>Extended transition function</a:t>
            </a:r>
            <a:r>
              <a:rPr lang="en-US" sz="2400" b="0" i="0" u="none" strike="noStrike" dirty="0">
                <a:effectLst/>
              </a:rPr>
              <a:t>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δ*: </a:t>
            </a:r>
            <a:r>
              <a:rPr lang="en-US" sz="2400" b="0" i="0" u="none" strike="noStrike" dirty="0">
                <a:effectLst/>
              </a:rPr>
              <a:t>Q × </a:t>
            </a:r>
            <a:r>
              <a:rPr lang="el-GR" sz="2400" b="0" i="0" u="none" strike="noStrike" dirty="0">
                <a:effectLst/>
              </a:rPr>
              <a:t>Σ* → </a:t>
            </a:r>
            <a:r>
              <a:rPr lang="en-US" sz="2400" b="0" i="0" u="none" strike="noStrike" dirty="0">
                <a:effectLst/>
              </a:rPr>
              <a:t>Q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effectLst/>
              </a:rPr>
              <a:t>δ*(</a:t>
            </a:r>
            <a:r>
              <a:rPr lang="en-US" sz="2400" b="0" i="0" u="none" strike="noStrike" dirty="0">
                <a:effectLst/>
              </a:rPr>
              <a:t>q, w) gives the resulting state after starting at state q and feeding the word w into the DFA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For convenience, we also let </a:t>
            </a:r>
            <a:r>
              <a:rPr lang="el-GR" sz="2400" b="0" i="0" u="none" strike="noStrike" dirty="0">
                <a:effectLst/>
              </a:rPr>
              <a:t>δ*(</a:t>
            </a:r>
            <a:r>
              <a:rPr lang="en-US" sz="2400" b="0" i="0" u="none" strike="noStrike" dirty="0">
                <a:effectLst/>
              </a:rPr>
              <a:t>w) = </a:t>
            </a:r>
            <a:r>
              <a:rPr lang="el-GR" sz="2400" b="0" i="0" u="none" strike="noStrike" dirty="0">
                <a:effectLst/>
              </a:rPr>
              <a:t>δ*(</a:t>
            </a:r>
            <a:r>
              <a:rPr lang="en-US" sz="2400" b="0" i="0" u="none" strike="noStrike" dirty="0">
                <a:effectLst/>
              </a:rPr>
              <a:t>q</a:t>
            </a:r>
            <a:r>
              <a:rPr lang="en-US" sz="2400" b="0" i="0" u="none" strike="noStrike" baseline="-25000" dirty="0">
                <a:effectLst/>
              </a:rPr>
              <a:t>0</a:t>
            </a:r>
            <a:r>
              <a:rPr lang="en-US" sz="2400" b="0" i="0" u="none" strike="noStrike" dirty="0">
                <a:effectLst/>
              </a:rPr>
              <a:t>, w)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7D054B-86A0-CF23-97F6-B5D1E05CD91B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CA60AB-D44E-45D9-E62D-D3BE95F4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6" t="44163" r="15535" b="21086"/>
          <a:stretch/>
        </p:blipFill>
        <p:spPr>
          <a:xfrm>
            <a:off x="6266029" y="1829884"/>
            <a:ext cx="5327041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417E9-C395-F0F3-5334-FA3F40AB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F02D02-5418-7D73-7A78-0D52383B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250987"/>
            <a:ext cx="10745788" cy="6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Recap: What is a Deterministic Finite Automata (DFA)?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041C1-6B49-5C98-B832-9DE3E4EAF2E1}"/>
              </a:ext>
            </a:extLst>
          </p:cNvPr>
          <p:cNvSpPr txBox="1"/>
          <p:nvPr/>
        </p:nvSpPr>
        <p:spPr>
          <a:xfrm>
            <a:off x="893135" y="1996673"/>
            <a:ext cx="520286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1" u="none" strike="noStrike" dirty="0">
                <a:effectLst/>
              </a:rPr>
              <a:t>Language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1" u="none" strike="noStrike" dirty="0">
                <a:effectLst/>
              </a:rPr>
              <a:t>L(M) = {w ∈ </a:t>
            </a:r>
            <a:r>
              <a:rPr lang="el-GR" sz="2400" b="0" i="1" u="none" strike="noStrike" dirty="0">
                <a:effectLst/>
              </a:rPr>
              <a:t>Σ* | δ*(</a:t>
            </a:r>
            <a:r>
              <a:rPr lang="en-US" sz="2400" b="0" i="1" u="none" strike="noStrike" dirty="0">
                <a:effectLst/>
              </a:rPr>
              <a:t>w) ∈ F} is the language recognized by M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1" u="none" strike="noStrike" dirty="0">
                <a:effectLst/>
              </a:rPr>
              <a:t>I.e., if we end up in an accepting state after feeding w into M, then w is in the language. We also say that M accepts w. If w is not in the language, then M rejects w.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5E196F-28F2-184E-212D-E0A2E8620D29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46848B-E2AC-7517-B9D1-C5C77171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26" t="44163" r="15535" b="21086"/>
          <a:stretch/>
        </p:blipFill>
        <p:spPr>
          <a:xfrm>
            <a:off x="6266029" y="1829884"/>
            <a:ext cx="5327041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44D0B-65A0-5504-D16A-17F8DE59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D6904E-9144-E62C-1543-9DBFA962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250987"/>
            <a:ext cx="10745788" cy="6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Recap: What is a Deterministic Finite Automata (DFA)?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CF233-F7F9-F25E-E423-1F15D2D9379A}"/>
              </a:ext>
            </a:extLst>
          </p:cNvPr>
          <p:cNvSpPr txBox="1"/>
          <p:nvPr/>
        </p:nvSpPr>
        <p:spPr>
          <a:xfrm>
            <a:off x="893135" y="1996673"/>
            <a:ext cx="5202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</a:rPr>
              <a:t>What is the language of this DFA?</a:t>
            </a:r>
            <a:endParaRPr lang="en-US" sz="2400" b="0" dirty="0">
              <a:effectLst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6D6086-A929-B008-BB5A-59F18A52D993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ED62C5-9B50-CC5E-699A-A887A2EB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5" y="2626071"/>
            <a:ext cx="4877288" cy="32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CDE12-3D37-8F4E-054C-A32DDD527898}"/>
              </a:ext>
            </a:extLst>
          </p:cNvPr>
          <p:cNvSpPr txBox="1"/>
          <p:nvPr/>
        </p:nvSpPr>
        <p:spPr>
          <a:xfrm>
            <a:off x="276452" y="5934670"/>
            <a:ext cx="6110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</a:rPr>
              <a:t>{w | w ends in 0}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FA6230-29F5-5380-3E3B-96665839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58" y="2625060"/>
            <a:ext cx="5202865" cy="19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C7E6E-2616-60E6-DC8E-EF8F4DCECE0C}"/>
              </a:ext>
            </a:extLst>
          </p:cNvPr>
          <p:cNvSpPr txBox="1"/>
          <p:nvPr/>
        </p:nvSpPr>
        <p:spPr>
          <a:xfrm>
            <a:off x="5982163" y="4756874"/>
            <a:ext cx="6110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</a:rPr>
              <a:t>What about this one?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8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Introduction: DFA Minimization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24</TotalTime>
  <Words>1915</Words>
  <Application>Microsoft Macintosh PowerPoint</Application>
  <PresentationFormat>Widescreen</PresentationFormat>
  <Paragraphs>338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TW Cen MT</vt:lpstr>
      <vt:lpstr>TW Cen MT</vt:lpstr>
      <vt:lpstr>Circuit</vt:lpstr>
      <vt:lpstr>DFA Minimization:  Hopcroft’s Algorithm</vt:lpstr>
      <vt:lpstr>DFA Minimization</vt:lpstr>
      <vt:lpstr>Review: DFAs</vt:lpstr>
      <vt:lpstr>Recap: What is a Deterministic Finite Automata (DFA)?</vt:lpstr>
      <vt:lpstr>Recap: What is a Deterministic Finite Automata (DFA)?</vt:lpstr>
      <vt:lpstr>Recap: What is a Deterministic Finite Automata (DFA)?</vt:lpstr>
      <vt:lpstr>Recap: What is a Deterministic Finite Automata (DFA)?</vt:lpstr>
      <vt:lpstr>Recap: What is a Deterministic Finite Automata (DFA)?</vt:lpstr>
      <vt:lpstr>Introduction: DFA Minimization</vt:lpstr>
      <vt:lpstr>Problem: DFA Minimization</vt:lpstr>
      <vt:lpstr>First, Some quick Definitions</vt:lpstr>
      <vt:lpstr>Indistinguishable, a deeper look</vt:lpstr>
      <vt:lpstr>Indistinguishable, a deeper look</vt:lpstr>
      <vt:lpstr>Naïve Approach</vt:lpstr>
      <vt:lpstr>Motivation: DFA Minimization So Far</vt:lpstr>
      <vt:lpstr>Hopcroft’s Algorithm</vt:lpstr>
      <vt:lpstr>DFA Minimization Algorithm Overview</vt:lpstr>
      <vt:lpstr>DFA Minimization Algorithm Overview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Using Hopcroft's Blocks</vt:lpstr>
      <vt:lpstr>Hopcroft’s Algorithm Time Complexity and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Nguyen, Kenny Bao Khanh (vrv6sf)</cp:lastModifiedBy>
  <cp:revision>2</cp:revision>
  <dcterms:created xsi:type="dcterms:W3CDTF">2023-02-24T14:15:53Z</dcterms:created>
  <dcterms:modified xsi:type="dcterms:W3CDTF">2025-04-23T04:20:33Z</dcterms:modified>
</cp:coreProperties>
</file>