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36576000"/>
  <p:notesSz cx="6858000" cy="9144000"/>
  <p:defaultTextStyle>
    <a:defPPr>
      <a:defRPr lang="en-US"/>
    </a:defPPr>
    <a:lvl1pPr marL="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82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1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985936"/>
            <a:ext cx="43525440" cy="12733867"/>
          </a:xfrm>
        </p:spPr>
        <p:txBody>
          <a:bodyPr anchor="b"/>
          <a:lstStyle>
            <a:lvl1pPr algn="ctr">
              <a:defRPr sz="3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210869"/>
            <a:ext cx="38404800" cy="8830731"/>
          </a:xfrm>
        </p:spPr>
        <p:txBody>
          <a:bodyPr/>
          <a:lstStyle>
            <a:lvl1pPr marL="0" indent="0" algn="ctr">
              <a:buNone/>
              <a:defRPr sz="12800"/>
            </a:lvl1pPr>
            <a:lvl2pPr marL="2438385" indent="0" algn="ctr">
              <a:buNone/>
              <a:defRPr sz="10667"/>
            </a:lvl2pPr>
            <a:lvl3pPr marL="4876770" indent="0" algn="ctr">
              <a:buNone/>
              <a:defRPr sz="9600"/>
            </a:lvl3pPr>
            <a:lvl4pPr marL="7315154" indent="0" algn="ctr">
              <a:buNone/>
              <a:defRPr sz="8533"/>
            </a:lvl4pPr>
            <a:lvl5pPr marL="9753539" indent="0" algn="ctr">
              <a:buNone/>
              <a:defRPr sz="8533"/>
            </a:lvl5pPr>
            <a:lvl6pPr marL="12191924" indent="0" algn="ctr">
              <a:buNone/>
              <a:defRPr sz="8533"/>
            </a:lvl6pPr>
            <a:lvl7pPr marL="14630309" indent="0" algn="ctr">
              <a:buNone/>
              <a:defRPr sz="8533"/>
            </a:lvl7pPr>
            <a:lvl8pPr marL="17068693" indent="0" algn="ctr">
              <a:buNone/>
              <a:defRPr sz="8533"/>
            </a:lvl8pPr>
            <a:lvl9pPr marL="19507078" indent="0" algn="ctr">
              <a:buNone/>
              <a:defRPr sz="8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47334"/>
            <a:ext cx="11041380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47334"/>
            <a:ext cx="32484060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118611"/>
            <a:ext cx="44165520" cy="15214597"/>
          </a:xfrm>
        </p:spPr>
        <p:txBody>
          <a:bodyPr anchor="b"/>
          <a:lstStyle>
            <a:lvl1pPr>
              <a:defRPr sz="3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477144"/>
            <a:ext cx="44165520" cy="8000997"/>
          </a:xfrm>
        </p:spPr>
        <p:txBody>
          <a:bodyPr/>
          <a:lstStyle>
            <a:lvl1pPr marL="0" indent="0">
              <a:buNone/>
              <a:defRPr sz="12800">
                <a:solidFill>
                  <a:schemeClr val="tx1"/>
                </a:solidFill>
              </a:defRPr>
            </a:lvl1pPr>
            <a:lvl2pPr marL="2438385" indent="0">
              <a:buNone/>
              <a:defRPr sz="10667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736667"/>
            <a:ext cx="2176272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736667"/>
            <a:ext cx="2176272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47342"/>
            <a:ext cx="4416552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966203"/>
            <a:ext cx="21662704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360400"/>
            <a:ext cx="21662704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966203"/>
            <a:ext cx="21769390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360400"/>
            <a:ext cx="2176939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266275"/>
            <a:ext cx="25923240" cy="25992667"/>
          </a:xfrm>
        </p:spPr>
        <p:txBody>
          <a:bodyPr/>
          <a:lstStyle>
            <a:lvl1pPr>
              <a:defRPr sz="17067"/>
            </a:lvl1pPr>
            <a:lvl2pPr>
              <a:defRPr sz="14933"/>
            </a:lvl2pPr>
            <a:lvl3pPr>
              <a:defRPr sz="12800"/>
            </a:lvl3pPr>
            <a:lvl4pPr>
              <a:defRPr sz="10667"/>
            </a:lvl4pPr>
            <a:lvl5pPr>
              <a:defRPr sz="10667"/>
            </a:lvl5pPr>
            <a:lvl6pPr>
              <a:defRPr sz="10667"/>
            </a:lvl6pPr>
            <a:lvl7pPr>
              <a:defRPr sz="10667"/>
            </a:lvl7pPr>
            <a:lvl8pPr>
              <a:defRPr sz="10667"/>
            </a:lvl8pPr>
            <a:lvl9pPr>
              <a:defRPr sz="10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266275"/>
            <a:ext cx="25923240" cy="25992667"/>
          </a:xfrm>
        </p:spPr>
        <p:txBody>
          <a:bodyPr anchor="t"/>
          <a:lstStyle>
            <a:lvl1pPr marL="0" indent="0">
              <a:buNone/>
              <a:defRPr sz="17067"/>
            </a:lvl1pPr>
            <a:lvl2pPr marL="2438385" indent="0">
              <a:buNone/>
              <a:defRPr sz="14933"/>
            </a:lvl2pPr>
            <a:lvl3pPr marL="4876770" indent="0">
              <a:buNone/>
              <a:defRPr sz="12800"/>
            </a:lvl3pPr>
            <a:lvl4pPr marL="7315154" indent="0">
              <a:buNone/>
              <a:defRPr sz="10667"/>
            </a:lvl4pPr>
            <a:lvl5pPr marL="9753539" indent="0">
              <a:buNone/>
              <a:defRPr sz="10667"/>
            </a:lvl5pPr>
            <a:lvl6pPr marL="12191924" indent="0">
              <a:buNone/>
              <a:defRPr sz="10667"/>
            </a:lvl6pPr>
            <a:lvl7pPr marL="14630309" indent="0">
              <a:buNone/>
              <a:defRPr sz="10667"/>
            </a:lvl7pPr>
            <a:lvl8pPr marL="17068693" indent="0">
              <a:buNone/>
              <a:defRPr sz="10667"/>
            </a:lvl8pPr>
            <a:lvl9pPr marL="19507078" indent="0">
              <a:buNone/>
              <a:defRPr sz="10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47342"/>
            <a:ext cx="4416552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736667"/>
            <a:ext cx="4416552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AA920-7DD4-46F0-AABD-66E49B6A7B0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900542"/>
            <a:ext cx="172821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2646-6892-448F-AF76-214AA3ED0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770" rtl="0" eaLnBrk="1" latinLnBrk="0" hangingPunct="1">
        <a:lnSpc>
          <a:spcPct val="90000"/>
        </a:lnSpc>
        <a:spcBef>
          <a:spcPct val="0"/>
        </a:spcBef>
        <a:buNone/>
        <a:defRPr sz="23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92" indent="-1219192" algn="l" defTabSz="4876770" rtl="0" eaLnBrk="1" latinLnBrk="0" hangingPunct="1">
        <a:lnSpc>
          <a:spcPct val="90000"/>
        </a:lnSpc>
        <a:spcBef>
          <a:spcPts val="5333"/>
        </a:spcBef>
        <a:buFont typeface="Arial" panose="020B0604020202020204" pitchFamily="34" charset="0"/>
        <a:buChar char="•"/>
        <a:defRPr sz="14933" kern="1200">
          <a:solidFill>
            <a:schemeClr val="tx1"/>
          </a:solidFill>
          <a:latin typeface="+mn-lt"/>
          <a:ea typeface="+mn-ea"/>
          <a:cs typeface="+mn-cs"/>
        </a:defRPr>
      </a:lvl1pPr>
      <a:lvl2pPr marL="365757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962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0667" kern="1200">
          <a:solidFill>
            <a:schemeClr val="tx1"/>
          </a:solidFill>
          <a:latin typeface="+mn-lt"/>
          <a:ea typeface="+mn-ea"/>
          <a:cs typeface="+mn-cs"/>
        </a:defRPr>
      </a:lvl3pPr>
      <a:lvl4pPr marL="853434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73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11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50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88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270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38385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7677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75353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92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30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693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078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206400" cy="30512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92" y="7138236"/>
            <a:ext cx="18624884" cy="136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136577" y="6400800"/>
            <a:ext cx="41564" cy="301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797153" y="6400800"/>
            <a:ext cx="13863" cy="3024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931241" y="6400800"/>
            <a:ext cx="13884" cy="3020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5632" y="6843674"/>
            <a:ext cx="11388441" cy="315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 </a:t>
            </a:r>
            <a:r>
              <a:rPr lang="en-US" sz="5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/>
              <a:t>Traditional K-means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5400" dirty="0"/>
              <a:t>Performs poorly with large number of noisy variables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5400" dirty="0"/>
              <a:t>Not robust to data with many irrelevant features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5400" dirty="0"/>
              <a:t>Sensitive to different </a:t>
            </a:r>
            <a:r>
              <a:rPr lang="en-US" sz="5400" dirty="0" smtClean="0"/>
              <a:t>initializations</a:t>
            </a:r>
          </a:p>
          <a:p>
            <a:pPr lvl="0"/>
            <a:endParaRPr lang="en-US" sz="5400" dirty="0"/>
          </a:p>
          <a:p>
            <a:pPr algn="ctr"/>
            <a:r>
              <a:rPr lang="en-US" sz="5800" b="1" dirty="0">
                <a:latin typeface="Arial" panose="020B0604020202020204" pitchFamily="34" charset="0"/>
                <a:cs typeface="Arial" panose="020B0604020202020204" pitchFamily="34" charset="0"/>
              </a:rPr>
              <a:t>Datasets for </a:t>
            </a:r>
            <a:r>
              <a:rPr lang="en-US" sz="5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5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5400" dirty="0"/>
              <a:t>Handwritten digit numbers 0,1,3,4,5,6</a:t>
            </a:r>
          </a:p>
          <a:p>
            <a:pPr marL="857250" lvl="0" indent="-857250">
              <a:buFont typeface="Arial" panose="020B0604020202020204" pitchFamily="34" charset="0"/>
              <a:buChar char="•"/>
            </a:pPr>
            <a:r>
              <a:rPr lang="en-US" sz="5400" dirty="0"/>
              <a:t>Apply pattern recognition by k-means and </a:t>
            </a:r>
            <a:r>
              <a:rPr lang="en-US" sz="5400" dirty="0" smtClean="0"/>
              <a:t>variations</a:t>
            </a:r>
            <a:endParaRPr lang="en-US" sz="5400" dirty="0"/>
          </a:p>
          <a:p>
            <a:pPr marL="857250" lvl="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857250" lvl="0" indent="-85725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lvl="0" algn="ctr"/>
            <a:r>
              <a:rPr lang="en-US" sz="5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K-means and variations</a:t>
            </a:r>
            <a:endParaRPr lang="en-US" sz="5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dirty="0" smtClean="0"/>
          </a:p>
          <a:p>
            <a:r>
              <a:rPr lang="en-US" sz="5400" b="1" dirty="0" smtClean="0"/>
              <a:t>Traditional </a:t>
            </a:r>
            <a:r>
              <a:rPr lang="en-US" sz="5400" b="1" dirty="0"/>
              <a:t>K-means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K-means center</a:t>
            </a:r>
            <a:r>
              <a:rPr lang="en-US" sz="5400" dirty="0" smtClean="0"/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Result: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Figure: Naïve K-means with good </a:t>
            </a:r>
            <a:r>
              <a:rPr lang="en-US" sz="2800" dirty="0" smtClean="0"/>
              <a:t>initialization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/>
              <a:t>Figure: Naïve K-means with bad </a:t>
            </a:r>
            <a:r>
              <a:rPr lang="en-US" sz="2800" dirty="0" smtClean="0"/>
              <a:t>initialization</a:t>
            </a:r>
          </a:p>
          <a:p>
            <a:endParaRPr lang="en-US" sz="5400" dirty="0" smtClean="0"/>
          </a:p>
          <a:p>
            <a:r>
              <a:rPr lang="en-US" sz="5400" dirty="0" smtClean="0"/>
              <a:t>To </a:t>
            </a:r>
            <a:r>
              <a:rPr lang="en-US" sz="5400" dirty="0"/>
              <a:t>solve this,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K-means with Gaussian Kernel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Inversed Weighted K-means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Robust-Sparse K-means</a:t>
            </a:r>
          </a:p>
          <a:p>
            <a:endParaRPr lang="en-US" sz="5400" dirty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</p:txBody>
      </p:sp>
      <p:pic>
        <p:nvPicPr>
          <p:cNvPr id="1036" name="Picture 1035"/>
          <p:cNvPicPr>
            <a:picLocks noChangeAspect="1"/>
          </p:cNvPicPr>
          <p:nvPr/>
        </p:nvPicPr>
        <p:blipFill rotWithShape="1">
          <a:blip r:embed="rId3"/>
          <a:srcRect l="8182" t="42000" r="54220" b="41273"/>
          <a:stretch/>
        </p:blipFill>
        <p:spPr>
          <a:xfrm>
            <a:off x="3041763" y="23213156"/>
            <a:ext cx="5943595" cy="1652709"/>
          </a:xfrm>
          <a:prstGeom prst="rect">
            <a:avLst/>
          </a:prstGeom>
        </p:spPr>
      </p:pic>
      <p:pic>
        <p:nvPicPr>
          <p:cNvPr id="45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78" y="25252992"/>
            <a:ext cx="8610377" cy="23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08" y="28808085"/>
            <a:ext cx="8263147" cy="1704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/>
              <p:cNvSpPr txBox="1"/>
              <p:nvPr/>
            </p:nvSpPr>
            <p:spPr>
              <a:xfrm>
                <a:off x="12718473" y="7138236"/>
                <a:ext cx="12676909" cy="3144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 smtClean="0"/>
                  <a:t>K-means with Gaussian Kernel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Transform into higher dimensional space by inner product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Kernel</a:t>
                </a:r>
                <a:r>
                  <a:rPr lang="en-US" sz="5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5400" dirty="0" smtClean="0"/>
                  <a:t>,</a:t>
                </a:r>
              </a:p>
              <a:p>
                <a:pPr lvl="0" algn="ctr"/>
                <a:r>
                  <a:rPr lang="en-US" sz="5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800" dirty="0"/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Result</a:t>
                </a:r>
                <a:r>
                  <a:rPr lang="en-US" sz="5400" dirty="0" smtClean="0"/>
                  <a:t>: 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endParaRPr lang="en-US" sz="5400" dirty="0"/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endParaRPr lang="en-US" sz="5400" dirty="0"/>
              </a:p>
              <a:p>
                <a:pPr lvl="0" algn="ctr"/>
                <a:endParaRPr lang="en-US" sz="2800" dirty="0"/>
              </a:p>
              <a:p>
                <a:pPr lvl="0" algn="ctr"/>
                <a:r>
                  <a:rPr lang="en-US" sz="2800" dirty="0"/>
                  <a:t>Figure: </a:t>
                </a:r>
                <a:r>
                  <a:rPr lang="en-US" sz="2800" dirty="0" err="1"/>
                  <a:t>Kernelized</a:t>
                </a:r>
                <a:r>
                  <a:rPr lang="en-US" sz="2800" dirty="0"/>
                  <a:t> K-means with good </a:t>
                </a:r>
                <a:r>
                  <a:rPr lang="en-US" sz="2800" dirty="0" smtClean="0"/>
                  <a:t>initialization</a:t>
                </a:r>
              </a:p>
              <a:p>
                <a:pPr lvl="0" algn="ctr"/>
                <a:endParaRPr lang="en-US" sz="2800" dirty="0"/>
              </a:p>
              <a:p>
                <a:pPr lvl="0" algn="ctr"/>
                <a:endParaRPr lang="en-US" sz="2800" dirty="0" smtClean="0"/>
              </a:p>
              <a:p>
                <a:pPr lvl="0" algn="ctr"/>
                <a:endParaRPr lang="en-US" sz="2800" dirty="0"/>
              </a:p>
              <a:p>
                <a:pPr lvl="0" algn="ctr"/>
                <a:endParaRPr lang="en-US" sz="2800" dirty="0" smtClean="0"/>
              </a:p>
              <a:p>
                <a:pPr lvl="0" algn="ctr"/>
                <a:endParaRPr lang="en-US" sz="2800" dirty="0"/>
              </a:p>
              <a:p>
                <a:pPr lvl="0" algn="ctr"/>
                <a:endParaRPr lang="en-US" sz="2800" dirty="0" smtClean="0"/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 smtClean="0"/>
                  <a:t>Figure</a:t>
                </a:r>
                <a:r>
                  <a:rPr lang="en-US" sz="2800" dirty="0"/>
                  <a:t>: </a:t>
                </a:r>
                <a:r>
                  <a:rPr lang="en-US" sz="2800" dirty="0" err="1"/>
                  <a:t>Kernelized</a:t>
                </a:r>
                <a:r>
                  <a:rPr lang="en-US" sz="2800" dirty="0"/>
                  <a:t> K-means with bad </a:t>
                </a:r>
                <a:r>
                  <a:rPr lang="en-US" sz="2800" dirty="0" smtClean="0"/>
                  <a:t>initialization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 smtClean="0"/>
                  <a:t>Robust </a:t>
                </a:r>
                <a:r>
                  <a:rPr lang="en-US" sz="5400" dirty="0"/>
                  <a:t>to bad initialization and noisy variables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r>
                  <a:rPr lang="en-US" sz="5400" b="1" dirty="0">
                    <a:cs typeface="Arial" panose="020B0604020202020204" pitchFamily="34" charset="0"/>
                  </a:rPr>
                  <a:t>Inverse Weighted K-means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Produce results neither too global nor too local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Performance function</a:t>
                </a:r>
                <a:r>
                  <a:rPr lang="en-US" sz="5400" dirty="0" smtClean="0"/>
                  <a:t>:</a:t>
                </a:r>
              </a:p>
              <a:p>
                <a:pPr lvl="0" algn="ctr"/>
                <a:r>
                  <a:rPr lang="en-US" sz="5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4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sz="4800" i="1">
                        <a:latin typeface="Cambria Math" panose="02040503050406030204" pitchFamily="18" charset="0"/>
                      </a:rPr>
                      <m:t>]</m:t>
                    </m:r>
                    <m:sSubSup>
                      <m:sSub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4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4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4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800" dirty="0" smtClean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Result</a:t>
                </a:r>
                <a:r>
                  <a:rPr lang="en-US" sz="5400" dirty="0" smtClean="0"/>
                  <a:t>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/>
              </a:p>
              <a:p>
                <a:pPr algn="ctr"/>
                <a:r>
                  <a:rPr lang="en-US" sz="2800" dirty="0"/>
                  <a:t>Figure: Inverse Weighted K-means with good </a:t>
                </a:r>
                <a:r>
                  <a:rPr lang="en-US" sz="2800" dirty="0" smtClean="0"/>
                  <a:t>initialization</a:t>
                </a:r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 smtClean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 smtClean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/>
                  <a:t>Figure: Inverse Weighted K-means with bad initialization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 smtClean="0"/>
                  <a:t>Robust </a:t>
                </a:r>
                <a:r>
                  <a:rPr lang="en-US" sz="5400" dirty="0"/>
                  <a:t>to bad </a:t>
                </a:r>
                <a:r>
                  <a:rPr lang="en-US" sz="5400" dirty="0" smtClean="0"/>
                  <a:t>initialization</a:t>
                </a:r>
                <a:endParaRPr lang="en-US" sz="5400" dirty="0"/>
              </a:p>
              <a:p>
                <a:pPr algn="ctr"/>
                <a:endParaRPr lang="en-US" sz="2800" dirty="0" smtClean="0"/>
              </a:p>
              <a:p>
                <a:pPr algn="ctr"/>
                <a:endParaRPr lang="en-US" sz="5400" dirty="0"/>
              </a:p>
              <a:p>
                <a:pPr lvl="0"/>
                <a:endParaRPr lang="en-US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</p:txBody>
          </p:sp>
        </mc:Choice>
        <mc:Fallback>
          <p:sp>
            <p:nvSpPr>
              <p:cNvPr id="1038" name="TextBox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473" y="7138236"/>
                <a:ext cx="12676909" cy="31446365"/>
              </a:xfrm>
              <a:prstGeom prst="rect">
                <a:avLst/>
              </a:prstGeom>
              <a:blipFill rotWithShape="0">
                <a:blip r:embed="rId6"/>
                <a:stretch>
                  <a:fillRect l="-2548" t="-543" r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13154958"/>
            <a:ext cx="9310250" cy="218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16684575"/>
            <a:ext cx="9684317" cy="1977498"/>
          </a:xfrm>
          <a:prstGeom prst="rect">
            <a:avLst/>
          </a:prstGeom>
          <a:noFill/>
        </p:spPr>
      </p:pic>
      <p:pic>
        <p:nvPicPr>
          <p:cNvPr id="51" name="Picture 5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836" y="28129770"/>
            <a:ext cx="9670467" cy="2171042"/>
          </a:xfrm>
          <a:prstGeom prst="rect">
            <a:avLst/>
          </a:prstGeom>
          <a:noFill/>
        </p:spPr>
      </p:pic>
      <p:pic>
        <p:nvPicPr>
          <p:cNvPr id="52" name="Picture 5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1134577"/>
            <a:ext cx="9670467" cy="18669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9" name="TextBox 1038"/>
              <p:cNvSpPr txBox="1"/>
              <p:nvPr/>
            </p:nvSpPr>
            <p:spPr>
              <a:xfrm>
                <a:off x="26309782" y="6325026"/>
                <a:ext cx="12205825" cy="2144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:r>
                  <a:rPr lang="en-US" sz="5400" b="1" dirty="0"/>
                  <a:t>Robust-Sparse K-means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Maximize the weighted between-cluster sum of squared(BCSS) </a:t>
                </a:r>
                <a:r>
                  <a:rPr lang="en-US" sz="5400" dirty="0" smtClean="0"/>
                  <a:t>distances:</a:t>
                </a:r>
                <a:endParaRPr lang="en-US" sz="5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′∈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4400" dirty="0"/>
              </a:p>
              <a:p>
                <a:pPr marL="685800" lvl="0" indent="-685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5400" dirty="0"/>
                  <a:t>Impose a lasso constraint on the weights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mr>
                        <m:m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</m:m>
                      <m:nary>
                        <m:naryPr>
                          <m:chr m:val="∑"/>
                          <m:limLoc m:val="undOvr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supHide m:val="on"/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′∈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4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4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4400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sz="4400" dirty="0"/>
                  <a:t>Such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4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Use the gradient descent method to solve the L</a:t>
                </a:r>
                <a:r>
                  <a:rPr lang="en-US" sz="5400" baseline="-25000" dirty="0"/>
                  <a:t>1</a:t>
                </a:r>
                <a:r>
                  <a:rPr lang="en-US" sz="5400" dirty="0"/>
                  <a:t> and L</a:t>
                </a:r>
                <a:r>
                  <a:rPr lang="en-US" sz="5400" baseline="-25000" dirty="0"/>
                  <a:t>2</a:t>
                </a:r>
                <a:r>
                  <a:rPr lang="en-US" sz="5400" dirty="0"/>
                  <a:t> </a:t>
                </a:r>
                <a:r>
                  <a:rPr lang="en-US" sz="5400" dirty="0" smtClean="0"/>
                  <a:t>constraints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5400" dirty="0" smtClean="0"/>
                  <a:t>Result: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/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endParaRPr lang="en-US" sz="5400" dirty="0" smtClean="0"/>
              </a:p>
              <a:p>
                <a:pPr algn="ctr"/>
                <a:endParaRPr lang="en-US" sz="2800" dirty="0" smtClean="0"/>
              </a:p>
              <a:p>
                <a:pPr algn="ctr"/>
                <a:r>
                  <a:rPr lang="en-US" sz="2800" dirty="0"/>
                  <a:t>Figure: Robust-Sparse K-means</a:t>
                </a:r>
              </a:p>
              <a:p>
                <a:pPr marL="685800" lvl="0" indent="-685800">
                  <a:buFont typeface="Arial" panose="020B0604020202020204" pitchFamily="34" charset="0"/>
                  <a:buChar char="•"/>
                </a:pPr>
                <a:r>
                  <a:rPr lang="en-US" sz="5400" dirty="0"/>
                  <a:t>Robust to noisy variables and irrelevant features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endParaRPr lang="en-US" sz="5400" dirty="0" smtClean="0"/>
              </a:p>
              <a:p>
                <a:endParaRPr lang="en-US" sz="5400" dirty="0"/>
              </a:p>
            </p:txBody>
          </p:sp>
        </mc:Choice>
        <mc:Fallback xmlns="">
          <p:sp>
            <p:nvSpPr>
              <p:cNvPr id="1039" name="TextBox 10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9782" y="6325026"/>
                <a:ext cx="12205825" cy="21441254"/>
              </a:xfrm>
              <a:prstGeom prst="rect">
                <a:avLst/>
              </a:prstGeom>
              <a:blipFill rotWithShape="0">
                <a:blip r:embed="rId11"/>
                <a:stretch>
                  <a:fillRect l="-2448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675" y="21266190"/>
            <a:ext cx="10016836" cy="22047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TextBox 1039"/>
          <p:cNvSpPr txBox="1"/>
          <p:nvPr/>
        </p:nvSpPr>
        <p:spPr>
          <a:xfrm>
            <a:off x="39443891" y="7118221"/>
            <a:ext cx="11430000" cy="305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b="1" dirty="0">
                <a:latin typeface="Arial" panose="020B0604020202020204" pitchFamily="34" charset="0"/>
                <a:cs typeface="Arial" panose="020B0604020202020204" pitchFamily="34" charset="0"/>
              </a:rPr>
              <a:t>Conclusion and </a:t>
            </a:r>
            <a:r>
              <a:rPr lang="en-US" sz="5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sz="5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Compare different classification results by purity </a:t>
            </a:r>
            <a:r>
              <a:rPr lang="en-US" sz="5400" dirty="0" smtClean="0"/>
              <a:t>function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Relevant </a:t>
            </a:r>
            <a:r>
              <a:rPr lang="en-US" sz="5400" dirty="0" smtClean="0"/>
              <a:t>features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lvl="0" algn="ctr"/>
            <a:r>
              <a:rPr lang="en-US" sz="2800" dirty="0" smtClean="0"/>
              <a:t>Figure</a:t>
            </a:r>
            <a:r>
              <a:rPr lang="en-US" sz="2800" dirty="0"/>
              <a:t>: Relevant </a:t>
            </a:r>
            <a:r>
              <a:rPr lang="en-US" sz="2800" dirty="0" smtClean="0"/>
              <a:t>Features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5400" dirty="0"/>
              <a:t>K-means with Gaussian Kernel provide the best result by assigning best </a:t>
            </a:r>
            <a:r>
              <a:rPr lang="en-US" sz="5400" dirty="0" smtClean="0"/>
              <a:t>weights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r>
              <a:rPr lang="en-US" sz="2800" dirty="0"/>
              <a:t>References</a:t>
            </a:r>
          </a:p>
          <a:p>
            <a:r>
              <a:rPr lang="en-US" sz="2800" dirty="0"/>
              <a:t>[1] </a:t>
            </a:r>
            <a:r>
              <a:rPr lang="en-US" sz="2800" dirty="0" err="1"/>
              <a:t>Barbakh</a:t>
            </a:r>
            <a:r>
              <a:rPr lang="en-US" sz="2800" dirty="0"/>
              <a:t>, </a:t>
            </a:r>
            <a:r>
              <a:rPr lang="en-US" sz="2800" dirty="0" err="1"/>
              <a:t>Wesam</a:t>
            </a:r>
            <a:r>
              <a:rPr lang="en-US" sz="2800" dirty="0"/>
              <a:t>, and Colin Fyfe. ”Online Clustering Algorithms.” (</a:t>
            </a:r>
            <a:r>
              <a:rPr lang="en-US" sz="2800" dirty="0" err="1"/>
              <a:t>n.d.</a:t>
            </a:r>
            <a:r>
              <a:rPr lang="en-US" sz="2800" dirty="0"/>
              <a:t>):  n. </a:t>
            </a:r>
            <a:r>
              <a:rPr lang="en-US" sz="2800" dirty="0" err="1"/>
              <a:t>pag</a:t>
            </a:r>
            <a:r>
              <a:rPr lang="en-US" sz="2800" dirty="0"/>
              <a:t>. University of Paisley.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[2] Boyd, </a:t>
            </a:r>
            <a:r>
              <a:rPr lang="en-US" sz="2800" dirty="0" err="1"/>
              <a:t>S.”Linear</a:t>
            </a:r>
            <a:r>
              <a:rPr lang="en-US" sz="2800" dirty="0"/>
              <a:t> and Quadratic Problems.” University of Siena.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[3] </a:t>
            </a:r>
            <a:r>
              <a:rPr lang="en-US" sz="2800" dirty="0" err="1"/>
              <a:t>Duchi</a:t>
            </a:r>
            <a:r>
              <a:rPr lang="en-US" sz="2800" dirty="0"/>
              <a:t>, John, </a:t>
            </a:r>
            <a:r>
              <a:rPr lang="en-US" sz="2800" dirty="0" err="1"/>
              <a:t>Shai</a:t>
            </a:r>
            <a:r>
              <a:rPr lang="en-US" sz="2800" dirty="0"/>
              <a:t> </a:t>
            </a:r>
            <a:r>
              <a:rPr lang="en-US" sz="2800" dirty="0" err="1"/>
              <a:t>Shalev-Shwartz</a:t>
            </a:r>
            <a:r>
              <a:rPr lang="en-US" sz="2800" dirty="0"/>
              <a:t>, </a:t>
            </a:r>
            <a:r>
              <a:rPr lang="en-US" sz="2800" dirty="0" err="1"/>
              <a:t>Yoram</a:t>
            </a:r>
            <a:r>
              <a:rPr lang="en-US" sz="2800" dirty="0"/>
              <a:t> Singer, and </a:t>
            </a:r>
            <a:r>
              <a:rPr lang="en-US" sz="2800" dirty="0" err="1"/>
              <a:t>Tushar</a:t>
            </a:r>
            <a:r>
              <a:rPr lang="en-US" sz="2800" dirty="0"/>
              <a:t> Chandra.” Efficient Projections onto the 1-Ball for Learning in High Dimensions.” N Proceedings of the 25th International Conference on Machine Learning (2008): n. </a:t>
            </a:r>
            <a:r>
              <a:rPr lang="en-US" sz="2800" dirty="0" err="1"/>
              <a:t>pag</a:t>
            </a:r>
            <a:r>
              <a:rPr lang="en-US" sz="2800" dirty="0"/>
              <a:t>.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[4] Kondo, </a:t>
            </a:r>
            <a:r>
              <a:rPr lang="en-US" sz="2800" dirty="0" err="1"/>
              <a:t>Yumi</a:t>
            </a:r>
            <a:r>
              <a:rPr lang="en-US" sz="2800" dirty="0"/>
              <a:t>, Matias </a:t>
            </a:r>
            <a:r>
              <a:rPr lang="en-US" sz="2800" dirty="0" err="1"/>
              <a:t>Salibian</a:t>
            </a:r>
            <a:r>
              <a:rPr lang="en-US" sz="2800" dirty="0"/>
              <a:t>-Barrera, and Ruben </a:t>
            </a:r>
            <a:r>
              <a:rPr lang="en-US" sz="2800" dirty="0" err="1"/>
              <a:t>Zamar</a:t>
            </a:r>
            <a:r>
              <a:rPr lang="en-US" sz="2800" dirty="0"/>
              <a:t>. ”A Robust and Sparse K-means Clustering Algorithm.” (</a:t>
            </a:r>
            <a:r>
              <a:rPr lang="en-US" sz="2800" dirty="0" err="1"/>
              <a:t>n.d.</a:t>
            </a:r>
            <a:r>
              <a:rPr lang="en-US" sz="2800" dirty="0"/>
              <a:t>): n. </a:t>
            </a:r>
            <a:r>
              <a:rPr lang="en-US" sz="2800" dirty="0" err="1"/>
              <a:t>pag</a:t>
            </a:r>
            <a:r>
              <a:rPr lang="en-US" sz="2800" dirty="0"/>
              <a:t>.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[5]Kondo, </a:t>
            </a:r>
            <a:r>
              <a:rPr lang="en-US" sz="2800" dirty="0" err="1"/>
              <a:t>Yumi</a:t>
            </a:r>
            <a:r>
              <a:rPr lang="en-US" sz="2800" dirty="0"/>
              <a:t>. </a:t>
            </a:r>
            <a:r>
              <a:rPr lang="en-US" sz="2800" dirty="0" err="1"/>
              <a:t>Robustication</a:t>
            </a:r>
            <a:r>
              <a:rPr lang="en-US" sz="2800" dirty="0"/>
              <a:t> of the Sparse K-means Clustering Algorithm. </a:t>
            </a:r>
            <a:r>
              <a:rPr lang="en-US" sz="2800" dirty="0" err="1"/>
              <a:t>Thesis.The</a:t>
            </a:r>
            <a:r>
              <a:rPr lang="en-US" sz="2800" dirty="0"/>
              <a:t> University Of British Columbia, 2011.N.p.: </a:t>
            </a:r>
            <a:r>
              <a:rPr lang="en-US" sz="2800" dirty="0" err="1"/>
              <a:t>n.p</a:t>
            </a:r>
            <a:r>
              <a:rPr lang="en-US" sz="2800" dirty="0"/>
              <a:t>., </a:t>
            </a:r>
            <a:r>
              <a:rPr lang="en-US" sz="2800" dirty="0" err="1"/>
              <a:t>n.d.</a:t>
            </a:r>
            <a:r>
              <a:rPr lang="en-US" sz="2800" dirty="0"/>
              <a:t> Print.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[6] </a:t>
            </a:r>
            <a:r>
              <a:rPr lang="en-US" sz="2800" dirty="0" err="1"/>
              <a:t>LeCun</a:t>
            </a:r>
            <a:r>
              <a:rPr lang="en-US" sz="2800" dirty="0"/>
              <a:t>, </a:t>
            </a:r>
            <a:r>
              <a:rPr lang="en-US" sz="2800" dirty="0" err="1"/>
              <a:t>Yann</a:t>
            </a:r>
            <a:r>
              <a:rPr lang="en-US" sz="2800" dirty="0"/>
              <a:t>, </a:t>
            </a:r>
            <a:r>
              <a:rPr lang="en-US" sz="2800" dirty="0" err="1"/>
              <a:t>Corinna</a:t>
            </a:r>
            <a:r>
              <a:rPr lang="en-US" sz="2800" dirty="0"/>
              <a:t> Cortes, and Christopher J.C. Burges.” THE MNIST DATABASE.” </a:t>
            </a:r>
            <a:r>
              <a:rPr lang="en-US" sz="2800" dirty="0" err="1"/>
              <a:t>N.p</a:t>
            </a:r>
            <a:r>
              <a:rPr lang="en-US" sz="2800" dirty="0"/>
              <a:t>., </a:t>
            </a:r>
            <a:r>
              <a:rPr lang="en-US" sz="2800" dirty="0" err="1"/>
              <a:t>n.d.</a:t>
            </a:r>
            <a:r>
              <a:rPr lang="en-US" sz="2800" dirty="0"/>
              <a:t>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[7] Yung-Kang, Tainan. ”</a:t>
            </a:r>
            <a:r>
              <a:rPr lang="en-US" sz="2800" dirty="0" err="1"/>
              <a:t>Kernelized</a:t>
            </a:r>
            <a:r>
              <a:rPr lang="en-US" sz="2800" dirty="0"/>
              <a:t> K-Means Algorithm Based on Gaussian Kernel.” Advances in Control and Communication 137 (2012): 657-64. Web.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[8] </a:t>
            </a:r>
            <a:r>
              <a:rPr lang="en-US" sz="2800" dirty="0" err="1"/>
              <a:t>Zou</a:t>
            </a:r>
            <a:r>
              <a:rPr lang="en-US" sz="2800" dirty="0"/>
              <a:t>, </a:t>
            </a:r>
            <a:r>
              <a:rPr lang="en-US" sz="2800" dirty="0" err="1"/>
              <a:t>Hui</a:t>
            </a:r>
            <a:r>
              <a:rPr lang="en-US" sz="2800" dirty="0"/>
              <a:t>, and Trevor Hastie.” Regularization and Variable Selection via the Elastic Net.” Journal of the Royal Statistical Society 67 (2005): 301-20. Web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graphicFrame>
        <p:nvGraphicFramePr>
          <p:cNvPr id="1041" name="Table 10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23586"/>
              </p:ext>
            </p:extLst>
          </p:nvPr>
        </p:nvGraphicFramePr>
        <p:xfrm>
          <a:off x="39734836" y="10295382"/>
          <a:ext cx="111390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811"/>
                <a:gridCol w="2227811"/>
                <a:gridCol w="2227811"/>
                <a:gridCol w="2227811"/>
                <a:gridCol w="2227811"/>
              </a:tblGrid>
              <a:tr h="1257368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Naïve(GI)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876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Naïve(GI)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Kern(GI)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Kern(BI)</a:t>
                      </a:r>
                      <a:endParaRPr lang="en-US" sz="4000" dirty="0"/>
                    </a:p>
                  </a:txBody>
                  <a:tcPr/>
                </a:tc>
              </a:tr>
              <a:tr h="66566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Purity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0.4967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0.4741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0.7742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0.5867</a:t>
                      </a:r>
                      <a:endParaRPr lang="en-US" sz="5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04119"/>
              </p:ext>
            </p:extLst>
          </p:nvPr>
        </p:nvGraphicFramePr>
        <p:xfrm>
          <a:off x="39804106" y="13565049"/>
          <a:ext cx="11069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446"/>
                <a:gridCol w="2767446"/>
                <a:gridCol w="2767446"/>
                <a:gridCol w="276744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WKM(GI)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876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 smtClean="0"/>
                        <a:t>WKM(GI)</a:t>
                      </a:r>
                    </a:p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RSK</a:t>
                      </a:r>
                      <a:endParaRPr lang="en-US" sz="4000" dirty="0"/>
                    </a:p>
                  </a:txBody>
                  <a:tcPr/>
                </a:tc>
              </a:tr>
              <a:tr h="489038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Purity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0.6872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0.5766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/>
                        <a:t>0.6535</a:t>
                      </a:r>
                      <a:endParaRPr lang="en-US" sz="5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8" name="Picture 57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624" y="17673324"/>
            <a:ext cx="3906981" cy="3441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845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182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Cao, Guanglei</dc:creator>
  <cp:lastModifiedBy>Cao, Guanglei</cp:lastModifiedBy>
  <cp:revision>12</cp:revision>
  <dcterms:created xsi:type="dcterms:W3CDTF">2013-12-17T03:50:15Z</dcterms:created>
  <dcterms:modified xsi:type="dcterms:W3CDTF">2014-01-28T05:02:16Z</dcterms:modified>
</cp:coreProperties>
</file>