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74" d="100"/>
          <a:sy n="74" d="100"/>
        </p:scale>
        <p:origin x="5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C16B1625-339D-43D3-9BCB-6451E3772CA7}" type="datetimeFigureOut">
              <a:rPr lang="en-SG" smtClean="0"/>
              <a:t>23/7/2015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55AFF13-5B63-4291-9099-9F2A7981B64D}" type="slidenum">
              <a:rPr lang="en-SG" smtClean="0"/>
              <a:t>‹#›</a:t>
            </a:fld>
            <a:endParaRPr lang="en-SG"/>
          </a:p>
        </p:txBody>
      </p:sp>
    </p:spTree>
    <p:extLst>
      <p:ext uri="{BB962C8B-B14F-4D97-AF65-F5344CB8AC3E}">
        <p14:creationId xmlns:p14="http://schemas.microsoft.com/office/powerpoint/2010/main" val="1924299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C16B1625-339D-43D3-9BCB-6451E3772CA7}" type="datetimeFigureOut">
              <a:rPr lang="en-SG" smtClean="0"/>
              <a:t>23/7/2015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55AFF13-5B63-4291-9099-9F2A7981B64D}" type="slidenum">
              <a:rPr lang="en-SG" smtClean="0"/>
              <a:t>‹#›</a:t>
            </a:fld>
            <a:endParaRPr lang="en-SG"/>
          </a:p>
        </p:txBody>
      </p:sp>
    </p:spTree>
    <p:extLst>
      <p:ext uri="{BB962C8B-B14F-4D97-AF65-F5344CB8AC3E}">
        <p14:creationId xmlns:p14="http://schemas.microsoft.com/office/powerpoint/2010/main" val="3203263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C16B1625-339D-43D3-9BCB-6451E3772CA7}" type="datetimeFigureOut">
              <a:rPr lang="en-SG" smtClean="0"/>
              <a:t>23/7/2015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55AFF13-5B63-4291-9099-9F2A7981B64D}" type="slidenum">
              <a:rPr lang="en-SG" smtClean="0"/>
              <a:t>‹#›</a:t>
            </a:fld>
            <a:endParaRPr lang="en-SG"/>
          </a:p>
        </p:txBody>
      </p:sp>
    </p:spTree>
    <p:extLst>
      <p:ext uri="{BB962C8B-B14F-4D97-AF65-F5344CB8AC3E}">
        <p14:creationId xmlns:p14="http://schemas.microsoft.com/office/powerpoint/2010/main" val="3996519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C16B1625-339D-43D3-9BCB-6451E3772CA7}" type="datetimeFigureOut">
              <a:rPr lang="en-SG" smtClean="0"/>
              <a:t>23/7/2015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55AFF13-5B63-4291-9099-9F2A7981B64D}" type="slidenum">
              <a:rPr lang="en-SG" smtClean="0"/>
              <a:t>‹#›</a:t>
            </a:fld>
            <a:endParaRPr lang="en-SG"/>
          </a:p>
        </p:txBody>
      </p:sp>
    </p:spTree>
    <p:extLst>
      <p:ext uri="{BB962C8B-B14F-4D97-AF65-F5344CB8AC3E}">
        <p14:creationId xmlns:p14="http://schemas.microsoft.com/office/powerpoint/2010/main" val="414804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6B1625-339D-43D3-9BCB-6451E3772CA7}" type="datetimeFigureOut">
              <a:rPr lang="en-SG" smtClean="0"/>
              <a:t>23/7/2015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55AFF13-5B63-4291-9099-9F2A7981B64D}" type="slidenum">
              <a:rPr lang="en-SG" smtClean="0"/>
              <a:t>‹#›</a:t>
            </a:fld>
            <a:endParaRPr lang="en-SG"/>
          </a:p>
        </p:txBody>
      </p:sp>
    </p:spTree>
    <p:extLst>
      <p:ext uri="{BB962C8B-B14F-4D97-AF65-F5344CB8AC3E}">
        <p14:creationId xmlns:p14="http://schemas.microsoft.com/office/powerpoint/2010/main" val="302661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C16B1625-339D-43D3-9BCB-6451E3772CA7}" type="datetimeFigureOut">
              <a:rPr lang="en-SG" smtClean="0"/>
              <a:t>23/7/2015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55AFF13-5B63-4291-9099-9F2A7981B64D}" type="slidenum">
              <a:rPr lang="en-SG" smtClean="0"/>
              <a:t>‹#›</a:t>
            </a:fld>
            <a:endParaRPr lang="en-SG"/>
          </a:p>
        </p:txBody>
      </p:sp>
    </p:spTree>
    <p:extLst>
      <p:ext uri="{BB962C8B-B14F-4D97-AF65-F5344CB8AC3E}">
        <p14:creationId xmlns:p14="http://schemas.microsoft.com/office/powerpoint/2010/main" val="1550229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C16B1625-339D-43D3-9BCB-6451E3772CA7}" type="datetimeFigureOut">
              <a:rPr lang="en-SG" smtClean="0"/>
              <a:t>23/7/2015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A55AFF13-5B63-4291-9099-9F2A7981B64D}" type="slidenum">
              <a:rPr lang="en-SG" smtClean="0"/>
              <a:t>‹#›</a:t>
            </a:fld>
            <a:endParaRPr lang="en-SG"/>
          </a:p>
        </p:txBody>
      </p:sp>
    </p:spTree>
    <p:extLst>
      <p:ext uri="{BB962C8B-B14F-4D97-AF65-F5344CB8AC3E}">
        <p14:creationId xmlns:p14="http://schemas.microsoft.com/office/powerpoint/2010/main" val="1396106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C16B1625-339D-43D3-9BCB-6451E3772CA7}" type="datetimeFigureOut">
              <a:rPr lang="en-SG" smtClean="0"/>
              <a:t>23/7/2015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A55AFF13-5B63-4291-9099-9F2A7981B64D}" type="slidenum">
              <a:rPr lang="en-SG" smtClean="0"/>
              <a:t>‹#›</a:t>
            </a:fld>
            <a:endParaRPr lang="en-SG"/>
          </a:p>
        </p:txBody>
      </p:sp>
    </p:spTree>
    <p:extLst>
      <p:ext uri="{BB962C8B-B14F-4D97-AF65-F5344CB8AC3E}">
        <p14:creationId xmlns:p14="http://schemas.microsoft.com/office/powerpoint/2010/main" val="487218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6B1625-339D-43D3-9BCB-6451E3772CA7}" type="datetimeFigureOut">
              <a:rPr lang="en-SG" smtClean="0"/>
              <a:t>23/7/2015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A55AFF13-5B63-4291-9099-9F2A7981B64D}" type="slidenum">
              <a:rPr lang="en-SG" smtClean="0"/>
              <a:t>‹#›</a:t>
            </a:fld>
            <a:endParaRPr lang="en-SG"/>
          </a:p>
        </p:txBody>
      </p:sp>
    </p:spTree>
    <p:extLst>
      <p:ext uri="{BB962C8B-B14F-4D97-AF65-F5344CB8AC3E}">
        <p14:creationId xmlns:p14="http://schemas.microsoft.com/office/powerpoint/2010/main" val="3349981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6B1625-339D-43D3-9BCB-6451E3772CA7}" type="datetimeFigureOut">
              <a:rPr lang="en-SG" smtClean="0"/>
              <a:t>23/7/2015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55AFF13-5B63-4291-9099-9F2A7981B64D}" type="slidenum">
              <a:rPr lang="en-SG" smtClean="0"/>
              <a:t>‹#›</a:t>
            </a:fld>
            <a:endParaRPr lang="en-SG"/>
          </a:p>
        </p:txBody>
      </p:sp>
    </p:spTree>
    <p:extLst>
      <p:ext uri="{BB962C8B-B14F-4D97-AF65-F5344CB8AC3E}">
        <p14:creationId xmlns:p14="http://schemas.microsoft.com/office/powerpoint/2010/main" val="113866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6B1625-339D-43D3-9BCB-6451E3772CA7}" type="datetimeFigureOut">
              <a:rPr lang="en-SG" smtClean="0"/>
              <a:t>23/7/2015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55AFF13-5B63-4291-9099-9F2A7981B64D}" type="slidenum">
              <a:rPr lang="en-SG" smtClean="0"/>
              <a:t>‹#›</a:t>
            </a:fld>
            <a:endParaRPr lang="en-SG"/>
          </a:p>
        </p:txBody>
      </p:sp>
    </p:spTree>
    <p:extLst>
      <p:ext uri="{BB962C8B-B14F-4D97-AF65-F5344CB8AC3E}">
        <p14:creationId xmlns:p14="http://schemas.microsoft.com/office/powerpoint/2010/main" val="2227125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B1625-339D-43D3-9BCB-6451E3772CA7}" type="datetimeFigureOut">
              <a:rPr lang="en-SG" smtClean="0"/>
              <a:t>23/7/2015</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5AFF13-5B63-4291-9099-9F2A7981B64D}" type="slidenum">
              <a:rPr lang="en-SG" smtClean="0"/>
              <a:t>‹#›</a:t>
            </a:fld>
            <a:endParaRPr lang="en-SG"/>
          </a:p>
        </p:txBody>
      </p:sp>
    </p:spTree>
    <p:extLst>
      <p:ext uri="{BB962C8B-B14F-4D97-AF65-F5344CB8AC3E}">
        <p14:creationId xmlns:p14="http://schemas.microsoft.com/office/powerpoint/2010/main" val="2235361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maisqual.squoring.com/wiki/index.php/Maisqual_Projects/Ant" TargetMode="External"/><Relationship Id="rId2" Type="http://schemas.openxmlformats.org/officeDocument/2006/relationships/hyperlink" Target="http://maisqual.squoring.com/wiki/index.php/Maisqual_Metric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10767" y="4840814"/>
            <a:ext cx="3613595" cy="1151774"/>
          </a:xfrm>
        </p:spPr>
        <p:txBody>
          <a:bodyPr>
            <a:noAutofit/>
          </a:bodyPr>
          <a:lstStyle/>
          <a:p>
            <a:pPr algn="l"/>
            <a:r>
              <a:rPr lang="en-SG" sz="2800" dirty="0" err="1" smtClean="0"/>
              <a:t>Siti</a:t>
            </a:r>
            <a:r>
              <a:rPr lang="en-SG" sz="2800" dirty="0" smtClean="0"/>
              <a:t> </a:t>
            </a:r>
            <a:r>
              <a:rPr lang="en-SG" sz="2800" dirty="0" err="1" smtClean="0"/>
              <a:t>Nurafifah</a:t>
            </a:r>
            <a:r>
              <a:rPr lang="en-SG" sz="2800" dirty="0" smtClean="0"/>
              <a:t/>
            </a:r>
            <a:br>
              <a:rPr lang="en-SG" sz="2800" dirty="0" smtClean="0"/>
            </a:br>
            <a:r>
              <a:rPr lang="en-SG" sz="2800" dirty="0" err="1" smtClean="0"/>
              <a:t>alice</a:t>
            </a:r>
            <a:r>
              <a:rPr lang="en-SG" sz="2800" dirty="0" smtClean="0"/>
              <a:t> yap</a:t>
            </a:r>
            <a:endParaRPr lang="en-SG" sz="2800" dirty="0"/>
          </a:p>
        </p:txBody>
      </p:sp>
      <p:sp>
        <p:nvSpPr>
          <p:cNvPr id="3" name="Subtitle 2"/>
          <p:cNvSpPr>
            <a:spLocks noGrp="1"/>
          </p:cNvSpPr>
          <p:nvPr>
            <p:ph type="subTitle" idx="1"/>
          </p:nvPr>
        </p:nvSpPr>
        <p:spPr>
          <a:xfrm>
            <a:off x="1410277" y="2015986"/>
            <a:ext cx="9144000" cy="1655762"/>
          </a:xfrm>
        </p:spPr>
        <p:txBody>
          <a:bodyPr>
            <a:normAutofit/>
          </a:bodyPr>
          <a:lstStyle/>
          <a:p>
            <a:r>
              <a:rPr lang="en-SG" sz="4400" dirty="0" err="1"/>
              <a:t>Maisqual</a:t>
            </a:r>
            <a:r>
              <a:rPr lang="en-SG" sz="4400" dirty="0"/>
              <a:t> </a:t>
            </a:r>
            <a:r>
              <a:rPr lang="en-SG" sz="4400" dirty="0" smtClean="0"/>
              <a:t>Projects/Ant Analysis</a:t>
            </a:r>
            <a:endParaRPr lang="en-SG" sz="4400" dirty="0"/>
          </a:p>
        </p:txBody>
      </p:sp>
    </p:spTree>
    <p:extLst>
      <p:ext uri="{BB962C8B-B14F-4D97-AF65-F5344CB8AC3E}">
        <p14:creationId xmlns:p14="http://schemas.microsoft.com/office/powerpoint/2010/main" val="3829255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r>
              <a:rPr lang="en-SG" dirty="0" smtClean="0"/>
              <a:t>From the regression graph we can see that the number of different subjects that have been posted on the mailing list in the last 3 months and the total number of replies to requests on the user mailing list in the last 3 months is positively correlated.</a:t>
            </a:r>
          </a:p>
          <a:p>
            <a:endParaRPr lang="en-SG" dirty="0"/>
          </a:p>
        </p:txBody>
      </p:sp>
    </p:spTree>
    <p:extLst>
      <p:ext uri="{BB962C8B-B14F-4D97-AF65-F5344CB8AC3E}">
        <p14:creationId xmlns:p14="http://schemas.microsoft.com/office/powerpoint/2010/main" val="2911689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endParaRPr lang="en-SG"/>
          </a:p>
        </p:txBody>
      </p:sp>
      <p:pic>
        <p:nvPicPr>
          <p:cNvPr id="4" name="Picture 3"/>
          <p:cNvPicPr/>
          <p:nvPr/>
        </p:nvPicPr>
        <p:blipFill>
          <a:blip r:embed="rId2"/>
          <a:stretch>
            <a:fillRect/>
          </a:stretch>
        </p:blipFill>
        <p:spPr>
          <a:xfrm>
            <a:off x="838200" y="68307"/>
            <a:ext cx="10344876" cy="5378904"/>
          </a:xfrm>
          <a:prstGeom prst="rect">
            <a:avLst/>
          </a:prstGeom>
        </p:spPr>
      </p:pic>
      <p:sp>
        <p:nvSpPr>
          <p:cNvPr id="5" name="Content Placeholder 2"/>
          <p:cNvSpPr txBox="1">
            <a:spLocks/>
          </p:cNvSpPr>
          <p:nvPr/>
        </p:nvSpPr>
        <p:spPr>
          <a:xfrm>
            <a:off x="395921" y="5447211"/>
            <a:ext cx="10515600" cy="16720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sz="2000" dirty="0" smtClean="0"/>
              <a:t>COM_USR_SUBJ_3M----the number of different subjects (</a:t>
            </a:r>
            <a:r>
              <a:rPr lang="en-SG" sz="2000" dirty="0" err="1" smtClean="0"/>
              <a:t>eg</a:t>
            </a:r>
            <a:r>
              <a:rPr lang="en-SG" sz="2000" dirty="0" smtClean="0"/>
              <a:t>. A question and its response) that 				have been posted on the mailing list in the last 3 months</a:t>
            </a:r>
          </a:p>
          <a:p>
            <a:pPr marL="0" indent="0">
              <a:buFont typeface="Arial" panose="020B0604020202020204" pitchFamily="34" charset="0"/>
              <a:buNone/>
            </a:pPr>
            <a:endParaRPr lang="en-SG" sz="100" dirty="0" smtClean="0"/>
          </a:p>
          <a:p>
            <a:r>
              <a:rPr lang="en-SG" sz="2000" dirty="0" smtClean="0"/>
              <a:t>COM_USR_RESP_VOL_3M ----the total number of replies to requests on the user mailing list in 				          the last 3 months</a:t>
            </a:r>
          </a:p>
          <a:p>
            <a:pPr marL="0" indent="0">
              <a:buFont typeface="Arial" panose="020B0604020202020204" pitchFamily="34" charset="0"/>
              <a:buNone/>
            </a:pPr>
            <a:endParaRPr lang="en-SG" sz="2400" b="1" dirty="0" smtClean="0"/>
          </a:p>
          <a:p>
            <a:pPr marL="0" indent="0">
              <a:buFont typeface="Arial" panose="020B0604020202020204" pitchFamily="34" charset="0"/>
              <a:buNone/>
            </a:pPr>
            <a:endParaRPr lang="en-SG" sz="2400" b="1" dirty="0"/>
          </a:p>
        </p:txBody>
      </p:sp>
    </p:spTree>
    <p:extLst>
      <p:ext uri="{BB962C8B-B14F-4D97-AF65-F5344CB8AC3E}">
        <p14:creationId xmlns:p14="http://schemas.microsoft.com/office/powerpoint/2010/main" val="594540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458742" y="173082"/>
            <a:ext cx="11274516" cy="5132591"/>
          </a:xfrm>
          <a:prstGeom prst="rect">
            <a:avLst/>
          </a:prstGeom>
        </p:spPr>
      </p:pic>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endParaRPr lang="en-SG" dirty="0"/>
          </a:p>
        </p:txBody>
      </p:sp>
      <p:sp>
        <p:nvSpPr>
          <p:cNvPr id="5" name="Content Placeholder 2"/>
          <p:cNvSpPr txBox="1">
            <a:spLocks/>
          </p:cNvSpPr>
          <p:nvPr/>
        </p:nvSpPr>
        <p:spPr>
          <a:xfrm>
            <a:off x="357051" y="537314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sz="2000" dirty="0" smtClean="0"/>
              <a:t>COM_USR_SUBJ_3M----the number of different subjects (</a:t>
            </a:r>
            <a:r>
              <a:rPr lang="en-SG" sz="2000" dirty="0" err="1" smtClean="0"/>
              <a:t>eg</a:t>
            </a:r>
            <a:r>
              <a:rPr lang="en-SG" sz="2000" dirty="0" smtClean="0"/>
              <a:t>. A question and its response) that 				have been posted on the mailing list in the last 3 months</a:t>
            </a:r>
          </a:p>
          <a:p>
            <a:pPr marL="0" indent="0">
              <a:buFont typeface="Arial" panose="020B0604020202020204" pitchFamily="34" charset="0"/>
              <a:buNone/>
            </a:pPr>
            <a:endParaRPr lang="en-SG" sz="100" dirty="0" smtClean="0"/>
          </a:p>
          <a:p>
            <a:r>
              <a:rPr lang="en-SG" sz="2000" dirty="0" smtClean="0"/>
              <a:t>COM_USR_RESP_VOL_3M ----the total number of replies to requests on the user mailing list in 				          the last 3 months</a:t>
            </a:r>
          </a:p>
          <a:p>
            <a:pPr marL="0" indent="0">
              <a:buFont typeface="Arial" panose="020B0604020202020204" pitchFamily="34" charset="0"/>
              <a:buNone/>
            </a:pPr>
            <a:endParaRPr lang="en-SG" sz="2400" b="1" dirty="0" smtClean="0"/>
          </a:p>
          <a:p>
            <a:pPr marL="0" indent="0">
              <a:buFont typeface="Arial" panose="020B0604020202020204" pitchFamily="34" charset="0"/>
              <a:buNone/>
            </a:pPr>
            <a:endParaRPr lang="en-SG" sz="2400" b="1" dirty="0"/>
          </a:p>
        </p:txBody>
      </p:sp>
    </p:spTree>
    <p:extLst>
      <p:ext uri="{BB962C8B-B14F-4D97-AF65-F5344CB8AC3E}">
        <p14:creationId xmlns:p14="http://schemas.microsoft.com/office/powerpoint/2010/main" val="1211602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normAutofit/>
          </a:bodyPr>
          <a:lstStyle/>
          <a:p>
            <a:r>
              <a:rPr lang="en-SG" dirty="0"/>
              <a:t>Looking at the Pearson Correlation which is 0.95, it indicate that there is a strong positive correlation between them. We can conclude that when there is more number of different subjects that have been posted on the mailing list, there is more total number of replies to requests on the user mailing list. Which suggest that there is an effective communication between users and developers.</a:t>
            </a:r>
          </a:p>
          <a:p>
            <a:pPr marL="0" indent="0">
              <a:buNone/>
            </a:pPr>
            <a:endParaRPr lang="en-SG" dirty="0"/>
          </a:p>
          <a:p>
            <a:endParaRPr lang="en-SG" sz="2400" dirty="0"/>
          </a:p>
        </p:txBody>
      </p:sp>
    </p:spTree>
    <p:extLst>
      <p:ext uri="{BB962C8B-B14F-4D97-AF65-F5344CB8AC3E}">
        <p14:creationId xmlns:p14="http://schemas.microsoft.com/office/powerpoint/2010/main" val="23473196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Siti’s</a:t>
            </a:r>
            <a:r>
              <a:rPr lang="en-SG" dirty="0" smtClean="0"/>
              <a:t> Analysis</a:t>
            </a:r>
            <a:endParaRPr lang="en-SG" dirty="0"/>
          </a:p>
        </p:txBody>
      </p:sp>
      <p:sp>
        <p:nvSpPr>
          <p:cNvPr id="3" name="Content Placeholder 2"/>
          <p:cNvSpPr>
            <a:spLocks noGrp="1"/>
          </p:cNvSpPr>
          <p:nvPr>
            <p:ph idx="1"/>
          </p:nvPr>
        </p:nvSpPr>
        <p:spPr/>
        <p:txBody>
          <a:bodyPr/>
          <a:lstStyle/>
          <a:p>
            <a:pPr marL="0" indent="0">
              <a:buNone/>
            </a:pPr>
            <a:r>
              <a:rPr lang="en-US" sz="4400" dirty="0"/>
              <a:t>The more the number of developers involved, the more bugs fixed and increase of number of </a:t>
            </a:r>
            <a:r>
              <a:rPr lang="en-US" sz="4400" dirty="0" smtClean="0"/>
              <a:t>commits.</a:t>
            </a:r>
            <a:endParaRPr lang="en-US" sz="4400" dirty="0"/>
          </a:p>
          <a:p>
            <a:pPr marL="0" indent="0">
              <a:buNone/>
            </a:pPr>
            <a:endParaRPr lang="en-SG" dirty="0"/>
          </a:p>
        </p:txBody>
      </p:sp>
    </p:spTree>
    <p:extLst>
      <p:ext uri="{BB962C8B-B14F-4D97-AF65-F5344CB8AC3E}">
        <p14:creationId xmlns:p14="http://schemas.microsoft.com/office/powerpoint/2010/main" val="22557169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100146"/>
            <a:ext cx="12208313" cy="5038525"/>
          </a:xfrm>
          <a:prstGeom prst="rect">
            <a:avLst/>
          </a:prstGeom>
        </p:spPr>
      </p:pic>
      <p:sp>
        <p:nvSpPr>
          <p:cNvPr id="8" name="TextBox 7"/>
          <p:cNvSpPr txBox="1"/>
          <p:nvPr/>
        </p:nvSpPr>
        <p:spPr>
          <a:xfrm>
            <a:off x="463639" y="5138671"/>
            <a:ext cx="11078738"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t>SCM_COMMITS_3M: Number of commits during the last 3 months(count the commits registered by the software</a:t>
            </a:r>
          </a:p>
          <a:p>
            <a:pPr lvl="5"/>
            <a:r>
              <a:rPr lang="en-US" dirty="0" smtClean="0"/>
              <a:t>Configuration management tool for the artefact on the repository)</a:t>
            </a:r>
          </a:p>
          <a:p>
            <a:pPr marL="285750" indent="-285750">
              <a:buFont typeface="Arial" panose="020B0604020202020204" pitchFamily="34" charset="0"/>
              <a:buChar char="•"/>
            </a:pPr>
            <a:r>
              <a:rPr lang="en-US" dirty="0" smtClean="0"/>
              <a:t>SCM_FIXES_3M: Number of fixes during the last 3 months(counts the number of fix-related commits)</a:t>
            </a:r>
            <a:endParaRPr lang="en-US" dirty="0"/>
          </a:p>
        </p:txBody>
      </p:sp>
      <p:sp>
        <p:nvSpPr>
          <p:cNvPr id="9" name="TextBox 8"/>
          <p:cNvSpPr txBox="1"/>
          <p:nvPr/>
        </p:nvSpPr>
        <p:spPr>
          <a:xfrm>
            <a:off x="656823" y="6062001"/>
            <a:ext cx="10797187" cy="400110"/>
          </a:xfrm>
          <a:prstGeom prst="rect">
            <a:avLst/>
          </a:prstGeom>
          <a:noFill/>
        </p:spPr>
        <p:txBody>
          <a:bodyPr wrap="none" rtlCol="0">
            <a:spAutoFit/>
          </a:bodyPr>
          <a:lstStyle/>
          <a:p>
            <a:r>
              <a:rPr lang="en-US" sz="2000" dirty="0" smtClean="0"/>
              <a:t>From the scatterplot, we can see that both inputs are positively correlated as the regression line is flat.</a:t>
            </a:r>
            <a:endParaRPr lang="en-US" sz="2000" dirty="0"/>
          </a:p>
        </p:txBody>
      </p:sp>
    </p:spTree>
    <p:extLst>
      <p:ext uri="{BB962C8B-B14F-4D97-AF65-F5344CB8AC3E}">
        <p14:creationId xmlns:p14="http://schemas.microsoft.com/office/powerpoint/2010/main" val="2015517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7446" y="224508"/>
            <a:ext cx="11930803" cy="4540675"/>
          </a:xfrm>
          <a:prstGeom prst="rect">
            <a:avLst/>
          </a:prstGeom>
        </p:spPr>
      </p:pic>
      <p:sp>
        <p:nvSpPr>
          <p:cNvPr id="5" name="TextBox 4"/>
          <p:cNvSpPr txBox="1"/>
          <p:nvPr/>
        </p:nvSpPr>
        <p:spPr>
          <a:xfrm>
            <a:off x="450760" y="4868213"/>
            <a:ext cx="11041805" cy="1231106"/>
          </a:xfrm>
          <a:prstGeom prst="rect">
            <a:avLst/>
          </a:prstGeom>
          <a:noFill/>
        </p:spPr>
        <p:txBody>
          <a:bodyPr wrap="non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 strong positive correlation between these fields is represented by the link between them.</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 The </a:t>
            </a:r>
            <a:r>
              <a:rPr lang="en-US" dirty="0">
                <a:latin typeface="Arial" panose="020B0604020202020204" pitchFamily="34" charset="0"/>
                <a:cs typeface="Arial" panose="020B0604020202020204" pitchFamily="34" charset="0"/>
              </a:rPr>
              <a:t>correlation between SCM_COMMITS_3M and SCM_FIXES_3M (r=0.96) is strong.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 As </a:t>
            </a:r>
            <a:r>
              <a:rPr lang="en-US" dirty="0">
                <a:latin typeface="Arial" panose="020B0604020202020204" pitchFamily="34" charset="0"/>
                <a:cs typeface="Arial" panose="020B0604020202020204" pitchFamily="34" charset="0"/>
              </a:rPr>
              <a:t>SCM_COMMITS_3M increases, there is a strong tendency for SCM_FIXES_3M to increase also.</a:t>
            </a:r>
          </a:p>
          <a:p>
            <a:endParaRPr lang="en-US" dirty="0"/>
          </a:p>
        </p:txBody>
      </p:sp>
    </p:spTree>
    <p:extLst>
      <p:ext uri="{BB962C8B-B14F-4D97-AF65-F5344CB8AC3E}">
        <p14:creationId xmlns:p14="http://schemas.microsoft.com/office/powerpoint/2010/main" val="2167472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400" y="272334"/>
            <a:ext cx="11911448" cy="4814821"/>
          </a:xfrm>
          <a:prstGeom prst="rect">
            <a:avLst/>
          </a:prstGeom>
        </p:spPr>
      </p:pic>
      <p:sp>
        <p:nvSpPr>
          <p:cNvPr id="5" name="TextBox 4"/>
          <p:cNvSpPr txBox="1"/>
          <p:nvPr/>
        </p:nvSpPr>
        <p:spPr>
          <a:xfrm>
            <a:off x="1159099" y="5306095"/>
            <a:ext cx="9149108" cy="830997"/>
          </a:xfrm>
          <a:prstGeom prst="rect">
            <a:avLst/>
          </a:prstGeom>
          <a:noFill/>
        </p:spPr>
        <p:txBody>
          <a:bodyPr wrap="none" rtlCol="0">
            <a:spAutoFit/>
          </a:bodyPr>
          <a:lstStyle/>
          <a:p>
            <a:r>
              <a:rPr lang="en-US" sz="2400" dirty="0" smtClean="0"/>
              <a:t>Seeing this bar chart, it shows that the higher the average value of fixes,</a:t>
            </a:r>
          </a:p>
          <a:p>
            <a:r>
              <a:rPr lang="en-US" sz="2400" dirty="0" smtClean="0"/>
              <a:t> the more commits happened.</a:t>
            </a:r>
            <a:endParaRPr lang="en-US" sz="2400" dirty="0"/>
          </a:p>
        </p:txBody>
      </p:sp>
    </p:spTree>
    <p:extLst>
      <p:ext uri="{BB962C8B-B14F-4D97-AF65-F5344CB8AC3E}">
        <p14:creationId xmlns:p14="http://schemas.microsoft.com/office/powerpoint/2010/main" val="3910411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9404" y="720815"/>
            <a:ext cx="11853885" cy="4894374"/>
          </a:xfrm>
          <a:prstGeom prst="rect">
            <a:avLst/>
          </a:prstGeom>
        </p:spPr>
      </p:pic>
    </p:spTree>
    <p:extLst>
      <p:ext uri="{BB962C8B-B14F-4D97-AF65-F5344CB8AC3E}">
        <p14:creationId xmlns:p14="http://schemas.microsoft.com/office/powerpoint/2010/main" val="41812475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31235" y="365102"/>
            <a:ext cx="11188539" cy="4000836"/>
          </a:xfrm>
          <a:prstGeom prst="rect">
            <a:avLst/>
          </a:prstGeom>
        </p:spPr>
      </p:pic>
      <p:sp>
        <p:nvSpPr>
          <p:cNvPr id="5" name="TextBox 4"/>
          <p:cNvSpPr txBox="1"/>
          <p:nvPr/>
        </p:nvSpPr>
        <p:spPr>
          <a:xfrm>
            <a:off x="282654" y="4803820"/>
            <a:ext cx="11783932" cy="1846659"/>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t>SCM_COMMITTERS_3M: Number of distinct committers</a:t>
            </a:r>
          </a:p>
          <a:p>
            <a:endParaRPr lang="en-US" sz="2400" dirty="0" smtClean="0"/>
          </a:p>
          <a:p>
            <a:r>
              <a:rPr lang="en-US" sz="2400" dirty="0" smtClean="0"/>
              <a:t>This scatterplot shows that </a:t>
            </a:r>
            <a:r>
              <a:rPr lang="en-US" sz="2400" dirty="0"/>
              <a:t>the relationship between committers and commits is </a:t>
            </a:r>
            <a:r>
              <a:rPr lang="en-US" sz="2400" dirty="0" smtClean="0"/>
              <a:t>rather</a:t>
            </a:r>
          </a:p>
          <a:p>
            <a:r>
              <a:rPr lang="en-US" sz="2400" dirty="0" smtClean="0"/>
              <a:t> </a:t>
            </a:r>
            <a:r>
              <a:rPr lang="en-US" sz="2400" dirty="0"/>
              <a:t>linear proving that with more contributions from </a:t>
            </a:r>
            <a:r>
              <a:rPr lang="en-US" sz="2400" dirty="0" smtClean="0"/>
              <a:t>committers, </a:t>
            </a:r>
            <a:r>
              <a:rPr lang="en-US" sz="2400" dirty="0"/>
              <a:t>more commits are happening. </a:t>
            </a:r>
          </a:p>
          <a:p>
            <a:endParaRPr lang="en-US" dirty="0"/>
          </a:p>
        </p:txBody>
      </p:sp>
    </p:spTree>
    <p:extLst>
      <p:ext uri="{BB962C8B-B14F-4D97-AF65-F5344CB8AC3E}">
        <p14:creationId xmlns:p14="http://schemas.microsoft.com/office/powerpoint/2010/main" val="3550523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Agenda</a:t>
            </a:r>
            <a:endParaRPr lang="en-SG" dirty="0"/>
          </a:p>
        </p:txBody>
      </p:sp>
      <p:sp>
        <p:nvSpPr>
          <p:cNvPr id="3" name="Content Placeholder 2"/>
          <p:cNvSpPr>
            <a:spLocks noGrp="1"/>
          </p:cNvSpPr>
          <p:nvPr>
            <p:ph idx="1"/>
          </p:nvPr>
        </p:nvSpPr>
        <p:spPr/>
        <p:txBody>
          <a:bodyPr/>
          <a:lstStyle/>
          <a:p>
            <a:r>
              <a:rPr lang="en-SG" dirty="0" smtClean="0"/>
              <a:t>Background information of </a:t>
            </a:r>
            <a:r>
              <a:rPr lang="en-SG" dirty="0" err="1" smtClean="0"/>
              <a:t>Maisqual</a:t>
            </a:r>
            <a:r>
              <a:rPr lang="en-SG" dirty="0" smtClean="0"/>
              <a:t> Projects/Ant Dataset</a:t>
            </a:r>
          </a:p>
          <a:p>
            <a:r>
              <a:rPr lang="en-SG" dirty="0" smtClean="0"/>
              <a:t>Alice’s analysis</a:t>
            </a:r>
          </a:p>
          <a:p>
            <a:r>
              <a:rPr lang="en-SG" dirty="0" err="1" smtClean="0"/>
              <a:t>Siti’s</a:t>
            </a:r>
            <a:r>
              <a:rPr lang="en-SG" dirty="0" smtClean="0"/>
              <a:t> analysis</a:t>
            </a:r>
          </a:p>
          <a:p>
            <a:pPr marL="0" indent="0">
              <a:buNone/>
            </a:pPr>
            <a:endParaRPr lang="en-SG" dirty="0"/>
          </a:p>
        </p:txBody>
      </p:sp>
    </p:spTree>
    <p:extLst>
      <p:ext uri="{BB962C8B-B14F-4D97-AF65-F5344CB8AC3E}">
        <p14:creationId xmlns:p14="http://schemas.microsoft.com/office/powerpoint/2010/main" val="36741106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Looking at the scatterplots and relationship graphs between SCM_COMMITS_3M, SCM_COMMITTERS_3M &amp; SCM_FIXES_3M shows that they are related to one another. </a:t>
            </a:r>
            <a:r>
              <a:rPr lang="en-US" dirty="0"/>
              <a:t>This high correlation between </a:t>
            </a:r>
            <a:r>
              <a:rPr lang="en-US" dirty="0" smtClean="0"/>
              <a:t>them also suggests </a:t>
            </a:r>
            <a:r>
              <a:rPr lang="en-US" dirty="0"/>
              <a:t>that </a:t>
            </a:r>
            <a:r>
              <a:rPr lang="en-US" dirty="0" smtClean="0"/>
              <a:t>these </a:t>
            </a:r>
            <a:r>
              <a:rPr lang="en-US" dirty="0"/>
              <a:t>effects are somewhat bounded together.</a:t>
            </a:r>
          </a:p>
          <a:p>
            <a:r>
              <a:rPr lang="en-US" dirty="0" smtClean="0"/>
              <a:t>Proves that the statement is right.</a:t>
            </a:r>
            <a:endParaRPr lang="en-US" dirty="0"/>
          </a:p>
        </p:txBody>
      </p:sp>
    </p:spTree>
    <p:extLst>
      <p:ext uri="{BB962C8B-B14F-4D97-AF65-F5344CB8AC3E}">
        <p14:creationId xmlns:p14="http://schemas.microsoft.com/office/powerpoint/2010/main" val="630889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8800" dirty="0" smtClean="0"/>
              <a:t>Thank you</a:t>
            </a:r>
          </a:p>
        </p:txBody>
      </p:sp>
    </p:spTree>
    <p:extLst>
      <p:ext uri="{BB962C8B-B14F-4D97-AF65-F5344CB8AC3E}">
        <p14:creationId xmlns:p14="http://schemas.microsoft.com/office/powerpoint/2010/main" val="17346408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maisqual.squoring.com/wiki/index.php/Maisqual_Metrics</a:t>
            </a:r>
            <a:endParaRPr lang="en-US" dirty="0" smtClean="0"/>
          </a:p>
          <a:p>
            <a:r>
              <a:rPr lang="en-US" dirty="0">
                <a:hlinkClick r:id="rId3"/>
              </a:rPr>
              <a:t>http://</a:t>
            </a:r>
            <a:r>
              <a:rPr lang="en-US" dirty="0" smtClean="0">
                <a:hlinkClick r:id="rId3"/>
              </a:rPr>
              <a:t>maisqual.squoring.com/wiki/index.php/Maisqual_Projects/Ant</a:t>
            </a:r>
            <a:endParaRPr lang="en-US" dirty="0" smtClean="0"/>
          </a:p>
          <a:p>
            <a:pPr marL="0" indent="0">
              <a:buNone/>
            </a:pPr>
            <a:endParaRPr lang="en-US" dirty="0"/>
          </a:p>
        </p:txBody>
      </p:sp>
    </p:spTree>
    <p:extLst>
      <p:ext uri="{BB962C8B-B14F-4D97-AF65-F5344CB8AC3E}">
        <p14:creationId xmlns:p14="http://schemas.microsoft.com/office/powerpoint/2010/main" val="3251168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2010"/>
            <a:ext cx="10515600" cy="1325563"/>
          </a:xfrm>
        </p:spPr>
        <p:txBody>
          <a:bodyPr>
            <a:normAutofit fontScale="90000"/>
          </a:bodyPr>
          <a:lstStyle/>
          <a:p>
            <a:r>
              <a:rPr lang="en-SG" dirty="0" smtClean="0"/>
              <a:t>Background information of </a:t>
            </a:r>
            <a:r>
              <a:rPr lang="en-SG" dirty="0" err="1" smtClean="0"/>
              <a:t>Maisqual</a:t>
            </a:r>
            <a:r>
              <a:rPr lang="en-SG" dirty="0" smtClean="0"/>
              <a:t> Projects/Ant Dataset</a:t>
            </a:r>
            <a:br>
              <a:rPr lang="en-SG" dirty="0" smtClean="0"/>
            </a:br>
            <a:endParaRPr lang="en-SG" dirty="0"/>
          </a:p>
        </p:txBody>
      </p:sp>
      <p:sp>
        <p:nvSpPr>
          <p:cNvPr id="3" name="Content Placeholder 2"/>
          <p:cNvSpPr>
            <a:spLocks noGrp="1"/>
          </p:cNvSpPr>
          <p:nvPr>
            <p:ph idx="1"/>
          </p:nvPr>
        </p:nvSpPr>
        <p:spPr>
          <a:xfrm>
            <a:off x="838200" y="2174541"/>
            <a:ext cx="10515600" cy="4351338"/>
          </a:xfrm>
        </p:spPr>
        <p:txBody>
          <a:bodyPr/>
          <a:lstStyle/>
          <a:p>
            <a:r>
              <a:rPr lang="en-SG" dirty="0" smtClean="0"/>
              <a:t>research project intends to fill the gap between both fields by proposing a controlled and peer-reviewed data set series ready to use and study.</a:t>
            </a:r>
          </a:p>
          <a:p>
            <a:pPr marL="0" indent="0">
              <a:buNone/>
            </a:pPr>
            <a:endParaRPr lang="en-SG" dirty="0"/>
          </a:p>
        </p:txBody>
      </p:sp>
    </p:spTree>
    <p:extLst>
      <p:ext uri="{BB962C8B-B14F-4D97-AF65-F5344CB8AC3E}">
        <p14:creationId xmlns:p14="http://schemas.microsoft.com/office/powerpoint/2010/main" val="3279526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Alice’s analysis</a:t>
            </a:r>
            <a:br>
              <a:rPr lang="en-SG" dirty="0" smtClean="0"/>
            </a:br>
            <a:endParaRPr lang="en-SG" dirty="0"/>
          </a:p>
        </p:txBody>
      </p:sp>
      <p:sp>
        <p:nvSpPr>
          <p:cNvPr id="3" name="Content Placeholder 2"/>
          <p:cNvSpPr>
            <a:spLocks noGrp="1"/>
          </p:cNvSpPr>
          <p:nvPr>
            <p:ph idx="1"/>
          </p:nvPr>
        </p:nvSpPr>
        <p:spPr>
          <a:xfrm>
            <a:off x="929640" y="2069511"/>
            <a:ext cx="10515600" cy="4486275"/>
          </a:xfrm>
        </p:spPr>
        <p:txBody>
          <a:bodyPr>
            <a:normAutofit/>
          </a:bodyPr>
          <a:lstStyle/>
          <a:p>
            <a:r>
              <a:rPr lang="en-SG" sz="4000" dirty="0"/>
              <a:t>1) Does more source lines means there is more effective lines?</a:t>
            </a:r>
          </a:p>
          <a:p>
            <a:pPr marL="0" indent="0">
              <a:buNone/>
            </a:pPr>
            <a:endParaRPr lang="en-SG" sz="4000" dirty="0"/>
          </a:p>
        </p:txBody>
      </p:sp>
    </p:spTree>
    <p:extLst>
      <p:ext uri="{BB962C8B-B14F-4D97-AF65-F5344CB8AC3E}">
        <p14:creationId xmlns:p14="http://schemas.microsoft.com/office/powerpoint/2010/main" val="2409491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91100" y="204015"/>
            <a:ext cx="11596100" cy="5235213"/>
          </a:xfrm>
          <a:prstGeom prst="rect">
            <a:avLst/>
          </a:prstGeom>
        </p:spPr>
      </p:pic>
      <p:sp>
        <p:nvSpPr>
          <p:cNvPr id="3" name="Content Placeholder 2"/>
          <p:cNvSpPr>
            <a:spLocks noGrp="1"/>
          </p:cNvSpPr>
          <p:nvPr>
            <p:ph idx="1"/>
          </p:nvPr>
        </p:nvSpPr>
        <p:spPr>
          <a:xfrm>
            <a:off x="117566" y="5161599"/>
            <a:ext cx="11301549" cy="1578835"/>
          </a:xfrm>
        </p:spPr>
        <p:txBody>
          <a:bodyPr>
            <a:normAutofit/>
          </a:bodyPr>
          <a:lstStyle/>
          <a:p>
            <a:r>
              <a:rPr lang="en-SG" sz="2000" dirty="0"/>
              <a:t>SLOC----source lines of code</a:t>
            </a:r>
          </a:p>
          <a:p>
            <a:r>
              <a:rPr lang="en-SG" sz="2000" dirty="0"/>
              <a:t>ELOC----effective lines of </a:t>
            </a:r>
            <a:r>
              <a:rPr lang="en-SG" sz="2000" dirty="0" smtClean="0"/>
              <a:t>code</a:t>
            </a:r>
          </a:p>
          <a:p>
            <a:pPr marL="0" indent="0">
              <a:buNone/>
            </a:pPr>
            <a:r>
              <a:rPr lang="en-SG" sz="2400" b="1" dirty="0"/>
              <a:t>From the regression graph we can see that source lines of code and effective lines of code is positively correlated</a:t>
            </a:r>
          </a:p>
          <a:p>
            <a:pPr marL="0" indent="0">
              <a:buNone/>
            </a:pPr>
            <a:endParaRPr lang="en-SG" sz="2000" dirty="0"/>
          </a:p>
          <a:p>
            <a:endParaRPr lang="en-SG" dirty="0"/>
          </a:p>
        </p:txBody>
      </p:sp>
    </p:spTree>
    <p:extLst>
      <p:ext uri="{BB962C8B-B14F-4D97-AF65-F5344CB8AC3E}">
        <p14:creationId xmlns:p14="http://schemas.microsoft.com/office/powerpoint/2010/main" val="652399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852805" y="255858"/>
            <a:ext cx="10329000" cy="5517923"/>
          </a:xfrm>
          <a:prstGeom prst="rect">
            <a:avLst/>
          </a:prstGeom>
        </p:spPr>
      </p:pic>
      <p:sp>
        <p:nvSpPr>
          <p:cNvPr id="4" name="Content Placeholder 2"/>
          <p:cNvSpPr>
            <a:spLocks noGrp="1"/>
          </p:cNvSpPr>
          <p:nvPr>
            <p:ph idx="1"/>
          </p:nvPr>
        </p:nvSpPr>
        <p:spPr>
          <a:xfrm>
            <a:off x="366530" y="5618799"/>
            <a:ext cx="11301549" cy="1578835"/>
          </a:xfrm>
        </p:spPr>
        <p:txBody>
          <a:bodyPr>
            <a:normAutofit/>
          </a:bodyPr>
          <a:lstStyle/>
          <a:p>
            <a:r>
              <a:rPr lang="en-SG" sz="2000" dirty="0"/>
              <a:t>SLOC----source lines of code</a:t>
            </a:r>
          </a:p>
          <a:p>
            <a:r>
              <a:rPr lang="en-SG" sz="2000" dirty="0"/>
              <a:t>ELOC----effective lines of </a:t>
            </a:r>
            <a:r>
              <a:rPr lang="en-SG" sz="2000" dirty="0" smtClean="0"/>
              <a:t>code</a:t>
            </a:r>
            <a:endParaRPr lang="en-SG" sz="2000" dirty="0"/>
          </a:p>
          <a:p>
            <a:endParaRPr lang="en-SG" dirty="0"/>
          </a:p>
        </p:txBody>
      </p:sp>
    </p:spTree>
    <p:extLst>
      <p:ext uri="{BB962C8B-B14F-4D97-AF65-F5344CB8AC3E}">
        <p14:creationId xmlns:p14="http://schemas.microsoft.com/office/powerpoint/2010/main" val="1013385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pic>
        <p:nvPicPr>
          <p:cNvPr id="5" name="Picture 4"/>
          <p:cNvPicPr/>
          <p:nvPr/>
        </p:nvPicPr>
        <p:blipFill>
          <a:blip r:embed="rId2"/>
          <a:stretch>
            <a:fillRect/>
          </a:stretch>
        </p:blipFill>
        <p:spPr>
          <a:xfrm>
            <a:off x="517524" y="151041"/>
            <a:ext cx="11156952" cy="5648870"/>
          </a:xfrm>
          <a:prstGeom prst="rect">
            <a:avLst/>
          </a:prstGeom>
        </p:spPr>
      </p:pic>
      <p:sp>
        <p:nvSpPr>
          <p:cNvPr id="6" name="Content Placeholder 2"/>
          <p:cNvSpPr>
            <a:spLocks noGrp="1"/>
          </p:cNvSpPr>
          <p:nvPr>
            <p:ph idx="1"/>
          </p:nvPr>
        </p:nvSpPr>
        <p:spPr>
          <a:xfrm>
            <a:off x="372927" y="3933692"/>
            <a:ext cx="11301549" cy="2924308"/>
          </a:xfrm>
        </p:spPr>
        <p:txBody>
          <a:bodyPr>
            <a:normAutofit fontScale="92500" lnSpcReduction="10000"/>
          </a:bodyPr>
          <a:lstStyle/>
          <a:p>
            <a:r>
              <a:rPr lang="en-SG" sz="2000" dirty="0"/>
              <a:t>SLOC----source lines of code</a:t>
            </a:r>
          </a:p>
          <a:p>
            <a:r>
              <a:rPr lang="en-SG" sz="2000" dirty="0"/>
              <a:t>ELOC----effective lines of </a:t>
            </a:r>
            <a:r>
              <a:rPr lang="en-SG" sz="2000" dirty="0" smtClean="0"/>
              <a:t>code</a:t>
            </a:r>
          </a:p>
          <a:p>
            <a:endParaRPr lang="en-SG" sz="2000" dirty="0"/>
          </a:p>
          <a:p>
            <a:endParaRPr lang="en-SG" sz="2000" dirty="0" smtClean="0"/>
          </a:p>
          <a:p>
            <a:pPr marL="0" indent="0">
              <a:buNone/>
            </a:pPr>
            <a:endParaRPr lang="en-SG" sz="2000" dirty="0" smtClean="0"/>
          </a:p>
          <a:p>
            <a:pPr marL="0" indent="0">
              <a:buNone/>
            </a:pPr>
            <a:r>
              <a:rPr lang="en-SG" sz="2600" b="1" dirty="0"/>
              <a:t>Looking at the Pearson Correlation which is 1, it indicate that there is a strong positive correlation between them. We can conclude that when there is more source lines of code, there is more effective lines of code.</a:t>
            </a:r>
          </a:p>
          <a:p>
            <a:pPr marL="0" indent="0">
              <a:buNone/>
            </a:pPr>
            <a:endParaRPr lang="en-SG" sz="2000" dirty="0"/>
          </a:p>
          <a:p>
            <a:endParaRPr lang="en-SG" dirty="0"/>
          </a:p>
        </p:txBody>
      </p:sp>
    </p:spTree>
    <p:extLst>
      <p:ext uri="{BB962C8B-B14F-4D97-AF65-F5344CB8AC3E}">
        <p14:creationId xmlns:p14="http://schemas.microsoft.com/office/powerpoint/2010/main" val="1837677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04448"/>
            <a:ext cx="10515600" cy="4351338"/>
          </a:xfrm>
        </p:spPr>
        <p:txBody>
          <a:bodyPr/>
          <a:lstStyle/>
          <a:p>
            <a:r>
              <a:rPr lang="en-SG" sz="4000" dirty="0"/>
              <a:t>2) How effective is the communication between users and developers?</a:t>
            </a:r>
          </a:p>
          <a:p>
            <a:endParaRPr lang="en-SG" dirty="0"/>
          </a:p>
        </p:txBody>
      </p:sp>
      <p:sp>
        <p:nvSpPr>
          <p:cNvPr id="4" name="Title 1"/>
          <p:cNvSpPr>
            <a:spLocks noGrp="1"/>
          </p:cNvSpPr>
          <p:nvPr>
            <p:ph type="title"/>
          </p:nvPr>
        </p:nvSpPr>
        <p:spPr/>
        <p:txBody>
          <a:bodyPr/>
          <a:lstStyle/>
          <a:p>
            <a:r>
              <a:rPr lang="en-SG" dirty="0" smtClean="0"/>
              <a:t>Alice’s analysis</a:t>
            </a:r>
            <a:br>
              <a:rPr lang="en-SG" dirty="0" smtClean="0"/>
            </a:br>
            <a:endParaRPr lang="en-SG" dirty="0"/>
          </a:p>
        </p:txBody>
      </p:sp>
    </p:spTree>
    <p:extLst>
      <p:ext uri="{BB962C8B-B14F-4D97-AF65-F5344CB8AC3E}">
        <p14:creationId xmlns:p14="http://schemas.microsoft.com/office/powerpoint/2010/main" val="2339209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82858" y="0"/>
            <a:ext cx="11203896" cy="5558428"/>
          </a:xfrm>
          <a:prstGeom prst="rect">
            <a:avLst/>
          </a:prstGeom>
        </p:spPr>
      </p:pic>
      <p:sp>
        <p:nvSpPr>
          <p:cNvPr id="3" name="Content Placeholder 2"/>
          <p:cNvSpPr>
            <a:spLocks noGrp="1"/>
          </p:cNvSpPr>
          <p:nvPr>
            <p:ph idx="1"/>
          </p:nvPr>
        </p:nvSpPr>
        <p:spPr>
          <a:xfrm>
            <a:off x="382858" y="5447211"/>
            <a:ext cx="10515600" cy="4351338"/>
          </a:xfrm>
        </p:spPr>
        <p:txBody>
          <a:bodyPr>
            <a:normAutofit/>
          </a:bodyPr>
          <a:lstStyle/>
          <a:p>
            <a:r>
              <a:rPr lang="en-SG" sz="2000" dirty="0"/>
              <a:t>COM_USR_SUBJ_3M----the number of different subjects </a:t>
            </a:r>
            <a:r>
              <a:rPr lang="en-SG" sz="2000" dirty="0" smtClean="0"/>
              <a:t>(</a:t>
            </a:r>
            <a:r>
              <a:rPr lang="en-SG" sz="2000" dirty="0" err="1"/>
              <a:t>eg</a:t>
            </a:r>
            <a:r>
              <a:rPr lang="en-SG" sz="2000" dirty="0"/>
              <a:t>. A question and its response) that </a:t>
            </a:r>
            <a:r>
              <a:rPr lang="en-SG" sz="2000" dirty="0" smtClean="0"/>
              <a:t>				have been </a:t>
            </a:r>
            <a:r>
              <a:rPr lang="en-SG" sz="2000" dirty="0"/>
              <a:t>posted on the mailing list in the last </a:t>
            </a:r>
            <a:r>
              <a:rPr lang="en-SG" sz="2000" dirty="0" smtClean="0"/>
              <a:t>3 months</a:t>
            </a:r>
            <a:endParaRPr lang="en-SG" sz="2000" dirty="0"/>
          </a:p>
          <a:p>
            <a:pPr marL="0" indent="0">
              <a:buNone/>
            </a:pPr>
            <a:endParaRPr lang="en-SG" sz="100" dirty="0"/>
          </a:p>
          <a:p>
            <a:r>
              <a:rPr lang="en-SG" sz="2000" dirty="0"/>
              <a:t>COM_USR_RESP_VOL_3M ----the total number of replies to requests </a:t>
            </a:r>
            <a:r>
              <a:rPr lang="en-SG" sz="2000" dirty="0" smtClean="0"/>
              <a:t>on </a:t>
            </a:r>
            <a:r>
              <a:rPr lang="en-SG" sz="2000" dirty="0"/>
              <a:t>the user mailing list in </a:t>
            </a:r>
            <a:r>
              <a:rPr lang="en-SG" sz="2000" dirty="0" smtClean="0"/>
              <a:t>				          the </a:t>
            </a:r>
            <a:r>
              <a:rPr lang="en-SG" sz="2000" dirty="0"/>
              <a:t>last 3 </a:t>
            </a:r>
            <a:r>
              <a:rPr lang="en-SG" sz="2000" dirty="0" smtClean="0"/>
              <a:t>months</a:t>
            </a:r>
            <a:endParaRPr lang="en-SG" sz="2000" dirty="0"/>
          </a:p>
          <a:p>
            <a:pPr marL="0" indent="0">
              <a:buNone/>
            </a:pPr>
            <a:endParaRPr lang="en-SG" sz="2400" b="1" dirty="0"/>
          </a:p>
          <a:p>
            <a:pPr marL="0" indent="0">
              <a:buNone/>
            </a:pPr>
            <a:endParaRPr lang="en-SG" sz="2400" b="1" dirty="0"/>
          </a:p>
        </p:txBody>
      </p:sp>
    </p:spTree>
    <p:extLst>
      <p:ext uri="{BB962C8B-B14F-4D97-AF65-F5344CB8AC3E}">
        <p14:creationId xmlns:p14="http://schemas.microsoft.com/office/powerpoint/2010/main" val="2868152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579</Words>
  <Application>Microsoft Office PowerPoint</Application>
  <PresentationFormat>Widescreen</PresentationFormat>
  <Paragraphs>56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Siti Nurafifah alice yap</vt:lpstr>
      <vt:lpstr>Agenda</vt:lpstr>
      <vt:lpstr>Background information of Maisqual Projects/Ant Dataset </vt:lpstr>
      <vt:lpstr>Alice’s analysis </vt:lpstr>
      <vt:lpstr>PowerPoint Presentation</vt:lpstr>
      <vt:lpstr>PowerPoint Presentation</vt:lpstr>
      <vt:lpstr>PowerPoint Presentation</vt:lpstr>
      <vt:lpstr>Alice’s analysis </vt:lpstr>
      <vt:lpstr>PowerPoint Presentation</vt:lpstr>
      <vt:lpstr>PowerPoint Presentation</vt:lpstr>
      <vt:lpstr>PowerPoint Presentation</vt:lpstr>
      <vt:lpstr>PowerPoint Presentation</vt:lpstr>
      <vt:lpstr>PowerPoint Presentation</vt:lpstr>
      <vt:lpstr>Siti’s Analysis</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Siti Nurafifah alice yap</dc:title>
  <dc:creator>user</dc:creator>
  <cp:lastModifiedBy>1301079H@STUDENT.TP.EDU.SG</cp:lastModifiedBy>
  <cp:revision>9</cp:revision>
  <dcterms:created xsi:type="dcterms:W3CDTF">2015-07-23T03:44:14Z</dcterms:created>
  <dcterms:modified xsi:type="dcterms:W3CDTF">2015-07-23T06:50:52Z</dcterms:modified>
</cp:coreProperties>
</file>