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D257F2-7813-4B8F-8A67-2E74DACC2A4B}"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425563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57F2-7813-4B8F-8A67-2E74DACC2A4B}"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22916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57F2-7813-4B8F-8A67-2E74DACC2A4B}"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230150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57F2-7813-4B8F-8A67-2E74DACC2A4B}"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190667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D257F2-7813-4B8F-8A67-2E74DACC2A4B}" type="datetimeFigureOut">
              <a:rPr lang="en-US" smtClean="0"/>
              <a:t>7/1/2015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21046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D257F2-7813-4B8F-8A67-2E74DACC2A4B}"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367834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D257F2-7813-4B8F-8A67-2E74DACC2A4B}" type="datetimeFigureOut">
              <a:rPr lang="en-US" smtClean="0"/>
              <a:t>7/1/2015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334671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257F2-7813-4B8F-8A67-2E74DACC2A4B}" type="datetimeFigureOut">
              <a:rPr lang="en-US" smtClean="0"/>
              <a:t>7/1/2015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34036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257F2-7813-4B8F-8A67-2E74DACC2A4B}" type="datetimeFigureOut">
              <a:rPr lang="en-US" smtClean="0"/>
              <a:t>7/1/2015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351728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257F2-7813-4B8F-8A67-2E74DACC2A4B}"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149498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257F2-7813-4B8F-8A67-2E74DACC2A4B}" type="datetimeFigureOut">
              <a:rPr lang="en-US" smtClean="0"/>
              <a:t>7/1/2015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9CEA-006D-4CC0-8343-60BD30673864}" type="slidenum">
              <a:rPr lang="en-US" smtClean="0"/>
              <a:t>‹#›</a:t>
            </a:fld>
            <a:endParaRPr lang="en-US"/>
          </a:p>
        </p:txBody>
      </p:sp>
    </p:spTree>
    <p:extLst>
      <p:ext uri="{BB962C8B-B14F-4D97-AF65-F5344CB8AC3E}">
        <p14:creationId xmlns:p14="http://schemas.microsoft.com/office/powerpoint/2010/main" val="377961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257F2-7813-4B8F-8A67-2E74DACC2A4B}" type="datetimeFigureOut">
              <a:rPr lang="en-US" smtClean="0"/>
              <a:t>7/1/2015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39CEA-006D-4CC0-8343-60BD30673864}" type="slidenum">
              <a:rPr lang="en-US" smtClean="0"/>
              <a:t>‹#›</a:t>
            </a:fld>
            <a:endParaRPr lang="en-US"/>
          </a:p>
        </p:txBody>
      </p:sp>
    </p:spTree>
    <p:extLst>
      <p:ext uri="{BB962C8B-B14F-4D97-AF65-F5344CB8AC3E}">
        <p14:creationId xmlns:p14="http://schemas.microsoft.com/office/powerpoint/2010/main" val="3885303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Progress Report 2</a:t>
            </a:r>
            <a:endParaRPr lang="en-US" dirty="0"/>
          </a:p>
        </p:txBody>
      </p:sp>
      <p:sp>
        <p:nvSpPr>
          <p:cNvPr id="3" name="Subtitle 2"/>
          <p:cNvSpPr>
            <a:spLocks noGrp="1"/>
          </p:cNvSpPr>
          <p:nvPr>
            <p:ph type="subTitle" idx="1"/>
          </p:nvPr>
        </p:nvSpPr>
        <p:spPr/>
        <p:txBody>
          <a:bodyPr/>
          <a:lstStyle/>
          <a:p>
            <a:r>
              <a:rPr lang="en-US" dirty="0" smtClean="0"/>
              <a:t>Siti Nurafifah</a:t>
            </a:r>
          </a:p>
          <a:p>
            <a:r>
              <a:rPr lang="en-US" dirty="0" smtClean="0"/>
              <a:t>Alice Yap</a:t>
            </a:r>
            <a:endParaRPr lang="en-US" dirty="0"/>
          </a:p>
        </p:txBody>
      </p:sp>
    </p:spTree>
    <p:extLst>
      <p:ext uri="{BB962C8B-B14F-4D97-AF65-F5344CB8AC3E}">
        <p14:creationId xmlns:p14="http://schemas.microsoft.com/office/powerpoint/2010/main" val="18876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Modifying people-pre-analysis &amp; repo-pre-analysis</a:t>
            </a:r>
            <a:endParaRPr lang="en-US" sz="3600" dirty="0"/>
          </a:p>
        </p:txBody>
      </p:sp>
      <p:sp>
        <p:nvSpPr>
          <p:cNvPr id="3" name="Content Placeholder 2"/>
          <p:cNvSpPr>
            <a:spLocks noGrp="1"/>
          </p:cNvSpPr>
          <p:nvPr>
            <p:ph idx="1"/>
          </p:nvPr>
        </p:nvSpPr>
        <p:spPr/>
        <p:txBody>
          <a:bodyPr/>
          <a:lstStyle/>
          <a:p>
            <a:r>
              <a:rPr lang="en-US" dirty="0" smtClean="0"/>
              <a:t>Prompt for database name, username &amp; password in R:</a:t>
            </a:r>
          </a:p>
          <a:p>
            <a:pPr marL="0" indent="0">
              <a:buNone/>
            </a:pPr>
            <a:endParaRPr lang="en-US" dirty="0"/>
          </a:p>
        </p:txBody>
      </p:sp>
      <p:pic>
        <p:nvPicPr>
          <p:cNvPr id="4" name="Picture 3"/>
          <p:cNvPicPr/>
          <p:nvPr/>
        </p:nvPicPr>
        <p:blipFill>
          <a:blip r:embed="rId2"/>
          <a:stretch>
            <a:fillRect/>
          </a:stretch>
        </p:blipFill>
        <p:spPr>
          <a:xfrm>
            <a:off x="278448" y="2365692"/>
            <a:ext cx="6760336" cy="4176776"/>
          </a:xfrm>
          <a:prstGeom prst="rect">
            <a:avLst/>
          </a:prstGeom>
        </p:spPr>
      </p:pic>
      <p:sp>
        <p:nvSpPr>
          <p:cNvPr id="7" name="Rectangle 6"/>
          <p:cNvSpPr/>
          <p:nvPr/>
        </p:nvSpPr>
        <p:spPr>
          <a:xfrm>
            <a:off x="2370728" y="2901351"/>
            <a:ext cx="875764" cy="1674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ight Brace 8"/>
          <p:cNvSpPr/>
          <p:nvPr/>
        </p:nvSpPr>
        <p:spPr>
          <a:xfrm>
            <a:off x="3227174" y="2653048"/>
            <a:ext cx="862884" cy="708338"/>
          </a:xfrm>
          <a:prstGeom prst="rightBrace">
            <a:avLst/>
          </a:prstGeom>
          <a:noFill/>
          <a:ln>
            <a:solidFill>
              <a:srgbClr val="C0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0" name="TextBox 9"/>
          <p:cNvSpPr txBox="1"/>
          <p:nvPr/>
        </p:nvSpPr>
        <p:spPr>
          <a:xfrm>
            <a:off x="4168349" y="2653048"/>
            <a:ext cx="2359941" cy="707886"/>
          </a:xfrm>
          <a:prstGeom prst="rect">
            <a:avLst/>
          </a:prstGeom>
          <a:noFill/>
        </p:spPr>
        <p:txBody>
          <a:bodyPr wrap="none" rtlCol="0">
            <a:spAutoFit/>
          </a:bodyPr>
          <a:lstStyle/>
          <a:p>
            <a:r>
              <a:rPr lang="en-US" sz="4000" dirty="0" smtClean="0"/>
              <a:t>User input</a:t>
            </a:r>
            <a:endParaRPr lang="en-US" sz="4000" dirty="0"/>
          </a:p>
        </p:txBody>
      </p:sp>
      <p:sp>
        <p:nvSpPr>
          <p:cNvPr id="11" name="Right Brace 10"/>
          <p:cNvSpPr/>
          <p:nvPr/>
        </p:nvSpPr>
        <p:spPr>
          <a:xfrm>
            <a:off x="2834368" y="3408750"/>
            <a:ext cx="824248" cy="295096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3641318" y="4454080"/>
            <a:ext cx="3391700" cy="954107"/>
          </a:xfrm>
          <a:prstGeom prst="rect">
            <a:avLst/>
          </a:prstGeom>
          <a:noFill/>
        </p:spPr>
        <p:txBody>
          <a:bodyPr wrap="square" rtlCol="0">
            <a:spAutoFit/>
          </a:bodyPr>
          <a:lstStyle/>
          <a:p>
            <a:r>
              <a:rPr lang="en-US" sz="2800" dirty="0" smtClean="0"/>
              <a:t>If valid, interactive </a:t>
            </a:r>
          </a:p>
          <a:p>
            <a:r>
              <a:rPr lang="en-US" sz="2800" dirty="0" smtClean="0"/>
              <a:t>menu will be shown</a:t>
            </a:r>
            <a:endParaRPr lang="en-US" sz="2800" dirty="0"/>
          </a:p>
        </p:txBody>
      </p:sp>
      <p:pic>
        <p:nvPicPr>
          <p:cNvPr id="13" name="Picture 12"/>
          <p:cNvPicPr/>
          <p:nvPr/>
        </p:nvPicPr>
        <p:blipFill>
          <a:blip r:embed="rId3"/>
          <a:stretch>
            <a:fillRect/>
          </a:stretch>
        </p:blipFill>
        <p:spPr>
          <a:xfrm>
            <a:off x="7243087" y="3408750"/>
            <a:ext cx="6106881" cy="2622684"/>
          </a:xfrm>
          <a:prstGeom prst="rect">
            <a:avLst/>
          </a:prstGeom>
        </p:spPr>
      </p:pic>
      <p:sp>
        <p:nvSpPr>
          <p:cNvPr id="14" name="TextBox 13"/>
          <p:cNvSpPr txBox="1"/>
          <p:nvPr/>
        </p:nvSpPr>
        <p:spPr>
          <a:xfrm>
            <a:off x="7303396" y="2406827"/>
            <a:ext cx="4050404" cy="954107"/>
          </a:xfrm>
          <a:prstGeom prst="rect">
            <a:avLst/>
          </a:prstGeom>
          <a:noFill/>
        </p:spPr>
        <p:txBody>
          <a:bodyPr wrap="none" rtlCol="0">
            <a:spAutoFit/>
          </a:bodyPr>
          <a:lstStyle/>
          <a:p>
            <a:r>
              <a:rPr lang="en-US" sz="2800" dirty="0" smtClean="0"/>
              <a:t>If invalid, </a:t>
            </a:r>
          </a:p>
          <a:p>
            <a:r>
              <a:rPr lang="en-US" sz="2800" dirty="0" smtClean="0"/>
              <a:t>error message will appear:</a:t>
            </a:r>
            <a:endParaRPr lang="en-US" sz="2800" dirty="0"/>
          </a:p>
        </p:txBody>
      </p:sp>
    </p:spTree>
    <p:extLst>
      <p:ext uri="{BB962C8B-B14F-4D97-AF65-F5344CB8AC3E}">
        <p14:creationId xmlns:p14="http://schemas.microsoft.com/office/powerpoint/2010/main" val="1109208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Report- subset of repositories</a:t>
            </a:r>
            <a:endParaRPr lang="en-US" dirty="0"/>
          </a:p>
        </p:txBody>
      </p:sp>
      <p:sp>
        <p:nvSpPr>
          <p:cNvPr id="3" name="Content Placeholder 2"/>
          <p:cNvSpPr>
            <a:spLocks noGrp="1"/>
          </p:cNvSpPr>
          <p:nvPr>
            <p:ph idx="1"/>
          </p:nvPr>
        </p:nvSpPr>
        <p:spPr/>
        <p:txBody>
          <a:bodyPr/>
          <a:lstStyle/>
          <a:p>
            <a:r>
              <a:rPr lang="en-US" dirty="0" smtClean="0"/>
              <a:t>To </a:t>
            </a:r>
            <a:r>
              <a:rPr lang="en-US" dirty="0"/>
              <a:t>start off with the analyzing, we need to find out which set of repo to analyze from. To proceed with that, we divided the parameters and find out each </a:t>
            </a:r>
            <a:r>
              <a:rPr lang="en-US" dirty="0" smtClean="0"/>
              <a:t>Pearson </a:t>
            </a:r>
            <a:r>
              <a:rPr lang="en-US" dirty="0"/>
              <a:t>and </a:t>
            </a:r>
            <a:r>
              <a:rPr lang="en-US" dirty="0" smtClean="0"/>
              <a:t>Spearman</a:t>
            </a:r>
            <a:r>
              <a:rPr lang="en-US" dirty="0"/>
              <a:t>.</a:t>
            </a:r>
          </a:p>
          <a:p>
            <a:r>
              <a:rPr lang="en-US" dirty="0"/>
              <a:t>Firstly, </a:t>
            </a:r>
            <a:r>
              <a:rPr lang="en-US" dirty="0" smtClean="0"/>
              <a:t>we compare </a:t>
            </a:r>
            <a:r>
              <a:rPr lang="en-US" dirty="0"/>
              <a:t>the relationship </a:t>
            </a:r>
            <a:endParaRPr lang="en-US" dirty="0" smtClean="0"/>
          </a:p>
          <a:p>
            <a:pPr marL="0" indent="0">
              <a:buNone/>
            </a:pPr>
            <a:r>
              <a:rPr lang="en-US" dirty="0" smtClean="0"/>
              <a:t>between </a:t>
            </a:r>
            <a:r>
              <a:rPr lang="en-US" dirty="0"/>
              <a:t>the repository and the number </a:t>
            </a:r>
            <a:endParaRPr lang="en-US" dirty="0" smtClean="0"/>
          </a:p>
          <a:p>
            <a:pPr marL="0" indent="0">
              <a:buNone/>
            </a:pPr>
            <a:r>
              <a:rPr lang="en-US" dirty="0" smtClean="0"/>
              <a:t>of </a:t>
            </a:r>
            <a:r>
              <a:rPr lang="en-US" dirty="0"/>
              <a:t>commits. Looking at the histogram</a:t>
            </a:r>
            <a:r>
              <a:rPr lang="en-US" dirty="0" smtClean="0"/>
              <a:t>,</a:t>
            </a:r>
          </a:p>
          <a:p>
            <a:pPr marL="0" indent="0">
              <a:buNone/>
            </a:pPr>
            <a:r>
              <a:rPr lang="en-US" dirty="0" smtClean="0"/>
              <a:t> </a:t>
            </a:r>
            <a:r>
              <a:rPr lang="en-US" dirty="0"/>
              <a:t>it is a right skewed distribution </a:t>
            </a:r>
            <a:endParaRPr lang="en-US" dirty="0" smtClean="0"/>
          </a:p>
          <a:p>
            <a:pPr marL="0" indent="0">
              <a:buNone/>
            </a:pPr>
            <a:r>
              <a:rPr lang="en-US" dirty="0" smtClean="0"/>
              <a:t>where </a:t>
            </a:r>
            <a:r>
              <a:rPr lang="en-US" dirty="0"/>
              <a:t>the mean is greater than the median. </a:t>
            </a:r>
          </a:p>
          <a:p>
            <a:pPr marL="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237926" y="2859111"/>
            <a:ext cx="4739425" cy="3317852"/>
          </a:xfrm>
          <a:prstGeom prst="rect">
            <a:avLst/>
          </a:prstGeom>
        </p:spPr>
      </p:pic>
    </p:spTree>
    <p:extLst>
      <p:ext uri="{BB962C8B-B14F-4D97-AF65-F5344CB8AC3E}">
        <p14:creationId xmlns:p14="http://schemas.microsoft.com/office/powerpoint/2010/main" val="2064363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r>
              <a:rPr lang="en-US" dirty="0"/>
              <a:t>Then, we look at the median and the third quartile. To find the third quartile, we have to range the number of commits in order. To do this, in </a:t>
            </a:r>
            <a:r>
              <a:rPr lang="en-US" dirty="0" smtClean="0"/>
              <a:t>R:</a:t>
            </a:r>
          </a:p>
          <a:p>
            <a:endParaRPr lang="en-US" dirty="0"/>
          </a:p>
          <a:p>
            <a:endParaRPr lang="en-US" dirty="0" smtClean="0"/>
          </a:p>
          <a:p>
            <a:endParaRPr lang="en-US" dirty="0"/>
          </a:p>
          <a:p>
            <a:endParaRPr lang="en-US" dirty="0" smtClean="0"/>
          </a:p>
          <a:p>
            <a:pPr marL="0" indent="0">
              <a:buNone/>
            </a:pPr>
            <a:r>
              <a:rPr lang="en-US" dirty="0" smtClean="0"/>
              <a:t>The output given was:			This shows that the</a:t>
            </a:r>
          </a:p>
          <a:p>
            <a:pPr marL="0" indent="0">
              <a:buNone/>
            </a:pPr>
            <a:r>
              <a:rPr lang="en-US" dirty="0"/>
              <a:t>	</a:t>
            </a:r>
            <a:r>
              <a:rPr lang="en-US" dirty="0" smtClean="0"/>
              <a:t>					 third quartile is 545.25. </a:t>
            </a:r>
          </a:p>
          <a:p>
            <a:pPr marL="0" indent="0">
              <a:buNone/>
            </a:pPr>
            <a:endParaRPr lang="en-US" dirty="0"/>
          </a:p>
          <a:p>
            <a:pPr marL="0" indent="0">
              <a:buNone/>
            </a:pPr>
            <a:endParaRPr lang="en-US" dirty="0"/>
          </a:p>
        </p:txBody>
      </p:sp>
      <p:pic>
        <p:nvPicPr>
          <p:cNvPr id="8" name="Picture 7"/>
          <p:cNvPicPr>
            <a:picLocks noChangeAspect="1"/>
          </p:cNvPicPr>
          <p:nvPr/>
        </p:nvPicPr>
        <p:blipFill>
          <a:blip r:embed="rId2"/>
          <a:stretch>
            <a:fillRect/>
          </a:stretch>
        </p:blipFill>
        <p:spPr>
          <a:xfrm>
            <a:off x="1179691" y="1558880"/>
            <a:ext cx="7037030" cy="1776748"/>
          </a:xfrm>
          <a:prstGeom prst="rect">
            <a:avLst/>
          </a:prstGeom>
        </p:spPr>
      </p:pic>
      <p:pic>
        <p:nvPicPr>
          <p:cNvPr id="9" name="Picture 8"/>
          <p:cNvPicPr/>
          <p:nvPr/>
        </p:nvPicPr>
        <p:blipFill>
          <a:blip r:embed="rId3"/>
          <a:stretch>
            <a:fillRect/>
          </a:stretch>
        </p:blipFill>
        <p:spPr>
          <a:xfrm>
            <a:off x="1044262" y="4061204"/>
            <a:ext cx="4236076" cy="695091"/>
          </a:xfrm>
          <a:prstGeom prst="rect">
            <a:avLst/>
          </a:prstGeom>
        </p:spPr>
      </p:pic>
      <p:sp>
        <p:nvSpPr>
          <p:cNvPr id="10" name="Rectangle 9"/>
          <p:cNvSpPr/>
          <p:nvPr/>
        </p:nvSpPr>
        <p:spPr>
          <a:xfrm>
            <a:off x="3631842" y="4159876"/>
            <a:ext cx="798490" cy="721217"/>
          </a:xfrm>
          <a:prstGeom prst="rect">
            <a:avLst/>
          </a:prstGeom>
          <a:noFill/>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ight Arrow 10"/>
          <p:cNvSpPr/>
          <p:nvPr/>
        </p:nvSpPr>
        <p:spPr>
          <a:xfrm rot="10190671">
            <a:off x="4584879" y="3747752"/>
            <a:ext cx="1609859" cy="412124"/>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778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Fetch the query number of commits &gt; third quartile</a:t>
            </a:r>
            <a:endParaRPr lang="en-US" sz="3600" dirty="0"/>
          </a:p>
        </p:txBody>
      </p:sp>
      <p:sp>
        <p:nvSpPr>
          <p:cNvPr id="3" name="Content Placeholder 2"/>
          <p:cNvSpPr>
            <a:spLocks noGrp="1"/>
          </p:cNvSpPr>
          <p:nvPr>
            <p:ph idx="1"/>
          </p:nvPr>
        </p:nvSpPr>
        <p:spPr/>
        <p:txBody>
          <a:bodyPr/>
          <a:lstStyle/>
          <a:p>
            <a:r>
              <a:rPr lang="en-US" dirty="0" smtClean="0"/>
              <a:t>To do this, using SQL query:</a:t>
            </a:r>
          </a:p>
          <a:p>
            <a:endParaRPr lang="en-US" dirty="0"/>
          </a:p>
          <a:p>
            <a:endParaRPr lang="en-US" dirty="0" smtClean="0"/>
          </a:p>
          <a:p>
            <a:endParaRPr lang="en-US" dirty="0"/>
          </a:p>
          <a:p>
            <a:r>
              <a:rPr lang="en-US" dirty="0"/>
              <a:t>With this, it subsets the set of repository according to the number of commits more than the third quartile.</a:t>
            </a:r>
          </a:p>
          <a:p>
            <a:pPr marL="0" indent="0">
              <a:buNone/>
            </a:pPr>
            <a:endParaRPr lang="en-US" dirty="0" smtClean="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989124" y="2348181"/>
            <a:ext cx="7291274" cy="1592754"/>
          </a:xfrm>
          <a:prstGeom prst="rect">
            <a:avLst/>
          </a:prstGeom>
        </p:spPr>
      </p:pic>
    </p:spTree>
    <p:extLst>
      <p:ext uri="{BB962C8B-B14F-4D97-AF65-F5344CB8AC3E}">
        <p14:creationId xmlns:p14="http://schemas.microsoft.com/office/powerpoint/2010/main" val="1676346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Shiny App in R:</a:t>
            </a:r>
            <a:endParaRPr lang="en-US" dirty="0"/>
          </a:p>
        </p:txBody>
      </p:sp>
      <p:sp>
        <p:nvSpPr>
          <p:cNvPr id="3" name="Content Placeholder 2"/>
          <p:cNvSpPr>
            <a:spLocks noGrp="1"/>
          </p:cNvSpPr>
          <p:nvPr>
            <p:ph idx="1"/>
          </p:nvPr>
        </p:nvSpPr>
        <p:spPr/>
        <p:txBody>
          <a:bodyPr/>
          <a:lstStyle/>
          <a:p>
            <a:r>
              <a:rPr lang="en-US" dirty="0" smtClean="0"/>
              <a:t>We compare the Pearson and Spearman correlation coefficient:</a:t>
            </a:r>
          </a:p>
          <a:p>
            <a:pPr marL="0" indent="0">
              <a:buNone/>
            </a:pPr>
            <a:endParaRPr lang="en-US" dirty="0"/>
          </a:p>
        </p:txBody>
      </p:sp>
      <p:pic>
        <p:nvPicPr>
          <p:cNvPr id="4" name="Picture 3"/>
          <p:cNvPicPr/>
          <p:nvPr/>
        </p:nvPicPr>
        <p:blipFill>
          <a:blip r:embed="rId2"/>
          <a:stretch>
            <a:fillRect/>
          </a:stretch>
        </p:blipFill>
        <p:spPr>
          <a:xfrm>
            <a:off x="838199" y="2367025"/>
            <a:ext cx="8224838" cy="3312558"/>
          </a:xfrm>
          <a:prstGeom prst="rect">
            <a:avLst/>
          </a:prstGeom>
        </p:spPr>
      </p:pic>
      <p:pic>
        <p:nvPicPr>
          <p:cNvPr id="5" name="Picture 4"/>
          <p:cNvPicPr>
            <a:picLocks noChangeAspect="1"/>
          </p:cNvPicPr>
          <p:nvPr/>
        </p:nvPicPr>
        <p:blipFill>
          <a:blip r:embed="rId3"/>
          <a:stretch>
            <a:fillRect/>
          </a:stretch>
        </p:blipFill>
        <p:spPr>
          <a:xfrm>
            <a:off x="3487290" y="5224463"/>
            <a:ext cx="6000750" cy="952500"/>
          </a:xfrm>
          <a:prstGeom prst="rect">
            <a:avLst/>
          </a:prstGeom>
        </p:spPr>
      </p:pic>
      <p:pic>
        <p:nvPicPr>
          <p:cNvPr id="6" name="Picture 5"/>
          <p:cNvPicPr>
            <a:picLocks noChangeAspect="1"/>
          </p:cNvPicPr>
          <p:nvPr/>
        </p:nvPicPr>
        <p:blipFill>
          <a:blip r:embed="rId4"/>
          <a:stretch>
            <a:fillRect/>
          </a:stretch>
        </p:blipFill>
        <p:spPr>
          <a:xfrm>
            <a:off x="3553965" y="4023304"/>
            <a:ext cx="5934075" cy="1000125"/>
          </a:xfrm>
          <a:prstGeom prst="rect">
            <a:avLst/>
          </a:prstGeom>
        </p:spPr>
      </p:pic>
    </p:spTree>
    <p:extLst>
      <p:ext uri="{BB962C8B-B14F-4D97-AF65-F5344CB8AC3E}">
        <p14:creationId xmlns:p14="http://schemas.microsoft.com/office/powerpoint/2010/main" val="2717764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Pearson &amp; Spearman</a:t>
            </a:r>
            <a:endParaRPr lang="en-US" dirty="0"/>
          </a:p>
        </p:txBody>
      </p:sp>
      <p:pic>
        <p:nvPicPr>
          <p:cNvPr id="4" name="Content Placeholder 3"/>
          <p:cNvPicPr>
            <a:picLocks noGrp="1" noChangeAspect="1"/>
          </p:cNvPicPr>
          <p:nvPr>
            <p:ph idx="1"/>
          </p:nvPr>
        </p:nvPicPr>
        <p:blipFill>
          <a:blip r:embed="rId2"/>
          <a:stretch>
            <a:fillRect/>
          </a:stretch>
        </p:blipFill>
        <p:spPr>
          <a:xfrm>
            <a:off x="975709" y="1444837"/>
            <a:ext cx="8979660" cy="4239577"/>
          </a:xfrm>
          <a:prstGeom prst="rect">
            <a:avLst/>
          </a:prstGeom>
        </p:spPr>
      </p:pic>
    </p:spTree>
    <p:extLst>
      <p:ext uri="{BB962C8B-B14F-4D97-AF65-F5344CB8AC3E}">
        <p14:creationId xmlns:p14="http://schemas.microsoft.com/office/powerpoint/2010/main" val="1001852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lstStyle/>
          <a:p>
            <a:r>
              <a:rPr lang="en-US" dirty="0" smtClean="0"/>
              <a:t>What we learn?</a:t>
            </a:r>
          </a:p>
          <a:p>
            <a:pPr>
              <a:buFontTx/>
              <a:buChar char="-"/>
            </a:pPr>
            <a:r>
              <a:rPr lang="en-US" dirty="0" smtClean="0"/>
              <a:t>Linear Regression </a:t>
            </a:r>
          </a:p>
          <a:p>
            <a:pPr>
              <a:buFontTx/>
              <a:buChar char="-"/>
            </a:pPr>
            <a:r>
              <a:rPr lang="en-US" dirty="0" smtClean="0"/>
              <a:t>Multiple Linear Regression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247" y="1351208"/>
            <a:ext cx="5615189" cy="4701861"/>
          </a:xfrm>
          <a:prstGeom prst="rect">
            <a:avLst/>
          </a:prstGeom>
        </p:spPr>
      </p:pic>
    </p:spTree>
    <p:extLst>
      <p:ext uri="{BB962C8B-B14F-4D97-AF65-F5344CB8AC3E}">
        <p14:creationId xmlns:p14="http://schemas.microsoft.com/office/powerpoint/2010/main" val="69252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lstStyle/>
          <a:p>
            <a:r>
              <a:rPr lang="en-US" dirty="0"/>
              <a:t>In statistics, </a:t>
            </a:r>
            <a:r>
              <a:rPr lang="en-US" b="1" dirty="0"/>
              <a:t>linear regression</a:t>
            </a:r>
            <a:r>
              <a:rPr lang="en-US" dirty="0"/>
              <a:t> is an approach for modeling the relationship between a scalar dependent variable y and one or more explanatory variables (or </a:t>
            </a:r>
            <a:r>
              <a:rPr lang="en-US" dirty="0" smtClean="0"/>
              <a:t>independent </a:t>
            </a:r>
            <a:r>
              <a:rPr lang="en-US" dirty="0"/>
              <a:t>variable) denoted X.</a:t>
            </a:r>
          </a:p>
        </p:txBody>
      </p:sp>
      <p:pic>
        <p:nvPicPr>
          <p:cNvPr id="5" name="Picture 4"/>
          <p:cNvPicPr>
            <a:picLocks noChangeAspect="1"/>
          </p:cNvPicPr>
          <p:nvPr/>
        </p:nvPicPr>
        <p:blipFill>
          <a:blip r:embed="rId2"/>
          <a:stretch>
            <a:fillRect/>
          </a:stretch>
        </p:blipFill>
        <p:spPr>
          <a:xfrm>
            <a:off x="7916348" y="3187721"/>
            <a:ext cx="3829050" cy="2543175"/>
          </a:xfrm>
          <a:prstGeom prst="rect">
            <a:avLst/>
          </a:prstGeom>
        </p:spPr>
      </p:pic>
    </p:spTree>
    <p:extLst>
      <p:ext uri="{BB962C8B-B14F-4D97-AF65-F5344CB8AC3E}">
        <p14:creationId xmlns:p14="http://schemas.microsoft.com/office/powerpoint/2010/main" val="1002881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r>
              <a:rPr lang="en-US" b="1" dirty="0"/>
              <a:t>Multiple linear regression</a:t>
            </a:r>
            <a:r>
              <a:rPr lang="en-US" dirty="0"/>
              <a:t> attempts to model the relationship between two or more explanatory variables and a response variable by fitting a </a:t>
            </a:r>
            <a:r>
              <a:rPr lang="en-US" b="1" dirty="0"/>
              <a:t>linear</a:t>
            </a:r>
            <a:r>
              <a:rPr lang="en-US" dirty="0"/>
              <a:t> equation to observed data. </a:t>
            </a:r>
            <a:endParaRPr lang="en-US" dirty="0" smtClean="0"/>
          </a:p>
          <a:p>
            <a:r>
              <a:rPr lang="en-US" dirty="0"/>
              <a:t>Every value of the independent variable x is associated with a value of the dependent variable y</a:t>
            </a:r>
            <a:r>
              <a:rPr lang="en-US" dirty="0" smtClean="0"/>
              <a:t>. </a:t>
            </a:r>
            <a:endParaRPr lang="en-US" dirty="0"/>
          </a:p>
        </p:txBody>
      </p:sp>
      <p:pic>
        <p:nvPicPr>
          <p:cNvPr id="4" name="Picture 3"/>
          <p:cNvPicPr>
            <a:picLocks noChangeAspect="1"/>
          </p:cNvPicPr>
          <p:nvPr/>
        </p:nvPicPr>
        <p:blipFill>
          <a:blip r:embed="rId2"/>
          <a:stretch>
            <a:fillRect/>
          </a:stretch>
        </p:blipFill>
        <p:spPr>
          <a:xfrm>
            <a:off x="6939901" y="3603670"/>
            <a:ext cx="4226082" cy="3204910"/>
          </a:xfrm>
          <a:prstGeom prst="rect">
            <a:avLst/>
          </a:prstGeom>
        </p:spPr>
      </p:pic>
    </p:spTree>
    <p:extLst>
      <p:ext uri="{BB962C8B-B14F-4D97-AF65-F5344CB8AC3E}">
        <p14:creationId xmlns:p14="http://schemas.microsoft.com/office/powerpoint/2010/main" val="123823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Report - Regression</a:t>
            </a:r>
            <a:endParaRPr lang="en-US" dirty="0"/>
          </a:p>
        </p:txBody>
      </p:sp>
      <p:sp>
        <p:nvSpPr>
          <p:cNvPr id="3" name="Content Placeholder 2"/>
          <p:cNvSpPr>
            <a:spLocks noGrp="1"/>
          </p:cNvSpPr>
          <p:nvPr>
            <p:ph idx="1"/>
          </p:nvPr>
        </p:nvSpPr>
        <p:spPr/>
        <p:txBody>
          <a:bodyPr/>
          <a:lstStyle/>
          <a:p>
            <a:r>
              <a:rPr lang="en-US" dirty="0"/>
              <a:t>Before fitting our regression model we want to investigate how the relationship of the variables related to one another. </a:t>
            </a:r>
            <a:endParaRPr lang="en-US" dirty="0" smtClean="0"/>
          </a:p>
          <a:p>
            <a:r>
              <a:rPr lang="en-US" dirty="0" smtClean="0"/>
              <a:t>To </a:t>
            </a:r>
            <a:r>
              <a:rPr lang="en-US" dirty="0"/>
              <a:t>do this, we can graphically construct scatter plots of all pair-wise combinations of variables in the data frame. </a:t>
            </a:r>
            <a:endParaRPr lang="en-US" dirty="0" smtClean="0"/>
          </a:p>
          <a:p>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8199" y="3441475"/>
            <a:ext cx="5987603" cy="3294175"/>
          </a:xfrm>
          <a:prstGeom prst="rect">
            <a:avLst/>
          </a:prstGeom>
        </p:spPr>
      </p:pic>
    </p:spTree>
    <p:extLst>
      <p:ext uri="{BB962C8B-B14F-4D97-AF65-F5344CB8AC3E}">
        <p14:creationId xmlns:p14="http://schemas.microsoft.com/office/powerpoint/2010/main" val="3212839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Progress Report 1</a:t>
            </a:r>
            <a:endParaRPr lang="en-US" dirty="0"/>
          </a:p>
        </p:txBody>
      </p:sp>
      <p:sp>
        <p:nvSpPr>
          <p:cNvPr id="3" name="Content Placeholder 2"/>
          <p:cNvSpPr>
            <a:spLocks noGrp="1"/>
          </p:cNvSpPr>
          <p:nvPr>
            <p:ph idx="1"/>
          </p:nvPr>
        </p:nvSpPr>
        <p:spPr/>
        <p:txBody>
          <a:bodyPr/>
          <a:lstStyle/>
          <a:p>
            <a:r>
              <a:rPr lang="en-US" dirty="0" smtClean="0"/>
              <a:t>R language</a:t>
            </a:r>
          </a:p>
          <a:p>
            <a:r>
              <a:rPr lang="en-US" dirty="0" smtClean="0"/>
              <a:t>Accessing </a:t>
            </a:r>
            <a:r>
              <a:rPr lang="en-US" dirty="0" err="1" smtClean="0"/>
              <a:t>Github</a:t>
            </a:r>
            <a:endParaRPr lang="en-US" dirty="0"/>
          </a:p>
          <a:p>
            <a:r>
              <a:rPr lang="en-US" dirty="0" smtClean="0"/>
              <a:t>Social Network Analysis</a:t>
            </a:r>
          </a:p>
          <a:p>
            <a:r>
              <a:rPr lang="en-US" dirty="0" smtClean="0"/>
              <a:t>Accessing MySQL workbench through R</a:t>
            </a:r>
          </a:p>
          <a:p>
            <a:r>
              <a:rPr lang="en-US" dirty="0" smtClean="0"/>
              <a:t>Network building on </a:t>
            </a:r>
            <a:r>
              <a:rPr lang="en-US" dirty="0" err="1" smtClean="0"/>
              <a:t>Pajek</a:t>
            </a:r>
            <a:endParaRPr lang="en-US" dirty="0" smtClean="0"/>
          </a:p>
          <a:p>
            <a:r>
              <a:rPr lang="en-US" dirty="0" smtClean="0"/>
              <a:t>2 tasks in R :  	- people-pre-</a:t>
            </a:r>
            <a:r>
              <a:rPr lang="en-US" dirty="0" err="1" smtClean="0"/>
              <a:t>analysis.R</a:t>
            </a:r>
            <a:endParaRPr lang="en-US" dirty="0" smtClean="0"/>
          </a:p>
          <a:p>
            <a:pPr marL="0" indent="0">
              <a:buNone/>
            </a:pPr>
            <a:r>
              <a:rPr lang="en-US" dirty="0"/>
              <a:t>	</a:t>
            </a:r>
            <a:r>
              <a:rPr lang="en-US" dirty="0" smtClean="0"/>
              <a:t>		- repo-pre-</a:t>
            </a:r>
            <a:r>
              <a:rPr lang="en-US" dirty="0" err="1" smtClean="0"/>
              <a:t>analysis.R</a:t>
            </a:r>
            <a:endParaRPr lang="en-US" dirty="0"/>
          </a:p>
        </p:txBody>
      </p:sp>
    </p:spTree>
    <p:extLst>
      <p:ext uri="{BB962C8B-B14F-4D97-AF65-F5344CB8AC3E}">
        <p14:creationId xmlns:p14="http://schemas.microsoft.com/office/powerpoint/2010/main" val="478689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12124"/>
                <a:ext cx="10515600" cy="5764839"/>
              </a:xfrm>
            </p:spPr>
            <p:txBody>
              <a:bodyPr/>
              <a:lstStyle/>
              <a:p>
                <a:r>
                  <a:rPr lang="en-US" dirty="0"/>
                  <a:t>To fit a multiple linear regression model with repository as the response variable </a:t>
                </a:r>
                <a:r>
                  <a:rPr lang="en-US" dirty="0" smtClean="0"/>
                  <a:t>and Number </a:t>
                </a:r>
                <a:r>
                  <a:rPr lang="en-US" dirty="0"/>
                  <a:t>of commits, committers, authors as the explanatory variables, use the command</a:t>
                </a:r>
                <a:r>
                  <a:rPr lang="en-US" dirty="0" smtClean="0"/>
                  <a:t>:</a:t>
                </a:r>
              </a:p>
              <a:p>
                <a:endParaRPr lang="en-US" dirty="0"/>
              </a:p>
              <a:p>
                <a:r>
                  <a:rPr lang="en-US" dirty="0"/>
                  <a:t>When calling the function result</a:t>
                </a:r>
                <a:r>
                  <a:rPr lang="en-US" dirty="0" smtClean="0"/>
                  <a:t>:</a:t>
                </a:r>
              </a:p>
              <a:p>
                <a:endParaRPr lang="en-US" dirty="0"/>
              </a:p>
              <a:p>
                <a:endParaRPr lang="en-US" dirty="0" smtClean="0"/>
              </a:p>
              <a:p>
                <a:endParaRPr lang="en-US" dirty="0"/>
              </a:p>
              <a:p>
                <a:endParaRPr lang="en-US" dirty="0" smtClean="0"/>
              </a:p>
              <a:p>
                <a:r>
                  <a:rPr lang="en-US" dirty="0"/>
                  <a:t>This output indicates that the fitted values is given by </a:t>
                </a:r>
              </a:p>
              <a:p>
                <a:pPr marL="0" indent="0">
                  <a:buNone/>
                </a:pPr>
                <a14:m>
                  <m:oMath xmlns:m="http://schemas.openxmlformats.org/officeDocument/2006/math">
                    <m:acc>
                      <m:accPr>
                        <m:chr m:val="̂"/>
                        <m:ctrlPr>
                          <a:rPr lang="en-US" i="1"/>
                        </m:ctrlPr>
                      </m:accPr>
                      <m:e>
                        <m:r>
                          <a:rPr lang="en-US" i="1"/>
                          <m:t>𝑦</m:t>
                        </m:r>
                      </m:e>
                    </m:acc>
                  </m:oMath>
                </a14:m>
                <a:r>
                  <a:rPr lang="en-US" dirty="0"/>
                  <a:t> = 759.87698 -0.01288</a:t>
                </a:r>
                <a14:m>
                  <m:oMath xmlns:m="http://schemas.openxmlformats.org/officeDocument/2006/math">
                    <m:sSub>
                      <m:sSubPr>
                        <m:ctrlPr>
                          <a:rPr lang="en-US" i="1"/>
                        </m:ctrlPr>
                      </m:sSubPr>
                      <m:e>
                        <m:r>
                          <a:rPr lang="en-US" i="1"/>
                          <m:t>𝑥</m:t>
                        </m:r>
                      </m:e>
                      <m:sub>
                        <m:r>
                          <a:rPr lang="en-US" i="1"/>
                          <m:t>1</m:t>
                        </m:r>
                      </m:sub>
                    </m:sSub>
                  </m:oMath>
                </a14:m>
                <a:r>
                  <a:rPr lang="en-US" dirty="0"/>
                  <a:t> -3.14492</a:t>
                </a:r>
                <a14:m>
                  <m:oMath xmlns:m="http://schemas.openxmlformats.org/officeDocument/2006/math">
                    <m:sSub>
                      <m:sSubPr>
                        <m:ctrlPr>
                          <a:rPr lang="en-US" i="1"/>
                        </m:ctrlPr>
                      </m:sSubPr>
                      <m:e>
                        <m:r>
                          <a:rPr lang="en-US" i="1"/>
                          <m:t>𝑥</m:t>
                        </m:r>
                      </m:e>
                      <m:sub>
                        <m:r>
                          <a:rPr lang="en-US" i="1"/>
                          <m:t>2</m:t>
                        </m:r>
                      </m:sub>
                    </m:sSub>
                  </m:oMath>
                </a14:m>
                <a:r>
                  <a:rPr lang="en-US" dirty="0"/>
                  <a:t> + 1.74462</a:t>
                </a:r>
                <a14:m>
                  <m:oMath xmlns:m="http://schemas.openxmlformats.org/officeDocument/2006/math">
                    <m:sSub>
                      <m:sSubPr>
                        <m:ctrlPr>
                          <a:rPr lang="en-US" i="1"/>
                        </m:ctrlPr>
                      </m:sSubPr>
                      <m:e>
                        <m:r>
                          <a:rPr lang="en-US" i="1"/>
                          <m:t>𝑥</m:t>
                        </m:r>
                      </m:e>
                      <m:sub>
                        <m:r>
                          <a:rPr lang="en-US" i="1"/>
                          <m:t>3</m:t>
                        </m:r>
                      </m:sub>
                    </m:sSub>
                  </m:oMath>
                </a14:m>
                <a:r>
                  <a:rPr lang="en-US" dirty="0"/>
                  <a:t> + 0.02320</a:t>
                </a:r>
                <a14:m>
                  <m:oMath xmlns:m="http://schemas.openxmlformats.org/officeDocument/2006/math">
                    <m:sSub>
                      <m:sSubPr>
                        <m:ctrlPr>
                          <a:rPr lang="en-US" i="1"/>
                        </m:ctrlPr>
                      </m:sSubPr>
                      <m:e>
                        <m:r>
                          <a:rPr lang="en-US" i="1"/>
                          <m:t>𝑥</m:t>
                        </m:r>
                      </m:e>
                      <m:sub>
                        <m:r>
                          <a:rPr lang="en-US" i="1"/>
                          <m:t>4</m:t>
                        </m:r>
                      </m:sub>
                    </m:sSub>
                  </m:oMath>
                </a14:m>
                <a:endParaRPr lang="en-US" dirty="0"/>
              </a:p>
              <a:p>
                <a:endParaRPr lang="en-US" dirty="0"/>
              </a:p>
              <a:p>
                <a:pPr marL="0" indent="0">
                  <a:buNone/>
                </a:pPr>
                <a:endParaRPr lang="en-US" dirty="0" smtClean="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12124"/>
                <a:ext cx="10515600" cy="5764839"/>
              </a:xfrm>
              <a:blipFill rotWithShape="0">
                <a:blip r:embed="rId2"/>
                <a:stretch>
                  <a:fillRect l="-1043" t="-1799"/>
                </a:stretch>
              </a:blipFill>
            </p:spPr>
            <p:txBody>
              <a:bodyPr/>
              <a:lstStyle/>
              <a:p>
                <a:r>
                  <a:rPr lang="en-US">
                    <a:noFill/>
                  </a:rPr>
                  <a:t> </a:t>
                </a:r>
              </a:p>
            </p:txBody>
          </p:sp>
        </mc:Fallback>
      </mc:AlternateContent>
      <p:pic>
        <p:nvPicPr>
          <p:cNvPr id="4" name="Picture 3"/>
          <p:cNvPicPr/>
          <p:nvPr/>
        </p:nvPicPr>
        <p:blipFill>
          <a:blip r:embed="rId3"/>
          <a:stretch>
            <a:fillRect/>
          </a:stretch>
        </p:blipFill>
        <p:spPr>
          <a:xfrm>
            <a:off x="1192370" y="1822159"/>
            <a:ext cx="9922098" cy="367249"/>
          </a:xfrm>
          <a:prstGeom prst="rect">
            <a:avLst/>
          </a:prstGeom>
        </p:spPr>
      </p:pic>
      <p:pic>
        <p:nvPicPr>
          <p:cNvPr id="5" name="Picture 4"/>
          <p:cNvPicPr/>
          <p:nvPr/>
        </p:nvPicPr>
        <p:blipFill>
          <a:blip r:embed="rId4"/>
          <a:stretch>
            <a:fillRect/>
          </a:stretch>
        </p:blipFill>
        <p:spPr>
          <a:xfrm>
            <a:off x="1192371" y="2743199"/>
            <a:ext cx="7422992" cy="1996225"/>
          </a:xfrm>
          <a:prstGeom prst="rect">
            <a:avLst/>
          </a:prstGeom>
        </p:spPr>
      </p:pic>
      <p:sp>
        <p:nvSpPr>
          <p:cNvPr id="6" name="Rectangle 5"/>
          <p:cNvSpPr/>
          <p:nvPr/>
        </p:nvSpPr>
        <p:spPr>
          <a:xfrm>
            <a:off x="875763" y="5293217"/>
            <a:ext cx="9517488" cy="5409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0852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lstStyle/>
          <a:p>
            <a:r>
              <a:rPr lang="en-US" dirty="0"/>
              <a:t>We begin by testing whether the explanatory variables collectively have an effect on the response variable. </a:t>
            </a:r>
            <a:endParaRPr lang="en-US" dirty="0" smtClean="0"/>
          </a:p>
          <a:p>
            <a:r>
              <a:rPr lang="en-US" dirty="0" smtClean="0"/>
              <a:t>If </a:t>
            </a:r>
            <a:r>
              <a:rPr lang="en-US" dirty="0"/>
              <a:t>we can reject this hypothesis, we continue by testing whether the individual regression coefficients are significant.</a:t>
            </a:r>
          </a:p>
          <a:p>
            <a:pPr marL="0" indent="0">
              <a:buNone/>
            </a:pPr>
            <a:endParaRPr lang="en-US" dirty="0"/>
          </a:p>
        </p:txBody>
      </p:sp>
      <p:pic>
        <p:nvPicPr>
          <p:cNvPr id="4" name="Picture 3"/>
          <p:cNvPicPr/>
          <p:nvPr/>
        </p:nvPicPr>
        <p:blipFill>
          <a:blip r:embed="rId2"/>
          <a:stretch>
            <a:fillRect/>
          </a:stretch>
        </p:blipFill>
        <p:spPr>
          <a:xfrm>
            <a:off x="1184521" y="2337448"/>
            <a:ext cx="6478409" cy="4166383"/>
          </a:xfrm>
          <a:prstGeom prst="rect">
            <a:avLst/>
          </a:prstGeom>
        </p:spPr>
      </p:pic>
      <p:sp>
        <p:nvSpPr>
          <p:cNvPr id="5" name="Rectangle 4"/>
          <p:cNvSpPr/>
          <p:nvPr/>
        </p:nvSpPr>
        <p:spPr>
          <a:xfrm>
            <a:off x="5177307" y="4224270"/>
            <a:ext cx="1365161" cy="11848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83504" y="3313862"/>
            <a:ext cx="4808496" cy="1015663"/>
          </a:xfrm>
          <a:prstGeom prst="rect">
            <a:avLst/>
          </a:prstGeom>
          <a:solidFill>
            <a:schemeClr val="bg1"/>
          </a:solidFill>
        </p:spPr>
        <p:txBody>
          <a:bodyPr wrap="none" rtlCol="0">
            <a:spAutoFit/>
          </a:bodyPr>
          <a:lstStyle/>
          <a:p>
            <a:r>
              <a:rPr lang="en-US" sz="2000" dirty="0"/>
              <a:t>The output shows that </a:t>
            </a:r>
            <a:r>
              <a:rPr lang="en-US" sz="2000" dirty="0">
                <a:solidFill>
                  <a:srgbClr val="C00000"/>
                </a:solidFill>
              </a:rPr>
              <a:t>F=21.95 (p &lt; 2.2e-16</a:t>
            </a:r>
            <a:r>
              <a:rPr lang="en-US" sz="2000" dirty="0" smtClean="0">
                <a:solidFill>
                  <a:srgbClr val="C00000"/>
                </a:solidFill>
              </a:rPr>
              <a:t>)</a:t>
            </a:r>
          </a:p>
          <a:p>
            <a:r>
              <a:rPr lang="en-US" sz="2000" dirty="0"/>
              <a:t>indicating that we should clearly reject </a:t>
            </a:r>
            <a:endParaRPr lang="en-US" sz="2000" dirty="0" smtClean="0"/>
          </a:p>
          <a:p>
            <a:r>
              <a:rPr lang="en-US" sz="2000" dirty="0" smtClean="0"/>
              <a:t>the </a:t>
            </a:r>
            <a:r>
              <a:rPr lang="en-US" sz="2000" dirty="0"/>
              <a:t>null hypothesis </a:t>
            </a:r>
          </a:p>
        </p:txBody>
      </p:sp>
      <p:sp>
        <p:nvSpPr>
          <p:cNvPr id="8" name="Bent Arrow 7"/>
          <p:cNvSpPr/>
          <p:nvPr/>
        </p:nvSpPr>
        <p:spPr>
          <a:xfrm>
            <a:off x="6096000" y="3490175"/>
            <a:ext cx="1193442" cy="734095"/>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9" name="TextBox 8"/>
              <p:cNvSpPr txBox="1"/>
              <p:nvPr/>
            </p:nvSpPr>
            <p:spPr>
              <a:xfrm>
                <a:off x="6993228" y="4619644"/>
                <a:ext cx="5311582" cy="862608"/>
              </a:xfrm>
              <a:prstGeom prst="rect">
                <a:avLst/>
              </a:prstGeom>
              <a:noFill/>
            </p:spPr>
            <p:txBody>
              <a:bodyPr wrap="none" rtlCol="0">
                <a:spAutoFit/>
              </a:bodyPr>
              <a:lstStyle/>
              <a:p>
                <a:r>
                  <a:rPr lang="en-US" sz="2400" dirty="0"/>
                  <a:t>In addition, the output also shows that </a:t>
                </a:r>
                <a:endParaRPr lang="en-US" sz="2400" dirty="0" smtClean="0"/>
              </a:p>
              <a:p>
                <a14:m>
                  <m:oMath xmlns:m="http://schemas.openxmlformats.org/officeDocument/2006/math">
                    <m:sSup>
                      <m:sSupPr>
                        <m:ctrlPr>
                          <a:rPr lang="en-US" sz="2400" i="1" smtClean="0">
                            <a:solidFill>
                              <a:srgbClr val="C00000"/>
                            </a:solidFill>
                          </a:rPr>
                        </m:ctrlPr>
                      </m:sSupPr>
                      <m:e>
                        <m:r>
                          <a:rPr lang="en-US" sz="2400" i="1">
                            <a:solidFill>
                              <a:srgbClr val="C00000"/>
                            </a:solidFill>
                          </a:rPr>
                          <m:t>𝑅</m:t>
                        </m:r>
                      </m:e>
                      <m:sup>
                        <m:r>
                          <a:rPr lang="en-US" sz="2400" i="1">
                            <a:solidFill>
                              <a:srgbClr val="C00000"/>
                            </a:solidFill>
                          </a:rPr>
                          <m:t>2</m:t>
                        </m:r>
                      </m:sup>
                    </m:sSup>
                    <m:r>
                      <a:rPr lang="en-US" sz="2400" i="1">
                        <a:solidFill>
                          <a:srgbClr val="C00000"/>
                        </a:solidFill>
                      </a:rPr>
                      <m:t>=0.05851</m:t>
                    </m:r>
                  </m:oMath>
                </a14:m>
                <a:r>
                  <a:rPr lang="en-US" sz="2400" dirty="0">
                    <a:solidFill>
                      <a:srgbClr val="C00000"/>
                    </a:solidFill>
                  </a:rPr>
                  <a:t> </a:t>
                </a:r>
                <a:r>
                  <a:rPr lang="en-US" sz="2400" dirty="0"/>
                  <a:t>and</a:t>
                </a:r>
                <a:r>
                  <a:rPr lang="en-US" sz="2400" dirty="0">
                    <a:solidFill>
                      <a:srgbClr val="C00000"/>
                    </a:solidFill>
                  </a:rPr>
                  <a:t> </a:t>
                </a:r>
                <a14:m>
                  <m:oMath xmlns:m="http://schemas.openxmlformats.org/officeDocument/2006/math">
                    <m:sSup>
                      <m:sSupPr>
                        <m:ctrlPr>
                          <a:rPr lang="en-US" sz="2400" i="1">
                            <a:solidFill>
                              <a:srgbClr val="C00000"/>
                            </a:solidFill>
                          </a:rPr>
                        </m:ctrlPr>
                      </m:sSupPr>
                      <m:e>
                        <m:r>
                          <a:rPr lang="en-US" sz="2400" i="1">
                            <a:solidFill>
                              <a:srgbClr val="C00000"/>
                            </a:solidFill>
                          </a:rPr>
                          <m:t>𝑅</m:t>
                        </m:r>
                      </m:e>
                      <m:sup>
                        <m:r>
                          <a:rPr lang="en-US" sz="2400" i="1">
                            <a:solidFill>
                              <a:srgbClr val="C00000"/>
                            </a:solidFill>
                          </a:rPr>
                          <m:t>2</m:t>
                        </m:r>
                      </m:sup>
                    </m:sSup>
                  </m:oMath>
                </a14:m>
                <a:r>
                  <a:rPr lang="en-US" sz="2400" dirty="0">
                    <a:solidFill>
                      <a:srgbClr val="C00000"/>
                    </a:solidFill>
                  </a:rPr>
                  <a:t> adjusted = 0.5585</a:t>
                </a:r>
                <a:r>
                  <a:rPr lang="en-US" sz="2400" dirty="0"/>
                  <a:t>.</a:t>
                </a:r>
              </a:p>
            </p:txBody>
          </p:sp>
        </mc:Choice>
        <mc:Fallback>
          <p:sp>
            <p:nvSpPr>
              <p:cNvPr id="9" name="TextBox 8"/>
              <p:cNvSpPr txBox="1">
                <a:spLocks noRot="1" noChangeAspect="1" noMove="1" noResize="1" noEditPoints="1" noAdjustHandles="1" noChangeArrowheads="1" noChangeShapeType="1" noTextEdit="1"/>
              </p:cNvSpPr>
              <p:nvPr/>
            </p:nvSpPr>
            <p:spPr>
              <a:xfrm>
                <a:off x="6993228" y="4619644"/>
                <a:ext cx="5311582" cy="862608"/>
              </a:xfrm>
              <a:prstGeom prst="rect">
                <a:avLst/>
              </a:prstGeom>
              <a:blipFill rotWithShape="0">
                <a:blip r:embed="rId3"/>
                <a:stretch>
                  <a:fillRect l="-1720" t="-5674" r="-688" b="-15603"/>
                </a:stretch>
              </a:blipFill>
            </p:spPr>
            <p:txBody>
              <a:bodyPr/>
              <a:lstStyle/>
              <a:p>
                <a:r>
                  <a:rPr lang="en-US">
                    <a:noFill/>
                  </a:rPr>
                  <a:t> </a:t>
                </a:r>
              </a:p>
            </p:txBody>
          </p:sp>
        </mc:Fallback>
      </mc:AlternateContent>
    </p:spTree>
    <p:extLst>
      <p:ext uri="{BB962C8B-B14F-4D97-AF65-F5344CB8AC3E}">
        <p14:creationId xmlns:p14="http://schemas.microsoft.com/office/powerpoint/2010/main" val="966643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 a Scatterplot</a:t>
            </a:r>
            <a:endParaRPr lang="en-US" dirty="0"/>
          </a:p>
        </p:txBody>
      </p:sp>
      <p:sp>
        <p:nvSpPr>
          <p:cNvPr id="3" name="Content Placeholder 2"/>
          <p:cNvSpPr>
            <a:spLocks noGrp="1"/>
          </p:cNvSpPr>
          <p:nvPr>
            <p:ph idx="1"/>
          </p:nvPr>
        </p:nvSpPr>
        <p:spPr/>
        <p:txBody>
          <a:bodyPr/>
          <a:lstStyle/>
          <a:p>
            <a:r>
              <a:rPr lang="en-US" dirty="0"/>
              <a:t>We are interested in the variables authors and committers relationship. We can construct a scatterplot of committers against </a:t>
            </a:r>
            <a:r>
              <a:rPr lang="en-US" dirty="0" smtClean="0"/>
              <a:t>authors :</a:t>
            </a:r>
          </a:p>
          <a:p>
            <a:endParaRPr lang="en-US" dirty="0"/>
          </a:p>
        </p:txBody>
      </p:sp>
      <p:pic>
        <p:nvPicPr>
          <p:cNvPr id="4" name="Picture 3" descr="C:\Users\user\Documents\Authors &amp; Committers Scatterplot.png"/>
          <p:cNvPicPr/>
          <p:nvPr/>
        </p:nvPicPr>
        <p:blipFill>
          <a:blip r:embed="rId2">
            <a:extLst>
              <a:ext uri="{28A0092B-C50C-407E-A947-70E740481C1C}">
                <a14:useLocalDpi xmlns:a14="http://schemas.microsoft.com/office/drawing/2010/main" val="0"/>
              </a:ext>
            </a:extLst>
          </a:blip>
          <a:srcRect/>
          <a:stretch>
            <a:fillRect/>
          </a:stretch>
        </p:blipFill>
        <p:spPr bwMode="auto">
          <a:xfrm>
            <a:off x="1003747" y="3044825"/>
            <a:ext cx="5676900" cy="3267075"/>
          </a:xfrm>
          <a:prstGeom prst="rect">
            <a:avLst/>
          </a:prstGeom>
          <a:noFill/>
          <a:ln>
            <a:noFill/>
          </a:ln>
        </p:spPr>
      </p:pic>
    </p:spTree>
    <p:extLst>
      <p:ext uri="{BB962C8B-B14F-4D97-AF65-F5344CB8AC3E}">
        <p14:creationId xmlns:p14="http://schemas.microsoft.com/office/powerpoint/2010/main" val="2016680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the strength of the relationship</a:t>
            </a:r>
            <a:endParaRPr lang="en-US" dirty="0"/>
          </a:p>
        </p:txBody>
      </p:sp>
      <p:pic>
        <p:nvPicPr>
          <p:cNvPr id="4" name="Content Placeholder 3"/>
          <p:cNvPicPr>
            <a:picLocks noGrp="1"/>
          </p:cNvPicPr>
          <p:nvPr>
            <p:ph idx="1"/>
          </p:nvPr>
        </p:nvPicPr>
        <p:blipFill>
          <a:blip r:embed="rId2"/>
          <a:stretch>
            <a:fillRect/>
          </a:stretch>
        </p:blipFill>
        <p:spPr>
          <a:xfrm>
            <a:off x="1063647" y="1690688"/>
            <a:ext cx="7861412" cy="84645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63647" y="2712209"/>
            <a:ext cx="3727294" cy="481751"/>
          </a:xfrm>
          <a:prstGeom prst="rect">
            <a:avLst/>
          </a:prstGeom>
        </p:spPr>
      </p:pic>
      <p:sp>
        <p:nvSpPr>
          <p:cNvPr id="6" name="Rectangle 5"/>
          <p:cNvSpPr/>
          <p:nvPr/>
        </p:nvSpPr>
        <p:spPr>
          <a:xfrm>
            <a:off x="425003" y="3281474"/>
            <a:ext cx="10805374" cy="882678"/>
          </a:xfrm>
          <a:prstGeom prst="rect">
            <a:avLst/>
          </a:prstGeom>
        </p:spPr>
        <p:txBody>
          <a:bodyPr wrap="square">
            <a:spAutoFit/>
          </a:bodyPr>
          <a:lstStyle/>
          <a:p>
            <a:pPr marL="342900" indent="-342900">
              <a:lnSpc>
                <a:spcPct val="107000"/>
              </a:lnSpc>
              <a:spcAft>
                <a:spcPts val="800"/>
              </a:spcAft>
              <a:buFont typeface="Arial" panose="020B0604020202020204" pitchFamily="34" charset="0"/>
              <a:buChar char="•"/>
            </a:pPr>
            <a:r>
              <a:rPr lang="en-US" sz="2400" dirty="0" smtClean="0">
                <a:effectLst/>
                <a:ea typeface="Calibri" panose="020F0502020204030204" pitchFamily="34" charset="0"/>
                <a:cs typeface="Times New Roman" panose="02020603050405020304" pitchFamily="18" charset="0"/>
              </a:rPr>
              <a:t>This shows that the authors and committers variables have a strong positive relationship.</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92397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Regression</a:t>
            </a:r>
            <a:endParaRPr lang="en-US" dirty="0"/>
          </a:p>
        </p:txBody>
      </p:sp>
      <p:sp>
        <p:nvSpPr>
          <p:cNvPr id="3" name="Content Placeholder 2"/>
          <p:cNvSpPr>
            <a:spLocks noGrp="1"/>
          </p:cNvSpPr>
          <p:nvPr>
            <p:ph idx="1"/>
          </p:nvPr>
        </p:nvSpPr>
        <p:spPr>
          <a:xfrm>
            <a:off x="838200" y="1690688"/>
            <a:ext cx="10515600" cy="4351338"/>
          </a:xfrm>
        </p:spPr>
        <p:txBody>
          <a:bodyPr/>
          <a:lstStyle/>
          <a:p>
            <a:r>
              <a:rPr lang="en-US" dirty="0"/>
              <a:t>The regression command is lm for linear model. We will store that model in a variable called m1. The order of the variables is dependent followed by a tilde "~" followed by a list of independent variables</a:t>
            </a:r>
            <a:r>
              <a:rPr lang="en-US" dirty="0" smtClean="0"/>
              <a:t>.</a:t>
            </a:r>
          </a:p>
          <a:p>
            <a:pPr marL="0" indent="0">
              <a:buNone/>
            </a:pPr>
            <a:endParaRPr lang="en-US" dirty="0"/>
          </a:p>
        </p:txBody>
      </p:sp>
      <p:pic>
        <p:nvPicPr>
          <p:cNvPr id="4" name="Picture 3"/>
          <p:cNvPicPr/>
          <p:nvPr/>
        </p:nvPicPr>
        <p:blipFill>
          <a:blip r:embed="rId2"/>
          <a:stretch>
            <a:fillRect/>
          </a:stretch>
        </p:blipFill>
        <p:spPr>
          <a:xfrm>
            <a:off x="838200" y="3200400"/>
            <a:ext cx="5717146" cy="843566"/>
          </a:xfrm>
          <a:prstGeom prst="rect">
            <a:avLst/>
          </a:prstGeom>
        </p:spPr>
      </p:pic>
      <p:pic>
        <p:nvPicPr>
          <p:cNvPr id="5" name="Picture 4"/>
          <p:cNvPicPr/>
          <p:nvPr/>
        </p:nvPicPr>
        <p:blipFill>
          <a:blip r:embed="rId3"/>
          <a:stretch>
            <a:fillRect/>
          </a:stretch>
        </p:blipFill>
        <p:spPr>
          <a:xfrm>
            <a:off x="838200" y="4199541"/>
            <a:ext cx="4300470" cy="1977422"/>
          </a:xfrm>
          <a:prstGeom prst="rect">
            <a:avLst/>
          </a:prstGeom>
        </p:spPr>
      </p:pic>
      <p:sp>
        <p:nvSpPr>
          <p:cNvPr id="7" name="Right Arrow 6"/>
          <p:cNvSpPr/>
          <p:nvPr/>
        </p:nvSpPr>
        <p:spPr>
          <a:xfrm>
            <a:off x="5344732" y="4752304"/>
            <a:ext cx="953037" cy="52803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4"/>
          <a:stretch>
            <a:fillRect/>
          </a:stretch>
        </p:blipFill>
        <p:spPr>
          <a:xfrm>
            <a:off x="6503831" y="3220458"/>
            <a:ext cx="5381625" cy="3270494"/>
          </a:xfrm>
          <a:prstGeom prst="rect">
            <a:avLst/>
          </a:prstGeom>
        </p:spPr>
      </p:pic>
    </p:spTree>
    <p:extLst>
      <p:ext uri="{BB962C8B-B14F-4D97-AF65-F5344CB8AC3E}">
        <p14:creationId xmlns:p14="http://schemas.microsoft.com/office/powerpoint/2010/main" val="3469427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the diagnostic plot of the residuals</a:t>
            </a:r>
            <a:endParaRPr lang="en-US" dirty="0"/>
          </a:p>
        </p:txBody>
      </p:sp>
      <p:pic>
        <p:nvPicPr>
          <p:cNvPr id="4" name="Content Placeholder 3"/>
          <p:cNvPicPr>
            <a:picLocks noGrp="1"/>
          </p:cNvPicPr>
          <p:nvPr>
            <p:ph idx="1"/>
          </p:nvPr>
        </p:nvPicPr>
        <p:blipFill>
          <a:blip r:embed="rId2"/>
          <a:stretch>
            <a:fillRect/>
          </a:stretch>
        </p:blipFill>
        <p:spPr>
          <a:xfrm>
            <a:off x="838200" y="1690688"/>
            <a:ext cx="4789868" cy="833572"/>
          </a:xfrm>
          <a:prstGeom prst="rect">
            <a:avLst/>
          </a:prstGeom>
        </p:spPr>
      </p:pic>
      <p:pic>
        <p:nvPicPr>
          <p:cNvPr id="5" name="Picture 4" descr="C:\Users\user\Documents\4 in 1.png"/>
          <p:cNvPicPr/>
          <p:nvPr/>
        </p:nvPicPr>
        <p:blipFill>
          <a:blip r:embed="rId3">
            <a:extLst>
              <a:ext uri="{28A0092B-C50C-407E-A947-70E740481C1C}">
                <a14:useLocalDpi xmlns:a14="http://schemas.microsoft.com/office/drawing/2010/main" val="0"/>
              </a:ext>
            </a:extLst>
          </a:blip>
          <a:srcRect/>
          <a:stretch>
            <a:fillRect/>
          </a:stretch>
        </p:blipFill>
        <p:spPr bwMode="auto">
          <a:xfrm>
            <a:off x="1068142" y="2627290"/>
            <a:ext cx="6401604" cy="3709116"/>
          </a:xfrm>
          <a:prstGeom prst="rect">
            <a:avLst/>
          </a:prstGeom>
          <a:noFill/>
          <a:ln>
            <a:noFill/>
          </a:ln>
        </p:spPr>
      </p:pic>
      <p:sp>
        <p:nvSpPr>
          <p:cNvPr id="7" name="Bent Arrow 6"/>
          <p:cNvSpPr/>
          <p:nvPr/>
        </p:nvSpPr>
        <p:spPr>
          <a:xfrm rot="10800000">
            <a:off x="7511042" y="3155211"/>
            <a:ext cx="1864778" cy="1133453"/>
          </a:xfrm>
          <a:prstGeom prst="bentArrow">
            <a:avLst>
              <a:gd name="adj1" fmla="val 26449"/>
              <a:gd name="adj2" fmla="val 27174"/>
              <a:gd name="adj3" fmla="val 25000"/>
              <a:gd name="adj4" fmla="val 43750"/>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6313262" y="1690688"/>
            <a:ext cx="6043193" cy="1600438"/>
          </a:xfrm>
          <a:prstGeom prst="rect">
            <a:avLst/>
          </a:prstGeom>
          <a:noFill/>
        </p:spPr>
        <p:txBody>
          <a:bodyPr wrap="none" rtlCol="0">
            <a:spAutoFit/>
          </a:bodyPr>
          <a:lstStyle/>
          <a:p>
            <a:r>
              <a:rPr lang="en-US" sz="2000" dirty="0" smtClean="0"/>
              <a:t>We </a:t>
            </a:r>
            <a:r>
              <a:rPr lang="en-US" sz="2000" dirty="0"/>
              <a:t>can say that the regression line is flat which </a:t>
            </a:r>
            <a:r>
              <a:rPr lang="en-US" sz="2000" dirty="0" smtClean="0"/>
              <a:t>means</a:t>
            </a:r>
          </a:p>
          <a:p>
            <a:r>
              <a:rPr lang="en-US" sz="2000" dirty="0" smtClean="0"/>
              <a:t> </a:t>
            </a:r>
            <a:r>
              <a:rPr lang="en-US" sz="2000" dirty="0"/>
              <a:t>Authors can be expressed as a linear function </a:t>
            </a:r>
            <a:endParaRPr lang="en-US" sz="2000" dirty="0" smtClean="0"/>
          </a:p>
          <a:p>
            <a:r>
              <a:rPr lang="en-US" sz="2000" dirty="0" smtClean="0"/>
              <a:t>of Committers and </a:t>
            </a:r>
            <a:r>
              <a:rPr lang="en-US" sz="2000" dirty="0"/>
              <a:t>the variation of observations around </a:t>
            </a:r>
            <a:endParaRPr lang="en-US" sz="2000" dirty="0" smtClean="0"/>
          </a:p>
          <a:p>
            <a:r>
              <a:rPr lang="en-US" sz="2000" dirty="0" smtClean="0"/>
              <a:t>the </a:t>
            </a:r>
            <a:r>
              <a:rPr lang="en-US" sz="2000" dirty="0"/>
              <a:t>regression line is constant.</a:t>
            </a:r>
          </a:p>
          <a:p>
            <a:endParaRPr lang="en-US" dirty="0"/>
          </a:p>
        </p:txBody>
      </p:sp>
      <p:sp>
        <p:nvSpPr>
          <p:cNvPr id="9" name="Rectangle 8"/>
          <p:cNvSpPr/>
          <p:nvPr/>
        </p:nvSpPr>
        <p:spPr>
          <a:xfrm>
            <a:off x="6313262" y="1690688"/>
            <a:ext cx="5878738" cy="13487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757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network builder in Java</a:t>
            </a:r>
            <a:endParaRPr lang="en-US" dirty="0"/>
          </a:p>
        </p:txBody>
      </p:sp>
      <p:sp>
        <p:nvSpPr>
          <p:cNvPr id="3" name="Content Placeholder 2"/>
          <p:cNvSpPr>
            <a:spLocks noGrp="1"/>
          </p:cNvSpPr>
          <p:nvPr>
            <p:ph idx="1"/>
          </p:nvPr>
        </p:nvSpPr>
        <p:spPr/>
        <p:txBody>
          <a:bodyPr/>
          <a:lstStyle/>
          <a:p>
            <a:r>
              <a:rPr lang="en-US" dirty="0"/>
              <a:t>Using Java, write a program that does the following</a:t>
            </a:r>
            <a:r>
              <a:rPr lang="en-US" dirty="0" smtClean="0"/>
              <a:t>:</a:t>
            </a:r>
          </a:p>
          <a:p>
            <a:pPr marL="0" indent="0">
              <a:buNone/>
            </a:pPr>
            <a:r>
              <a:rPr lang="en-US" dirty="0" smtClean="0"/>
              <a:t>1. </a:t>
            </a:r>
            <a:r>
              <a:rPr lang="en-US" dirty="0"/>
              <a:t>Prompt the user for a folder location where the program expects to find two CSV files: repo.csv and people.csv, each containing a list repo and people ids respectively, one id in each row of corresponding files. If the program can not find one or both the files with the given names, it should give an error message.</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965043" y="4496604"/>
            <a:ext cx="7874873" cy="1144341"/>
          </a:xfrm>
          <a:prstGeom prst="rect">
            <a:avLst/>
          </a:prstGeom>
        </p:spPr>
      </p:pic>
    </p:spTree>
    <p:extLst>
      <p:ext uri="{BB962C8B-B14F-4D97-AF65-F5344CB8AC3E}">
        <p14:creationId xmlns:p14="http://schemas.microsoft.com/office/powerpoint/2010/main" val="11411983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a:bodyPr>
          <a:lstStyle/>
          <a:p>
            <a:r>
              <a:rPr lang="en-US" dirty="0" smtClean="0"/>
              <a:t>Reading the csv file using </a:t>
            </a:r>
            <a:r>
              <a:rPr lang="en-US" dirty="0" err="1" smtClean="0"/>
              <a:t>BufferedReader</a:t>
            </a:r>
            <a:r>
              <a:rPr lang="en-US" dirty="0" smtClean="0"/>
              <a:t>:</a:t>
            </a:r>
          </a:p>
          <a:p>
            <a:endParaRPr lang="en-US" dirty="0"/>
          </a:p>
          <a:p>
            <a:endParaRPr lang="en-US" dirty="0" smtClean="0"/>
          </a:p>
          <a:p>
            <a:endParaRPr lang="en-US" dirty="0"/>
          </a:p>
          <a:p>
            <a:endParaRPr lang="en-US" dirty="0" smtClean="0"/>
          </a:p>
          <a:p>
            <a:pPr marL="0" indent="0">
              <a:buNone/>
            </a:pPr>
            <a:r>
              <a:rPr lang="en-US" dirty="0" smtClean="0"/>
              <a:t>2. After </a:t>
            </a:r>
            <a:r>
              <a:rPr lang="en-US" dirty="0"/>
              <a:t>accepting the files, the program should generate an undirected network as a </a:t>
            </a:r>
            <a:r>
              <a:rPr lang="en-US" dirty="0" err="1"/>
              <a:t>Pajek</a:t>
            </a:r>
            <a:r>
              <a:rPr lang="en-US" dirty="0"/>
              <a:t> file, where the vertices (nodes) are the people ids in the given people.csv file, and two vertices are connected by an undirected edge (link) if </a:t>
            </a:r>
            <a:r>
              <a:rPr lang="en-US" i="1" dirty="0"/>
              <a:t>both</a:t>
            </a:r>
            <a:r>
              <a:rPr lang="en-US" dirty="0"/>
              <a:t> persons have committed to at least one repository whose id is given in the given repo.csv file</a:t>
            </a:r>
            <a:r>
              <a:rPr lang="en-US" dirty="0" smtClean="0"/>
              <a:t>.</a:t>
            </a:r>
          </a:p>
          <a:p>
            <a:r>
              <a:rPr lang="en-US" dirty="0" smtClean="0"/>
              <a:t> </a:t>
            </a:r>
            <a:r>
              <a:rPr lang="en-US" dirty="0"/>
              <a:t>The number of different repositories that both of have commented on is the weight of each edge.</a:t>
            </a:r>
          </a:p>
          <a:p>
            <a:pPr marL="0" indent="0">
              <a:buNone/>
            </a:pPr>
            <a:endParaRPr lang="en-US" dirty="0"/>
          </a:p>
        </p:txBody>
      </p:sp>
      <p:pic>
        <p:nvPicPr>
          <p:cNvPr id="4" name="Picture 3"/>
          <p:cNvPicPr>
            <a:picLocks noChangeAspect="1"/>
          </p:cNvPicPr>
          <p:nvPr/>
        </p:nvPicPr>
        <p:blipFill>
          <a:blip r:embed="rId2"/>
          <a:stretch>
            <a:fillRect/>
          </a:stretch>
        </p:blipFill>
        <p:spPr>
          <a:xfrm>
            <a:off x="1173050" y="914936"/>
            <a:ext cx="6700879" cy="1738112"/>
          </a:xfrm>
          <a:prstGeom prst="rect">
            <a:avLst/>
          </a:prstGeom>
        </p:spPr>
      </p:pic>
    </p:spTree>
    <p:extLst>
      <p:ext uri="{BB962C8B-B14F-4D97-AF65-F5344CB8AC3E}">
        <p14:creationId xmlns:p14="http://schemas.microsoft.com/office/powerpoint/2010/main" val="3346374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804270" y="495793"/>
            <a:ext cx="4791075" cy="5172075"/>
          </a:xfrm>
          <a:prstGeom prst="rect">
            <a:avLst/>
          </a:prstGeom>
        </p:spPr>
      </p:pic>
      <p:sp>
        <p:nvSpPr>
          <p:cNvPr id="9" name="TextBox 8"/>
          <p:cNvSpPr txBox="1"/>
          <p:nvPr/>
        </p:nvSpPr>
        <p:spPr>
          <a:xfrm>
            <a:off x="656823" y="901521"/>
            <a:ext cx="6325129" cy="1569660"/>
          </a:xfrm>
          <a:prstGeom prst="rect">
            <a:avLst/>
          </a:prstGeom>
          <a:noFill/>
        </p:spPr>
        <p:txBody>
          <a:bodyPr wrap="none" rtlCol="0">
            <a:spAutoFit/>
          </a:bodyPr>
          <a:lstStyle/>
          <a:p>
            <a:r>
              <a:rPr lang="en-US" sz="2400" dirty="0" smtClean="0"/>
              <a:t>In order to create a network, we have to find out </a:t>
            </a:r>
          </a:p>
          <a:p>
            <a:r>
              <a:rPr lang="en-US" sz="2400" dirty="0" smtClean="0"/>
              <a:t>which repository each person commits to. </a:t>
            </a:r>
          </a:p>
          <a:p>
            <a:r>
              <a:rPr lang="en-US" sz="2400" dirty="0" smtClean="0"/>
              <a:t>One person can commit to more than</a:t>
            </a:r>
          </a:p>
          <a:p>
            <a:r>
              <a:rPr lang="en-US" sz="2400" dirty="0" smtClean="0"/>
              <a:t>one repository.</a:t>
            </a:r>
            <a:endParaRPr lang="en-US" sz="2400" dirty="0"/>
          </a:p>
        </p:txBody>
      </p:sp>
      <p:pic>
        <p:nvPicPr>
          <p:cNvPr id="10" name="Picture 9"/>
          <p:cNvPicPr>
            <a:picLocks noChangeAspect="1"/>
          </p:cNvPicPr>
          <p:nvPr/>
        </p:nvPicPr>
        <p:blipFill>
          <a:blip r:embed="rId3"/>
          <a:stretch>
            <a:fillRect/>
          </a:stretch>
        </p:blipFill>
        <p:spPr>
          <a:xfrm>
            <a:off x="656823" y="2711808"/>
            <a:ext cx="5750416" cy="2156406"/>
          </a:xfrm>
          <a:prstGeom prst="rect">
            <a:avLst/>
          </a:prstGeom>
        </p:spPr>
      </p:pic>
      <p:sp>
        <p:nvSpPr>
          <p:cNvPr id="12" name="Curved Up Arrow 11"/>
          <p:cNvSpPr/>
          <p:nvPr/>
        </p:nvSpPr>
        <p:spPr>
          <a:xfrm>
            <a:off x="5331854" y="5447762"/>
            <a:ext cx="3786388" cy="1043189"/>
          </a:xfrm>
          <a:prstGeom prst="curvedUp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611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fetching the query</a:t>
            </a:r>
            <a:endParaRPr lang="en-US" dirty="0"/>
          </a:p>
        </p:txBody>
      </p:sp>
      <p:sp>
        <p:nvSpPr>
          <p:cNvPr id="7" name="Content Placeholder 6"/>
          <p:cNvSpPr>
            <a:spLocks noGrp="1"/>
          </p:cNvSpPr>
          <p:nvPr>
            <p:ph idx="1"/>
          </p:nvPr>
        </p:nvSpPr>
        <p:spPr/>
        <p:txBody>
          <a:bodyPr/>
          <a:lstStyle/>
          <a:p>
            <a:endParaRPr lang="en-US" dirty="0" smtClean="0"/>
          </a:p>
          <a:p>
            <a:pPr marL="0" indent="0">
              <a:buNone/>
            </a:pPr>
            <a:endParaRPr lang="en-US" dirty="0" smtClean="0"/>
          </a:p>
          <a:p>
            <a:r>
              <a:rPr lang="en-US" dirty="0" smtClean="0"/>
              <a:t>This will give us the output on which repository each person committed to.</a:t>
            </a:r>
            <a:endParaRPr lang="en-US" dirty="0"/>
          </a:p>
          <a:p>
            <a:r>
              <a:rPr lang="en-US" dirty="0" smtClean="0"/>
              <a:t>After fetching the data, we have to merge with the original “people.csv” :</a:t>
            </a:r>
          </a:p>
          <a:p>
            <a:endParaRPr lang="en-US" dirty="0"/>
          </a:p>
        </p:txBody>
      </p:sp>
      <p:pic>
        <p:nvPicPr>
          <p:cNvPr id="9" name="Picture 8"/>
          <p:cNvPicPr>
            <a:picLocks noChangeAspect="1"/>
          </p:cNvPicPr>
          <p:nvPr/>
        </p:nvPicPr>
        <p:blipFill>
          <a:blip r:embed="rId2"/>
          <a:stretch>
            <a:fillRect/>
          </a:stretch>
        </p:blipFill>
        <p:spPr>
          <a:xfrm>
            <a:off x="838200" y="1568538"/>
            <a:ext cx="9233079" cy="1290571"/>
          </a:xfrm>
          <a:prstGeom prst="rect">
            <a:avLst/>
          </a:prstGeom>
        </p:spPr>
      </p:pic>
      <p:pic>
        <p:nvPicPr>
          <p:cNvPr id="10" name="Picture 9"/>
          <p:cNvPicPr>
            <a:picLocks noChangeAspect="1"/>
          </p:cNvPicPr>
          <p:nvPr/>
        </p:nvPicPr>
        <p:blipFill>
          <a:blip r:embed="rId3"/>
          <a:stretch>
            <a:fillRect/>
          </a:stretch>
        </p:blipFill>
        <p:spPr>
          <a:xfrm>
            <a:off x="974971" y="4706758"/>
            <a:ext cx="7481132" cy="1470205"/>
          </a:xfrm>
          <a:prstGeom prst="rect">
            <a:avLst/>
          </a:prstGeom>
        </p:spPr>
      </p:pic>
    </p:spTree>
    <p:extLst>
      <p:ext uri="{BB962C8B-B14F-4D97-AF65-F5344CB8AC3E}">
        <p14:creationId xmlns:p14="http://schemas.microsoft.com/office/powerpoint/2010/main" val="126196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PR2- Agenda</a:t>
            </a:r>
            <a:endParaRPr lang="en-US" dirty="0"/>
          </a:p>
        </p:txBody>
      </p:sp>
      <p:sp>
        <p:nvSpPr>
          <p:cNvPr id="3" name="Content Placeholder 2"/>
          <p:cNvSpPr>
            <a:spLocks noGrp="1"/>
          </p:cNvSpPr>
          <p:nvPr>
            <p:ph idx="1"/>
          </p:nvPr>
        </p:nvSpPr>
        <p:spPr/>
        <p:txBody>
          <a:bodyPr/>
          <a:lstStyle/>
          <a:p>
            <a:r>
              <a:rPr lang="en-US" dirty="0" smtClean="0"/>
              <a:t>What have we learned?</a:t>
            </a:r>
          </a:p>
          <a:p>
            <a:r>
              <a:rPr lang="en-US" dirty="0" smtClean="0"/>
              <a:t>What have we done so far?</a:t>
            </a:r>
          </a:p>
          <a:p>
            <a:pPr marL="0" indent="0">
              <a:buNone/>
            </a:pPr>
            <a:endParaRPr lang="en-US" dirty="0"/>
          </a:p>
        </p:txBody>
      </p:sp>
    </p:spTree>
    <p:extLst>
      <p:ext uri="{BB962C8B-B14F-4D97-AF65-F5344CB8AC3E}">
        <p14:creationId xmlns:p14="http://schemas.microsoft.com/office/powerpoint/2010/main" val="4269121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4851"/>
            <a:ext cx="10515600" cy="5842112"/>
          </a:xfrm>
        </p:spPr>
        <p:txBody>
          <a:bodyPr/>
          <a:lstStyle/>
          <a:p>
            <a:pPr marL="0" indent="0">
              <a:buNone/>
            </a:pPr>
            <a:r>
              <a:rPr lang="en-US" dirty="0" smtClean="0"/>
              <a:t>3. </a:t>
            </a:r>
            <a:r>
              <a:rPr lang="en-US" dirty="0"/>
              <a:t>The program should output the </a:t>
            </a:r>
            <a:r>
              <a:rPr lang="en-US" dirty="0" err="1"/>
              <a:t>Pajek</a:t>
            </a:r>
            <a:r>
              <a:rPr lang="en-US" dirty="0"/>
              <a:t> file in the same folder location given by the user, and give a message that processing is complete.</a:t>
            </a:r>
          </a:p>
          <a:p>
            <a:pPr marL="0" indent="0">
              <a:buNone/>
            </a:pPr>
            <a:endParaRPr lang="en-US" dirty="0"/>
          </a:p>
        </p:txBody>
      </p:sp>
      <p:pic>
        <p:nvPicPr>
          <p:cNvPr id="4" name="Picture 3"/>
          <p:cNvPicPr>
            <a:picLocks noChangeAspect="1"/>
          </p:cNvPicPr>
          <p:nvPr/>
        </p:nvPicPr>
        <p:blipFill>
          <a:blip r:embed="rId2"/>
          <a:stretch>
            <a:fillRect/>
          </a:stretch>
        </p:blipFill>
        <p:spPr>
          <a:xfrm>
            <a:off x="1003680" y="1389006"/>
            <a:ext cx="1842551" cy="2598129"/>
          </a:xfrm>
          <a:prstGeom prst="rect">
            <a:avLst/>
          </a:prstGeom>
        </p:spPr>
      </p:pic>
      <p:pic>
        <p:nvPicPr>
          <p:cNvPr id="5" name="Picture 4"/>
          <p:cNvPicPr>
            <a:picLocks noChangeAspect="1"/>
          </p:cNvPicPr>
          <p:nvPr/>
        </p:nvPicPr>
        <p:blipFill>
          <a:blip r:embed="rId3"/>
          <a:stretch>
            <a:fillRect/>
          </a:stretch>
        </p:blipFill>
        <p:spPr>
          <a:xfrm>
            <a:off x="1003679" y="3987135"/>
            <a:ext cx="1275882" cy="2645485"/>
          </a:xfrm>
          <a:prstGeom prst="rect">
            <a:avLst/>
          </a:prstGeom>
        </p:spPr>
      </p:pic>
      <p:sp>
        <p:nvSpPr>
          <p:cNvPr id="6" name="Right Arrow 5"/>
          <p:cNvSpPr/>
          <p:nvPr/>
        </p:nvSpPr>
        <p:spPr>
          <a:xfrm>
            <a:off x="3503054" y="3348507"/>
            <a:ext cx="1622738" cy="63862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418274" y="2306425"/>
            <a:ext cx="6494684" cy="3870538"/>
          </a:xfrm>
          <a:prstGeom prst="rect">
            <a:avLst/>
          </a:prstGeom>
        </p:spPr>
      </p:pic>
    </p:spTree>
    <p:extLst>
      <p:ext uri="{BB962C8B-B14F-4D97-AF65-F5344CB8AC3E}">
        <p14:creationId xmlns:p14="http://schemas.microsoft.com/office/powerpoint/2010/main" val="4025200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Network</a:t>
            </a:r>
            <a:endParaRPr lang="en-US" dirty="0"/>
          </a:p>
        </p:txBody>
      </p:sp>
      <p:sp>
        <p:nvSpPr>
          <p:cNvPr id="3" name="Content Placeholder 2"/>
          <p:cNvSpPr>
            <a:spLocks noGrp="1"/>
          </p:cNvSpPr>
          <p:nvPr>
            <p:ph idx="1"/>
          </p:nvPr>
        </p:nvSpPr>
        <p:spPr/>
        <p:txBody>
          <a:bodyPr/>
          <a:lstStyle/>
          <a:p>
            <a:r>
              <a:rPr lang="en-US" dirty="0" smtClean="0"/>
              <a:t>After completing the network generation, we did other network that we can generate such as common commits between two developers.</a:t>
            </a:r>
          </a:p>
          <a:p>
            <a:pPr marL="0" indent="0">
              <a:buNone/>
            </a:pPr>
            <a:endParaRPr lang="en-US" dirty="0"/>
          </a:p>
        </p:txBody>
      </p:sp>
      <p:pic>
        <p:nvPicPr>
          <p:cNvPr id="4" name="Picture 3"/>
          <p:cNvPicPr>
            <a:picLocks noChangeAspect="1"/>
          </p:cNvPicPr>
          <p:nvPr/>
        </p:nvPicPr>
        <p:blipFill>
          <a:blip r:embed="rId2"/>
          <a:stretch>
            <a:fillRect/>
          </a:stretch>
        </p:blipFill>
        <p:spPr>
          <a:xfrm>
            <a:off x="1015687" y="3351950"/>
            <a:ext cx="10771224" cy="1298688"/>
          </a:xfrm>
          <a:prstGeom prst="rect">
            <a:avLst/>
          </a:prstGeom>
        </p:spPr>
      </p:pic>
    </p:spTree>
    <p:extLst>
      <p:ext uri="{BB962C8B-B14F-4D97-AF65-F5344CB8AC3E}">
        <p14:creationId xmlns:p14="http://schemas.microsoft.com/office/powerpoint/2010/main" val="203219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Igraph</a:t>
            </a:r>
            <a:r>
              <a:rPr lang="en-US" dirty="0" smtClean="0"/>
              <a:t> in R</a:t>
            </a:r>
            <a:endParaRPr lang="en-US" dirty="0"/>
          </a:p>
        </p:txBody>
      </p:sp>
      <p:sp>
        <p:nvSpPr>
          <p:cNvPr id="3" name="Content Placeholder 2"/>
          <p:cNvSpPr>
            <a:spLocks noGrp="1"/>
          </p:cNvSpPr>
          <p:nvPr>
            <p:ph idx="1"/>
          </p:nvPr>
        </p:nvSpPr>
        <p:spPr/>
        <p:txBody>
          <a:bodyPr/>
          <a:lstStyle/>
          <a:p>
            <a:r>
              <a:rPr lang="en-US" dirty="0" err="1" smtClean="0"/>
              <a:t>Igraph</a:t>
            </a:r>
            <a:r>
              <a:rPr lang="en-US" dirty="0" smtClean="0"/>
              <a:t> is a library and R package for network analysis.</a:t>
            </a:r>
          </a:p>
          <a:p>
            <a:r>
              <a:rPr lang="en-US" dirty="0"/>
              <a:t>The main goals of the </a:t>
            </a:r>
            <a:r>
              <a:rPr lang="en-US" dirty="0" err="1"/>
              <a:t>igraph</a:t>
            </a:r>
            <a:r>
              <a:rPr lang="en-US" dirty="0"/>
              <a:t> library is to provide a set of data types and functions </a:t>
            </a:r>
            <a:r>
              <a:rPr lang="en-US" dirty="0" smtClean="0"/>
              <a:t>for</a:t>
            </a:r>
          </a:p>
          <a:p>
            <a:pPr marL="0" indent="0">
              <a:buNone/>
            </a:pPr>
            <a:r>
              <a:rPr lang="en-US" dirty="0" smtClean="0"/>
              <a:t>1</a:t>
            </a:r>
            <a:r>
              <a:rPr lang="en-US" dirty="0"/>
              <a:t>) pain-free implementation of graph algorithms, </a:t>
            </a:r>
            <a:endParaRPr lang="en-US" dirty="0" smtClean="0"/>
          </a:p>
          <a:p>
            <a:pPr marL="0" indent="0">
              <a:buNone/>
            </a:pPr>
            <a:r>
              <a:rPr lang="en-US" dirty="0" smtClean="0"/>
              <a:t>2</a:t>
            </a:r>
            <a:r>
              <a:rPr lang="en-US" dirty="0"/>
              <a:t>) fast handling of large graphs, with millions of vertices and edges, </a:t>
            </a:r>
            <a:endParaRPr lang="en-US" dirty="0" smtClean="0"/>
          </a:p>
          <a:p>
            <a:pPr marL="0" indent="0">
              <a:buNone/>
            </a:pPr>
            <a:r>
              <a:rPr lang="en-US" dirty="0" smtClean="0"/>
              <a:t>3</a:t>
            </a:r>
            <a:r>
              <a:rPr lang="en-US" dirty="0"/>
              <a:t>) allowing rapid prototyping via high level languages like R.</a:t>
            </a:r>
            <a:endParaRPr lang="en-US" dirty="0" smtClean="0"/>
          </a:p>
          <a:p>
            <a:pPr marL="0" indent="0">
              <a:buNone/>
            </a:pPr>
            <a:endParaRPr lang="en-US" dirty="0"/>
          </a:p>
        </p:txBody>
      </p:sp>
    </p:spTree>
    <p:extLst>
      <p:ext uri="{BB962C8B-B14F-4D97-AF65-F5344CB8AC3E}">
        <p14:creationId xmlns:p14="http://schemas.microsoft.com/office/powerpoint/2010/main" val="16932919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done?</a:t>
            </a:r>
            <a:endParaRPr lang="en-US" dirty="0"/>
          </a:p>
        </p:txBody>
      </p:sp>
      <p:sp>
        <p:nvSpPr>
          <p:cNvPr id="3" name="Content Placeholder 2"/>
          <p:cNvSpPr>
            <a:spLocks noGrp="1"/>
          </p:cNvSpPr>
          <p:nvPr>
            <p:ph idx="1"/>
          </p:nvPr>
        </p:nvSpPr>
        <p:spPr>
          <a:xfrm>
            <a:off x="838200" y="1452138"/>
            <a:ext cx="10515600" cy="4351338"/>
          </a:xfrm>
        </p:spPr>
        <p:txBody>
          <a:bodyPr/>
          <a:lstStyle/>
          <a:p>
            <a:r>
              <a:rPr lang="en-US" dirty="0" smtClean="0"/>
              <a:t>We did a subset of people.csv for demo purpose.</a:t>
            </a:r>
          </a:p>
          <a:p>
            <a:pPr marL="514350" indent="-514350">
              <a:buAutoNum type="arabicParenR"/>
            </a:pPr>
            <a:r>
              <a:rPr lang="en-US" dirty="0" smtClean="0"/>
              <a:t>Firstly we load the package in R</a:t>
            </a:r>
          </a:p>
          <a:p>
            <a:pPr marL="514350" indent="-514350">
              <a:buAutoNum type="arabicParenR"/>
            </a:pPr>
            <a:r>
              <a:rPr lang="en-US" dirty="0" smtClean="0"/>
              <a:t>Use a subset for demo purpose &amp; build </a:t>
            </a:r>
            <a:r>
              <a:rPr lang="en-US" dirty="0" err="1" smtClean="0"/>
              <a:t>edgeList</a:t>
            </a:r>
            <a:r>
              <a:rPr lang="en-US" dirty="0" smtClean="0"/>
              <a:t> and graph from it:</a:t>
            </a:r>
          </a:p>
          <a:p>
            <a:pPr marL="514350" indent="-514350">
              <a:buAutoNum type="arabicParenR"/>
            </a:pPr>
            <a:endParaRPr lang="en-US" dirty="0" smtClean="0"/>
          </a:p>
        </p:txBody>
      </p:sp>
      <p:pic>
        <p:nvPicPr>
          <p:cNvPr id="4" name="Picture 3"/>
          <p:cNvPicPr>
            <a:picLocks noChangeAspect="1"/>
          </p:cNvPicPr>
          <p:nvPr/>
        </p:nvPicPr>
        <p:blipFill>
          <a:blip r:embed="rId2"/>
          <a:stretch>
            <a:fillRect/>
          </a:stretch>
        </p:blipFill>
        <p:spPr>
          <a:xfrm>
            <a:off x="838200" y="2987943"/>
            <a:ext cx="8125496" cy="3606039"/>
          </a:xfrm>
          <a:prstGeom prst="rect">
            <a:avLst/>
          </a:prstGeom>
        </p:spPr>
      </p:pic>
    </p:spTree>
    <p:extLst>
      <p:ext uri="{BB962C8B-B14F-4D97-AF65-F5344CB8AC3E}">
        <p14:creationId xmlns:p14="http://schemas.microsoft.com/office/powerpoint/2010/main" val="3716354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output</a:t>
            </a:r>
            <a:endParaRPr lang="en-US" dirty="0"/>
          </a:p>
        </p:txBody>
      </p:sp>
      <p:pic>
        <p:nvPicPr>
          <p:cNvPr id="4" name="Content Placeholder 3"/>
          <p:cNvPicPr>
            <a:picLocks noGrp="1" noChangeAspect="1"/>
          </p:cNvPicPr>
          <p:nvPr>
            <p:ph idx="1"/>
          </p:nvPr>
        </p:nvPicPr>
        <p:blipFill>
          <a:blip r:embed="rId2"/>
          <a:stretch>
            <a:fillRect/>
          </a:stretch>
        </p:blipFill>
        <p:spPr>
          <a:xfrm>
            <a:off x="3601274" y="846829"/>
            <a:ext cx="7500316" cy="5644123"/>
          </a:xfrm>
          <a:prstGeom prst="rect">
            <a:avLst/>
          </a:prstGeom>
        </p:spPr>
      </p:pic>
    </p:spTree>
    <p:extLst>
      <p:ext uri="{BB962C8B-B14F-4D97-AF65-F5344CB8AC3E}">
        <p14:creationId xmlns:p14="http://schemas.microsoft.com/office/powerpoint/2010/main" val="71337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t>Thank you.</a:t>
            </a:r>
            <a:endParaRPr lang="en-US" sz="9600"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93478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Shiny App in </a:t>
            </a:r>
            <a:r>
              <a:rPr lang="en-US" dirty="0" err="1" smtClean="0"/>
              <a:t>RStudio</a:t>
            </a:r>
            <a:endParaRPr lang="en-US" dirty="0"/>
          </a:p>
        </p:txBody>
      </p:sp>
      <p:sp>
        <p:nvSpPr>
          <p:cNvPr id="3" name="Content Placeholder 2"/>
          <p:cNvSpPr>
            <a:spLocks noGrp="1"/>
          </p:cNvSpPr>
          <p:nvPr>
            <p:ph idx="1"/>
          </p:nvPr>
        </p:nvSpPr>
        <p:spPr/>
        <p:txBody>
          <a:bodyPr/>
          <a:lstStyle/>
          <a:p>
            <a:r>
              <a:rPr lang="en-US" dirty="0" smtClean="0"/>
              <a:t>What is Shiny?</a:t>
            </a:r>
          </a:p>
          <a:p>
            <a:pPr marL="0" indent="0">
              <a:buNone/>
            </a:pPr>
            <a:r>
              <a:rPr lang="en-US" dirty="0" smtClean="0"/>
              <a:t>-A web application framework for R. </a:t>
            </a:r>
          </a:p>
          <a:p>
            <a:pPr marL="0" indent="0">
              <a:buNone/>
            </a:pPr>
            <a:r>
              <a:rPr lang="en-US" dirty="0"/>
              <a:t>-</a:t>
            </a:r>
            <a:r>
              <a:rPr lang="en-US" dirty="0" smtClean="0"/>
              <a:t>Turn your analyses into interactive web applications.</a:t>
            </a:r>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0124" y="3245449"/>
            <a:ext cx="5102794" cy="3341844"/>
          </a:xfrm>
          <a:prstGeom prst="rect">
            <a:avLst/>
          </a:prstGeom>
        </p:spPr>
      </p:pic>
    </p:spTree>
    <p:extLst>
      <p:ext uri="{BB962C8B-B14F-4D97-AF65-F5344CB8AC3E}">
        <p14:creationId xmlns:p14="http://schemas.microsoft.com/office/powerpoint/2010/main" val="193796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done?</a:t>
            </a:r>
            <a:endParaRPr lang="en-US" dirty="0"/>
          </a:p>
        </p:txBody>
      </p:sp>
      <p:sp>
        <p:nvSpPr>
          <p:cNvPr id="3" name="Content Placeholder 2"/>
          <p:cNvSpPr>
            <a:spLocks noGrp="1"/>
          </p:cNvSpPr>
          <p:nvPr>
            <p:ph idx="1"/>
          </p:nvPr>
        </p:nvSpPr>
        <p:spPr/>
        <p:txBody>
          <a:bodyPr/>
          <a:lstStyle/>
          <a:p>
            <a:r>
              <a:rPr lang="en-US" dirty="0" smtClean="0"/>
              <a:t>In R, we wrote an application in Shiny that will : </a:t>
            </a:r>
          </a:p>
          <a:p>
            <a:endParaRPr lang="en-US" dirty="0"/>
          </a:p>
          <a:p>
            <a:pPr marL="0" indent="0">
              <a:buNone/>
            </a:pPr>
            <a:r>
              <a:rPr lang="en-US" dirty="0" smtClean="0"/>
              <a:t>1.Let the user select a </a:t>
            </a:r>
          </a:p>
          <a:p>
            <a:pPr marL="0" indent="0">
              <a:buNone/>
            </a:pPr>
            <a:r>
              <a:rPr lang="en-US" dirty="0" smtClean="0"/>
              <a:t>folder location</a:t>
            </a:r>
          </a:p>
          <a:p>
            <a:pPr marL="0" indent="0">
              <a:buNone/>
            </a:pPr>
            <a:endParaRPr lang="en-US" dirty="0" smtClean="0"/>
          </a:p>
        </p:txBody>
      </p:sp>
      <p:pic>
        <p:nvPicPr>
          <p:cNvPr id="4" name="Picture 3"/>
          <p:cNvPicPr/>
          <p:nvPr/>
        </p:nvPicPr>
        <p:blipFill>
          <a:blip r:embed="rId2"/>
          <a:stretch>
            <a:fillRect/>
          </a:stretch>
        </p:blipFill>
        <p:spPr>
          <a:xfrm>
            <a:off x="4919731" y="2297851"/>
            <a:ext cx="7160652" cy="4425950"/>
          </a:xfrm>
          <a:prstGeom prst="rect">
            <a:avLst/>
          </a:prstGeom>
        </p:spPr>
      </p:pic>
    </p:spTree>
    <p:extLst>
      <p:ext uri="{BB962C8B-B14F-4D97-AF65-F5344CB8AC3E}">
        <p14:creationId xmlns:p14="http://schemas.microsoft.com/office/powerpoint/2010/main" val="3921626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9397"/>
            <a:ext cx="10515600" cy="5687566"/>
          </a:xfrm>
        </p:spPr>
        <p:txBody>
          <a:bodyPr/>
          <a:lstStyle/>
          <a:p>
            <a:pPr marL="0" indent="0">
              <a:buNone/>
            </a:pPr>
            <a:r>
              <a:rPr lang="en-US" dirty="0" smtClean="0"/>
              <a:t>2. Read a csv file from that folder location</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5" name="Picture 4"/>
          <p:cNvPicPr/>
          <p:nvPr/>
        </p:nvPicPr>
        <p:blipFill>
          <a:blip r:embed="rId2"/>
          <a:stretch>
            <a:fillRect/>
          </a:stretch>
        </p:blipFill>
        <p:spPr>
          <a:xfrm>
            <a:off x="838199" y="993631"/>
            <a:ext cx="9915659" cy="5716261"/>
          </a:xfrm>
          <a:prstGeom prst="rect">
            <a:avLst/>
          </a:prstGeom>
        </p:spPr>
      </p:pic>
      <p:sp>
        <p:nvSpPr>
          <p:cNvPr id="6" name="Rectangle 5"/>
          <p:cNvSpPr/>
          <p:nvPr/>
        </p:nvSpPr>
        <p:spPr>
          <a:xfrm>
            <a:off x="2331076" y="2240923"/>
            <a:ext cx="1674254" cy="425003"/>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7" name="Down Arrow 6"/>
          <p:cNvSpPr/>
          <p:nvPr/>
        </p:nvSpPr>
        <p:spPr>
          <a:xfrm rot="20977347">
            <a:off x="3125951" y="915668"/>
            <a:ext cx="476433" cy="1307315"/>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12044" y="1263334"/>
            <a:ext cx="574196" cy="707886"/>
          </a:xfrm>
          <a:prstGeom prst="rect">
            <a:avLst/>
          </a:prstGeom>
          <a:noFill/>
        </p:spPr>
        <p:txBody>
          <a:bodyPr wrap="none" rtlCol="0">
            <a:spAutoFit/>
          </a:bodyPr>
          <a:lstStyle/>
          <a:p>
            <a:r>
              <a:rPr lang="en-US" sz="4000" dirty="0" smtClean="0"/>
              <a:t>1.</a:t>
            </a:r>
            <a:endParaRPr lang="en-US" sz="4000" dirty="0"/>
          </a:p>
        </p:txBody>
      </p:sp>
      <p:sp>
        <p:nvSpPr>
          <p:cNvPr id="9" name="Right Arrow 8"/>
          <p:cNvSpPr/>
          <p:nvPr/>
        </p:nvSpPr>
        <p:spPr>
          <a:xfrm rot="1266666">
            <a:off x="3510841" y="2766715"/>
            <a:ext cx="1350796" cy="468727"/>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22384" y="3001078"/>
            <a:ext cx="527709" cy="769441"/>
          </a:xfrm>
          <a:prstGeom prst="rect">
            <a:avLst/>
          </a:prstGeom>
          <a:noFill/>
        </p:spPr>
        <p:txBody>
          <a:bodyPr wrap="none" rtlCol="0">
            <a:spAutoFit/>
          </a:bodyPr>
          <a:lstStyle/>
          <a:p>
            <a:r>
              <a:rPr lang="en-US" sz="4400" dirty="0" smtClean="0"/>
              <a:t>2</a:t>
            </a:r>
            <a:r>
              <a:rPr lang="en-US" dirty="0" smtClean="0"/>
              <a:t>.</a:t>
            </a:r>
            <a:endParaRPr lang="en-US" dirty="0"/>
          </a:p>
        </p:txBody>
      </p:sp>
    </p:spTree>
    <p:extLst>
      <p:ext uri="{BB962C8B-B14F-4D97-AF65-F5344CB8AC3E}">
        <p14:creationId xmlns:p14="http://schemas.microsoft.com/office/powerpoint/2010/main" val="3771988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pPr marL="0" indent="0">
              <a:buNone/>
            </a:pPr>
            <a:r>
              <a:rPr lang="en-US" dirty="0" smtClean="0"/>
              <a:t>3. Show the csv file columns in two drop down lists. Let the user select one column from each list.</a:t>
            </a:r>
          </a:p>
          <a:p>
            <a:pPr marL="0" indent="0">
              <a:buNone/>
            </a:pPr>
            <a:endParaRPr lang="en-US" dirty="0"/>
          </a:p>
        </p:txBody>
      </p:sp>
      <p:pic>
        <p:nvPicPr>
          <p:cNvPr id="4" name="Picture 3"/>
          <p:cNvPicPr/>
          <p:nvPr/>
        </p:nvPicPr>
        <p:blipFill>
          <a:blip r:embed="rId2"/>
          <a:stretch>
            <a:fillRect/>
          </a:stretch>
        </p:blipFill>
        <p:spPr>
          <a:xfrm>
            <a:off x="838200" y="1159100"/>
            <a:ext cx="5562600" cy="5499278"/>
          </a:xfrm>
          <a:prstGeom prst="rect">
            <a:avLst/>
          </a:prstGeom>
        </p:spPr>
      </p:pic>
      <p:sp>
        <p:nvSpPr>
          <p:cNvPr id="5" name="Down Arrow 4"/>
          <p:cNvSpPr/>
          <p:nvPr/>
        </p:nvSpPr>
        <p:spPr>
          <a:xfrm rot="1665377">
            <a:off x="2452343" y="1615990"/>
            <a:ext cx="483712" cy="1627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3"/>
          <a:stretch>
            <a:fillRect/>
          </a:stretch>
        </p:blipFill>
        <p:spPr>
          <a:xfrm>
            <a:off x="6694662" y="1159100"/>
            <a:ext cx="5242979" cy="5637582"/>
          </a:xfrm>
          <a:prstGeom prst="rect">
            <a:avLst/>
          </a:prstGeom>
        </p:spPr>
      </p:pic>
      <p:sp>
        <p:nvSpPr>
          <p:cNvPr id="8" name="Right Arrow 7"/>
          <p:cNvSpPr/>
          <p:nvPr/>
        </p:nvSpPr>
        <p:spPr>
          <a:xfrm>
            <a:off x="5872766" y="4275786"/>
            <a:ext cx="2125014" cy="64394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847785" y="914400"/>
            <a:ext cx="553792" cy="1017429"/>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27760" y="1423114"/>
            <a:ext cx="612668" cy="769441"/>
          </a:xfrm>
          <a:prstGeom prst="rect">
            <a:avLst/>
          </a:prstGeom>
          <a:noFill/>
        </p:spPr>
        <p:txBody>
          <a:bodyPr wrap="none" rtlCol="0">
            <a:spAutoFit/>
          </a:bodyPr>
          <a:lstStyle/>
          <a:p>
            <a:r>
              <a:rPr lang="en-US" sz="4400" dirty="0" smtClean="0"/>
              <a:t>1.</a:t>
            </a:r>
            <a:endParaRPr lang="en-US" sz="4400" dirty="0"/>
          </a:p>
        </p:txBody>
      </p:sp>
      <p:sp>
        <p:nvSpPr>
          <p:cNvPr id="11" name="TextBox 10"/>
          <p:cNvSpPr txBox="1"/>
          <p:nvPr/>
        </p:nvSpPr>
        <p:spPr>
          <a:xfrm>
            <a:off x="6935273" y="4860257"/>
            <a:ext cx="639919" cy="646331"/>
          </a:xfrm>
          <a:prstGeom prst="rect">
            <a:avLst/>
          </a:prstGeom>
          <a:noFill/>
        </p:spPr>
        <p:txBody>
          <a:bodyPr wrap="none" rtlCol="0">
            <a:spAutoFit/>
          </a:bodyPr>
          <a:lstStyle/>
          <a:p>
            <a:r>
              <a:rPr lang="en-US" sz="3600" dirty="0" smtClean="0"/>
              <a:t> 2.</a:t>
            </a:r>
            <a:endParaRPr lang="en-US" sz="3600" dirty="0"/>
          </a:p>
        </p:txBody>
      </p:sp>
      <p:sp>
        <p:nvSpPr>
          <p:cNvPr id="12" name="TextBox 11"/>
          <p:cNvSpPr txBox="1"/>
          <p:nvPr/>
        </p:nvSpPr>
        <p:spPr>
          <a:xfrm>
            <a:off x="9586125" y="1423114"/>
            <a:ext cx="527709" cy="769441"/>
          </a:xfrm>
          <a:prstGeom prst="rect">
            <a:avLst/>
          </a:prstGeom>
          <a:noFill/>
        </p:spPr>
        <p:txBody>
          <a:bodyPr wrap="none" rtlCol="0">
            <a:spAutoFit/>
          </a:bodyPr>
          <a:lstStyle/>
          <a:p>
            <a:r>
              <a:rPr lang="en-US" sz="4400" dirty="0" smtClean="0"/>
              <a:t>3</a:t>
            </a:r>
            <a:r>
              <a:rPr lang="en-US" dirty="0" smtClean="0"/>
              <a:t>.</a:t>
            </a:r>
            <a:endParaRPr lang="en-US" dirty="0"/>
          </a:p>
        </p:txBody>
      </p:sp>
    </p:spTree>
    <p:extLst>
      <p:ext uri="{BB962C8B-B14F-4D97-AF65-F5344CB8AC3E}">
        <p14:creationId xmlns:p14="http://schemas.microsoft.com/office/powerpoint/2010/main" val="3038371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10515600" cy="5674687"/>
          </a:xfrm>
        </p:spPr>
        <p:txBody>
          <a:bodyPr/>
          <a:lstStyle/>
          <a:p>
            <a:pPr marL="0" indent="0">
              <a:buNone/>
            </a:pPr>
            <a:r>
              <a:rPr lang="en-US" dirty="0" smtClean="0"/>
              <a:t>4a. Calculate both the Pearson and Spearman correlation coefficients between the two columns selected by the user and show it.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output:</a:t>
            </a:r>
          </a:p>
          <a:p>
            <a:pPr marL="0" indent="0">
              <a:buNone/>
            </a:pPr>
            <a:endParaRPr lang="en-US" dirty="0"/>
          </a:p>
        </p:txBody>
      </p:sp>
      <p:pic>
        <p:nvPicPr>
          <p:cNvPr id="4" name="Picture 3"/>
          <p:cNvPicPr>
            <a:picLocks noChangeAspect="1"/>
          </p:cNvPicPr>
          <p:nvPr/>
        </p:nvPicPr>
        <p:blipFill>
          <a:blip r:embed="rId2"/>
          <a:stretch>
            <a:fillRect/>
          </a:stretch>
        </p:blipFill>
        <p:spPr>
          <a:xfrm>
            <a:off x="1000393" y="1521920"/>
            <a:ext cx="5657850" cy="2371725"/>
          </a:xfrm>
          <a:prstGeom prst="rect">
            <a:avLst/>
          </a:prstGeom>
        </p:spPr>
      </p:pic>
      <p:sp>
        <p:nvSpPr>
          <p:cNvPr id="5" name="TextBox 4"/>
          <p:cNvSpPr txBox="1"/>
          <p:nvPr/>
        </p:nvSpPr>
        <p:spPr>
          <a:xfrm>
            <a:off x="3829318" y="2228045"/>
            <a:ext cx="2236061" cy="646331"/>
          </a:xfrm>
          <a:prstGeom prst="rect">
            <a:avLst/>
          </a:prstGeom>
          <a:noFill/>
        </p:spPr>
        <p:txBody>
          <a:bodyPr wrap="none" rtlCol="0">
            <a:spAutoFit/>
          </a:bodyPr>
          <a:lstStyle/>
          <a:p>
            <a:r>
              <a:rPr lang="en-US" sz="3600" dirty="0" smtClean="0">
                <a:solidFill>
                  <a:srgbClr val="0070C0"/>
                </a:solidFill>
                <a:latin typeface="Arial Black" panose="020B0A04020102020204" pitchFamily="34" charset="0"/>
              </a:rPr>
              <a:t>Pearson</a:t>
            </a:r>
            <a:endParaRPr lang="en-US" sz="3600" dirty="0">
              <a:solidFill>
                <a:srgbClr val="0070C0"/>
              </a:solidFill>
              <a:latin typeface="Arial Black" panose="020B0A04020102020204" pitchFamily="34" charset="0"/>
            </a:endParaRPr>
          </a:p>
        </p:txBody>
      </p:sp>
      <p:pic>
        <p:nvPicPr>
          <p:cNvPr id="6" name="Picture 5"/>
          <p:cNvPicPr>
            <a:picLocks noChangeAspect="1"/>
          </p:cNvPicPr>
          <p:nvPr/>
        </p:nvPicPr>
        <p:blipFill>
          <a:blip r:embed="rId3"/>
          <a:stretch>
            <a:fillRect/>
          </a:stretch>
        </p:blipFill>
        <p:spPr>
          <a:xfrm>
            <a:off x="6906781" y="1385082"/>
            <a:ext cx="5019055" cy="2508563"/>
          </a:xfrm>
          <a:prstGeom prst="rect">
            <a:avLst/>
          </a:prstGeom>
        </p:spPr>
      </p:pic>
      <p:sp>
        <p:nvSpPr>
          <p:cNvPr id="7" name="TextBox 6"/>
          <p:cNvSpPr txBox="1"/>
          <p:nvPr/>
        </p:nvSpPr>
        <p:spPr>
          <a:xfrm>
            <a:off x="7237926" y="1521920"/>
            <a:ext cx="2465355" cy="584775"/>
          </a:xfrm>
          <a:prstGeom prst="rect">
            <a:avLst/>
          </a:prstGeom>
          <a:noFill/>
        </p:spPr>
        <p:txBody>
          <a:bodyPr wrap="none" rtlCol="0">
            <a:spAutoFit/>
          </a:bodyPr>
          <a:lstStyle/>
          <a:p>
            <a:r>
              <a:rPr lang="en-US" sz="3200" dirty="0" smtClean="0">
                <a:latin typeface="Arial Black" panose="020B0A04020102020204" pitchFamily="34" charset="0"/>
              </a:rPr>
              <a:t>Spearman</a:t>
            </a:r>
            <a:endParaRPr lang="en-US" sz="3200" dirty="0">
              <a:latin typeface="Arial Black" panose="020B0A04020102020204" pitchFamily="34" charset="0"/>
            </a:endParaRPr>
          </a:p>
        </p:txBody>
      </p:sp>
      <p:pic>
        <p:nvPicPr>
          <p:cNvPr id="8" name="Picture 7"/>
          <p:cNvPicPr>
            <a:picLocks noChangeAspect="1"/>
          </p:cNvPicPr>
          <p:nvPr/>
        </p:nvPicPr>
        <p:blipFill>
          <a:blip r:embed="rId4"/>
          <a:stretch>
            <a:fillRect/>
          </a:stretch>
        </p:blipFill>
        <p:spPr>
          <a:xfrm>
            <a:off x="1295995" y="4611038"/>
            <a:ext cx="10057805" cy="1714031"/>
          </a:xfrm>
          <a:prstGeom prst="rect">
            <a:avLst/>
          </a:prstGeom>
        </p:spPr>
      </p:pic>
    </p:spTree>
    <p:extLst>
      <p:ext uri="{BB962C8B-B14F-4D97-AF65-F5344CB8AC3E}">
        <p14:creationId xmlns:p14="http://schemas.microsoft.com/office/powerpoint/2010/main" val="2418842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3944"/>
            <a:ext cx="10515600" cy="5533019"/>
          </a:xfrm>
        </p:spPr>
        <p:txBody>
          <a:bodyPr/>
          <a:lstStyle/>
          <a:p>
            <a:pPr marL="0" indent="0">
              <a:buNone/>
            </a:pPr>
            <a:r>
              <a:rPr lang="en-US" dirty="0" smtClean="0"/>
              <a:t>4b. Draw a Scatterplot of the two columns select by the user and show it</a:t>
            </a:r>
          </a:p>
          <a:p>
            <a:endParaRPr lang="en-US" dirty="0"/>
          </a:p>
          <a:p>
            <a:pPr marL="0" indent="0">
              <a:buNone/>
            </a:pPr>
            <a:endParaRPr lang="en-US" dirty="0"/>
          </a:p>
        </p:txBody>
      </p:sp>
      <p:pic>
        <p:nvPicPr>
          <p:cNvPr id="4" name="Picture 3"/>
          <p:cNvPicPr/>
          <p:nvPr/>
        </p:nvPicPr>
        <p:blipFill>
          <a:blip r:embed="rId2"/>
          <a:stretch>
            <a:fillRect/>
          </a:stretch>
        </p:blipFill>
        <p:spPr>
          <a:xfrm>
            <a:off x="1468192" y="1236372"/>
            <a:ext cx="9453093" cy="5293217"/>
          </a:xfrm>
          <a:prstGeom prst="rect">
            <a:avLst/>
          </a:prstGeom>
        </p:spPr>
      </p:pic>
    </p:spTree>
    <p:extLst>
      <p:ext uri="{BB962C8B-B14F-4D97-AF65-F5344CB8AC3E}">
        <p14:creationId xmlns:p14="http://schemas.microsoft.com/office/powerpoint/2010/main" val="3285540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1061</Words>
  <Application>Microsoft Office PowerPoint</Application>
  <PresentationFormat>Widescreen</PresentationFormat>
  <Paragraphs>149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Arial Black</vt:lpstr>
      <vt:lpstr>Calibri</vt:lpstr>
      <vt:lpstr>Calibri Light</vt:lpstr>
      <vt:lpstr>Times New Roman</vt:lpstr>
      <vt:lpstr>Office Theme</vt:lpstr>
      <vt:lpstr>Progress Report 2</vt:lpstr>
      <vt:lpstr>Review of Progress Report 1</vt:lpstr>
      <vt:lpstr>PR2- Agenda</vt:lpstr>
      <vt:lpstr>Creating Shiny App in RStudio</vt:lpstr>
      <vt:lpstr>What have we done?</vt:lpstr>
      <vt:lpstr>PowerPoint Presentation</vt:lpstr>
      <vt:lpstr>PowerPoint Presentation</vt:lpstr>
      <vt:lpstr>PowerPoint Presentation</vt:lpstr>
      <vt:lpstr>PowerPoint Presentation</vt:lpstr>
      <vt:lpstr>Modifying people-pre-analysis &amp; repo-pre-analysis</vt:lpstr>
      <vt:lpstr>Writing a Report- subset of repositories</vt:lpstr>
      <vt:lpstr>PowerPoint Presentation</vt:lpstr>
      <vt:lpstr>Fetch the query number of commits &gt; third quartile</vt:lpstr>
      <vt:lpstr>Using Shiny App in R:</vt:lpstr>
      <vt:lpstr>Overview of the Pearson &amp; Spearman</vt:lpstr>
      <vt:lpstr>Regression</vt:lpstr>
      <vt:lpstr>Linear Regression</vt:lpstr>
      <vt:lpstr>Multiple Linear Regression</vt:lpstr>
      <vt:lpstr>Writing a Report - Regression</vt:lpstr>
      <vt:lpstr>PowerPoint Presentation</vt:lpstr>
      <vt:lpstr>PowerPoint Presentation</vt:lpstr>
      <vt:lpstr>Drawing a Scatterplot</vt:lpstr>
      <vt:lpstr>Measure the strength of the relationship</vt:lpstr>
      <vt:lpstr>Running the Regression</vt:lpstr>
      <vt:lpstr>Looking at the diagnostic plot of the residuals</vt:lpstr>
      <vt:lpstr>Creating network builder in Java</vt:lpstr>
      <vt:lpstr>PowerPoint Presentation</vt:lpstr>
      <vt:lpstr>PowerPoint Presentation</vt:lpstr>
      <vt:lpstr>Process of fetching the query</vt:lpstr>
      <vt:lpstr>PowerPoint Presentation</vt:lpstr>
      <vt:lpstr>Other Network</vt:lpstr>
      <vt:lpstr>Igraph in R</vt:lpstr>
      <vt:lpstr>What have we done?</vt:lpstr>
      <vt:lpstr>The output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 2</dc:title>
  <dc:creator>1301079H@STUDENT.TP.EDU.SG</dc:creator>
  <cp:lastModifiedBy>1301079H@STUDENT.TP.EDU.SG</cp:lastModifiedBy>
  <cp:revision>20</cp:revision>
  <dcterms:created xsi:type="dcterms:W3CDTF">2015-07-01T03:54:19Z</dcterms:created>
  <dcterms:modified xsi:type="dcterms:W3CDTF">2015-07-01T07:11:22Z</dcterms:modified>
</cp:coreProperties>
</file>