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Anaheim" panose="020B0604020202020204" charset="0"/>
      <p:regular r:id="rId12"/>
    </p:embeddedFont>
    <p:embeddedFont>
      <p:font typeface="Anton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Josefin Slab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  <p:embeddedFont>
      <p:font typeface="Unic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50C006-88B3-4FB5-8BF4-111C3C906CA7}">
  <a:tblStyle styleId="{3850C006-88B3-4FB5-8BF4-111C3C906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" y="690"/>
      </p:cViewPr>
      <p:guideLst>
        <p:guide pos="5227"/>
        <p:guide orient="horz" pos="2971"/>
        <p:guide pos="2880"/>
        <p:guide orient="horz"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8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74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basketball-reference.com/leagues/NBA_2020_advanced.html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bball-index.com/current-pipm/" TargetMode="External"/><Relationship Id="rId4" Type="http://schemas.openxmlformats.org/officeDocument/2006/relationships/hyperlink" Target="http://nbashotcharts.com/home" TargetMode="Externa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profile/diego5248#!/vizhome/MLproject/Sheet1" TargetMode="External"/><Relationship Id="rId4" Type="http://schemas.openxmlformats.org/officeDocument/2006/relationships/hyperlink" Target="https://public.tableau.com/profile/anthony.nguyen6771#!/vizhome/nba-tableau/PCACh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4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8" name="Google Shape;138;p24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4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5" name="Google Shape;155;p24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871845" y="2723312"/>
            <a:ext cx="2116388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Anthony Nguyen &amp; Diego Jones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ctrTitle"/>
          </p:nvPr>
        </p:nvSpPr>
        <p:spPr>
          <a:xfrm>
            <a:off x="798026" y="1076675"/>
            <a:ext cx="3248400" cy="1737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Basketball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Analytics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4" name="Google Shape;164;p24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4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3" name="Google Shape;193;p24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24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2" name="Google Shape;222;p24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0" name="Google Shape;230;p24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24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2" name="Google Shape;232;p2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9" name="Google Shape;399;p2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0" name="Google Shape;400;p24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asketball">
            <a:extLst>
              <a:ext uri="{FF2B5EF4-FFF2-40B4-BE49-F238E27FC236}">
                <a16:creationId xmlns:a16="http://schemas.microsoft.com/office/drawing/2014/main" id="{07A6874B-FFFB-4E71-8491-0A7D3E83C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6" y="4172756"/>
            <a:ext cx="914400" cy="914400"/>
          </a:xfrm>
          <a:prstGeom prst="rect">
            <a:avLst/>
          </a:prstGeom>
        </p:spPr>
      </p:pic>
      <p:pic>
        <p:nvPicPr>
          <p:cNvPr id="413" name="Graphic 412" descr="Basketball">
            <a:extLst>
              <a:ext uri="{FF2B5EF4-FFF2-40B4-BE49-F238E27FC236}">
                <a16:creationId xmlns:a16="http://schemas.microsoft.com/office/drawing/2014/main" id="{8B2169AC-FDAA-468C-A8F1-891157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4697" y="2719111"/>
            <a:ext cx="914400" cy="9144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52328B-1DEA-4CA5-A4AB-BE043FB3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105" y="3751356"/>
            <a:ext cx="1681845" cy="941833"/>
          </a:xfrm>
          <a:prstGeom prst="rect">
            <a:avLst/>
          </a:prstGeom>
        </p:spPr>
      </p:pic>
      <p:pic>
        <p:nvPicPr>
          <p:cNvPr id="414" name="Graphic 413" descr="Basketball">
            <a:extLst>
              <a:ext uri="{FF2B5EF4-FFF2-40B4-BE49-F238E27FC236}">
                <a16:creationId xmlns:a16="http://schemas.microsoft.com/office/drawing/2014/main" id="{8864DA25-4B36-4938-B34B-E936A56D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9" y="106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>
            <a:spLocks noGrp="1"/>
          </p:cNvSpPr>
          <p:nvPr>
            <p:ph type="ctrTitle"/>
          </p:nvPr>
        </p:nvSpPr>
        <p:spPr>
          <a:xfrm>
            <a:off x="7288306" y="457300"/>
            <a:ext cx="108704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Vision</a:t>
            </a:r>
            <a:endParaRPr dirty="0"/>
          </a:p>
        </p:txBody>
      </p:sp>
      <p:sp>
        <p:nvSpPr>
          <p:cNvPr id="419" name="Google Shape;419;p25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49"/>
            <a:ext cx="7409100" cy="2016375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Objective </a:t>
            </a:r>
            <a:r>
              <a:rPr lang="en-US" dirty="0"/>
              <a:t>– Classifying NBA All Stars based on traditional statistics.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New Objective </a:t>
            </a:r>
            <a:r>
              <a:rPr lang="en-US" dirty="0"/>
              <a:t>– Re-Classify players using advanced statistics based on positions they play on the court rather than the traditional counting statistics for position names.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Stat URLs: 1. </a:t>
            </a:r>
            <a:r>
              <a:rPr lang="en-US" dirty="0">
                <a:hlinkClick r:id="rId3"/>
              </a:rPr>
              <a:t>https://www.basketball-reference.com/leagues/NBA_2020_advanced.html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2. </a:t>
            </a:r>
            <a:r>
              <a:rPr lang="en-US" dirty="0">
                <a:hlinkClick r:id="rId4"/>
              </a:rPr>
              <a:t>http://nbashotcharts.com/home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3. </a:t>
            </a:r>
            <a:r>
              <a:rPr lang="en-US" dirty="0">
                <a:hlinkClick r:id="rId5"/>
              </a:rPr>
              <a:t>https://www.bball-index.com/current-pipm/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						 																								</a:t>
            </a:r>
            <a:endParaRPr dirty="0"/>
          </a:p>
        </p:txBody>
      </p:sp>
      <p:pic>
        <p:nvPicPr>
          <p:cNvPr id="3" name="Graphic 2" descr="Basketball Hoop">
            <a:extLst>
              <a:ext uri="{FF2B5EF4-FFF2-40B4-BE49-F238E27FC236}">
                <a16:creationId xmlns:a16="http://schemas.microsoft.com/office/drawing/2014/main" id="{6C6E898A-04D4-4CA9-9722-42645410B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4517" y="3137973"/>
            <a:ext cx="1909483" cy="1909483"/>
          </a:xfrm>
          <a:prstGeom prst="rect">
            <a:avLst/>
          </a:prstGeom>
        </p:spPr>
      </p:pic>
      <p:pic>
        <p:nvPicPr>
          <p:cNvPr id="5" name="Graphic 4" descr="Basketball">
            <a:extLst>
              <a:ext uri="{FF2B5EF4-FFF2-40B4-BE49-F238E27FC236}">
                <a16:creationId xmlns:a16="http://schemas.microsoft.com/office/drawing/2014/main" id="{2A0D5203-11E1-4DCB-9610-6895EF97E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8754" y="2871667"/>
            <a:ext cx="735332" cy="735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F3F50-C93E-48C1-80A4-6A55F87EDED5}"/>
              </a:ext>
            </a:extLst>
          </p:cNvPr>
          <p:cNvSpPr txBox="1"/>
          <p:nvPr/>
        </p:nvSpPr>
        <p:spPr>
          <a:xfrm>
            <a:off x="889350" y="3390771"/>
            <a:ext cx="6514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naheim" panose="020B0604020202020204" charset="0"/>
              </a:rPr>
              <a:t>Advanced Metrics – </a:t>
            </a:r>
            <a:r>
              <a:rPr lang="en-US" sz="1100" dirty="0">
                <a:latin typeface="Anaheim" panose="020B0604020202020204" charset="0"/>
              </a:rPr>
              <a:t>BPM, Win Shares, True Shooting Percentage, 3 Point Attempt Rates</a:t>
            </a:r>
          </a:p>
          <a:p>
            <a:r>
              <a:rPr lang="en-US" sz="1100" b="1" dirty="0">
                <a:latin typeface="Anaheim" panose="020B0604020202020204" charset="0"/>
              </a:rPr>
              <a:t>Real Adjusted Four Factors – </a:t>
            </a:r>
            <a:r>
              <a:rPr lang="en-US" sz="1100" dirty="0">
                <a:latin typeface="Anaheim" panose="020B0604020202020204" charset="0"/>
              </a:rPr>
              <a:t>Regularized Adjusted Plus Minus (RAPM), Luck Adjusted RAPM, 4 Categories </a:t>
            </a:r>
          </a:p>
          <a:p>
            <a:r>
              <a:rPr lang="en-US" sz="1100" b="1" dirty="0">
                <a:latin typeface="Anaheim" panose="020B0604020202020204" charset="0"/>
              </a:rPr>
              <a:t>PIPM – </a:t>
            </a:r>
            <a:r>
              <a:rPr lang="en-US" sz="1100" dirty="0">
                <a:latin typeface="Anaheim" panose="020B0604020202020204" charset="0"/>
              </a:rPr>
              <a:t>Player Impact Plus-Minus</a:t>
            </a:r>
            <a:endParaRPr lang="en-US" sz="1100" b="1" dirty="0">
              <a:latin typeface="Anaheim" panose="020B0604020202020204" charset="0"/>
            </a:endParaRPr>
          </a:p>
          <a:p>
            <a:endParaRPr lang="en-US" sz="1100" b="1" dirty="0"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Extract</a:t>
            </a:r>
            <a:endParaRPr dirty="0"/>
          </a:p>
        </p:txBody>
      </p:sp>
      <p:sp>
        <p:nvSpPr>
          <p:cNvPr id="430" name="Google Shape;430;p26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432" name="Google Shape;432;p26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dirty="0"/>
              <a:t>Clean data</a:t>
            </a:r>
            <a:endParaRPr dirty="0"/>
          </a:p>
        </p:txBody>
      </p:sp>
      <p:sp>
        <p:nvSpPr>
          <p:cNvPr id="434" name="Google Shape;434;p26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</a:t>
            </a:r>
            <a:endParaRPr dirty="0"/>
          </a:p>
        </p:txBody>
      </p:sp>
      <p:grpSp>
        <p:nvGrpSpPr>
          <p:cNvPr id="436" name="Google Shape;436;p26"/>
          <p:cNvGrpSpPr/>
          <p:nvPr/>
        </p:nvGrpSpPr>
        <p:grpSpPr>
          <a:xfrm>
            <a:off x="0" y="982900"/>
            <a:ext cx="4600713" cy="3649692"/>
            <a:chOff x="0" y="982900"/>
            <a:chExt cx="4600713" cy="3649692"/>
          </a:xfrm>
        </p:grpSpPr>
        <p:grpSp>
          <p:nvGrpSpPr>
            <p:cNvPr id="437" name="Google Shape;437;p26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38" name="Google Shape;438;p26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6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>
              <a:off x="2164701" y="2017490"/>
              <a:ext cx="1324257" cy="2615102"/>
              <a:chOff x="2164701" y="2017490"/>
              <a:chExt cx="1324257" cy="2615102"/>
            </a:xfrm>
          </p:grpSpPr>
          <p:sp>
            <p:nvSpPr>
              <p:cNvPr id="450" name="Google Shape;450;p26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Graphic 6" descr="Scatterplot">
            <a:extLst>
              <a:ext uri="{FF2B5EF4-FFF2-40B4-BE49-F238E27FC236}">
                <a16:creationId xmlns:a16="http://schemas.microsoft.com/office/drawing/2014/main" id="{E59009AC-D947-4E2A-848D-8C685262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732" y="1942555"/>
            <a:ext cx="1661261" cy="1661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subTitle" idx="1"/>
          </p:nvPr>
        </p:nvSpPr>
        <p:spPr>
          <a:xfrm>
            <a:off x="2160494" y="2190023"/>
            <a:ext cx="4420381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Unsupervised learning project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Categorize players into groups of similarity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from sklearn.cluster import KMeans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 Cluster</a:t>
            </a:r>
            <a:endParaRPr dirty="0"/>
          </a:p>
        </p:txBody>
      </p:sp>
      <p:sp>
        <p:nvSpPr>
          <p:cNvPr id="523" name="Google Shape;523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5" name="Google Shape;525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032F56-2034-43C6-A016-01CB3AE2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9" y="3150060"/>
            <a:ext cx="3857625" cy="695325"/>
          </a:xfrm>
          <a:prstGeom prst="rect">
            <a:avLst/>
          </a:prstGeom>
          <a:ln w="19050">
            <a:solidFill>
              <a:schemeClr val="accent6">
                <a:lumMod val="2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B94307-A3AE-44EB-A508-3617957D8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4097977"/>
            <a:ext cx="5400675" cy="35242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subTitle" idx="1"/>
          </p:nvPr>
        </p:nvSpPr>
        <p:spPr>
          <a:xfrm>
            <a:off x="2160494" y="2190023"/>
            <a:ext cx="4420381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Supervised learning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523" name="Google Shape;523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5" name="Google Shape;525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B193B0-9546-45A5-A79C-2DF61C8F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73" y="3035983"/>
            <a:ext cx="5262282" cy="173556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1778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9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0" name="Google Shape;680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9"/>
          <p:cNvSpPr txBox="1">
            <a:spLocks noGrp="1"/>
          </p:cNvSpPr>
          <p:nvPr>
            <p:ph type="ctrTitle"/>
          </p:nvPr>
        </p:nvSpPr>
        <p:spPr>
          <a:xfrm>
            <a:off x="608297" y="1715300"/>
            <a:ext cx="3160751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Principal Component Analysis (PCA) </a:t>
            </a:r>
            <a:endParaRPr dirty="0"/>
          </a:p>
        </p:txBody>
      </p:sp>
      <p:sp>
        <p:nvSpPr>
          <p:cNvPr id="696" name="Google Shape;696;p29"/>
          <p:cNvSpPr txBox="1">
            <a:spLocks noGrp="1"/>
          </p:cNvSpPr>
          <p:nvPr>
            <p:ph type="subTitle" idx="1"/>
          </p:nvPr>
        </p:nvSpPr>
        <p:spPr>
          <a:xfrm>
            <a:off x="485937" y="2819600"/>
            <a:ext cx="2975621" cy="30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from sklearn.decomposition import PCA</a:t>
            </a:r>
            <a:endParaRPr dirty="0"/>
          </a:p>
        </p:txBody>
      </p:sp>
      <p:sp>
        <p:nvSpPr>
          <p:cNvPr id="701" name="Google Shape;701;p29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98312A-C686-48E7-BD43-1F912288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08" y="1278843"/>
            <a:ext cx="4962525" cy="704850"/>
          </a:xfrm>
          <a:prstGeom prst="rect">
            <a:avLst/>
          </a:prstGeom>
          <a:ln w="19050">
            <a:solidFill>
              <a:schemeClr val="tx1">
                <a:lumMod val="1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4760A-1479-42F5-8652-5F07889FB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95" y="3284119"/>
            <a:ext cx="3190875" cy="666750"/>
          </a:xfrm>
          <a:prstGeom prst="rect">
            <a:avLst/>
          </a:prstGeom>
          <a:ln w="19050">
            <a:solidFill>
              <a:schemeClr val="tx1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- Clusters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2DC3D-7FB9-41F3-A2C2-A7D6C1AE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58" y="1610565"/>
            <a:ext cx="3476625" cy="2352675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7FF-95C9-416D-BF8E-0B49C4800F7E}"/>
              </a:ext>
            </a:extLst>
          </p:cNvPr>
          <p:cNvSpPr txBox="1"/>
          <p:nvPr/>
        </p:nvSpPr>
        <p:spPr>
          <a:xfrm>
            <a:off x="124666" y="3765176"/>
            <a:ext cx="4222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https://public.tableau.com/profile/anthony.nguyen6771#!/vizhome/nba-tableau/PCAChart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https://public.tableau.com/profile/diego5248#!/vizhome/MLproject/Sheet1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>
            <a:spLocks noGrp="1"/>
          </p:cNvSpPr>
          <p:nvPr>
            <p:ph type="ctrTitle"/>
          </p:nvPr>
        </p:nvSpPr>
        <p:spPr>
          <a:xfrm>
            <a:off x="7288306" y="457300"/>
            <a:ext cx="108704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Back</a:t>
            </a:r>
            <a:endParaRPr dirty="0"/>
          </a:p>
        </p:txBody>
      </p:sp>
      <p:sp>
        <p:nvSpPr>
          <p:cNvPr id="419" name="Google Shape;419;p25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49"/>
            <a:ext cx="7409100" cy="2016375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More Advanced Metrics </a:t>
            </a:r>
            <a:r>
              <a:rPr lang="en-US" dirty="0"/>
              <a:t>– RAPTOR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 Game Actions </a:t>
            </a:r>
            <a:r>
              <a:rPr lang="en-US" dirty="0"/>
              <a:t>– Posts Ups, isolations, Catch and Shoot Frequency.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Larger Sample Size</a:t>
            </a:r>
            <a:r>
              <a:rPr lang="en-US" dirty="0"/>
              <a:t>		 																								</a:t>
            </a:r>
            <a:endParaRPr dirty="0"/>
          </a:p>
        </p:txBody>
      </p:sp>
      <p:pic>
        <p:nvPicPr>
          <p:cNvPr id="3" name="Graphic 2" descr="Basketball Hoop">
            <a:extLst>
              <a:ext uri="{FF2B5EF4-FFF2-40B4-BE49-F238E27FC236}">
                <a16:creationId xmlns:a16="http://schemas.microsoft.com/office/drawing/2014/main" id="{6C6E898A-04D4-4CA9-9722-42645410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4517" y="3137973"/>
            <a:ext cx="1909483" cy="1909483"/>
          </a:xfrm>
          <a:prstGeom prst="rect">
            <a:avLst/>
          </a:prstGeom>
        </p:spPr>
      </p:pic>
      <p:pic>
        <p:nvPicPr>
          <p:cNvPr id="5" name="Graphic 4" descr="Basketball">
            <a:extLst>
              <a:ext uri="{FF2B5EF4-FFF2-40B4-BE49-F238E27FC236}">
                <a16:creationId xmlns:a16="http://schemas.microsoft.com/office/drawing/2014/main" id="{2A0D5203-11E1-4DCB-9610-6895EF97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8754" y="2871667"/>
            <a:ext cx="735332" cy="7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1809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305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Anton</vt:lpstr>
      <vt:lpstr>Josefin Sans</vt:lpstr>
      <vt:lpstr>Staatliches</vt:lpstr>
      <vt:lpstr>Josefin Slab</vt:lpstr>
      <vt:lpstr>Unica One</vt:lpstr>
      <vt:lpstr>Abel</vt:lpstr>
      <vt:lpstr>Anaheim</vt:lpstr>
      <vt:lpstr>Josefin Slab SemiBold</vt:lpstr>
      <vt:lpstr>Economy Thesis by Slidesgo</vt:lpstr>
      <vt:lpstr>Basketball Analytics</vt:lpstr>
      <vt:lpstr>Our Vision</vt:lpstr>
      <vt:lpstr>Data Extract</vt:lpstr>
      <vt:lpstr>K Means Cluster</vt:lpstr>
      <vt:lpstr>Random Forest</vt:lpstr>
      <vt:lpstr>Principal Component Analysis (PCA) </vt:lpstr>
      <vt:lpstr>Visualization - Clusters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Analytics</dc:title>
  <dc:creator>Anthony Nguyen</dc:creator>
  <cp:lastModifiedBy>Anthony Nguyen</cp:lastModifiedBy>
  <cp:revision>14</cp:revision>
  <dcterms:modified xsi:type="dcterms:W3CDTF">2020-05-16T19:07:28Z</dcterms:modified>
</cp:coreProperties>
</file>