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
  </p:notesMasterIdLst>
  <p:handoutMasterIdLst>
    <p:handoutMasterId r:id="rId4"/>
  </p:handoutMasterIdLst>
  <p:sldIdLst>
    <p:sldId id="799" r:id="rId2"/>
    <p:sldId id="800" r:id="rId9"/>
    <p:sldId id="801" r:id="rId10"/>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63">
          <p15:clr>
            <a:srgbClr val="A4A3A4"/>
          </p15:clr>
        </p15:guide>
        <p15:guide id="3" orient="horz" pos="2341">
          <p15:clr>
            <a:srgbClr val="A4A3A4"/>
          </p15:clr>
        </p15:guide>
        <p15:guide id="4" orient="horz" pos="300">
          <p15:clr>
            <a:srgbClr val="A4A3A4"/>
          </p15:clr>
        </p15:guide>
        <p15:guide id="5" orient="horz" pos="845">
          <p15:clr>
            <a:srgbClr val="A4A3A4"/>
          </p15:clr>
        </p15:guide>
        <p15:guide id="6" pos="3120">
          <p15:clr>
            <a:srgbClr val="A4A3A4"/>
          </p15:clr>
        </p15:guide>
        <p15:guide id="7" pos="126">
          <p15:clr>
            <a:srgbClr val="A4A3A4"/>
          </p15:clr>
        </p15:guide>
        <p15:guide id="8" pos="6114">
          <p15:clr>
            <a:srgbClr val="A4A3A4"/>
          </p15:clr>
        </p15:guide>
        <p15:guide id="9" pos="1578">
          <p15:clr>
            <a:srgbClr val="A4A3A4"/>
          </p15:clr>
        </p15:guide>
        <p15:guide id="10" pos="4662">
          <p15:clr>
            <a:srgbClr val="A4A3A4"/>
          </p15:clr>
        </p15:guide>
        <p15:guide id="11" pos="2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CAFF"/>
    <a:srgbClr val="4F81BD"/>
    <a:srgbClr val="BF9000"/>
    <a:srgbClr val="B9D08C"/>
    <a:srgbClr val="BFE4FF"/>
    <a:srgbClr val="C5E0B4"/>
    <a:srgbClr val="A9D18E"/>
    <a:srgbClr val="70AD47"/>
    <a:srgbClr val="548235"/>
    <a:srgbClr val="5DD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0122" autoAdjust="0"/>
    <p:restoredTop sz="91814" autoAdjust="0"/>
  </p:normalViewPr>
  <p:slideViewPr>
    <p:cSldViewPr showGuides="1">
      <p:cViewPr varScale="1">
        <p:scale>
          <a:sx n="90" d="100"/>
          <a:sy n="90" d="100"/>
        </p:scale>
        <p:origin x="84" y="544"/>
      </p:cViewPr>
      <p:guideLst>
        <p:guide orient="horz" pos="2160"/>
        <p:guide orient="horz" pos="663"/>
        <p:guide orient="horz" pos="2341"/>
        <p:guide orient="horz" pos="300"/>
        <p:guide orient="horz" pos="845"/>
        <p:guide pos="3120"/>
        <p:guide pos="126"/>
        <p:guide pos="6114"/>
        <p:guide pos="1578"/>
        <p:guide pos="4662"/>
        <p:guide pos="262"/>
      </p:guideLst>
    </p:cSldViewPr>
  </p:slideViewPr>
  <p:notesTextViewPr>
    <p:cViewPr>
      <p:scale>
        <a:sx n="1" d="1"/>
        <a:sy n="1" d="1"/>
      </p:scale>
      <p:origin x="0" y="0"/>
    </p:cViewPr>
  </p:notesTextViewPr>
  <p:notesViewPr>
    <p:cSldViewPr showGuides="1">
      <p:cViewPr varScale="1">
        <p:scale>
          <a:sx n="85" d="100"/>
          <a:sy n="85" d="100"/>
        </p:scale>
        <p:origin x="-31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653521-A707-45AB-BAE5-113C671A5659}" type="datetimeFigureOut">
              <a:rPr lang="ko-KR" altLang="en-US" smtClean="0"/>
              <a:pPr/>
              <a:t>2022-04-17</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5FF20E-B74A-4AF0-BFB8-8ABB9B3B9F82}" type="slidenum">
              <a:rPr lang="ko-KR" altLang="en-US" smtClean="0"/>
              <a:pPr/>
              <a:t>‹#›</a:t>
            </a:fld>
            <a:endParaRPr lang="ko-KR" altLang="en-US"/>
          </a:p>
        </p:txBody>
      </p:sp>
    </p:spTree>
    <p:extLst>
      <p:ext uri="{BB962C8B-B14F-4D97-AF65-F5344CB8AC3E}">
        <p14:creationId xmlns:p14="http://schemas.microsoft.com/office/powerpoint/2010/main" val="2040990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B6DF5-A395-48D6-8B9A-37B41E2AC6C6}" type="datetimeFigureOut">
              <a:rPr lang="ko-KR" altLang="en-US" smtClean="0"/>
              <a:pPr/>
              <a:t>2022-04-17</a:t>
            </a:fld>
            <a:endParaRPr lang="ko-KR" altLang="en-US"/>
          </a:p>
        </p:txBody>
      </p:sp>
      <p:sp>
        <p:nvSpPr>
          <p:cNvPr id="4" name="슬라이드 이미지 개체 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445340-7327-482F-A842-B5455136D493}" type="slidenum">
              <a:rPr lang="ko-KR" altLang="en-US" smtClean="0"/>
              <a:pPr/>
              <a:t>‹#›</a:t>
            </a:fld>
            <a:endParaRPr lang="ko-KR" altLang="en-US"/>
          </a:p>
        </p:txBody>
      </p:sp>
    </p:spTree>
    <p:extLst>
      <p:ext uri="{BB962C8B-B14F-4D97-AF65-F5344CB8AC3E}">
        <p14:creationId xmlns:p14="http://schemas.microsoft.com/office/powerpoint/2010/main" val="248424168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제목 5"/>
          <p:cNvSpPr>
            <a:spLocks noGrp="1"/>
          </p:cNvSpPr>
          <p:nvPr>
            <p:ph type="title"/>
          </p:nvPr>
        </p:nvSpPr>
        <p:spPr>
          <a:xfrm>
            <a:off x="495300" y="274638"/>
            <a:ext cx="8915400" cy="1143000"/>
          </a:xfrm>
          <a:prstGeom prst="rect">
            <a:avLst/>
          </a:prstGeom>
        </p:spPr>
        <p:txBody>
          <a:bodyPr/>
          <a:lstStyle/>
          <a:p>
            <a:r>
              <a:rPr lang="ko-KR" altLang="en-US"/>
              <a:t>마스터 제목 스타일 편집</a:t>
            </a:r>
          </a:p>
        </p:txBody>
      </p:sp>
    </p:spTree>
    <p:extLst>
      <p:ext uri="{BB962C8B-B14F-4D97-AF65-F5344CB8AC3E}">
        <p14:creationId xmlns:p14="http://schemas.microsoft.com/office/powerpoint/2010/main" val="163926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spTree>
      <p:nvGrpSpPr>
        <p:cNvPr id="1" name=""/>
        <p:cNvGrpSpPr/>
        <p:nvPr/>
      </p:nvGrpSpPr>
      <p:grpSpPr>
        <a:xfrm>
          <a:off x="0" y="0"/>
          <a:ext cx="0" cy="0"/>
          <a:chOff x="0" y="0"/>
          <a:chExt cx="0" cy="0"/>
        </a:xfrm>
      </p:grpSpPr>
      <p:sp>
        <p:nvSpPr>
          <p:cNvPr id="143" name="직사각형 142">
            <a:extLst>
              <a:ext uri="{FF2B5EF4-FFF2-40B4-BE49-F238E27FC236}">
                <a16:creationId xmlns:a16="http://schemas.microsoft.com/office/drawing/2014/main" id="{6C8398DC-E81D-49F5-9206-12DDB9EA9529}"/>
              </a:ext>
            </a:extLst>
          </p:cNvPr>
          <p:cNvSpPr/>
          <p:nvPr userDrawn="1"/>
        </p:nvSpPr>
        <p:spPr>
          <a:xfrm>
            <a:off x="6631386" y="2420541"/>
            <a:ext cx="3001565" cy="2177336"/>
          </a:xfrm>
          <a:prstGeom prst="rect">
            <a:avLst/>
          </a:prstGeom>
          <a:solidFill>
            <a:srgbClr val="A5A5A5">
              <a:lumMod val="20000"/>
              <a:lumOff val="80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39" name="모서리가 둥근 직사각형 138">
            <a:extLst>
              <a:ext uri="{FF2B5EF4-FFF2-40B4-BE49-F238E27FC236}">
                <a16:creationId xmlns:a16="http://schemas.microsoft.com/office/drawing/2014/main" id="{BE818E09-62BD-47B6-AE42-8FBCFCD8AB4E}"/>
              </a:ext>
            </a:extLst>
          </p:cNvPr>
          <p:cNvSpPr/>
          <p:nvPr userDrawn="1"/>
        </p:nvSpPr>
        <p:spPr>
          <a:xfrm>
            <a:off x="108558" y="938450"/>
            <a:ext cx="6245783" cy="1108040"/>
          </a:xfrm>
          <a:prstGeom prst="roundRect">
            <a:avLst>
              <a:gd name="adj" fmla="val 10664"/>
            </a:avLst>
          </a:prstGeom>
          <a:solidFill>
            <a:srgbClr val="E6CB96">
              <a:lumMod val="20000"/>
              <a:lumOff val="80000"/>
            </a:srgbClr>
          </a:solidFill>
          <a:ln w="12700" cap="flat" cmpd="sng" algn="ctr">
            <a:solidFill>
              <a:srgbClr val="D3A243">
                <a:lumMod val="60000"/>
                <a:lumOff val="4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슬라이드 번호 개체 틀 16"/>
          <p:cNvSpPr>
            <a:spLocks noGrp="1"/>
          </p:cNvSpPr>
          <p:nvPr>
            <p:ph type="sldNum" sz="quarter" idx="18"/>
          </p:nvPr>
        </p:nvSpPr>
        <p:spPr>
          <a:xfrm>
            <a:off x="3797300" y="6491436"/>
            <a:ext cx="2311400" cy="365125"/>
          </a:xfrm>
          <a:prstGeom prst="rect">
            <a:avLst/>
          </a:prstGeom>
        </p:spPr>
        <p:txBody>
          <a:bodyPr anchor="ctr"/>
          <a:lstStyle>
            <a:lvl1pPr algn="ctr">
              <a:defRPr sz="1200" b="0">
                <a:solidFill>
                  <a:schemeClr val="tx1"/>
                </a:solidFill>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a:t>- </a:t>
            </a:r>
            <a:fld id="{72B3219B-C384-44BD-BDAC-79EBF44E6C1F}" type="slidenum">
              <a:rPr lang="ko-KR" altLang="en-US" smtClean="0"/>
              <a:pPr/>
              <a:t>‹#›</a:t>
            </a:fld>
            <a:r>
              <a:rPr lang="ko-KR" altLang="en-US"/>
              <a:t> </a:t>
            </a:r>
            <a:r>
              <a:rPr lang="en-US" altLang="ko-KR"/>
              <a:t>-</a:t>
            </a:r>
            <a:endParaRPr lang="ko-KR" altLang="en-US" dirty="0"/>
          </a:p>
        </p:txBody>
      </p:sp>
      <p:sp>
        <p:nvSpPr>
          <p:cNvPr id="65" name="0"/>
          <p:cNvSpPr>
            <a:spLocks noGrp="1"/>
          </p:cNvSpPr>
          <p:nvPr>
            <p:ph type="body" sz="quarter" idx="13" hasCustomPrompt="1"/>
          </p:nvPr>
        </p:nvSpPr>
        <p:spPr>
          <a:xfrm>
            <a:off x="178664" y="322182"/>
            <a:ext cx="1853978" cy="430887"/>
          </a:xfrm>
        </p:spPr>
        <p:txBody>
          <a:bodyPr wrap="square" tIns="0" bIns="0" anchor="ctr">
            <a:spAutoFit/>
          </a:bodyPr>
          <a:lstStyle>
            <a:lvl1pPr marL="0" indent="0">
              <a:buNone/>
              <a:defRPr lang="ko-KR" altLang="en-US" sz="2800" b="0" kern="1200" dirty="0">
                <a:solidFill>
                  <a:srgbClr val="BF9000"/>
                </a:solidFill>
                <a:latin typeface="원신한 Bold" panose="020B0803000000000000" pitchFamily="50" charset="-127"/>
                <a:ea typeface="원신한 Bold" panose="020B0803000000000000" pitchFamily="50" charset="-127"/>
                <a:cs typeface="Arial" panose="020B0604020202020204" pitchFamily="34" charset="0"/>
              </a:defRPr>
            </a:lvl1pPr>
          </a:lstStyle>
          <a:p>
            <a:pPr lvl="0"/>
            <a:r>
              <a:rPr lang="en-US" altLang="ko-KR" dirty="0"/>
              <a:t>SYMB (0)</a:t>
            </a:r>
            <a:endParaRPr lang="ko-KR" altLang="en-US" dirty="0"/>
          </a:p>
        </p:txBody>
      </p:sp>
      <p:sp>
        <p:nvSpPr>
          <p:cNvPr id="66" name="1"/>
          <p:cNvSpPr>
            <a:spLocks noGrp="1"/>
          </p:cNvSpPr>
          <p:nvPr>
            <p:ph type="body" sz="quarter" idx="14" hasCustomPrompt="1"/>
          </p:nvPr>
        </p:nvSpPr>
        <p:spPr>
          <a:xfrm>
            <a:off x="1632059" y="363220"/>
            <a:ext cx="6552728" cy="369332"/>
          </a:xfrm>
        </p:spPr>
        <p:txBody>
          <a:bodyPr wrap="square" tIns="0" bIns="0" anchor="ctr">
            <a:spAutoFit/>
          </a:bodyPr>
          <a:lstStyle>
            <a:lvl1pPr marL="0" indent="0">
              <a:buNone/>
              <a:defRPr lang="ko-KR" altLang="en-US" sz="2400" b="0" kern="1200" spc="-300" dirty="0">
                <a:solidFill>
                  <a:schemeClr val="bg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ETF full name (1)</a:t>
            </a:r>
            <a:endParaRPr lang="ko-KR" altLang="en-US" dirty="0"/>
          </a:p>
        </p:txBody>
      </p:sp>
      <p:sp>
        <p:nvSpPr>
          <p:cNvPr id="67" name="2"/>
          <p:cNvSpPr>
            <a:spLocks noGrp="1"/>
          </p:cNvSpPr>
          <p:nvPr>
            <p:ph type="body" sz="quarter" idx="15" hasCustomPrompt="1"/>
          </p:nvPr>
        </p:nvSpPr>
        <p:spPr>
          <a:xfrm>
            <a:off x="-2901587" y="4110396"/>
            <a:ext cx="2531462" cy="276999"/>
          </a:xfrm>
        </p:spPr>
        <p:txBody>
          <a:bodyPr wrap="none" tIns="0" bIns="0" anchor="ctr">
            <a:spAutoFit/>
          </a:bodyPr>
          <a:lstStyle>
            <a:lvl1pPr marL="0" indent="0">
              <a:buNone/>
              <a:defRPr lang="ko-KR" altLang="en-US" sz="1800" b="0" kern="1200" dirty="0">
                <a:solidFill>
                  <a:schemeClr val="tx1">
                    <a:lumMod val="50000"/>
                    <a:lumOff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Benchmark Index (2)</a:t>
            </a:r>
            <a:endParaRPr lang="ko-KR" altLang="en-US" dirty="0"/>
          </a:p>
        </p:txBody>
      </p:sp>
      <p:sp>
        <p:nvSpPr>
          <p:cNvPr id="68" name="3"/>
          <p:cNvSpPr>
            <a:spLocks noGrp="1"/>
          </p:cNvSpPr>
          <p:nvPr>
            <p:ph type="body" sz="quarter" idx="19" hasCustomPrompt="1"/>
          </p:nvPr>
        </p:nvSpPr>
        <p:spPr>
          <a:xfrm>
            <a:off x="178664" y="1010223"/>
            <a:ext cx="6070480" cy="934300"/>
          </a:xfrm>
        </p:spPr>
        <p:txBody>
          <a:bodyPr tIns="90000" anchor="t">
            <a:normAutofit/>
          </a:bodyPr>
          <a:lstStyle>
            <a:lvl1pPr marL="0" indent="0" algn="just" latinLnBrk="0" hangingPunc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Description (3)</a:t>
            </a:r>
          </a:p>
        </p:txBody>
      </p:sp>
      <p:sp>
        <p:nvSpPr>
          <p:cNvPr id="69" name="4"/>
          <p:cNvSpPr>
            <a:spLocks noGrp="1"/>
          </p:cNvSpPr>
          <p:nvPr>
            <p:ph type="tbl" sz="quarter" idx="20" hasCustomPrompt="1"/>
          </p:nvPr>
        </p:nvSpPr>
        <p:spPr>
          <a:xfrm>
            <a:off x="6749504" y="397569"/>
            <a:ext cx="2952000" cy="1735576"/>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dirty="0"/>
              <a:t>Summary Table (4)</a:t>
            </a:r>
          </a:p>
        </p:txBody>
      </p:sp>
      <p:sp>
        <p:nvSpPr>
          <p:cNvPr id="70" name="5"/>
          <p:cNvSpPr>
            <a:spLocks noGrp="1"/>
          </p:cNvSpPr>
          <p:nvPr>
            <p:ph type="tbl" sz="quarter" idx="30" hasCustomPrompt="1"/>
          </p:nvPr>
        </p:nvSpPr>
        <p:spPr>
          <a:xfrm>
            <a:off x="108558" y="2676909"/>
            <a:ext cx="2952000" cy="1871385"/>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ko-KR" altLang="en-US" dirty="0"/>
              <a:t>편입 상위 </a:t>
            </a:r>
            <a:r>
              <a:rPr lang="en-US" altLang="ko-KR" dirty="0"/>
              <a:t>10 </a:t>
            </a:r>
            <a:r>
              <a:rPr lang="ko-KR" altLang="en-US" dirty="0"/>
              <a:t>종목</a:t>
            </a:r>
            <a:r>
              <a:rPr lang="en-US" altLang="ko-KR" dirty="0"/>
              <a:t> (5)</a:t>
            </a:r>
          </a:p>
        </p:txBody>
      </p:sp>
      <p:sp>
        <p:nvSpPr>
          <p:cNvPr id="71" name="6"/>
          <p:cNvSpPr>
            <a:spLocks noGrp="1"/>
          </p:cNvSpPr>
          <p:nvPr>
            <p:ph type="pic" sz="quarter" idx="21" hasCustomPrompt="1"/>
          </p:nvPr>
        </p:nvSpPr>
        <p:spPr>
          <a:xfrm>
            <a:off x="108558" y="5065439"/>
            <a:ext cx="3174346"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Historical Price (6)</a:t>
            </a:r>
            <a:endParaRPr lang="ko-KR" altLang="en-US" dirty="0"/>
          </a:p>
        </p:txBody>
      </p:sp>
      <p:sp>
        <p:nvSpPr>
          <p:cNvPr id="72" name="7"/>
          <p:cNvSpPr>
            <a:spLocks noGrp="1"/>
          </p:cNvSpPr>
          <p:nvPr>
            <p:ph type="body" sz="quarter" idx="22" hasCustomPrompt="1"/>
          </p:nvPr>
        </p:nvSpPr>
        <p:spPr>
          <a:xfrm>
            <a:off x="7364087" y="4802903"/>
            <a:ext cx="2359252"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Title1 (7)</a:t>
            </a:r>
            <a:endParaRPr lang="ko-KR" altLang="en-US" dirty="0"/>
          </a:p>
        </p:txBody>
      </p:sp>
      <p:sp>
        <p:nvSpPr>
          <p:cNvPr id="73" name="8"/>
          <p:cNvSpPr>
            <a:spLocks noGrp="1"/>
          </p:cNvSpPr>
          <p:nvPr>
            <p:ph type="pic" sz="quarter" idx="23" hasCustomPrompt="1"/>
          </p:nvPr>
        </p:nvSpPr>
        <p:spPr>
          <a:xfrm>
            <a:off x="7358603" y="5062852"/>
            <a:ext cx="2359252" cy="1260000"/>
          </a:xfrm>
          <a:noFill/>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Chart1 (8)</a:t>
            </a:r>
            <a:endParaRPr lang="ko-KR" altLang="en-US" dirty="0"/>
          </a:p>
        </p:txBody>
      </p:sp>
      <p:sp>
        <p:nvSpPr>
          <p:cNvPr id="74" name="9"/>
          <p:cNvSpPr>
            <a:spLocks noGrp="1"/>
          </p:cNvSpPr>
          <p:nvPr>
            <p:ph type="body" sz="quarter" idx="24" hasCustomPrompt="1"/>
          </p:nvPr>
        </p:nvSpPr>
        <p:spPr>
          <a:xfrm>
            <a:off x="-2751856" y="4539951"/>
            <a:ext cx="2232000"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Title2 (9)</a:t>
            </a:r>
            <a:endParaRPr lang="ko-KR" altLang="en-US" dirty="0"/>
          </a:p>
        </p:txBody>
      </p:sp>
      <p:sp>
        <p:nvSpPr>
          <p:cNvPr id="75" name="10"/>
          <p:cNvSpPr>
            <a:spLocks noGrp="1"/>
          </p:cNvSpPr>
          <p:nvPr>
            <p:ph type="pic" sz="quarter" idx="25" hasCustomPrompt="1"/>
          </p:nvPr>
        </p:nvSpPr>
        <p:spPr>
          <a:xfrm>
            <a:off x="-2751856" y="4861229"/>
            <a:ext cx="2232000" cy="1440000"/>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Chart2 (10)</a:t>
            </a:r>
            <a:endParaRPr lang="ko-KR" altLang="en-US" dirty="0"/>
          </a:p>
        </p:txBody>
      </p:sp>
      <p:sp>
        <p:nvSpPr>
          <p:cNvPr id="76" name="11"/>
          <p:cNvSpPr>
            <a:spLocks noGrp="1"/>
          </p:cNvSpPr>
          <p:nvPr>
            <p:ph type="body" sz="quarter" idx="26" hasCustomPrompt="1"/>
          </p:nvPr>
        </p:nvSpPr>
        <p:spPr>
          <a:xfrm>
            <a:off x="3466950" y="2423269"/>
            <a:ext cx="2891836"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Title3 (11)</a:t>
            </a:r>
            <a:endParaRPr lang="ko-KR" altLang="en-US" dirty="0"/>
          </a:p>
        </p:txBody>
      </p:sp>
      <p:sp>
        <p:nvSpPr>
          <p:cNvPr id="77" name="12"/>
          <p:cNvSpPr>
            <a:spLocks noGrp="1"/>
          </p:cNvSpPr>
          <p:nvPr>
            <p:ph type="pic" sz="quarter" idx="27" hasCustomPrompt="1"/>
          </p:nvPr>
        </p:nvSpPr>
        <p:spPr>
          <a:xfrm>
            <a:off x="3462505" y="2668567"/>
            <a:ext cx="2891836" cy="187138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Chart3 (12)</a:t>
            </a:r>
            <a:endParaRPr lang="ko-KR" altLang="en-US" dirty="0"/>
          </a:p>
        </p:txBody>
      </p:sp>
      <p:sp>
        <p:nvSpPr>
          <p:cNvPr id="78" name="13"/>
          <p:cNvSpPr>
            <a:spLocks noGrp="1"/>
          </p:cNvSpPr>
          <p:nvPr>
            <p:ph type="body" sz="quarter" idx="28" hasCustomPrompt="1"/>
          </p:nvPr>
        </p:nvSpPr>
        <p:spPr>
          <a:xfrm>
            <a:off x="-3001308" y="1446230"/>
            <a:ext cx="2951999" cy="216000"/>
          </a:xfrm>
        </p:spPr>
        <p:txBody>
          <a:bodyPr lIns="36000" anchor="ctr">
            <a:noAutofit/>
          </a:bodyPr>
          <a:lstStyle>
            <a:lvl1pPr marL="0" indent="0">
              <a:buNone/>
              <a:defRPr lang="ko-KR" altLang="en-US" sz="1000" b="0" kern="1200" dirty="0">
                <a:solidFill>
                  <a:schemeClr val="tx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marL="0" lvl="0" indent="0" algn="l" defTabSz="914400" rtl="0" eaLnBrk="1" latinLnBrk="1" hangingPunct="1">
              <a:spcBef>
                <a:spcPct val="20000"/>
              </a:spcBef>
              <a:buFont typeface="Arial" panose="020B0604020202020204" pitchFamily="34" charset="0"/>
              <a:buNone/>
            </a:pPr>
            <a:r>
              <a:rPr lang="en-US" altLang="ko-KR" dirty="0"/>
              <a:t>Title4 (13)</a:t>
            </a:r>
            <a:endParaRPr lang="ko-KR" altLang="en-US" dirty="0"/>
          </a:p>
        </p:txBody>
      </p:sp>
      <p:sp>
        <p:nvSpPr>
          <p:cNvPr id="79" name="14"/>
          <p:cNvSpPr>
            <a:spLocks noGrp="1"/>
          </p:cNvSpPr>
          <p:nvPr>
            <p:ph type="pic" sz="quarter" idx="29" hasCustomPrompt="1"/>
          </p:nvPr>
        </p:nvSpPr>
        <p:spPr>
          <a:xfrm>
            <a:off x="-2993644" y="1767508"/>
            <a:ext cx="2951999" cy="186905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Chart4 (14)</a:t>
            </a:r>
            <a:endParaRPr lang="ko-KR" altLang="en-US" dirty="0"/>
          </a:p>
        </p:txBody>
      </p:sp>
      <p:sp>
        <p:nvSpPr>
          <p:cNvPr id="80" name="TextBox 79"/>
          <p:cNvSpPr txBox="1"/>
          <p:nvPr userDrawn="1"/>
        </p:nvSpPr>
        <p:spPr>
          <a:xfrm>
            <a:off x="6786072" y="118571"/>
            <a:ext cx="885302" cy="246221"/>
          </a:xfrm>
          <a:prstGeom prst="rect">
            <a:avLst/>
          </a:prstGeom>
          <a:noFill/>
        </p:spPr>
        <p:txBody>
          <a:bodyPr wrap="none" lIns="36000" rtlCol="0" anchor="ctr">
            <a:spAutoFit/>
          </a:bodyPr>
          <a:lstStyle/>
          <a:p>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ETF </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기본정보</a:t>
            </a:r>
          </a:p>
        </p:txBody>
      </p:sp>
      <p:sp>
        <p:nvSpPr>
          <p:cNvPr id="88" name="TextBox 87"/>
          <p:cNvSpPr txBox="1"/>
          <p:nvPr userDrawn="1"/>
        </p:nvSpPr>
        <p:spPr>
          <a:xfrm>
            <a:off x="114277" y="2420540"/>
            <a:ext cx="1358188"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편입 상위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10</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종목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a:t>
            </a:r>
            <a:endParaRPr lang="ko-KR" altLang="en-US" sz="1000" b="0" dirty="0">
              <a:latin typeface="원신한 Medium" panose="020B0603000000000000" pitchFamily="50" charset="-127"/>
              <a:ea typeface="원신한 Medium" panose="020B0603000000000000" pitchFamily="50" charset="-127"/>
              <a:cs typeface="Tahoma" panose="020B0604030504040204" pitchFamily="34" charset="0"/>
            </a:endParaRPr>
          </a:p>
        </p:txBody>
      </p:sp>
      <p:sp>
        <p:nvSpPr>
          <p:cNvPr id="89" name="TextBox 88"/>
          <p:cNvSpPr txBox="1"/>
          <p:nvPr userDrawn="1"/>
        </p:nvSpPr>
        <p:spPr>
          <a:xfrm>
            <a:off x="112517" y="4799073"/>
            <a:ext cx="94301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수정주가 추이</a:t>
            </a:r>
          </a:p>
        </p:txBody>
      </p:sp>
      <p:cxnSp>
        <p:nvCxnSpPr>
          <p:cNvPr id="82" name="직선 연결선 81"/>
          <p:cNvCxnSpPr/>
          <p:nvPr userDrawn="1"/>
        </p:nvCxnSpPr>
        <p:spPr>
          <a:xfrm>
            <a:off x="6739639" y="352600"/>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userDrawn="1"/>
        </p:nvCxnSpPr>
        <p:spPr>
          <a:xfrm>
            <a:off x="114277" y="265456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p:cNvCxnSpPr>
          <p:nvPr userDrawn="1"/>
        </p:nvCxnSpPr>
        <p:spPr>
          <a:xfrm>
            <a:off x="3462505" y="4579772"/>
            <a:ext cx="289215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userDrawn="1"/>
        </p:nvCxnSpPr>
        <p:spPr>
          <a:xfrm>
            <a:off x="6765527" y="215124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userDrawn="1"/>
        </p:nvCxnSpPr>
        <p:spPr>
          <a:xfrm>
            <a:off x="114277" y="4578608"/>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6780949" y="2168433"/>
            <a:ext cx="564257"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5" name="TextBox 44"/>
          <p:cNvSpPr txBox="1"/>
          <p:nvPr userDrawn="1"/>
        </p:nvSpPr>
        <p:spPr>
          <a:xfrm>
            <a:off x="150793" y="4599587"/>
            <a:ext cx="1176656"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6" name="TextBox 45"/>
          <p:cNvSpPr txBox="1"/>
          <p:nvPr userDrawn="1"/>
        </p:nvSpPr>
        <p:spPr>
          <a:xfrm>
            <a:off x="3403638" y="6381328"/>
            <a:ext cx="827150"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a:t>
            </a:r>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 </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7" name="TextBox 46"/>
          <p:cNvSpPr txBox="1"/>
          <p:nvPr userDrawn="1"/>
        </p:nvSpPr>
        <p:spPr>
          <a:xfrm>
            <a:off x="7377850"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51" name="TextBox 50"/>
          <p:cNvSpPr txBox="1"/>
          <p:nvPr userDrawn="1"/>
        </p:nvSpPr>
        <p:spPr>
          <a:xfrm>
            <a:off x="3491364" y="4597877"/>
            <a:ext cx="1152675"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ETFdb.com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pic>
        <p:nvPicPr>
          <p:cNvPr id="1030" name="Picture 6"/>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7702" b="28626"/>
          <a:stretch/>
        </p:blipFill>
        <p:spPr bwMode="auto">
          <a:xfrm>
            <a:off x="8265528" y="6489548"/>
            <a:ext cx="1440000" cy="2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15"/>
          <p:cNvSpPr>
            <a:spLocks noGrp="1"/>
          </p:cNvSpPr>
          <p:nvPr>
            <p:ph type="pic" sz="quarter" idx="31" hasCustomPrompt="1"/>
          </p:nvPr>
        </p:nvSpPr>
        <p:spPr>
          <a:xfrm>
            <a:off x="3384251" y="5063301"/>
            <a:ext cx="3852000"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Monthly Return Table (15)</a:t>
            </a:r>
            <a:endParaRPr lang="ko-KR" altLang="en-US" dirty="0"/>
          </a:p>
        </p:txBody>
      </p:sp>
      <p:sp>
        <p:nvSpPr>
          <p:cNvPr id="3" name="16"/>
          <p:cNvSpPr>
            <a:spLocks noGrp="1"/>
          </p:cNvSpPr>
          <p:nvPr>
            <p:ph type="body" sz="quarter" idx="32" hasCustomPrompt="1"/>
          </p:nvPr>
        </p:nvSpPr>
        <p:spPr>
          <a:xfrm>
            <a:off x="178664" y="-6093"/>
            <a:ext cx="6471870" cy="333375"/>
          </a:xfrm>
        </p:spPr>
        <p:txBody>
          <a:bodyPr anchor="ctr">
            <a:noAutofit/>
          </a:bodyPr>
          <a:lstStyle>
            <a:lvl1pPr marL="0" indent="0">
              <a:buNone/>
              <a:defRPr sz="1400" b="0" spc="-150">
                <a:solidFill>
                  <a:schemeClr val="bg1">
                    <a:lumMod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Classification (16)</a:t>
            </a:r>
            <a:endParaRPr lang="ko-KR" altLang="en-US" dirty="0"/>
          </a:p>
        </p:txBody>
      </p:sp>
      <p:sp>
        <p:nvSpPr>
          <p:cNvPr id="350" name="TextBox 349">
            <a:extLst>
              <a:ext uri="{FF2B5EF4-FFF2-40B4-BE49-F238E27FC236}">
                <a16:creationId xmlns:a16="http://schemas.microsoft.com/office/drawing/2014/main" id="{5D7B2377-E462-4EDB-945F-D9AE13E814DE}"/>
              </a:ext>
            </a:extLst>
          </p:cNvPr>
          <p:cNvSpPr txBox="1"/>
          <p:nvPr userDrawn="1"/>
        </p:nvSpPr>
        <p:spPr>
          <a:xfrm>
            <a:off x="3389875" y="4784282"/>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월간 수익률</a:t>
            </a:r>
          </a:p>
        </p:txBody>
      </p:sp>
      <p:cxnSp>
        <p:nvCxnSpPr>
          <p:cNvPr id="351" name="직선 연결선 350">
            <a:extLst>
              <a:ext uri="{FF2B5EF4-FFF2-40B4-BE49-F238E27FC236}">
                <a16:creationId xmlns:a16="http://schemas.microsoft.com/office/drawing/2014/main" id="{03E5A708-57C7-442A-A914-6B59F3B65A85}"/>
              </a:ext>
            </a:extLst>
          </p:cNvPr>
          <p:cNvCxnSpPr>
            <a:cxnSpLocks/>
          </p:cNvCxnSpPr>
          <p:nvPr userDrawn="1"/>
        </p:nvCxnSpPr>
        <p:spPr>
          <a:xfrm>
            <a:off x="3512840" y="2636912"/>
            <a:ext cx="288510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B6A6CC45-0464-40FD-A736-511761B20E6A}"/>
              </a:ext>
            </a:extLst>
          </p:cNvPr>
          <p:cNvCxnSpPr>
            <a:cxnSpLocks/>
          </p:cNvCxnSpPr>
          <p:nvPr userDrawn="1"/>
        </p:nvCxnSpPr>
        <p:spPr>
          <a:xfrm>
            <a:off x="3386427" y="501955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5CD8CF57-3BEB-4442-825D-CFEC31A64CC0}"/>
              </a:ext>
            </a:extLst>
          </p:cNvPr>
          <p:cNvCxnSpPr>
            <a:cxnSpLocks/>
          </p:cNvCxnSpPr>
          <p:nvPr userDrawn="1"/>
        </p:nvCxnSpPr>
        <p:spPr>
          <a:xfrm>
            <a:off x="7355837" y="501890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4B153F6D-F075-44AA-A47B-8893D4B718D1}"/>
              </a:ext>
            </a:extLst>
          </p:cNvPr>
          <p:cNvCxnSpPr>
            <a:cxnSpLocks/>
          </p:cNvCxnSpPr>
          <p:nvPr userDrawn="1"/>
        </p:nvCxnSpPr>
        <p:spPr>
          <a:xfrm>
            <a:off x="108558" y="501955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D1AC156C-57BD-4141-BB6C-457B4D4B04F8}"/>
              </a:ext>
            </a:extLst>
          </p:cNvPr>
          <p:cNvCxnSpPr>
            <a:cxnSpLocks/>
          </p:cNvCxnSpPr>
          <p:nvPr userDrawn="1"/>
        </p:nvCxnSpPr>
        <p:spPr>
          <a:xfrm>
            <a:off x="3386427" y="635270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12CE67EF-7A87-49EC-B969-93C079486679}"/>
              </a:ext>
            </a:extLst>
          </p:cNvPr>
          <p:cNvCxnSpPr>
            <a:cxnSpLocks/>
          </p:cNvCxnSpPr>
          <p:nvPr userDrawn="1"/>
        </p:nvCxnSpPr>
        <p:spPr>
          <a:xfrm>
            <a:off x="7355837" y="635205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4BB81FEE-0F43-4E40-B9BD-76AB255C6029}"/>
              </a:ext>
            </a:extLst>
          </p:cNvPr>
          <p:cNvCxnSpPr>
            <a:cxnSpLocks/>
          </p:cNvCxnSpPr>
          <p:nvPr userDrawn="1"/>
        </p:nvCxnSpPr>
        <p:spPr>
          <a:xfrm>
            <a:off x="108558" y="635270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2" name="TextBox 361">
            <a:extLst>
              <a:ext uri="{FF2B5EF4-FFF2-40B4-BE49-F238E27FC236}">
                <a16:creationId xmlns:a16="http://schemas.microsoft.com/office/drawing/2014/main" id="{CB2D9042-18D7-458E-8F0D-49E477EF5B1C}"/>
              </a:ext>
            </a:extLst>
          </p:cNvPr>
          <p:cNvSpPr txBox="1"/>
          <p:nvPr userDrawn="1"/>
        </p:nvSpPr>
        <p:spPr>
          <a:xfrm>
            <a:off x="113817"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2" name="TextBox 141">
            <a:extLst>
              <a:ext uri="{FF2B5EF4-FFF2-40B4-BE49-F238E27FC236}">
                <a16:creationId xmlns:a16="http://schemas.microsoft.com/office/drawing/2014/main" id="{79231310-4B12-4F3F-A5BB-CCEF2C238FD9}"/>
              </a:ext>
            </a:extLst>
          </p:cNvPr>
          <p:cNvSpPr txBox="1"/>
          <p:nvPr userDrawn="1"/>
        </p:nvSpPr>
        <p:spPr>
          <a:xfrm>
            <a:off x="-3008781" y="887112"/>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sp>
        <p:nvSpPr>
          <p:cNvPr id="144" name="TextBox 143">
            <a:extLst>
              <a:ext uri="{FF2B5EF4-FFF2-40B4-BE49-F238E27FC236}">
                <a16:creationId xmlns:a16="http://schemas.microsoft.com/office/drawing/2014/main" id="{4720AFEE-8F90-4643-BD55-57A87A30A9C4}"/>
              </a:ext>
            </a:extLst>
          </p:cNvPr>
          <p:cNvSpPr txBox="1"/>
          <p:nvPr userDrawn="1"/>
        </p:nvSpPr>
        <p:spPr>
          <a:xfrm>
            <a:off x="-2827720" y="908458"/>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cxnSp>
        <p:nvCxnSpPr>
          <p:cNvPr id="145" name="직선 연결선 144">
            <a:extLst>
              <a:ext uri="{FF2B5EF4-FFF2-40B4-BE49-F238E27FC236}">
                <a16:creationId xmlns:a16="http://schemas.microsoft.com/office/drawing/2014/main" id="{9F5AE2D2-9A72-4C98-B2F7-1C85678256C4}"/>
              </a:ext>
            </a:extLst>
          </p:cNvPr>
          <p:cNvCxnSpPr/>
          <p:nvPr userDrawn="1"/>
        </p:nvCxnSpPr>
        <p:spPr>
          <a:xfrm>
            <a:off x="6680623" y="2636912"/>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C83CE17-A130-462F-BF10-066FC7D96FAC}"/>
              </a:ext>
            </a:extLst>
          </p:cNvPr>
          <p:cNvSpPr txBox="1"/>
          <p:nvPr userDrawn="1"/>
        </p:nvSpPr>
        <p:spPr>
          <a:xfrm>
            <a:off x="6739639" y="2404836"/>
            <a:ext cx="769886"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자산스타일</a:t>
            </a:r>
          </a:p>
        </p:txBody>
      </p:sp>
      <p:cxnSp>
        <p:nvCxnSpPr>
          <p:cNvPr id="147" name="직선 연결선 146">
            <a:extLst>
              <a:ext uri="{FF2B5EF4-FFF2-40B4-BE49-F238E27FC236}">
                <a16:creationId xmlns:a16="http://schemas.microsoft.com/office/drawing/2014/main" id="{3933726E-DF61-429F-B101-493EEA8DD091}"/>
              </a:ext>
            </a:extLst>
          </p:cNvPr>
          <p:cNvCxnSpPr>
            <a:cxnSpLocks/>
          </p:cNvCxnSpPr>
          <p:nvPr userDrawn="1"/>
        </p:nvCxnSpPr>
        <p:spPr>
          <a:xfrm>
            <a:off x="-2993644" y="3933056"/>
            <a:ext cx="289215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텍스트 개체 틀 6">
            <a:extLst>
              <a:ext uri="{FF2B5EF4-FFF2-40B4-BE49-F238E27FC236}">
                <a16:creationId xmlns:a16="http://schemas.microsoft.com/office/drawing/2014/main" id="{D7D9CA7C-472E-44CA-822A-1044953721B2}"/>
              </a:ext>
            </a:extLst>
          </p:cNvPr>
          <p:cNvSpPr>
            <a:spLocks noGrp="1"/>
          </p:cNvSpPr>
          <p:nvPr>
            <p:ph type="body" sz="quarter" idx="33" hasCustomPrompt="1"/>
          </p:nvPr>
        </p:nvSpPr>
        <p:spPr>
          <a:xfrm>
            <a:off x="6771385" y="2700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Weighted Average Market Cap : </a:t>
            </a:r>
            <a:endParaRPr lang="ko-KR" altLang="en-US" dirty="0"/>
          </a:p>
        </p:txBody>
      </p:sp>
      <p:sp>
        <p:nvSpPr>
          <p:cNvPr id="81" name="텍스트 개체 틀 6">
            <a:extLst>
              <a:ext uri="{FF2B5EF4-FFF2-40B4-BE49-F238E27FC236}">
                <a16:creationId xmlns:a16="http://schemas.microsoft.com/office/drawing/2014/main" id="{7C51874C-A977-4A00-8F21-127CE4400B94}"/>
              </a:ext>
            </a:extLst>
          </p:cNvPr>
          <p:cNvSpPr>
            <a:spLocks noGrp="1"/>
          </p:cNvSpPr>
          <p:nvPr>
            <p:ph type="body" sz="quarter" idx="34" hasCustomPrompt="1"/>
          </p:nvPr>
        </p:nvSpPr>
        <p:spPr>
          <a:xfrm>
            <a:off x="6770947" y="2916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Price / Earnings Ratio : </a:t>
            </a:r>
            <a:endParaRPr lang="ko-KR" altLang="en-US" dirty="0"/>
          </a:p>
        </p:txBody>
      </p:sp>
      <p:sp>
        <p:nvSpPr>
          <p:cNvPr id="85" name="텍스트 개체 틀 6">
            <a:extLst>
              <a:ext uri="{FF2B5EF4-FFF2-40B4-BE49-F238E27FC236}">
                <a16:creationId xmlns:a16="http://schemas.microsoft.com/office/drawing/2014/main" id="{94A9726B-5081-48F8-B2AC-591F64099937}"/>
              </a:ext>
            </a:extLst>
          </p:cNvPr>
          <p:cNvSpPr>
            <a:spLocks noGrp="1"/>
          </p:cNvSpPr>
          <p:nvPr>
            <p:ph type="body" sz="quarter" idx="35" hasCustomPrompt="1"/>
          </p:nvPr>
        </p:nvSpPr>
        <p:spPr>
          <a:xfrm>
            <a:off x="6770947" y="3132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Price / Book Ratio : </a:t>
            </a:r>
            <a:endParaRPr lang="ko-KR" altLang="en-US" dirty="0"/>
          </a:p>
        </p:txBody>
      </p:sp>
      <p:sp>
        <p:nvSpPr>
          <p:cNvPr id="86" name="텍스트 개체 틀 6">
            <a:extLst>
              <a:ext uri="{FF2B5EF4-FFF2-40B4-BE49-F238E27FC236}">
                <a16:creationId xmlns:a16="http://schemas.microsoft.com/office/drawing/2014/main" id="{832D50CA-7FED-48B1-9A81-4290BE2BED3E}"/>
              </a:ext>
            </a:extLst>
          </p:cNvPr>
          <p:cNvSpPr>
            <a:spLocks noGrp="1"/>
          </p:cNvSpPr>
          <p:nvPr>
            <p:ph type="body" sz="quarter" idx="36" hasCustomPrompt="1"/>
          </p:nvPr>
        </p:nvSpPr>
        <p:spPr>
          <a:xfrm>
            <a:off x="6771600" y="3348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Distribution Yield : </a:t>
            </a:r>
            <a:endParaRPr lang="ko-KR" altLang="en-US" dirty="0"/>
          </a:p>
        </p:txBody>
      </p:sp>
      <p:sp>
        <p:nvSpPr>
          <p:cNvPr id="90" name="텍스트 개체 틀 6">
            <a:extLst>
              <a:ext uri="{FF2B5EF4-FFF2-40B4-BE49-F238E27FC236}">
                <a16:creationId xmlns:a16="http://schemas.microsoft.com/office/drawing/2014/main" id="{09748071-6979-4A99-B4EF-92ECF7A3AADC}"/>
              </a:ext>
            </a:extLst>
          </p:cNvPr>
          <p:cNvSpPr>
            <a:spLocks noGrp="1"/>
          </p:cNvSpPr>
          <p:nvPr>
            <p:ph type="body" sz="quarter" idx="37" hasCustomPrompt="1"/>
          </p:nvPr>
        </p:nvSpPr>
        <p:spPr>
          <a:xfrm>
            <a:off x="6771600" y="3564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Next Ex-Dividend Date : </a:t>
            </a:r>
            <a:endParaRPr lang="ko-KR" altLang="en-US" dirty="0"/>
          </a:p>
        </p:txBody>
      </p:sp>
      <p:sp>
        <p:nvSpPr>
          <p:cNvPr id="91" name="텍스트 개체 틀 6">
            <a:extLst>
              <a:ext uri="{FF2B5EF4-FFF2-40B4-BE49-F238E27FC236}">
                <a16:creationId xmlns:a16="http://schemas.microsoft.com/office/drawing/2014/main" id="{1E6ABAAA-2F40-4CED-88EB-CB0C66B1BC35}"/>
              </a:ext>
            </a:extLst>
          </p:cNvPr>
          <p:cNvSpPr>
            <a:spLocks noGrp="1"/>
          </p:cNvSpPr>
          <p:nvPr>
            <p:ph type="body" sz="quarter" idx="38" hasCustomPrompt="1"/>
          </p:nvPr>
        </p:nvSpPr>
        <p:spPr>
          <a:xfrm>
            <a:off x="6771600" y="3780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Number of Holdings : </a:t>
            </a:r>
            <a:endParaRPr lang="ko-KR" altLang="en-US" dirty="0"/>
          </a:p>
        </p:txBody>
      </p:sp>
    </p:spTree>
    <p:extLst>
      <p:ext uri="{BB962C8B-B14F-4D97-AF65-F5344CB8AC3E}">
        <p14:creationId xmlns:p14="http://schemas.microsoft.com/office/powerpoint/2010/main" val="2223143989"/>
      </p:ext>
    </p:extLst>
  </p:cSld>
  <p:clrMapOvr>
    <a:masterClrMapping/>
  </p:clrMapOvr>
  <p:extLst>
    <p:ext uri="{DCECCB84-F9BA-43D5-87BE-67443E8EF086}">
      <p15:sldGuideLst xmlns:p15="http://schemas.microsoft.com/office/powerpoint/2012/main">
        <p15:guide id="1" orient="horz" pos="1661" userDrawn="1">
          <p15:clr>
            <a:srgbClr val="FBAE40"/>
          </p15:clr>
        </p15:guide>
        <p15:guide id="2" pos="3120" userDrawn="1">
          <p15:clr>
            <a:srgbClr val="FBAE40"/>
          </p15:clr>
        </p15:guide>
        <p15:guide id="3" pos="425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사용자 지정 레이아웃">
    <p:spTree>
      <p:nvGrpSpPr>
        <p:cNvPr id="1" name=""/>
        <p:cNvGrpSpPr/>
        <p:nvPr/>
      </p:nvGrpSpPr>
      <p:grpSpPr>
        <a:xfrm>
          <a:off x="0" y="0"/>
          <a:ext cx="0" cy="0"/>
          <a:chOff x="0" y="0"/>
          <a:chExt cx="0" cy="0"/>
        </a:xfrm>
      </p:grpSpPr>
      <p:sp>
        <p:nvSpPr>
          <p:cNvPr id="131" name="모서리가 둥근 직사각형 138">
            <a:extLst>
              <a:ext uri="{FF2B5EF4-FFF2-40B4-BE49-F238E27FC236}">
                <a16:creationId xmlns:a16="http://schemas.microsoft.com/office/drawing/2014/main" id="{4D61134F-88CC-40FE-8AC3-EF727370A343}"/>
              </a:ext>
            </a:extLst>
          </p:cNvPr>
          <p:cNvSpPr/>
          <p:nvPr userDrawn="1"/>
        </p:nvSpPr>
        <p:spPr>
          <a:xfrm>
            <a:off x="108558" y="938450"/>
            <a:ext cx="6245783" cy="1108040"/>
          </a:xfrm>
          <a:prstGeom prst="roundRect">
            <a:avLst>
              <a:gd name="adj" fmla="val 10664"/>
            </a:avLst>
          </a:prstGeom>
          <a:solidFill>
            <a:srgbClr val="E6CB96">
              <a:lumMod val="20000"/>
              <a:lumOff val="80000"/>
            </a:srgbClr>
          </a:solidFill>
          <a:ln w="12700" cap="flat" cmpd="sng" algn="ctr">
            <a:solidFill>
              <a:srgbClr val="D3A243">
                <a:lumMod val="60000"/>
                <a:lumOff val="4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슬라이드 번호 개체 틀 16"/>
          <p:cNvSpPr>
            <a:spLocks noGrp="1"/>
          </p:cNvSpPr>
          <p:nvPr>
            <p:ph type="sldNum" sz="quarter" idx="18"/>
          </p:nvPr>
        </p:nvSpPr>
        <p:spPr>
          <a:xfrm>
            <a:off x="3797300" y="6491436"/>
            <a:ext cx="2311400" cy="365125"/>
          </a:xfrm>
          <a:prstGeom prst="rect">
            <a:avLst/>
          </a:prstGeom>
        </p:spPr>
        <p:txBody>
          <a:bodyPr anchor="ctr"/>
          <a:lstStyle>
            <a:lvl1pPr algn="ctr">
              <a:defRPr sz="1200" b="0">
                <a:solidFill>
                  <a:schemeClr val="tx1"/>
                </a:solidFill>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a:t>- </a:t>
            </a:r>
            <a:fld id="{72B3219B-C384-44BD-BDAC-79EBF44E6C1F}" type="slidenum">
              <a:rPr lang="ko-KR" altLang="en-US" smtClean="0"/>
              <a:pPr/>
              <a:t>‹#›</a:t>
            </a:fld>
            <a:r>
              <a:rPr lang="ko-KR" altLang="en-US"/>
              <a:t> </a:t>
            </a:r>
            <a:r>
              <a:rPr lang="en-US" altLang="ko-KR"/>
              <a:t>-</a:t>
            </a:r>
            <a:endParaRPr lang="ko-KR" altLang="en-US" dirty="0"/>
          </a:p>
        </p:txBody>
      </p:sp>
      <p:sp>
        <p:nvSpPr>
          <p:cNvPr id="65" name="0"/>
          <p:cNvSpPr>
            <a:spLocks noGrp="1"/>
          </p:cNvSpPr>
          <p:nvPr>
            <p:ph type="body" sz="quarter" idx="13" hasCustomPrompt="1"/>
          </p:nvPr>
        </p:nvSpPr>
        <p:spPr>
          <a:xfrm>
            <a:off x="157717" y="318442"/>
            <a:ext cx="1853978" cy="430887"/>
          </a:xfrm>
        </p:spPr>
        <p:txBody>
          <a:bodyPr wrap="square" tIns="0" bIns="0" anchor="ctr">
            <a:spAutoFit/>
          </a:bodyPr>
          <a:lstStyle>
            <a:lvl1pPr marL="0" indent="0">
              <a:buNone/>
              <a:defRPr lang="ko-KR" altLang="en-US" sz="2800" b="0" kern="1200" dirty="0">
                <a:solidFill>
                  <a:srgbClr val="BF9000"/>
                </a:solidFill>
                <a:latin typeface="원신한 Bold" panose="020B0803000000000000" pitchFamily="50" charset="-127"/>
                <a:ea typeface="원신한 Bold" panose="020B0803000000000000" pitchFamily="50" charset="-127"/>
                <a:cs typeface="Arial" panose="020B0604020202020204" pitchFamily="34" charset="0"/>
              </a:defRPr>
            </a:lvl1pPr>
          </a:lstStyle>
          <a:p>
            <a:pPr lvl="0"/>
            <a:r>
              <a:rPr lang="en-US" altLang="ko-KR" dirty="0"/>
              <a:t>SYMB (0)</a:t>
            </a:r>
            <a:endParaRPr lang="ko-KR" altLang="en-US" dirty="0"/>
          </a:p>
        </p:txBody>
      </p:sp>
      <p:sp>
        <p:nvSpPr>
          <p:cNvPr id="66" name="1"/>
          <p:cNvSpPr>
            <a:spLocks noGrp="1"/>
          </p:cNvSpPr>
          <p:nvPr>
            <p:ph type="body" sz="quarter" idx="14" hasCustomPrompt="1"/>
          </p:nvPr>
        </p:nvSpPr>
        <p:spPr>
          <a:xfrm>
            <a:off x="1640632" y="363803"/>
            <a:ext cx="6552728" cy="369332"/>
          </a:xfrm>
        </p:spPr>
        <p:txBody>
          <a:bodyPr wrap="square" tIns="0" bIns="0" anchor="ctr">
            <a:spAutoFit/>
          </a:bodyPr>
          <a:lstStyle>
            <a:lvl1pPr marL="0" indent="0">
              <a:buNone/>
              <a:defRPr lang="ko-KR" altLang="en-US" sz="2400" b="0" kern="1200" spc="-300" dirty="0">
                <a:solidFill>
                  <a:schemeClr val="bg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ETF full name (1)</a:t>
            </a:r>
            <a:endParaRPr lang="ko-KR" altLang="en-US" dirty="0"/>
          </a:p>
        </p:txBody>
      </p:sp>
      <p:sp>
        <p:nvSpPr>
          <p:cNvPr id="67" name="2"/>
          <p:cNvSpPr>
            <a:spLocks noGrp="1"/>
          </p:cNvSpPr>
          <p:nvPr>
            <p:ph type="body" sz="quarter" idx="15" hasCustomPrompt="1"/>
          </p:nvPr>
        </p:nvSpPr>
        <p:spPr>
          <a:xfrm>
            <a:off x="-2901587" y="4110396"/>
            <a:ext cx="2531462" cy="276999"/>
          </a:xfrm>
        </p:spPr>
        <p:txBody>
          <a:bodyPr wrap="none" tIns="0" bIns="0" anchor="ctr">
            <a:spAutoFit/>
          </a:bodyPr>
          <a:lstStyle>
            <a:lvl1pPr marL="0" indent="0">
              <a:buNone/>
              <a:defRPr lang="ko-KR" altLang="en-US" sz="1800" b="0" kern="1200" dirty="0">
                <a:solidFill>
                  <a:schemeClr val="tx1">
                    <a:lumMod val="50000"/>
                    <a:lumOff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Benchmark Index (2)</a:t>
            </a:r>
            <a:endParaRPr lang="ko-KR" altLang="en-US" dirty="0"/>
          </a:p>
        </p:txBody>
      </p:sp>
      <p:sp>
        <p:nvSpPr>
          <p:cNvPr id="68" name="3"/>
          <p:cNvSpPr>
            <a:spLocks noGrp="1"/>
          </p:cNvSpPr>
          <p:nvPr>
            <p:ph type="body" sz="quarter" idx="19" hasCustomPrompt="1"/>
          </p:nvPr>
        </p:nvSpPr>
        <p:spPr>
          <a:xfrm>
            <a:off x="178664" y="986182"/>
            <a:ext cx="6070480" cy="1027779"/>
          </a:xfrm>
        </p:spPr>
        <p:txBody>
          <a:bodyPr tIns="90000" anchor="t">
            <a:normAutofit/>
          </a:bodyPr>
          <a:lstStyle>
            <a:lvl1pPr marL="0" indent="0" algn="just" latinLnBrk="0" hangingPunc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Description (3)</a:t>
            </a:r>
          </a:p>
        </p:txBody>
      </p:sp>
      <p:sp>
        <p:nvSpPr>
          <p:cNvPr id="69" name="4"/>
          <p:cNvSpPr>
            <a:spLocks noGrp="1"/>
          </p:cNvSpPr>
          <p:nvPr>
            <p:ph type="tbl" sz="quarter" idx="20" hasCustomPrompt="1"/>
          </p:nvPr>
        </p:nvSpPr>
        <p:spPr>
          <a:xfrm>
            <a:off x="6749504" y="397569"/>
            <a:ext cx="2952000" cy="1735576"/>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dirty="0"/>
              <a:t>Summary Table (4)</a:t>
            </a:r>
          </a:p>
        </p:txBody>
      </p:sp>
      <p:sp>
        <p:nvSpPr>
          <p:cNvPr id="70" name="5"/>
          <p:cNvSpPr>
            <a:spLocks noGrp="1"/>
          </p:cNvSpPr>
          <p:nvPr>
            <p:ph type="tbl" sz="quarter" idx="30" hasCustomPrompt="1"/>
          </p:nvPr>
        </p:nvSpPr>
        <p:spPr>
          <a:xfrm>
            <a:off x="108558" y="2676909"/>
            <a:ext cx="2952000" cy="1871385"/>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ko-KR" altLang="en-US" dirty="0"/>
              <a:t>편입 상위 </a:t>
            </a:r>
            <a:r>
              <a:rPr lang="en-US" altLang="ko-KR" dirty="0"/>
              <a:t>10 </a:t>
            </a:r>
            <a:r>
              <a:rPr lang="ko-KR" altLang="en-US" dirty="0"/>
              <a:t>종목</a:t>
            </a:r>
            <a:r>
              <a:rPr lang="en-US" altLang="ko-KR" dirty="0"/>
              <a:t> (5)</a:t>
            </a:r>
          </a:p>
        </p:txBody>
      </p:sp>
      <p:sp>
        <p:nvSpPr>
          <p:cNvPr id="71" name="6"/>
          <p:cNvSpPr>
            <a:spLocks noGrp="1"/>
          </p:cNvSpPr>
          <p:nvPr>
            <p:ph type="pic" sz="quarter" idx="21" hasCustomPrompt="1"/>
          </p:nvPr>
        </p:nvSpPr>
        <p:spPr>
          <a:xfrm>
            <a:off x="108558" y="5065439"/>
            <a:ext cx="3174346"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Historical Price (6)</a:t>
            </a:r>
            <a:endParaRPr lang="ko-KR" altLang="en-US" dirty="0"/>
          </a:p>
        </p:txBody>
      </p:sp>
      <p:sp>
        <p:nvSpPr>
          <p:cNvPr id="72" name="7"/>
          <p:cNvSpPr>
            <a:spLocks noGrp="1"/>
          </p:cNvSpPr>
          <p:nvPr>
            <p:ph type="body" sz="quarter" idx="22" hasCustomPrompt="1"/>
          </p:nvPr>
        </p:nvSpPr>
        <p:spPr>
          <a:xfrm>
            <a:off x="7354348" y="4802903"/>
            <a:ext cx="2359252"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Title1 (7)</a:t>
            </a:r>
            <a:endParaRPr lang="ko-KR" altLang="en-US" dirty="0"/>
          </a:p>
        </p:txBody>
      </p:sp>
      <p:sp>
        <p:nvSpPr>
          <p:cNvPr id="73" name="8"/>
          <p:cNvSpPr>
            <a:spLocks noGrp="1"/>
          </p:cNvSpPr>
          <p:nvPr>
            <p:ph type="pic" sz="quarter" idx="23" hasCustomPrompt="1"/>
          </p:nvPr>
        </p:nvSpPr>
        <p:spPr>
          <a:xfrm>
            <a:off x="7358603" y="5062852"/>
            <a:ext cx="2359252" cy="1260000"/>
          </a:xfrm>
          <a:noFill/>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Chart1 (8)</a:t>
            </a:r>
            <a:endParaRPr lang="ko-KR" altLang="en-US" dirty="0"/>
          </a:p>
        </p:txBody>
      </p:sp>
      <p:sp>
        <p:nvSpPr>
          <p:cNvPr id="74" name="9"/>
          <p:cNvSpPr>
            <a:spLocks noGrp="1"/>
          </p:cNvSpPr>
          <p:nvPr>
            <p:ph type="body" sz="quarter" idx="24" hasCustomPrompt="1"/>
          </p:nvPr>
        </p:nvSpPr>
        <p:spPr>
          <a:xfrm>
            <a:off x="-2751856" y="4539951"/>
            <a:ext cx="2232000"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Title2 (9)</a:t>
            </a:r>
            <a:endParaRPr lang="ko-KR" altLang="en-US" dirty="0"/>
          </a:p>
        </p:txBody>
      </p:sp>
      <p:sp>
        <p:nvSpPr>
          <p:cNvPr id="75" name="10"/>
          <p:cNvSpPr>
            <a:spLocks noGrp="1"/>
          </p:cNvSpPr>
          <p:nvPr>
            <p:ph type="pic" sz="quarter" idx="25" hasCustomPrompt="1"/>
          </p:nvPr>
        </p:nvSpPr>
        <p:spPr>
          <a:xfrm>
            <a:off x="-2751856" y="4861229"/>
            <a:ext cx="2232000" cy="1440000"/>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Chart2 (10)</a:t>
            </a:r>
            <a:endParaRPr lang="ko-KR" altLang="en-US" dirty="0"/>
          </a:p>
        </p:txBody>
      </p:sp>
      <p:sp>
        <p:nvSpPr>
          <p:cNvPr id="76" name="11"/>
          <p:cNvSpPr>
            <a:spLocks noGrp="1"/>
          </p:cNvSpPr>
          <p:nvPr>
            <p:ph type="body" sz="quarter" idx="26" hasCustomPrompt="1"/>
          </p:nvPr>
        </p:nvSpPr>
        <p:spPr>
          <a:xfrm>
            <a:off x="3462505" y="2423269"/>
            <a:ext cx="2891836"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Title3 (11)</a:t>
            </a:r>
            <a:endParaRPr lang="ko-KR" altLang="en-US" dirty="0"/>
          </a:p>
        </p:txBody>
      </p:sp>
      <p:sp>
        <p:nvSpPr>
          <p:cNvPr id="77" name="12"/>
          <p:cNvSpPr>
            <a:spLocks noGrp="1"/>
          </p:cNvSpPr>
          <p:nvPr>
            <p:ph type="pic" sz="quarter" idx="27" hasCustomPrompt="1"/>
          </p:nvPr>
        </p:nvSpPr>
        <p:spPr>
          <a:xfrm>
            <a:off x="3462505" y="2668567"/>
            <a:ext cx="2891836" cy="187138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Chart3 (12)</a:t>
            </a:r>
            <a:endParaRPr lang="ko-KR" altLang="en-US" dirty="0"/>
          </a:p>
        </p:txBody>
      </p:sp>
      <p:sp>
        <p:nvSpPr>
          <p:cNvPr id="78" name="13"/>
          <p:cNvSpPr>
            <a:spLocks noGrp="1"/>
          </p:cNvSpPr>
          <p:nvPr>
            <p:ph type="body" sz="quarter" idx="28" hasCustomPrompt="1"/>
          </p:nvPr>
        </p:nvSpPr>
        <p:spPr>
          <a:xfrm>
            <a:off x="6739639" y="2421068"/>
            <a:ext cx="2951999" cy="216000"/>
          </a:xfrm>
        </p:spPr>
        <p:txBody>
          <a:bodyPr lIns="36000" anchor="ctr">
            <a:noAutofit/>
          </a:bodyPr>
          <a:lstStyle>
            <a:lvl1pPr marL="0" indent="0">
              <a:buNone/>
              <a:defRPr lang="ko-KR" altLang="en-US" sz="1000" b="0" kern="1200" dirty="0">
                <a:solidFill>
                  <a:schemeClr val="tx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marL="0" lvl="0" indent="0" algn="l" defTabSz="914400" rtl="0" eaLnBrk="1" latinLnBrk="1" hangingPunct="1">
              <a:spcBef>
                <a:spcPct val="20000"/>
              </a:spcBef>
              <a:buFont typeface="Arial" panose="020B0604020202020204" pitchFamily="34" charset="0"/>
              <a:buNone/>
            </a:pPr>
            <a:r>
              <a:rPr lang="en-US" altLang="ko-KR" dirty="0"/>
              <a:t>Title4 (13)</a:t>
            </a:r>
            <a:endParaRPr lang="ko-KR" altLang="en-US" dirty="0"/>
          </a:p>
        </p:txBody>
      </p:sp>
      <p:sp>
        <p:nvSpPr>
          <p:cNvPr id="79" name="14"/>
          <p:cNvSpPr>
            <a:spLocks noGrp="1"/>
          </p:cNvSpPr>
          <p:nvPr>
            <p:ph type="pic" sz="quarter" idx="29" hasCustomPrompt="1"/>
          </p:nvPr>
        </p:nvSpPr>
        <p:spPr>
          <a:xfrm>
            <a:off x="6749503" y="2636912"/>
            <a:ext cx="2951999" cy="186905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Chart4 (14)</a:t>
            </a:r>
            <a:endParaRPr lang="ko-KR" altLang="en-US" dirty="0"/>
          </a:p>
        </p:txBody>
      </p:sp>
      <p:sp>
        <p:nvSpPr>
          <p:cNvPr id="80" name="TextBox 79"/>
          <p:cNvSpPr txBox="1"/>
          <p:nvPr userDrawn="1"/>
        </p:nvSpPr>
        <p:spPr>
          <a:xfrm>
            <a:off x="6739639" y="118571"/>
            <a:ext cx="885302" cy="246221"/>
          </a:xfrm>
          <a:prstGeom prst="rect">
            <a:avLst/>
          </a:prstGeom>
          <a:noFill/>
        </p:spPr>
        <p:txBody>
          <a:bodyPr wrap="none" lIns="36000" rtlCol="0" anchor="ctr">
            <a:spAutoFit/>
          </a:bodyPr>
          <a:lstStyle/>
          <a:p>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ETF </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기본정보</a:t>
            </a:r>
          </a:p>
        </p:txBody>
      </p:sp>
      <p:sp>
        <p:nvSpPr>
          <p:cNvPr id="88" name="TextBox 87"/>
          <p:cNvSpPr txBox="1"/>
          <p:nvPr userDrawn="1"/>
        </p:nvSpPr>
        <p:spPr>
          <a:xfrm>
            <a:off x="114277" y="2420540"/>
            <a:ext cx="1358188"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편입 상위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10</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종목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a:t>
            </a:r>
            <a:endParaRPr lang="ko-KR" altLang="en-US" sz="1000" b="0" dirty="0">
              <a:latin typeface="원신한 Medium" panose="020B0603000000000000" pitchFamily="50" charset="-127"/>
              <a:ea typeface="원신한 Medium" panose="020B0603000000000000" pitchFamily="50" charset="-127"/>
              <a:cs typeface="Tahoma" panose="020B0604030504040204" pitchFamily="34" charset="0"/>
            </a:endParaRPr>
          </a:p>
        </p:txBody>
      </p:sp>
      <p:sp>
        <p:nvSpPr>
          <p:cNvPr id="89" name="TextBox 88"/>
          <p:cNvSpPr txBox="1"/>
          <p:nvPr userDrawn="1"/>
        </p:nvSpPr>
        <p:spPr>
          <a:xfrm>
            <a:off x="112517" y="4799073"/>
            <a:ext cx="94301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수정주가 추이</a:t>
            </a:r>
          </a:p>
        </p:txBody>
      </p:sp>
      <p:cxnSp>
        <p:nvCxnSpPr>
          <p:cNvPr id="82" name="직선 연결선 81"/>
          <p:cNvCxnSpPr/>
          <p:nvPr userDrawn="1"/>
        </p:nvCxnSpPr>
        <p:spPr>
          <a:xfrm>
            <a:off x="6739639" y="352600"/>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userDrawn="1"/>
        </p:nvCxnSpPr>
        <p:spPr>
          <a:xfrm>
            <a:off x="114277" y="265456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userDrawn="1"/>
        </p:nvCxnSpPr>
        <p:spPr>
          <a:xfrm>
            <a:off x="6765527" y="215124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userDrawn="1"/>
        </p:nvCxnSpPr>
        <p:spPr>
          <a:xfrm>
            <a:off x="114277" y="4578608"/>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6780949" y="2168433"/>
            <a:ext cx="564257"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5" name="TextBox 44"/>
          <p:cNvSpPr txBox="1"/>
          <p:nvPr userDrawn="1"/>
        </p:nvSpPr>
        <p:spPr>
          <a:xfrm>
            <a:off x="150793" y="4599587"/>
            <a:ext cx="1176656"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6" name="TextBox 45"/>
          <p:cNvSpPr txBox="1"/>
          <p:nvPr userDrawn="1"/>
        </p:nvSpPr>
        <p:spPr>
          <a:xfrm>
            <a:off x="3403638" y="6381328"/>
            <a:ext cx="827150"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a:t>
            </a:r>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 </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7" name="TextBox 46"/>
          <p:cNvSpPr txBox="1"/>
          <p:nvPr userDrawn="1"/>
        </p:nvSpPr>
        <p:spPr>
          <a:xfrm>
            <a:off x="7377850"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pic>
        <p:nvPicPr>
          <p:cNvPr id="1030" name="Picture 6"/>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7702" b="28626"/>
          <a:stretch/>
        </p:blipFill>
        <p:spPr bwMode="auto">
          <a:xfrm>
            <a:off x="8265528" y="6489548"/>
            <a:ext cx="1440000" cy="2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15"/>
          <p:cNvSpPr>
            <a:spLocks noGrp="1"/>
          </p:cNvSpPr>
          <p:nvPr>
            <p:ph type="pic" sz="quarter" idx="31" hasCustomPrompt="1"/>
          </p:nvPr>
        </p:nvSpPr>
        <p:spPr>
          <a:xfrm>
            <a:off x="3384251" y="5063301"/>
            <a:ext cx="3852000"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Monthly Return Table (15)</a:t>
            </a:r>
            <a:endParaRPr lang="ko-KR" altLang="en-US" dirty="0"/>
          </a:p>
        </p:txBody>
      </p:sp>
      <p:sp>
        <p:nvSpPr>
          <p:cNvPr id="3" name="16"/>
          <p:cNvSpPr>
            <a:spLocks noGrp="1"/>
          </p:cNvSpPr>
          <p:nvPr>
            <p:ph type="body" sz="quarter" idx="32" hasCustomPrompt="1"/>
          </p:nvPr>
        </p:nvSpPr>
        <p:spPr>
          <a:xfrm>
            <a:off x="167703" y="48501"/>
            <a:ext cx="6471870" cy="333375"/>
          </a:xfrm>
        </p:spPr>
        <p:txBody>
          <a:bodyPr anchor="ctr">
            <a:noAutofit/>
          </a:bodyPr>
          <a:lstStyle>
            <a:lvl1pPr marL="0" indent="0">
              <a:buNone/>
              <a:defRPr sz="1400" b="0" spc="-150">
                <a:solidFill>
                  <a:schemeClr val="bg1">
                    <a:lumMod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Classification (16)</a:t>
            </a:r>
            <a:endParaRPr lang="ko-KR" altLang="en-US" dirty="0"/>
          </a:p>
        </p:txBody>
      </p:sp>
      <p:sp>
        <p:nvSpPr>
          <p:cNvPr id="350" name="TextBox 349">
            <a:extLst>
              <a:ext uri="{FF2B5EF4-FFF2-40B4-BE49-F238E27FC236}">
                <a16:creationId xmlns:a16="http://schemas.microsoft.com/office/drawing/2014/main" id="{5D7B2377-E462-4EDB-945F-D9AE13E814DE}"/>
              </a:ext>
            </a:extLst>
          </p:cNvPr>
          <p:cNvSpPr txBox="1"/>
          <p:nvPr userDrawn="1"/>
        </p:nvSpPr>
        <p:spPr>
          <a:xfrm>
            <a:off x="3389875" y="4784282"/>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월간 수익률</a:t>
            </a:r>
          </a:p>
        </p:txBody>
      </p:sp>
      <p:cxnSp>
        <p:nvCxnSpPr>
          <p:cNvPr id="353" name="직선 연결선 352">
            <a:extLst>
              <a:ext uri="{FF2B5EF4-FFF2-40B4-BE49-F238E27FC236}">
                <a16:creationId xmlns:a16="http://schemas.microsoft.com/office/drawing/2014/main" id="{B6A6CC45-0464-40FD-A736-511761B20E6A}"/>
              </a:ext>
            </a:extLst>
          </p:cNvPr>
          <p:cNvCxnSpPr>
            <a:cxnSpLocks/>
          </p:cNvCxnSpPr>
          <p:nvPr userDrawn="1"/>
        </p:nvCxnSpPr>
        <p:spPr>
          <a:xfrm>
            <a:off x="3386427" y="501955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5CD8CF57-3BEB-4442-825D-CFEC31A64CC0}"/>
              </a:ext>
            </a:extLst>
          </p:cNvPr>
          <p:cNvCxnSpPr>
            <a:cxnSpLocks/>
          </p:cNvCxnSpPr>
          <p:nvPr userDrawn="1"/>
        </p:nvCxnSpPr>
        <p:spPr>
          <a:xfrm>
            <a:off x="7355837" y="501890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4B153F6D-F075-44AA-A47B-8893D4B718D1}"/>
              </a:ext>
            </a:extLst>
          </p:cNvPr>
          <p:cNvCxnSpPr>
            <a:cxnSpLocks/>
          </p:cNvCxnSpPr>
          <p:nvPr userDrawn="1"/>
        </p:nvCxnSpPr>
        <p:spPr>
          <a:xfrm>
            <a:off x="108558" y="501955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D1AC156C-57BD-4141-BB6C-457B4D4B04F8}"/>
              </a:ext>
            </a:extLst>
          </p:cNvPr>
          <p:cNvCxnSpPr>
            <a:cxnSpLocks/>
          </p:cNvCxnSpPr>
          <p:nvPr userDrawn="1"/>
        </p:nvCxnSpPr>
        <p:spPr>
          <a:xfrm>
            <a:off x="3386427" y="635270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12CE67EF-7A87-49EC-B969-93C079486679}"/>
              </a:ext>
            </a:extLst>
          </p:cNvPr>
          <p:cNvCxnSpPr>
            <a:cxnSpLocks/>
          </p:cNvCxnSpPr>
          <p:nvPr userDrawn="1"/>
        </p:nvCxnSpPr>
        <p:spPr>
          <a:xfrm>
            <a:off x="7355837" y="635205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4BB81FEE-0F43-4E40-B9BD-76AB255C6029}"/>
              </a:ext>
            </a:extLst>
          </p:cNvPr>
          <p:cNvCxnSpPr>
            <a:cxnSpLocks/>
          </p:cNvCxnSpPr>
          <p:nvPr userDrawn="1"/>
        </p:nvCxnSpPr>
        <p:spPr>
          <a:xfrm>
            <a:off x="108558" y="635270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2" name="TextBox 361">
            <a:extLst>
              <a:ext uri="{FF2B5EF4-FFF2-40B4-BE49-F238E27FC236}">
                <a16:creationId xmlns:a16="http://schemas.microsoft.com/office/drawing/2014/main" id="{CB2D9042-18D7-458E-8F0D-49E477EF5B1C}"/>
              </a:ext>
            </a:extLst>
          </p:cNvPr>
          <p:cNvSpPr txBox="1"/>
          <p:nvPr userDrawn="1"/>
        </p:nvSpPr>
        <p:spPr>
          <a:xfrm>
            <a:off x="113817"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4" name="TextBox 143">
            <a:extLst>
              <a:ext uri="{FF2B5EF4-FFF2-40B4-BE49-F238E27FC236}">
                <a16:creationId xmlns:a16="http://schemas.microsoft.com/office/drawing/2014/main" id="{4720AFEE-8F90-4643-BD55-57A87A30A9C4}"/>
              </a:ext>
            </a:extLst>
          </p:cNvPr>
          <p:cNvSpPr txBox="1"/>
          <p:nvPr userDrawn="1"/>
        </p:nvSpPr>
        <p:spPr>
          <a:xfrm>
            <a:off x="-2647262" y="3367451"/>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spTree>
    <p:extLst>
      <p:ext uri="{BB962C8B-B14F-4D97-AF65-F5344CB8AC3E}">
        <p14:creationId xmlns:p14="http://schemas.microsoft.com/office/powerpoint/2010/main" val="99856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사용자 지정 레이아웃">
    <p:spTree>
      <p:nvGrpSpPr>
        <p:cNvPr id="1" name=""/>
        <p:cNvGrpSpPr/>
        <p:nvPr/>
      </p:nvGrpSpPr>
      <p:grpSpPr>
        <a:xfrm>
          <a:off x="0" y="0"/>
          <a:ext cx="0" cy="0"/>
          <a:chOff x="0" y="0"/>
          <a:chExt cx="0" cy="0"/>
        </a:xfrm>
      </p:grpSpPr>
      <p:sp>
        <p:nvSpPr>
          <p:cNvPr id="150" name="직사각형 149">
            <a:extLst>
              <a:ext uri="{FF2B5EF4-FFF2-40B4-BE49-F238E27FC236}">
                <a16:creationId xmlns:a16="http://schemas.microsoft.com/office/drawing/2014/main" id="{3B329A51-331C-4934-B7AC-19A8AE34D1E1}"/>
              </a:ext>
            </a:extLst>
          </p:cNvPr>
          <p:cNvSpPr/>
          <p:nvPr userDrawn="1"/>
        </p:nvSpPr>
        <p:spPr>
          <a:xfrm>
            <a:off x="6631386" y="2420541"/>
            <a:ext cx="3001565" cy="2177336"/>
          </a:xfrm>
          <a:prstGeom prst="rect">
            <a:avLst/>
          </a:prstGeom>
          <a:solidFill>
            <a:srgbClr val="A5A5A5">
              <a:lumMod val="20000"/>
              <a:lumOff val="80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41" name="모서리가 둥근 직사각형 138">
            <a:extLst>
              <a:ext uri="{FF2B5EF4-FFF2-40B4-BE49-F238E27FC236}">
                <a16:creationId xmlns:a16="http://schemas.microsoft.com/office/drawing/2014/main" id="{B1199C04-8BB6-4094-87BE-CC9D6F6EDFEF}"/>
              </a:ext>
            </a:extLst>
          </p:cNvPr>
          <p:cNvSpPr/>
          <p:nvPr userDrawn="1"/>
        </p:nvSpPr>
        <p:spPr>
          <a:xfrm>
            <a:off x="108558" y="938450"/>
            <a:ext cx="6245783" cy="1108040"/>
          </a:xfrm>
          <a:prstGeom prst="roundRect">
            <a:avLst>
              <a:gd name="adj" fmla="val 10664"/>
            </a:avLst>
          </a:prstGeom>
          <a:solidFill>
            <a:srgbClr val="E6CB96">
              <a:lumMod val="20000"/>
              <a:lumOff val="80000"/>
            </a:srgbClr>
          </a:solidFill>
          <a:ln w="12700" cap="flat" cmpd="sng" algn="ctr">
            <a:solidFill>
              <a:srgbClr val="D3A243">
                <a:lumMod val="60000"/>
                <a:lumOff val="4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슬라이드 번호 개체 틀 16"/>
          <p:cNvSpPr>
            <a:spLocks noGrp="1"/>
          </p:cNvSpPr>
          <p:nvPr>
            <p:ph type="sldNum" sz="quarter" idx="18"/>
          </p:nvPr>
        </p:nvSpPr>
        <p:spPr>
          <a:xfrm>
            <a:off x="3797300" y="6491436"/>
            <a:ext cx="2311400" cy="365125"/>
          </a:xfrm>
          <a:prstGeom prst="rect">
            <a:avLst/>
          </a:prstGeom>
        </p:spPr>
        <p:txBody>
          <a:bodyPr anchor="ctr"/>
          <a:lstStyle>
            <a:lvl1pPr algn="ctr">
              <a:defRPr sz="1200" b="0">
                <a:solidFill>
                  <a:schemeClr val="tx1"/>
                </a:solidFill>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a:t>- </a:t>
            </a:r>
            <a:fld id="{72B3219B-C384-44BD-BDAC-79EBF44E6C1F}" type="slidenum">
              <a:rPr lang="ko-KR" altLang="en-US" smtClean="0"/>
              <a:pPr/>
              <a:t>‹#›</a:t>
            </a:fld>
            <a:r>
              <a:rPr lang="ko-KR" altLang="en-US"/>
              <a:t> </a:t>
            </a:r>
            <a:r>
              <a:rPr lang="en-US" altLang="ko-KR"/>
              <a:t>-</a:t>
            </a:r>
            <a:endParaRPr lang="ko-KR" altLang="en-US" dirty="0"/>
          </a:p>
        </p:txBody>
      </p:sp>
      <p:sp>
        <p:nvSpPr>
          <p:cNvPr id="65" name="0"/>
          <p:cNvSpPr>
            <a:spLocks noGrp="1"/>
          </p:cNvSpPr>
          <p:nvPr>
            <p:ph type="body" sz="quarter" idx="13" hasCustomPrompt="1"/>
          </p:nvPr>
        </p:nvSpPr>
        <p:spPr>
          <a:xfrm>
            <a:off x="170545" y="320719"/>
            <a:ext cx="1853978" cy="430887"/>
          </a:xfrm>
        </p:spPr>
        <p:txBody>
          <a:bodyPr wrap="square" tIns="0" bIns="0" anchor="ctr">
            <a:spAutoFit/>
          </a:bodyPr>
          <a:lstStyle>
            <a:lvl1pPr marL="0" indent="0">
              <a:buNone/>
              <a:defRPr lang="ko-KR" altLang="en-US" sz="2800" b="0" kern="1200" dirty="0">
                <a:solidFill>
                  <a:srgbClr val="BF9000"/>
                </a:solidFill>
                <a:latin typeface="원신한 Bold" panose="020B0803000000000000" pitchFamily="50" charset="-127"/>
                <a:ea typeface="원신한 Bold" panose="020B0803000000000000" pitchFamily="50" charset="-127"/>
                <a:cs typeface="Arial" panose="020B0604020202020204" pitchFamily="34" charset="0"/>
              </a:defRPr>
            </a:lvl1pPr>
          </a:lstStyle>
          <a:p>
            <a:pPr lvl="0"/>
            <a:r>
              <a:rPr lang="en-US" altLang="ko-KR" dirty="0"/>
              <a:t>SYMB (0)</a:t>
            </a:r>
            <a:endParaRPr lang="ko-KR" altLang="en-US" dirty="0"/>
          </a:p>
        </p:txBody>
      </p:sp>
      <p:sp>
        <p:nvSpPr>
          <p:cNvPr id="66" name="1"/>
          <p:cNvSpPr>
            <a:spLocks noGrp="1"/>
          </p:cNvSpPr>
          <p:nvPr>
            <p:ph type="body" sz="quarter" idx="14" hasCustomPrompt="1"/>
          </p:nvPr>
        </p:nvSpPr>
        <p:spPr>
          <a:xfrm>
            <a:off x="1632059" y="364542"/>
            <a:ext cx="6552728" cy="369332"/>
          </a:xfrm>
        </p:spPr>
        <p:txBody>
          <a:bodyPr wrap="square" tIns="0" bIns="0" anchor="ctr">
            <a:spAutoFit/>
          </a:bodyPr>
          <a:lstStyle>
            <a:lvl1pPr marL="0" indent="0">
              <a:buNone/>
              <a:defRPr lang="ko-KR" altLang="en-US" sz="2400" b="0" kern="1200" spc="-300" dirty="0">
                <a:solidFill>
                  <a:schemeClr val="bg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ETF full name (1)</a:t>
            </a:r>
            <a:endParaRPr lang="ko-KR" altLang="en-US" dirty="0"/>
          </a:p>
        </p:txBody>
      </p:sp>
      <p:sp>
        <p:nvSpPr>
          <p:cNvPr id="67" name="2"/>
          <p:cNvSpPr>
            <a:spLocks noGrp="1"/>
          </p:cNvSpPr>
          <p:nvPr>
            <p:ph type="body" sz="quarter" idx="15" hasCustomPrompt="1"/>
          </p:nvPr>
        </p:nvSpPr>
        <p:spPr>
          <a:xfrm>
            <a:off x="-2901587" y="4110396"/>
            <a:ext cx="2531462" cy="276999"/>
          </a:xfrm>
        </p:spPr>
        <p:txBody>
          <a:bodyPr wrap="none" tIns="0" bIns="0" anchor="ctr">
            <a:spAutoFit/>
          </a:bodyPr>
          <a:lstStyle>
            <a:lvl1pPr marL="0" indent="0">
              <a:buNone/>
              <a:defRPr lang="ko-KR" altLang="en-US" sz="1800" b="0" kern="1200" dirty="0">
                <a:solidFill>
                  <a:schemeClr val="tx1">
                    <a:lumMod val="50000"/>
                    <a:lumOff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Benchmark Index (2)</a:t>
            </a:r>
            <a:endParaRPr lang="ko-KR" altLang="en-US" dirty="0"/>
          </a:p>
        </p:txBody>
      </p:sp>
      <p:sp>
        <p:nvSpPr>
          <p:cNvPr id="68" name="3"/>
          <p:cNvSpPr>
            <a:spLocks noGrp="1"/>
          </p:cNvSpPr>
          <p:nvPr>
            <p:ph type="body" sz="quarter" idx="19" hasCustomPrompt="1"/>
          </p:nvPr>
        </p:nvSpPr>
        <p:spPr>
          <a:xfrm>
            <a:off x="178664" y="989885"/>
            <a:ext cx="6070480" cy="1027779"/>
          </a:xfrm>
        </p:spPr>
        <p:txBody>
          <a:bodyPr tIns="90000" anchor="t">
            <a:normAutofit/>
          </a:bodyPr>
          <a:lstStyle>
            <a:lvl1pPr marL="0" indent="0" algn="just" latinLnBrk="0" hangingPunc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Description (3)</a:t>
            </a:r>
          </a:p>
        </p:txBody>
      </p:sp>
      <p:sp>
        <p:nvSpPr>
          <p:cNvPr id="69" name="4"/>
          <p:cNvSpPr>
            <a:spLocks noGrp="1"/>
          </p:cNvSpPr>
          <p:nvPr>
            <p:ph type="tbl" sz="quarter" idx="20" hasCustomPrompt="1"/>
          </p:nvPr>
        </p:nvSpPr>
        <p:spPr>
          <a:xfrm>
            <a:off x="6749504" y="397569"/>
            <a:ext cx="2952000" cy="1735576"/>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dirty="0"/>
              <a:t>Summary Table (4)</a:t>
            </a:r>
          </a:p>
        </p:txBody>
      </p:sp>
      <p:sp>
        <p:nvSpPr>
          <p:cNvPr id="70" name="5"/>
          <p:cNvSpPr>
            <a:spLocks noGrp="1"/>
          </p:cNvSpPr>
          <p:nvPr>
            <p:ph type="tbl" sz="quarter" idx="30" hasCustomPrompt="1"/>
          </p:nvPr>
        </p:nvSpPr>
        <p:spPr>
          <a:xfrm>
            <a:off x="108558" y="2676909"/>
            <a:ext cx="2952000" cy="1871385"/>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ko-KR" altLang="en-US" dirty="0"/>
              <a:t>편입 상위 </a:t>
            </a:r>
            <a:r>
              <a:rPr lang="en-US" altLang="ko-KR" dirty="0"/>
              <a:t>10 </a:t>
            </a:r>
            <a:r>
              <a:rPr lang="ko-KR" altLang="en-US" dirty="0"/>
              <a:t>종목</a:t>
            </a:r>
            <a:r>
              <a:rPr lang="en-US" altLang="ko-KR" dirty="0"/>
              <a:t> (5)</a:t>
            </a:r>
          </a:p>
        </p:txBody>
      </p:sp>
      <p:sp>
        <p:nvSpPr>
          <p:cNvPr id="71" name="6"/>
          <p:cNvSpPr>
            <a:spLocks noGrp="1"/>
          </p:cNvSpPr>
          <p:nvPr>
            <p:ph type="pic" sz="quarter" idx="21" hasCustomPrompt="1"/>
          </p:nvPr>
        </p:nvSpPr>
        <p:spPr>
          <a:xfrm>
            <a:off x="108558" y="5065439"/>
            <a:ext cx="3174346"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Historical Price (6)</a:t>
            </a:r>
            <a:endParaRPr lang="ko-KR" altLang="en-US" dirty="0"/>
          </a:p>
        </p:txBody>
      </p:sp>
      <p:sp>
        <p:nvSpPr>
          <p:cNvPr id="72" name="7"/>
          <p:cNvSpPr>
            <a:spLocks noGrp="1"/>
          </p:cNvSpPr>
          <p:nvPr>
            <p:ph type="body" sz="quarter" idx="22" hasCustomPrompt="1"/>
          </p:nvPr>
        </p:nvSpPr>
        <p:spPr>
          <a:xfrm>
            <a:off x="7364087" y="4802903"/>
            <a:ext cx="2359252"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Title1 (7)</a:t>
            </a:r>
            <a:endParaRPr lang="ko-KR" altLang="en-US" dirty="0"/>
          </a:p>
        </p:txBody>
      </p:sp>
      <p:sp>
        <p:nvSpPr>
          <p:cNvPr id="73" name="8"/>
          <p:cNvSpPr>
            <a:spLocks noGrp="1"/>
          </p:cNvSpPr>
          <p:nvPr>
            <p:ph type="pic" sz="quarter" idx="23" hasCustomPrompt="1"/>
          </p:nvPr>
        </p:nvSpPr>
        <p:spPr>
          <a:xfrm>
            <a:off x="7358603" y="5062852"/>
            <a:ext cx="2359252" cy="1260000"/>
          </a:xfrm>
          <a:noFill/>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Chart1 (8)</a:t>
            </a:r>
            <a:endParaRPr lang="ko-KR" altLang="en-US" dirty="0"/>
          </a:p>
        </p:txBody>
      </p:sp>
      <p:sp>
        <p:nvSpPr>
          <p:cNvPr id="74" name="9"/>
          <p:cNvSpPr>
            <a:spLocks noGrp="1"/>
          </p:cNvSpPr>
          <p:nvPr>
            <p:ph type="body" sz="quarter" idx="24" hasCustomPrompt="1"/>
          </p:nvPr>
        </p:nvSpPr>
        <p:spPr>
          <a:xfrm>
            <a:off x="-2751856" y="4539951"/>
            <a:ext cx="2232000"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Title2 (9)</a:t>
            </a:r>
            <a:endParaRPr lang="ko-KR" altLang="en-US" dirty="0"/>
          </a:p>
        </p:txBody>
      </p:sp>
      <p:sp>
        <p:nvSpPr>
          <p:cNvPr id="75" name="10"/>
          <p:cNvSpPr>
            <a:spLocks noGrp="1"/>
          </p:cNvSpPr>
          <p:nvPr>
            <p:ph type="pic" sz="quarter" idx="25" hasCustomPrompt="1"/>
          </p:nvPr>
        </p:nvSpPr>
        <p:spPr>
          <a:xfrm>
            <a:off x="-2751856" y="4861229"/>
            <a:ext cx="2232000" cy="1440000"/>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Chart2 (10)</a:t>
            </a:r>
            <a:endParaRPr lang="ko-KR" altLang="en-US" dirty="0"/>
          </a:p>
        </p:txBody>
      </p:sp>
      <p:sp>
        <p:nvSpPr>
          <p:cNvPr id="76" name="11"/>
          <p:cNvSpPr>
            <a:spLocks noGrp="1"/>
          </p:cNvSpPr>
          <p:nvPr>
            <p:ph type="body" sz="quarter" idx="26" hasCustomPrompt="1"/>
          </p:nvPr>
        </p:nvSpPr>
        <p:spPr>
          <a:xfrm>
            <a:off x="3452083" y="2423269"/>
            <a:ext cx="2891836"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Title3 (11)</a:t>
            </a:r>
            <a:endParaRPr lang="ko-KR" altLang="en-US" dirty="0"/>
          </a:p>
        </p:txBody>
      </p:sp>
      <p:sp>
        <p:nvSpPr>
          <p:cNvPr id="77" name="12"/>
          <p:cNvSpPr>
            <a:spLocks noGrp="1"/>
          </p:cNvSpPr>
          <p:nvPr>
            <p:ph type="pic" sz="quarter" idx="27" hasCustomPrompt="1"/>
          </p:nvPr>
        </p:nvSpPr>
        <p:spPr>
          <a:xfrm>
            <a:off x="3462505" y="2668567"/>
            <a:ext cx="2891836" cy="187138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Chart3 (12)</a:t>
            </a:r>
            <a:endParaRPr lang="ko-KR" altLang="en-US" dirty="0"/>
          </a:p>
        </p:txBody>
      </p:sp>
      <p:sp>
        <p:nvSpPr>
          <p:cNvPr id="78" name="13"/>
          <p:cNvSpPr>
            <a:spLocks noGrp="1"/>
          </p:cNvSpPr>
          <p:nvPr>
            <p:ph type="body" sz="quarter" idx="28" hasCustomPrompt="1"/>
          </p:nvPr>
        </p:nvSpPr>
        <p:spPr>
          <a:xfrm>
            <a:off x="-3030635" y="1697491"/>
            <a:ext cx="2951999" cy="216000"/>
          </a:xfrm>
        </p:spPr>
        <p:txBody>
          <a:bodyPr lIns="36000" anchor="ctr">
            <a:noAutofit/>
          </a:bodyPr>
          <a:lstStyle>
            <a:lvl1pPr marL="0" indent="0">
              <a:buNone/>
              <a:defRPr lang="ko-KR" altLang="en-US" sz="1000" b="0" kern="1200" dirty="0">
                <a:solidFill>
                  <a:schemeClr val="tx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marL="0" lvl="0" indent="0" algn="l" defTabSz="914400" rtl="0" eaLnBrk="1" latinLnBrk="1" hangingPunct="1">
              <a:spcBef>
                <a:spcPct val="20000"/>
              </a:spcBef>
              <a:buFont typeface="Arial" panose="020B0604020202020204" pitchFamily="34" charset="0"/>
              <a:buNone/>
            </a:pPr>
            <a:r>
              <a:rPr lang="en-US" altLang="ko-KR" dirty="0"/>
              <a:t>Title4 (13)</a:t>
            </a:r>
            <a:endParaRPr lang="ko-KR" altLang="en-US" dirty="0"/>
          </a:p>
        </p:txBody>
      </p:sp>
      <p:sp>
        <p:nvSpPr>
          <p:cNvPr id="79" name="14"/>
          <p:cNvSpPr>
            <a:spLocks noGrp="1"/>
          </p:cNvSpPr>
          <p:nvPr>
            <p:ph type="pic" sz="quarter" idx="29" hasCustomPrompt="1"/>
          </p:nvPr>
        </p:nvSpPr>
        <p:spPr>
          <a:xfrm>
            <a:off x="-3024416" y="1989769"/>
            <a:ext cx="2951999" cy="186905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Chart4 (14)</a:t>
            </a:r>
            <a:endParaRPr lang="ko-KR" altLang="en-US" dirty="0"/>
          </a:p>
        </p:txBody>
      </p:sp>
      <p:sp>
        <p:nvSpPr>
          <p:cNvPr id="80" name="TextBox 79"/>
          <p:cNvSpPr txBox="1"/>
          <p:nvPr userDrawn="1"/>
        </p:nvSpPr>
        <p:spPr>
          <a:xfrm>
            <a:off x="6739639" y="118571"/>
            <a:ext cx="885302" cy="246221"/>
          </a:xfrm>
          <a:prstGeom prst="rect">
            <a:avLst/>
          </a:prstGeom>
          <a:noFill/>
        </p:spPr>
        <p:txBody>
          <a:bodyPr wrap="none" lIns="36000" rtlCol="0" anchor="ctr">
            <a:spAutoFit/>
          </a:bodyPr>
          <a:lstStyle/>
          <a:p>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ETF </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기본정보</a:t>
            </a:r>
          </a:p>
        </p:txBody>
      </p:sp>
      <p:sp>
        <p:nvSpPr>
          <p:cNvPr id="88" name="TextBox 87"/>
          <p:cNvSpPr txBox="1"/>
          <p:nvPr userDrawn="1"/>
        </p:nvSpPr>
        <p:spPr>
          <a:xfrm>
            <a:off x="114277" y="2420540"/>
            <a:ext cx="1358188"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편입 상위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10</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종목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a:t>
            </a:r>
            <a:endParaRPr lang="ko-KR" altLang="en-US" sz="1000" b="0" dirty="0">
              <a:latin typeface="원신한 Medium" panose="020B0603000000000000" pitchFamily="50" charset="-127"/>
              <a:ea typeface="원신한 Medium" panose="020B0603000000000000" pitchFamily="50" charset="-127"/>
              <a:cs typeface="Tahoma" panose="020B0604030504040204" pitchFamily="34" charset="0"/>
            </a:endParaRPr>
          </a:p>
        </p:txBody>
      </p:sp>
      <p:sp>
        <p:nvSpPr>
          <p:cNvPr id="89" name="TextBox 88"/>
          <p:cNvSpPr txBox="1"/>
          <p:nvPr userDrawn="1"/>
        </p:nvSpPr>
        <p:spPr>
          <a:xfrm>
            <a:off x="112517" y="4799073"/>
            <a:ext cx="94301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수정주가 추이</a:t>
            </a:r>
          </a:p>
        </p:txBody>
      </p:sp>
      <p:cxnSp>
        <p:nvCxnSpPr>
          <p:cNvPr id="82" name="직선 연결선 81"/>
          <p:cNvCxnSpPr/>
          <p:nvPr userDrawn="1"/>
        </p:nvCxnSpPr>
        <p:spPr>
          <a:xfrm>
            <a:off x="6739639" y="352600"/>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userDrawn="1"/>
        </p:nvCxnSpPr>
        <p:spPr>
          <a:xfrm>
            <a:off x="114277" y="265456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p:cNvCxnSpPr>
          <p:nvPr userDrawn="1"/>
        </p:nvCxnSpPr>
        <p:spPr>
          <a:xfrm>
            <a:off x="3462505" y="4579772"/>
            <a:ext cx="289215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userDrawn="1"/>
        </p:nvCxnSpPr>
        <p:spPr>
          <a:xfrm>
            <a:off x="6765527" y="215124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userDrawn="1"/>
        </p:nvCxnSpPr>
        <p:spPr>
          <a:xfrm>
            <a:off x="114277" y="4578608"/>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7702" b="28626"/>
          <a:stretch/>
        </p:blipFill>
        <p:spPr bwMode="auto">
          <a:xfrm>
            <a:off x="8265528" y="6489548"/>
            <a:ext cx="1440000" cy="2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15"/>
          <p:cNvSpPr>
            <a:spLocks noGrp="1"/>
          </p:cNvSpPr>
          <p:nvPr>
            <p:ph type="pic" sz="quarter" idx="31" hasCustomPrompt="1"/>
          </p:nvPr>
        </p:nvSpPr>
        <p:spPr>
          <a:xfrm>
            <a:off x="3384251" y="5063301"/>
            <a:ext cx="3852000"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Monthly Return Table (15)</a:t>
            </a:r>
            <a:endParaRPr lang="ko-KR" altLang="en-US" dirty="0"/>
          </a:p>
        </p:txBody>
      </p:sp>
      <p:sp>
        <p:nvSpPr>
          <p:cNvPr id="3" name="16"/>
          <p:cNvSpPr>
            <a:spLocks noGrp="1"/>
          </p:cNvSpPr>
          <p:nvPr>
            <p:ph type="body" sz="quarter" idx="32" hasCustomPrompt="1"/>
          </p:nvPr>
        </p:nvSpPr>
        <p:spPr>
          <a:xfrm>
            <a:off x="178664" y="43789"/>
            <a:ext cx="6471870" cy="333375"/>
          </a:xfrm>
        </p:spPr>
        <p:txBody>
          <a:bodyPr anchor="ctr">
            <a:noAutofit/>
          </a:bodyPr>
          <a:lstStyle>
            <a:lvl1pPr marL="0" indent="0">
              <a:buNone/>
              <a:defRPr sz="1400" b="0" spc="-150">
                <a:solidFill>
                  <a:schemeClr val="bg1">
                    <a:lumMod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Classification (16)</a:t>
            </a:r>
            <a:endParaRPr lang="ko-KR" altLang="en-US" dirty="0"/>
          </a:p>
        </p:txBody>
      </p:sp>
      <p:sp>
        <p:nvSpPr>
          <p:cNvPr id="350" name="TextBox 349">
            <a:extLst>
              <a:ext uri="{FF2B5EF4-FFF2-40B4-BE49-F238E27FC236}">
                <a16:creationId xmlns:a16="http://schemas.microsoft.com/office/drawing/2014/main" id="{5D7B2377-E462-4EDB-945F-D9AE13E814DE}"/>
              </a:ext>
            </a:extLst>
          </p:cNvPr>
          <p:cNvSpPr txBox="1"/>
          <p:nvPr userDrawn="1"/>
        </p:nvSpPr>
        <p:spPr>
          <a:xfrm>
            <a:off x="3389875" y="4784282"/>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월간 수익률</a:t>
            </a:r>
          </a:p>
        </p:txBody>
      </p:sp>
      <p:cxnSp>
        <p:nvCxnSpPr>
          <p:cNvPr id="351" name="직선 연결선 350">
            <a:extLst>
              <a:ext uri="{FF2B5EF4-FFF2-40B4-BE49-F238E27FC236}">
                <a16:creationId xmlns:a16="http://schemas.microsoft.com/office/drawing/2014/main" id="{03E5A708-57C7-442A-A914-6B59F3B65A85}"/>
              </a:ext>
            </a:extLst>
          </p:cNvPr>
          <p:cNvCxnSpPr>
            <a:cxnSpLocks/>
          </p:cNvCxnSpPr>
          <p:nvPr userDrawn="1"/>
        </p:nvCxnSpPr>
        <p:spPr>
          <a:xfrm>
            <a:off x="3452083" y="2654569"/>
            <a:ext cx="288510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B6A6CC45-0464-40FD-A736-511761B20E6A}"/>
              </a:ext>
            </a:extLst>
          </p:cNvPr>
          <p:cNvCxnSpPr>
            <a:cxnSpLocks/>
          </p:cNvCxnSpPr>
          <p:nvPr userDrawn="1"/>
        </p:nvCxnSpPr>
        <p:spPr>
          <a:xfrm>
            <a:off x="3386427" y="501955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5CD8CF57-3BEB-4442-825D-CFEC31A64CC0}"/>
              </a:ext>
            </a:extLst>
          </p:cNvPr>
          <p:cNvCxnSpPr>
            <a:cxnSpLocks/>
          </p:cNvCxnSpPr>
          <p:nvPr userDrawn="1"/>
        </p:nvCxnSpPr>
        <p:spPr>
          <a:xfrm>
            <a:off x="7355837" y="501890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4B153F6D-F075-44AA-A47B-8893D4B718D1}"/>
              </a:ext>
            </a:extLst>
          </p:cNvPr>
          <p:cNvCxnSpPr>
            <a:cxnSpLocks/>
          </p:cNvCxnSpPr>
          <p:nvPr userDrawn="1"/>
        </p:nvCxnSpPr>
        <p:spPr>
          <a:xfrm>
            <a:off x="108558" y="501955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D1AC156C-57BD-4141-BB6C-457B4D4B04F8}"/>
              </a:ext>
            </a:extLst>
          </p:cNvPr>
          <p:cNvCxnSpPr>
            <a:cxnSpLocks/>
          </p:cNvCxnSpPr>
          <p:nvPr userDrawn="1"/>
        </p:nvCxnSpPr>
        <p:spPr>
          <a:xfrm>
            <a:off x="3386427" y="635270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12CE67EF-7A87-49EC-B969-93C079486679}"/>
              </a:ext>
            </a:extLst>
          </p:cNvPr>
          <p:cNvCxnSpPr>
            <a:cxnSpLocks/>
          </p:cNvCxnSpPr>
          <p:nvPr userDrawn="1"/>
        </p:nvCxnSpPr>
        <p:spPr>
          <a:xfrm>
            <a:off x="7355837" y="635205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4BB81FEE-0F43-4E40-B9BD-76AB255C6029}"/>
              </a:ext>
            </a:extLst>
          </p:cNvPr>
          <p:cNvCxnSpPr>
            <a:cxnSpLocks/>
          </p:cNvCxnSpPr>
          <p:nvPr userDrawn="1"/>
        </p:nvCxnSpPr>
        <p:spPr>
          <a:xfrm>
            <a:off x="108558" y="635270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B183D74D-173F-430A-BF38-4460260DD5E4}"/>
              </a:ext>
            </a:extLst>
          </p:cNvPr>
          <p:cNvSpPr txBox="1"/>
          <p:nvPr userDrawn="1"/>
        </p:nvSpPr>
        <p:spPr>
          <a:xfrm>
            <a:off x="6780949" y="2168433"/>
            <a:ext cx="564257"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36" name="TextBox 135">
            <a:extLst>
              <a:ext uri="{FF2B5EF4-FFF2-40B4-BE49-F238E27FC236}">
                <a16:creationId xmlns:a16="http://schemas.microsoft.com/office/drawing/2014/main" id="{A12FC612-7215-42EF-89FA-FE5557C34326}"/>
              </a:ext>
            </a:extLst>
          </p:cNvPr>
          <p:cNvSpPr txBox="1"/>
          <p:nvPr userDrawn="1"/>
        </p:nvSpPr>
        <p:spPr>
          <a:xfrm>
            <a:off x="150793" y="4599587"/>
            <a:ext cx="1176656"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37" name="TextBox 136">
            <a:extLst>
              <a:ext uri="{FF2B5EF4-FFF2-40B4-BE49-F238E27FC236}">
                <a16:creationId xmlns:a16="http://schemas.microsoft.com/office/drawing/2014/main" id="{0C9F9159-A1BD-46E2-BC7D-0A8516A73EA2}"/>
              </a:ext>
            </a:extLst>
          </p:cNvPr>
          <p:cNvSpPr txBox="1"/>
          <p:nvPr userDrawn="1"/>
        </p:nvSpPr>
        <p:spPr>
          <a:xfrm>
            <a:off x="3403638" y="6381328"/>
            <a:ext cx="827150"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a:t>
            </a:r>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 </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38" name="TextBox 137">
            <a:extLst>
              <a:ext uri="{FF2B5EF4-FFF2-40B4-BE49-F238E27FC236}">
                <a16:creationId xmlns:a16="http://schemas.microsoft.com/office/drawing/2014/main" id="{BABDED7A-F116-480A-AFF4-59331F143873}"/>
              </a:ext>
            </a:extLst>
          </p:cNvPr>
          <p:cNvSpPr txBox="1"/>
          <p:nvPr userDrawn="1"/>
        </p:nvSpPr>
        <p:spPr>
          <a:xfrm>
            <a:off x="7377850"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39" name="TextBox 138">
            <a:extLst>
              <a:ext uri="{FF2B5EF4-FFF2-40B4-BE49-F238E27FC236}">
                <a16:creationId xmlns:a16="http://schemas.microsoft.com/office/drawing/2014/main" id="{E5BB96D9-C977-4A84-9F02-5DDD01370A68}"/>
              </a:ext>
            </a:extLst>
          </p:cNvPr>
          <p:cNvSpPr txBox="1"/>
          <p:nvPr userDrawn="1"/>
        </p:nvSpPr>
        <p:spPr>
          <a:xfrm>
            <a:off x="113817"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0" name="TextBox 139">
            <a:extLst>
              <a:ext uri="{FF2B5EF4-FFF2-40B4-BE49-F238E27FC236}">
                <a16:creationId xmlns:a16="http://schemas.microsoft.com/office/drawing/2014/main" id="{D5ED2D04-0511-42DD-873A-27B962D5B0F3}"/>
              </a:ext>
            </a:extLst>
          </p:cNvPr>
          <p:cNvSpPr txBox="1"/>
          <p:nvPr userDrawn="1"/>
        </p:nvSpPr>
        <p:spPr>
          <a:xfrm>
            <a:off x="3491364" y="4597877"/>
            <a:ext cx="1152675"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ETFdb.com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cxnSp>
        <p:nvCxnSpPr>
          <p:cNvPr id="147" name="직선 연결선 146">
            <a:extLst>
              <a:ext uri="{FF2B5EF4-FFF2-40B4-BE49-F238E27FC236}">
                <a16:creationId xmlns:a16="http://schemas.microsoft.com/office/drawing/2014/main" id="{32A9B89D-0797-4BCA-A4DB-0FD63651E214}"/>
              </a:ext>
            </a:extLst>
          </p:cNvPr>
          <p:cNvCxnSpPr>
            <a:cxnSpLocks/>
          </p:cNvCxnSpPr>
          <p:nvPr userDrawn="1"/>
        </p:nvCxnSpPr>
        <p:spPr>
          <a:xfrm>
            <a:off x="-3030635" y="1556792"/>
            <a:ext cx="289215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CAD1A7EB-E18B-4686-93E8-43C55B238C8F}"/>
              </a:ext>
            </a:extLst>
          </p:cNvPr>
          <p:cNvCxnSpPr/>
          <p:nvPr userDrawn="1"/>
        </p:nvCxnSpPr>
        <p:spPr>
          <a:xfrm>
            <a:off x="-3030635" y="1412776"/>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0DDFD9EF-951D-49EE-84A2-79F7402E042B}"/>
              </a:ext>
            </a:extLst>
          </p:cNvPr>
          <p:cNvSpPr txBox="1"/>
          <p:nvPr userDrawn="1"/>
        </p:nvSpPr>
        <p:spPr>
          <a:xfrm>
            <a:off x="6739639" y="2404836"/>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자산 스타일</a:t>
            </a:r>
          </a:p>
        </p:txBody>
      </p:sp>
      <p:cxnSp>
        <p:nvCxnSpPr>
          <p:cNvPr id="55" name="직선 연결선 54">
            <a:extLst>
              <a:ext uri="{FF2B5EF4-FFF2-40B4-BE49-F238E27FC236}">
                <a16:creationId xmlns:a16="http://schemas.microsoft.com/office/drawing/2014/main" id="{5B203364-C1B6-426A-A53A-CE98B19A84BD}"/>
              </a:ext>
            </a:extLst>
          </p:cNvPr>
          <p:cNvCxnSpPr/>
          <p:nvPr userDrawn="1"/>
        </p:nvCxnSpPr>
        <p:spPr>
          <a:xfrm>
            <a:off x="6680623" y="2636912"/>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텍스트 개체 틀 6">
            <a:extLst>
              <a:ext uri="{FF2B5EF4-FFF2-40B4-BE49-F238E27FC236}">
                <a16:creationId xmlns:a16="http://schemas.microsoft.com/office/drawing/2014/main" id="{DE51D6E4-FC4E-4150-957C-0B2F70FD98BE}"/>
              </a:ext>
            </a:extLst>
          </p:cNvPr>
          <p:cNvSpPr>
            <a:spLocks noGrp="1"/>
          </p:cNvSpPr>
          <p:nvPr>
            <p:ph type="body" sz="quarter" idx="33" hasCustomPrompt="1"/>
          </p:nvPr>
        </p:nvSpPr>
        <p:spPr>
          <a:xfrm>
            <a:off x="6771385" y="2700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Weighted Average Market Cap : </a:t>
            </a:r>
            <a:endParaRPr lang="ko-KR" altLang="en-US" dirty="0"/>
          </a:p>
        </p:txBody>
      </p:sp>
      <p:sp>
        <p:nvSpPr>
          <p:cNvPr id="57" name="텍스트 개체 틀 6">
            <a:extLst>
              <a:ext uri="{FF2B5EF4-FFF2-40B4-BE49-F238E27FC236}">
                <a16:creationId xmlns:a16="http://schemas.microsoft.com/office/drawing/2014/main" id="{248DAAA4-E844-4B12-933B-B4F062E71B12}"/>
              </a:ext>
            </a:extLst>
          </p:cNvPr>
          <p:cNvSpPr>
            <a:spLocks noGrp="1"/>
          </p:cNvSpPr>
          <p:nvPr>
            <p:ph type="body" sz="quarter" idx="34" hasCustomPrompt="1"/>
          </p:nvPr>
        </p:nvSpPr>
        <p:spPr>
          <a:xfrm>
            <a:off x="6770947" y="2916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Price / Earnings Ratio : </a:t>
            </a:r>
            <a:endParaRPr lang="ko-KR" altLang="en-US" dirty="0"/>
          </a:p>
        </p:txBody>
      </p:sp>
      <p:sp>
        <p:nvSpPr>
          <p:cNvPr id="58" name="텍스트 개체 틀 6">
            <a:extLst>
              <a:ext uri="{FF2B5EF4-FFF2-40B4-BE49-F238E27FC236}">
                <a16:creationId xmlns:a16="http://schemas.microsoft.com/office/drawing/2014/main" id="{EB1D229F-5E40-43F0-83DB-5673AC656C2F}"/>
              </a:ext>
            </a:extLst>
          </p:cNvPr>
          <p:cNvSpPr>
            <a:spLocks noGrp="1"/>
          </p:cNvSpPr>
          <p:nvPr>
            <p:ph type="body" sz="quarter" idx="35" hasCustomPrompt="1"/>
          </p:nvPr>
        </p:nvSpPr>
        <p:spPr>
          <a:xfrm>
            <a:off x="6770947" y="3132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Price / Book Ratio : </a:t>
            </a:r>
            <a:endParaRPr lang="ko-KR" altLang="en-US" dirty="0"/>
          </a:p>
        </p:txBody>
      </p:sp>
      <p:sp>
        <p:nvSpPr>
          <p:cNvPr id="59" name="텍스트 개체 틀 6">
            <a:extLst>
              <a:ext uri="{FF2B5EF4-FFF2-40B4-BE49-F238E27FC236}">
                <a16:creationId xmlns:a16="http://schemas.microsoft.com/office/drawing/2014/main" id="{FE303037-87ED-4E0E-A321-9AABDCCAFDAD}"/>
              </a:ext>
            </a:extLst>
          </p:cNvPr>
          <p:cNvSpPr>
            <a:spLocks noGrp="1"/>
          </p:cNvSpPr>
          <p:nvPr>
            <p:ph type="body" sz="quarter" idx="36" hasCustomPrompt="1"/>
          </p:nvPr>
        </p:nvSpPr>
        <p:spPr>
          <a:xfrm>
            <a:off x="6771600" y="3348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Distribution Yield : </a:t>
            </a:r>
            <a:endParaRPr lang="ko-KR" altLang="en-US" dirty="0"/>
          </a:p>
        </p:txBody>
      </p:sp>
      <p:sp>
        <p:nvSpPr>
          <p:cNvPr id="60" name="텍스트 개체 틀 6">
            <a:extLst>
              <a:ext uri="{FF2B5EF4-FFF2-40B4-BE49-F238E27FC236}">
                <a16:creationId xmlns:a16="http://schemas.microsoft.com/office/drawing/2014/main" id="{41D5D98B-7AAE-4B99-A6A6-A86F3C59F511}"/>
              </a:ext>
            </a:extLst>
          </p:cNvPr>
          <p:cNvSpPr>
            <a:spLocks noGrp="1"/>
          </p:cNvSpPr>
          <p:nvPr>
            <p:ph type="body" sz="quarter" idx="37" hasCustomPrompt="1"/>
          </p:nvPr>
        </p:nvSpPr>
        <p:spPr>
          <a:xfrm>
            <a:off x="6771600" y="3564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Next Ex-Dividend Date : </a:t>
            </a:r>
            <a:endParaRPr lang="ko-KR" altLang="en-US" dirty="0"/>
          </a:p>
        </p:txBody>
      </p:sp>
      <p:sp>
        <p:nvSpPr>
          <p:cNvPr id="61" name="텍스트 개체 틀 6">
            <a:extLst>
              <a:ext uri="{FF2B5EF4-FFF2-40B4-BE49-F238E27FC236}">
                <a16:creationId xmlns:a16="http://schemas.microsoft.com/office/drawing/2014/main" id="{D5D805E7-5E4F-4810-9EDB-442A99B77DCD}"/>
              </a:ext>
            </a:extLst>
          </p:cNvPr>
          <p:cNvSpPr>
            <a:spLocks noGrp="1"/>
          </p:cNvSpPr>
          <p:nvPr>
            <p:ph type="body" sz="quarter" idx="38" hasCustomPrompt="1"/>
          </p:nvPr>
        </p:nvSpPr>
        <p:spPr>
          <a:xfrm>
            <a:off x="6771600" y="3780000"/>
            <a:ext cx="2493962" cy="180000"/>
          </a:xfrm>
          <a:ln>
            <a:solidFill>
              <a:schemeClr val="bg1">
                <a:lumMod val="75000"/>
              </a:schemeClr>
            </a:solidFill>
          </a:ln>
        </p:spPr>
        <p:txBody>
          <a:bodyPr anchor="ctr">
            <a:noAutofit/>
          </a:bodyPr>
          <a:lstStyle>
            <a:lvl1pPr marL="0" indent="0">
              <a:buNone/>
              <a:defRPr sz="800"/>
            </a:lvl1pPr>
            <a:lvl2pPr>
              <a:defRPr sz="800"/>
            </a:lvl2pPr>
            <a:lvl3pPr>
              <a:defRPr sz="800"/>
            </a:lvl3pPr>
            <a:lvl4pPr>
              <a:defRPr sz="800"/>
            </a:lvl4pPr>
            <a:lvl5pPr>
              <a:defRPr sz="800"/>
            </a:lvl5pPr>
          </a:lstStyle>
          <a:p>
            <a:pPr lvl="0"/>
            <a:r>
              <a:rPr lang="en-US" altLang="ko-KR" b="0" i="0" dirty="0">
                <a:solidFill>
                  <a:srgbClr val="403E3C"/>
                </a:solidFill>
                <a:effectLst/>
                <a:latin typeface="mulish"/>
              </a:rPr>
              <a:t>Number of Holdings : </a:t>
            </a:r>
            <a:endParaRPr lang="ko-KR" altLang="en-US" dirty="0"/>
          </a:p>
        </p:txBody>
      </p:sp>
    </p:spTree>
    <p:extLst>
      <p:ext uri="{BB962C8B-B14F-4D97-AF65-F5344CB8AC3E}">
        <p14:creationId xmlns:p14="http://schemas.microsoft.com/office/powerpoint/2010/main" val="52299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사용자 지정 레이아웃">
    <p:spTree>
      <p:nvGrpSpPr>
        <p:cNvPr id="1" name=""/>
        <p:cNvGrpSpPr/>
        <p:nvPr/>
      </p:nvGrpSpPr>
      <p:grpSpPr>
        <a:xfrm>
          <a:off x="0" y="0"/>
          <a:ext cx="0" cy="0"/>
          <a:chOff x="0" y="0"/>
          <a:chExt cx="0" cy="0"/>
        </a:xfrm>
      </p:grpSpPr>
      <p:sp>
        <p:nvSpPr>
          <p:cNvPr id="149" name="모서리가 둥근 직사각형 138">
            <a:extLst>
              <a:ext uri="{FF2B5EF4-FFF2-40B4-BE49-F238E27FC236}">
                <a16:creationId xmlns:a16="http://schemas.microsoft.com/office/drawing/2014/main" id="{027E853F-77EC-4803-9ADB-E6A33126CA13}"/>
              </a:ext>
            </a:extLst>
          </p:cNvPr>
          <p:cNvSpPr/>
          <p:nvPr userDrawn="1"/>
        </p:nvSpPr>
        <p:spPr>
          <a:xfrm>
            <a:off x="108558" y="938450"/>
            <a:ext cx="6245783" cy="1108040"/>
          </a:xfrm>
          <a:prstGeom prst="roundRect">
            <a:avLst>
              <a:gd name="adj" fmla="val 10664"/>
            </a:avLst>
          </a:prstGeom>
          <a:solidFill>
            <a:srgbClr val="E6CB96">
              <a:lumMod val="20000"/>
              <a:lumOff val="80000"/>
            </a:srgbClr>
          </a:solidFill>
          <a:ln w="12700" cap="flat" cmpd="sng" algn="ctr">
            <a:solidFill>
              <a:srgbClr val="D3A243">
                <a:lumMod val="60000"/>
                <a:lumOff val="4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슬라이드 번호 개체 틀 16"/>
          <p:cNvSpPr>
            <a:spLocks noGrp="1"/>
          </p:cNvSpPr>
          <p:nvPr>
            <p:ph type="sldNum" sz="quarter" idx="18"/>
          </p:nvPr>
        </p:nvSpPr>
        <p:spPr>
          <a:xfrm>
            <a:off x="3797300" y="6491436"/>
            <a:ext cx="2311400" cy="365125"/>
          </a:xfrm>
          <a:prstGeom prst="rect">
            <a:avLst/>
          </a:prstGeom>
        </p:spPr>
        <p:txBody>
          <a:bodyPr anchor="ctr"/>
          <a:lstStyle>
            <a:lvl1pPr algn="ctr">
              <a:defRPr sz="1200" b="0">
                <a:solidFill>
                  <a:schemeClr val="tx1"/>
                </a:solidFill>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a:t>- </a:t>
            </a:r>
            <a:fld id="{72B3219B-C384-44BD-BDAC-79EBF44E6C1F}" type="slidenum">
              <a:rPr lang="ko-KR" altLang="en-US" smtClean="0"/>
              <a:pPr/>
              <a:t>‹#›</a:t>
            </a:fld>
            <a:r>
              <a:rPr lang="ko-KR" altLang="en-US"/>
              <a:t> </a:t>
            </a:r>
            <a:r>
              <a:rPr lang="en-US" altLang="ko-KR"/>
              <a:t>-</a:t>
            </a:r>
            <a:endParaRPr lang="ko-KR" altLang="en-US" dirty="0"/>
          </a:p>
        </p:txBody>
      </p:sp>
      <p:sp>
        <p:nvSpPr>
          <p:cNvPr id="65" name="0"/>
          <p:cNvSpPr>
            <a:spLocks noGrp="1"/>
          </p:cNvSpPr>
          <p:nvPr>
            <p:ph type="body" sz="quarter" idx="13" hasCustomPrompt="1"/>
          </p:nvPr>
        </p:nvSpPr>
        <p:spPr>
          <a:xfrm>
            <a:off x="158794" y="335437"/>
            <a:ext cx="1853978" cy="430887"/>
          </a:xfrm>
        </p:spPr>
        <p:txBody>
          <a:bodyPr wrap="square" tIns="0" bIns="0" anchor="ctr">
            <a:spAutoFit/>
          </a:bodyPr>
          <a:lstStyle>
            <a:lvl1pPr marL="0" indent="0">
              <a:buNone/>
              <a:defRPr lang="ko-KR" altLang="en-US" sz="2800" b="0" kern="1200" dirty="0">
                <a:solidFill>
                  <a:srgbClr val="BF9000"/>
                </a:solidFill>
                <a:latin typeface="원신한 Bold" panose="020B0803000000000000" pitchFamily="50" charset="-127"/>
                <a:ea typeface="원신한 Bold" panose="020B0803000000000000" pitchFamily="50" charset="-127"/>
                <a:cs typeface="Arial" panose="020B0604020202020204" pitchFamily="34" charset="0"/>
              </a:defRPr>
            </a:lvl1pPr>
          </a:lstStyle>
          <a:p>
            <a:pPr lvl="0"/>
            <a:r>
              <a:rPr lang="en-US" altLang="ko-KR" dirty="0"/>
              <a:t>SYMB (0)</a:t>
            </a:r>
            <a:endParaRPr lang="ko-KR" altLang="en-US" dirty="0"/>
          </a:p>
        </p:txBody>
      </p:sp>
      <p:sp>
        <p:nvSpPr>
          <p:cNvPr id="66" name="1"/>
          <p:cNvSpPr>
            <a:spLocks noGrp="1"/>
          </p:cNvSpPr>
          <p:nvPr>
            <p:ph type="body" sz="quarter" idx="14" hasCustomPrompt="1"/>
          </p:nvPr>
        </p:nvSpPr>
        <p:spPr>
          <a:xfrm>
            <a:off x="1640632" y="363395"/>
            <a:ext cx="6552728" cy="369332"/>
          </a:xfrm>
        </p:spPr>
        <p:txBody>
          <a:bodyPr wrap="square" tIns="0" bIns="0" anchor="ctr">
            <a:spAutoFit/>
          </a:bodyPr>
          <a:lstStyle>
            <a:lvl1pPr marL="0" indent="0">
              <a:buNone/>
              <a:defRPr lang="ko-KR" altLang="en-US" sz="2400" b="0" kern="1200" spc="-300" dirty="0">
                <a:solidFill>
                  <a:schemeClr val="bg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ETF full name (1)</a:t>
            </a:r>
            <a:endParaRPr lang="ko-KR" altLang="en-US" dirty="0"/>
          </a:p>
        </p:txBody>
      </p:sp>
      <p:sp>
        <p:nvSpPr>
          <p:cNvPr id="67" name="2"/>
          <p:cNvSpPr>
            <a:spLocks noGrp="1"/>
          </p:cNvSpPr>
          <p:nvPr>
            <p:ph type="body" sz="quarter" idx="15" hasCustomPrompt="1"/>
          </p:nvPr>
        </p:nvSpPr>
        <p:spPr>
          <a:xfrm>
            <a:off x="-2901587" y="4110396"/>
            <a:ext cx="2531462" cy="276999"/>
          </a:xfrm>
        </p:spPr>
        <p:txBody>
          <a:bodyPr wrap="none" tIns="0" bIns="0" anchor="ctr">
            <a:spAutoFit/>
          </a:bodyPr>
          <a:lstStyle>
            <a:lvl1pPr marL="0" indent="0">
              <a:buNone/>
              <a:defRPr lang="ko-KR" altLang="en-US" sz="1800" b="0" kern="1200" dirty="0">
                <a:solidFill>
                  <a:schemeClr val="tx1">
                    <a:lumMod val="50000"/>
                    <a:lumOff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Benchmark Index (2)</a:t>
            </a:r>
            <a:endParaRPr lang="ko-KR" altLang="en-US" dirty="0"/>
          </a:p>
        </p:txBody>
      </p:sp>
      <p:sp>
        <p:nvSpPr>
          <p:cNvPr id="68" name="3"/>
          <p:cNvSpPr>
            <a:spLocks noGrp="1"/>
          </p:cNvSpPr>
          <p:nvPr>
            <p:ph type="body" sz="quarter" idx="19" hasCustomPrompt="1"/>
          </p:nvPr>
        </p:nvSpPr>
        <p:spPr>
          <a:xfrm>
            <a:off x="177948" y="986841"/>
            <a:ext cx="6107001" cy="1027779"/>
          </a:xfrm>
        </p:spPr>
        <p:txBody>
          <a:bodyPr tIns="90000" anchor="t">
            <a:normAutofit/>
          </a:bodyPr>
          <a:lstStyle>
            <a:lvl1pPr marL="0" indent="0" algn="just" latinLnBrk="0" hangingPunc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Description (3)</a:t>
            </a:r>
          </a:p>
        </p:txBody>
      </p:sp>
      <p:sp>
        <p:nvSpPr>
          <p:cNvPr id="69" name="4"/>
          <p:cNvSpPr>
            <a:spLocks noGrp="1"/>
          </p:cNvSpPr>
          <p:nvPr>
            <p:ph type="tbl" sz="quarter" idx="20" hasCustomPrompt="1"/>
          </p:nvPr>
        </p:nvSpPr>
        <p:spPr>
          <a:xfrm>
            <a:off x="6749504" y="397569"/>
            <a:ext cx="2952000" cy="1735576"/>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dirty="0"/>
              <a:t>Summary Table (4)</a:t>
            </a:r>
          </a:p>
        </p:txBody>
      </p:sp>
      <p:sp>
        <p:nvSpPr>
          <p:cNvPr id="70" name="5"/>
          <p:cNvSpPr>
            <a:spLocks noGrp="1"/>
          </p:cNvSpPr>
          <p:nvPr>
            <p:ph type="tbl" sz="quarter" idx="30" hasCustomPrompt="1"/>
          </p:nvPr>
        </p:nvSpPr>
        <p:spPr>
          <a:xfrm>
            <a:off x="108558" y="2676909"/>
            <a:ext cx="2952000" cy="1871385"/>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ko-KR" altLang="en-US" dirty="0"/>
              <a:t>편입 상위 </a:t>
            </a:r>
            <a:r>
              <a:rPr lang="en-US" altLang="ko-KR" dirty="0"/>
              <a:t>10 </a:t>
            </a:r>
            <a:r>
              <a:rPr lang="ko-KR" altLang="en-US" dirty="0"/>
              <a:t>종목</a:t>
            </a:r>
            <a:r>
              <a:rPr lang="en-US" altLang="ko-KR" dirty="0"/>
              <a:t> (5)</a:t>
            </a:r>
          </a:p>
        </p:txBody>
      </p:sp>
      <p:sp>
        <p:nvSpPr>
          <p:cNvPr id="71" name="6"/>
          <p:cNvSpPr>
            <a:spLocks noGrp="1"/>
          </p:cNvSpPr>
          <p:nvPr>
            <p:ph type="pic" sz="quarter" idx="21" hasCustomPrompt="1"/>
          </p:nvPr>
        </p:nvSpPr>
        <p:spPr>
          <a:xfrm>
            <a:off x="108558" y="5065439"/>
            <a:ext cx="3174346"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Historical Price (6)</a:t>
            </a:r>
            <a:endParaRPr lang="ko-KR" altLang="en-US" dirty="0"/>
          </a:p>
        </p:txBody>
      </p:sp>
      <p:sp>
        <p:nvSpPr>
          <p:cNvPr id="72" name="7"/>
          <p:cNvSpPr>
            <a:spLocks noGrp="1"/>
          </p:cNvSpPr>
          <p:nvPr>
            <p:ph type="body" sz="quarter" idx="22" hasCustomPrompt="1"/>
          </p:nvPr>
        </p:nvSpPr>
        <p:spPr>
          <a:xfrm>
            <a:off x="7364711" y="4802903"/>
            <a:ext cx="2359252"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Title1 (7)</a:t>
            </a:r>
            <a:endParaRPr lang="ko-KR" altLang="en-US" dirty="0"/>
          </a:p>
        </p:txBody>
      </p:sp>
      <p:sp>
        <p:nvSpPr>
          <p:cNvPr id="73" name="8"/>
          <p:cNvSpPr>
            <a:spLocks noGrp="1"/>
          </p:cNvSpPr>
          <p:nvPr>
            <p:ph type="pic" sz="quarter" idx="23" hasCustomPrompt="1"/>
          </p:nvPr>
        </p:nvSpPr>
        <p:spPr>
          <a:xfrm>
            <a:off x="7358603" y="5062852"/>
            <a:ext cx="2359252" cy="1260000"/>
          </a:xfrm>
          <a:noFill/>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Chart1 (8)</a:t>
            </a:r>
            <a:endParaRPr lang="ko-KR" altLang="en-US" dirty="0"/>
          </a:p>
        </p:txBody>
      </p:sp>
      <p:sp>
        <p:nvSpPr>
          <p:cNvPr id="74" name="9"/>
          <p:cNvSpPr>
            <a:spLocks noGrp="1"/>
          </p:cNvSpPr>
          <p:nvPr>
            <p:ph type="body" sz="quarter" idx="24" hasCustomPrompt="1"/>
          </p:nvPr>
        </p:nvSpPr>
        <p:spPr>
          <a:xfrm>
            <a:off x="-2751856" y="4539951"/>
            <a:ext cx="2232000"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Title2 (9)</a:t>
            </a:r>
            <a:endParaRPr lang="ko-KR" altLang="en-US" dirty="0"/>
          </a:p>
        </p:txBody>
      </p:sp>
      <p:sp>
        <p:nvSpPr>
          <p:cNvPr id="75" name="10"/>
          <p:cNvSpPr>
            <a:spLocks noGrp="1"/>
          </p:cNvSpPr>
          <p:nvPr>
            <p:ph type="pic" sz="quarter" idx="25" hasCustomPrompt="1"/>
          </p:nvPr>
        </p:nvSpPr>
        <p:spPr>
          <a:xfrm>
            <a:off x="-2751856" y="4861229"/>
            <a:ext cx="2232000" cy="1440000"/>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Chart2 (10)</a:t>
            </a:r>
            <a:endParaRPr lang="ko-KR" altLang="en-US" dirty="0"/>
          </a:p>
        </p:txBody>
      </p:sp>
      <p:sp>
        <p:nvSpPr>
          <p:cNvPr id="76" name="11"/>
          <p:cNvSpPr>
            <a:spLocks noGrp="1"/>
          </p:cNvSpPr>
          <p:nvPr>
            <p:ph type="body" sz="quarter" idx="26" hasCustomPrompt="1"/>
          </p:nvPr>
        </p:nvSpPr>
        <p:spPr>
          <a:xfrm>
            <a:off x="3463708" y="2423269"/>
            <a:ext cx="2891836"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Title3 (11)</a:t>
            </a:r>
            <a:endParaRPr lang="ko-KR" altLang="en-US" dirty="0"/>
          </a:p>
        </p:txBody>
      </p:sp>
      <p:sp>
        <p:nvSpPr>
          <p:cNvPr id="77" name="12"/>
          <p:cNvSpPr>
            <a:spLocks noGrp="1"/>
          </p:cNvSpPr>
          <p:nvPr>
            <p:ph type="pic" sz="quarter" idx="27" hasCustomPrompt="1"/>
          </p:nvPr>
        </p:nvSpPr>
        <p:spPr>
          <a:xfrm>
            <a:off x="3462505" y="2668567"/>
            <a:ext cx="2891836" cy="187138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Chart3 (12)</a:t>
            </a:r>
            <a:endParaRPr lang="ko-KR" altLang="en-US" dirty="0"/>
          </a:p>
        </p:txBody>
      </p:sp>
      <p:sp>
        <p:nvSpPr>
          <p:cNvPr id="78" name="13"/>
          <p:cNvSpPr>
            <a:spLocks noGrp="1"/>
          </p:cNvSpPr>
          <p:nvPr>
            <p:ph type="body" sz="quarter" idx="28" hasCustomPrompt="1"/>
          </p:nvPr>
        </p:nvSpPr>
        <p:spPr>
          <a:xfrm>
            <a:off x="6739968" y="2421068"/>
            <a:ext cx="2951999" cy="216000"/>
          </a:xfrm>
        </p:spPr>
        <p:txBody>
          <a:bodyPr lIns="36000" anchor="ctr">
            <a:noAutofit/>
          </a:bodyPr>
          <a:lstStyle>
            <a:lvl1pPr marL="0" indent="0">
              <a:buNone/>
              <a:defRPr lang="ko-KR" altLang="en-US" sz="1000" b="0" kern="1200" dirty="0">
                <a:solidFill>
                  <a:schemeClr val="tx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marL="0" lvl="0" indent="0" algn="l" defTabSz="914400" rtl="0" eaLnBrk="1" latinLnBrk="1" hangingPunct="1">
              <a:spcBef>
                <a:spcPct val="20000"/>
              </a:spcBef>
              <a:buFont typeface="Arial" panose="020B0604020202020204" pitchFamily="34" charset="0"/>
              <a:buNone/>
            </a:pPr>
            <a:r>
              <a:rPr lang="en-US" altLang="ko-KR" dirty="0"/>
              <a:t>Title4 (13)</a:t>
            </a:r>
            <a:endParaRPr lang="ko-KR" altLang="en-US" dirty="0"/>
          </a:p>
        </p:txBody>
      </p:sp>
      <p:sp>
        <p:nvSpPr>
          <p:cNvPr id="79" name="14"/>
          <p:cNvSpPr>
            <a:spLocks noGrp="1"/>
          </p:cNvSpPr>
          <p:nvPr>
            <p:ph type="pic" sz="quarter" idx="29" hasCustomPrompt="1"/>
          </p:nvPr>
        </p:nvSpPr>
        <p:spPr>
          <a:xfrm>
            <a:off x="6749503" y="2662506"/>
            <a:ext cx="2951999" cy="186905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Chart4 (14)</a:t>
            </a:r>
            <a:endParaRPr lang="ko-KR" altLang="en-US" dirty="0"/>
          </a:p>
        </p:txBody>
      </p:sp>
      <p:sp>
        <p:nvSpPr>
          <p:cNvPr id="80" name="TextBox 79"/>
          <p:cNvSpPr txBox="1"/>
          <p:nvPr userDrawn="1"/>
        </p:nvSpPr>
        <p:spPr>
          <a:xfrm>
            <a:off x="6739639" y="118571"/>
            <a:ext cx="885302" cy="246221"/>
          </a:xfrm>
          <a:prstGeom prst="rect">
            <a:avLst/>
          </a:prstGeom>
          <a:noFill/>
        </p:spPr>
        <p:txBody>
          <a:bodyPr wrap="none" lIns="36000" rtlCol="0" anchor="ctr">
            <a:spAutoFit/>
          </a:bodyPr>
          <a:lstStyle/>
          <a:p>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ETF </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기본정보</a:t>
            </a:r>
          </a:p>
        </p:txBody>
      </p:sp>
      <p:sp>
        <p:nvSpPr>
          <p:cNvPr id="88" name="TextBox 87"/>
          <p:cNvSpPr txBox="1"/>
          <p:nvPr userDrawn="1"/>
        </p:nvSpPr>
        <p:spPr>
          <a:xfrm>
            <a:off x="114277" y="2420540"/>
            <a:ext cx="1358188"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편입 상위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10</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종목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a:t>
            </a:r>
            <a:endParaRPr lang="ko-KR" altLang="en-US" sz="1000" b="0" dirty="0">
              <a:latin typeface="원신한 Medium" panose="020B0603000000000000" pitchFamily="50" charset="-127"/>
              <a:ea typeface="원신한 Medium" panose="020B0603000000000000" pitchFamily="50" charset="-127"/>
              <a:cs typeface="Tahoma" panose="020B0604030504040204" pitchFamily="34" charset="0"/>
            </a:endParaRPr>
          </a:p>
        </p:txBody>
      </p:sp>
      <p:sp>
        <p:nvSpPr>
          <p:cNvPr id="89" name="TextBox 88"/>
          <p:cNvSpPr txBox="1"/>
          <p:nvPr userDrawn="1"/>
        </p:nvSpPr>
        <p:spPr>
          <a:xfrm>
            <a:off x="112517" y="4799073"/>
            <a:ext cx="94301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수정주가 추이</a:t>
            </a:r>
          </a:p>
        </p:txBody>
      </p:sp>
      <p:cxnSp>
        <p:nvCxnSpPr>
          <p:cNvPr id="82" name="직선 연결선 81"/>
          <p:cNvCxnSpPr/>
          <p:nvPr userDrawn="1"/>
        </p:nvCxnSpPr>
        <p:spPr>
          <a:xfrm>
            <a:off x="6739639" y="352600"/>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userDrawn="1"/>
        </p:nvCxnSpPr>
        <p:spPr>
          <a:xfrm>
            <a:off x="114277" y="265456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p:cNvCxnSpPr>
          <p:nvPr userDrawn="1"/>
        </p:nvCxnSpPr>
        <p:spPr>
          <a:xfrm>
            <a:off x="3462505" y="4579772"/>
            <a:ext cx="289215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p:cNvCxnSpPr>
            <a:cxnSpLocks/>
          </p:cNvCxnSpPr>
          <p:nvPr userDrawn="1"/>
        </p:nvCxnSpPr>
        <p:spPr>
          <a:xfrm>
            <a:off x="6749504" y="4564935"/>
            <a:ext cx="295232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userDrawn="1"/>
        </p:nvCxnSpPr>
        <p:spPr>
          <a:xfrm>
            <a:off x="6765527" y="215124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userDrawn="1"/>
        </p:nvCxnSpPr>
        <p:spPr>
          <a:xfrm>
            <a:off x="114277" y="4578608"/>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7702" b="28626"/>
          <a:stretch/>
        </p:blipFill>
        <p:spPr bwMode="auto">
          <a:xfrm>
            <a:off x="8265528" y="6489548"/>
            <a:ext cx="1440000" cy="2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15"/>
          <p:cNvSpPr>
            <a:spLocks noGrp="1"/>
          </p:cNvSpPr>
          <p:nvPr>
            <p:ph type="pic" sz="quarter" idx="31" hasCustomPrompt="1"/>
          </p:nvPr>
        </p:nvSpPr>
        <p:spPr>
          <a:xfrm>
            <a:off x="3384251" y="5063301"/>
            <a:ext cx="3852000"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Monthly Return Table (15)</a:t>
            </a:r>
            <a:endParaRPr lang="ko-KR" altLang="en-US" dirty="0"/>
          </a:p>
        </p:txBody>
      </p:sp>
      <p:sp>
        <p:nvSpPr>
          <p:cNvPr id="3" name="16"/>
          <p:cNvSpPr>
            <a:spLocks noGrp="1"/>
          </p:cNvSpPr>
          <p:nvPr>
            <p:ph type="body" sz="quarter" idx="32" hasCustomPrompt="1"/>
          </p:nvPr>
        </p:nvSpPr>
        <p:spPr>
          <a:xfrm>
            <a:off x="158794" y="58507"/>
            <a:ext cx="6471870" cy="333375"/>
          </a:xfrm>
        </p:spPr>
        <p:txBody>
          <a:bodyPr anchor="ctr">
            <a:noAutofit/>
          </a:bodyPr>
          <a:lstStyle>
            <a:lvl1pPr marL="0" indent="0">
              <a:buNone/>
              <a:defRPr sz="1400" b="0" spc="-150">
                <a:solidFill>
                  <a:schemeClr val="bg1">
                    <a:lumMod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Classification (16)</a:t>
            </a:r>
            <a:endParaRPr lang="ko-KR" altLang="en-US" dirty="0"/>
          </a:p>
        </p:txBody>
      </p:sp>
      <p:sp>
        <p:nvSpPr>
          <p:cNvPr id="350" name="TextBox 349">
            <a:extLst>
              <a:ext uri="{FF2B5EF4-FFF2-40B4-BE49-F238E27FC236}">
                <a16:creationId xmlns:a16="http://schemas.microsoft.com/office/drawing/2014/main" id="{5D7B2377-E462-4EDB-945F-D9AE13E814DE}"/>
              </a:ext>
            </a:extLst>
          </p:cNvPr>
          <p:cNvSpPr txBox="1"/>
          <p:nvPr userDrawn="1"/>
        </p:nvSpPr>
        <p:spPr>
          <a:xfrm>
            <a:off x="3389875" y="4784282"/>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월간 수익률</a:t>
            </a:r>
          </a:p>
        </p:txBody>
      </p:sp>
      <p:cxnSp>
        <p:nvCxnSpPr>
          <p:cNvPr id="351" name="직선 연결선 350">
            <a:extLst>
              <a:ext uri="{FF2B5EF4-FFF2-40B4-BE49-F238E27FC236}">
                <a16:creationId xmlns:a16="http://schemas.microsoft.com/office/drawing/2014/main" id="{03E5A708-57C7-442A-A914-6B59F3B65A85}"/>
              </a:ext>
            </a:extLst>
          </p:cNvPr>
          <p:cNvCxnSpPr>
            <a:cxnSpLocks/>
          </p:cNvCxnSpPr>
          <p:nvPr userDrawn="1"/>
        </p:nvCxnSpPr>
        <p:spPr>
          <a:xfrm>
            <a:off x="3452083" y="2654569"/>
            <a:ext cx="288510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B6A6CC45-0464-40FD-A736-511761B20E6A}"/>
              </a:ext>
            </a:extLst>
          </p:cNvPr>
          <p:cNvCxnSpPr>
            <a:cxnSpLocks/>
          </p:cNvCxnSpPr>
          <p:nvPr userDrawn="1"/>
        </p:nvCxnSpPr>
        <p:spPr>
          <a:xfrm>
            <a:off x="3386427" y="501955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5CD8CF57-3BEB-4442-825D-CFEC31A64CC0}"/>
              </a:ext>
            </a:extLst>
          </p:cNvPr>
          <p:cNvCxnSpPr>
            <a:cxnSpLocks/>
          </p:cNvCxnSpPr>
          <p:nvPr userDrawn="1"/>
        </p:nvCxnSpPr>
        <p:spPr>
          <a:xfrm>
            <a:off x="7355837" y="501890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4B153F6D-F075-44AA-A47B-8893D4B718D1}"/>
              </a:ext>
            </a:extLst>
          </p:cNvPr>
          <p:cNvCxnSpPr>
            <a:cxnSpLocks/>
          </p:cNvCxnSpPr>
          <p:nvPr userDrawn="1"/>
        </p:nvCxnSpPr>
        <p:spPr>
          <a:xfrm>
            <a:off x="108558" y="501955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D1AC156C-57BD-4141-BB6C-457B4D4B04F8}"/>
              </a:ext>
            </a:extLst>
          </p:cNvPr>
          <p:cNvCxnSpPr>
            <a:cxnSpLocks/>
          </p:cNvCxnSpPr>
          <p:nvPr userDrawn="1"/>
        </p:nvCxnSpPr>
        <p:spPr>
          <a:xfrm>
            <a:off x="3386427" y="635270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12CE67EF-7A87-49EC-B969-93C079486679}"/>
              </a:ext>
            </a:extLst>
          </p:cNvPr>
          <p:cNvCxnSpPr>
            <a:cxnSpLocks/>
          </p:cNvCxnSpPr>
          <p:nvPr userDrawn="1"/>
        </p:nvCxnSpPr>
        <p:spPr>
          <a:xfrm>
            <a:off x="7355837" y="635205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4BB81FEE-0F43-4E40-B9BD-76AB255C6029}"/>
              </a:ext>
            </a:extLst>
          </p:cNvPr>
          <p:cNvCxnSpPr>
            <a:cxnSpLocks/>
          </p:cNvCxnSpPr>
          <p:nvPr userDrawn="1"/>
        </p:nvCxnSpPr>
        <p:spPr>
          <a:xfrm>
            <a:off x="108558" y="635270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12754CFA-254C-4237-BB0A-82B36F0FC67F}"/>
              </a:ext>
            </a:extLst>
          </p:cNvPr>
          <p:cNvSpPr txBox="1"/>
          <p:nvPr userDrawn="1"/>
        </p:nvSpPr>
        <p:spPr>
          <a:xfrm>
            <a:off x="-2391816" y="2624493"/>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sp>
        <p:nvSpPr>
          <p:cNvPr id="142" name="TextBox 141">
            <a:extLst>
              <a:ext uri="{FF2B5EF4-FFF2-40B4-BE49-F238E27FC236}">
                <a16:creationId xmlns:a16="http://schemas.microsoft.com/office/drawing/2014/main" id="{79231310-4B12-4F3F-A5BB-CCEF2C238FD9}"/>
              </a:ext>
            </a:extLst>
          </p:cNvPr>
          <p:cNvSpPr txBox="1"/>
          <p:nvPr userDrawn="1"/>
        </p:nvSpPr>
        <p:spPr>
          <a:xfrm>
            <a:off x="-2134891" y="2637068"/>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sp>
        <p:nvSpPr>
          <p:cNvPr id="144" name="TextBox 143">
            <a:extLst>
              <a:ext uri="{FF2B5EF4-FFF2-40B4-BE49-F238E27FC236}">
                <a16:creationId xmlns:a16="http://schemas.microsoft.com/office/drawing/2014/main" id="{4720AFEE-8F90-4643-BD55-57A87A30A9C4}"/>
              </a:ext>
            </a:extLst>
          </p:cNvPr>
          <p:cNvSpPr txBox="1"/>
          <p:nvPr userDrawn="1"/>
        </p:nvSpPr>
        <p:spPr>
          <a:xfrm>
            <a:off x="-1901972" y="2620630"/>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sp>
        <p:nvSpPr>
          <p:cNvPr id="139" name="TextBox 138">
            <a:extLst>
              <a:ext uri="{FF2B5EF4-FFF2-40B4-BE49-F238E27FC236}">
                <a16:creationId xmlns:a16="http://schemas.microsoft.com/office/drawing/2014/main" id="{4E295277-2956-4DAD-913B-485563BE0F01}"/>
              </a:ext>
            </a:extLst>
          </p:cNvPr>
          <p:cNvSpPr txBox="1"/>
          <p:nvPr userDrawn="1"/>
        </p:nvSpPr>
        <p:spPr>
          <a:xfrm>
            <a:off x="6780949" y="2168433"/>
            <a:ext cx="564257"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0" name="TextBox 139">
            <a:extLst>
              <a:ext uri="{FF2B5EF4-FFF2-40B4-BE49-F238E27FC236}">
                <a16:creationId xmlns:a16="http://schemas.microsoft.com/office/drawing/2014/main" id="{D1EC7BF2-4DB5-4107-BF6D-06E463B1A94E}"/>
              </a:ext>
            </a:extLst>
          </p:cNvPr>
          <p:cNvSpPr txBox="1"/>
          <p:nvPr userDrawn="1"/>
        </p:nvSpPr>
        <p:spPr>
          <a:xfrm>
            <a:off x="150793" y="4599587"/>
            <a:ext cx="1176656"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3" name="TextBox 142">
            <a:extLst>
              <a:ext uri="{FF2B5EF4-FFF2-40B4-BE49-F238E27FC236}">
                <a16:creationId xmlns:a16="http://schemas.microsoft.com/office/drawing/2014/main" id="{1D5BF5A5-564F-4EFF-BEB4-46828F7785AE}"/>
              </a:ext>
            </a:extLst>
          </p:cNvPr>
          <p:cNvSpPr txBox="1"/>
          <p:nvPr userDrawn="1"/>
        </p:nvSpPr>
        <p:spPr>
          <a:xfrm>
            <a:off x="3403638" y="6381328"/>
            <a:ext cx="827150"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a:t>
            </a:r>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 </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5" name="TextBox 144">
            <a:extLst>
              <a:ext uri="{FF2B5EF4-FFF2-40B4-BE49-F238E27FC236}">
                <a16:creationId xmlns:a16="http://schemas.microsoft.com/office/drawing/2014/main" id="{ED13CF3F-EDE6-4DF3-8933-759CCC86CE70}"/>
              </a:ext>
            </a:extLst>
          </p:cNvPr>
          <p:cNvSpPr txBox="1"/>
          <p:nvPr userDrawn="1"/>
        </p:nvSpPr>
        <p:spPr>
          <a:xfrm>
            <a:off x="7377850"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6" name="TextBox 145">
            <a:extLst>
              <a:ext uri="{FF2B5EF4-FFF2-40B4-BE49-F238E27FC236}">
                <a16:creationId xmlns:a16="http://schemas.microsoft.com/office/drawing/2014/main" id="{C0740247-10F7-494F-A781-F14D0D5A511D}"/>
              </a:ext>
            </a:extLst>
          </p:cNvPr>
          <p:cNvSpPr txBox="1"/>
          <p:nvPr userDrawn="1"/>
        </p:nvSpPr>
        <p:spPr>
          <a:xfrm>
            <a:off x="113817"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7" name="TextBox 146">
            <a:extLst>
              <a:ext uri="{FF2B5EF4-FFF2-40B4-BE49-F238E27FC236}">
                <a16:creationId xmlns:a16="http://schemas.microsoft.com/office/drawing/2014/main" id="{8375F8F2-2B2F-4DD6-B4AA-0BE273BFADD7}"/>
              </a:ext>
            </a:extLst>
          </p:cNvPr>
          <p:cNvSpPr txBox="1"/>
          <p:nvPr userDrawn="1"/>
        </p:nvSpPr>
        <p:spPr>
          <a:xfrm>
            <a:off x="3491364" y="4597877"/>
            <a:ext cx="1152675"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ETFdb.com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8" name="TextBox 147">
            <a:extLst>
              <a:ext uri="{FF2B5EF4-FFF2-40B4-BE49-F238E27FC236}">
                <a16:creationId xmlns:a16="http://schemas.microsoft.com/office/drawing/2014/main" id="{22147317-1675-4013-8C9A-08AD26379AA4}"/>
              </a:ext>
            </a:extLst>
          </p:cNvPr>
          <p:cNvSpPr txBox="1"/>
          <p:nvPr userDrawn="1"/>
        </p:nvSpPr>
        <p:spPr>
          <a:xfrm>
            <a:off x="6764744" y="4603807"/>
            <a:ext cx="1176656"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ETFdb.com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cxnSp>
        <p:nvCxnSpPr>
          <p:cNvPr id="138" name="직선 연결선 137">
            <a:extLst>
              <a:ext uri="{FF2B5EF4-FFF2-40B4-BE49-F238E27FC236}">
                <a16:creationId xmlns:a16="http://schemas.microsoft.com/office/drawing/2014/main" id="{1502A896-EE7E-4569-A18A-3C97D5148B22}"/>
              </a:ext>
            </a:extLst>
          </p:cNvPr>
          <p:cNvCxnSpPr>
            <a:cxnSpLocks/>
          </p:cNvCxnSpPr>
          <p:nvPr userDrawn="1"/>
        </p:nvCxnSpPr>
        <p:spPr>
          <a:xfrm>
            <a:off x="6739639" y="2654569"/>
            <a:ext cx="297821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17181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grpSp>
        <p:nvGrpSpPr>
          <p:cNvPr id="10" name="그룹 9">
            <a:extLst>
              <a:ext uri="{FF2B5EF4-FFF2-40B4-BE49-F238E27FC236}">
                <a16:creationId xmlns:a16="http://schemas.microsoft.com/office/drawing/2014/main" id="{C5C407D5-9DD7-4BB0-8E98-10494FF6E5DB}"/>
              </a:ext>
            </a:extLst>
          </p:cNvPr>
          <p:cNvGrpSpPr/>
          <p:nvPr userDrawn="1"/>
        </p:nvGrpSpPr>
        <p:grpSpPr>
          <a:xfrm>
            <a:off x="0" y="347066"/>
            <a:ext cx="6467938" cy="454026"/>
            <a:chOff x="0" y="347066"/>
            <a:chExt cx="6467938" cy="454026"/>
          </a:xfrm>
        </p:grpSpPr>
        <p:sp>
          <p:nvSpPr>
            <p:cNvPr id="11" name="직사각형 10">
              <a:extLst>
                <a:ext uri="{FF2B5EF4-FFF2-40B4-BE49-F238E27FC236}">
                  <a16:creationId xmlns:a16="http://schemas.microsoft.com/office/drawing/2014/main" id="{1AD10175-88C0-40D8-A0A9-B3261A492FF1}"/>
                </a:ext>
              </a:extLst>
            </p:cNvPr>
            <p:cNvSpPr/>
            <p:nvPr userDrawn="1"/>
          </p:nvSpPr>
          <p:spPr>
            <a:xfrm>
              <a:off x="0" y="347067"/>
              <a:ext cx="4933950" cy="454025"/>
            </a:xfrm>
            <a:prstGeom prst="rect">
              <a:avLst/>
            </a:prstGeom>
            <a:solidFill>
              <a:srgbClr val="A5A5A5"/>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2" name="모서리가 둥근 직사각형 12">
              <a:extLst>
                <a:ext uri="{FF2B5EF4-FFF2-40B4-BE49-F238E27FC236}">
                  <a16:creationId xmlns:a16="http://schemas.microsoft.com/office/drawing/2014/main" id="{C2346304-B0F3-4FDD-B2CE-396586A5DCE7}"/>
                </a:ext>
              </a:extLst>
            </p:cNvPr>
            <p:cNvSpPr/>
            <p:nvPr userDrawn="1"/>
          </p:nvSpPr>
          <p:spPr>
            <a:xfrm>
              <a:off x="4570789" y="347066"/>
              <a:ext cx="1897149" cy="454025"/>
            </a:xfrm>
            <a:prstGeom prst="roundRect">
              <a:avLst>
                <a:gd name="adj" fmla="val 50000"/>
              </a:avLst>
            </a:prstGeom>
            <a:solidFill>
              <a:srgbClr val="A5A5A5"/>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3" name="모서리가 둥근 직사각형 13">
              <a:extLst>
                <a:ext uri="{FF2B5EF4-FFF2-40B4-BE49-F238E27FC236}">
                  <a16:creationId xmlns:a16="http://schemas.microsoft.com/office/drawing/2014/main" id="{AD6BF7C3-610C-4605-AD33-FA146F5C13A4}"/>
                </a:ext>
              </a:extLst>
            </p:cNvPr>
            <p:cNvSpPr/>
            <p:nvPr userDrawn="1"/>
          </p:nvSpPr>
          <p:spPr>
            <a:xfrm>
              <a:off x="174238" y="354493"/>
              <a:ext cx="1453790" cy="410211"/>
            </a:xfrm>
            <a:prstGeom prst="roundRect">
              <a:avLst>
                <a:gd name="adj" fmla="val 50000"/>
              </a:avLst>
            </a:prstGeom>
            <a:solidFill>
              <a:sysClr val="window" lastClr="FFFFF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grpSp>
    </p:spTree>
    <p:extLst>
      <p:ext uri="{BB962C8B-B14F-4D97-AF65-F5344CB8AC3E}">
        <p14:creationId xmlns:p14="http://schemas.microsoft.com/office/powerpoint/2010/main" val="3373870226"/>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7" r:id="rId5"/>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PIE</a:t>
            </a:r>
          </a:p>
        </p:txBody>
      </p:sp>
      <p:sp>
        <p:nvSpPr>
          <p:cNvPr id="3" name="Text Placeholder 2"/>
          <p:cNvSpPr>
            <a:spLocks noGrp="1"/>
          </p:cNvSpPr>
          <p:nvPr>
            <p:ph type="body" sz="quarter" idx="14"/>
          </p:nvPr>
        </p:nvSpPr>
        <p:spPr/>
        <p:txBody>
          <a:bodyPr/>
          <a:lstStyle/>
          <a:p>
            <a:r>
              <a:t>Invesco DWA Emerging Markets Momentum ETF</a:t>
            </a:r>
          </a:p>
        </p:txBody>
      </p:sp>
      <p:sp>
        <p:nvSpPr>
          <p:cNvPr id="4" name="Text Placeholder 3"/>
          <p:cNvSpPr>
            <a:spLocks noGrp="1"/>
          </p:cNvSpPr>
          <p:nvPr>
            <p:ph type="body" sz="quarter" idx="15"/>
          </p:nvPr>
        </p:nvSpPr>
        <p:spPr/>
        <p:txBody>
          <a:bodyPr/>
          <a:lstStyle/>
          <a:p>
            <a:endParaRPr/>
          </a:p>
        </p:txBody>
      </p:sp>
      <p:sp>
        <p:nvSpPr>
          <p:cNvPr id="5" name="Text Placeholder 4"/>
          <p:cNvSpPr>
            <a:spLocks noGrp="1"/>
          </p:cNvSpPr>
          <p:nvPr>
            <p:ph type="body" sz="quarter" idx="19"/>
          </p:nvPr>
        </p:nvSpPr>
        <p:spPr/>
        <p:txBody>
          <a:bodyPr/>
          <a:lstStyle/>
          <a:p>
            <a:r>
              <a:t>PIE는 상대적 강도가 높은 특성을 보이는 신흥 시장의 주식 지수를 추적합니다.</a:t>
            </a:r>
          </a:p>
        </p:txBody>
      </p:sp>
      <p:graphicFrame>
        <p:nvGraphicFramePr>
          <p:cNvPr id="6" name="Table Placeholder 5"/>
          <p:cNvGraphicFramePr>
            <a:graphicFrameLocks noGrp="1"/>
          </p:cNvGraphicFramePr>
          <p:nvPr>
            <p:ph type="tbl" sz="quarter" idx="20"/>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655999">
                  <a:extLst>
                    <a:ext uri="{9D8B030D-6E8A-4147-A177-3AD203B41FA5}">
                      <a16:colId xmlns:a16="http://schemas.microsoft.com/office/drawing/2014/main" val="20001"/>
                    </a:ext>
                  </a:extLst>
                </a:gridCol>
              </a:tblGrid>
              <a:tr h="192000">
                <a:tc>
                  <a:txBody>
                    <a:bodyPr/>
                    <a:lstStyle/>
                    <a:p>
                      <a:pPr algn="l">
                        <a:defRPr sz="800" b="0">
                          <a:solidFill>
                            <a:srgbClr val="000000"/>
                          </a:solidFill>
                          <a:latin typeface="원신한 Light"/>
                        </a:defRPr>
                      </a:pPr>
                      <a:r>
                        <a:t>운용사</a:t>
                      </a:r>
                    </a:p>
                  </a:txBody>
                  <a:tcPr marL="36000" marR="36000" marT="0" marB="0" anchor="ctr">
                    <a:noFill/>
                  </a:tcPr>
                </a:tc>
                <a:tc>
                  <a:txBody>
                    <a:bodyPr/>
                    <a:lstStyle/>
                    <a:p>
                      <a:pPr algn="r">
                        <a:defRPr sz="800" b="0">
                          <a:solidFill>
                            <a:srgbClr val="000000"/>
                          </a:solidFill>
                          <a:latin typeface="원신한 Light"/>
                        </a:defRPr>
                      </a:pPr>
                      <a:r>
                        <a:t>Invesco</a:t>
                      </a:r>
                    </a:p>
                  </a:txBody>
                  <a:tcPr marL="36000" marR="36000" marT="0" marB="0" anchor="ctr">
                    <a:noFill/>
                  </a:tcPr>
                </a:tc>
                <a:extLst>
                  <a:ext uri="{0D108BD9-81ED-4DB2-BD59-A6C34878D82A}">
                    <a16:rowId xmlns:a16="http://schemas.microsoft.com/office/drawing/2014/main" val="10000"/>
                  </a:ext>
                </a:extLst>
              </a:tr>
              <a:tr h="192000">
                <a:tc>
                  <a:txBody>
                    <a:bodyPr/>
                    <a:lstStyle/>
                    <a:p>
                      <a:pPr algn="l">
                        <a:defRPr sz="800" b="0">
                          <a:solidFill>
                            <a:srgbClr val="000000"/>
                          </a:solidFill>
                          <a:latin typeface="원신한 Light"/>
                        </a:defRPr>
                      </a:pPr>
                      <a:r>
                        <a:t>상장일</a:t>
                      </a:r>
                    </a:p>
                  </a:txBody>
                  <a:tcPr marL="36000" marR="36000" marT="0" marB="0" anchor="ctr">
                    <a:noFill/>
                  </a:tcPr>
                </a:tc>
                <a:tc>
                  <a:txBody>
                    <a:bodyPr/>
                    <a:lstStyle/>
                    <a:p>
                      <a:pPr algn="r">
                        <a:defRPr sz="800" b="0">
                          <a:solidFill>
                            <a:srgbClr val="000000"/>
                          </a:solidFill>
                          <a:latin typeface="원신한 Light"/>
                        </a:defRPr>
                      </a:pPr>
                      <a:r>
                        <a:t>12/28/07</a:t>
                      </a:r>
                    </a:p>
                  </a:txBody>
                  <a:tcPr marL="36000" marR="36000" marT="0" marB="0" anchor="ctr">
                    <a:noFill/>
                  </a:tcPr>
                </a:tc>
                <a:extLst>
                  <a:ext uri="{0D108BD9-81ED-4DB2-BD59-A6C34878D82A}">
                    <a16:rowId xmlns:a16="http://schemas.microsoft.com/office/drawing/2014/main" val="10001"/>
                  </a:ext>
                </a:extLst>
              </a:tr>
              <a:tr h="192000">
                <a:tc>
                  <a:txBody>
                    <a:bodyPr/>
                    <a:lstStyle/>
                    <a:p>
                      <a:pPr algn="l">
                        <a:defRPr sz="800" b="0">
                          <a:solidFill>
                            <a:srgbClr val="000000"/>
                          </a:solidFill>
                          <a:latin typeface="원신한 Light"/>
                        </a:defRPr>
                      </a:pPr>
                      <a:r>
                        <a:t>자산규모</a:t>
                      </a:r>
                    </a:p>
                  </a:txBody>
                  <a:tcPr marL="36000" marR="36000" marT="0" marB="0" anchor="ctr">
                    <a:noFill/>
                  </a:tcPr>
                </a:tc>
                <a:tc>
                  <a:txBody>
                    <a:bodyPr/>
                    <a:lstStyle/>
                    <a:p>
                      <a:pPr algn="r">
                        <a:defRPr sz="800" b="0">
                          <a:solidFill>
                            <a:srgbClr val="000000"/>
                          </a:solidFill>
                          <a:latin typeface="원신한 Light"/>
                        </a:defRPr>
                      </a:pPr>
                      <a:r>
                        <a:t>$213.59M</a:t>
                      </a:r>
                    </a:p>
                  </a:txBody>
                  <a:tcPr marL="36000" marR="36000" marT="0" marB="0" anchor="ctr">
                    <a:noFill/>
                  </a:tcPr>
                </a:tc>
                <a:extLst>
                  <a:ext uri="{0D108BD9-81ED-4DB2-BD59-A6C34878D82A}">
                    <a16:rowId xmlns:a16="http://schemas.microsoft.com/office/drawing/2014/main" val="10002"/>
                  </a:ext>
                </a:extLst>
              </a:tr>
              <a:tr h="192000">
                <a:tc>
                  <a:txBody>
                    <a:bodyPr/>
                    <a:lstStyle/>
                    <a:p>
                      <a:pPr algn="l">
                        <a:defRPr sz="800" b="0">
                          <a:solidFill>
                            <a:srgbClr val="000000"/>
                          </a:solidFill>
                          <a:latin typeface="원신한 Light"/>
                        </a:defRPr>
                      </a:pPr>
                      <a:r>
                        <a:t>총비용</a:t>
                      </a:r>
                    </a:p>
                  </a:txBody>
                  <a:tcPr marL="36000" marR="36000" marT="0" marB="0" anchor="ctr">
                    <a:noFill/>
                  </a:tcPr>
                </a:tc>
                <a:tc>
                  <a:txBody>
                    <a:bodyPr/>
                    <a:lstStyle/>
                    <a:p>
                      <a:pPr algn="r">
                        <a:defRPr sz="800" b="0">
                          <a:solidFill>
                            <a:srgbClr val="000000"/>
                          </a:solidFill>
                          <a:latin typeface="원신한 Light"/>
                        </a:defRPr>
                      </a:pPr>
                      <a:r>
                        <a:t>0.90%</a:t>
                      </a:r>
                    </a:p>
                  </a:txBody>
                  <a:tcPr marL="36000" marR="36000" marT="0" marB="0" anchor="ctr">
                    <a:noFill/>
                  </a:tcPr>
                </a:tc>
                <a:extLst>
                  <a:ext uri="{0D108BD9-81ED-4DB2-BD59-A6C34878D82A}">
                    <a16:rowId xmlns:a16="http://schemas.microsoft.com/office/drawing/2014/main" val="10003"/>
                  </a:ext>
                </a:extLst>
              </a:tr>
              <a:tr h="192000">
                <a:tc>
                  <a:txBody>
                    <a:bodyPr/>
                    <a:lstStyle/>
                    <a:p>
                      <a:pPr algn="l">
                        <a:defRPr sz="800" b="0">
                          <a:solidFill>
                            <a:srgbClr val="000000"/>
                          </a:solidFill>
                          <a:latin typeface="원신한 Light"/>
                        </a:defRPr>
                      </a:pPr>
                      <a:r>
                        <a:t>일평균 거래량</a:t>
                      </a:r>
                    </a:p>
                  </a:txBody>
                  <a:tcPr marL="36000" marR="36000" marT="0" marB="0" anchor="ctr">
                    <a:noFill/>
                  </a:tcPr>
                </a:tc>
                <a:tc>
                  <a:txBody>
                    <a:bodyPr/>
                    <a:lstStyle/>
                    <a:p>
                      <a:pPr algn="r">
                        <a:defRPr sz="800" b="0">
                          <a:solidFill>
                            <a:srgbClr val="000000"/>
                          </a:solidFill>
                          <a:latin typeface="원신한 Light"/>
                        </a:defRPr>
                      </a:pPr>
                      <a:r>
                        <a:t>26,486</a:t>
                      </a:r>
                    </a:p>
                  </a:txBody>
                  <a:tcPr marL="36000" marR="36000" marT="0" marB="0" anchor="ctr">
                    <a:noFill/>
                  </a:tcPr>
                </a:tc>
                <a:extLst>
                  <a:ext uri="{0D108BD9-81ED-4DB2-BD59-A6C34878D82A}">
                    <a16:rowId xmlns:a16="http://schemas.microsoft.com/office/drawing/2014/main" val="10004"/>
                  </a:ext>
                </a:extLst>
              </a:tr>
              <a:tr h="192000">
                <a:tc>
                  <a:txBody>
                    <a:bodyPr/>
                    <a:lstStyle/>
                    <a:p>
                      <a:pPr algn="l">
                        <a:defRPr sz="800" b="0">
                          <a:solidFill>
                            <a:srgbClr val="000000"/>
                          </a:solidFill>
                          <a:latin typeface="원신한 Light"/>
                        </a:defRPr>
                      </a:pPr>
                      <a:r>
                        <a:t>평균 호가 스프레드</a:t>
                      </a:r>
                    </a:p>
                  </a:txBody>
                  <a:tcPr marL="36000" marR="36000" marT="0" marB="0" anchor="ctr">
                    <a:noFill/>
                  </a:tcPr>
                </a:tc>
                <a:tc>
                  <a:txBody>
                    <a:bodyPr/>
                    <a:lstStyle/>
                    <a:p>
                      <a:pPr algn="r">
                        <a:defRPr sz="800" b="0">
                          <a:solidFill>
                            <a:srgbClr val="000000"/>
                          </a:solidFill>
                          <a:latin typeface="원신한 Light"/>
                        </a:defRPr>
                      </a:pPr>
                      <a:r>
                        <a:t>0.44%</a:t>
                      </a:r>
                    </a:p>
                  </a:txBody>
                  <a:tcPr marL="36000" marR="36000" marT="0" marB="0" anchor="ctr">
                    <a:noFill/>
                  </a:tcPr>
                </a:tc>
                <a:extLst>
                  <a:ext uri="{0D108BD9-81ED-4DB2-BD59-A6C34878D82A}">
                    <a16:rowId xmlns:a16="http://schemas.microsoft.com/office/drawing/2014/main" val="10005"/>
                  </a:ext>
                </a:extLst>
              </a:tr>
              <a:tr h="192000">
                <a:tc>
                  <a:txBody>
                    <a:bodyPr/>
                    <a:lstStyle/>
                    <a:p>
                      <a:pPr algn="l">
                        <a:defRPr sz="800" b="0">
                          <a:solidFill>
                            <a:srgbClr val="000000"/>
                          </a:solidFill>
                          <a:latin typeface="원신한 Light"/>
                        </a:defRPr>
                      </a:pPr>
                      <a:r>
                        <a:t>NAV 대비 스프레드</a:t>
                      </a:r>
                    </a:p>
                  </a:txBody>
                  <a:tcPr marL="36000" marR="36000" marT="0" marB="0" anchor="ctr">
                    <a:noFill/>
                  </a:tcPr>
                </a:tc>
                <a:tc>
                  <a:txBody>
                    <a:bodyPr/>
                    <a:lstStyle/>
                    <a:p>
                      <a:pPr algn="r">
                        <a:defRPr sz="800" b="0">
                          <a:solidFill>
                            <a:srgbClr val="000000"/>
                          </a:solidFill>
                          <a:latin typeface="원신한 Light"/>
                        </a:defRPr>
                      </a:pPr>
                      <a:r>
                        <a:t>-0.08%</a:t>
                      </a:r>
                    </a:p>
                  </a:txBody>
                  <a:tcPr marL="36000" marR="36000" marT="0" marB="0" anchor="ctr">
                    <a:noFill/>
                  </a:tcPr>
                </a:tc>
                <a:extLst>
                  <a:ext uri="{0D108BD9-81ED-4DB2-BD59-A6C34878D82A}">
                    <a16:rowId xmlns:a16="http://schemas.microsoft.com/office/drawing/2014/main" val="10006"/>
                  </a:ext>
                </a:extLst>
              </a:tr>
              <a:tr h="192000">
                <a:tc>
                  <a:txBody>
                    <a:bodyPr/>
                    <a:lstStyle/>
                    <a:p>
                      <a:pPr algn="l">
                        <a:defRPr sz="800" b="0">
                          <a:solidFill>
                            <a:srgbClr val="000000"/>
                          </a:solidFill>
                          <a:latin typeface="원신한 Light"/>
                        </a:defRPr>
                      </a:pPr>
                      <a:r>
                        <a:t>분배율</a:t>
                      </a:r>
                    </a:p>
                  </a:txBody>
                  <a:tcPr marL="36000" marR="36000" marT="0" marB="0" anchor="ctr">
                    <a:noFill/>
                  </a:tcPr>
                </a:tc>
                <a:tc>
                  <a:txBody>
                    <a:bodyPr/>
                    <a:lstStyle/>
                    <a:p>
                      <a:pPr algn="r">
                        <a:defRPr sz="800" b="0">
                          <a:solidFill>
                            <a:srgbClr val="000000"/>
                          </a:solidFill>
                          <a:latin typeface="원신한 Light"/>
                        </a:defRPr>
                      </a:pPr>
                      <a:r>
                        <a:t>1.30%</a:t>
                      </a:r>
                    </a:p>
                  </a:txBody>
                  <a:tcPr marL="36000" marR="36000" marT="0" marB="0" anchor="ctr">
                    <a:noFill/>
                  </a:tcPr>
                </a:tc>
                <a:extLst>
                  <a:ext uri="{0D108BD9-81ED-4DB2-BD59-A6C34878D82A}">
                    <a16:rowId xmlns:a16="http://schemas.microsoft.com/office/drawing/2014/main" val="10007"/>
                  </a:ext>
                </a:extLst>
              </a:tr>
              <a:tr h="192000">
                <a:tc>
                  <a:txBody>
                    <a:bodyPr/>
                    <a:lstStyle/>
                    <a:p>
                      <a:pPr algn="l">
                        <a:defRPr sz="800" b="0">
                          <a:solidFill>
                            <a:srgbClr val="000000"/>
                          </a:solidFill>
                          <a:latin typeface="원신한 Light"/>
                        </a:defRPr>
                      </a:pPr>
                      <a:r>
                        <a:t>편입종목수</a:t>
                      </a:r>
                    </a:p>
                  </a:txBody>
                  <a:tcPr marL="36000" marR="36000" marT="0" marB="0" anchor="ctr">
                    <a:noFill/>
                  </a:tcPr>
                </a:tc>
                <a:tc>
                  <a:txBody>
                    <a:bodyPr/>
                    <a:lstStyle/>
                    <a:p>
                      <a:pPr algn="r">
                        <a:defRPr sz="800" b="0">
                          <a:solidFill>
                            <a:srgbClr val="000000"/>
                          </a:solidFill>
                          <a:latin typeface="원신한 Light"/>
                        </a:defRPr>
                      </a:pPr>
                      <a:r>
                        <a:t>101</a:t>
                      </a:r>
                    </a:p>
                  </a:txBody>
                  <a:tcPr marL="36000" marR="36000" marT="0" marB="0" anchor="ctr">
                    <a:noFill/>
                  </a:tcPr>
                </a:tc>
                <a:extLst>
                  <a:ext uri="{0D108BD9-81ED-4DB2-BD59-A6C34878D82A}">
                    <a16:rowId xmlns:a16="http://schemas.microsoft.com/office/drawing/2014/main" val="10008"/>
                  </a:ext>
                </a:extLst>
              </a:tr>
            </a:tbl>
          </a:graphicData>
        </a:graphic>
      </p:graphicFrame>
      <p:graphicFrame>
        <p:nvGraphicFramePr>
          <p:cNvPr id="7" name="Table Placeholder 6"/>
          <p:cNvGraphicFramePr>
            <a:graphicFrameLocks noGrp="1"/>
          </p:cNvGraphicFramePr>
          <p:nvPr>
            <p:ph type="tbl" sz="quarter" idx="30"/>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extLst>
                    <a:ext uri="{9D8B030D-6E8A-4147-A177-3AD203B41FA5}">
                      <a16:colId xmlns:a16="http://schemas.microsoft.com/office/drawing/2014/main" val="20000"/>
                    </a:ext>
                  </a:extLst>
                </a:gridCol>
                <a:gridCol w="503999">
                  <a:extLst>
                    <a:ext uri="{9D8B030D-6E8A-4147-A177-3AD203B41FA5}">
                      <a16:colId xmlns:a16="http://schemas.microsoft.com/office/drawing/2014/main" val="20001"/>
                    </a:ext>
                  </a:extLst>
                </a:gridCol>
              </a:tblGrid>
              <a:tr h="187200">
                <a:tc>
                  <a:txBody>
                    <a:bodyPr/>
                    <a:lstStyle/>
                    <a:p>
                      <a:pPr algn="l">
                        <a:defRPr sz="800" b="0">
                          <a:solidFill>
                            <a:srgbClr val="000000"/>
                          </a:solidFill>
                          <a:latin typeface="원신한 Light"/>
                        </a:defRPr>
                      </a:pPr>
                      <a:r>
                        <a:t>AP Memory Technology Corp.</a:t>
                      </a:r>
                    </a:p>
                  </a:txBody>
                  <a:tcPr marL="36000" marR="36000" marT="0" marB="0" anchor="ctr">
                    <a:noFill/>
                  </a:tcPr>
                </a:tc>
                <a:tc>
                  <a:txBody>
                    <a:bodyPr/>
                    <a:lstStyle/>
                    <a:p>
                      <a:pPr algn="r">
                        <a:defRPr sz="800" b="0">
                          <a:solidFill>
                            <a:srgbClr val="000000"/>
                          </a:solidFill>
                          <a:latin typeface="원신한 Light"/>
                        </a:defRPr>
                      </a:pPr>
                      <a:r>
                        <a:t>3.78%</a:t>
                      </a:r>
                    </a:p>
                  </a:txBody>
                  <a:tcPr marL="36000" marR="36000" marT="0" marB="0" anchor="ctr">
                    <a:noFill/>
                  </a:tcPr>
                </a:tc>
                <a:extLst>
                  <a:ext uri="{0D108BD9-81ED-4DB2-BD59-A6C34878D82A}">
                    <a16:rowId xmlns:a16="http://schemas.microsoft.com/office/drawing/2014/main" val="10000"/>
                  </a:ext>
                </a:extLst>
              </a:tr>
              <a:tr h="187200">
                <a:tc>
                  <a:txBody>
                    <a:bodyPr/>
                    <a:lstStyle/>
                    <a:p>
                      <a:pPr algn="l">
                        <a:defRPr sz="800" b="0">
                          <a:solidFill>
                            <a:srgbClr val="000000"/>
                          </a:solidFill>
                          <a:latin typeface="원신한 Light"/>
                        </a:defRPr>
                      </a:pPr>
                      <a:r>
                        <a:t>SINBON Electronics Co., Ltd.</a:t>
                      </a:r>
                    </a:p>
                  </a:txBody>
                  <a:tcPr marL="36000" marR="36000" marT="0" marB="0" anchor="ctr">
                    <a:noFill/>
                  </a:tcPr>
                </a:tc>
                <a:tc>
                  <a:txBody>
                    <a:bodyPr/>
                    <a:lstStyle/>
                    <a:p>
                      <a:pPr algn="r">
                        <a:defRPr sz="800" b="0">
                          <a:solidFill>
                            <a:srgbClr val="000000"/>
                          </a:solidFill>
                          <a:latin typeface="원신한 Light"/>
                        </a:defRPr>
                      </a:pPr>
                      <a:r>
                        <a:t>3.14%</a:t>
                      </a:r>
                    </a:p>
                  </a:txBody>
                  <a:tcPr marL="36000" marR="36000" marT="0" marB="0" anchor="ctr">
                    <a:noFill/>
                  </a:tcPr>
                </a:tc>
                <a:extLst>
                  <a:ext uri="{0D108BD9-81ED-4DB2-BD59-A6C34878D82A}">
                    <a16:rowId xmlns:a16="http://schemas.microsoft.com/office/drawing/2014/main" val="10001"/>
                  </a:ext>
                </a:extLst>
              </a:tr>
              <a:tr h="187200">
                <a:tc>
                  <a:txBody>
                    <a:bodyPr/>
                    <a:lstStyle/>
                    <a:p>
                      <a:pPr algn="l">
                        <a:defRPr sz="800" b="0">
                          <a:solidFill>
                            <a:srgbClr val="000000"/>
                          </a:solidFill>
                          <a:latin typeface="원신한 Light"/>
                        </a:defRPr>
                      </a:pPr>
                      <a:r>
                        <a:t>China MeiDong Auto Holdings Ltd.</a:t>
                      </a:r>
                    </a:p>
                  </a:txBody>
                  <a:tcPr marL="36000" marR="36000" marT="0" marB="0" anchor="ctr">
                    <a:noFill/>
                  </a:tcPr>
                </a:tc>
                <a:tc>
                  <a:txBody>
                    <a:bodyPr/>
                    <a:lstStyle/>
                    <a:p>
                      <a:pPr algn="r">
                        <a:defRPr sz="800" b="0">
                          <a:solidFill>
                            <a:srgbClr val="000000"/>
                          </a:solidFill>
                          <a:latin typeface="원신한 Light"/>
                        </a:defRPr>
                      </a:pPr>
                      <a:r>
                        <a:t>2.93%</a:t>
                      </a:r>
                    </a:p>
                  </a:txBody>
                  <a:tcPr marL="36000" marR="36000" marT="0" marB="0" anchor="ctr">
                    <a:noFill/>
                  </a:tcPr>
                </a:tc>
                <a:extLst>
                  <a:ext uri="{0D108BD9-81ED-4DB2-BD59-A6C34878D82A}">
                    <a16:rowId xmlns:a16="http://schemas.microsoft.com/office/drawing/2014/main" val="10002"/>
                  </a:ext>
                </a:extLst>
              </a:tr>
              <a:tr h="187200">
                <a:tc>
                  <a:txBody>
                    <a:bodyPr/>
                    <a:lstStyle/>
                    <a:p>
                      <a:pPr algn="l">
                        <a:defRPr sz="800" b="0">
                          <a:solidFill>
                            <a:srgbClr val="000000"/>
                          </a:solidFill>
                          <a:latin typeface="원신한 Light"/>
                        </a:defRPr>
                      </a:pPr>
                      <a:r>
                        <a:t>Nan Ya Printed Circuit Board Corporation</a:t>
                      </a:r>
                    </a:p>
                  </a:txBody>
                  <a:tcPr marL="36000" marR="36000" marT="0" marB="0" anchor="ctr">
                    <a:noFill/>
                  </a:tcPr>
                </a:tc>
                <a:tc>
                  <a:txBody>
                    <a:bodyPr/>
                    <a:lstStyle/>
                    <a:p>
                      <a:pPr algn="r">
                        <a:defRPr sz="800" b="0">
                          <a:solidFill>
                            <a:srgbClr val="000000"/>
                          </a:solidFill>
                          <a:latin typeface="원신한 Light"/>
                        </a:defRPr>
                      </a:pPr>
                      <a:r>
                        <a:t>2.80%</a:t>
                      </a:r>
                    </a:p>
                  </a:txBody>
                  <a:tcPr marL="36000" marR="36000" marT="0" marB="0" anchor="ctr">
                    <a:noFill/>
                  </a:tcPr>
                </a:tc>
                <a:extLst>
                  <a:ext uri="{0D108BD9-81ED-4DB2-BD59-A6C34878D82A}">
                    <a16:rowId xmlns:a16="http://schemas.microsoft.com/office/drawing/2014/main" val="10003"/>
                  </a:ext>
                </a:extLst>
              </a:tr>
              <a:tr h="187200">
                <a:tc>
                  <a:txBody>
                    <a:bodyPr/>
                    <a:lstStyle/>
                    <a:p>
                      <a:pPr algn="l">
                        <a:defRPr sz="800" b="0">
                          <a:solidFill>
                            <a:srgbClr val="000000"/>
                          </a:solidFill>
                          <a:latin typeface="원신한 Light"/>
                        </a:defRPr>
                      </a:pPr>
                      <a:r>
                        <a:t>Frontken Corp. Bhd.</a:t>
                      </a:r>
                    </a:p>
                  </a:txBody>
                  <a:tcPr marL="36000" marR="36000" marT="0" marB="0" anchor="ctr">
                    <a:noFill/>
                  </a:tcPr>
                </a:tc>
                <a:tc>
                  <a:txBody>
                    <a:bodyPr/>
                    <a:lstStyle/>
                    <a:p>
                      <a:pPr algn="r">
                        <a:defRPr sz="800" b="0">
                          <a:solidFill>
                            <a:srgbClr val="000000"/>
                          </a:solidFill>
                          <a:latin typeface="원신한 Light"/>
                        </a:defRPr>
                      </a:pPr>
                      <a:r>
                        <a:t>2.76%</a:t>
                      </a:r>
                    </a:p>
                  </a:txBody>
                  <a:tcPr marL="36000" marR="36000" marT="0" marB="0" anchor="ctr">
                    <a:noFill/>
                  </a:tcPr>
                </a:tc>
                <a:extLst>
                  <a:ext uri="{0D108BD9-81ED-4DB2-BD59-A6C34878D82A}">
                    <a16:rowId xmlns:a16="http://schemas.microsoft.com/office/drawing/2014/main" val="10004"/>
                  </a:ext>
                </a:extLst>
              </a:tr>
              <a:tr h="187200">
                <a:tc>
                  <a:txBody>
                    <a:bodyPr/>
                    <a:lstStyle/>
                    <a:p>
                      <a:pPr algn="l">
                        <a:defRPr sz="800" b="0">
                          <a:solidFill>
                            <a:srgbClr val="000000"/>
                          </a:solidFill>
                          <a:latin typeface="원신한 Light"/>
                        </a:defRPr>
                      </a:pPr>
                      <a:r>
                        <a:t>Unimicron Technology Corp.</a:t>
                      </a:r>
                    </a:p>
                  </a:txBody>
                  <a:tcPr marL="36000" marR="36000" marT="0" marB="0" anchor="ctr">
                    <a:noFill/>
                  </a:tcPr>
                </a:tc>
                <a:tc>
                  <a:txBody>
                    <a:bodyPr/>
                    <a:lstStyle/>
                    <a:p>
                      <a:pPr algn="r">
                        <a:defRPr sz="800" b="0">
                          <a:solidFill>
                            <a:srgbClr val="000000"/>
                          </a:solidFill>
                          <a:latin typeface="원신한 Light"/>
                        </a:defRPr>
                      </a:pPr>
                      <a:r>
                        <a:t>2.36%</a:t>
                      </a:r>
                    </a:p>
                  </a:txBody>
                  <a:tcPr marL="36000" marR="36000" marT="0" marB="0" anchor="ctr">
                    <a:noFill/>
                  </a:tcPr>
                </a:tc>
                <a:extLst>
                  <a:ext uri="{0D108BD9-81ED-4DB2-BD59-A6C34878D82A}">
                    <a16:rowId xmlns:a16="http://schemas.microsoft.com/office/drawing/2014/main" val="10005"/>
                  </a:ext>
                </a:extLst>
              </a:tr>
              <a:tr h="187200">
                <a:tc>
                  <a:txBody>
                    <a:bodyPr/>
                    <a:lstStyle/>
                    <a:p>
                      <a:pPr algn="l">
                        <a:defRPr sz="800" b="0">
                          <a:solidFill>
                            <a:srgbClr val="000000"/>
                          </a:solidFill>
                          <a:latin typeface="원신한 Light"/>
                        </a:defRPr>
                      </a:pPr>
                      <a:r>
                        <a:t>Yulon Finance Corporation</a:t>
                      </a:r>
                    </a:p>
                  </a:txBody>
                  <a:tcPr marL="36000" marR="36000" marT="0" marB="0" anchor="ctr">
                    <a:noFill/>
                  </a:tcPr>
                </a:tc>
                <a:tc>
                  <a:txBody>
                    <a:bodyPr/>
                    <a:lstStyle/>
                    <a:p>
                      <a:pPr algn="r">
                        <a:defRPr sz="800" b="0">
                          <a:solidFill>
                            <a:srgbClr val="000000"/>
                          </a:solidFill>
                          <a:latin typeface="원신한 Light"/>
                        </a:defRPr>
                      </a:pPr>
                      <a:r>
                        <a:t>2.14%</a:t>
                      </a:r>
                    </a:p>
                  </a:txBody>
                  <a:tcPr marL="36000" marR="36000" marT="0" marB="0" anchor="ctr">
                    <a:noFill/>
                  </a:tcPr>
                </a:tc>
                <a:extLst>
                  <a:ext uri="{0D108BD9-81ED-4DB2-BD59-A6C34878D82A}">
                    <a16:rowId xmlns:a16="http://schemas.microsoft.com/office/drawing/2014/main" val="10006"/>
                  </a:ext>
                </a:extLst>
              </a:tr>
              <a:tr h="187200">
                <a:tc>
                  <a:txBody>
                    <a:bodyPr/>
                    <a:lstStyle/>
                    <a:p>
                      <a:pPr algn="l">
                        <a:defRPr sz="800" b="0">
                          <a:solidFill>
                            <a:srgbClr val="000000"/>
                          </a:solidFill>
                          <a:latin typeface="원신한 Light"/>
                        </a:defRPr>
                      </a:pPr>
                      <a:r>
                        <a:t>Elite Material Co., Ltd.</a:t>
                      </a:r>
                    </a:p>
                  </a:txBody>
                  <a:tcPr marL="36000" marR="36000" marT="0" marB="0" anchor="ctr">
                    <a:noFill/>
                  </a:tcPr>
                </a:tc>
                <a:tc>
                  <a:txBody>
                    <a:bodyPr/>
                    <a:lstStyle/>
                    <a:p>
                      <a:pPr algn="r">
                        <a:defRPr sz="800" b="0">
                          <a:solidFill>
                            <a:srgbClr val="000000"/>
                          </a:solidFill>
                          <a:latin typeface="원신한 Light"/>
                        </a:defRPr>
                      </a:pPr>
                      <a:r>
                        <a:t>2.08%</a:t>
                      </a:r>
                    </a:p>
                  </a:txBody>
                  <a:tcPr marL="36000" marR="36000" marT="0" marB="0" anchor="ctr">
                    <a:noFill/>
                  </a:tcPr>
                </a:tc>
                <a:extLst>
                  <a:ext uri="{0D108BD9-81ED-4DB2-BD59-A6C34878D82A}">
                    <a16:rowId xmlns:a16="http://schemas.microsoft.com/office/drawing/2014/main" val="10007"/>
                  </a:ext>
                </a:extLst>
              </a:tr>
              <a:tr h="187200">
                <a:tc>
                  <a:txBody>
                    <a:bodyPr/>
                    <a:lstStyle/>
                    <a:p>
                      <a:pPr algn="l">
                        <a:defRPr sz="800" b="0">
                          <a:solidFill>
                            <a:srgbClr val="000000"/>
                          </a:solidFill>
                          <a:latin typeface="원신한 Light"/>
                        </a:defRPr>
                      </a:pPr>
                      <a:r>
                        <a:t>Topco Scientific Co., Ltd.</a:t>
                      </a:r>
                    </a:p>
                  </a:txBody>
                  <a:tcPr marL="36000" marR="36000" marT="0" marB="0" anchor="ctr">
                    <a:noFill/>
                  </a:tcPr>
                </a:tc>
                <a:tc>
                  <a:txBody>
                    <a:bodyPr/>
                    <a:lstStyle/>
                    <a:p>
                      <a:pPr algn="r">
                        <a:defRPr sz="800" b="0">
                          <a:solidFill>
                            <a:srgbClr val="000000"/>
                          </a:solidFill>
                          <a:latin typeface="원신한 Light"/>
                        </a:defRPr>
                      </a:pPr>
                      <a:r>
                        <a:t>2.08%</a:t>
                      </a:r>
                    </a:p>
                  </a:txBody>
                  <a:tcPr marL="36000" marR="36000" marT="0" marB="0" anchor="ctr">
                    <a:noFill/>
                  </a:tcPr>
                </a:tc>
                <a:extLst>
                  <a:ext uri="{0D108BD9-81ED-4DB2-BD59-A6C34878D82A}">
                    <a16:rowId xmlns:a16="http://schemas.microsoft.com/office/drawing/2014/main" val="10008"/>
                  </a:ext>
                </a:extLst>
              </a:tr>
              <a:tr h="187200">
                <a:tc>
                  <a:txBody>
                    <a:bodyPr/>
                    <a:lstStyle/>
                    <a:p>
                      <a:pPr algn="l">
                        <a:defRPr sz="800" b="0">
                          <a:solidFill>
                            <a:srgbClr val="000000"/>
                          </a:solidFill>
                          <a:latin typeface="원신한 Light"/>
                        </a:defRPr>
                      </a:pPr>
                      <a:r>
                        <a:t>Voltronic Power Technology Corp.</a:t>
                      </a:r>
                    </a:p>
                  </a:txBody>
                  <a:tcPr marL="36000" marR="36000" marT="0" marB="0" anchor="ctr">
                    <a:noFill/>
                  </a:tcPr>
                </a:tc>
                <a:tc>
                  <a:txBody>
                    <a:bodyPr/>
                    <a:lstStyle/>
                    <a:p>
                      <a:pPr algn="r">
                        <a:defRPr sz="800" b="0">
                          <a:solidFill>
                            <a:srgbClr val="000000"/>
                          </a:solidFill>
                          <a:latin typeface="원신한 Light"/>
                        </a:defRPr>
                      </a:pPr>
                      <a:r>
                        <a:t>2.03%</a:t>
                      </a:r>
                    </a:p>
                  </a:txBody>
                  <a:tcPr marL="36000" marR="36000" marT="0" marB="0" anchor="ctr">
                    <a:noFill/>
                  </a:tcPr>
                </a:tc>
                <a:extLst>
                  <a:ext uri="{0D108BD9-81ED-4DB2-BD59-A6C34878D82A}">
                    <a16:rowId xmlns:a16="http://schemas.microsoft.com/office/drawing/2014/main" val="10009"/>
                  </a:ext>
                </a:extLst>
              </a:tr>
            </a:tbl>
          </a:graphicData>
        </a:graphic>
      </p:graphicFrame>
      <p:pic>
        <p:nvPicPr>
          <p:cNvPr id="8" name="Picture Placeholder 7" descr="hp_fig.png"/>
          <p:cNvPicPr>
            <a:picLocks noGrp="1" noChangeAspect="1"/>
          </p:cNvPicPr>
          <p:nvPr>
            <p:ph type="pic" sz="quarter" idx="21"/>
          </p:nvPr>
        </p:nvPicPr>
        <p:blipFill>
          <a:blip r:embed="rId2"/>
          <a:srcRect t="910" b="910"/>
          <a:stretch>
            <a:fillRect/>
          </a:stretch>
        </p:blipFill>
        <p:spPr/>
      </p:pic>
      <p:sp>
        <p:nvSpPr>
          <p:cNvPr id="9" name="Text Placeholder 8"/>
          <p:cNvSpPr>
            <a:spLocks noGrp="1"/>
          </p:cNvSpPr>
          <p:nvPr>
            <p:ph type="body" sz="quarter" idx="22"/>
          </p:nvPr>
        </p:nvSpPr>
        <p:spPr/>
        <p:txBody>
          <a:bodyPr/>
          <a:lstStyle/>
          <a:p>
            <a:r>
              <a:t>월간 평균 거래량(천 주)</a:t>
            </a:r>
          </a:p>
        </p:txBody>
      </p:sp>
      <p:pic>
        <p:nvPicPr>
          <p:cNvPr id="10" name="Picture Placeholder 9" descr="vp_fig.png"/>
          <p:cNvPicPr>
            <a:picLocks noGrp="1" noChangeAspect="1"/>
          </p:cNvPicPr>
          <p:nvPr>
            <p:ph type="pic" sz="quarter" idx="23"/>
          </p:nvPr>
        </p:nvPicPr>
        <p:blipFill>
          <a:blip r:embed="rId3"/>
          <a:srcRect l="834" r="834"/>
          <a:stretch>
            <a:fillRect/>
          </a:stretch>
        </p:blipFill>
        <p:spPr/>
      </p:pic>
      <p:sp>
        <p:nvSpPr>
          <p:cNvPr id="11" name="Text Placeholder 10"/>
          <p:cNvSpPr>
            <a:spLocks noGrp="1"/>
          </p:cNvSpPr>
          <p:nvPr>
            <p:ph type="body" sz="quarter" idx="24"/>
          </p:nvPr>
        </p:nvSpPr>
        <p:spPr/>
        <p:txBody>
          <a:bodyPr/>
          <a:lstStyle/>
          <a:p>
            <a:endParaRPr/>
          </a:p>
        </p:txBody>
      </p:sp>
      <p:sp>
        <p:nvSpPr>
          <p:cNvPr id="12" name="Picture Placeholder 11"/>
          <p:cNvSpPr>
            <a:spLocks noGrp="1"/>
          </p:cNvSpPr>
          <p:nvPr>
            <p:ph type="pic" sz="quarter" idx="25"/>
          </p:nvPr>
        </p:nvSpPr>
        <p:spPr/>
      </p:sp>
      <p:sp>
        <p:nvSpPr>
          <p:cNvPr id="13" name="Text Placeholder 12"/>
          <p:cNvSpPr>
            <a:spLocks noGrp="1"/>
          </p:cNvSpPr>
          <p:nvPr>
            <p:ph type="body" sz="quarter" idx="26"/>
          </p:nvPr>
        </p:nvSpPr>
        <p:spPr/>
        <p:txBody>
          <a:bodyPr/>
          <a:lstStyle/>
          <a:p>
            <a:r>
              <a:t>업종 분포</a:t>
            </a:r>
          </a:p>
        </p:txBody>
      </p:sp>
      <p:pic>
        <p:nvPicPr>
          <p:cNvPr id="14" name="Picture Placeholder 13" descr="image.png"/>
          <p:cNvPicPr>
            <a:picLocks noGrp="1" noChangeAspect="1"/>
          </p:cNvPicPr>
          <p:nvPr>
            <p:ph type="pic" sz="quarter" idx="27"/>
          </p:nvPr>
        </p:nvPicPr>
        <p:blipFill>
          <a:blip r:embed="rId4"/>
          <a:srcRect l="3842" r="3842"/>
          <a:stretch>
            <a:fillRect/>
          </a:stretch>
        </p:blipFill>
        <p:spPr/>
      </p:pic>
      <p:sp>
        <p:nvSpPr>
          <p:cNvPr id="15" name="Text Placeholder 14"/>
          <p:cNvSpPr>
            <a:spLocks noGrp="1"/>
          </p:cNvSpPr>
          <p:nvPr>
            <p:ph type="body" sz="quarter" idx="28"/>
          </p:nvPr>
        </p:nvSpPr>
        <p:spPr/>
        <p:txBody>
          <a:bodyPr/>
          <a:lstStyle/>
          <a:p>
            <a:endParaRPr/>
          </a:p>
        </p:txBody>
      </p:sp>
      <p:sp>
        <p:nvSpPr>
          <p:cNvPr id="16" name="Picture Placeholder 15"/>
          <p:cNvSpPr>
            <a:spLocks noGrp="1"/>
          </p:cNvSpPr>
          <p:nvPr>
            <p:ph type="pic" sz="quarter" idx="29"/>
          </p:nvPr>
        </p:nvSpPr>
        <p:spPr/>
      </p:sp>
      <p:pic>
        <p:nvPicPr>
          <p:cNvPr id="17" name="Picture Placeholder 16" descr="mr_fig.png"/>
          <p:cNvPicPr>
            <a:picLocks noGrp="1" noChangeAspect="1"/>
          </p:cNvPicPr>
          <p:nvPr>
            <p:ph type="pic" sz="quarter" idx="31"/>
          </p:nvPr>
        </p:nvPicPr>
        <p:blipFill>
          <a:blip r:embed="rId5"/>
          <a:srcRect t="1265" b="1265"/>
          <a:stretch>
            <a:fillRect/>
          </a:stretch>
        </p:blipFill>
        <p:spPr/>
      </p:pic>
      <p:sp>
        <p:nvSpPr>
          <p:cNvPr id="18" name="Text Placeholder 17"/>
          <p:cNvSpPr>
            <a:spLocks noGrp="1"/>
          </p:cNvSpPr>
          <p:nvPr>
            <p:ph type="body" sz="quarter" idx="32"/>
          </p:nvPr>
        </p:nvSpPr>
        <p:spPr/>
        <p:txBody>
          <a:bodyPr/>
          <a:lstStyle/>
          <a:p>
            <a:r>
              <a:t>주식 &gt; 테마형 &gt; Dorsey Wright Emerging Markets Technical Leaders Index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SPY</a:t>
            </a:r>
          </a:p>
        </p:txBody>
      </p:sp>
      <p:sp>
        <p:nvSpPr>
          <p:cNvPr id="3" name="Text Placeholder 2"/>
          <p:cNvSpPr>
            <a:spLocks noGrp="1"/>
          </p:cNvSpPr>
          <p:nvPr>
            <p:ph type="body" idx="14" sz="quarter"/>
          </p:nvPr>
        </p:nvSpPr>
        <p:spPr/>
        <p:txBody>
          <a:bodyPr/>
          <a:lstStyle/>
          <a:p>
            <a:r>
              <a:t>SPDR S&amp;P 500 ETF Trust</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SPY는 S&amp;P500 지수를 추종하는 ETF입니다. 가장 오래된 ETF로 전세계 ETF 중 가장 큰 AUM과 높은 거래 규모를 자랑합니다. ETF가 추종하는 미국 S&amp;P 500지수는 S&amp;P에서 선정한 500개의 미국 대형주로 구성되어 있습니다.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01/22/93</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$407.95B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0.09%</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91,704,117</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0.00%</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1.30%</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508</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Apple Inc.</a:t>
                      </a:r>
                    </a:p>
                  </a:txBody>
                  <a:tcPr anchor="ctr" marL="36000" marR="36000" marT="0" marB="0">
                    <a:noFill/>
                  </a:tcPr>
                </a:tc>
                <a:tc>
                  <a:txBody>
                    <a:bodyPr/>
                    <a:lstStyle/>
                    <a:p>
                      <a:pPr algn="r">
                        <a:defRPr sz="800" b="0">
                          <a:solidFill>
                            <a:srgbClr val="000000"/>
                          </a:solidFill>
                          <a:latin typeface="원신한 Light"/>
                        </a:defRPr>
                      </a:pPr>
                      <a:r>
                        <a:t>7.00%</a:t>
                      </a:r>
                    </a:p>
                  </a:txBody>
                  <a:tcPr anchor="ctr" marL="36000" marR="36000" marT="0" marB="0">
                    <a:noFill/>
                  </a:tcPr>
                </a:tc>
              </a:tr>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5.72%</a:t>
                      </a:r>
                    </a:p>
                  </a:txBody>
                  <a:tcPr anchor="ctr" marL="36000" marR="36000" marT="0" marB="0">
                    <a:noFill/>
                  </a:tcPr>
                </a:tc>
              </a:tr>
              <a:tr h="187200">
                <a:tc>
                  <a:txBody>
                    <a:bodyPr/>
                    <a:lstStyle/>
                    <a:p>
                      <a:pPr algn="l">
                        <a:defRPr sz="800" b="0">
                          <a:solidFill>
                            <a:srgbClr val="000000"/>
                          </a:solidFill>
                          <a:latin typeface="원신한 Light"/>
                        </a:defRPr>
                      </a:pPr>
                      <a:r>
                        <a:t>Amazon.com, Inc.</a:t>
                      </a:r>
                    </a:p>
                  </a:txBody>
                  <a:tcPr anchor="ctr" marL="36000" marR="36000" marT="0" marB="0">
                    <a:noFill/>
                  </a:tcPr>
                </a:tc>
                <a:tc>
                  <a:txBody>
                    <a:bodyPr/>
                    <a:lstStyle/>
                    <a:p>
                      <a:pPr algn="r">
                        <a:defRPr sz="800" b="0">
                          <a:solidFill>
                            <a:srgbClr val="000000"/>
                          </a:solidFill>
                          <a:latin typeface="원신한 Light"/>
                        </a:defRPr>
                      </a:pPr>
                      <a:r>
                        <a:t>3.61%</a:t>
                      </a:r>
                    </a:p>
                  </a:txBody>
                  <a:tcPr anchor="ctr" marL="36000" marR="36000" marT="0" marB="0">
                    <a:noFill/>
                  </a:tcPr>
                </a:tc>
              </a:tr>
              <a:tr h="187200">
                <a:tc>
                  <a:txBody>
                    <a:bodyPr/>
                    <a:lstStyle/>
                    <a:p>
                      <a:pPr algn="l">
                        <a:defRPr sz="800" b="0">
                          <a:solidFill>
                            <a:srgbClr val="000000"/>
                          </a:solidFill>
                          <a:latin typeface="원신한 Light"/>
                        </a:defRPr>
                      </a:pPr>
                      <a:r>
                        <a:t>Tesla Inc</a:t>
                      </a:r>
                    </a:p>
                  </a:txBody>
                  <a:tcPr anchor="ctr" marL="36000" marR="36000" marT="0" marB="0">
                    <a:noFill/>
                  </a:tcPr>
                </a:tc>
                <a:tc>
                  <a:txBody>
                    <a:bodyPr/>
                    <a:lstStyle/>
                    <a:p>
                      <a:pPr algn="r">
                        <a:defRPr sz="800" b="0">
                          <a:solidFill>
                            <a:srgbClr val="000000"/>
                          </a:solidFill>
                          <a:latin typeface="원신한 Light"/>
                        </a:defRPr>
                      </a:pPr>
                      <a:r>
                        <a:t>2.27%</a:t>
                      </a:r>
                    </a:p>
                  </a:txBody>
                  <a:tcPr anchor="ctr" marL="36000" marR="36000" marT="0" marB="0">
                    <a:noFill/>
                  </a:tcPr>
                </a:tc>
              </a:tr>
              <a:tr h="187200">
                <a:tc>
                  <a:txBody>
                    <a:bodyPr/>
                    <a:lstStyle/>
                    <a:p>
                      <a:pPr algn="l">
                        <a:defRPr sz="800" b="0">
                          <a:solidFill>
                            <a:srgbClr val="000000"/>
                          </a:solidFill>
                          <a:latin typeface="원신한 Light"/>
                        </a:defRPr>
                      </a:pPr>
                      <a:r>
                        <a:t>Alphabet Inc. Class A</a:t>
                      </a:r>
                    </a:p>
                  </a:txBody>
                  <a:tcPr anchor="ctr" marL="36000" marR="36000" marT="0" marB="0">
                    <a:noFill/>
                  </a:tcPr>
                </a:tc>
                <a:tc>
                  <a:txBody>
                    <a:bodyPr/>
                    <a:lstStyle/>
                    <a:p>
                      <a:pPr algn="r">
                        <a:defRPr sz="800" b="0">
                          <a:solidFill>
                            <a:srgbClr val="000000"/>
                          </a:solidFill>
                          <a:latin typeface="원신한 Light"/>
                        </a:defRPr>
                      </a:pPr>
                      <a:r>
                        <a:t>2.07%</a:t>
                      </a:r>
                    </a:p>
                  </a:txBody>
                  <a:tcPr anchor="ctr" marL="36000" marR="36000" marT="0" marB="0">
                    <a:noFill/>
                  </a:tcPr>
                </a:tc>
              </a:tr>
              <a:tr h="187200">
                <a:tc>
                  <a:txBody>
                    <a:bodyPr/>
                    <a:lstStyle/>
                    <a:p>
                      <a:pPr algn="l">
                        <a:defRPr sz="800" b="0">
                          <a:solidFill>
                            <a:srgbClr val="000000"/>
                          </a:solidFill>
                          <a:latin typeface="원신한 Light"/>
                        </a:defRPr>
                      </a:pPr>
                      <a:r>
                        <a:t>Alphabet Inc. Class C</a:t>
                      </a:r>
                    </a:p>
                  </a:txBody>
                  <a:tcPr anchor="ctr" marL="36000" marR="36000" marT="0" marB="0">
                    <a:noFill/>
                  </a:tcPr>
                </a:tc>
                <a:tc>
                  <a:txBody>
                    <a:bodyPr/>
                    <a:lstStyle/>
                    <a:p>
                      <a:pPr algn="r">
                        <a:defRPr sz="800" b="0">
                          <a:solidFill>
                            <a:srgbClr val="000000"/>
                          </a:solidFill>
                          <a:latin typeface="원신한 Light"/>
                        </a:defRPr>
                      </a:pPr>
                      <a:r>
                        <a:t>1.92%</a:t>
                      </a:r>
                    </a:p>
                  </a:txBody>
                  <a:tcPr anchor="ctr" marL="36000" marR="36000" marT="0" marB="0">
                    <a:noFill/>
                  </a:tcPr>
                </a:tc>
              </a:tr>
              <a:tr h="187200">
                <a:tc>
                  <a:txBody>
                    <a:bodyPr/>
                    <a:lstStyle/>
                    <a:p>
                      <a:pPr algn="l">
                        <a:defRPr sz="800" b="0">
                          <a:solidFill>
                            <a:srgbClr val="000000"/>
                          </a:solidFill>
                          <a:latin typeface="원신한 Light"/>
                        </a:defRPr>
                      </a:pPr>
                      <a:r>
                        <a:t>Berkshire Hathaway Inc. Class B</a:t>
                      </a:r>
                    </a:p>
                  </a:txBody>
                  <a:tcPr anchor="ctr" marL="36000" marR="36000" marT="0" marB="0">
                    <a:noFill/>
                  </a:tcPr>
                </a:tc>
                <a:tc>
                  <a:txBody>
                    <a:bodyPr/>
                    <a:lstStyle/>
                    <a:p>
                      <a:pPr algn="r">
                        <a:defRPr sz="800" b="0">
                          <a:solidFill>
                            <a:srgbClr val="000000"/>
                          </a:solidFill>
                          <a:latin typeface="원신한 Light"/>
                        </a:defRPr>
                      </a:pPr>
                      <a:r>
                        <a:t>1.68%</a:t>
                      </a:r>
                    </a:p>
                  </a:txBody>
                  <a:tcPr anchor="ctr" marL="36000" marR="36000" marT="0" marB="0">
                    <a:noFill/>
                  </a:tcPr>
                </a:tc>
              </a:tr>
              <a:tr h="187200">
                <a:tc>
                  <a:txBody>
                    <a:bodyPr/>
                    <a:lstStyle/>
                    <a:p>
                      <a:pPr algn="l">
                        <a:defRPr sz="800" b="0">
                          <a:solidFill>
                            <a:srgbClr val="000000"/>
                          </a:solidFill>
                          <a:latin typeface="원신한 Light"/>
                        </a:defRPr>
                      </a:pPr>
                      <a:r>
                        <a:t>NVIDIA Corporation</a:t>
                      </a:r>
                    </a:p>
                  </a:txBody>
                  <a:tcPr anchor="ctr" marL="36000" marR="36000" marT="0" marB="0">
                    <a:noFill/>
                  </a:tcPr>
                </a:tc>
                <a:tc>
                  <a:txBody>
                    <a:bodyPr/>
                    <a:lstStyle/>
                    <a:p>
                      <a:pPr algn="r">
                        <a:defRPr sz="800" b="0">
                          <a:solidFill>
                            <a:srgbClr val="000000"/>
                          </a:solidFill>
                          <a:latin typeface="원신한 Light"/>
                        </a:defRPr>
                      </a:pPr>
                      <a:r>
                        <a:t>1.47%</a:t>
                      </a:r>
                    </a:p>
                  </a:txBody>
                  <a:tcPr anchor="ctr" marL="36000" marR="36000" marT="0" marB="0">
                    <a:noFill/>
                  </a:tcPr>
                </a:tc>
              </a:tr>
              <a:tr h="187200">
                <a:tc>
                  <a:txBody>
                    <a:bodyPr/>
                    <a:lstStyle/>
                    <a:p>
                      <a:pPr algn="l">
                        <a:defRPr sz="800" b="0">
                          <a:solidFill>
                            <a:srgbClr val="000000"/>
                          </a:solidFill>
                          <a:latin typeface="원신한 Light"/>
                        </a:defRPr>
                      </a:pPr>
                      <a:r>
                        <a:t>UnitedHealth Group Incorporated</a:t>
                      </a:r>
                    </a:p>
                  </a:txBody>
                  <a:tcPr anchor="ctr" marL="36000" marR="36000" marT="0" marB="0">
                    <a:noFill/>
                  </a:tcPr>
                </a:tc>
                <a:tc>
                  <a:txBody>
                    <a:bodyPr/>
                    <a:lstStyle/>
                    <a:p>
                      <a:pPr algn="r">
                        <a:defRPr sz="800" b="0">
                          <a:solidFill>
                            <a:srgbClr val="000000"/>
                          </a:solidFill>
                          <a:latin typeface="원신한 Light"/>
                        </a:defRPr>
                      </a:pPr>
                      <a:r>
                        <a:t>1.34%</a:t>
                      </a:r>
                    </a:p>
                  </a:txBody>
                  <a:tcPr anchor="ctr" marL="36000" marR="36000" marT="0" marB="0">
                    <a:noFill/>
                  </a:tcPr>
                </a:tc>
              </a:tr>
              <a:tr h="187200">
                <a:tc>
                  <a:txBody>
                    <a:bodyPr/>
                    <a:lstStyle/>
                    <a:p>
                      <a:pPr algn="l">
                        <a:defRPr sz="800" b="0">
                          <a:solidFill>
                            <a:srgbClr val="000000"/>
                          </a:solidFill>
                          <a:latin typeface="원신한 Light"/>
                        </a:defRPr>
                      </a:pPr>
                      <a:r>
                        <a:t>Meta Platforms Inc. Class A</a:t>
                      </a:r>
                    </a:p>
                  </a:txBody>
                  <a:tcPr anchor="ctr" marL="36000" marR="36000" marT="0" marB="0">
                    <a:noFill/>
                  </a:tcPr>
                </a:tc>
                <a:tc>
                  <a:txBody>
                    <a:bodyPr/>
                    <a:lstStyle/>
                    <a:p>
                      <a:pPr algn="r">
                        <a:defRPr sz="800" b="0">
                          <a:solidFill>
                            <a:srgbClr val="000000"/>
                          </a:solidFill>
                          <a:latin typeface="원신한 Light"/>
                        </a:defRPr>
                      </a:pPr>
                      <a:r>
                        <a:t>1.32%</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850" b="85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911" r="911"/>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지수형 &gt; S&amp;P 500 </a:t>
            </a:r>
          </a:p>
        </p:txBody>
      </p:sp>
      <p:sp>
        <p:nvSpPr>
          <p:cNvPr id="19" name="Text Placeholder 18"/>
          <p:cNvSpPr>
            <a:spLocks noGrp="1"/>
          </p:cNvSpPr>
          <p:nvPr>
            <p:ph type="body" idx="33" sz="quarter"/>
          </p:nvPr>
        </p:nvSpPr>
        <p:spPr/>
        <p:txBody>
          <a:bodyPr/>
          <a:lstStyle/>
          <a:p>
            <a:r>
              <a:t>Weighted Average Market Cap : $593.42B </a:t>
            </a:r>
          </a:p>
        </p:txBody>
      </p:sp>
      <p:sp>
        <p:nvSpPr>
          <p:cNvPr id="20" name="Text Placeholder 19"/>
          <p:cNvSpPr>
            <a:spLocks noGrp="1"/>
          </p:cNvSpPr>
          <p:nvPr>
            <p:ph type="body" idx="34" sz="quarter"/>
          </p:nvPr>
        </p:nvSpPr>
        <p:spPr/>
        <p:txBody>
          <a:bodyPr/>
          <a:lstStyle/>
          <a:p>
            <a:r>
              <a:t>Price / Earnings Ratio : 21.73 </a:t>
            </a:r>
          </a:p>
        </p:txBody>
      </p:sp>
      <p:sp>
        <p:nvSpPr>
          <p:cNvPr id="21" name="Text Placeholder 20"/>
          <p:cNvSpPr>
            <a:spLocks noGrp="1"/>
          </p:cNvSpPr>
          <p:nvPr>
            <p:ph type="body" idx="35" sz="quarter"/>
          </p:nvPr>
        </p:nvSpPr>
        <p:spPr/>
        <p:txBody>
          <a:bodyPr/>
          <a:lstStyle/>
          <a:p>
            <a:r>
              <a:t>Price / Book Ratio : 4.32 </a:t>
            </a:r>
          </a:p>
        </p:txBody>
      </p:sp>
      <p:sp>
        <p:nvSpPr>
          <p:cNvPr id="22" name="Text Placeholder 21"/>
          <p:cNvSpPr>
            <a:spLocks noGrp="1"/>
          </p:cNvSpPr>
          <p:nvPr>
            <p:ph type="body" idx="36" sz="quarter"/>
          </p:nvPr>
        </p:nvSpPr>
        <p:spPr/>
        <p:txBody>
          <a:bodyPr/>
          <a:lstStyle/>
          <a:p>
            <a:r>
              <a:t>Distribution Yield : 1.30% </a:t>
            </a:r>
          </a:p>
        </p:txBody>
      </p:sp>
      <p:sp>
        <p:nvSpPr>
          <p:cNvPr id="23" name="Text Placeholder 22"/>
          <p:cNvSpPr>
            <a:spLocks noGrp="1"/>
          </p:cNvSpPr>
          <p:nvPr>
            <p:ph type="body" idx="37" sz="quarter"/>
          </p:nvPr>
        </p:nvSpPr>
        <p:spPr/>
        <p:txBody>
          <a:bodyPr/>
          <a:lstStyle/>
          <a:p>
            <a:r>
              <a:t>Next Ex-Dividend Date : 06/17/22 </a:t>
            </a:r>
          </a:p>
        </p:txBody>
      </p:sp>
      <p:sp>
        <p:nvSpPr>
          <p:cNvPr id="24" name="Text Placeholder 23"/>
          <p:cNvSpPr>
            <a:spLocks noGrp="1"/>
          </p:cNvSpPr>
          <p:nvPr>
            <p:ph type="body" idx="38" sz="quarter"/>
          </p:nvPr>
        </p:nvSpPr>
        <p:spPr/>
        <p:txBody>
          <a:bodyPr/>
          <a:lstStyle/>
          <a:p>
            <a:r>
              <a:t>Number of Holdings : 508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QQQ</a:t>
            </a:r>
          </a:p>
        </p:txBody>
      </p:sp>
      <p:sp>
        <p:nvSpPr>
          <p:cNvPr id="3" name="Text Placeholder 2"/>
          <p:cNvSpPr>
            <a:spLocks noGrp="1"/>
          </p:cNvSpPr>
          <p:nvPr>
            <p:ph type="body" idx="14" sz="quarter"/>
          </p:nvPr>
        </p:nvSpPr>
        <p:spPr/>
        <p:txBody>
          <a:bodyPr/>
          <a:lstStyle/>
          <a:p>
            <a:r>
              <a:t>Invesco QQQ Trust</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QQQ는 Nasdaq 100 지수를 추종하는 ETF입니다. 전세계에서 가장 인정받고 가장 활발하게 거래되는 ETF중 하나로 the triple Q's 로도 불립니다. QQQ가 추종하는 Nasdaq100 지수는 나스닥에 상장된 금융주를 제외한 주식에 투자합니다. QQQ는 테크에 대한 비중이 높으나, 테크에만 투자하는 '테크펀드'는 아닙니다. QQQ는 다른 대형주 ETF와 비교했을 때 편입 상위 종목에 대한 비중이 높으며, 높은 변동성을 보이기도 합니다.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Invesco</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03/10/99</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$191.58B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0.20%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63,962,815</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0.00%</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0.49%</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103</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Apple Inc.</a:t>
                      </a:r>
                    </a:p>
                  </a:txBody>
                  <a:tcPr anchor="ctr" marL="36000" marR="36000" marT="0" marB="0">
                    <a:noFill/>
                  </a:tcPr>
                </a:tc>
                <a:tc>
                  <a:txBody>
                    <a:bodyPr/>
                    <a:lstStyle/>
                    <a:p>
                      <a:pPr algn="r">
                        <a:defRPr sz="800" b="0">
                          <a:solidFill>
                            <a:srgbClr val="000000"/>
                          </a:solidFill>
                          <a:latin typeface="원신한 Light"/>
                        </a:defRPr>
                      </a:pPr>
                      <a:r>
                        <a:t>12.62%</a:t>
                      </a:r>
                    </a:p>
                  </a:txBody>
                  <a:tcPr anchor="ctr" marL="36000" marR="36000" marT="0" marB="0">
                    <a:noFill/>
                  </a:tcPr>
                </a:tc>
              </a:tr>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9.81%</a:t>
                      </a:r>
                    </a:p>
                  </a:txBody>
                  <a:tcPr anchor="ctr" marL="36000" marR="36000" marT="0" marB="0">
                    <a:noFill/>
                  </a:tcPr>
                </a:tc>
              </a:tr>
              <a:tr h="187200">
                <a:tc>
                  <a:txBody>
                    <a:bodyPr/>
                    <a:lstStyle/>
                    <a:p>
                      <a:pPr algn="l">
                        <a:defRPr sz="800" b="0">
                          <a:solidFill>
                            <a:srgbClr val="000000"/>
                          </a:solidFill>
                          <a:latin typeface="원신한 Light"/>
                        </a:defRPr>
                      </a:pPr>
                      <a:r>
                        <a:t>Amazon.com, Inc.</a:t>
                      </a:r>
                    </a:p>
                  </a:txBody>
                  <a:tcPr anchor="ctr" marL="36000" marR="36000" marT="0" marB="0">
                    <a:noFill/>
                  </a:tcPr>
                </a:tc>
                <a:tc>
                  <a:txBody>
                    <a:bodyPr/>
                    <a:lstStyle/>
                    <a:p>
                      <a:pPr algn="r">
                        <a:defRPr sz="800" b="0">
                          <a:solidFill>
                            <a:srgbClr val="000000"/>
                          </a:solidFill>
                          <a:latin typeface="원신한 Light"/>
                        </a:defRPr>
                      </a:pPr>
                      <a:r>
                        <a:t>7.22%</a:t>
                      </a:r>
                    </a:p>
                  </a:txBody>
                  <a:tcPr anchor="ctr" marL="36000" marR="36000" marT="0" marB="0">
                    <a:noFill/>
                  </a:tcPr>
                </a:tc>
              </a:tr>
              <a:tr h="187200">
                <a:tc>
                  <a:txBody>
                    <a:bodyPr/>
                    <a:lstStyle/>
                    <a:p>
                      <a:pPr algn="l">
                        <a:defRPr sz="800" b="0">
                          <a:solidFill>
                            <a:srgbClr val="000000"/>
                          </a:solidFill>
                          <a:latin typeface="원신한 Light"/>
                        </a:defRPr>
                      </a:pPr>
                      <a:r>
                        <a:t>Tesla Inc</a:t>
                      </a:r>
                    </a:p>
                  </a:txBody>
                  <a:tcPr anchor="ctr" marL="36000" marR="36000" marT="0" marB="0">
                    <a:noFill/>
                  </a:tcPr>
                </a:tc>
                <a:tc>
                  <a:txBody>
                    <a:bodyPr/>
                    <a:lstStyle/>
                    <a:p>
                      <a:pPr algn="r">
                        <a:defRPr sz="800" b="0">
                          <a:solidFill>
                            <a:srgbClr val="000000"/>
                          </a:solidFill>
                          <a:latin typeface="원신한 Light"/>
                        </a:defRPr>
                      </a:pPr>
                      <a:r>
                        <a:t>4.76%</a:t>
                      </a:r>
                    </a:p>
                  </a:txBody>
                  <a:tcPr anchor="ctr" marL="36000" marR="36000" marT="0" marB="0">
                    <a:noFill/>
                  </a:tcPr>
                </a:tc>
              </a:tr>
              <a:tr h="187200">
                <a:tc>
                  <a:txBody>
                    <a:bodyPr/>
                    <a:lstStyle/>
                    <a:p>
                      <a:pPr algn="l">
                        <a:defRPr sz="800" b="0">
                          <a:solidFill>
                            <a:srgbClr val="000000"/>
                          </a:solidFill>
                          <a:latin typeface="원신한 Light"/>
                        </a:defRPr>
                      </a:pPr>
                      <a:r>
                        <a:t>Alphabet Inc. Class C</a:t>
                      </a:r>
                    </a:p>
                  </a:txBody>
                  <a:tcPr anchor="ctr" marL="36000" marR="36000" marT="0" marB="0">
                    <a:noFill/>
                  </a:tcPr>
                </a:tc>
                <a:tc>
                  <a:txBody>
                    <a:bodyPr/>
                    <a:lstStyle/>
                    <a:p>
                      <a:pPr algn="r">
                        <a:defRPr sz="800" b="0">
                          <a:solidFill>
                            <a:srgbClr val="000000"/>
                          </a:solidFill>
                          <a:latin typeface="원신한 Light"/>
                        </a:defRPr>
                      </a:pPr>
                      <a:r>
                        <a:t>3.76%</a:t>
                      </a:r>
                    </a:p>
                  </a:txBody>
                  <a:tcPr anchor="ctr" marL="36000" marR="36000" marT="0" marB="0">
                    <a:noFill/>
                  </a:tcPr>
                </a:tc>
              </a:tr>
              <a:tr h="187200">
                <a:tc>
                  <a:txBody>
                    <a:bodyPr/>
                    <a:lstStyle/>
                    <a:p>
                      <a:pPr algn="l">
                        <a:defRPr sz="800" b="0">
                          <a:solidFill>
                            <a:srgbClr val="000000"/>
                          </a:solidFill>
                          <a:latin typeface="원신한 Light"/>
                        </a:defRPr>
                      </a:pPr>
                      <a:r>
                        <a:t>Alphabet Inc. Class A</a:t>
                      </a:r>
                    </a:p>
                  </a:txBody>
                  <a:tcPr anchor="ctr" marL="36000" marR="36000" marT="0" marB="0">
                    <a:noFill/>
                  </a:tcPr>
                </a:tc>
                <a:tc>
                  <a:txBody>
                    <a:bodyPr/>
                    <a:lstStyle/>
                    <a:p>
                      <a:pPr algn="r">
                        <a:defRPr sz="800" b="0">
                          <a:solidFill>
                            <a:srgbClr val="000000"/>
                          </a:solidFill>
                          <a:latin typeface="원신한 Light"/>
                        </a:defRPr>
                      </a:pPr>
                      <a:r>
                        <a:t>3.57%</a:t>
                      </a:r>
                    </a:p>
                  </a:txBody>
                  <a:tcPr anchor="ctr" marL="36000" marR="36000" marT="0" marB="0">
                    <a:noFill/>
                  </a:tcPr>
                </a:tc>
              </a:tr>
              <a:tr h="187200">
                <a:tc>
                  <a:txBody>
                    <a:bodyPr/>
                    <a:lstStyle/>
                    <a:p>
                      <a:pPr algn="l">
                        <a:defRPr sz="800" b="0">
                          <a:solidFill>
                            <a:srgbClr val="000000"/>
                          </a:solidFill>
                          <a:latin typeface="원신한 Light"/>
                        </a:defRPr>
                      </a:pPr>
                      <a:r>
                        <a:t>NVIDIA Corporation</a:t>
                      </a:r>
                    </a:p>
                  </a:txBody>
                  <a:tcPr anchor="ctr" marL="36000" marR="36000" marT="0" marB="0">
                    <a:noFill/>
                  </a:tcPr>
                </a:tc>
                <a:tc>
                  <a:txBody>
                    <a:bodyPr/>
                    <a:lstStyle/>
                    <a:p>
                      <a:pPr algn="r">
                        <a:defRPr sz="800" b="0">
                          <a:solidFill>
                            <a:srgbClr val="000000"/>
                          </a:solidFill>
                          <a:latin typeface="원신한 Light"/>
                        </a:defRPr>
                      </a:pPr>
                      <a:r>
                        <a:t>3.50%</a:t>
                      </a:r>
                    </a:p>
                  </a:txBody>
                  <a:tcPr anchor="ctr" marL="36000" marR="36000" marT="0" marB="0">
                    <a:noFill/>
                  </a:tcPr>
                </a:tc>
              </a:tr>
              <a:tr h="187200">
                <a:tc>
                  <a:txBody>
                    <a:bodyPr/>
                    <a:lstStyle/>
                    <a:p>
                      <a:pPr algn="l">
                        <a:defRPr sz="800" b="0">
                          <a:solidFill>
                            <a:srgbClr val="000000"/>
                          </a:solidFill>
                          <a:latin typeface="원신한 Light"/>
                        </a:defRPr>
                      </a:pPr>
                      <a:r>
                        <a:t>Meta Platforms Inc. Class A</a:t>
                      </a:r>
                    </a:p>
                  </a:txBody>
                  <a:tcPr anchor="ctr" marL="36000" marR="36000" marT="0" marB="0">
                    <a:noFill/>
                  </a:tcPr>
                </a:tc>
                <a:tc>
                  <a:txBody>
                    <a:bodyPr/>
                    <a:lstStyle/>
                    <a:p>
                      <a:pPr algn="r">
                        <a:defRPr sz="800" b="0">
                          <a:solidFill>
                            <a:srgbClr val="000000"/>
                          </a:solidFill>
                          <a:latin typeface="원신한 Light"/>
                        </a:defRPr>
                      </a:pPr>
                      <a:r>
                        <a:t>3.40%</a:t>
                      </a:r>
                    </a:p>
                  </a:txBody>
                  <a:tcPr anchor="ctr" marL="36000" marR="36000" marT="0" marB="0">
                    <a:noFill/>
                  </a:tcPr>
                </a:tc>
              </a:tr>
              <a:tr h="187200">
                <a:tc>
                  <a:txBody>
                    <a:bodyPr/>
                    <a:lstStyle/>
                    <a:p>
                      <a:pPr algn="l">
                        <a:defRPr sz="800" b="0">
                          <a:solidFill>
                            <a:srgbClr val="000000"/>
                          </a:solidFill>
                          <a:latin typeface="원신한 Light"/>
                        </a:defRPr>
                      </a:pPr>
                      <a:r>
                        <a:t>Costco Wholesale Corporation</a:t>
                      </a:r>
                    </a:p>
                  </a:txBody>
                  <a:tcPr anchor="ctr" marL="36000" marR="36000" marT="0" marB="0">
                    <a:noFill/>
                  </a:tcPr>
                </a:tc>
                <a:tc>
                  <a:txBody>
                    <a:bodyPr/>
                    <a:lstStyle/>
                    <a:p>
                      <a:pPr algn="r">
                        <a:defRPr sz="800" b="0">
                          <a:solidFill>
                            <a:srgbClr val="000000"/>
                          </a:solidFill>
                          <a:latin typeface="원신한 Light"/>
                        </a:defRPr>
                      </a:pPr>
                      <a:r>
                        <a:t>2.03%</a:t>
                      </a:r>
                    </a:p>
                  </a:txBody>
                  <a:tcPr anchor="ctr" marL="36000" marR="36000" marT="0" marB="0">
                    <a:noFill/>
                  </a:tcPr>
                </a:tc>
              </a:tr>
              <a:tr h="187200">
                <a:tc>
                  <a:txBody>
                    <a:bodyPr/>
                    <a:lstStyle/>
                    <a:p>
                      <a:pPr algn="l">
                        <a:defRPr sz="800" b="0">
                          <a:solidFill>
                            <a:srgbClr val="000000"/>
                          </a:solidFill>
                          <a:latin typeface="원신한 Light"/>
                        </a:defRPr>
                      </a:pPr>
                      <a:r>
                        <a:t>PepsiCo, Inc.</a:t>
                      </a:r>
                    </a:p>
                  </a:txBody>
                  <a:tcPr anchor="ctr" marL="36000" marR="36000" marT="0" marB="0">
                    <a:noFill/>
                  </a:tcPr>
                </a:tc>
                <a:tc>
                  <a:txBody>
                    <a:bodyPr/>
                    <a:lstStyle/>
                    <a:p>
                      <a:pPr algn="r">
                        <a:defRPr sz="800" b="0">
                          <a:solidFill>
                            <a:srgbClr val="000000"/>
                          </a:solidFill>
                          <a:latin typeface="원신한 Light"/>
                        </a:defRPr>
                      </a:pPr>
                      <a:r>
                        <a:t>1.85%</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911" r="911"/>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1835" r="1835"/>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지수형 &gt; NASDAQ-100 Index </a:t>
            </a:r>
          </a:p>
        </p:txBody>
      </p:sp>
      <p:sp>
        <p:nvSpPr>
          <p:cNvPr id="19" name="Text Placeholder 18"/>
          <p:cNvSpPr>
            <a:spLocks noGrp="1"/>
          </p:cNvSpPr>
          <p:nvPr>
            <p:ph type="body" idx="33" sz="quarter"/>
          </p:nvPr>
        </p:nvSpPr>
        <p:spPr/>
        <p:txBody>
          <a:bodyPr/>
          <a:lstStyle/>
          <a:p>
            <a:r>
              <a:t>Weighted Average Market Cap : $929.26B </a:t>
            </a:r>
          </a:p>
        </p:txBody>
      </p:sp>
      <p:sp>
        <p:nvSpPr>
          <p:cNvPr id="20" name="Text Placeholder 19"/>
          <p:cNvSpPr>
            <a:spLocks noGrp="1"/>
          </p:cNvSpPr>
          <p:nvPr>
            <p:ph type="body" idx="34" sz="quarter"/>
          </p:nvPr>
        </p:nvSpPr>
        <p:spPr/>
        <p:txBody>
          <a:bodyPr/>
          <a:lstStyle/>
          <a:p>
            <a:r>
              <a:t>Price / Earnings Ratio : 29.89 </a:t>
            </a:r>
          </a:p>
        </p:txBody>
      </p:sp>
      <p:sp>
        <p:nvSpPr>
          <p:cNvPr id="21" name="Text Placeholder 20"/>
          <p:cNvSpPr>
            <a:spLocks noGrp="1"/>
          </p:cNvSpPr>
          <p:nvPr>
            <p:ph type="body" idx="35" sz="quarter"/>
          </p:nvPr>
        </p:nvSpPr>
        <p:spPr/>
        <p:txBody>
          <a:bodyPr/>
          <a:lstStyle/>
          <a:p>
            <a:r>
              <a:t>Price / Book Ratio : 7.70 </a:t>
            </a:r>
          </a:p>
        </p:txBody>
      </p:sp>
      <p:sp>
        <p:nvSpPr>
          <p:cNvPr id="22" name="Text Placeholder 21"/>
          <p:cNvSpPr>
            <a:spLocks noGrp="1"/>
          </p:cNvSpPr>
          <p:nvPr>
            <p:ph type="body" idx="36" sz="quarter"/>
          </p:nvPr>
        </p:nvSpPr>
        <p:spPr/>
        <p:txBody>
          <a:bodyPr/>
          <a:lstStyle/>
          <a:p>
            <a:r>
              <a:t>Distribution Yield : 0.49% </a:t>
            </a:r>
          </a:p>
        </p:txBody>
      </p:sp>
      <p:sp>
        <p:nvSpPr>
          <p:cNvPr id="23" name="Text Placeholder 22"/>
          <p:cNvSpPr>
            <a:spLocks noGrp="1"/>
          </p:cNvSpPr>
          <p:nvPr>
            <p:ph type="body" idx="37" sz="quarter"/>
          </p:nvPr>
        </p:nvSpPr>
        <p:spPr/>
        <p:txBody>
          <a:bodyPr/>
          <a:lstStyle/>
          <a:p>
            <a:r>
              <a:t>Next Ex-Dividend Date : N/A </a:t>
            </a:r>
          </a:p>
        </p:txBody>
      </p:sp>
      <p:sp>
        <p:nvSpPr>
          <p:cNvPr id="24" name="Text Placeholder 23"/>
          <p:cNvSpPr>
            <a:spLocks noGrp="1"/>
          </p:cNvSpPr>
          <p:nvPr>
            <p:ph type="body" idx="38" sz="quarter"/>
          </p:nvPr>
        </p:nvSpPr>
        <p:spPr/>
        <p:txBody>
          <a:bodyPr/>
          <a:lstStyle/>
          <a:p>
            <a:r>
              <a:t>Number of Holdings : 103 </a:t>
            </a: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7030</TotalTime>
  <Words>141</Words>
  <Application>Microsoft Office PowerPoint</Application>
  <PresentationFormat>A4 용지(210x297mm)</PresentationFormat>
  <Paragraphs>44</Paragraphs>
  <Slides>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mulish</vt:lpstr>
      <vt:lpstr>맑은 고딕</vt:lpstr>
      <vt:lpstr>원신한 Bold</vt:lpstr>
      <vt:lpstr>원신한 Light</vt:lpstr>
      <vt:lpstr>원신한 Medium</vt:lpstr>
      <vt:lpstr>Arial</vt:lpstr>
      <vt:lpstr>Office 테마</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빈무진</dc:creator>
  <cp:lastModifiedBy>Jaeweon Kim</cp:lastModifiedBy>
  <cp:revision>414</cp:revision>
  <dcterms:created xsi:type="dcterms:W3CDTF">2020-06-10T10:39:10Z</dcterms:created>
  <dcterms:modified xsi:type="dcterms:W3CDTF">2022-04-17T04:33:40Z</dcterms:modified>
</cp:coreProperties>
</file>