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
  </p:notesMasterIdLst>
  <p:handoutMasterIdLst>
    <p:handoutMasterId r:id="rId4"/>
  </p:handoutMasterIdLst>
  <p:sldIdLst>
    <p:sldId id="799" r:id="rId2"/>
    <p:sldId id="800" r:id="rId9"/>
    <p:sldId id="801" r:id="rId10"/>
    <p:sldId id="802" r:id="rId11"/>
    <p:sldId id="803" r:id="rId12"/>
    <p:sldId id="804" r:id="rId13"/>
    <p:sldId id="805" r:id="rId14"/>
    <p:sldId id="806" r:id="rId15"/>
    <p:sldId id="807" r:id="rId16"/>
    <p:sldId id="808" r:id="rId17"/>
    <p:sldId id="809" r:id="rId18"/>
    <p:sldId id="810" r:id="rId19"/>
    <p:sldId id="811" r:id="rId20"/>
    <p:sldId id="812" r:id="rId21"/>
    <p:sldId id="813" r:id="rId22"/>
    <p:sldId id="814" r:id="rId23"/>
    <p:sldId id="815" r:id="rId24"/>
    <p:sldId id="816" r:id="rId25"/>
    <p:sldId id="817" r:id="rId26"/>
    <p:sldId id="818" r:id="rId27"/>
    <p:sldId id="819" r:id="rId28"/>
    <p:sldId id="820" r:id="rId29"/>
    <p:sldId id="821" r:id="rId30"/>
    <p:sldId id="822" r:id="rId31"/>
    <p:sldId id="823" r:id="rId32"/>
    <p:sldId id="824" r:id="rId33"/>
    <p:sldId id="825" r:id="rId34"/>
    <p:sldId id="826" r:id="rId35"/>
    <p:sldId id="827" r:id="rId36"/>
    <p:sldId id="828" r:id="rId37"/>
    <p:sldId id="829" r:id="rId38"/>
    <p:sldId id="830" r:id="rId39"/>
  </p:sldIdLst>
  <p:sldSz cx="9906000" cy="6858000" type="A4"/>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663">
          <p15:clr>
            <a:srgbClr val="A4A3A4"/>
          </p15:clr>
        </p15:guide>
        <p15:guide id="3" orient="horz" pos="2341">
          <p15:clr>
            <a:srgbClr val="A4A3A4"/>
          </p15:clr>
        </p15:guide>
        <p15:guide id="4" orient="horz" pos="300">
          <p15:clr>
            <a:srgbClr val="A4A3A4"/>
          </p15:clr>
        </p15:guide>
        <p15:guide id="5" orient="horz" pos="845">
          <p15:clr>
            <a:srgbClr val="A4A3A4"/>
          </p15:clr>
        </p15:guide>
        <p15:guide id="6" pos="3120">
          <p15:clr>
            <a:srgbClr val="A4A3A4"/>
          </p15:clr>
        </p15:guide>
        <p15:guide id="7" pos="126">
          <p15:clr>
            <a:srgbClr val="A4A3A4"/>
          </p15:clr>
        </p15:guide>
        <p15:guide id="8" pos="6114">
          <p15:clr>
            <a:srgbClr val="A4A3A4"/>
          </p15:clr>
        </p15:guide>
        <p15:guide id="9" pos="1578">
          <p15:clr>
            <a:srgbClr val="A4A3A4"/>
          </p15:clr>
        </p15:guide>
        <p15:guide id="10" pos="4662">
          <p15:clr>
            <a:srgbClr val="A4A3A4"/>
          </p15:clr>
        </p15:guide>
        <p15:guide id="11" pos="26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CAFF"/>
    <a:srgbClr val="4F81BD"/>
    <a:srgbClr val="BF9000"/>
    <a:srgbClr val="B9D08C"/>
    <a:srgbClr val="BFE4FF"/>
    <a:srgbClr val="C5E0B4"/>
    <a:srgbClr val="A9D18E"/>
    <a:srgbClr val="70AD47"/>
    <a:srgbClr val="548235"/>
    <a:srgbClr val="5DD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22" autoAdjust="0"/>
    <p:restoredTop sz="91814" autoAdjust="0"/>
  </p:normalViewPr>
  <p:slideViewPr>
    <p:cSldViewPr showGuides="1">
      <p:cViewPr varScale="1">
        <p:scale>
          <a:sx n="76" d="100"/>
          <a:sy n="76" d="100"/>
        </p:scale>
        <p:origin x="1502" y="67"/>
      </p:cViewPr>
      <p:guideLst>
        <p:guide orient="horz" pos="2160"/>
        <p:guide orient="horz" pos="663"/>
        <p:guide orient="horz" pos="2341"/>
        <p:guide orient="horz" pos="300"/>
        <p:guide orient="horz" pos="845"/>
        <p:guide pos="3120"/>
        <p:guide pos="126"/>
        <p:guide pos="6114"/>
        <p:guide pos="1578"/>
        <p:guide pos="4662"/>
        <p:guide pos="262"/>
      </p:guideLst>
    </p:cSldViewPr>
  </p:slideViewPr>
  <p:notesTextViewPr>
    <p:cViewPr>
      <p:scale>
        <a:sx n="1" d="1"/>
        <a:sy n="1" d="1"/>
      </p:scale>
      <p:origin x="0" y="0"/>
    </p:cViewPr>
  </p:notesTextViewPr>
  <p:notesViewPr>
    <p:cSldViewPr showGuides="1">
      <p:cViewPr varScale="1">
        <p:scale>
          <a:sx n="85" d="100"/>
          <a:sy n="85" d="100"/>
        </p:scale>
        <p:origin x="-319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slide" Target="slides/slide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notesMaster" Target="notesMasters/notesMaster1.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653521-A707-45AB-BAE5-113C671A5659}" type="datetimeFigureOut">
              <a:rPr lang="ko-KR" altLang="en-US" smtClean="0"/>
              <a:pPr/>
              <a:t>2021-12-29</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5FF20E-B74A-4AF0-BFB8-8ABB9B3B9F82}" type="slidenum">
              <a:rPr lang="ko-KR" altLang="en-US" smtClean="0"/>
              <a:pPr/>
              <a:t>‹#›</a:t>
            </a:fld>
            <a:endParaRPr lang="ko-KR" altLang="en-US"/>
          </a:p>
        </p:txBody>
      </p:sp>
    </p:spTree>
    <p:extLst>
      <p:ext uri="{BB962C8B-B14F-4D97-AF65-F5344CB8AC3E}">
        <p14:creationId xmlns:p14="http://schemas.microsoft.com/office/powerpoint/2010/main" val="2040990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B6DF5-A395-48D6-8B9A-37B41E2AC6C6}" type="datetimeFigureOut">
              <a:rPr lang="ko-KR" altLang="en-US" smtClean="0"/>
              <a:pPr/>
              <a:t>2021-12-29</a:t>
            </a:fld>
            <a:endParaRPr lang="ko-KR" altLang="en-US"/>
          </a:p>
        </p:txBody>
      </p:sp>
      <p:sp>
        <p:nvSpPr>
          <p:cNvPr id="4" name="슬라이드 이미지 개체 틀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445340-7327-482F-A842-B5455136D493}" type="slidenum">
              <a:rPr lang="ko-KR" altLang="en-US" smtClean="0"/>
              <a:pPr/>
              <a:t>‹#›</a:t>
            </a:fld>
            <a:endParaRPr lang="ko-KR" altLang="en-US"/>
          </a:p>
        </p:txBody>
      </p:sp>
    </p:spTree>
    <p:extLst>
      <p:ext uri="{BB962C8B-B14F-4D97-AF65-F5344CB8AC3E}">
        <p14:creationId xmlns:p14="http://schemas.microsoft.com/office/powerpoint/2010/main" val="248424168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제목 5"/>
          <p:cNvSpPr>
            <a:spLocks noGrp="1"/>
          </p:cNvSpPr>
          <p:nvPr>
            <p:ph type="title"/>
          </p:nvPr>
        </p:nvSpPr>
        <p:spPr>
          <a:xfrm>
            <a:off x="495300" y="274638"/>
            <a:ext cx="8915400" cy="1143000"/>
          </a:xfrm>
          <a:prstGeom prst="rect">
            <a:avLst/>
          </a:prstGeom>
        </p:spPr>
        <p:txBody>
          <a:bodyPr/>
          <a:lstStyle/>
          <a:p>
            <a:r>
              <a:rPr lang="ko-KR" altLang="en-US"/>
              <a:t>마스터 제목 스타일 편집</a:t>
            </a:r>
          </a:p>
        </p:txBody>
      </p:sp>
    </p:spTree>
    <p:extLst>
      <p:ext uri="{BB962C8B-B14F-4D97-AF65-F5344CB8AC3E}">
        <p14:creationId xmlns:p14="http://schemas.microsoft.com/office/powerpoint/2010/main" val="1639269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사용자 지정 레이아웃">
    <p:spTree>
      <p:nvGrpSpPr>
        <p:cNvPr id="1" name=""/>
        <p:cNvGrpSpPr/>
        <p:nvPr/>
      </p:nvGrpSpPr>
      <p:grpSpPr>
        <a:xfrm>
          <a:off x="0" y="0"/>
          <a:ext cx="0" cy="0"/>
          <a:chOff x="0" y="0"/>
          <a:chExt cx="0" cy="0"/>
        </a:xfrm>
      </p:grpSpPr>
      <p:sp>
        <p:nvSpPr>
          <p:cNvPr id="143" name="직사각형 142">
            <a:extLst>
              <a:ext uri="{FF2B5EF4-FFF2-40B4-BE49-F238E27FC236}">
                <a16:creationId xmlns:a16="http://schemas.microsoft.com/office/drawing/2014/main" id="{6C8398DC-E81D-49F5-9206-12DDB9EA9529}"/>
              </a:ext>
            </a:extLst>
          </p:cNvPr>
          <p:cNvSpPr/>
          <p:nvPr userDrawn="1"/>
        </p:nvSpPr>
        <p:spPr>
          <a:xfrm>
            <a:off x="6631386" y="2420541"/>
            <a:ext cx="3001565" cy="2177336"/>
          </a:xfrm>
          <a:prstGeom prst="rect">
            <a:avLst/>
          </a:prstGeom>
          <a:solidFill>
            <a:srgbClr val="A5A5A5">
              <a:lumMod val="20000"/>
              <a:lumOff val="80000"/>
            </a:srgb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graphicFrame>
        <p:nvGraphicFramePr>
          <p:cNvPr id="148" name="표 5">
            <a:extLst>
              <a:ext uri="{FF2B5EF4-FFF2-40B4-BE49-F238E27FC236}">
                <a16:creationId xmlns:a16="http://schemas.microsoft.com/office/drawing/2014/main" id="{D331C27C-E1BE-4157-B1F2-F95B172978B9}"/>
              </a:ext>
            </a:extLst>
          </p:cNvPr>
          <p:cNvGraphicFramePr>
            <a:graphicFrameLocks noGrp="1"/>
          </p:cNvGraphicFramePr>
          <p:nvPr userDrawn="1">
            <p:extLst>
              <p:ext uri="{D42A27DB-BD31-4B8C-83A1-F6EECF244321}">
                <p14:modId xmlns:p14="http://schemas.microsoft.com/office/powerpoint/2010/main" val="3949589887"/>
              </p:ext>
            </p:extLst>
          </p:nvPr>
        </p:nvGraphicFramePr>
        <p:xfrm>
          <a:off x="7090359" y="2591156"/>
          <a:ext cx="2330858" cy="1835157"/>
        </p:xfrm>
        <a:graphic>
          <a:graphicData uri="http://schemas.openxmlformats.org/drawingml/2006/table">
            <a:tbl>
              <a:tblPr firstRow="1" bandRow="1"/>
              <a:tblGrid>
                <a:gridCol w="618653">
                  <a:extLst>
                    <a:ext uri="{9D8B030D-6E8A-4147-A177-3AD203B41FA5}">
                      <a16:colId xmlns:a16="http://schemas.microsoft.com/office/drawing/2014/main" val="490126816"/>
                    </a:ext>
                  </a:extLst>
                </a:gridCol>
                <a:gridCol w="618653">
                  <a:extLst>
                    <a:ext uri="{9D8B030D-6E8A-4147-A177-3AD203B41FA5}">
                      <a16:colId xmlns:a16="http://schemas.microsoft.com/office/drawing/2014/main" val="1061314702"/>
                    </a:ext>
                  </a:extLst>
                </a:gridCol>
                <a:gridCol w="618653">
                  <a:extLst>
                    <a:ext uri="{9D8B030D-6E8A-4147-A177-3AD203B41FA5}">
                      <a16:colId xmlns:a16="http://schemas.microsoft.com/office/drawing/2014/main" val="3622059614"/>
                    </a:ext>
                  </a:extLst>
                </a:gridCol>
                <a:gridCol w="474899">
                  <a:extLst>
                    <a:ext uri="{9D8B030D-6E8A-4147-A177-3AD203B41FA5}">
                      <a16:colId xmlns:a16="http://schemas.microsoft.com/office/drawing/2014/main" val="1850201985"/>
                    </a:ext>
                  </a:extLst>
                </a:gridCol>
              </a:tblGrid>
              <a:tr h="292578">
                <a:tc>
                  <a:txBody>
                    <a:bodyPr/>
                    <a:lstStyle>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algn="ctr" latinLnBrk="1"/>
                      <a:r>
                        <a:rPr lang="ko-KR" altLang="en-US" sz="1000" b="0" dirty="0">
                          <a:solidFill>
                            <a:schemeClr val="tx1">
                              <a:lumMod val="50000"/>
                              <a:lumOff val="50000"/>
                            </a:schemeClr>
                          </a:solidFill>
                          <a:latin typeface="원신한 Bold" panose="020B0803000000000000" pitchFamily="50" charset="-127"/>
                          <a:ea typeface="원신한 Bold" panose="020B0803000000000000" pitchFamily="50" charset="-127"/>
                        </a:rPr>
                        <a:t>소형</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A5A5A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algn="ctr" latinLnBrk="1"/>
                      <a:r>
                        <a:rPr lang="ko-KR" altLang="en-US" sz="1000" b="0" dirty="0">
                          <a:solidFill>
                            <a:schemeClr val="tx1">
                              <a:lumMod val="50000"/>
                              <a:lumOff val="50000"/>
                            </a:schemeClr>
                          </a:solidFill>
                          <a:latin typeface="원신한 Bold" panose="020B0803000000000000" pitchFamily="50" charset="-127"/>
                          <a:ea typeface="원신한 Bold" panose="020B0803000000000000" pitchFamily="50" charset="-127"/>
                        </a:rPr>
                        <a:t>중형</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A5A5A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algn="ctr" latinLnBrk="1"/>
                      <a:r>
                        <a:rPr lang="ko-KR" altLang="en-US" sz="1000" b="0" dirty="0">
                          <a:solidFill>
                            <a:schemeClr val="tx1">
                              <a:lumMod val="50000"/>
                              <a:lumOff val="50000"/>
                            </a:schemeClr>
                          </a:solidFill>
                          <a:latin typeface="원신한 Bold" panose="020B0803000000000000" pitchFamily="50" charset="-127"/>
                          <a:ea typeface="원신한 Bold" panose="020B0803000000000000" pitchFamily="50" charset="-127"/>
                        </a:rPr>
                        <a:t>대형</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A5A5A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algn="ctr" latinLnBrk="1"/>
                      <a:endParaRPr lang="ko-KR" altLang="en-US" sz="1000" b="0"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32869039"/>
                  </a:ext>
                </a:extLst>
              </a:tr>
              <a:tr h="514193">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endParaRPr lang="ko-KR" altLang="en-US" sz="1200" b="0" dirty="0">
                        <a:solidFill>
                          <a:schemeClr val="tx1"/>
                        </a:solidFill>
                      </a:endParaRPr>
                    </a:p>
                  </a:txBody>
                  <a:tcPr>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endParaRPr lang="ko-KR" altLang="en-US" sz="1200" b="0" dirty="0">
                        <a:solidFill>
                          <a:schemeClr val="tx1"/>
                        </a:solidFill>
                      </a:endParaRPr>
                    </a:p>
                  </a:txBody>
                  <a:tcPr>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endParaRPr lang="ko-KR" altLang="en-US" sz="1200" b="0" dirty="0">
                        <a:solidFill>
                          <a:schemeClr val="tx1"/>
                        </a:solidFill>
                      </a:endParaRPr>
                    </a:p>
                  </a:txBody>
                  <a:tcPr>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latinLnBrk="1"/>
                      <a:r>
                        <a:rPr lang="ko-KR" altLang="en-US" sz="1000" b="0" dirty="0">
                          <a:solidFill>
                            <a:schemeClr val="tx1">
                              <a:lumMod val="50000"/>
                              <a:lumOff val="50000"/>
                            </a:schemeClr>
                          </a:solidFill>
                          <a:latin typeface="원신한 Bold" panose="020B0803000000000000" pitchFamily="50" charset="-127"/>
                          <a:ea typeface="원신한 Bold" panose="020B0803000000000000" pitchFamily="50" charset="-127"/>
                        </a:rPr>
                        <a:t>가치</a:t>
                      </a:r>
                    </a:p>
                  </a:txBody>
                  <a:tcPr anchor="ctr">
                    <a:lnL w="12700" cap="flat" cmpd="sng" algn="ctr">
                      <a:solidFill>
                        <a:srgbClr val="A5A5A5"/>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3583432"/>
                  </a:ext>
                </a:extLst>
              </a:tr>
              <a:tr h="514193">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endParaRPr lang="ko-KR" altLang="en-US" sz="1200" b="0" dirty="0">
                        <a:solidFill>
                          <a:schemeClr val="tx1"/>
                        </a:solidFill>
                      </a:endParaRPr>
                    </a:p>
                  </a:txBody>
                  <a:tcPr>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endParaRPr lang="ko-KR" altLang="en-US" sz="1200" b="0" dirty="0">
                        <a:solidFill>
                          <a:schemeClr val="tx1"/>
                        </a:solidFill>
                      </a:endParaRPr>
                    </a:p>
                  </a:txBody>
                  <a:tcPr>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endParaRPr lang="ko-KR" altLang="en-US" sz="1200" b="0" dirty="0">
                        <a:solidFill>
                          <a:schemeClr val="tx1"/>
                        </a:solidFill>
                      </a:endParaRPr>
                    </a:p>
                  </a:txBody>
                  <a:tcPr>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latinLnBrk="1"/>
                      <a:r>
                        <a:rPr lang="ko-KR" altLang="en-US" sz="1000" b="0" dirty="0">
                          <a:solidFill>
                            <a:schemeClr val="tx1">
                              <a:lumMod val="50000"/>
                              <a:lumOff val="50000"/>
                            </a:schemeClr>
                          </a:solidFill>
                          <a:latin typeface="원신한 Bold" panose="020B0803000000000000" pitchFamily="50" charset="-127"/>
                          <a:ea typeface="원신한 Bold" panose="020B0803000000000000" pitchFamily="50" charset="-127"/>
                        </a:rPr>
                        <a:t>혼합</a:t>
                      </a:r>
                    </a:p>
                  </a:txBody>
                  <a:tcPr anchor="ctr">
                    <a:lnL w="12700" cap="flat" cmpd="sng" algn="ctr">
                      <a:solidFill>
                        <a:srgbClr val="A5A5A5"/>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9932530"/>
                  </a:ext>
                </a:extLst>
              </a:tr>
              <a:tr h="514193">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endParaRPr lang="ko-KR" altLang="en-US" sz="1200" b="0" dirty="0">
                        <a:solidFill>
                          <a:schemeClr val="tx1"/>
                        </a:solidFill>
                      </a:endParaRPr>
                    </a:p>
                  </a:txBody>
                  <a:tcPr>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endParaRPr lang="ko-KR" altLang="en-US" sz="1200" b="0" dirty="0">
                        <a:solidFill>
                          <a:schemeClr val="tx1"/>
                        </a:solidFill>
                      </a:endParaRPr>
                    </a:p>
                  </a:txBody>
                  <a:tcPr>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endParaRPr lang="ko-KR" altLang="en-US" sz="1200" b="0" dirty="0">
                        <a:solidFill>
                          <a:schemeClr val="tx1"/>
                        </a:solidFill>
                      </a:endParaRPr>
                    </a:p>
                  </a:txBody>
                  <a:tcPr>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latinLnBrk="1"/>
                      <a:r>
                        <a:rPr lang="ko-KR" altLang="en-US" sz="1000" b="0" dirty="0">
                          <a:solidFill>
                            <a:schemeClr val="tx1">
                              <a:lumMod val="50000"/>
                              <a:lumOff val="50000"/>
                            </a:schemeClr>
                          </a:solidFill>
                          <a:latin typeface="원신한 Bold" panose="020B0803000000000000" pitchFamily="50" charset="-127"/>
                          <a:ea typeface="원신한 Bold" panose="020B0803000000000000" pitchFamily="50" charset="-127"/>
                        </a:rPr>
                        <a:t>성장</a:t>
                      </a:r>
                    </a:p>
                  </a:txBody>
                  <a:tcPr anchor="ctr">
                    <a:lnL w="12700" cap="flat" cmpd="sng" algn="ctr">
                      <a:solidFill>
                        <a:srgbClr val="A5A5A5"/>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6391844"/>
                  </a:ext>
                </a:extLst>
              </a:tr>
            </a:tbl>
          </a:graphicData>
        </a:graphic>
      </p:graphicFrame>
      <p:sp>
        <p:nvSpPr>
          <p:cNvPr id="139" name="모서리가 둥근 직사각형 138">
            <a:extLst>
              <a:ext uri="{FF2B5EF4-FFF2-40B4-BE49-F238E27FC236}">
                <a16:creationId xmlns:a16="http://schemas.microsoft.com/office/drawing/2014/main" id="{BE818E09-62BD-47B6-AE42-8FBCFCD8AB4E}"/>
              </a:ext>
            </a:extLst>
          </p:cNvPr>
          <p:cNvSpPr/>
          <p:nvPr userDrawn="1"/>
        </p:nvSpPr>
        <p:spPr>
          <a:xfrm>
            <a:off x="108558" y="938450"/>
            <a:ext cx="6245783" cy="1108040"/>
          </a:xfrm>
          <a:prstGeom prst="roundRect">
            <a:avLst>
              <a:gd name="adj" fmla="val 10664"/>
            </a:avLst>
          </a:prstGeom>
          <a:solidFill>
            <a:srgbClr val="E6CB96">
              <a:lumMod val="20000"/>
              <a:lumOff val="80000"/>
            </a:srgbClr>
          </a:solidFill>
          <a:ln w="12700" cap="flat" cmpd="sng" algn="ctr">
            <a:solidFill>
              <a:srgbClr val="D3A243">
                <a:lumMod val="60000"/>
                <a:lumOff val="4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17" name="슬라이드 번호 개체 틀 16"/>
          <p:cNvSpPr>
            <a:spLocks noGrp="1"/>
          </p:cNvSpPr>
          <p:nvPr>
            <p:ph type="sldNum" sz="quarter" idx="18"/>
          </p:nvPr>
        </p:nvSpPr>
        <p:spPr>
          <a:xfrm>
            <a:off x="3797300" y="6491436"/>
            <a:ext cx="2311400" cy="365125"/>
          </a:xfrm>
          <a:prstGeom prst="rect">
            <a:avLst/>
          </a:prstGeom>
        </p:spPr>
        <p:txBody>
          <a:bodyPr anchor="ctr"/>
          <a:lstStyle>
            <a:lvl1pPr algn="ctr">
              <a:defRPr sz="1200" b="0">
                <a:solidFill>
                  <a:schemeClr val="tx1"/>
                </a:solidFill>
                <a:latin typeface="원신한 Light" panose="020B0303000000000000" pitchFamily="50" charset="-127"/>
                <a:ea typeface="원신한 Light" panose="020B0303000000000000" pitchFamily="50" charset="-127"/>
                <a:cs typeface="Tahoma" panose="020B0604030504040204" pitchFamily="34" charset="0"/>
              </a:defRPr>
            </a:lvl1pPr>
          </a:lstStyle>
          <a:p>
            <a:r>
              <a:rPr lang="en-US" altLang="ko-KR"/>
              <a:t>- </a:t>
            </a:r>
            <a:fld id="{72B3219B-C384-44BD-BDAC-79EBF44E6C1F}" type="slidenum">
              <a:rPr lang="ko-KR" altLang="en-US" smtClean="0"/>
              <a:pPr/>
              <a:t>‹#›</a:t>
            </a:fld>
            <a:r>
              <a:rPr lang="ko-KR" altLang="en-US"/>
              <a:t> </a:t>
            </a:r>
            <a:r>
              <a:rPr lang="en-US" altLang="ko-KR"/>
              <a:t>-</a:t>
            </a:r>
            <a:endParaRPr lang="ko-KR" altLang="en-US" dirty="0"/>
          </a:p>
        </p:txBody>
      </p:sp>
      <p:sp>
        <p:nvSpPr>
          <p:cNvPr id="65" name="0"/>
          <p:cNvSpPr>
            <a:spLocks noGrp="1"/>
          </p:cNvSpPr>
          <p:nvPr>
            <p:ph type="body" sz="quarter" idx="13" hasCustomPrompt="1"/>
          </p:nvPr>
        </p:nvSpPr>
        <p:spPr>
          <a:xfrm>
            <a:off x="178664" y="322182"/>
            <a:ext cx="1853978" cy="430887"/>
          </a:xfrm>
        </p:spPr>
        <p:txBody>
          <a:bodyPr wrap="square" tIns="0" bIns="0" anchor="ctr">
            <a:spAutoFit/>
          </a:bodyPr>
          <a:lstStyle>
            <a:lvl1pPr marL="0" indent="0">
              <a:buNone/>
              <a:defRPr lang="ko-KR" altLang="en-US" sz="2800" b="0" kern="1200" dirty="0">
                <a:solidFill>
                  <a:srgbClr val="BF9000"/>
                </a:solidFill>
                <a:latin typeface="원신한 Bold" panose="020B0803000000000000" pitchFamily="50" charset="-127"/>
                <a:ea typeface="원신한 Bold" panose="020B0803000000000000" pitchFamily="50" charset="-127"/>
                <a:cs typeface="Arial" panose="020B0604020202020204" pitchFamily="34" charset="0"/>
              </a:defRPr>
            </a:lvl1pPr>
          </a:lstStyle>
          <a:p>
            <a:pPr lvl="0"/>
            <a:r>
              <a:rPr lang="en-US" altLang="ko-KR" dirty="0"/>
              <a:t>SYMB (0)</a:t>
            </a:r>
            <a:endParaRPr lang="ko-KR" altLang="en-US" dirty="0"/>
          </a:p>
        </p:txBody>
      </p:sp>
      <p:sp>
        <p:nvSpPr>
          <p:cNvPr id="66" name="1"/>
          <p:cNvSpPr>
            <a:spLocks noGrp="1"/>
          </p:cNvSpPr>
          <p:nvPr>
            <p:ph type="body" sz="quarter" idx="14" hasCustomPrompt="1"/>
          </p:nvPr>
        </p:nvSpPr>
        <p:spPr>
          <a:xfrm>
            <a:off x="1632059" y="363220"/>
            <a:ext cx="6552728" cy="369332"/>
          </a:xfrm>
        </p:spPr>
        <p:txBody>
          <a:bodyPr wrap="square" tIns="0" bIns="0" anchor="ctr">
            <a:spAutoFit/>
          </a:bodyPr>
          <a:lstStyle>
            <a:lvl1pPr marL="0" indent="0">
              <a:buNone/>
              <a:defRPr lang="ko-KR" altLang="en-US" sz="2400" b="0" kern="1200" spc="-300" dirty="0">
                <a:solidFill>
                  <a:schemeClr val="bg1"/>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ko-KR" dirty="0"/>
              <a:t>ETF full name (1)</a:t>
            </a:r>
            <a:endParaRPr lang="ko-KR" altLang="en-US" dirty="0"/>
          </a:p>
        </p:txBody>
      </p:sp>
      <p:sp>
        <p:nvSpPr>
          <p:cNvPr id="67" name="2"/>
          <p:cNvSpPr>
            <a:spLocks noGrp="1"/>
          </p:cNvSpPr>
          <p:nvPr>
            <p:ph type="body" sz="quarter" idx="15" hasCustomPrompt="1"/>
          </p:nvPr>
        </p:nvSpPr>
        <p:spPr>
          <a:xfrm>
            <a:off x="-2901587" y="4110396"/>
            <a:ext cx="2531462" cy="276999"/>
          </a:xfrm>
        </p:spPr>
        <p:txBody>
          <a:bodyPr wrap="none" tIns="0" bIns="0" anchor="ctr">
            <a:spAutoFit/>
          </a:bodyPr>
          <a:lstStyle>
            <a:lvl1pPr marL="0" indent="0">
              <a:buNone/>
              <a:defRPr lang="ko-KR" altLang="en-US" sz="1800" b="0" kern="1200" dirty="0">
                <a:solidFill>
                  <a:schemeClr val="tx1">
                    <a:lumMod val="50000"/>
                    <a:lumOff val="50000"/>
                  </a:schemeClr>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ko-KR" dirty="0"/>
              <a:t>Benchmark Index (2)</a:t>
            </a:r>
            <a:endParaRPr lang="ko-KR" altLang="en-US" dirty="0"/>
          </a:p>
        </p:txBody>
      </p:sp>
      <p:sp>
        <p:nvSpPr>
          <p:cNvPr id="68" name="3"/>
          <p:cNvSpPr>
            <a:spLocks noGrp="1"/>
          </p:cNvSpPr>
          <p:nvPr>
            <p:ph type="body" sz="quarter" idx="19" hasCustomPrompt="1"/>
          </p:nvPr>
        </p:nvSpPr>
        <p:spPr>
          <a:xfrm>
            <a:off x="178664" y="1010223"/>
            <a:ext cx="6070480" cy="934300"/>
          </a:xfrm>
        </p:spPr>
        <p:txBody>
          <a:bodyPr tIns="90000" anchor="t">
            <a:normAutofit/>
          </a:bodyPr>
          <a:lstStyle>
            <a:lvl1pPr marL="0" indent="0" algn="just" latinLnBrk="0" hangingPunct="0">
              <a:buNone/>
              <a:defRPr sz="1200" b="0">
                <a:latin typeface="원신한 Light" panose="020B0303000000000000" pitchFamily="50" charset="-127"/>
                <a:ea typeface="원신한 Light" panose="020B0303000000000000" pitchFamily="50" charset="-127"/>
                <a:cs typeface="Tahom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ko-KR" dirty="0"/>
              <a:t>Description (3)</a:t>
            </a:r>
          </a:p>
        </p:txBody>
      </p:sp>
      <p:sp>
        <p:nvSpPr>
          <p:cNvPr id="69" name="4"/>
          <p:cNvSpPr>
            <a:spLocks noGrp="1"/>
          </p:cNvSpPr>
          <p:nvPr>
            <p:ph type="tbl" sz="quarter" idx="20" hasCustomPrompt="1"/>
          </p:nvPr>
        </p:nvSpPr>
        <p:spPr>
          <a:xfrm>
            <a:off x="6749504" y="397569"/>
            <a:ext cx="2952000" cy="1735576"/>
          </a:xfrm>
        </p:spPr>
        <p:txBody>
          <a:bodyPr>
            <a:normAutofit/>
          </a:bodyPr>
          <a:lstStyle>
            <a:lvl1pPr marL="0" indent="0">
              <a:buNone/>
              <a:defRPr sz="1200" b="0">
                <a:latin typeface="원신한 Light" panose="020B0303000000000000" pitchFamily="50" charset="-127"/>
                <a:ea typeface="원신한 Light" panose="020B0303000000000000" pitchFamily="50" charset="-127"/>
                <a:cs typeface="Tahoma" panose="020B0604030504040204" pitchFamily="34" charset="0"/>
              </a:defRPr>
            </a:lvl1pPr>
          </a:lstStyle>
          <a:p>
            <a:r>
              <a:rPr lang="en-US" altLang="ko-KR" dirty="0"/>
              <a:t>Summary Table (4)</a:t>
            </a:r>
          </a:p>
        </p:txBody>
      </p:sp>
      <p:sp>
        <p:nvSpPr>
          <p:cNvPr id="70" name="5"/>
          <p:cNvSpPr>
            <a:spLocks noGrp="1"/>
          </p:cNvSpPr>
          <p:nvPr>
            <p:ph type="tbl" sz="quarter" idx="30" hasCustomPrompt="1"/>
          </p:nvPr>
        </p:nvSpPr>
        <p:spPr>
          <a:xfrm>
            <a:off x="108558" y="2676909"/>
            <a:ext cx="2952000" cy="1871385"/>
          </a:xfrm>
        </p:spPr>
        <p:txBody>
          <a:bodyPr>
            <a:normAutofit/>
          </a:bodyPr>
          <a:lstStyle>
            <a:lvl1pPr marL="0" indent="0">
              <a:buNone/>
              <a:defRPr sz="1200" b="0">
                <a:latin typeface="원신한 Light" panose="020B0303000000000000" pitchFamily="50" charset="-127"/>
                <a:ea typeface="원신한 Light" panose="020B0303000000000000" pitchFamily="50" charset="-127"/>
                <a:cs typeface="Tahoma" panose="020B0604030504040204" pitchFamily="34" charset="0"/>
              </a:defRPr>
            </a:lvl1pPr>
          </a:lstStyle>
          <a:p>
            <a:r>
              <a:rPr lang="ko-KR" altLang="en-US" dirty="0"/>
              <a:t>편입 상위 </a:t>
            </a:r>
            <a:r>
              <a:rPr lang="en-US" altLang="ko-KR" dirty="0"/>
              <a:t>10 </a:t>
            </a:r>
            <a:r>
              <a:rPr lang="ko-KR" altLang="en-US" dirty="0"/>
              <a:t>종목</a:t>
            </a:r>
            <a:r>
              <a:rPr lang="en-US" altLang="ko-KR" dirty="0"/>
              <a:t> (5)</a:t>
            </a:r>
          </a:p>
        </p:txBody>
      </p:sp>
      <p:sp>
        <p:nvSpPr>
          <p:cNvPr id="71" name="6"/>
          <p:cNvSpPr>
            <a:spLocks noGrp="1"/>
          </p:cNvSpPr>
          <p:nvPr>
            <p:ph type="pic" sz="quarter" idx="21" hasCustomPrompt="1"/>
          </p:nvPr>
        </p:nvSpPr>
        <p:spPr>
          <a:xfrm>
            <a:off x="108558" y="5065439"/>
            <a:ext cx="3174346" cy="1260000"/>
          </a:xfrm>
        </p:spPr>
        <p:txBody>
          <a:bodyPr>
            <a:normAutofit/>
          </a:bodyPr>
          <a:lstStyle>
            <a:lvl1pPr marL="0" indent="0">
              <a:buNone/>
              <a:defRPr sz="1200" b="0" baseline="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Historical Price (6)</a:t>
            </a:r>
            <a:endParaRPr lang="ko-KR" altLang="en-US" dirty="0"/>
          </a:p>
        </p:txBody>
      </p:sp>
      <p:sp>
        <p:nvSpPr>
          <p:cNvPr id="72" name="7"/>
          <p:cNvSpPr>
            <a:spLocks noGrp="1"/>
          </p:cNvSpPr>
          <p:nvPr>
            <p:ph type="body" sz="quarter" idx="22" hasCustomPrompt="1"/>
          </p:nvPr>
        </p:nvSpPr>
        <p:spPr>
          <a:xfrm>
            <a:off x="7364087" y="4802903"/>
            <a:ext cx="2359252" cy="216000"/>
          </a:xfrm>
        </p:spPr>
        <p:txBody>
          <a:bodyPr lIns="36000" anchor="ctr">
            <a:noAutofit/>
          </a:bodyPr>
          <a:lstStyle>
            <a:lvl1pPr marL="0" indent="0">
              <a:buNone/>
              <a:defRPr sz="1000" b="0">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Title1 (7)</a:t>
            </a:r>
            <a:endParaRPr lang="ko-KR" altLang="en-US" dirty="0"/>
          </a:p>
        </p:txBody>
      </p:sp>
      <p:sp>
        <p:nvSpPr>
          <p:cNvPr id="73" name="8"/>
          <p:cNvSpPr>
            <a:spLocks noGrp="1"/>
          </p:cNvSpPr>
          <p:nvPr>
            <p:ph type="pic" sz="quarter" idx="23" hasCustomPrompt="1"/>
          </p:nvPr>
        </p:nvSpPr>
        <p:spPr>
          <a:xfrm>
            <a:off x="7358603" y="5062852"/>
            <a:ext cx="2359252" cy="1260000"/>
          </a:xfrm>
          <a:noFill/>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Chart1 (8)</a:t>
            </a:r>
            <a:endParaRPr lang="ko-KR" altLang="en-US" dirty="0"/>
          </a:p>
        </p:txBody>
      </p:sp>
      <p:sp>
        <p:nvSpPr>
          <p:cNvPr id="74" name="9"/>
          <p:cNvSpPr>
            <a:spLocks noGrp="1"/>
          </p:cNvSpPr>
          <p:nvPr>
            <p:ph type="body" sz="quarter" idx="24" hasCustomPrompt="1"/>
          </p:nvPr>
        </p:nvSpPr>
        <p:spPr>
          <a:xfrm>
            <a:off x="-2751856" y="4539951"/>
            <a:ext cx="2232000" cy="216000"/>
          </a:xfrm>
        </p:spPr>
        <p:txBody>
          <a:bodyPr lIns="36000" anchor="ctr">
            <a:noAutofit/>
          </a:bodyPr>
          <a:lstStyle>
            <a:lvl1pPr marL="0" indent="0">
              <a:buNone/>
              <a:defRPr sz="1000" b="0">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Title2 (9)</a:t>
            </a:r>
            <a:endParaRPr lang="ko-KR" altLang="en-US" dirty="0"/>
          </a:p>
        </p:txBody>
      </p:sp>
      <p:sp>
        <p:nvSpPr>
          <p:cNvPr id="75" name="10"/>
          <p:cNvSpPr>
            <a:spLocks noGrp="1"/>
          </p:cNvSpPr>
          <p:nvPr>
            <p:ph type="pic" sz="quarter" idx="25" hasCustomPrompt="1"/>
          </p:nvPr>
        </p:nvSpPr>
        <p:spPr>
          <a:xfrm>
            <a:off x="-2751856" y="4861229"/>
            <a:ext cx="2232000" cy="1440000"/>
          </a:xfrm>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Chart2 (10)</a:t>
            </a:r>
            <a:endParaRPr lang="ko-KR" altLang="en-US" dirty="0"/>
          </a:p>
        </p:txBody>
      </p:sp>
      <p:sp>
        <p:nvSpPr>
          <p:cNvPr id="76" name="11"/>
          <p:cNvSpPr>
            <a:spLocks noGrp="1"/>
          </p:cNvSpPr>
          <p:nvPr>
            <p:ph type="body" sz="quarter" idx="26" hasCustomPrompt="1"/>
          </p:nvPr>
        </p:nvSpPr>
        <p:spPr>
          <a:xfrm>
            <a:off x="3466950" y="2423269"/>
            <a:ext cx="2891836" cy="216000"/>
          </a:xfrm>
        </p:spPr>
        <p:txBody>
          <a:bodyPr lIns="36000" anchor="ctr">
            <a:noAutofit/>
          </a:bodyPr>
          <a:lstStyle>
            <a:lvl1pPr marL="0" indent="0">
              <a:buNone/>
              <a:defRPr sz="1000" b="0">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Title3 (11)</a:t>
            </a:r>
            <a:endParaRPr lang="ko-KR" altLang="en-US" dirty="0"/>
          </a:p>
        </p:txBody>
      </p:sp>
      <p:sp>
        <p:nvSpPr>
          <p:cNvPr id="77" name="12"/>
          <p:cNvSpPr>
            <a:spLocks noGrp="1"/>
          </p:cNvSpPr>
          <p:nvPr>
            <p:ph type="pic" sz="quarter" idx="27" hasCustomPrompt="1"/>
          </p:nvPr>
        </p:nvSpPr>
        <p:spPr>
          <a:xfrm>
            <a:off x="3462505" y="2668567"/>
            <a:ext cx="2891836" cy="1871384"/>
          </a:xfrm>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Chart3 (12)</a:t>
            </a:r>
            <a:endParaRPr lang="ko-KR" altLang="en-US" dirty="0"/>
          </a:p>
        </p:txBody>
      </p:sp>
      <p:sp>
        <p:nvSpPr>
          <p:cNvPr id="78" name="13"/>
          <p:cNvSpPr>
            <a:spLocks noGrp="1"/>
          </p:cNvSpPr>
          <p:nvPr>
            <p:ph type="body" sz="quarter" idx="28" hasCustomPrompt="1"/>
          </p:nvPr>
        </p:nvSpPr>
        <p:spPr>
          <a:xfrm>
            <a:off x="-3001308" y="1446230"/>
            <a:ext cx="2951999" cy="216000"/>
          </a:xfrm>
        </p:spPr>
        <p:txBody>
          <a:bodyPr lIns="36000" anchor="ctr">
            <a:noAutofit/>
          </a:bodyPr>
          <a:lstStyle>
            <a:lvl1pPr marL="0" indent="0">
              <a:buNone/>
              <a:defRPr lang="ko-KR" altLang="en-US" sz="1000" b="0" kern="1200" dirty="0">
                <a:solidFill>
                  <a:schemeClr val="tx1"/>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marL="0" lvl="0" indent="0" algn="l" defTabSz="914400" rtl="0" eaLnBrk="1" latinLnBrk="1" hangingPunct="1">
              <a:spcBef>
                <a:spcPct val="20000"/>
              </a:spcBef>
              <a:buFont typeface="Arial" panose="020B0604020202020204" pitchFamily="34" charset="0"/>
              <a:buNone/>
            </a:pPr>
            <a:r>
              <a:rPr lang="en-US" altLang="ko-KR" dirty="0"/>
              <a:t>Title4 (13)</a:t>
            </a:r>
            <a:endParaRPr lang="ko-KR" altLang="en-US" dirty="0"/>
          </a:p>
        </p:txBody>
      </p:sp>
      <p:sp>
        <p:nvSpPr>
          <p:cNvPr id="79" name="14"/>
          <p:cNvSpPr>
            <a:spLocks noGrp="1"/>
          </p:cNvSpPr>
          <p:nvPr>
            <p:ph type="pic" sz="quarter" idx="29" hasCustomPrompt="1"/>
          </p:nvPr>
        </p:nvSpPr>
        <p:spPr>
          <a:xfrm>
            <a:off x="-2993644" y="1767508"/>
            <a:ext cx="2951999" cy="1869054"/>
          </a:xfrm>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Chart4 (14)</a:t>
            </a:r>
            <a:endParaRPr lang="ko-KR" altLang="en-US" dirty="0"/>
          </a:p>
        </p:txBody>
      </p:sp>
      <p:sp>
        <p:nvSpPr>
          <p:cNvPr id="80" name="TextBox 79"/>
          <p:cNvSpPr txBox="1"/>
          <p:nvPr userDrawn="1"/>
        </p:nvSpPr>
        <p:spPr>
          <a:xfrm>
            <a:off x="6786072" y="118571"/>
            <a:ext cx="885302" cy="246221"/>
          </a:xfrm>
          <a:prstGeom prst="rect">
            <a:avLst/>
          </a:prstGeom>
          <a:noFill/>
        </p:spPr>
        <p:txBody>
          <a:bodyPr wrap="none" lIns="36000" rtlCol="0" anchor="ctr">
            <a:spAutoFit/>
          </a:bodyPr>
          <a:lstStyle/>
          <a:p>
            <a:r>
              <a:rPr lang="en-US" altLang="ko-KR" sz="1000" b="0" dirty="0">
                <a:latin typeface="원신한 Medium" panose="020B0603000000000000" pitchFamily="50" charset="-127"/>
                <a:ea typeface="원신한 Medium" panose="020B0603000000000000" pitchFamily="50" charset="-127"/>
                <a:cs typeface="Tahoma" panose="020B0604030504040204" pitchFamily="34" charset="0"/>
              </a:rPr>
              <a:t>ETF </a:t>
            </a:r>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기본정보</a:t>
            </a:r>
          </a:p>
        </p:txBody>
      </p:sp>
      <p:sp>
        <p:nvSpPr>
          <p:cNvPr id="88" name="TextBox 87"/>
          <p:cNvSpPr txBox="1"/>
          <p:nvPr userDrawn="1"/>
        </p:nvSpPr>
        <p:spPr>
          <a:xfrm>
            <a:off x="114277" y="2420540"/>
            <a:ext cx="1358188"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편입 상위 </a:t>
            </a:r>
            <a:r>
              <a:rPr lang="en-US" altLang="ko-KR" sz="1000" b="0" dirty="0">
                <a:latin typeface="원신한 Medium" panose="020B0603000000000000" pitchFamily="50" charset="-127"/>
                <a:ea typeface="원신한 Medium" panose="020B0603000000000000" pitchFamily="50" charset="-127"/>
                <a:cs typeface="Tahoma" panose="020B0604030504040204" pitchFamily="34" charset="0"/>
              </a:rPr>
              <a:t>10</a:t>
            </a:r>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종목 </a:t>
            </a:r>
            <a:r>
              <a:rPr lang="en-US" altLang="ko-KR" sz="1000" b="0" dirty="0">
                <a:latin typeface="원신한 Medium" panose="020B0603000000000000" pitchFamily="50" charset="-127"/>
                <a:ea typeface="원신한 Medium" panose="020B0603000000000000" pitchFamily="50" charset="-127"/>
                <a:cs typeface="Tahoma" panose="020B0604030504040204" pitchFamily="34" charset="0"/>
              </a:rPr>
              <a:t>(%)</a:t>
            </a:r>
            <a:endParaRPr lang="ko-KR" altLang="en-US" sz="1000" b="0" dirty="0">
              <a:latin typeface="원신한 Medium" panose="020B0603000000000000" pitchFamily="50" charset="-127"/>
              <a:ea typeface="원신한 Medium" panose="020B0603000000000000" pitchFamily="50" charset="-127"/>
              <a:cs typeface="Tahoma" panose="020B0604030504040204" pitchFamily="34" charset="0"/>
            </a:endParaRPr>
          </a:p>
        </p:txBody>
      </p:sp>
      <p:sp>
        <p:nvSpPr>
          <p:cNvPr id="89" name="TextBox 88"/>
          <p:cNvSpPr txBox="1"/>
          <p:nvPr userDrawn="1"/>
        </p:nvSpPr>
        <p:spPr>
          <a:xfrm>
            <a:off x="112517" y="4799073"/>
            <a:ext cx="943010"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수정주가 추이</a:t>
            </a:r>
          </a:p>
        </p:txBody>
      </p:sp>
      <p:cxnSp>
        <p:nvCxnSpPr>
          <p:cNvPr id="82" name="직선 연결선 81"/>
          <p:cNvCxnSpPr/>
          <p:nvPr userDrawn="1"/>
        </p:nvCxnSpPr>
        <p:spPr>
          <a:xfrm>
            <a:off x="6739639" y="352600"/>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 name="직선 연결선 86"/>
          <p:cNvCxnSpPr/>
          <p:nvPr userDrawn="1"/>
        </p:nvCxnSpPr>
        <p:spPr>
          <a:xfrm>
            <a:off x="114277" y="2654569"/>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직선 연결선 61"/>
          <p:cNvCxnSpPr>
            <a:cxnSpLocks/>
          </p:cNvCxnSpPr>
          <p:nvPr userDrawn="1"/>
        </p:nvCxnSpPr>
        <p:spPr>
          <a:xfrm>
            <a:off x="3462505" y="4579772"/>
            <a:ext cx="289215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 name="직선 연결선 82"/>
          <p:cNvCxnSpPr/>
          <p:nvPr userDrawn="1"/>
        </p:nvCxnSpPr>
        <p:spPr>
          <a:xfrm>
            <a:off x="6765527" y="2151249"/>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직선 연결선 83"/>
          <p:cNvCxnSpPr/>
          <p:nvPr userDrawn="1"/>
        </p:nvCxnSpPr>
        <p:spPr>
          <a:xfrm>
            <a:off x="114277" y="4578608"/>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6780949" y="2168433"/>
            <a:ext cx="564257" cy="107722"/>
          </a:xfrm>
          <a:prstGeom prst="rect">
            <a:avLst/>
          </a:prstGeom>
          <a:noFill/>
        </p:spPr>
        <p:txBody>
          <a:bodyPr wrap="non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ETF.com</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45" name="TextBox 44"/>
          <p:cNvSpPr txBox="1"/>
          <p:nvPr userDrawn="1"/>
        </p:nvSpPr>
        <p:spPr>
          <a:xfrm>
            <a:off x="150793" y="4599587"/>
            <a:ext cx="1176656"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ETF.com</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46" name="TextBox 45"/>
          <p:cNvSpPr txBox="1"/>
          <p:nvPr userDrawn="1"/>
        </p:nvSpPr>
        <p:spPr>
          <a:xfrm>
            <a:off x="3403638" y="6381328"/>
            <a:ext cx="827150" cy="107722"/>
          </a:xfrm>
          <a:prstGeom prst="rect">
            <a:avLst/>
          </a:prstGeom>
          <a:noFill/>
        </p:spPr>
        <p:txBody>
          <a:bodyPr wrap="non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Yahoo</a:t>
            </a:r>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 </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Finance</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47" name="TextBox 46"/>
          <p:cNvSpPr txBox="1"/>
          <p:nvPr userDrawn="1"/>
        </p:nvSpPr>
        <p:spPr>
          <a:xfrm>
            <a:off x="7377850" y="6381328"/>
            <a:ext cx="1068529"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Yahoo Finance</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51" name="TextBox 50"/>
          <p:cNvSpPr txBox="1"/>
          <p:nvPr userDrawn="1"/>
        </p:nvSpPr>
        <p:spPr>
          <a:xfrm>
            <a:off x="3491364" y="4597877"/>
            <a:ext cx="1152675"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ETFdb.com</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pic>
        <p:nvPicPr>
          <p:cNvPr id="1030" name="Picture 6"/>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37702" b="28626"/>
          <a:stretch/>
        </p:blipFill>
        <p:spPr bwMode="auto">
          <a:xfrm>
            <a:off x="8265528" y="6489548"/>
            <a:ext cx="1440000" cy="27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15"/>
          <p:cNvSpPr>
            <a:spLocks noGrp="1"/>
          </p:cNvSpPr>
          <p:nvPr>
            <p:ph type="pic" sz="quarter" idx="31" hasCustomPrompt="1"/>
          </p:nvPr>
        </p:nvSpPr>
        <p:spPr>
          <a:xfrm>
            <a:off x="3384251" y="5063301"/>
            <a:ext cx="3852000" cy="1260000"/>
          </a:xfrm>
        </p:spPr>
        <p:txBody>
          <a:bodyPr>
            <a:normAutofit/>
          </a:bodyPr>
          <a:lstStyle>
            <a:lvl1pPr marL="0" indent="0">
              <a:buNone/>
              <a:defRPr sz="1200" b="0" baseline="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Monthly Return Table (15)</a:t>
            </a:r>
            <a:endParaRPr lang="ko-KR" altLang="en-US" dirty="0"/>
          </a:p>
        </p:txBody>
      </p:sp>
      <p:sp>
        <p:nvSpPr>
          <p:cNvPr id="3" name="16"/>
          <p:cNvSpPr>
            <a:spLocks noGrp="1"/>
          </p:cNvSpPr>
          <p:nvPr>
            <p:ph type="body" sz="quarter" idx="32" hasCustomPrompt="1"/>
          </p:nvPr>
        </p:nvSpPr>
        <p:spPr>
          <a:xfrm>
            <a:off x="178664" y="-6093"/>
            <a:ext cx="6471870" cy="333375"/>
          </a:xfrm>
        </p:spPr>
        <p:txBody>
          <a:bodyPr anchor="ctr">
            <a:noAutofit/>
          </a:bodyPr>
          <a:lstStyle>
            <a:lvl1pPr marL="0" indent="0">
              <a:buNone/>
              <a:defRPr sz="1400" b="0" spc="-150">
                <a:solidFill>
                  <a:schemeClr val="bg1">
                    <a:lumMod val="50000"/>
                  </a:schemeClr>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Classification (16)</a:t>
            </a:r>
            <a:endParaRPr lang="ko-KR" altLang="en-US" dirty="0"/>
          </a:p>
        </p:txBody>
      </p:sp>
      <p:sp>
        <p:nvSpPr>
          <p:cNvPr id="350" name="TextBox 349">
            <a:extLst>
              <a:ext uri="{FF2B5EF4-FFF2-40B4-BE49-F238E27FC236}">
                <a16:creationId xmlns:a16="http://schemas.microsoft.com/office/drawing/2014/main" id="{5D7B2377-E462-4EDB-945F-D9AE13E814DE}"/>
              </a:ext>
            </a:extLst>
          </p:cNvPr>
          <p:cNvSpPr txBox="1"/>
          <p:nvPr userDrawn="1"/>
        </p:nvSpPr>
        <p:spPr>
          <a:xfrm>
            <a:off x="3389875" y="4784282"/>
            <a:ext cx="814770"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월간 수익률</a:t>
            </a:r>
          </a:p>
        </p:txBody>
      </p:sp>
      <p:cxnSp>
        <p:nvCxnSpPr>
          <p:cNvPr id="351" name="직선 연결선 350">
            <a:extLst>
              <a:ext uri="{FF2B5EF4-FFF2-40B4-BE49-F238E27FC236}">
                <a16:creationId xmlns:a16="http://schemas.microsoft.com/office/drawing/2014/main" id="{03E5A708-57C7-442A-A914-6B59F3B65A85}"/>
              </a:ext>
            </a:extLst>
          </p:cNvPr>
          <p:cNvCxnSpPr>
            <a:cxnSpLocks/>
          </p:cNvCxnSpPr>
          <p:nvPr userDrawn="1"/>
        </p:nvCxnSpPr>
        <p:spPr>
          <a:xfrm>
            <a:off x="3512840" y="2636912"/>
            <a:ext cx="288510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3" name="직선 연결선 352">
            <a:extLst>
              <a:ext uri="{FF2B5EF4-FFF2-40B4-BE49-F238E27FC236}">
                <a16:creationId xmlns:a16="http://schemas.microsoft.com/office/drawing/2014/main" id="{B6A6CC45-0464-40FD-A736-511761B20E6A}"/>
              </a:ext>
            </a:extLst>
          </p:cNvPr>
          <p:cNvCxnSpPr>
            <a:cxnSpLocks/>
          </p:cNvCxnSpPr>
          <p:nvPr userDrawn="1"/>
        </p:nvCxnSpPr>
        <p:spPr>
          <a:xfrm>
            <a:off x="3386427" y="5019559"/>
            <a:ext cx="387082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7" name="직선 연결선 356">
            <a:extLst>
              <a:ext uri="{FF2B5EF4-FFF2-40B4-BE49-F238E27FC236}">
                <a16:creationId xmlns:a16="http://schemas.microsoft.com/office/drawing/2014/main" id="{5CD8CF57-3BEB-4442-825D-CFEC31A64CC0}"/>
              </a:ext>
            </a:extLst>
          </p:cNvPr>
          <p:cNvCxnSpPr>
            <a:cxnSpLocks/>
          </p:cNvCxnSpPr>
          <p:nvPr userDrawn="1"/>
        </p:nvCxnSpPr>
        <p:spPr>
          <a:xfrm>
            <a:off x="7355837" y="5018903"/>
            <a:ext cx="236478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8" name="직선 연결선 357">
            <a:extLst>
              <a:ext uri="{FF2B5EF4-FFF2-40B4-BE49-F238E27FC236}">
                <a16:creationId xmlns:a16="http://schemas.microsoft.com/office/drawing/2014/main" id="{4B153F6D-F075-44AA-A47B-8893D4B718D1}"/>
              </a:ext>
            </a:extLst>
          </p:cNvPr>
          <p:cNvCxnSpPr>
            <a:cxnSpLocks/>
          </p:cNvCxnSpPr>
          <p:nvPr userDrawn="1"/>
        </p:nvCxnSpPr>
        <p:spPr>
          <a:xfrm>
            <a:off x="108558" y="5019559"/>
            <a:ext cx="317448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9" name="직선 연결선 358">
            <a:extLst>
              <a:ext uri="{FF2B5EF4-FFF2-40B4-BE49-F238E27FC236}">
                <a16:creationId xmlns:a16="http://schemas.microsoft.com/office/drawing/2014/main" id="{D1AC156C-57BD-4141-BB6C-457B4D4B04F8}"/>
              </a:ext>
            </a:extLst>
          </p:cNvPr>
          <p:cNvCxnSpPr>
            <a:cxnSpLocks/>
          </p:cNvCxnSpPr>
          <p:nvPr userDrawn="1"/>
        </p:nvCxnSpPr>
        <p:spPr>
          <a:xfrm>
            <a:off x="3386427" y="6352709"/>
            <a:ext cx="387082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0" name="직선 연결선 359">
            <a:extLst>
              <a:ext uri="{FF2B5EF4-FFF2-40B4-BE49-F238E27FC236}">
                <a16:creationId xmlns:a16="http://schemas.microsoft.com/office/drawing/2014/main" id="{12CE67EF-7A87-49EC-B969-93C079486679}"/>
              </a:ext>
            </a:extLst>
          </p:cNvPr>
          <p:cNvCxnSpPr>
            <a:cxnSpLocks/>
          </p:cNvCxnSpPr>
          <p:nvPr userDrawn="1"/>
        </p:nvCxnSpPr>
        <p:spPr>
          <a:xfrm>
            <a:off x="7355837" y="6352053"/>
            <a:ext cx="236478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1" name="직선 연결선 360">
            <a:extLst>
              <a:ext uri="{FF2B5EF4-FFF2-40B4-BE49-F238E27FC236}">
                <a16:creationId xmlns:a16="http://schemas.microsoft.com/office/drawing/2014/main" id="{4BB81FEE-0F43-4E40-B9BD-76AB255C6029}"/>
              </a:ext>
            </a:extLst>
          </p:cNvPr>
          <p:cNvCxnSpPr>
            <a:cxnSpLocks/>
          </p:cNvCxnSpPr>
          <p:nvPr userDrawn="1"/>
        </p:nvCxnSpPr>
        <p:spPr>
          <a:xfrm>
            <a:off x="108558" y="6352709"/>
            <a:ext cx="317448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62" name="TextBox 361">
            <a:extLst>
              <a:ext uri="{FF2B5EF4-FFF2-40B4-BE49-F238E27FC236}">
                <a16:creationId xmlns:a16="http://schemas.microsoft.com/office/drawing/2014/main" id="{CB2D9042-18D7-458E-8F0D-49E477EF5B1C}"/>
              </a:ext>
            </a:extLst>
          </p:cNvPr>
          <p:cNvSpPr txBox="1"/>
          <p:nvPr userDrawn="1"/>
        </p:nvSpPr>
        <p:spPr>
          <a:xfrm>
            <a:off x="113817" y="6381328"/>
            <a:ext cx="1068529"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Yahoo Finance</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142" name="TextBox 141">
            <a:extLst>
              <a:ext uri="{FF2B5EF4-FFF2-40B4-BE49-F238E27FC236}">
                <a16:creationId xmlns:a16="http://schemas.microsoft.com/office/drawing/2014/main" id="{79231310-4B12-4F3F-A5BB-CCEF2C238FD9}"/>
              </a:ext>
            </a:extLst>
          </p:cNvPr>
          <p:cNvSpPr txBox="1"/>
          <p:nvPr userDrawn="1"/>
        </p:nvSpPr>
        <p:spPr>
          <a:xfrm>
            <a:off x="-3008781" y="887112"/>
            <a:ext cx="256925"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a:t>
            </a:r>
          </a:p>
        </p:txBody>
      </p:sp>
      <p:sp>
        <p:nvSpPr>
          <p:cNvPr id="144" name="TextBox 143">
            <a:extLst>
              <a:ext uri="{FF2B5EF4-FFF2-40B4-BE49-F238E27FC236}">
                <a16:creationId xmlns:a16="http://schemas.microsoft.com/office/drawing/2014/main" id="{4720AFEE-8F90-4643-BD55-57A87A30A9C4}"/>
              </a:ext>
            </a:extLst>
          </p:cNvPr>
          <p:cNvSpPr txBox="1"/>
          <p:nvPr userDrawn="1"/>
        </p:nvSpPr>
        <p:spPr>
          <a:xfrm>
            <a:off x="-2827720" y="908458"/>
            <a:ext cx="256925"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a:t>
            </a:r>
          </a:p>
        </p:txBody>
      </p:sp>
      <p:cxnSp>
        <p:nvCxnSpPr>
          <p:cNvPr id="145" name="직선 연결선 144">
            <a:extLst>
              <a:ext uri="{FF2B5EF4-FFF2-40B4-BE49-F238E27FC236}">
                <a16:creationId xmlns:a16="http://schemas.microsoft.com/office/drawing/2014/main" id="{9F5AE2D2-9A72-4C98-B2F7-1C85678256C4}"/>
              </a:ext>
            </a:extLst>
          </p:cNvPr>
          <p:cNvCxnSpPr/>
          <p:nvPr userDrawn="1"/>
        </p:nvCxnSpPr>
        <p:spPr>
          <a:xfrm>
            <a:off x="6739639" y="2636912"/>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1C83CE17-A130-462F-BF10-066FC7D96FAC}"/>
              </a:ext>
            </a:extLst>
          </p:cNvPr>
          <p:cNvSpPr txBox="1"/>
          <p:nvPr userDrawn="1"/>
        </p:nvSpPr>
        <p:spPr>
          <a:xfrm>
            <a:off x="6739639" y="2404836"/>
            <a:ext cx="814770"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자산 스타일</a:t>
            </a:r>
          </a:p>
        </p:txBody>
      </p:sp>
      <p:cxnSp>
        <p:nvCxnSpPr>
          <p:cNvPr id="147" name="직선 연결선 146">
            <a:extLst>
              <a:ext uri="{FF2B5EF4-FFF2-40B4-BE49-F238E27FC236}">
                <a16:creationId xmlns:a16="http://schemas.microsoft.com/office/drawing/2014/main" id="{3933726E-DF61-429F-B101-493EEA8DD091}"/>
              </a:ext>
            </a:extLst>
          </p:cNvPr>
          <p:cNvCxnSpPr>
            <a:cxnSpLocks/>
          </p:cNvCxnSpPr>
          <p:nvPr userDrawn="1"/>
        </p:nvCxnSpPr>
        <p:spPr>
          <a:xfrm>
            <a:off x="-2993644" y="3933056"/>
            <a:ext cx="289215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143989"/>
      </p:ext>
    </p:extLst>
  </p:cSld>
  <p:clrMapOvr>
    <a:masterClrMapping/>
  </p:clrMapOvr>
  <p:extLst>
    <p:ext uri="{DCECCB84-F9BA-43D5-87BE-67443E8EF086}">
      <p15:sldGuideLst xmlns:p15="http://schemas.microsoft.com/office/powerpoint/2012/main">
        <p15:guide id="1" orient="horz" pos="1661" userDrawn="1">
          <p15:clr>
            <a:srgbClr val="FBAE40"/>
          </p15:clr>
        </p15:guide>
        <p15:guide id="2" pos="3120" userDrawn="1">
          <p15:clr>
            <a:srgbClr val="FBAE40"/>
          </p15:clr>
        </p15:guide>
        <p15:guide id="3" pos="425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사용자 지정 레이아웃">
    <p:spTree>
      <p:nvGrpSpPr>
        <p:cNvPr id="1" name=""/>
        <p:cNvGrpSpPr/>
        <p:nvPr/>
      </p:nvGrpSpPr>
      <p:grpSpPr>
        <a:xfrm>
          <a:off x="0" y="0"/>
          <a:ext cx="0" cy="0"/>
          <a:chOff x="0" y="0"/>
          <a:chExt cx="0" cy="0"/>
        </a:xfrm>
      </p:grpSpPr>
      <p:sp>
        <p:nvSpPr>
          <p:cNvPr id="131" name="모서리가 둥근 직사각형 138">
            <a:extLst>
              <a:ext uri="{FF2B5EF4-FFF2-40B4-BE49-F238E27FC236}">
                <a16:creationId xmlns:a16="http://schemas.microsoft.com/office/drawing/2014/main" id="{4D61134F-88CC-40FE-8AC3-EF727370A343}"/>
              </a:ext>
            </a:extLst>
          </p:cNvPr>
          <p:cNvSpPr/>
          <p:nvPr userDrawn="1"/>
        </p:nvSpPr>
        <p:spPr>
          <a:xfrm>
            <a:off x="108558" y="938450"/>
            <a:ext cx="6245783" cy="1108040"/>
          </a:xfrm>
          <a:prstGeom prst="roundRect">
            <a:avLst>
              <a:gd name="adj" fmla="val 10664"/>
            </a:avLst>
          </a:prstGeom>
          <a:solidFill>
            <a:srgbClr val="E6CB96">
              <a:lumMod val="20000"/>
              <a:lumOff val="80000"/>
            </a:srgbClr>
          </a:solidFill>
          <a:ln w="12700" cap="flat" cmpd="sng" algn="ctr">
            <a:solidFill>
              <a:srgbClr val="D3A243">
                <a:lumMod val="60000"/>
                <a:lumOff val="4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17" name="슬라이드 번호 개체 틀 16"/>
          <p:cNvSpPr>
            <a:spLocks noGrp="1"/>
          </p:cNvSpPr>
          <p:nvPr>
            <p:ph type="sldNum" sz="quarter" idx="18"/>
          </p:nvPr>
        </p:nvSpPr>
        <p:spPr>
          <a:xfrm>
            <a:off x="3797300" y="6491436"/>
            <a:ext cx="2311400" cy="365125"/>
          </a:xfrm>
          <a:prstGeom prst="rect">
            <a:avLst/>
          </a:prstGeom>
        </p:spPr>
        <p:txBody>
          <a:bodyPr anchor="ctr"/>
          <a:lstStyle>
            <a:lvl1pPr algn="ctr">
              <a:defRPr sz="1200" b="0">
                <a:solidFill>
                  <a:schemeClr val="tx1"/>
                </a:solidFill>
                <a:latin typeface="원신한 Light" panose="020B0303000000000000" pitchFamily="50" charset="-127"/>
                <a:ea typeface="원신한 Light" panose="020B0303000000000000" pitchFamily="50" charset="-127"/>
                <a:cs typeface="Tahoma" panose="020B0604030504040204" pitchFamily="34" charset="0"/>
              </a:defRPr>
            </a:lvl1pPr>
          </a:lstStyle>
          <a:p>
            <a:r>
              <a:rPr lang="en-US" altLang="ko-KR"/>
              <a:t>- </a:t>
            </a:r>
            <a:fld id="{72B3219B-C384-44BD-BDAC-79EBF44E6C1F}" type="slidenum">
              <a:rPr lang="ko-KR" altLang="en-US" smtClean="0"/>
              <a:pPr/>
              <a:t>‹#›</a:t>
            </a:fld>
            <a:r>
              <a:rPr lang="ko-KR" altLang="en-US"/>
              <a:t> </a:t>
            </a:r>
            <a:r>
              <a:rPr lang="en-US" altLang="ko-KR"/>
              <a:t>-</a:t>
            </a:r>
            <a:endParaRPr lang="ko-KR" altLang="en-US" dirty="0"/>
          </a:p>
        </p:txBody>
      </p:sp>
      <p:sp>
        <p:nvSpPr>
          <p:cNvPr id="65" name="0"/>
          <p:cNvSpPr>
            <a:spLocks noGrp="1"/>
          </p:cNvSpPr>
          <p:nvPr>
            <p:ph type="body" sz="quarter" idx="13" hasCustomPrompt="1"/>
          </p:nvPr>
        </p:nvSpPr>
        <p:spPr>
          <a:xfrm>
            <a:off x="157717" y="318442"/>
            <a:ext cx="1853978" cy="430887"/>
          </a:xfrm>
        </p:spPr>
        <p:txBody>
          <a:bodyPr wrap="square" tIns="0" bIns="0" anchor="ctr">
            <a:spAutoFit/>
          </a:bodyPr>
          <a:lstStyle>
            <a:lvl1pPr marL="0" indent="0">
              <a:buNone/>
              <a:defRPr lang="ko-KR" altLang="en-US" sz="2800" b="0" kern="1200" dirty="0">
                <a:solidFill>
                  <a:srgbClr val="BF9000"/>
                </a:solidFill>
                <a:latin typeface="원신한 Bold" panose="020B0803000000000000" pitchFamily="50" charset="-127"/>
                <a:ea typeface="원신한 Bold" panose="020B0803000000000000" pitchFamily="50" charset="-127"/>
                <a:cs typeface="Arial" panose="020B0604020202020204" pitchFamily="34" charset="0"/>
              </a:defRPr>
            </a:lvl1pPr>
          </a:lstStyle>
          <a:p>
            <a:pPr lvl="0"/>
            <a:r>
              <a:rPr lang="en-US" altLang="ko-KR" dirty="0"/>
              <a:t>SYMB (0)</a:t>
            </a:r>
            <a:endParaRPr lang="ko-KR" altLang="en-US" dirty="0"/>
          </a:p>
        </p:txBody>
      </p:sp>
      <p:sp>
        <p:nvSpPr>
          <p:cNvPr id="66" name="1"/>
          <p:cNvSpPr>
            <a:spLocks noGrp="1"/>
          </p:cNvSpPr>
          <p:nvPr>
            <p:ph type="body" sz="quarter" idx="14" hasCustomPrompt="1"/>
          </p:nvPr>
        </p:nvSpPr>
        <p:spPr>
          <a:xfrm>
            <a:off x="1640632" y="363803"/>
            <a:ext cx="6552728" cy="369332"/>
          </a:xfrm>
        </p:spPr>
        <p:txBody>
          <a:bodyPr wrap="square" tIns="0" bIns="0" anchor="ctr">
            <a:spAutoFit/>
          </a:bodyPr>
          <a:lstStyle>
            <a:lvl1pPr marL="0" indent="0">
              <a:buNone/>
              <a:defRPr lang="ko-KR" altLang="en-US" sz="2400" b="0" kern="1200" spc="-300" dirty="0">
                <a:solidFill>
                  <a:schemeClr val="bg1"/>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ko-KR" dirty="0"/>
              <a:t>ETF full name (1)</a:t>
            </a:r>
            <a:endParaRPr lang="ko-KR" altLang="en-US" dirty="0"/>
          </a:p>
        </p:txBody>
      </p:sp>
      <p:sp>
        <p:nvSpPr>
          <p:cNvPr id="67" name="2"/>
          <p:cNvSpPr>
            <a:spLocks noGrp="1"/>
          </p:cNvSpPr>
          <p:nvPr>
            <p:ph type="body" sz="quarter" idx="15" hasCustomPrompt="1"/>
          </p:nvPr>
        </p:nvSpPr>
        <p:spPr>
          <a:xfrm>
            <a:off x="-2901587" y="4110396"/>
            <a:ext cx="2531462" cy="276999"/>
          </a:xfrm>
        </p:spPr>
        <p:txBody>
          <a:bodyPr wrap="none" tIns="0" bIns="0" anchor="ctr">
            <a:spAutoFit/>
          </a:bodyPr>
          <a:lstStyle>
            <a:lvl1pPr marL="0" indent="0">
              <a:buNone/>
              <a:defRPr lang="ko-KR" altLang="en-US" sz="1800" b="0" kern="1200" dirty="0">
                <a:solidFill>
                  <a:schemeClr val="tx1">
                    <a:lumMod val="50000"/>
                    <a:lumOff val="50000"/>
                  </a:schemeClr>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ko-KR" dirty="0"/>
              <a:t>Benchmark Index (2)</a:t>
            </a:r>
            <a:endParaRPr lang="ko-KR" altLang="en-US" dirty="0"/>
          </a:p>
        </p:txBody>
      </p:sp>
      <p:sp>
        <p:nvSpPr>
          <p:cNvPr id="68" name="3"/>
          <p:cNvSpPr>
            <a:spLocks noGrp="1"/>
          </p:cNvSpPr>
          <p:nvPr>
            <p:ph type="body" sz="quarter" idx="19" hasCustomPrompt="1"/>
          </p:nvPr>
        </p:nvSpPr>
        <p:spPr>
          <a:xfrm>
            <a:off x="178664" y="986182"/>
            <a:ext cx="6070480" cy="1027779"/>
          </a:xfrm>
        </p:spPr>
        <p:txBody>
          <a:bodyPr tIns="90000" anchor="t">
            <a:normAutofit/>
          </a:bodyPr>
          <a:lstStyle>
            <a:lvl1pPr marL="0" indent="0" algn="just" latinLnBrk="0" hangingPunct="0">
              <a:buNone/>
              <a:defRPr sz="1200" b="0">
                <a:latin typeface="원신한 Light" panose="020B0303000000000000" pitchFamily="50" charset="-127"/>
                <a:ea typeface="원신한 Light" panose="020B0303000000000000" pitchFamily="50" charset="-127"/>
                <a:cs typeface="Tahom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ko-KR" dirty="0"/>
              <a:t>Description (3)</a:t>
            </a:r>
          </a:p>
        </p:txBody>
      </p:sp>
      <p:sp>
        <p:nvSpPr>
          <p:cNvPr id="69" name="4"/>
          <p:cNvSpPr>
            <a:spLocks noGrp="1"/>
          </p:cNvSpPr>
          <p:nvPr>
            <p:ph type="tbl" sz="quarter" idx="20" hasCustomPrompt="1"/>
          </p:nvPr>
        </p:nvSpPr>
        <p:spPr>
          <a:xfrm>
            <a:off x="6749504" y="397569"/>
            <a:ext cx="2952000" cy="1735576"/>
          </a:xfrm>
        </p:spPr>
        <p:txBody>
          <a:bodyPr>
            <a:normAutofit/>
          </a:bodyPr>
          <a:lstStyle>
            <a:lvl1pPr marL="0" indent="0">
              <a:buNone/>
              <a:defRPr sz="1200" b="0">
                <a:latin typeface="원신한 Light" panose="020B0303000000000000" pitchFamily="50" charset="-127"/>
                <a:ea typeface="원신한 Light" panose="020B0303000000000000" pitchFamily="50" charset="-127"/>
                <a:cs typeface="Tahoma" panose="020B0604030504040204" pitchFamily="34" charset="0"/>
              </a:defRPr>
            </a:lvl1pPr>
          </a:lstStyle>
          <a:p>
            <a:r>
              <a:rPr lang="en-US" altLang="ko-KR" dirty="0"/>
              <a:t>Summary Table (4)</a:t>
            </a:r>
          </a:p>
        </p:txBody>
      </p:sp>
      <p:sp>
        <p:nvSpPr>
          <p:cNvPr id="70" name="5"/>
          <p:cNvSpPr>
            <a:spLocks noGrp="1"/>
          </p:cNvSpPr>
          <p:nvPr>
            <p:ph type="tbl" sz="quarter" idx="30" hasCustomPrompt="1"/>
          </p:nvPr>
        </p:nvSpPr>
        <p:spPr>
          <a:xfrm>
            <a:off x="108558" y="2676909"/>
            <a:ext cx="2952000" cy="1871385"/>
          </a:xfrm>
        </p:spPr>
        <p:txBody>
          <a:bodyPr>
            <a:normAutofit/>
          </a:bodyPr>
          <a:lstStyle>
            <a:lvl1pPr marL="0" indent="0">
              <a:buNone/>
              <a:defRPr sz="1200" b="0">
                <a:latin typeface="원신한 Light" panose="020B0303000000000000" pitchFamily="50" charset="-127"/>
                <a:ea typeface="원신한 Light" panose="020B0303000000000000" pitchFamily="50" charset="-127"/>
                <a:cs typeface="Tahoma" panose="020B0604030504040204" pitchFamily="34" charset="0"/>
              </a:defRPr>
            </a:lvl1pPr>
          </a:lstStyle>
          <a:p>
            <a:r>
              <a:rPr lang="ko-KR" altLang="en-US" dirty="0"/>
              <a:t>편입 상위 </a:t>
            </a:r>
            <a:r>
              <a:rPr lang="en-US" altLang="ko-KR" dirty="0"/>
              <a:t>10 </a:t>
            </a:r>
            <a:r>
              <a:rPr lang="ko-KR" altLang="en-US" dirty="0"/>
              <a:t>종목</a:t>
            </a:r>
            <a:r>
              <a:rPr lang="en-US" altLang="ko-KR" dirty="0"/>
              <a:t> (5)</a:t>
            </a:r>
          </a:p>
        </p:txBody>
      </p:sp>
      <p:sp>
        <p:nvSpPr>
          <p:cNvPr id="71" name="6"/>
          <p:cNvSpPr>
            <a:spLocks noGrp="1"/>
          </p:cNvSpPr>
          <p:nvPr>
            <p:ph type="pic" sz="quarter" idx="21" hasCustomPrompt="1"/>
          </p:nvPr>
        </p:nvSpPr>
        <p:spPr>
          <a:xfrm>
            <a:off x="108558" y="5065439"/>
            <a:ext cx="3174346" cy="1260000"/>
          </a:xfrm>
        </p:spPr>
        <p:txBody>
          <a:bodyPr>
            <a:normAutofit/>
          </a:bodyPr>
          <a:lstStyle>
            <a:lvl1pPr marL="0" indent="0">
              <a:buNone/>
              <a:defRPr sz="1200" b="0" baseline="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Historical Price (6)</a:t>
            </a:r>
            <a:endParaRPr lang="ko-KR" altLang="en-US" dirty="0"/>
          </a:p>
        </p:txBody>
      </p:sp>
      <p:sp>
        <p:nvSpPr>
          <p:cNvPr id="72" name="7"/>
          <p:cNvSpPr>
            <a:spLocks noGrp="1"/>
          </p:cNvSpPr>
          <p:nvPr>
            <p:ph type="body" sz="quarter" idx="22" hasCustomPrompt="1"/>
          </p:nvPr>
        </p:nvSpPr>
        <p:spPr>
          <a:xfrm>
            <a:off x="7354348" y="4802903"/>
            <a:ext cx="2359252" cy="216000"/>
          </a:xfrm>
        </p:spPr>
        <p:txBody>
          <a:bodyPr lIns="36000" anchor="ctr">
            <a:noAutofit/>
          </a:bodyPr>
          <a:lstStyle>
            <a:lvl1pPr marL="0" indent="0">
              <a:buNone/>
              <a:defRPr sz="1000" b="0">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Title1 (7)</a:t>
            </a:r>
            <a:endParaRPr lang="ko-KR" altLang="en-US" dirty="0"/>
          </a:p>
        </p:txBody>
      </p:sp>
      <p:sp>
        <p:nvSpPr>
          <p:cNvPr id="73" name="8"/>
          <p:cNvSpPr>
            <a:spLocks noGrp="1"/>
          </p:cNvSpPr>
          <p:nvPr>
            <p:ph type="pic" sz="quarter" idx="23" hasCustomPrompt="1"/>
          </p:nvPr>
        </p:nvSpPr>
        <p:spPr>
          <a:xfrm>
            <a:off x="7358603" y="5062852"/>
            <a:ext cx="2359252" cy="1260000"/>
          </a:xfrm>
          <a:noFill/>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Chart1 (8)</a:t>
            </a:r>
            <a:endParaRPr lang="ko-KR" altLang="en-US" dirty="0"/>
          </a:p>
        </p:txBody>
      </p:sp>
      <p:sp>
        <p:nvSpPr>
          <p:cNvPr id="74" name="9"/>
          <p:cNvSpPr>
            <a:spLocks noGrp="1"/>
          </p:cNvSpPr>
          <p:nvPr>
            <p:ph type="body" sz="quarter" idx="24" hasCustomPrompt="1"/>
          </p:nvPr>
        </p:nvSpPr>
        <p:spPr>
          <a:xfrm>
            <a:off x="-2751856" y="4539951"/>
            <a:ext cx="2232000" cy="216000"/>
          </a:xfrm>
        </p:spPr>
        <p:txBody>
          <a:bodyPr lIns="36000" anchor="ctr">
            <a:noAutofit/>
          </a:bodyPr>
          <a:lstStyle>
            <a:lvl1pPr marL="0" indent="0">
              <a:buNone/>
              <a:defRPr sz="1000" b="0">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Title2 (9)</a:t>
            </a:r>
            <a:endParaRPr lang="ko-KR" altLang="en-US" dirty="0"/>
          </a:p>
        </p:txBody>
      </p:sp>
      <p:sp>
        <p:nvSpPr>
          <p:cNvPr id="75" name="10"/>
          <p:cNvSpPr>
            <a:spLocks noGrp="1"/>
          </p:cNvSpPr>
          <p:nvPr>
            <p:ph type="pic" sz="quarter" idx="25" hasCustomPrompt="1"/>
          </p:nvPr>
        </p:nvSpPr>
        <p:spPr>
          <a:xfrm>
            <a:off x="-2751856" y="4861229"/>
            <a:ext cx="2232000" cy="1440000"/>
          </a:xfrm>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Chart2 (10)</a:t>
            </a:r>
            <a:endParaRPr lang="ko-KR" altLang="en-US" dirty="0"/>
          </a:p>
        </p:txBody>
      </p:sp>
      <p:sp>
        <p:nvSpPr>
          <p:cNvPr id="76" name="11"/>
          <p:cNvSpPr>
            <a:spLocks noGrp="1"/>
          </p:cNvSpPr>
          <p:nvPr>
            <p:ph type="body" sz="quarter" idx="26" hasCustomPrompt="1"/>
          </p:nvPr>
        </p:nvSpPr>
        <p:spPr>
          <a:xfrm>
            <a:off x="3462505" y="2423269"/>
            <a:ext cx="2891836" cy="216000"/>
          </a:xfrm>
        </p:spPr>
        <p:txBody>
          <a:bodyPr lIns="36000" anchor="ctr">
            <a:noAutofit/>
          </a:bodyPr>
          <a:lstStyle>
            <a:lvl1pPr marL="0" indent="0">
              <a:buNone/>
              <a:defRPr sz="1000" b="0">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Title3 (11)</a:t>
            </a:r>
            <a:endParaRPr lang="ko-KR" altLang="en-US" dirty="0"/>
          </a:p>
        </p:txBody>
      </p:sp>
      <p:sp>
        <p:nvSpPr>
          <p:cNvPr id="77" name="12"/>
          <p:cNvSpPr>
            <a:spLocks noGrp="1"/>
          </p:cNvSpPr>
          <p:nvPr>
            <p:ph type="pic" sz="quarter" idx="27" hasCustomPrompt="1"/>
          </p:nvPr>
        </p:nvSpPr>
        <p:spPr>
          <a:xfrm>
            <a:off x="3462505" y="2668567"/>
            <a:ext cx="2891836" cy="1871384"/>
          </a:xfrm>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Chart3 (12)</a:t>
            </a:r>
            <a:endParaRPr lang="ko-KR" altLang="en-US" dirty="0"/>
          </a:p>
        </p:txBody>
      </p:sp>
      <p:sp>
        <p:nvSpPr>
          <p:cNvPr id="78" name="13"/>
          <p:cNvSpPr>
            <a:spLocks noGrp="1"/>
          </p:cNvSpPr>
          <p:nvPr>
            <p:ph type="body" sz="quarter" idx="28" hasCustomPrompt="1"/>
          </p:nvPr>
        </p:nvSpPr>
        <p:spPr>
          <a:xfrm>
            <a:off x="6739639" y="2421068"/>
            <a:ext cx="2951999" cy="216000"/>
          </a:xfrm>
        </p:spPr>
        <p:txBody>
          <a:bodyPr lIns="36000" anchor="ctr">
            <a:noAutofit/>
          </a:bodyPr>
          <a:lstStyle>
            <a:lvl1pPr marL="0" indent="0">
              <a:buNone/>
              <a:defRPr lang="ko-KR" altLang="en-US" sz="1000" b="0" kern="1200" dirty="0">
                <a:solidFill>
                  <a:schemeClr val="tx1"/>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marL="0" lvl="0" indent="0" algn="l" defTabSz="914400" rtl="0" eaLnBrk="1" latinLnBrk="1" hangingPunct="1">
              <a:spcBef>
                <a:spcPct val="20000"/>
              </a:spcBef>
              <a:buFont typeface="Arial" panose="020B0604020202020204" pitchFamily="34" charset="0"/>
              <a:buNone/>
            </a:pPr>
            <a:r>
              <a:rPr lang="en-US" altLang="ko-KR" dirty="0"/>
              <a:t>Title4 (13)</a:t>
            </a:r>
            <a:endParaRPr lang="ko-KR" altLang="en-US" dirty="0"/>
          </a:p>
        </p:txBody>
      </p:sp>
      <p:sp>
        <p:nvSpPr>
          <p:cNvPr id="79" name="14"/>
          <p:cNvSpPr>
            <a:spLocks noGrp="1"/>
          </p:cNvSpPr>
          <p:nvPr>
            <p:ph type="pic" sz="quarter" idx="29" hasCustomPrompt="1"/>
          </p:nvPr>
        </p:nvSpPr>
        <p:spPr>
          <a:xfrm>
            <a:off x="6749503" y="2636912"/>
            <a:ext cx="2951999" cy="1869054"/>
          </a:xfrm>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Chart4 (14)</a:t>
            </a:r>
            <a:endParaRPr lang="ko-KR" altLang="en-US" dirty="0"/>
          </a:p>
        </p:txBody>
      </p:sp>
      <p:sp>
        <p:nvSpPr>
          <p:cNvPr id="80" name="TextBox 79"/>
          <p:cNvSpPr txBox="1"/>
          <p:nvPr userDrawn="1"/>
        </p:nvSpPr>
        <p:spPr>
          <a:xfrm>
            <a:off x="6739639" y="118571"/>
            <a:ext cx="885302" cy="246221"/>
          </a:xfrm>
          <a:prstGeom prst="rect">
            <a:avLst/>
          </a:prstGeom>
          <a:noFill/>
        </p:spPr>
        <p:txBody>
          <a:bodyPr wrap="none" lIns="36000" rtlCol="0" anchor="ctr">
            <a:spAutoFit/>
          </a:bodyPr>
          <a:lstStyle/>
          <a:p>
            <a:r>
              <a:rPr lang="en-US" altLang="ko-KR" sz="1000" b="0" dirty="0">
                <a:latin typeface="원신한 Medium" panose="020B0603000000000000" pitchFamily="50" charset="-127"/>
                <a:ea typeface="원신한 Medium" panose="020B0603000000000000" pitchFamily="50" charset="-127"/>
                <a:cs typeface="Tahoma" panose="020B0604030504040204" pitchFamily="34" charset="0"/>
              </a:rPr>
              <a:t>ETF </a:t>
            </a:r>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기본정보</a:t>
            </a:r>
          </a:p>
        </p:txBody>
      </p:sp>
      <p:sp>
        <p:nvSpPr>
          <p:cNvPr id="88" name="TextBox 87"/>
          <p:cNvSpPr txBox="1"/>
          <p:nvPr userDrawn="1"/>
        </p:nvSpPr>
        <p:spPr>
          <a:xfrm>
            <a:off x="114277" y="2420540"/>
            <a:ext cx="1358188"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편입 상위 </a:t>
            </a:r>
            <a:r>
              <a:rPr lang="en-US" altLang="ko-KR" sz="1000" b="0" dirty="0">
                <a:latin typeface="원신한 Medium" panose="020B0603000000000000" pitchFamily="50" charset="-127"/>
                <a:ea typeface="원신한 Medium" panose="020B0603000000000000" pitchFamily="50" charset="-127"/>
                <a:cs typeface="Tahoma" panose="020B0604030504040204" pitchFamily="34" charset="0"/>
              </a:rPr>
              <a:t>10</a:t>
            </a:r>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종목 </a:t>
            </a:r>
            <a:r>
              <a:rPr lang="en-US" altLang="ko-KR" sz="1000" b="0" dirty="0">
                <a:latin typeface="원신한 Medium" panose="020B0603000000000000" pitchFamily="50" charset="-127"/>
                <a:ea typeface="원신한 Medium" panose="020B0603000000000000" pitchFamily="50" charset="-127"/>
                <a:cs typeface="Tahoma" panose="020B0604030504040204" pitchFamily="34" charset="0"/>
              </a:rPr>
              <a:t>(%)</a:t>
            </a:r>
            <a:endParaRPr lang="ko-KR" altLang="en-US" sz="1000" b="0" dirty="0">
              <a:latin typeface="원신한 Medium" panose="020B0603000000000000" pitchFamily="50" charset="-127"/>
              <a:ea typeface="원신한 Medium" panose="020B0603000000000000" pitchFamily="50" charset="-127"/>
              <a:cs typeface="Tahoma" panose="020B0604030504040204" pitchFamily="34" charset="0"/>
            </a:endParaRPr>
          </a:p>
        </p:txBody>
      </p:sp>
      <p:sp>
        <p:nvSpPr>
          <p:cNvPr id="89" name="TextBox 88"/>
          <p:cNvSpPr txBox="1"/>
          <p:nvPr userDrawn="1"/>
        </p:nvSpPr>
        <p:spPr>
          <a:xfrm>
            <a:off x="112517" y="4799073"/>
            <a:ext cx="943010"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수정주가 추이</a:t>
            </a:r>
          </a:p>
        </p:txBody>
      </p:sp>
      <p:cxnSp>
        <p:nvCxnSpPr>
          <p:cNvPr id="82" name="직선 연결선 81"/>
          <p:cNvCxnSpPr/>
          <p:nvPr userDrawn="1"/>
        </p:nvCxnSpPr>
        <p:spPr>
          <a:xfrm>
            <a:off x="6739639" y="352600"/>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 name="직선 연결선 86"/>
          <p:cNvCxnSpPr/>
          <p:nvPr userDrawn="1"/>
        </p:nvCxnSpPr>
        <p:spPr>
          <a:xfrm>
            <a:off x="114277" y="2654569"/>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 name="직선 연결선 82"/>
          <p:cNvCxnSpPr/>
          <p:nvPr userDrawn="1"/>
        </p:nvCxnSpPr>
        <p:spPr>
          <a:xfrm>
            <a:off x="6765527" y="2151249"/>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직선 연결선 83"/>
          <p:cNvCxnSpPr/>
          <p:nvPr userDrawn="1"/>
        </p:nvCxnSpPr>
        <p:spPr>
          <a:xfrm>
            <a:off x="114277" y="4578608"/>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6780949" y="2168433"/>
            <a:ext cx="564257" cy="107722"/>
          </a:xfrm>
          <a:prstGeom prst="rect">
            <a:avLst/>
          </a:prstGeom>
          <a:noFill/>
        </p:spPr>
        <p:txBody>
          <a:bodyPr wrap="non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ETF.com</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45" name="TextBox 44"/>
          <p:cNvSpPr txBox="1"/>
          <p:nvPr userDrawn="1"/>
        </p:nvSpPr>
        <p:spPr>
          <a:xfrm>
            <a:off x="150793" y="4599587"/>
            <a:ext cx="1176656"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ETF.com</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46" name="TextBox 45"/>
          <p:cNvSpPr txBox="1"/>
          <p:nvPr userDrawn="1"/>
        </p:nvSpPr>
        <p:spPr>
          <a:xfrm>
            <a:off x="3403638" y="6381328"/>
            <a:ext cx="827150" cy="107722"/>
          </a:xfrm>
          <a:prstGeom prst="rect">
            <a:avLst/>
          </a:prstGeom>
          <a:noFill/>
        </p:spPr>
        <p:txBody>
          <a:bodyPr wrap="non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Yahoo</a:t>
            </a:r>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 </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Finance</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47" name="TextBox 46"/>
          <p:cNvSpPr txBox="1"/>
          <p:nvPr userDrawn="1"/>
        </p:nvSpPr>
        <p:spPr>
          <a:xfrm>
            <a:off x="7377850" y="6381328"/>
            <a:ext cx="1068529"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Yahoo Finance</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pic>
        <p:nvPicPr>
          <p:cNvPr id="1030" name="Picture 6"/>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37702" b="28626"/>
          <a:stretch/>
        </p:blipFill>
        <p:spPr bwMode="auto">
          <a:xfrm>
            <a:off x="8265528" y="6489548"/>
            <a:ext cx="1440000" cy="27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15"/>
          <p:cNvSpPr>
            <a:spLocks noGrp="1"/>
          </p:cNvSpPr>
          <p:nvPr>
            <p:ph type="pic" sz="quarter" idx="31" hasCustomPrompt="1"/>
          </p:nvPr>
        </p:nvSpPr>
        <p:spPr>
          <a:xfrm>
            <a:off x="3384251" y="5063301"/>
            <a:ext cx="3852000" cy="1260000"/>
          </a:xfrm>
        </p:spPr>
        <p:txBody>
          <a:bodyPr>
            <a:normAutofit/>
          </a:bodyPr>
          <a:lstStyle>
            <a:lvl1pPr marL="0" indent="0">
              <a:buNone/>
              <a:defRPr sz="1200" b="0" baseline="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Monthly Return Table (15)</a:t>
            </a:r>
            <a:endParaRPr lang="ko-KR" altLang="en-US" dirty="0"/>
          </a:p>
        </p:txBody>
      </p:sp>
      <p:sp>
        <p:nvSpPr>
          <p:cNvPr id="3" name="16"/>
          <p:cNvSpPr>
            <a:spLocks noGrp="1"/>
          </p:cNvSpPr>
          <p:nvPr>
            <p:ph type="body" sz="quarter" idx="32" hasCustomPrompt="1"/>
          </p:nvPr>
        </p:nvSpPr>
        <p:spPr>
          <a:xfrm>
            <a:off x="167703" y="48501"/>
            <a:ext cx="6471870" cy="333375"/>
          </a:xfrm>
        </p:spPr>
        <p:txBody>
          <a:bodyPr anchor="ctr">
            <a:noAutofit/>
          </a:bodyPr>
          <a:lstStyle>
            <a:lvl1pPr marL="0" indent="0">
              <a:buNone/>
              <a:defRPr sz="1400" b="0" spc="-150">
                <a:solidFill>
                  <a:schemeClr val="bg1">
                    <a:lumMod val="50000"/>
                  </a:schemeClr>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Classification (16)</a:t>
            </a:r>
            <a:endParaRPr lang="ko-KR" altLang="en-US" dirty="0"/>
          </a:p>
        </p:txBody>
      </p:sp>
      <p:sp>
        <p:nvSpPr>
          <p:cNvPr id="350" name="TextBox 349">
            <a:extLst>
              <a:ext uri="{FF2B5EF4-FFF2-40B4-BE49-F238E27FC236}">
                <a16:creationId xmlns:a16="http://schemas.microsoft.com/office/drawing/2014/main" id="{5D7B2377-E462-4EDB-945F-D9AE13E814DE}"/>
              </a:ext>
            </a:extLst>
          </p:cNvPr>
          <p:cNvSpPr txBox="1"/>
          <p:nvPr userDrawn="1"/>
        </p:nvSpPr>
        <p:spPr>
          <a:xfrm>
            <a:off x="3389875" y="4784282"/>
            <a:ext cx="814770"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월간 수익률</a:t>
            </a:r>
          </a:p>
        </p:txBody>
      </p:sp>
      <p:cxnSp>
        <p:nvCxnSpPr>
          <p:cNvPr id="353" name="직선 연결선 352">
            <a:extLst>
              <a:ext uri="{FF2B5EF4-FFF2-40B4-BE49-F238E27FC236}">
                <a16:creationId xmlns:a16="http://schemas.microsoft.com/office/drawing/2014/main" id="{B6A6CC45-0464-40FD-A736-511761B20E6A}"/>
              </a:ext>
            </a:extLst>
          </p:cNvPr>
          <p:cNvCxnSpPr>
            <a:cxnSpLocks/>
          </p:cNvCxnSpPr>
          <p:nvPr userDrawn="1"/>
        </p:nvCxnSpPr>
        <p:spPr>
          <a:xfrm>
            <a:off x="3386427" y="5019559"/>
            <a:ext cx="387082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7" name="직선 연결선 356">
            <a:extLst>
              <a:ext uri="{FF2B5EF4-FFF2-40B4-BE49-F238E27FC236}">
                <a16:creationId xmlns:a16="http://schemas.microsoft.com/office/drawing/2014/main" id="{5CD8CF57-3BEB-4442-825D-CFEC31A64CC0}"/>
              </a:ext>
            </a:extLst>
          </p:cNvPr>
          <p:cNvCxnSpPr>
            <a:cxnSpLocks/>
          </p:cNvCxnSpPr>
          <p:nvPr userDrawn="1"/>
        </p:nvCxnSpPr>
        <p:spPr>
          <a:xfrm>
            <a:off x="7355837" y="5018903"/>
            <a:ext cx="236478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8" name="직선 연결선 357">
            <a:extLst>
              <a:ext uri="{FF2B5EF4-FFF2-40B4-BE49-F238E27FC236}">
                <a16:creationId xmlns:a16="http://schemas.microsoft.com/office/drawing/2014/main" id="{4B153F6D-F075-44AA-A47B-8893D4B718D1}"/>
              </a:ext>
            </a:extLst>
          </p:cNvPr>
          <p:cNvCxnSpPr>
            <a:cxnSpLocks/>
          </p:cNvCxnSpPr>
          <p:nvPr userDrawn="1"/>
        </p:nvCxnSpPr>
        <p:spPr>
          <a:xfrm>
            <a:off x="108558" y="5019559"/>
            <a:ext cx="317448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9" name="직선 연결선 358">
            <a:extLst>
              <a:ext uri="{FF2B5EF4-FFF2-40B4-BE49-F238E27FC236}">
                <a16:creationId xmlns:a16="http://schemas.microsoft.com/office/drawing/2014/main" id="{D1AC156C-57BD-4141-BB6C-457B4D4B04F8}"/>
              </a:ext>
            </a:extLst>
          </p:cNvPr>
          <p:cNvCxnSpPr>
            <a:cxnSpLocks/>
          </p:cNvCxnSpPr>
          <p:nvPr userDrawn="1"/>
        </p:nvCxnSpPr>
        <p:spPr>
          <a:xfrm>
            <a:off x="3386427" y="6352709"/>
            <a:ext cx="387082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0" name="직선 연결선 359">
            <a:extLst>
              <a:ext uri="{FF2B5EF4-FFF2-40B4-BE49-F238E27FC236}">
                <a16:creationId xmlns:a16="http://schemas.microsoft.com/office/drawing/2014/main" id="{12CE67EF-7A87-49EC-B969-93C079486679}"/>
              </a:ext>
            </a:extLst>
          </p:cNvPr>
          <p:cNvCxnSpPr>
            <a:cxnSpLocks/>
          </p:cNvCxnSpPr>
          <p:nvPr userDrawn="1"/>
        </p:nvCxnSpPr>
        <p:spPr>
          <a:xfrm>
            <a:off x="7355837" y="6352053"/>
            <a:ext cx="236478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1" name="직선 연결선 360">
            <a:extLst>
              <a:ext uri="{FF2B5EF4-FFF2-40B4-BE49-F238E27FC236}">
                <a16:creationId xmlns:a16="http://schemas.microsoft.com/office/drawing/2014/main" id="{4BB81FEE-0F43-4E40-B9BD-76AB255C6029}"/>
              </a:ext>
            </a:extLst>
          </p:cNvPr>
          <p:cNvCxnSpPr>
            <a:cxnSpLocks/>
          </p:cNvCxnSpPr>
          <p:nvPr userDrawn="1"/>
        </p:nvCxnSpPr>
        <p:spPr>
          <a:xfrm>
            <a:off x="108558" y="6352709"/>
            <a:ext cx="317448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62" name="TextBox 361">
            <a:extLst>
              <a:ext uri="{FF2B5EF4-FFF2-40B4-BE49-F238E27FC236}">
                <a16:creationId xmlns:a16="http://schemas.microsoft.com/office/drawing/2014/main" id="{CB2D9042-18D7-458E-8F0D-49E477EF5B1C}"/>
              </a:ext>
            </a:extLst>
          </p:cNvPr>
          <p:cNvSpPr txBox="1"/>
          <p:nvPr userDrawn="1"/>
        </p:nvSpPr>
        <p:spPr>
          <a:xfrm>
            <a:off x="113817" y="6381328"/>
            <a:ext cx="1068529"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Yahoo Finance</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144" name="TextBox 143">
            <a:extLst>
              <a:ext uri="{FF2B5EF4-FFF2-40B4-BE49-F238E27FC236}">
                <a16:creationId xmlns:a16="http://schemas.microsoft.com/office/drawing/2014/main" id="{4720AFEE-8F90-4643-BD55-57A87A30A9C4}"/>
              </a:ext>
            </a:extLst>
          </p:cNvPr>
          <p:cNvSpPr txBox="1"/>
          <p:nvPr userDrawn="1"/>
        </p:nvSpPr>
        <p:spPr>
          <a:xfrm>
            <a:off x="-2647262" y="3367451"/>
            <a:ext cx="256925"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a:t>
            </a:r>
          </a:p>
        </p:txBody>
      </p:sp>
    </p:spTree>
    <p:extLst>
      <p:ext uri="{BB962C8B-B14F-4D97-AF65-F5344CB8AC3E}">
        <p14:creationId xmlns:p14="http://schemas.microsoft.com/office/powerpoint/2010/main" val="998562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사용자 지정 레이아웃">
    <p:spTree>
      <p:nvGrpSpPr>
        <p:cNvPr id="1" name=""/>
        <p:cNvGrpSpPr/>
        <p:nvPr/>
      </p:nvGrpSpPr>
      <p:grpSpPr>
        <a:xfrm>
          <a:off x="0" y="0"/>
          <a:ext cx="0" cy="0"/>
          <a:chOff x="0" y="0"/>
          <a:chExt cx="0" cy="0"/>
        </a:xfrm>
      </p:grpSpPr>
      <p:sp>
        <p:nvSpPr>
          <p:cNvPr id="150" name="직사각형 149">
            <a:extLst>
              <a:ext uri="{FF2B5EF4-FFF2-40B4-BE49-F238E27FC236}">
                <a16:creationId xmlns:a16="http://schemas.microsoft.com/office/drawing/2014/main" id="{3B329A51-331C-4934-B7AC-19A8AE34D1E1}"/>
              </a:ext>
            </a:extLst>
          </p:cNvPr>
          <p:cNvSpPr/>
          <p:nvPr userDrawn="1"/>
        </p:nvSpPr>
        <p:spPr>
          <a:xfrm>
            <a:off x="6631386" y="2420541"/>
            <a:ext cx="3001565" cy="2177336"/>
          </a:xfrm>
          <a:prstGeom prst="rect">
            <a:avLst/>
          </a:prstGeom>
          <a:solidFill>
            <a:srgbClr val="A5A5A5">
              <a:lumMod val="20000"/>
              <a:lumOff val="80000"/>
            </a:srgb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graphicFrame>
        <p:nvGraphicFramePr>
          <p:cNvPr id="151" name="표 5">
            <a:extLst>
              <a:ext uri="{FF2B5EF4-FFF2-40B4-BE49-F238E27FC236}">
                <a16:creationId xmlns:a16="http://schemas.microsoft.com/office/drawing/2014/main" id="{1C9F3BDB-BB60-4286-A27C-2B41AD0082CD}"/>
              </a:ext>
            </a:extLst>
          </p:cNvPr>
          <p:cNvGraphicFramePr>
            <a:graphicFrameLocks noGrp="1"/>
          </p:cNvGraphicFramePr>
          <p:nvPr userDrawn="1">
            <p:extLst>
              <p:ext uri="{D42A27DB-BD31-4B8C-83A1-F6EECF244321}">
                <p14:modId xmlns:p14="http://schemas.microsoft.com/office/powerpoint/2010/main" val="3731676385"/>
              </p:ext>
            </p:extLst>
          </p:nvPr>
        </p:nvGraphicFramePr>
        <p:xfrm>
          <a:off x="7090359" y="2591156"/>
          <a:ext cx="2330858" cy="1835157"/>
        </p:xfrm>
        <a:graphic>
          <a:graphicData uri="http://schemas.openxmlformats.org/drawingml/2006/table">
            <a:tbl>
              <a:tblPr firstRow="1" bandRow="1"/>
              <a:tblGrid>
                <a:gridCol w="618653">
                  <a:extLst>
                    <a:ext uri="{9D8B030D-6E8A-4147-A177-3AD203B41FA5}">
                      <a16:colId xmlns:a16="http://schemas.microsoft.com/office/drawing/2014/main" val="490126816"/>
                    </a:ext>
                  </a:extLst>
                </a:gridCol>
                <a:gridCol w="618653">
                  <a:extLst>
                    <a:ext uri="{9D8B030D-6E8A-4147-A177-3AD203B41FA5}">
                      <a16:colId xmlns:a16="http://schemas.microsoft.com/office/drawing/2014/main" val="1061314702"/>
                    </a:ext>
                  </a:extLst>
                </a:gridCol>
                <a:gridCol w="618653">
                  <a:extLst>
                    <a:ext uri="{9D8B030D-6E8A-4147-A177-3AD203B41FA5}">
                      <a16:colId xmlns:a16="http://schemas.microsoft.com/office/drawing/2014/main" val="3622059614"/>
                    </a:ext>
                  </a:extLst>
                </a:gridCol>
                <a:gridCol w="474899">
                  <a:extLst>
                    <a:ext uri="{9D8B030D-6E8A-4147-A177-3AD203B41FA5}">
                      <a16:colId xmlns:a16="http://schemas.microsoft.com/office/drawing/2014/main" val="1850201985"/>
                    </a:ext>
                  </a:extLst>
                </a:gridCol>
              </a:tblGrid>
              <a:tr h="292578">
                <a:tc>
                  <a:txBody>
                    <a:bodyPr/>
                    <a:lstStyle>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algn="ctr" latinLnBrk="1"/>
                      <a:r>
                        <a:rPr lang="ko-KR" altLang="en-US" sz="1000" b="0" dirty="0">
                          <a:solidFill>
                            <a:schemeClr val="tx1">
                              <a:lumMod val="50000"/>
                              <a:lumOff val="50000"/>
                            </a:schemeClr>
                          </a:solidFill>
                          <a:latin typeface="원신한 Bold" panose="020B0803000000000000" pitchFamily="50" charset="-127"/>
                          <a:ea typeface="원신한 Bold" panose="020B0803000000000000" pitchFamily="50" charset="-127"/>
                        </a:rPr>
                        <a:t>소형</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A5A5A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algn="ctr" latinLnBrk="1"/>
                      <a:r>
                        <a:rPr lang="ko-KR" altLang="en-US" sz="1000" b="0" dirty="0">
                          <a:solidFill>
                            <a:schemeClr val="tx1">
                              <a:lumMod val="50000"/>
                              <a:lumOff val="50000"/>
                            </a:schemeClr>
                          </a:solidFill>
                          <a:latin typeface="원신한 Bold" panose="020B0803000000000000" pitchFamily="50" charset="-127"/>
                          <a:ea typeface="원신한 Bold" panose="020B0803000000000000" pitchFamily="50" charset="-127"/>
                        </a:rPr>
                        <a:t>중형</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A5A5A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algn="ctr" latinLnBrk="1"/>
                      <a:r>
                        <a:rPr lang="ko-KR" altLang="en-US" sz="1000" b="0" dirty="0">
                          <a:solidFill>
                            <a:schemeClr val="tx1">
                              <a:lumMod val="50000"/>
                              <a:lumOff val="50000"/>
                            </a:schemeClr>
                          </a:solidFill>
                          <a:latin typeface="원신한 Bold" panose="020B0803000000000000" pitchFamily="50" charset="-127"/>
                          <a:ea typeface="원신한 Bold" panose="020B0803000000000000" pitchFamily="50" charset="-127"/>
                        </a:rPr>
                        <a:t>대형</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A5A5A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algn="ctr" latinLnBrk="1"/>
                      <a:endParaRPr lang="ko-KR" altLang="en-US" sz="1000" b="0"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32869039"/>
                  </a:ext>
                </a:extLst>
              </a:tr>
              <a:tr h="514193">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endParaRPr lang="ko-KR" altLang="en-US" sz="1200" b="0" dirty="0">
                        <a:solidFill>
                          <a:schemeClr val="tx1"/>
                        </a:solidFill>
                      </a:endParaRPr>
                    </a:p>
                  </a:txBody>
                  <a:tcPr>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endParaRPr lang="ko-KR" altLang="en-US" sz="1200" b="0" dirty="0">
                        <a:solidFill>
                          <a:schemeClr val="tx1"/>
                        </a:solidFill>
                      </a:endParaRPr>
                    </a:p>
                  </a:txBody>
                  <a:tcPr>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endParaRPr lang="ko-KR" altLang="en-US" sz="1200" b="0" dirty="0">
                        <a:solidFill>
                          <a:schemeClr val="tx1"/>
                        </a:solidFill>
                      </a:endParaRPr>
                    </a:p>
                  </a:txBody>
                  <a:tcPr>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latinLnBrk="1"/>
                      <a:r>
                        <a:rPr lang="ko-KR" altLang="en-US" sz="1000" b="0" dirty="0">
                          <a:solidFill>
                            <a:schemeClr val="tx1">
                              <a:lumMod val="50000"/>
                              <a:lumOff val="50000"/>
                            </a:schemeClr>
                          </a:solidFill>
                          <a:latin typeface="원신한 Bold" panose="020B0803000000000000" pitchFamily="50" charset="-127"/>
                          <a:ea typeface="원신한 Bold" panose="020B0803000000000000" pitchFamily="50" charset="-127"/>
                        </a:rPr>
                        <a:t>가치</a:t>
                      </a:r>
                    </a:p>
                  </a:txBody>
                  <a:tcPr anchor="ctr">
                    <a:lnL w="12700" cap="flat" cmpd="sng" algn="ctr">
                      <a:solidFill>
                        <a:srgbClr val="A5A5A5"/>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3583432"/>
                  </a:ext>
                </a:extLst>
              </a:tr>
              <a:tr h="514193">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endParaRPr lang="ko-KR" altLang="en-US" sz="1200" b="0" dirty="0">
                        <a:solidFill>
                          <a:schemeClr val="tx1"/>
                        </a:solidFill>
                      </a:endParaRPr>
                    </a:p>
                  </a:txBody>
                  <a:tcPr>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endParaRPr lang="ko-KR" altLang="en-US" sz="1200" b="0" dirty="0">
                        <a:solidFill>
                          <a:schemeClr val="tx1"/>
                        </a:solidFill>
                      </a:endParaRPr>
                    </a:p>
                  </a:txBody>
                  <a:tcPr>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endParaRPr lang="ko-KR" altLang="en-US" sz="1200" b="0" dirty="0">
                        <a:solidFill>
                          <a:schemeClr val="tx1"/>
                        </a:solidFill>
                      </a:endParaRPr>
                    </a:p>
                  </a:txBody>
                  <a:tcPr>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latinLnBrk="1"/>
                      <a:r>
                        <a:rPr lang="ko-KR" altLang="en-US" sz="1000" b="0" dirty="0">
                          <a:solidFill>
                            <a:schemeClr val="tx1">
                              <a:lumMod val="50000"/>
                              <a:lumOff val="50000"/>
                            </a:schemeClr>
                          </a:solidFill>
                          <a:latin typeface="원신한 Bold" panose="020B0803000000000000" pitchFamily="50" charset="-127"/>
                          <a:ea typeface="원신한 Bold" panose="020B0803000000000000" pitchFamily="50" charset="-127"/>
                        </a:rPr>
                        <a:t>혼합</a:t>
                      </a:r>
                    </a:p>
                  </a:txBody>
                  <a:tcPr anchor="ctr">
                    <a:lnL w="12700" cap="flat" cmpd="sng" algn="ctr">
                      <a:solidFill>
                        <a:srgbClr val="A5A5A5"/>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9932530"/>
                  </a:ext>
                </a:extLst>
              </a:tr>
              <a:tr h="514193">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endParaRPr lang="ko-KR" altLang="en-US" sz="1200" b="0" dirty="0">
                        <a:solidFill>
                          <a:schemeClr val="tx1"/>
                        </a:solidFill>
                      </a:endParaRPr>
                    </a:p>
                  </a:txBody>
                  <a:tcPr>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endParaRPr lang="ko-KR" altLang="en-US" sz="1200" b="0" dirty="0">
                        <a:solidFill>
                          <a:schemeClr val="tx1"/>
                        </a:solidFill>
                      </a:endParaRPr>
                    </a:p>
                  </a:txBody>
                  <a:tcPr>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latinLnBrk="1"/>
                      <a:endParaRPr lang="ko-KR" altLang="en-US" sz="1200" b="0" dirty="0">
                        <a:solidFill>
                          <a:schemeClr val="tx1"/>
                        </a:solidFill>
                      </a:endParaRPr>
                    </a:p>
                  </a:txBody>
                  <a:tcPr>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latinLnBrk="1"/>
                      <a:r>
                        <a:rPr lang="ko-KR" altLang="en-US" sz="1000" b="0" dirty="0">
                          <a:solidFill>
                            <a:schemeClr val="tx1">
                              <a:lumMod val="50000"/>
                              <a:lumOff val="50000"/>
                            </a:schemeClr>
                          </a:solidFill>
                          <a:latin typeface="원신한 Bold" panose="020B0803000000000000" pitchFamily="50" charset="-127"/>
                          <a:ea typeface="원신한 Bold" panose="020B0803000000000000" pitchFamily="50" charset="-127"/>
                        </a:rPr>
                        <a:t>성장</a:t>
                      </a:r>
                    </a:p>
                  </a:txBody>
                  <a:tcPr anchor="ctr">
                    <a:lnL w="12700" cap="flat" cmpd="sng" algn="ctr">
                      <a:solidFill>
                        <a:srgbClr val="A5A5A5"/>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6391844"/>
                  </a:ext>
                </a:extLst>
              </a:tr>
            </a:tbl>
          </a:graphicData>
        </a:graphic>
      </p:graphicFrame>
      <p:sp>
        <p:nvSpPr>
          <p:cNvPr id="141" name="모서리가 둥근 직사각형 138">
            <a:extLst>
              <a:ext uri="{FF2B5EF4-FFF2-40B4-BE49-F238E27FC236}">
                <a16:creationId xmlns:a16="http://schemas.microsoft.com/office/drawing/2014/main" id="{B1199C04-8BB6-4094-87BE-CC9D6F6EDFEF}"/>
              </a:ext>
            </a:extLst>
          </p:cNvPr>
          <p:cNvSpPr/>
          <p:nvPr userDrawn="1"/>
        </p:nvSpPr>
        <p:spPr>
          <a:xfrm>
            <a:off x="108558" y="938450"/>
            <a:ext cx="6245783" cy="1108040"/>
          </a:xfrm>
          <a:prstGeom prst="roundRect">
            <a:avLst>
              <a:gd name="adj" fmla="val 10664"/>
            </a:avLst>
          </a:prstGeom>
          <a:solidFill>
            <a:srgbClr val="E6CB96">
              <a:lumMod val="20000"/>
              <a:lumOff val="80000"/>
            </a:srgbClr>
          </a:solidFill>
          <a:ln w="12700" cap="flat" cmpd="sng" algn="ctr">
            <a:solidFill>
              <a:srgbClr val="D3A243">
                <a:lumMod val="60000"/>
                <a:lumOff val="4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17" name="슬라이드 번호 개체 틀 16"/>
          <p:cNvSpPr>
            <a:spLocks noGrp="1"/>
          </p:cNvSpPr>
          <p:nvPr>
            <p:ph type="sldNum" sz="quarter" idx="18"/>
          </p:nvPr>
        </p:nvSpPr>
        <p:spPr>
          <a:xfrm>
            <a:off x="3797300" y="6491436"/>
            <a:ext cx="2311400" cy="365125"/>
          </a:xfrm>
          <a:prstGeom prst="rect">
            <a:avLst/>
          </a:prstGeom>
        </p:spPr>
        <p:txBody>
          <a:bodyPr anchor="ctr"/>
          <a:lstStyle>
            <a:lvl1pPr algn="ctr">
              <a:defRPr sz="1200" b="0">
                <a:solidFill>
                  <a:schemeClr val="tx1"/>
                </a:solidFill>
                <a:latin typeface="원신한 Light" panose="020B0303000000000000" pitchFamily="50" charset="-127"/>
                <a:ea typeface="원신한 Light" panose="020B0303000000000000" pitchFamily="50" charset="-127"/>
                <a:cs typeface="Tahoma" panose="020B0604030504040204" pitchFamily="34" charset="0"/>
              </a:defRPr>
            </a:lvl1pPr>
          </a:lstStyle>
          <a:p>
            <a:r>
              <a:rPr lang="en-US" altLang="ko-KR"/>
              <a:t>- </a:t>
            </a:r>
            <a:fld id="{72B3219B-C384-44BD-BDAC-79EBF44E6C1F}" type="slidenum">
              <a:rPr lang="ko-KR" altLang="en-US" smtClean="0"/>
              <a:pPr/>
              <a:t>‹#›</a:t>
            </a:fld>
            <a:r>
              <a:rPr lang="ko-KR" altLang="en-US"/>
              <a:t> </a:t>
            </a:r>
            <a:r>
              <a:rPr lang="en-US" altLang="ko-KR"/>
              <a:t>-</a:t>
            </a:r>
            <a:endParaRPr lang="ko-KR" altLang="en-US" dirty="0"/>
          </a:p>
        </p:txBody>
      </p:sp>
      <p:sp>
        <p:nvSpPr>
          <p:cNvPr id="65" name="0"/>
          <p:cNvSpPr>
            <a:spLocks noGrp="1"/>
          </p:cNvSpPr>
          <p:nvPr>
            <p:ph type="body" sz="quarter" idx="13" hasCustomPrompt="1"/>
          </p:nvPr>
        </p:nvSpPr>
        <p:spPr>
          <a:xfrm>
            <a:off x="170545" y="320719"/>
            <a:ext cx="1853978" cy="430887"/>
          </a:xfrm>
        </p:spPr>
        <p:txBody>
          <a:bodyPr wrap="square" tIns="0" bIns="0" anchor="ctr">
            <a:spAutoFit/>
          </a:bodyPr>
          <a:lstStyle>
            <a:lvl1pPr marL="0" indent="0">
              <a:buNone/>
              <a:defRPr lang="ko-KR" altLang="en-US" sz="2800" b="0" kern="1200" dirty="0">
                <a:solidFill>
                  <a:srgbClr val="BF9000"/>
                </a:solidFill>
                <a:latin typeface="원신한 Bold" panose="020B0803000000000000" pitchFamily="50" charset="-127"/>
                <a:ea typeface="원신한 Bold" panose="020B0803000000000000" pitchFamily="50" charset="-127"/>
                <a:cs typeface="Arial" panose="020B0604020202020204" pitchFamily="34" charset="0"/>
              </a:defRPr>
            </a:lvl1pPr>
          </a:lstStyle>
          <a:p>
            <a:pPr lvl="0"/>
            <a:r>
              <a:rPr lang="en-US" altLang="ko-KR" dirty="0"/>
              <a:t>SYMB (0)</a:t>
            </a:r>
            <a:endParaRPr lang="ko-KR" altLang="en-US" dirty="0"/>
          </a:p>
        </p:txBody>
      </p:sp>
      <p:sp>
        <p:nvSpPr>
          <p:cNvPr id="66" name="1"/>
          <p:cNvSpPr>
            <a:spLocks noGrp="1"/>
          </p:cNvSpPr>
          <p:nvPr>
            <p:ph type="body" sz="quarter" idx="14" hasCustomPrompt="1"/>
          </p:nvPr>
        </p:nvSpPr>
        <p:spPr>
          <a:xfrm>
            <a:off x="1632059" y="364542"/>
            <a:ext cx="6552728" cy="369332"/>
          </a:xfrm>
        </p:spPr>
        <p:txBody>
          <a:bodyPr wrap="square" tIns="0" bIns="0" anchor="ctr">
            <a:spAutoFit/>
          </a:bodyPr>
          <a:lstStyle>
            <a:lvl1pPr marL="0" indent="0">
              <a:buNone/>
              <a:defRPr lang="ko-KR" altLang="en-US" sz="2400" b="0" kern="1200" spc="-300" dirty="0">
                <a:solidFill>
                  <a:schemeClr val="bg1"/>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ko-KR" dirty="0"/>
              <a:t>ETF full name (1)</a:t>
            </a:r>
            <a:endParaRPr lang="ko-KR" altLang="en-US" dirty="0"/>
          </a:p>
        </p:txBody>
      </p:sp>
      <p:sp>
        <p:nvSpPr>
          <p:cNvPr id="67" name="2"/>
          <p:cNvSpPr>
            <a:spLocks noGrp="1"/>
          </p:cNvSpPr>
          <p:nvPr>
            <p:ph type="body" sz="quarter" idx="15" hasCustomPrompt="1"/>
          </p:nvPr>
        </p:nvSpPr>
        <p:spPr>
          <a:xfrm>
            <a:off x="-2901587" y="4110396"/>
            <a:ext cx="2531462" cy="276999"/>
          </a:xfrm>
        </p:spPr>
        <p:txBody>
          <a:bodyPr wrap="none" tIns="0" bIns="0" anchor="ctr">
            <a:spAutoFit/>
          </a:bodyPr>
          <a:lstStyle>
            <a:lvl1pPr marL="0" indent="0">
              <a:buNone/>
              <a:defRPr lang="ko-KR" altLang="en-US" sz="1800" b="0" kern="1200" dirty="0">
                <a:solidFill>
                  <a:schemeClr val="tx1">
                    <a:lumMod val="50000"/>
                    <a:lumOff val="50000"/>
                  </a:schemeClr>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ko-KR" dirty="0"/>
              <a:t>Benchmark Index (2)</a:t>
            </a:r>
            <a:endParaRPr lang="ko-KR" altLang="en-US" dirty="0"/>
          </a:p>
        </p:txBody>
      </p:sp>
      <p:sp>
        <p:nvSpPr>
          <p:cNvPr id="68" name="3"/>
          <p:cNvSpPr>
            <a:spLocks noGrp="1"/>
          </p:cNvSpPr>
          <p:nvPr>
            <p:ph type="body" sz="quarter" idx="19" hasCustomPrompt="1"/>
          </p:nvPr>
        </p:nvSpPr>
        <p:spPr>
          <a:xfrm>
            <a:off x="178664" y="989885"/>
            <a:ext cx="6070480" cy="1027779"/>
          </a:xfrm>
        </p:spPr>
        <p:txBody>
          <a:bodyPr tIns="90000" anchor="t">
            <a:normAutofit/>
          </a:bodyPr>
          <a:lstStyle>
            <a:lvl1pPr marL="0" indent="0" algn="just" latinLnBrk="0" hangingPunct="0">
              <a:buNone/>
              <a:defRPr sz="1200" b="0">
                <a:latin typeface="원신한 Light" panose="020B0303000000000000" pitchFamily="50" charset="-127"/>
                <a:ea typeface="원신한 Light" panose="020B0303000000000000" pitchFamily="50" charset="-127"/>
                <a:cs typeface="Tahom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ko-KR" dirty="0"/>
              <a:t>Description (3)</a:t>
            </a:r>
          </a:p>
        </p:txBody>
      </p:sp>
      <p:sp>
        <p:nvSpPr>
          <p:cNvPr id="69" name="4"/>
          <p:cNvSpPr>
            <a:spLocks noGrp="1"/>
          </p:cNvSpPr>
          <p:nvPr>
            <p:ph type="tbl" sz="quarter" idx="20" hasCustomPrompt="1"/>
          </p:nvPr>
        </p:nvSpPr>
        <p:spPr>
          <a:xfrm>
            <a:off x="6749504" y="397569"/>
            <a:ext cx="2952000" cy="1735576"/>
          </a:xfrm>
        </p:spPr>
        <p:txBody>
          <a:bodyPr>
            <a:normAutofit/>
          </a:bodyPr>
          <a:lstStyle>
            <a:lvl1pPr marL="0" indent="0">
              <a:buNone/>
              <a:defRPr sz="1200" b="0">
                <a:latin typeface="원신한 Light" panose="020B0303000000000000" pitchFamily="50" charset="-127"/>
                <a:ea typeface="원신한 Light" panose="020B0303000000000000" pitchFamily="50" charset="-127"/>
                <a:cs typeface="Tahoma" panose="020B0604030504040204" pitchFamily="34" charset="0"/>
              </a:defRPr>
            </a:lvl1pPr>
          </a:lstStyle>
          <a:p>
            <a:r>
              <a:rPr lang="en-US" altLang="ko-KR" dirty="0"/>
              <a:t>Summary Table (4)</a:t>
            </a:r>
          </a:p>
        </p:txBody>
      </p:sp>
      <p:sp>
        <p:nvSpPr>
          <p:cNvPr id="70" name="5"/>
          <p:cNvSpPr>
            <a:spLocks noGrp="1"/>
          </p:cNvSpPr>
          <p:nvPr>
            <p:ph type="tbl" sz="quarter" idx="30" hasCustomPrompt="1"/>
          </p:nvPr>
        </p:nvSpPr>
        <p:spPr>
          <a:xfrm>
            <a:off x="108558" y="2676909"/>
            <a:ext cx="2952000" cy="1871385"/>
          </a:xfrm>
        </p:spPr>
        <p:txBody>
          <a:bodyPr>
            <a:normAutofit/>
          </a:bodyPr>
          <a:lstStyle>
            <a:lvl1pPr marL="0" indent="0">
              <a:buNone/>
              <a:defRPr sz="1200" b="0">
                <a:latin typeface="원신한 Light" panose="020B0303000000000000" pitchFamily="50" charset="-127"/>
                <a:ea typeface="원신한 Light" panose="020B0303000000000000" pitchFamily="50" charset="-127"/>
                <a:cs typeface="Tahoma" panose="020B0604030504040204" pitchFamily="34" charset="0"/>
              </a:defRPr>
            </a:lvl1pPr>
          </a:lstStyle>
          <a:p>
            <a:r>
              <a:rPr lang="ko-KR" altLang="en-US" dirty="0"/>
              <a:t>편입 상위 </a:t>
            </a:r>
            <a:r>
              <a:rPr lang="en-US" altLang="ko-KR" dirty="0"/>
              <a:t>10 </a:t>
            </a:r>
            <a:r>
              <a:rPr lang="ko-KR" altLang="en-US" dirty="0"/>
              <a:t>종목</a:t>
            </a:r>
            <a:r>
              <a:rPr lang="en-US" altLang="ko-KR" dirty="0"/>
              <a:t> (5)</a:t>
            </a:r>
          </a:p>
        </p:txBody>
      </p:sp>
      <p:sp>
        <p:nvSpPr>
          <p:cNvPr id="71" name="6"/>
          <p:cNvSpPr>
            <a:spLocks noGrp="1"/>
          </p:cNvSpPr>
          <p:nvPr>
            <p:ph type="pic" sz="quarter" idx="21" hasCustomPrompt="1"/>
          </p:nvPr>
        </p:nvSpPr>
        <p:spPr>
          <a:xfrm>
            <a:off x="108558" y="5065439"/>
            <a:ext cx="3174346" cy="1260000"/>
          </a:xfrm>
        </p:spPr>
        <p:txBody>
          <a:bodyPr>
            <a:normAutofit/>
          </a:bodyPr>
          <a:lstStyle>
            <a:lvl1pPr marL="0" indent="0">
              <a:buNone/>
              <a:defRPr sz="1200" b="0" baseline="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Historical Price (6)</a:t>
            </a:r>
            <a:endParaRPr lang="ko-KR" altLang="en-US" dirty="0"/>
          </a:p>
        </p:txBody>
      </p:sp>
      <p:sp>
        <p:nvSpPr>
          <p:cNvPr id="72" name="7"/>
          <p:cNvSpPr>
            <a:spLocks noGrp="1"/>
          </p:cNvSpPr>
          <p:nvPr>
            <p:ph type="body" sz="quarter" idx="22" hasCustomPrompt="1"/>
          </p:nvPr>
        </p:nvSpPr>
        <p:spPr>
          <a:xfrm>
            <a:off x="7364087" y="4802903"/>
            <a:ext cx="2359252" cy="216000"/>
          </a:xfrm>
        </p:spPr>
        <p:txBody>
          <a:bodyPr lIns="36000" anchor="ctr">
            <a:noAutofit/>
          </a:bodyPr>
          <a:lstStyle>
            <a:lvl1pPr marL="0" indent="0">
              <a:buNone/>
              <a:defRPr sz="1000" b="0">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Title1 (7)</a:t>
            </a:r>
            <a:endParaRPr lang="ko-KR" altLang="en-US" dirty="0"/>
          </a:p>
        </p:txBody>
      </p:sp>
      <p:sp>
        <p:nvSpPr>
          <p:cNvPr id="73" name="8"/>
          <p:cNvSpPr>
            <a:spLocks noGrp="1"/>
          </p:cNvSpPr>
          <p:nvPr>
            <p:ph type="pic" sz="quarter" idx="23" hasCustomPrompt="1"/>
          </p:nvPr>
        </p:nvSpPr>
        <p:spPr>
          <a:xfrm>
            <a:off x="7358603" y="5062852"/>
            <a:ext cx="2359252" cy="1260000"/>
          </a:xfrm>
          <a:noFill/>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Chart1 (8)</a:t>
            </a:r>
            <a:endParaRPr lang="ko-KR" altLang="en-US" dirty="0"/>
          </a:p>
        </p:txBody>
      </p:sp>
      <p:sp>
        <p:nvSpPr>
          <p:cNvPr id="74" name="9"/>
          <p:cNvSpPr>
            <a:spLocks noGrp="1"/>
          </p:cNvSpPr>
          <p:nvPr>
            <p:ph type="body" sz="quarter" idx="24" hasCustomPrompt="1"/>
          </p:nvPr>
        </p:nvSpPr>
        <p:spPr>
          <a:xfrm>
            <a:off x="-2751856" y="4539951"/>
            <a:ext cx="2232000" cy="216000"/>
          </a:xfrm>
        </p:spPr>
        <p:txBody>
          <a:bodyPr lIns="36000" anchor="ctr">
            <a:noAutofit/>
          </a:bodyPr>
          <a:lstStyle>
            <a:lvl1pPr marL="0" indent="0">
              <a:buNone/>
              <a:defRPr sz="1000" b="0">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Title2 (9)</a:t>
            </a:r>
            <a:endParaRPr lang="ko-KR" altLang="en-US" dirty="0"/>
          </a:p>
        </p:txBody>
      </p:sp>
      <p:sp>
        <p:nvSpPr>
          <p:cNvPr id="75" name="10"/>
          <p:cNvSpPr>
            <a:spLocks noGrp="1"/>
          </p:cNvSpPr>
          <p:nvPr>
            <p:ph type="pic" sz="quarter" idx="25" hasCustomPrompt="1"/>
          </p:nvPr>
        </p:nvSpPr>
        <p:spPr>
          <a:xfrm>
            <a:off x="-2751856" y="4861229"/>
            <a:ext cx="2232000" cy="1440000"/>
          </a:xfrm>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Chart2 (10)</a:t>
            </a:r>
            <a:endParaRPr lang="ko-KR" altLang="en-US" dirty="0"/>
          </a:p>
        </p:txBody>
      </p:sp>
      <p:sp>
        <p:nvSpPr>
          <p:cNvPr id="76" name="11"/>
          <p:cNvSpPr>
            <a:spLocks noGrp="1"/>
          </p:cNvSpPr>
          <p:nvPr>
            <p:ph type="body" sz="quarter" idx="26" hasCustomPrompt="1"/>
          </p:nvPr>
        </p:nvSpPr>
        <p:spPr>
          <a:xfrm>
            <a:off x="3452083" y="2423269"/>
            <a:ext cx="2891836" cy="216000"/>
          </a:xfrm>
        </p:spPr>
        <p:txBody>
          <a:bodyPr lIns="36000" anchor="ctr">
            <a:noAutofit/>
          </a:bodyPr>
          <a:lstStyle>
            <a:lvl1pPr marL="0" indent="0">
              <a:buNone/>
              <a:defRPr sz="1000" b="0">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Title3 (11)</a:t>
            </a:r>
            <a:endParaRPr lang="ko-KR" altLang="en-US" dirty="0"/>
          </a:p>
        </p:txBody>
      </p:sp>
      <p:sp>
        <p:nvSpPr>
          <p:cNvPr id="77" name="12"/>
          <p:cNvSpPr>
            <a:spLocks noGrp="1"/>
          </p:cNvSpPr>
          <p:nvPr>
            <p:ph type="pic" sz="quarter" idx="27" hasCustomPrompt="1"/>
          </p:nvPr>
        </p:nvSpPr>
        <p:spPr>
          <a:xfrm>
            <a:off x="3462505" y="2668567"/>
            <a:ext cx="2891836" cy="1871384"/>
          </a:xfrm>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Chart3 (12)</a:t>
            </a:r>
            <a:endParaRPr lang="ko-KR" altLang="en-US" dirty="0"/>
          </a:p>
        </p:txBody>
      </p:sp>
      <p:sp>
        <p:nvSpPr>
          <p:cNvPr id="78" name="13"/>
          <p:cNvSpPr>
            <a:spLocks noGrp="1"/>
          </p:cNvSpPr>
          <p:nvPr>
            <p:ph type="body" sz="quarter" idx="28" hasCustomPrompt="1"/>
          </p:nvPr>
        </p:nvSpPr>
        <p:spPr>
          <a:xfrm>
            <a:off x="-3030635" y="1697491"/>
            <a:ext cx="2951999" cy="216000"/>
          </a:xfrm>
        </p:spPr>
        <p:txBody>
          <a:bodyPr lIns="36000" anchor="ctr">
            <a:noAutofit/>
          </a:bodyPr>
          <a:lstStyle>
            <a:lvl1pPr marL="0" indent="0">
              <a:buNone/>
              <a:defRPr lang="ko-KR" altLang="en-US" sz="1000" b="0" kern="1200" dirty="0">
                <a:solidFill>
                  <a:schemeClr val="tx1"/>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marL="0" lvl="0" indent="0" algn="l" defTabSz="914400" rtl="0" eaLnBrk="1" latinLnBrk="1" hangingPunct="1">
              <a:spcBef>
                <a:spcPct val="20000"/>
              </a:spcBef>
              <a:buFont typeface="Arial" panose="020B0604020202020204" pitchFamily="34" charset="0"/>
              <a:buNone/>
            </a:pPr>
            <a:r>
              <a:rPr lang="en-US" altLang="ko-KR" dirty="0"/>
              <a:t>Title4 (13)</a:t>
            </a:r>
            <a:endParaRPr lang="ko-KR" altLang="en-US" dirty="0"/>
          </a:p>
        </p:txBody>
      </p:sp>
      <p:sp>
        <p:nvSpPr>
          <p:cNvPr id="79" name="14"/>
          <p:cNvSpPr>
            <a:spLocks noGrp="1"/>
          </p:cNvSpPr>
          <p:nvPr>
            <p:ph type="pic" sz="quarter" idx="29" hasCustomPrompt="1"/>
          </p:nvPr>
        </p:nvSpPr>
        <p:spPr>
          <a:xfrm>
            <a:off x="-3024416" y="1989769"/>
            <a:ext cx="2951999" cy="1869054"/>
          </a:xfrm>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Chart4 (14)</a:t>
            </a:r>
            <a:endParaRPr lang="ko-KR" altLang="en-US" dirty="0"/>
          </a:p>
        </p:txBody>
      </p:sp>
      <p:sp>
        <p:nvSpPr>
          <p:cNvPr id="80" name="TextBox 79"/>
          <p:cNvSpPr txBox="1"/>
          <p:nvPr userDrawn="1"/>
        </p:nvSpPr>
        <p:spPr>
          <a:xfrm>
            <a:off x="6739639" y="118571"/>
            <a:ext cx="885302" cy="246221"/>
          </a:xfrm>
          <a:prstGeom prst="rect">
            <a:avLst/>
          </a:prstGeom>
          <a:noFill/>
        </p:spPr>
        <p:txBody>
          <a:bodyPr wrap="none" lIns="36000" rtlCol="0" anchor="ctr">
            <a:spAutoFit/>
          </a:bodyPr>
          <a:lstStyle/>
          <a:p>
            <a:r>
              <a:rPr lang="en-US" altLang="ko-KR" sz="1000" b="0" dirty="0">
                <a:latin typeface="원신한 Medium" panose="020B0603000000000000" pitchFamily="50" charset="-127"/>
                <a:ea typeface="원신한 Medium" panose="020B0603000000000000" pitchFamily="50" charset="-127"/>
                <a:cs typeface="Tahoma" panose="020B0604030504040204" pitchFamily="34" charset="0"/>
              </a:rPr>
              <a:t>ETF </a:t>
            </a:r>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기본정보</a:t>
            </a:r>
          </a:p>
        </p:txBody>
      </p:sp>
      <p:sp>
        <p:nvSpPr>
          <p:cNvPr id="88" name="TextBox 87"/>
          <p:cNvSpPr txBox="1"/>
          <p:nvPr userDrawn="1"/>
        </p:nvSpPr>
        <p:spPr>
          <a:xfrm>
            <a:off x="114277" y="2420540"/>
            <a:ext cx="1358188"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편입 상위 </a:t>
            </a:r>
            <a:r>
              <a:rPr lang="en-US" altLang="ko-KR" sz="1000" b="0" dirty="0">
                <a:latin typeface="원신한 Medium" panose="020B0603000000000000" pitchFamily="50" charset="-127"/>
                <a:ea typeface="원신한 Medium" panose="020B0603000000000000" pitchFamily="50" charset="-127"/>
                <a:cs typeface="Tahoma" panose="020B0604030504040204" pitchFamily="34" charset="0"/>
              </a:rPr>
              <a:t>10</a:t>
            </a:r>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종목 </a:t>
            </a:r>
            <a:r>
              <a:rPr lang="en-US" altLang="ko-KR" sz="1000" b="0" dirty="0">
                <a:latin typeface="원신한 Medium" panose="020B0603000000000000" pitchFamily="50" charset="-127"/>
                <a:ea typeface="원신한 Medium" panose="020B0603000000000000" pitchFamily="50" charset="-127"/>
                <a:cs typeface="Tahoma" panose="020B0604030504040204" pitchFamily="34" charset="0"/>
              </a:rPr>
              <a:t>(%)</a:t>
            </a:r>
            <a:endParaRPr lang="ko-KR" altLang="en-US" sz="1000" b="0" dirty="0">
              <a:latin typeface="원신한 Medium" panose="020B0603000000000000" pitchFamily="50" charset="-127"/>
              <a:ea typeface="원신한 Medium" panose="020B0603000000000000" pitchFamily="50" charset="-127"/>
              <a:cs typeface="Tahoma" panose="020B0604030504040204" pitchFamily="34" charset="0"/>
            </a:endParaRPr>
          </a:p>
        </p:txBody>
      </p:sp>
      <p:sp>
        <p:nvSpPr>
          <p:cNvPr id="89" name="TextBox 88"/>
          <p:cNvSpPr txBox="1"/>
          <p:nvPr userDrawn="1"/>
        </p:nvSpPr>
        <p:spPr>
          <a:xfrm>
            <a:off x="112517" y="4799073"/>
            <a:ext cx="943010"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수정주가 추이</a:t>
            </a:r>
          </a:p>
        </p:txBody>
      </p:sp>
      <p:cxnSp>
        <p:nvCxnSpPr>
          <p:cNvPr id="82" name="직선 연결선 81"/>
          <p:cNvCxnSpPr/>
          <p:nvPr userDrawn="1"/>
        </p:nvCxnSpPr>
        <p:spPr>
          <a:xfrm>
            <a:off x="6739639" y="352600"/>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 name="직선 연결선 86"/>
          <p:cNvCxnSpPr/>
          <p:nvPr userDrawn="1"/>
        </p:nvCxnSpPr>
        <p:spPr>
          <a:xfrm>
            <a:off x="114277" y="2654569"/>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직선 연결선 61"/>
          <p:cNvCxnSpPr>
            <a:cxnSpLocks/>
          </p:cNvCxnSpPr>
          <p:nvPr userDrawn="1"/>
        </p:nvCxnSpPr>
        <p:spPr>
          <a:xfrm>
            <a:off x="3462505" y="4579772"/>
            <a:ext cx="289215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 name="직선 연결선 82"/>
          <p:cNvCxnSpPr/>
          <p:nvPr userDrawn="1"/>
        </p:nvCxnSpPr>
        <p:spPr>
          <a:xfrm>
            <a:off x="6765527" y="2151249"/>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직선 연결선 83"/>
          <p:cNvCxnSpPr/>
          <p:nvPr userDrawn="1"/>
        </p:nvCxnSpPr>
        <p:spPr>
          <a:xfrm>
            <a:off x="114277" y="4578608"/>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37702" b="28626"/>
          <a:stretch/>
        </p:blipFill>
        <p:spPr bwMode="auto">
          <a:xfrm>
            <a:off x="8265528" y="6489548"/>
            <a:ext cx="1440000" cy="27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15"/>
          <p:cNvSpPr>
            <a:spLocks noGrp="1"/>
          </p:cNvSpPr>
          <p:nvPr>
            <p:ph type="pic" sz="quarter" idx="31" hasCustomPrompt="1"/>
          </p:nvPr>
        </p:nvSpPr>
        <p:spPr>
          <a:xfrm>
            <a:off x="3384251" y="5063301"/>
            <a:ext cx="3852000" cy="1260000"/>
          </a:xfrm>
        </p:spPr>
        <p:txBody>
          <a:bodyPr>
            <a:normAutofit/>
          </a:bodyPr>
          <a:lstStyle>
            <a:lvl1pPr marL="0" indent="0">
              <a:buNone/>
              <a:defRPr sz="1200" b="0" baseline="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Monthly Return Table (15)</a:t>
            </a:r>
            <a:endParaRPr lang="ko-KR" altLang="en-US" dirty="0"/>
          </a:p>
        </p:txBody>
      </p:sp>
      <p:sp>
        <p:nvSpPr>
          <p:cNvPr id="3" name="16"/>
          <p:cNvSpPr>
            <a:spLocks noGrp="1"/>
          </p:cNvSpPr>
          <p:nvPr>
            <p:ph type="body" sz="quarter" idx="32" hasCustomPrompt="1"/>
          </p:nvPr>
        </p:nvSpPr>
        <p:spPr>
          <a:xfrm>
            <a:off x="178664" y="43789"/>
            <a:ext cx="6471870" cy="333375"/>
          </a:xfrm>
        </p:spPr>
        <p:txBody>
          <a:bodyPr anchor="ctr">
            <a:noAutofit/>
          </a:bodyPr>
          <a:lstStyle>
            <a:lvl1pPr marL="0" indent="0">
              <a:buNone/>
              <a:defRPr sz="1400" b="0" spc="-150">
                <a:solidFill>
                  <a:schemeClr val="bg1">
                    <a:lumMod val="50000"/>
                  </a:schemeClr>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Classification (16)</a:t>
            </a:r>
            <a:endParaRPr lang="ko-KR" altLang="en-US" dirty="0"/>
          </a:p>
        </p:txBody>
      </p:sp>
      <p:sp>
        <p:nvSpPr>
          <p:cNvPr id="350" name="TextBox 349">
            <a:extLst>
              <a:ext uri="{FF2B5EF4-FFF2-40B4-BE49-F238E27FC236}">
                <a16:creationId xmlns:a16="http://schemas.microsoft.com/office/drawing/2014/main" id="{5D7B2377-E462-4EDB-945F-D9AE13E814DE}"/>
              </a:ext>
            </a:extLst>
          </p:cNvPr>
          <p:cNvSpPr txBox="1"/>
          <p:nvPr userDrawn="1"/>
        </p:nvSpPr>
        <p:spPr>
          <a:xfrm>
            <a:off x="3389875" y="4784282"/>
            <a:ext cx="814770"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월간 수익률</a:t>
            </a:r>
          </a:p>
        </p:txBody>
      </p:sp>
      <p:cxnSp>
        <p:nvCxnSpPr>
          <p:cNvPr id="351" name="직선 연결선 350">
            <a:extLst>
              <a:ext uri="{FF2B5EF4-FFF2-40B4-BE49-F238E27FC236}">
                <a16:creationId xmlns:a16="http://schemas.microsoft.com/office/drawing/2014/main" id="{03E5A708-57C7-442A-A914-6B59F3B65A85}"/>
              </a:ext>
            </a:extLst>
          </p:cNvPr>
          <p:cNvCxnSpPr>
            <a:cxnSpLocks/>
          </p:cNvCxnSpPr>
          <p:nvPr userDrawn="1"/>
        </p:nvCxnSpPr>
        <p:spPr>
          <a:xfrm>
            <a:off x="3452083" y="2654569"/>
            <a:ext cx="288510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3" name="직선 연결선 352">
            <a:extLst>
              <a:ext uri="{FF2B5EF4-FFF2-40B4-BE49-F238E27FC236}">
                <a16:creationId xmlns:a16="http://schemas.microsoft.com/office/drawing/2014/main" id="{B6A6CC45-0464-40FD-A736-511761B20E6A}"/>
              </a:ext>
            </a:extLst>
          </p:cNvPr>
          <p:cNvCxnSpPr>
            <a:cxnSpLocks/>
          </p:cNvCxnSpPr>
          <p:nvPr userDrawn="1"/>
        </p:nvCxnSpPr>
        <p:spPr>
          <a:xfrm>
            <a:off x="3386427" y="5019559"/>
            <a:ext cx="387082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7" name="직선 연결선 356">
            <a:extLst>
              <a:ext uri="{FF2B5EF4-FFF2-40B4-BE49-F238E27FC236}">
                <a16:creationId xmlns:a16="http://schemas.microsoft.com/office/drawing/2014/main" id="{5CD8CF57-3BEB-4442-825D-CFEC31A64CC0}"/>
              </a:ext>
            </a:extLst>
          </p:cNvPr>
          <p:cNvCxnSpPr>
            <a:cxnSpLocks/>
          </p:cNvCxnSpPr>
          <p:nvPr userDrawn="1"/>
        </p:nvCxnSpPr>
        <p:spPr>
          <a:xfrm>
            <a:off x="7355837" y="5018903"/>
            <a:ext cx="236478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8" name="직선 연결선 357">
            <a:extLst>
              <a:ext uri="{FF2B5EF4-FFF2-40B4-BE49-F238E27FC236}">
                <a16:creationId xmlns:a16="http://schemas.microsoft.com/office/drawing/2014/main" id="{4B153F6D-F075-44AA-A47B-8893D4B718D1}"/>
              </a:ext>
            </a:extLst>
          </p:cNvPr>
          <p:cNvCxnSpPr>
            <a:cxnSpLocks/>
          </p:cNvCxnSpPr>
          <p:nvPr userDrawn="1"/>
        </p:nvCxnSpPr>
        <p:spPr>
          <a:xfrm>
            <a:off x="108558" y="5019559"/>
            <a:ext cx="317448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9" name="직선 연결선 358">
            <a:extLst>
              <a:ext uri="{FF2B5EF4-FFF2-40B4-BE49-F238E27FC236}">
                <a16:creationId xmlns:a16="http://schemas.microsoft.com/office/drawing/2014/main" id="{D1AC156C-57BD-4141-BB6C-457B4D4B04F8}"/>
              </a:ext>
            </a:extLst>
          </p:cNvPr>
          <p:cNvCxnSpPr>
            <a:cxnSpLocks/>
          </p:cNvCxnSpPr>
          <p:nvPr userDrawn="1"/>
        </p:nvCxnSpPr>
        <p:spPr>
          <a:xfrm>
            <a:off x="3386427" y="6352709"/>
            <a:ext cx="387082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0" name="직선 연결선 359">
            <a:extLst>
              <a:ext uri="{FF2B5EF4-FFF2-40B4-BE49-F238E27FC236}">
                <a16:creationId xmlns:a16="http://schemas.microsoft.com/office/drawing/2014/main" id="{12CE67EF-7A87-49EC-B969-93C079486679}"/>
              </a:ext>
            </a:extLst>
          </p:cNvPr>
          <p:cNvCxnSpPr>
            <a:cxnSpLocks/>
          </p:cNvCxnSpPr>
          <p:nvPr userDrawn="1"/>
        </p:nvCxnSpPr>
        <p:spPr>
          <a:xfrm>
            <a:off x="7355837" y="6352053"/>
            <a:ext cx="236478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1" name="직선 연결선 360">
            <a:extLst>
              <a:ext uri="{FF2B5EF4-FFF2-40B4-BE49-F238E27FC236}">
                <a16:creationId xmlns:a16="http://schemas.microsoft.com/office/drawing/2014/main" id="{4BB81FEE-0F43-4E40-B9BD-76AB255C6029}"/>
              </a:ext>
            </a:extLst>
          </p:cNvPr>
          <p:cNvCxnSpPr>
            <a:cxnSpLocks/>
          </p:cNvCxnSpPr>
          <p:nvPr userDrawn="1"/>
        </p:nvCxnSpPr>
        <p:spPr>
          <a:xfrm>
            <a:off x="108558" y="6352709"/>
            <a:ext cx="317448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B183D74D-173F-430A-BF38-4460260DD5E4}"/>
              </a:ext>
            </a:extLst>
          </p:cNvPr>
          <p:cNvSpPr txBox="1"/>
          <p:nvPr userDrawn="1"/>
        </p:nvSpPr>
        <p:spPr>
          <a:xfrm>
            <a:off x="6780949" y="2168433"/>
            <a:ext cx="564257" cy="107722"/>
          </a:xfrm>
          <a:prstGeom prst="rect">
            <a:avLst/>
          </a:prstGeom>
          <a:noFill/>
        </p:spPr>
        <p:txBody>
          <a:bodyPr wrap="non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ETF.com</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136" name="TextBox 135">
            <a:extLst>
              <a:ext uri="{FF2B5EF4-FFF2-40B4-BE49-F238E27FC236}">
                <a16:creationId xmlns:a16="http://schemas.microsoft.com/office/drawing/2014/main" id="{A12FC612-7215-42EF-89FA-FE5557C34326}"/>
              </a:ext>
            </a:extLst>
          </p:cNvPr>
          <p:cNvSpPr txBox="1"/>
          <p:nvPr userDrawn="1"/>
        </p:nvSpPr>
        <p:spPr>
          <a:xfrm>
            <a:off x="150793" y="4599587"/>
            <a:ext cx="1176656"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ETF.com</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137" name="TextBox 136">
            <a:extLst>
              <a:ext uri="{FF2B5EF4-FFF2-40B4-BE49-F238E27FC236}">
                <a16:creationId xmlns:a16="http://schemas.microsoft.com/office/drawing/2014/main" id="{0C9F9159-A1BD-46E2-BC7D-0A8516A73EA2}"/>
              </a:ext>
            </a:extLst>
          </p:cNvPr>
          <p:cNvSpPr txBox="1"/>
          <p:nvPr userDrawn="1"/>
        </p:nvSpPr>
        <p:spPr>
          <a:xfrm>
            <a:off x="3403638" y="6381328"/>
            <a:ext cx="827150" cy="107722"/>
          </a:xfrm>
          <a:prstGeom prst="rect">
            <a:avLst/>
          </a:prstGeom>
          <a:noFill/>
        </p:spPr>
        <p:txBody>
          <a:bodyPr wrap="non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Yahoo</a:t>
            </a:r>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 </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Finance</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138" name="TextBox 137">
            <a:extLst>
              <a:ext uri="{FF2B5EF4-FFF2-40B4-BE49-F238E27FC236}">
                <a16:creationId xmlns:a16="http://schemas.microsoft.com/office/drawing/2014/main" id="{BABDED7A-F116-480A-AFF4-59331F143873}"/>
              </a:ext>
            </a:extLst>
          </p:cNvPr>
          <p:cNvSpPr txBox="1"/>
          <p:nvPr userDrawn="1"/>
        </p:nvSpPr>
        <p:spPr>
          <a:xfrm>
            <a:off x="7377850" y="6381328"/>
            <a:ext cx="1068529"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Yahoo Finance</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139" name="TextBox 138">
            <a:extLst>
              <a:ext uri="{FF2B5EF4-FFF2-40B4-BE49-F238E27FC236}">
                <a16:creationId xmlns:a16="http://schemas.microsoft.com/office/drawing/2014/main" id="{E5BB96D9-C977-4A84-9F02-5DDD01370A68}"/>
              </a:ext>
            </a:extLst>
          </p:cNvPr>
          <p:cNvSpPr txBox="1"/>
          <p:nvPr userDrawn="1"/>
        </p:nvSpPr>
        <p:spPr>
          <a:xfrm>
            <a:off x="113817" y="6381328"/>
            <a:ext cx="1068529"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Yahoo Finance</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140" name="TextBox 139">
            <a:extLst>
              <a:ext uri="{FF2B5EF4-FFF2-40B4-BE49-F238E27FC236}">
                <a16:creationId xmlns:a16="http://schemas.microsoft.com/office/drawing/2014/main" id="{D5ED2D04-0511-42DD-873A-27B962D5B0F3}"/>
              </a:ext>
            </a:extLst>
          </p:cNvPr>
          <p:cNvSpPr txBox="1"/>
          <p:nvPr userDrawn="1"/>
        </p:nvSpPr>
        <p:spPr>
          <a:xfrm>
            <a:off x="3491364" y="4597877"/>
            <a:ext cx="1152675"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ETFdb.com</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cxnSp>
        <p:nvCxnSpPr>
          <p:cNvPr id="147" name="직선 연결선 146">
            <a:extLst>
              <a:ext uri="{FF2B5EF4-FFF2-40B4-BE49-F238E27FC236}">
                <a16:creationId xmlns:a16="http://schemas.microsoft.com/office/drawing/2014/main" id="{32A9B89D-0797-4BCA-A4DB-0FD63651E214}"/>
              </a:ext>
            </a:extLst>
          </p:cNvPr>
          <p:cNvCxnSpPr>
            <a:cxnSpLocks/>
          </p:cNvCxnSpPr>
          <p:nvPr userDrawn="1"/>
        </p:nvCxnSpPr>
        <p:spPr>
          <a:xfrm>
            <a:off x="-3030635" y="1556792"/>
            <a:ext cx="289215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직선 연결선 147">
            <a:extLst>
              <a:ext uri="{FF2B5EF4-FFF2-40B4-BE49-F238E27FC236}">
                <a16:creationId xmlns:a16="http://schemas.microsoft.com/office/drawing/2014/main" id="{CAD1A7EB-E18B-4686-93E8-43C55B238C8F}"/>
              </a:ext>
            </a:extLst>
          </p:cNvPr>
          <p:cNvCxnSpPr/>
          <p:nvPr userDrawn="1"/>
        </p:nvCxnSpPr>
        <p:spPr>
          <a:xfrm>
            <a:off x="-3030635" y="1412776"/>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0DDFD9EF-951D-49EE-84A2-79F7402E042B}"/>
              </a:ext>
            </a:extLst>
          </p:cNvPr>
          <p:cNvSpPr txBox="1"/>
          <p:nvPr userDrawn="1"/>
        </p:nvSpPr>
        <p:spPr>
          <a:xfrm>
            <a:off x="6739639" y="2404836"/>
            <a:ext cx="814770"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자산 스타일</a:t>
            </a:r>
          </a:p>
        </p:txBody>
      </p:sp>
    </p:spTree>
    <p:extLst>
      <p:ext uri="{BB962C8B-B14F-4D97-AF65-F5344CB8AC3E}">
        <p14:creationId xmlns:p14="http://schemas.microsoft.com/office/powerpoint/2010/main" val="522994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사용자 지정 레이아웃">
    <p:spTree>
      <p:nvGrpSpPr>
        <p:cNvPr id="1" name=""/>
        <p:cNvGrpSpPr/>
        <p:nvPr/>
      </p:nvGrpSpPr>
      <p:grpSpPr>
        <a:xfrm>
          <a:off x="0" y="0"/>
          <a:ext cx="0" cy="0"/>
          <a:chOff x="0" y="0"/>
          <a:chExt cx="0" cy="0"/>
        </a:xfrm>
      </p:grpSpPr>
      <p:sp>
        <p:nvSpPr>
          <p:cNvPr id="149" name="모서리가 둥근 직사각형 138">
            <a:extLst>
              <a:ext uri="{FF2B5EF4-FFF2-40B4-BE49-F238E27FC236}">
                <a16:creationId xmlns:a16="http://schemas.microsoft.com/office/drawing/2014/main" id="{027E853F-77EC-4803-9ADB-E6A33126CA13}"/>
              </a:ext>
            </a:extLst>
          </p:cNvPr>
          <p:cNvSpPr/>
          <p:nvPr userDrawn="1"/>
        </p:nvSpPr>
        <p:spPr>
          <a:xfrm>
            <a:off x="108558" y="938450"/>
            <a:ext cx="6245783" cy="1108040"/>
          </a:xfrm>
          <a:prstGeom prst="roundRect">
            <a:avLst>
              <a:gd name="adj" fmla="val 10664"/>
            </a:avLst>
          </a:prstGeom>
          <a:solidFill>
            <a:srgbClr val="E6CB96">
              <a:lumMod val="20000"/>
              <a:lumOff val="80000"/>
            </a:srgbClr>
          </a:solidFill>
          <a:ln w="12700" cap="flat" cmpd="sng" algn="ctr">
            <a:solidFill>
              <a:srgbClr val="D3A243">
                <a:lumMod val="60000"/>
                <a:lumOff val="4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17" name="슬라이드 번호 개체 틀 16"/>
          <p:cNvSpPr>
            <a:spLocks noGrp="1"/>
          </p:cNvSpPr>
          <p:nvPr>
            <p:ph type="sldNum" sz="quarter" idx="18"/>
          </p:nvPr>
        </p:nvSpPr>
        <p:spPr>
          <a:xfrm>
            <a:off x="3797300" y="6491436"/>
            <a:ext cx="2311400" cy="365125"/>
          </a:xfrm>
          <a:prstGeom prst="rect">
            <a:avLst/>
          </a:prstGeom>
        </p:spPr>
        <p:txBody>
          <a:bodyPr anchor="ctr"/>
          <a:lstStyle>
            <a:lvl1pPr algn="ctr">
              <a:defRPr sz="1200" b="0">
                <a:solidFill>
                  <a:schemeClr val="tx1"/>
                </a:solidFill>
                <a:latin typeface="원신한 Light" panose="020B0303000000000000" pitchFamily="50" charset="-127"/>
                <a:ea typeface="원신한 Light" panose="020B0303000000000000" pitchFamily="50" charset="-127"/>
                <a:cs typeface="Tahoma" panose="020B0604030504040204" pitchFamily="34" charset="0"/>
              </a:defRPr>
            </a:lvl1pPr>
          </a:lstStyle>
          <a:p>
            <a:r>
              <a:rPr lang="en-US" altLang="ko-KR"/>
              <a:t>- </a:t>
            </a:r>
            <a:fld id="{72B3219B-C384-44BD-BDAC-79EBF44E6C1F}" type="slidenum">
              <a:rPr lang="ko-KR" altLang="en-US" smtClean="0"/>
              <a:pPr/>
              <a:t>‹#›</a:t>
            </a:fld>
            <a:r>
              <a:rPr lang="ko-KR" altLang="en-US"/>
              <a:t> </a:t>
            </a:r>
            <a:r>
              <a:rPr lang="en-US" altLang="ko-KR"/>
              <a:t>-</a:t>
            </a:r>
            <a:endParaRPr lang="ko-KR" altLang="en-US" dirty="0"/>
          </a:p>
        </p:txBody>
      </p:sp>
      <p:sp>
        <p:nvSpPr>
          <p:cNvPr id="65" name="0"/>
          <p:cNvSpPr>
            <a:spLocks noGrp="1"/>
          </p:cNvSpPr>
          <p:nvPr>
            <p:ph type="body" sz="quarter" idx="13" hasCustomPrompt="1"/>
          </p:nvPr>
        </p:nvSpPr>
        <p:spPr>
          <a:xfrm>
            <a:off x="158794" y="335437"/>
            <a:ext cx="1853978" cy="430887"/>
          </a:xfrm>
        </p:spPr>
        <p:txBody>
          <a:bodyPr wrap="square" tIns="0" bIns="0" anchor="ctr">
            <a:spAutoFit/>
          </a:bodyPr>
          <a:lstStyle>
            <a:lvl1pPr marL="0" indent="0">
              <a:buNone/>
              <a:defRPr lang="ko-KR" altLang="en-US" sz="2800" b="0" kern="1200" dirty="0">
                <a:solidFill>
                  <a:srgbClr val="BF9000"/>
                </a:solidFill>
                <a:latin typeface="원신한 Bold" panose="020B0803000000000000" pitchFamily="50" charset="-127"/>
                <a:ea typeface="원신한 Bold" panose="020B0803000000000000" pitchFamily="50" charset="-127"/>
                <a:cs typeface="Arial" panose="020B0604020202020204" pitchFamily="34" charset="0"/>
              </a:defRPr>
            </a:lvl1pPr>
          </a:lstStyle>
          <a:p>
            <a:pPr lvl="0"/>
            <a:r>
              <a:rPr lang="en-US" altLang="ko-KR" dirty="0"/>
              <a:t>SYMB (0)</a:t>
            </a:r>
            <a:endParaRPr lang="ko-KR" altLang="en-US" dirty="0"/>
          </a:p>
        </p:txBody>
      </p:sp>
      <p:sp>
        <p:nvSpPr>
          <p:cNvPr id="66" name="1"/>
          <p:cNvSpPr>
            <a:spLocks noGrp="1"/>
          </p:cNvSpPr>
          <p:nvPr>
            <p:ph type="body" sz="quarter" idx="14" hasCustomPrompt="1"/>
          </p:nvPr>
        </p:nvSpPr>
        <p:spPr>
          <a:xfrm>
            <a:off x="1640632" y="363395"/>
            <a:ext cx="6552728" cy="369332"/>
          </a:xfrm>
        </p:spPr>
        <p:txBody>
          <a:bodyPr wrap="square" tIns="0" bIns="0" anchor="ctr">
            <a:spAutoFit/>
          </a:bodyPr>
          <a:lstStyle>
            <a:lvl1pPr marL="0" indent="0">
              <a:buNone/>
              <a:defRPr lang="ko-KR" altLang="en-US" sz="2400" b="0" kern="1200" spc="-300" dirty="0">
                <a:solidFill>
                  <a:schemeClr val="bg1"/>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ko-KR" dirty="0"/>
              <a:t>ETF full name (1)</a:t>
            </a:r>
            <a:endParaRPr lang="ko-KR" altLang="en-US" dirty="0"/>
          </a:p>
        </p:txBody>
      </p:sp>
      <p:sp>
        <p:nvSpPr>
          <p:cNvPr id="67" name="2"/>
          <p:cNvSpPr>
            <a:spLocks noGrp="1"/>
          </p:cNvSpPr>
          <p:nvPr>
            <p:ph type="body" sz="quarter" idx="15" hasCustomPrompt="1"/>
          </p:nvPr>
        </p:nvSpPr>
        <p:spPr>
          <a:xfrm>
            <a:off x="-2901587" y="4110396"/>
            <a:ext cx="2531462" cy="276999"/>
          </a:xfrm>
        </p:spPr>
        <p:txBody>
          <a:bodyPr wrap="none" tIns="0" bIns="0" anchor="ctr">
            <a:spAutoFit/>
          </a:bodyPr>
          <a:lstStyle>
            <a:lvl1pPr marL="0" indent="0">
              <a:buNone/>
              <a:defRPr lang="ko-KR" altLang="en-US" sz="1800" b="0" kern="1200" dirty="0">
                <a:solidFill>
                  <a:schemeClr val="tx1">
                    <a:lumMod val="50000"/>
                    <a:lumOff val="50000"/>
                  </a:schemeClr>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ko-KR" dirty="0"/>
              <a:t>Benchmark Index (2)</a:t>
            </a:r>
            <a:endParaRPr lang="ko-KR" altLang="en-US" dirty="0"/>
          </a:p>
        </p:txBody>
      </p:sp>
      <p:sp>
        <p:nvSpPr>
          <p:cNvPr id="68" name="3"/>
          <p:cNvSpPr>
            <a:spLocks noGrp="1"/>
          </p:cNvSpPr>
          <p:nvPr>
            <p:ph type="body" sz="quarter" idx="19" hasCustomPrompt="1"/>
          </p:nvPr>
        </p:nvSpPr>
        <p:spPr>
          <a:xfrm>
            <a:off x="177948" y="986841"/>
            <a:ext cx="6107001" cy="1027779"/>
          </a:xfrm>
        </p:spPr>
        <p:txBody>
          <a:bodyPr tIns="90000" anchor="t">
            <a:normAutofit/>
          </a:bodyPr>
          <a:lstStyle>
            <a:lvl1pPr marL="0" indent="0" algn="just" latinLnBrk="0" hangingPunct="0">
              <a:buNone/>
              <a:defRPr sz="1200" b="0">
                <a:latin typeface="원신한 Light" panose="020B0303000000000000" pitchFamily="50" charset="-127"/>
                <a:ea typeface="원신한 Light" panose="020B0303000000000000" pitchFamily="50" charset="-127"/>
                <a:cs typeface="Tahom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ko-KR" dirty="0"/>
              <a:t>Description (3)</a:t>
            </a:r>
          </a:p>
        </p:txBody>
      </p:sp>
      <p:sp>
        <p:nvSpPr>
          <p:cNvPr id="69" name="4"/>
          <p:cNvSpPr>
            <a:spLocks noGrp="1"/>
          </p:cNvSpPr>
          <p:nvPr>
            <p:ph type="tbl" sz="quarter" idx="20" hasCustomPrompt="1"/>
          </p:nvPr>
        </p:nvSpPr>
        <p:spPr>
          <a:xfrm>
            <a:off x="6749504" y="397569"/>
            <a:ext cx="2952000" cy="1735576"/>
          </a:xfrm>
        </p:spPr>
        <p:txBody>
          <a:bodyPr>
            <a:normAutofit/>
          </a:bodyPr>
          <a:lstStyle>
            <a:lvl1pPr marL="0" indent="0">
              <a:buNone/>
              <a:defRPr sz="1200" b="0">
                <a:latin typeface="원신한 Light" panose="020B0303000000000000" pitchFamily="50" charset="-127"/>
                <a:ea typeface="원신한 Light" panose="020B0303000000000000" pitchFamily="50" charset="-127"/>
                <a:cs typeface="Tahoma" panose="020B0604030504040204" pitchFamily="34" charset="0"/>
              </a:defRPr>
            </a:lvl1pPr>
          </a:lstStyle>
          <a:p>
            <a:r>
              <a:rPr lang="en-US" altLang="ko-KR" dirty="0"/>
              <a:t>Summary Table (4)</a:t>
            </a:r>
          </a:p>
        </p:txBody>
      </p:sp>
      <p:sp>
        <p:nvSpPr>
          <p:cNvPr id="70" name="5"/>
          <p:cNvSpPr>
            <a:spLocks noGrp="1"/>
          </p:cNvSpPr>
          <p:nvPr>
            <p:ph type="tbl" sz="quarter" idx="30" hasCustomPrompt="1"/>
          </p:nvPr>
        </p:nvSpPr>
        <p:spPr>
          <a:xfrm>
            <a:off x="108558" y="2676909"/>
            <a:ext cx="2952000" cy="1871385"/>
          </a:xfrm>
        </p:spPr>
        <p:txBody>
          <a:bodyPr>
            <a:normAutofit/>
          </a:bodyPr>
          <a:lstStyle>
            <a:lvl1pPr marL="0" indent="0">
              <a:buNone/>
              <a:defRPr sz="1200" b="0">
                <a:latin typeface="원신한 Light" panose="020B0303000000000000" pitchFamily="50" charset="-127"/>
                <a:ea typeface="원신한 Light" panose="020B0303000000000000" pitchFamily="50" charset="-127"/>
                <a:cs typeface="Tahoma" panose="020B0604030504040204" pitchFamily="34" charset="0"/>
              </a:defRPr>
            </a:lvl1pPr>
          </a:lstStyle>
          <a:p>
            <a:r>
              <a:rPr lang="ko-KR" altLang="en-US" dirty="0"/>
              <a:t>편입 상위 </a:t>
            </a:r>
            <a:r>
              <a:rPr lang="en-US" altLang="ko-KR" dirty="0"/>
              <a:t>10 </a:t>
            </a:r>
            <a:r>
              <a:rPr lang="ko-KR" altLang="en-US" dirty="0"/>
              <a:t>종목</a:t>
            </a:r>
            <a:r>
              <a:rPr lang="en-US" altLang="ko-KR" dirty="0"/>
              <a:t> (5)</a:t>
            </a:r>
          </a:p>
        </p:txBody>
      </p:sp>
      <p:sp>
        <p:nvSpPr>
          <p:cNvPr id="71" name="6"/>
          <p:cNvSpPr>
            <a:spLocks noGrp="1"/>
          </p:cNvSpPr>
          <p:nvPr>
            <p:ph type="pic" sz="quarter" idx="21" hasCustomPrompt="1"/>
          </p:nvPr>
        </p:nvSpPr>
        <p:spPr>
          <a:xfrm>
            <a:off x="108558" y="5065439"/>
            <a:ext cx="3174346" cy="1260000"/>
          </a:xfrm>
        </p:spPr>
        <p:txBody>
          <a:bodyPr>
            <a:normAutofit/>
          </a:bodyPr>
          <a:lstStyle>
            <a:lvl1pPr marL="0" indent="0">
              <a:buNone/>
              <a:defRPr sz="1200" b="0" baseline="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Historical Price (6)</a:t>
            </a:r>
            <a:endParaRPr lang="ko-KR" altLang="en-US" dirty="0"/>
          </a:p>
        </p:txBody>
      </p:sp>
      <p:sp>
        <p:nvSpPr>
          <p:cNvPr id="72" name="7"/>
          <p:cNvSpPr>
            <a:spLocks noGrp="1"/>
          </p:cNvSpPr>
          <p:nvPr>
            <p:ph type="body" sz="quarter" idx="22" hasCustomPrompt="1"/>
          </p:nvPr>
        </p:nvSpPr>
        <p:spPr>
          <a:xfrm>
            <a:off x="7364711" y="4802903"/>
            <a:ext cx="2359252" cy="216000"/>
          </a:xfrm>
        </p:spPr>
        <p:txBody>
          <a:bodyPr lIns="36000" anchor="ctr">
            <a:noAutofit/>
          </a:bodyPr>
          <a:lstStyle>
            <a:lvl1pPr marL="0" indent="0">
              <a:buNone/>
              <a:defRPr sz="1000" b="0">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Title1 (7)</a:t>
            </a:r>
            <a:endParaRPr lang="ko-KR" altLang="en-US" dirty="0"/>
          </a:p>
        </p:txBody>
      </p:sp>
      <p:sp>
        <p:nvSpPr>
          <p:cNvPr id="73" name="8"/>
          <p:cNvSpPr>
            <a:spLocks noGrp="1"/>
          </p:cNvSpPr>
          <p:nvPr>
            <p:ph type="pic" sz="quarter" idx="23" hasCustomPrompt="1"/>
          </p:nvPr>
        </p:nvSpPr>
        <p:spPr>
          <a:xfrm>
            <a:off x="7358603" y="5062852"/>
            <a:ext cx="2359252" cy="1260000"/>
          </a:xfrm>
          <a:noFill/>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Chart1 (8)</a:t>
            </a:r>
            <a:endParaRPr lang="ko-KR" altLang="en-US" dirty="0"/>
          </a:p>
        </p:txBody>
      </p:sp>
      <p:sp>
        <p:nvSpPr>
          <p:cNvPr id="74" name="9"/>
          <p:cNvSpPr>
            <a:spLocks noGrp="1"/>
          </p:cNvSpPr>
          <p:nvPr>
            <p:ph type="body" sz="quarter" idx="24" hasCustomPrompt="1"/>
          </p:nvPr>
        </p:nvSpPr>
        <p:spPr>
          <a:xfrm>
            <a:off x="-2751856" y="4539951"/>
            <a:ext cx="2232000" cy="216000"/>
          </a:xfrm>
        </p:spPr>
        <p:txBody>
          <a:bodyPr lIns="36000" anchor="ctr">
            <a:noAutofit/>
          </a:bodyPr>
          <a:lstStyle>
            <a:lvl1pPr marL="0" indent="0">
              <a:buNone/>
              <a:defRPr sz="1000" b="0">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Title2 (9)</a:t>
            </a:r>
            <a:endParaRPr lang="ko-KR" altLang="en-US" dirty="0"/>
          </a:p>
        </p:txBody>
      </p:sp>
      <p:sp>
        <p:nvSpPr>
          <p:cNvPr id="75" name="10"/>
          <p:cNvSpPr>
            <a:spLocks noGrp="1"/>
          </p:cNvSpPr>
          <p:nvPr>
            <p:ph type="pic" sz="quarter" idx="25" hasCustomPrompt="1"/>
          </p:nvPr>
        </p:nvSpPr>
        <p:spPr>
          <a:xfrm>
            <a:off x="-2751856" y="4861229"/>
            <a:ext cx="2232000" cy="1440000"/>
          </a:xfrm>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Chart2 (10)</a:t>
            </a:r>
            <a:endParaRPr lang="ko-KR" altLang="en-US" dirty="0"/>
          </a:p>
        </p:txBody>
      </p:sp>
      <p:sp>
        <p:nvSpPr>
          <p:cNvPr id="76" name="11"/>
          <p:cNvSpPr>
            <a:spLocks noGrp="1"/>
          </p:cNvSpPr>
          <p:nvPr>
            <p:ph type="body" sz="quarter" idx="26" hasCustomPrompt="1"/>
          </p:nvPr>
        </p:nvSpPr>
        <p:spPr>
          <a:xfrm>
            <a:off x="3463708" y="2423269"/>
            <a:ext cx="2891836" cy="216000"/>
          </a:xfrm>
        </p:spPr>
        <p:txBody>
          <a:bodyPr lIns="36000" anchor="ctr">
            <a:noAutofit/>
          </a:bodyPr>
          <a:lstStyle>
            <a:lvl1pPr marL="0" indent="0">
              <a:buNone/>
              <a:defRPr sz="1000" b="0">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Title3 (11)</a:t>
            </a:r>
            <a:endParaRPr lang="ko-KR" altLang="en-US" dirty="0"/>
          </a:p>
        </p:txBody>
      </p:sp>
      <p:sp>
        <p:nvSpPr>
          <p:cNvPr id="77" name="12"/>
          <p:cNvSpPr>
            <a:spLocks noGrp="1"/>
          </p:cNvSpPr>
          <p:nvPr>
            <p:ph type="pic" sz="quarter" idx="27" hasCustomPrompt="1"/>
          </p:nvPr>
        </p:nvSpPr>
        <p:spPr>
          <a:xfrm>
            <a:off x="3462505" y="2668567"/>
            <a:ext cx="2891836" cy="1871384"/>
          </a:xfrm>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Chart3 (12)</a:t>
            </a:r>
            <a:endParaRPr lang="ko-KR" altLang="en-US" dirty="0"/>
          </a:p>
        </p:txBody>
      </p:sp>
      <p:sp>
        <p:nvSpPr>
          <p:cNvPr id="78" name="13"/>
          <p:cNvSpPr>
            <a:spLocks noGrp="1"/>
          </p:cNvSpPr>
          <p:nvPr>
            <p:ph type="body" sz="quarter" idx="28" hasCustomPrompt="1"/>
          </p:nvPr>
        </p:nvSpPr>
        <p:spPr>
          <a:xfrm>
            <a:off x="6739968" y="2421068"/>
            <a:ext cx="2951999" cy="216000"/>
          </a:xfrm>
        </p:spPr>
        <p:txBody>
          <a:bodyPr lIns="36000" anchor="ctr">
            <a:noAutofit/>
          </a:bodyPr>
          <a:lstStyle>
            <a:lvl1pPr marL="0" indent="0">
              <a:buNone/>
              <a:defRPr lang="ko-KR" altLang="en-US" sz="1000" b="0" kern="1200" dirty="0">
                <a:solidFill>
                  <a:schemeClr val="tx1"/>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marL="0" lvl="0" indent="0" algn="l" defTabSz="914400" rtl="0" eaLnBrk="1" latinLnBrk="1" hangingPunct="1">
              <a:spcBef>
                <a:spcPct val="20000"/>
              </a:spcBef>
              <a:buFont typeface="Arial" panose="020B0604020202020204" pitchFamily="34" charset="0"/>
              <a:buNone/>
            </a:pPr>
            <a:r>
              <a:rPr lang="en-US" altLang="ko-KR" dirty="0"/>
              <a:t>Title4 (13)</a:t>
            </a:r>
            <a:endParaRPr lang="ko-KR" altLang="en-US" dirty="0"/>
          </a:p>
        </p:txBody>
      </p:sp>
      <p:sp>
        <p:nvSpPr>
          <p:cNvPr id="79" name="14"/>
          <p:cNvSpPr>
            <a:spLocks noGrp="1"/>
          </p:cNvSpPr>
          <p:nvPr>
            <p:ph type="pic" sz="quarter" idx="29" hasCustomPrompt="1"/>
          </p:nvPr>
        </p:nvSpPr>
        <p:spPr>
          <a:xfrm>
            <a:off x="6749503" y="2662506"/>
            <a:ext cx="2951999" cy="1869054"/>
          </a:xfrm>
        </p:spPr>
        <p:txBody>
          <a:bodyPr>
            <a:normAutofit/>
          </a:bodyPr>
          <a:lstStyle>
            <a:lvl1pPr marL="0" indent="0">
              <a:buNone/>
              <a:defRPr sz="1200" b="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Chart4 (14)</a:t>
            </a:r>
            <a:endParaRPr lang="ko-KR" altLang="en-US" dirty="0"/>
          </a:p>
        </p:txBody>
      </p:sp>
      <p:sp>
        <p:nvSpPr>
          <p:cNvPr id="80" name="TextBox 79"/>
          <p:cNvSpPr txBox="1"/>
          <p:nvPr userDrawn="1"/>
        </p:nvSpPr>
        <p:spPr>
          <a:xfrm>
            <a:off x="6739639" y="118571"/>
            <a:ext cx="885302" cy="246221"/>
          </a:xfrm>
          <a:prstGeom prst="rect">
            <a:avLst/>
          </a:prstGeom>
          <a:noFill/>
        </p:spPr>
        <p:txBody>
          <a:bodyPr wrap="none" lIns="36000" rtlCol="0" anchor="ctr">
            <a:spAutoFit/>
          </a:bodyPr>
          <a:lstStyle/>
          <a:p>
            <a:r>
              <a:rPr lang="en-US" altLang="ko-KR" sz="1000" b="0" dirty="0">
                <a:latin typeface="원신한 Medium" panose="020B0603000000000000" pitchFamily="50" charset="-127"/>
                <a:ea typeface="원신한 Medium" panose="020B0603000000000000" pitchFamily="50" charset="-127"/>
                <a:cs typeface="Tahoma" panose="020B0604030504040204" pitchFamily="34" charset="0"/>
              </a:rPr>
              <a:t>ETF </a:t>
            </a:r>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기본정보</a:t>
            </a:r>
          </a:p>
        </p:txBody>
      </p:sp>
      <p:sp>
        <p:nvSpPr>
          <p:cNvPr id="88" name="TextBox 87"/>
          <p:cNvSpPr txBox="1"/>
          <p:nvPr userDrawn="1"/>
        </p:nvSpPr>
        <p:spPr>
          <a:xfrm>
            <a:off x="114277" y="2420540"/>
            <a:ext cx="1358188"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편입 상위 </a:t>
            </a:r>
            <a:r>
              <a:rPr lang="en-US" altLang="ko-KR" sz="1000" b="0" dirty="0">
                <a:latin typeface="원신한 Medium" panose="020B0603000000000000" pitchFamily="50" charset="-127"/>
                <a:ea typeface="원신한 Medium" panose="020B0603000000000000" pitchFamily="50" charset="-127"/>
                <a:cs typeface="Tahoma" panose="020B0604030504040204" pitchFamily="34" charset="0"/>
              </a:rPr>
              <a:t>10</a:t>
            </a:r>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종목 </a:t>
            </a:r>
            <a:r>
              <a:rPr lang="en-US" altLang="ko-KR" sz="1000" b="0" dirty="0">
                <a:latin typeface="원신한 Medium" panose="020B0603000000000000" pitchFamily="50" charset="-127"/>
                <a:ea typeface="원신한 Medium" panose="020B0603000000000000" pitchFamily="50" charset="-127"/>
                <a:cs typeface="Tahoma" panose="020B0604030504040204" pitchFamily="34" charset="0"/>
              </a:rPr>
              <a:t>(%)</a:t>
            </a:r>
            <a:endParaRPr lang="ko-KR" altLang="en-US" sz="1000" b="0" dirty="0">
              <a:latin typeface="원신한 Medium" panose="020B0603000000000000" pitchFamily="50" charset="-127"/>
              <a:ea typeface="원신한 Medium" panose="020B0603000000000000" pitchFamily="50" charset="-127"/>
              <a:cs typeface="Tahoma" panose="020B0604030504040204" pitchFamily="34" charset="0"/>
            </a:endParaRPr>
          </a:p>
        </p:txBody>
      </p:sp>
      <p:sp>
        <p:nvSpPr>
          <p:cNvPr id="89" name="TextBox 88"/>
          <p:cNvSpPr txBox="1"/>
          <p:nvPr userDrawn="1"/>
        </p:nvSpPr>
        <p:spPr>
          <a:xfrm>
            <a:off x="112517" y="4799073"/>
            <a:ext cx="943010"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수정주가 추이</a:t>
            </a:r>
          </a:p>
        </p:txBody>
      </p:sp>
      <p:cxnSp>
        <p:nvCxnSpPr>
          <p:cNvPr id="82" name="직선 연결선 81"/>
          <p:cNvCxnSpPr/>
          <p:nvPr userDrawn="1"/>
        </p:nvCxnSpPr>
        <p:spPr>
          <a:xfrm>
            <a:off x="6739639" y="352600"/>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 name="직선 연결선 86"/>
          <p:cNvCxnSpPr/>
          <p:nvPr userDrawn="1"/>
        </p:nvCxnSpPr>
        <p:spPr>
          <a:xfrm>
            <a:off x="114277" y="2654569"/>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직선 연결선 61"/>
          <p:cNvCxnSpPr>
            <a:cxnSpLocks/>
          </p:cNvCxnSpPr>
          <p:nvPr userDrawn="1"/>
        </p:nvCxnSpPr>
        <p:spPr>
          <a:xfrm>
            <a:off x="3462505" y="4579772"/>
            <a:ext cx="289215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직선 연결선 62"/>
          <p:cNvCxnSpPr>
            <a:cxnSpLocks/>
          </p:cNvCxnSpPr>
          <p:nvPr userDrawn="1"/>
        </p:nvCxnSpPr>
        <p:spPr>
          <a:xfrm>
            <a:off x="6749504" y="4564935"/>
            <a:ext cx="295232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 name="직선 연결선 82"/>
          <p:cNvCxnSpPr/>
          <p:nvPr userDrawn="1"/>
        </p:nvCxnSpPr>
        <p:spPr>
          <a:xfrm>
            <a:off x="6765527" y="2151249"/>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직선 연결선 83"/>
          <p:cNvCxnSpPr/>
          <p:nvPr userDrawn="1"/>
        </p:nvCxnSpPr>
        <p:spPr>
          <a:xfrm>
            <a:off x="114277" y="4578608"/>
            <a:ext cx="29523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37702" b="28626"/>
          <a:stretch/>
        </p:blipFill>
        <p:spPr bwMode="auto">
          <a:xfrm>
            <a:off x="8265528" y="6489548"/>
            <a:ext cx="1440000" cy="27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15"/>
          <p:cNvSpPr>
            <a:spLocks noGrp="1"/>
          </p:cNvSpPr>
          <p:nvPr>
            <p:ph type="pic" sz="quarter" idx="31" hasCustomPrompt="1"/>
          </p:nvPr>
        </p:nvSpPr>
        <p:spPr>
          <a:xfrm>
            <a:off x="3384251" y="5063301"/>
            <a:ext cx="3852000" cy="1260000"/>
          </a:xfrm>
        </p:spPr>
        <p:txBody>
          <a:bodyPr>
            <a:normAutofit/>
          </a:bodyPr>
          <a:lstStyle>
            <a:lvl1pPr marL="0" indent="0">
              <a:buNone/>
              <a:defRPr sz="1200" b="0" baseline="0">
                <a:latin typeface="맑은 고딕" panose="020B0503020000020004" pitchFamily="50" charset="-127"/>
                <a:ea typeface="맑은 고딕" panose="020B0503020000020004" pitchFamily="50" charset="-127"/>
                <a:cs typeface="Tahoma" panose="020B0604030504040204" pitchFamily="34" charset="0"/>
              </a:defRPr>
            </a:lvl1pPr>
          </a:lstStyle>
          <a:p>
            <a:r>
              <a:rPr lang="en-US" altLang="ko-KR" dirty="0"/>
              <a:t>Monthly Return Table (15)</a:t>
            </a:r>
            <a:endParaRPr lang="ko-KR" altLang="en-US" dirty="0"/>
          </a:p>
        </p:txBody>
      </p:sp>
      <p:sp>
        <p:nvSpPr>
          <p:cNvPr id="3" name="16"/>
          <p:cNvSpPr>
            <a:spLocks noGrp="1"/>
          </p:cNvSpPr>
          <p:nvPr>
            <p:ph type="body" sz="quarter" idx="32" hasCustomPrompt="1"/>
          </p:nvPr>
        </p:nvSpPr>
        <p:spPr>
          <a:xfrm>
            <a:off x="158794" y="58507"/>
            <a:ext cx="6471870" cy="333375"/>
          </a:xfrm>
        </p:spPr>
        <p:txBody>
          <a:bodyPr anchor="ctr">
            <a:noAutofit/>
          </a:bodyPr>
          <a:lstStyle>
            <a:lvl1pPr marL="0" indent="0">
              <a:buNone/>
              <a:defRPr sz="1400" b="0" spc="-150">
                <a:solidFill>
                  <a:schemeClr val="bg1">
                    <a:lumMod val="50000"/>
                  </a:schemeClr>
                </a:solidFill>
                <a:latin typeface="원신한 Medium" panose="020B0603000000000000" pitchFamily="50" charset="-127"/>
                <a:ea typeface="원신한 Medium" panose="020B0603000000000000" pitchFamily="50" charset="-127"/>
                <a:cs typeface="Tahoma" panose="020B060403050404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Classification (16)</a:t>
            </a:r>
            <a:endParaRPr lang="ko-KR" altLang="en-US" dirty="0"/>
          </a:p>
        </p:txBody>
      </p:sp>
      <p:sp>
        <p:nvSpPr>
          <p:cNvPr id="350" name="TextBox 349">
            <a:extLst>
              <a:ext uri="{FF2B5EF4-FFF2-40B4-BE49-F238E27FC236}">
                <a16:creationId xmlns:a16="http://schemas.microsoft.com/office/drawing/2014/main" id="{5D7B2377-E462-4EDB-945F-D9AE13E814DE}"/>
              </a:ext>
            </a:extLst>
          </p:cNvPr>
          <p:cNvSpPr txBox="1"/>
          <p:nvPr userDrawn="1"/>
        </p:nvSpPr>
        <p:spPr>
          <a:xfrm>
            <a:off x="3389875" y="4784282"/>
            <a:ext cx="814770"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월간 수익률</a:t>
            </a:r>
          </a:p>
        </p:txBody>
      </p:sp>
      <p:cxnSp>
        <p:nvCxnSpPr>
          <p:cNvPr id="351" name="직선 연결선 350">
            <a:extLst>
              <a:ext uri="{FF2B5EF4-FFF2-40B4-BE49-F238E27FC236}">
                <a16:creationId xmlns:a16="http://schemas.microsoft.com/office/drawing/2014/main" id="{03E5A708-57C7-442A-A914-6B59F3B65A85}"/>
              </a:ext>
            </a:extLst>
          </p:cNvPr>
          <p:cNvCxnSpPr>
            <a:cxnSpLocks/>
          </p:cNvCxnSpPr>
          <p:nvPr userDrawn="1"/>
        </p:nvCxnSpPr>
        <p:spPr>
          <a:xfrm>
            <a:off x="3452083" y="2654569"/>
            <a:ext cx="288510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3" name="직선 연결선 352">
            <a:extLst>
              <a:ext uri="{FF2B5EF4-FFF2-40B4-BE49-F238E27FC236}">
                <a16:creationId xmlns:a16="http://schemas.microsoft.com/office/drawing/2014/main" id="{B6A6CC45-0464-40FD-A736-511761B20E6A}"/>
              </a:ext>
            </a:extLst>
          </p:cNvPr>
          <p:cNvCxnSpPr>
            <a:cxnSpLocks/>
          </p:cNvCxnSpPr>
          <p:nvPr userDrawn="1"/>
        </p:nvCxnSpPr>
        <p:spPr>
          <a:xfrm>
            <a:off x="3386427" y="5019559"/>
            <a:ext cx="387082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7" name="직선 연결선 356">
            <a:extLst>
              <a:ext uri="{FF2B5EF4-FFF2-40B4-BE49-F238E27FC236}">
                <a16:creationId xmlns:a16="http://schemas.microsoft.com/office/drawing/2014/main" id="{5CD8CF57-3BEB-4442-825D-CFEC31A64CC0}"/>
              </a:ext>
            </a:extLst>
          </p:cNvPr>
          <p:cNvCxnSpPr>
            <a:cxnSpLocks/>
          </p:cNvCxnSpPr>
          <p:nvPr userDrawn="1"/>
        </p:nvCxnSpPr>
        <p:spPr>
          <a:xfrm>
            <a:off x="7355837" y="5018903"/>
            <a:ext cx="236478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8" name="직선 연결선 357">
            <a:extLst>
              <a:ext uri="{FF2B5EF4-FFF2-40B4-BE49-F238E27FC236}">
                <a16:creationId xmlns:a16="http://schemas.microsoft.com/office/drawing/2014/main" id="{4B153F6D-F075-44AA-A47B-8893D4B718D1}"/>
              </a:ext>
            </a:extLst>
          </p:cNvPr>
          <p:cNvCxnSpPr>
            <a:cxnSpLocks/>
          </p:cNvCxnSpPr>
          <p:nvPr userDrawn="1"/>
        </p:nvCxnSpPr>
        <p:spPr>
          <a:xfrm>
            <a:off x="108558" y="5019559"/>
            <a:ext cx="317448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9" name="직선 연결선 358">
            <a:extLst>
              <a:ext uri="{FF2B5EF4-FFF2-40B4-BE49-F238E27FC236}">
                <a16:creationId xmlns:a16="http://schemas.microsoft.com/office/drawing/2014/main" id="{D1AC156C-57BD-4141-BB6C-457B4D4B04F8}"/>
              </a:ext>
            </a:extLst>
          </p:cNvPr>
          <p:cNvCxnSpPr>
            <a:cxnSpLocks/>
          </p:cNvCxnSpPr>
          <p:nvPr userDrawn="1"/>
        </p:nvCxnSpPr>
        <p:spPr>
          <a:xfrm>
            <a:off x="3386427" y="6352709"/>
            <a:ext cx="387082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0" name="직선 연결선 359">
            <a:extLst>
              <a:ext uri="{FF2B5EF4-FFF2-40B4-BE49-F238E27FC236}">
                <a16:creationId xmlns:a16="http://schemas.microsoft.com/office/drawing/2014/main" id="{12CE67EF-7A87-49EC-B969-93C079486679}"/>
              </a:ext>
            </a:extLst>
          </p:cNvPr>
          <p:cNvCxnSpPr>
            <a:cxnSpLocks/>
          </p:cNvCxnSpPr>
          <p:nvPr userDrawn="1"/>
        </p:nvCxnSpPr>
        <p:spPr>
          <a:xfrm>
            <a:off x="7355837" y="6352053"/>
            <a:ext cx="236478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1" name="직선 연결선 360">
            <a:extLst>
              <a:ext uri="{FF2B5EF4-FFF2-40B4-BE49-F238E27FC236}">
                <a16:creationId xmlns:a16="http://schemas.microsoft.com/office/drawing/2014/main" id="{4BB81FEE-0F43-4E40-B9BD-76AB255C6029}"/>
              </a:ext>
            </a:extLst>
          </p:cNvPr>
          <p:cNvCxnSpPr>
            <a:cxnSpLocks/>
          </p:cNvCxnSpPr>
          <p:nvPr userDrawn="1"/>
        </p:nvCxnSpPr>
        <p:spPr>
          <a:xfrm>
            <a:off x="108558" y="6352709"/>
            <a:ext cx="317448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12754CFA-254C-4237-BB0A-82B36F0FC67F}"/>
              </a:ext>
            </a:extLst>
          </p:cNvPr>
          <p:cNvSpPr txBox="1"/>
          <p:nvPr userDrawn="1"/>
        </p:nvSpPr>
        <p:spPr>
          <a:xfrm>
            <a:off x="-2391816" y="2624493"/>
            <a:ext cx="256925"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a:t>
            </a:r>
          </a:p>
        </p:txBody>
      </p:sp>
      <p:sp>
        <p:nvSpPr>
          <p:cNvPr id="142" name="TextBox 141">
            <a:extLst>
              <a:ext uri="{FF2B5EF4-FFF2-40B4-BE49-F238E27FC236}">
                <a16:creationId xmlns:a16="http://schemas.microsoft.com/office/drawing/2014/main" id="{79231310-4B12-4F3F-A5BB-CCEF2C238FD9}"/>
              </a:ext>
            </a:extLst>
          </p:cNvPr>
          <p:cNvSpPr txBox="1"/>
          <p:nvPr userDrawn="1"/>
        </p:nvSpPr>
        <p:spPr>
          <a:xfrm>
            <a:off x="-2134891" y="2637068"/>
            <a:ext cx="256925"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a:t>
            </a:r>
          </a:p>
        </p:txBody>
      </p:sp>
      <p:sp>
        <p:nvSpPr>
          <p:cNvPr id="144" name="TextBox 143">
            <a:extLst>
              <a:ext uri="{FF2B5EF4-FFF2-40B4-BE49-F238E27FC236}">
                <a16:creationId xmlns:a16="http://schemas.microsoft.com/office/drawing/2014/main" id="{4720AFEE-8F90-4643-BD55-57A87A30A9C4}"/>
              </a:ext>
            </a:extLst>
          </p:cNvPr>
          <p:cNvSpPr txBox="1"/>
          <p:nvPr userDrawn="1"/>
        </p:nvSpPr>
        <p:spPr>
          <a:xfrm>
            <a:off x="-1901972" y="2620630"/>
            <a:ext cx="256925" cy="246221"/>
          </a:xfrm>
          <a:prstGeom prst="rect">
            <a:avLst/>
          </a:prstGeom>
          <a:noFill/>
        </p:spPr>
        <p:txBody>
          <a:bodyPr wrap="none" lIns="36000" rtlCol="0" anchor="ctr">
            <a:spAutoFit/>
          </a:bodyPr>
          <a:lstStyle/>
          <a:p>
            <a:r>
              <a:rPr lang="ko-KR" altLang="en-US" sz="1000" b="0" dirty="0">
                <a:latin typeface="원신한 Medium" panose="020B0603000000000000" pitchFamily="50" charset="-127"/>
                <a:ea typeface="원신한 Medium" panose="020B0603000000000000" pitchFamily="50" charset="-127"/>
                <a:cs typeface="Tahoma" panose="020B0604030504040204" pitchFamily="34" charset="0"/>
              </a:rPr>
              <a:t>▼</a:t>
            </a:r>
          </a:p>
        </p:txBody>
      </p:sp>
      <p:sp>
        <p:nvSpPr>
          <p:cNvPr id="139" name="TextBox 138">
            <a:extLst>
              <a:ext uri="{FF2B5EF4-FFF2-40B4-BE49-F238E27FC236}">
                <a16:creationId xmlns:a16="http://schemas.microsoft.com/office/drawing/2014/main" id="{4E295277-2956-4DAD-913B-485563BE0F01}"/>
              </a:ext>
            </a:extLst>
          </p:cNvPr>
          <p:cNvSpPr txBox="1"/>
          <p:nvPr userDrawn="1"/>
        </p:nvSpPr>
        <p:spPr>
          <a:xfrm>
            <a:off x="6780949" y="2168433"/>
            <a:ext cx="564257" cy="107722"/>
          </a:xfrm>
          <a:prstGeom prst="rect">
            <a:avLst/>
          </a:prstGeom>
          <a:noFill/>
        </p:spPr>
        <p:txBody>
          <a:bodyPr wrap="non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ETF.com</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140" name="TextBox 139">
            <a:extLst>
              <a:ext uri="{FF2B5EF4-FFF2-40B4-BE49-F238E27FC236}">
                <a16:creationId xmlns:a16="http://schemas.microsoft.com/office/drawing/2014/main" id="{D1EC7BF2-4DB5-4107-BF6D-06E463B1A94E}"/>
              </a:ext>
            </a:extLst>
          </p:cNvPr>
          <p:cNvSpPr txBox="1"/>
          <p:nvPr userDrawn="1"/>
        </p:nvSpPr>
        <p:spPr>
          <a:xfrm>
            <a:off x="150793" y="4599587"/>
            <a:ext cx="1176656"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ETF.com</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143" name="TextBox 142">
            <a:extLst>
              <a:ext uri="{FF2B5EF4-FFF2-40B4-BE49-F238E27FC236}">
                <a16:creationId xmlns:a16="http://schemas.microsoft.com/office/drawing/2014/main" id="{1D5BF5A5-564F-4EFF-BEB4-46828F7785AE}"/>
              </a:ext>
            </a:extLst>
          </p:cNvPr>
          <p:cNvSpPr txBox="1"/>
          <p:nvPr userDrawn="1"/>
        </p:nvSpPr>
        <p:spPr>
          <a:xfrm>
            <a:off x="3403638" y="6381328"/>
            <a:ext cx="827150" cy="107722"/>
          </a:xfrm>
          <a:prstGeom prst="rect">
            <a:avLst/>
          </a:prstGeom>
          <a:noFill/>
        </p:spPr>
        <p:txBody>
          <a:bodyPr wrap="non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Yahoo</a:t>
            </a:r>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 </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Finance</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145" name="TextBox 144">
            <a:extLst>
              <a:ext uri="{FF2B5EF4-FFF2-40B4-BE49-F238E27FC236}">
                <a16:creationId xmlns:a16="http://schemas.microsoft.com/office/drawing/2014/main" id="{ED13CF3F-EDE6-4DF3-8933-759CCC86CE70}"/>
              </a:ext>
            </a:extLst>
          </p:cNvPr>
          <p:cNvSpPr txBox="1"/>
          <p:nvPr userDrawn="1"/>
        </p:nvSpPr>
        <p:spPr>
          <a:xfrm>
            <a:off x="7377850" y="6381328"/>
            <a:ext cx="1068529"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Yahoo Finance</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146" name="TextBox 145">
            <a:extLst>
              <a:ext uri="{FF2B5EF4-FFF2-40B4-BE49-F238E27FC236}">
                <a16:creationId xmlns:a16="http://schemas.microsoft.com/office/drawing/2014/main" id="{C0740247-10F7-494F-A781-F14D0D5A511D}"/>
              </a:ext>
            </a:extLst>
          </p:cNvPr>
          <p:cNvSpPr txBox="1"/>
          <p:nvPr userDrawn="1"/>
        </p:nvSpPr>
        <p:spPr>
          <a:xfrm>
            <a:off x="113817" y="6381328"/>
            <a:ext cx="1068529"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Yahoo Finance</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147" name="TextBox 146">
            <a:extLst>
              <a:ext uri="{FF2B5EF4-FFF2-40B4-BE49-F238E27FC236}">
                <a16:creationId xmlns:a16="http://schemas.microsoft.com/office/drawing/2014/main" id="{8375F8F2-2B2F-4DD6-B4AA-0BE273BFADD7}"/>
              </a:ext>
            </a:extLst>
          </p:cNvPr>
          <p:cNvSpPr txBox="1"/>
          <p:nvPr userDrawn="1"/>
        </p:nvSpPr>
        <p:spPr>
          <a:xfrm>
            <a:off x="3491364" y="4597877"/>
            <a:ext cx="1152675"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ETFdb.com</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sp>
        <p:nvSpPr>
          <p:cNvPr id="148" name="TextBox 147">
            <a:extLst>
              <a:ext uri="{FF2B5EF4-FFF2-40B4-BE49-F238E27FC236}">
                <a16:creationId xmlns:a16="http://schemas.microsoft.com/office/drawing/2014/main" id="{22147317-1675-4013-8C9A-08AD26379AA4}"/>
              </a:ext>
            </a:extLst>
          </p:cNvPr>
          <p:cNvSpPr txBox="1"/>
          <p:nvPr userDrawn="1"/>
        </p:nvSpPr>
        <p:spPr>
          <a:xfrm>
            <a:off x="6764744" y="4603807"/>
            <a:ext cx="1176656" cy="107722"/>
          </a:xfrm>
          <a:prstGeom prst="rect">
            <a:avLst/>
          </a:prstGeom>
          <a:noFill/>
        </p:spPr>
        <p:txBody>
          <a:bodyPr wrap="square" lIns="0" tIns="0" rIns="0" bIns="0" rtlCol="0">
            <a:spAutoFit/>
          </a:bodyPr>
          <a:lstStyle/>
          <a:p>
            <a:r>
              <a:rPr lang="ko-KR" altLang="en-US" sz="700" b="0" dirty="0">
                <a:latin typeface="원신한 Light" panose="020B0303000000000000" pitchFamily="50" charset="-127"/>
                <a:ea typeface="원신한 Light" panose="020B0303000000000000" pitchFamily="50" charset="-127"/>
                <a:cs typeface="Tahoma" panose="020B0604030504040204" pitchFamily="34" charset="0"/>
              </a:rPr>
              <a:t>자료</a:t>
            </a:r>
            <a:r>
              <a:rPr lang="en-US" altLang="ko-KR" sz="700" b="0" dirty="0">
                <a:latin typeface="원신한 Light" panose="020B0303000000000000" pitchFamily="50" charset="-127"/>
                <a:ea typeface="원신한 Light" panose="020B0303000000000000" pitchFamily="50" charset="-127"/>
                <a:cs typeface="Tahoma" panose="020B0604030504040204" pitchFamily="34" charset="0"/>
              </a:rPr>
              <a:t>: ETFdb.com</a:t>
            </a:r>
            <a:endParaRPr lang="ko-KR" altLang="en-US" sz="700" b="0" dirty="0">
              <a:latin typeface="원신한 Light" panose="020B0303000000000000" pitchFamily="50" charset="-127"/>
              <a:ea typeface="원신한 Light" panose="020B0303000000000000" pitchFamily="50" charset="-127"/>
              <a:cs typeface="Tahoma" panose="020B0604030504040204" pitchFamily="34" charset="0"/>
            </a:endParaRPr>
          </a:p>
        </p:txBody>
      </p:sp>
      <p:cxnSp>
        <p:nvCxnSpPr>
          <p:cNvPr id="138" name="직선 연결선 137">
            <a:extLst>
              <a:ext uri="{FF2B5EF4-FFF2-40B4-BE49-F238E27FC236}">
                <a16:creationId xmlns:a16="http://schemas.microsoft.com/office/drawing/2014/main" id="{1502A896-EE7E-4569-A18A-3C97D5148B22}"/>
              </a:ext>
            </a:extLst>
          </p:cNvPr>
          <p:cNvCxnSpPr>
            <a:cxnSpLocks/>
          </p:cNvCxnSpPr>
          <p:nvPr userDrawn="1"/>
        </p:nvCxnSpPr>
        <p:spPr>
          <a:xfrm>
            <a:off x="6739639" y="2654569"/>
            <a:ext cx="297821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117181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grpSp>
        <p:nvGrpSpPr>
          <p:cNvPr id="10" name="그룹 9">
            <a:extLst>
              <a:ext uri="{FF2B5EF4-FFF2-40B4-BE49-F238E27FC236}">
                <a16:creationId xmlns:a16="http://schemas.microsoft.com/office/drawing/2014/main" id="{C5C407D5-9DD7-4BB0-8E98-10494FF6E5DB}"/>
              </a:ext>
            </a:extLst>
          </p:cNvPr>
          <p:cNvGrpSpPr/>
          <p:nvPr userDrawn="1"/>
        </p:nvGrpSpPr>
        <p:grpSpPr>
          <a:xfrm>
            <a:off x="0" y="347066"/>
            <a:ext cx="6467938" cy="454026"/>
            <a:chOff x="0" y="347066"/>
            <a:chExt cx="6467938" cy="454026"/>
          </a:xfrm>
        </p:grpSpPr>
        <p:sp>
          <p:nvSpPr>
            <p:cNvPr id="11" name="직사각형 10">
              <a:extLst>
                <a:ext uri="{FF2B5EF4-FFF2-40B4-BE49-F238E27FC236}">
                  <a16:creationId xmlns:a16="http://schemas.microsoft.com/office/drawing/2014/main" id="{1AD10175-88C0-40D8-A0A9-B3261A492FF1}"/>
                </a:ext>
              </a:extLst>
            </p:cNvPr>
            <p:cNvSpPr/>
            <p:nvPr userDrawn="1"/>
          </p:nvSpPr>
          <p:spPr>
            <a:xfrm>
              <a:off x="0" y="347067"/>
              <a:ext cx="4933950" cy="454025"/>
            </a:xfrm>
            <a:prstGeom prst="rect">
              <a:avLst/>
            </a:prstGeom>
            <a:solidFill>
              <a:srgbClr val="A5A5A5"/>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12" name="모서리가 둥근 직사각형 12">
              <a:extLst>
                <a:ext uri="{FF2B5EF4-FFF2-40B4-BE49-F238E27FC236}">
                  <a16:creationId xmlns:a16="http://schemas.microsoft.com/office/drawing/2014/main" id="{C2346304-B0F3-4FDD-B2CE-396586A5DCE7}"/>
                </a:ext>
              </a:extLst>
            </p:cNvPr>
            <p:cNvSpPr/>
            <p:nvPr userDrawn="1"/>
          </p:nvSpPr>
          <p:spPr>
            <a:xfrm>
              <a:off x="4570789" y="347066"/>
              <a:ext cx="1897149" cy="454025"/>
            </a:xfrm>
            <a:prstGeom prst="roundRect">
              <a:avLst>
                <a:gd name="adj" fmla="val 50000"/>
              </a:avLst>
            </a:prstGeom>
            <a:solidFill>
              <a:srgbClr val="A5A5A5"/>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13" name="모서리가 둥근 직사각형 13">
              <a:extLst>
                <a:ext uri="{FF2B5EF4-FFF2-40B4-BE49-F238E27FC236}">
                  <a16:creationId xmlns:a16="http://schemas.microsoft.com/office/drawing/2014/main" id="{AD6BF7C3-610C-4605-AD33-FA146F5C13A4}"/>
                </a:ext>
              </a:extLst>
            </p:cNvPr>
            <p:cNvSpPr/>
            <p:nvPr userDrawn="1"/>
          </p:nvSpPr>
          <p:spPr>
            <a:xfrm>
              <a:off x="174238" y="354493"/>
              <a:ext cx="1453790" cy="410211"/>
            </a:xfrm>
            <a:prstGeom prst="roundRect">
              <a:avLst>
                <a:gd name="adj" fmla="val 50000"/>
              </a:avLst>
            </a:prstGeom>
            <a:solidFill>
              <a:sysClr val="window" lastClr="FFFFFF"/>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grpSp>
    </p:spTree>
    <p:extLst>
      <p:ext uri="{BB962C8B-B14F-4D97-AF65-F5344CB8AC3E}">
        <p14:creationId xmlns:p14="http://schemas.microsoft.com/office/powerpoint/2010/main" val="3373870226"/>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66" r:id="rId4"/>
    <p:sldLayoutId id="2147483667" r:id="rId5"/>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image" Target="../media/image5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image" Target="../media/image5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8.png"/><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image" Target="../media/image6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 Id="rId3" Type="http://schemas.openxmlformats.org/officeDocument/2006/relationships/image" Target="../media/image67.png"/><Relationship Id="rId4" Type="http://schemas.openxmlformats.org/officeDocument/2006/relationships/image" Target="../media/image68.png"/><Relationship Id="rId5" Type="http://schemas.openxmlformats.org/officeDocument/2006/relationships/image" Target="../media/image6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0.png"/><Relationship Id="rId3" Type="http://schemas.openxmlformats.org/officeDocument/2006/relationships/image" Target="../media/image71.png"/><Relationship Id="rId4" Type="http://schemas.openxmlformats.org/officeDocument/2006/relationships/image" Target="../media/image72.png"/><Relationship Id="rId5" Type="http://schemas.openxmlformats.org/officeDocument/2006/relationships/image" Target="../media/image7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4.png"/><Relationship Id="rId3" Type="http://schemas.openxmlformats.org/officeDocument/2006/relationships/image" Target="../media/image75.png"/><Relationship Id="rId4" Type="http://schemas.openxmlformats.org/officeDocument/2006/relationships/image" Target="../media/image76.png"/><Relationship Id="rId5" Type="http://schemas.openxmlformats.org/officeDocument/2006/relationships/image" Target="../media/image7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8.png"/><Relationship Id="rId3" Type="http://schemas.openxmlformats.org/officeDocument/2006/relationships/image" Target="../media/image79.png"/><Relationship Id="rId4" Type="http://schemas.openxmlformats.org/officeDocument/2006/relationships/image" Target="../media/image80.png"/><Relationship Id="rId5" Type="http://schemas.openxmlformats.org/officeDocument/2006/relationships/image" Target="../media/image8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6.png"/><Relationship Id="rId3" Type="http://schemas.openxmlformats.org/officeDocument/2006/relationships/image" Target="../media/image87.png"/><Relationship Id="rId4" Type="http://schemas.openxmlformats.org/officeDocument/2006/relationships/image" Target="../media/image88.png"/><Relationship Id="rId5" Type="http://schemas.openxmlformats.org/officeDocument/2006/relationships/image" Target="../media/image8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0.png"/><Relationship Id="rId3" Type="http://schemas.openxmlformats.org/officeDocument/2006/relationships/image" Target="../media/image91.png"/><Relationship Id="rId4" Type="http://schemas.openxmlformats.org/officeDocument/2006/relationships/image" Target="../media/image92.png"/><Relationship Id="rId5" Type="http://schemas.openxmlformats.org/officeDocument/2006/relationships/image" Target="../media/image9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4.png"/><Relationship Id="rId3" Type="http://schemas.openxmlformats.org/officeDocument/2006/relationships/image" Target="../media/image95.png"/><Relationship Id="rId4" Type="http://schemas.openxmlformats.org/officeDocument/2006/relationships/image" Target="../media/image96.png"/><Relationship Id="rId5" Type="http://schemas.openxmlformats.org/officeDocument/2006/relationships/image" Target="../media/image9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8.png"/><Relationship Id="rId3" Type="http://schemas.openxmlformats.org/officeDocument/2006/relationships/image" Target="../media/image99.png"/><Relationship Id="rId4" Type="http://schemas.openxmlformats.org/officeDocument/2006/relationships/image" Target="../media/image100.png"/><Relationship Id="rId5" Type="http://schemas.openxmlformats.org/officeDocument/2006/relationships/image" Target="../media/image10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 Id="rId3" Type="http://schemas.openxmlformats.org/officeDocument/2006/relationships/image" Target="../media/image107.png"/><Relationship Id="rId4" Type="http://schemas.openxmlformats.org/officeDocument/2006/relationships/image" Target="../media/image108.png"/><Relationship Id="rId5" Type="http://schemas.openxmlformats.org/officeDocument/2006/relationships/image" Target="../media/image10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0.png"/><Relationship Id="rId3" Type="http://schemas.openxmlformats.org/officeDocument/2006/relationships/image" Target="../media/image111.png"/><Relationship Id="rId4" Type="http://schemas.openxmlformats.org/officeDocument/2006/relationships/image" Target="../media/image112.png"/><Relationship Id="rId5" Type="http://schemas.openxmlformats.org/officeDocument/2006/relationships/image" Target="../media/image1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4.png"/><Relationship Id="rId3" Type="http://schemas.openxmlformats.org/officeDocument/2006/relationships/image" Target="../media/image115.png"/><Relationship Id="rId4" Type="http://schemas.openxmlformats.org/officeDocument/2006/relationships/image" Target="../media/image116.png"/><Relationship Id="rId5" Type="http://schemas.openxmlformats.org/officeDocument/2006/relationships/image" Target="../media/image1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8.png"/><Relationship Id="rId3" Type="http://schemas.openxmlformats.org/officeDocument/2006/relationships/image" Target="../media/image119.png"/><Relationship Id="rId4" Type="http://schemas.openxmlformats.org/officeDocument/2006/relationships/image" Target="../media/image120.png"/><Relationship Id="rId5" Type="http://schemas.openxmlformats.org/officeDocument/2006/relationships/image" Target="../media/image1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6.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t>PIE</a:t>
            </a:r>
          </a:p>
        </p:txBody>
      </p:sp>
      <p:sp>
        <p:nvSpPr>
          <p:cNvPr id="3" name="Text Placeholder 2"/>
          <p:cNvSpPr>
            <a:spLocks noGrp="1"/>
          </p:cNvSpPr>
          <p:nvPr>
            <p:ph type="body" sz="quarter" idx="14"/>
          </p:nvPr>
        </p:nvSpPr>
        <p:spPr/>
        <p:txBody>
          <a:bodyPr/>
          <a:lstStyle/>
          <a:p>
            <a:r>
              <a:t>Invesco DWA Emerging Markets Momentum ETF</a:t>
            </a:r>
          </a:p>
        </p:txBody>
      </p:sp>
      <p:sp>
        <p:nvSpPr>
          <p:cNvPr id="4" name="Text Placeholder 3"/>
          <p:cNvSpPr>
            <a:spLocks noGrp="1"/>
          </p:cNvSpPr>
          <p:nvPr>
            <p:ph type="body" sz="quarter" idx="15"/>
          </p:nvPr>
        </p:nvSpPr>
        <p:spPr/>
        <p:txBody>
          <a:bodyPr/>
          <a:lstStyle/>
          <a:p>
            <a:endParaRPr/>
          </a:p>
        </p:txBody>
      </p:sp>
      <p:sp>
        <p:nvSpPr>
          <p:cNvPr id="5" name="Text Placeholder 4"/>
          <p:cNvSpPr>
            <a:spLocks noGrp="1"/>
          </p:cNvSpPr>
          <p:nvPr>
            <p:ph type="body" sz="quarter" idx="19"/>
          </p:nvPr>
        </p:nvSpPr>
        <p:spPr/>
        <p:txBody>
          <a:bodyPr/>
          <a:lstStyle/>
          <a:p>
            <a:r>
              <a:t>PIE는 상대적 강도가 높은 특성을 보이는 신흥 시장의 주식 지수를 추적합니다.</a:t>
            </a:r>
          </a:p>
        </p:txBody>
      </p:sp>
      <p:graphicFrame>
        <p:nvGraphicFramePr>
          <p:cNvPr id="6" name="Table Placeholder 5"/>
          <p:cNvGraphicFramePr>
            <a:graphicFrameLocks noGrp="1"/>
          </p:cNvGraphicFramePr>
          <p:nvPr>
            <p:ph type="tbl" sz="quarter" idx="20"/>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655999">
                  <a:extLst>
                    <a:ext uri="{9D8B030D-6E8A-4147-A177-3AD203B41FA5}">
                      <a16:colId xmlns:a16="http://schemas.microsoft.com/office/drawing/2014/main" val="20001"/>
                    </a:ext>
                  </a:extLst>
                </a:gridCol>
              </a:tblGrid>
              <a:tr h="192000">
                <a:tc>
                  <a:txBody>
                    <a:bodyPr/>
                    <a:lstStyle/>
                    <a:p>
                      <a:pPr algn="l">
                        <a:defRPr sz="800" b="0">
                          <a:solidFill>
                            <a:srgbClr val="000000"/>
                          </a:solidFill>
                          <a:latin typeface="원신한 Light"/>
                        </a:defRPr>
                      </a:pPr>
                      <a:r>
                        <a:t>운용사</a:t>
                      </a:r>
                    </a:p>
                  </a:txBody>
                  <a:tcPr marL="36000" marR="36000" marT="0" marB="0" anchor="ctr">
                    <a:noFill/>
                  </a:tcPr>
                </a:tc>
                <a:tc>
                  <a:txBody>
                    <a:bodyPr/>
                    <a:lstStyle/>
                    <a:p>
                      <a:pPr algn="r">
                        <a:defRPr sz="800" b="0">
                          <a:solidFill>
                            <a:srgbClr val="000000"/>
                          </a:solidFill>
                          <a:latin typeface="원신한 Light"/>
                        </a:defRPr>
                      </a:pPr>
                      <a:r>
                        <a:t>Invesco</a:t>
                      </a:r>
                    </a:p>
                  </a:txBody>
                  <a:tcPr marL="36000" marR="36000" marT="0" marB="0" anchor="ctr">
                    <a:noFill/>
                  </a:tcPr>
                </a:tc>
                <a:extLst>
                  <a:ext uri="{0D108BD9-81ED-4DB2-BD59-A6C34878D82A}">
                    <a16:rowId xmlns:a16="http://schemas.microsoft.com/office/drawing/2014/main" val="10000"/>
                  </a:ext>
                </a:extLst>
              </a:tr>
              <a:tr h="192000">
                <a:tc>
                  <a:txBody>
                    <a:bodyPr/>
                    <a:lstStyle/>
                    <a:p>
                      <a:pPr algn="l">
                        <a:defRPr sz="800" b="0">
                          <a:solidFill>
                            <a:srgbClr val="000000"/>
                          </a:solidFill>
                          <a:latin typeface="원신한 Light"/>
                        </a:defRPr>
                      </a:pPr>
                      <a:r>
                        <a:t>상장일</a:t>
                      </a:r>
                    </a:p>
                  </a:txBody>
                  <a:tcPr marL="36000" marR="36000" marT="0" marB="0" anchor="ctr">
                    <a:noFill/>
                  </a:tcPr>
                </a:tc>
                <a:tc>
                  <a:txBody>
                    <a:bodyPr/>
                    <a:lstStyle/>
                    <a:p>
                      <a:pPr algn="r">
                        <a:defRPr sz="800" b="0">
                          <a:solidFill>
                            <a:srgbClr val="000000"/>
                          </a:solidFill>
                          <a:latin typeface="원신한 Light"/>
                        </a:defRPr>
                      </a:pPr>
                      <a:r>
                        <a:t>12/28/07</a:t>
                      </a:r>
                    </a:p>
                  </a:txBody>
                  <a:tcPr marL="36000" marR="36000" marT="0" marB="0" anchor="ctr">
                    <a:noFill/>
                  </a:tcPr>
                </a:tc>
                <a:extLst>
                  <a:ext uri="{0D108BD9-81ED-4DB2-BD59-A6C34878D82A}">
                    <a16:rowId xmlns:a16="http://schemas.microsoft.com/office/drawing/2014/main" val="10001"/>
                  </a:ext>
                </a:extLst>
              </a:tr>
              <a:tr h="192000">
                <a:tc>
                  <a:txBody>
                    <a:bodyPr/>
                    <a:lstStyle/>
                    <a:p>
                      <a:pPr algn="l">
                        <a:defRPr sz="800" b="0">
                          <a:solidFill>
                            <a:srgbClr val="000000"/>
                          </a:solidFill>
                          <a:latin typeface="원신한 Light"/>
                        </a:defRPr>
                      </a:pPr>
                      <a:r>
                        <a:t>자산규모</a:t>
                      </a:r>
                    </a:p>
                  </a:txBody>
                  <a:tcPr marL="36000" marR="36000" marT="0" marB="0" anchor="ctr">
                    <a:noFill/>
                  </a:tcPr>
                </a:tc>
                <a:tc>
                  <a:txBody>
                    <a:bodyPr/>
                    <a:lstStyle/>
                    <a:p>
                      <a:pPr algn="r">
                        <a:defRPr sz="800" b="0">
                          <a:solidFill>
                            <a:srgbClr val="000000"/>
                          </a:solidFill>
                          <a:latin typeface="원신한 Light"/>
                        </a:defRPr>
                      </a:pPr>
                      <a:r>
                        <a:t>$213.59M</a:t>
                      </a:r>
                    </a:p>
                  </a:txBody>
                  <a:tcPr marL="36000" marR="36000" marT="0" marB="0" anchor="ctr">
                    <a:noFill/>
                  </a:tcPr>
                </a:tc>
                <a:extLst>
                  <a:ext uri="{0D108BD9-81ED-4DB2-BD59-A6C34878D82A}">
                    <a16:rowId xmlns:a16="http://schemas.microsoft.com/office/drawing/2014/main" val="10002"/>
                  </a:ext>
                </a:extLst>
              </a:tr>
              <a:tr h="192000">
                <a:tc>
                  <a:txBody>
                    <a:bodyPr/>
                    <a:lstStyle/>
                    <a:p>
                      <a:pPr algn="l">
                        <a:defRPr sz="800" b="0">
                          <a:solidFill>
                            <a:srgbClr val="000000"/>
                          </a:solidFill>
                          <a:latin typeface="원신한 Light"/>
                        </a:defRPr>
                      </a:pPr>
                      <a:r>
                        <a:t>총비용</a:t>
                      </a:r>
                    </a:p>
                  </a:txBody>
                  <a:tcPr marL="36000" marR="36000" marT="0" marB="0" anchor="ctr">
                    <a:noFill/>
                  </a:tcPr>
                </a:tc>
                <a:tc>
                  <a:txBody>
                    <a:bodyPr/>
                    <a:lstStyle/>
                    <a:p>
                      <a:pPr algn="r">
                        <a:defRPr sz="800" b="0">
                          <a:solidFill>
                            <a:srgbClr val="000000"/>
                          </a:solidFill>
                          <a:latin typeface="원신한 Light"/>
                        </a:defRPr>
                      </a:pPr>
                      <a:r>
                        <a:t>0.90%</a:t>
                      </a:r>
                    </a:p>
                  </a:txBody>
                  <a:tcPr marL="36000" marR="36000" marT="0" marB="0" anchor="ctr">
                    <a:noFill/>
                  </a:tcPr>
                </a:tc>
                <a:extLst>
                  <a:ext uri="{0D108BD9-81ED-4DB2-BD59-A6C34878D82A}">
                    <a16:rowId xmlns:a16="http://schemas.microsoft.com/office/drawing/2014/main" val="10003"/>
                  </a:ext>
                </a:extLst>
              </a:tr>
              <a:tr h="192000">
                <a:tc>
                  <a:txBody>
                    <a:bodyPr/>
                    <a:lstStyle/>
                    <a:p>
                      <a:pPr algn="l">
                        <a:defRPr sz="800" b="0">
                          <a:solidFill>
                            <a:srgbClr val="000000"/>
                          </a:solidFill>
                          <a:latin typeface="원신한 Light"/>
                        </a:defRPr>
                      </a:pPr>
                      <a:r>
                        <a:t>일평균 거래량</a:t>
                      </a:r>
                    </a:p>
                  </a:txBody>
                  <a:tcPr marL="36000" marR="36000" marT="0" marB="0" anchor="ctr">
                    <a:noFill/>
                  </a:tcPr>
                </a:tc>
                <a:tc>
                  <a:txBody>
                    <a:bodyPr/>
                    <a:lstStyle/>
                    <a:p>
                      <a:pPr algn="r">
                        <a:defRPr sz="800" b="0">
                          <a:solidFill>
                            <a:srgbClr val="000000"/>
                          </a:solidFill>
                          <a:latin typeface="원신한 Light"/>
                        </a:defRPr>
                      </a:pPr>
                      <a:r>
                        <a:t>26,486</a:t>
                      </a:r>
                    </a:p>
                  </a:txBody>
                  <a:tcPr marL="36000" marR="36000" marT="0" marB="0" anchor="ctr">
                    <a:noFill/>
                  </a:tcPr>
                </a:tc>
                <a:extLst>
                  <a:ext uri="{0D108BD9-81ED-4DB2-BD59-A6C34878D82A}">
                    <a16:rowId xmlns:a16="http://schemas.microsoft.com/office/drawing/2014/main" val="10004"/>
                  </a:ext>
                </a:extLst>
              </a:tr>
              <a:tr h="192000">
                <a:tc>
                  <a:txBody>
                    <a:bodyPr/>
                    <a:lstStyle/>
                    <a:p>
                      <a:pPr algn="l">
                        <a:defRPr sz="800" b="0">
                          <a:solidFill>
                            <a:srgbClr val="000000"/>
                          </a:solidFill>
                          <a:latin typeface="원신한 Light"/>
                        </a:defRPr>
                      </a:pPr>
                      <a:r>
                        <a:t>평균 호가 스프레드</a:t>
                      </a:r>
                    </a:p>
                  </a:txBody>
                  <a:tcPr marL="36000" marR="36000" marT="0" marB="0" anchor="ctr">
                    <a:noFill/>
                  </a:tcPr>
                </a:tc>
                <a:tc>
                  <a:txBody>
                    <a:bodyPr/>
                    <a:lstStyle/>
                    <a:p>
                      <a:pPr algn="r">
                        <a:defRPr sz="800" b="0">
                          <a:solidFill>
                            <a:srgbClr val="000000"/>
                          </a:solidFill>
                          <a:latin typeface="원신한 Light"/>
                        </a:defRPr>
                      </a:pPr>
                      <a:r>
                        <a:t>0.44%</a:t>
                      </a:r>
                    </a:p>
                  </a:txBody>
                  <a:tcPr marL="36000" marR="36000" marT="0" marB="0" anchor="ctr">
                    <a:noFill/>
                  </a:tcPr>
                </a:tc>
                <a:extLst>
                  <a:ext uri="{0D108BD9-81ED-4DB2-BD59-A6C34878D82A}">
                    <a16:rowId xmlns:a16="http://schemas.microsoft.com/office/drawing/2014/main" val="10005"/>
                  </a:ext>
                </a:extLst>
              </a:tr>
              <a:tr h="192000">
                <a:tc>
                  <a:txBody>
                    <a:bodyPr/>
                    <a:lstStyle/>
                    <a:p>
                      <a:pPr algn="l">
                        <a:defRPr sz="800" b="0">
                          <a:solidFill>
                            <a:srgbClr val="000000"/>
                          </a:solidFill>
                          <a:latin typeface="원신한 Light"/>
                        </a:defRPr>
                      </a:pPr>
                      <a:r>
                        <a:t>NAV 대비 스프레드</a:t>
                      </a:r>
                    </a:p>
                  </a:txBody>
                  <a:tcPr marL="36000" marR="36000" marT="0" marB="0" anchor="ctr">
                    <a:noFill/>
                  </a:tcPr>
                </a:tc>
                <a:tc>
                  <a:txBody>
                    <a:bodyPr/>
                    <a:lstStyle/>
                    <a:p>
                      <a:pPr algn="r">
                        <a:defRPr sz="800" b="0">
                          <a:solidFill>
                            <a:srgbClr val="000000"/>
                          </a:solidFill>
                          <a:latin typeface="원신한 Light"/>
                        </a:defRPr>
                      </a:pPr>
                      <a:r>
                        <a:t>-0.08%</a:t>
                      </a:r>
                    </a:p>
                  </a:txBody>
                  <a:tcPr marL="36000" marR="36000" marT="0" marB="0" anchor="ctr">
                    <a:noFill/>
                  </a:tcPr>
                </a:tc>
                <a:extLst>
                  <a:ext uri="{0D108BD9-81ED-4DB2-BD59-A6C34878D82A}">
                    <a16:rowId xmlns:a16="http://schemas.microsoft.com/office/drawing/2014/main" val="10006"/>
                  </a:ext>
                </a:extLst>
              </a:tr>
              <a:tr h="192000">
                <a:tc>
                  <a:txBody>
                    <a:bodyPr/>
                    <a:lstStyle/>
                    <a:p>
                      <a:pPr algn="l">
                        <a:defRPr sz="800" b="0">
                          <a:solidFill>
                            <a:srgbClr val="000000"/>
                          </a:solidFill>
                          <a:latin typeface="원신한 Light"/>
                        </a:defRPr>
                      </a:pPr>
                      <a:r>
                        <a:t>분배율</a:t>
                      </a:r>
                    </a:p>
                  </a:txBody>
                  <a:tcPr marL="36000" marR="36000" marT="0" marB="0" anchor="ctr">
                    <a:noFill/>
                  </a:tcPr>
                </a:tc>
                <a:tc>
                  <a:txBody>
                    <a:bodyPr/>
                    <a:lstStyle/>
                    <a:p>
                      <a:pPr algn="r">
                        <a:defRPr sz="800" b="0">
                          <a:solidFill>
                            <a:srgbClr val="000000"/>
                          </a:solidFill>
                          <a:latin typeface="원신한 Light"/>
                        </a:defRPr>
                      </a:pPr>
                      <a:r>
                        <a:t>1.30%</a:t>
                      </a:r>
                    </a:p>
                  </a:txBody>
                  <a:tcPr marL="36000" marR="36000" marT="0" marB="0" anchor="ctr">
                    <a:noFill/>
                  </a:tcPr>
                </a:tc>
                <a:extLst>
                  <a:ext uri="{0D108BD9-81ED-4DB2-BD59-A6C34878D82A}">
                    <a16:rowId xmlns:a16="http://schemas.microsoft.com/office/drawing/2014/main" val="10007"/>
                  </a:ext>
                </a:extLst>
              </a:tr>
              <a:tr h="192000">
                <a:tc>
                  <a:txBody>
                    <a:bodyPr/>
                    <a:lstStyle/>
                    <a:p>
                      <a:pPr algn="l">
                        <a:defRPr sz="800" b="0">
                          <a:solidFill>
                            <a:srgbClr val="000000"/>
                          </a:solidFill>
                          <a:latin typeface="원신한 Light"/>
                        </a:defRPr>
                      </a:pPr>
                      <a:r>
                        <a:t>편입종목수</a:t>
                      </a:r>
                    </a:p>
                  </a:txBody>
                  <a:tcPr marL="36000" marR="36000" marT="0" marB="0" anchor="ctr">
                    <a:noFill/>
                  </a:tcPr>
                </a:tc>
                <a:tc>
                  <a:txBody>
                    <a:bodyPr/>
                    <a:lstStyle/>
                    <a:p>
                      <a:pPr algn="r">
                        <a:defRPr sz="800" b="0">
                          <a:solidFill>
                            <a:srgbClr val="000000"/>
                          </a:solidFill>
                          <a:latin typeface="원신한 Light"/>
                        </a:defRPr>
                      </a:pPr>
                      <a:r>
                        <a:t>101</a:t>
                      </a:r>
                    </a:p>
                  </a:txBody>
                  <a:tcPr marL="36000" marR="36000" marT="0" marB="0" anchor="ctr">
                    <a:noFill/>
                  </a:tcPr>
                </a:tc>
                <a:extLst>
                  <a:ext uri="{0D108BD9-81ED-4DB2-BD59-A6C34878D82A}">
                    <a16:rowId xmlns:a16="http://schemas.microsoft.com/office/drawing/2014/main" val="10008"/>
                  </a:ext>
                </a:extLst>
              </a:tr>
            </a:tbl>
          </a:graphicData>
        </a:graphic>
      </p:graphicFrame>
      <p:graphicFrame>
        <p:nvGraphicFramePr>
          <p:cNvPr id="7" name="Table Placeholder 6"/>
          <p:cNvGraphicFramePr>
            <a:graphicFrameLocks noGrp="1"/>
          </p:cNvGraphicFramePr>
          <p:nvPr>
            <p:ph type="tbl" sz="quarter" idx="30"/>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extLst>
                    <a:ext uri="{9D8B030D-6E8A-4147-A177-3AD203B41FA5}">
                      <a16:colId xmlns:a16="http://schemas.microsoft.com/office/drawing/2014/main" val="20000"/>
                    </a:ext>
                  </a:extLst>
                </a:gridCol>
                <a:gridCol w="503999">
                  <a:extLst>
                    <a:ext uri="{9D8B030D-6E8A-4147-A177-3AD203B41FA5}">
                      <a16:colId xmlns:a16="http://schemas.microsoft.com/office/drawing/2014/main" val="20001"/>
                    </a:ext>
                  </a:extLst>
                </a:gridCol>
              </a:tblGrid>
              <a:tr h="187200">
                <a:tc>
                  <a:txBody>
                    <a:bodyPr/>
                    <a:lstStyle/>
                    <a:p>
                      <a:pPr algn="l">
                        <a:defRPr sz="800" b="0">
                          <a:solidFill>
                            <a:srgbClr val="000000"/>
                          </a:solidFill>
                          <a:latin typeface="원신한 Light"/>
                        </a:defRPr>
                      </a:pPr>
                      <a:r>
                        <a:t>AP Memory Technology Corp.</a:t>
                      </a:r>
                    </a:p>
                  </a:txBody>
                  <a:tcPr marL="36000" marR="36000" marT="0" marB="0" anchor="ctr">
                    <a:noFill/>
                  </a:tcPr>
                </a:tc>
                <a:tc>
                  <a:txBody>
                    <a:bodyPr/>
                    <a:lstStyle/>
                    <a:p>
                      <a:pPr algn="r">
                        <a:defRPr sz="800" b="0">
                          <a:solidFill>
                            <a:srgbClr val="000000"/>
                          </a:solidFill>
                          <a:latin typeface="원신한 Light"/>
                        </a:defRPr>
                      </a:pPr>
                      <a:r>
                        <a:t>3.78%</a:t>
                      </a:r>
                    </a:p>
                  </a:txBody>
                  <a:tcPr marL="36000" marR="36000" marT="0" marB="0" anchor="ctr">
                    <a:noFill/>
                  </a:tcPr>
                </a:tc>
                <a:extLst>
                  <a:ext uri="{0D108BD9-81ED-4DB2-BD59-A6C34878D82A}">
                    <a16:rowId xmlns:a16="http://schemas.microsoft.com/office/drawing/2014/main" val="10000"/>
                  </a:ext>
                </a:extLst>
              </a:tr>
              <a:tr h="187200">
                <a:tc>
                  <a:txBody>
                    <a:bodyPr/>
                    <a:lstStyle/>
                    <a:p>
                      <a:pPr algn="l">
                        <a:defRPr sz="800" b="0">
                          <a:solidFill>
                            <a:srgbClr val="000000"/>
                          </a:solidFill>
                          <a:latin typeface="원신한 Light"/>
                        </a:defRPr>
                      </a:pPr>
                      <a:r>
                        <a:t>SINBON Electronics Co., Ltd.</a:t>
                      </a:r>
                    </a:p>
                  </a:txBody>
                  <a:tcPr marL="36000" marR="36000" marT="0" marB="0" anchor="ctr">
                    <a:noFill/>
                  </a:tcPr>
                </a:tc>
                <a:tc>
                  <a:txBody>
                    <a:bodyPr/>
                    <a:lstStyle/>
                    <a:p>
                      <a:pPr algn="r">
                        <a:defRPr sz="800" b="0">
                          <a:solidFill>
                            <a:srgbClr val="000000"/>
                          </a:solidFill>
                          <a:latin typeface="원신한 Light"/>
                        </a:defRPr>
                      </a:pPr>
                      <a:r>
                        <a:t>3.14%</a:t>
                      </a:r>
                    </a:p>
                  </a:txBody>
                  <a:tcPr marL="36000" marR="36000" marT="0" marB="0" anchor="ctr">
                    <a:noFill/>
                  </a:tcPr>
                </a:tc>
                <a:extLst>
                  <a:ext uri="{0D108BD9-81ED-4DB2-BD59-A6C34878D82A}">
                    <a16:rowId xmlns:a16="http://schemas.microsoft.com/office/drawing/2014/main" val="10001"/>
                  </a:ext>
                </a:extLst>
              </a:tr>
              <a:tr h="187200">
                <a:tc>
                  <a:txBody>
                    <a:bodyPr/>
                    <a:lstStyle/>
                    <a:p>
                      <a:pPr algn="l">
                        <a:defRPr sz="800" b="0">
                          <a:solidFill>
                            <a:srgbClr val="000000"/>
                          </a:solidFill>
                          <a:latin typeface="원신한 Light"/>
                        </a:defRPr>
                      </a:pPr>
                      <a:r>
                        <a:t>China MeiDong Auto Holdings Ltd.</a:t>
                      </a:r>
                    </a:p>
                  </a:txBody>
                  <a:tcPr marL="36000" marR="36000" marT="0" marB="0" anchor="ctr">
                    <a:noFill/>
                  </a:tcPr>
                </a:tc>
                <a:tc>
                  <a:txBody>
                    <a:bodyPr/>
                    <a:lstStyle/>
                    <a:p>
                      <a:pPr algn="r">
                        <a:defRPr sz="800" b="0">
                          <a:solidFill>
                            <a:srgbClr val="000000"/>
                          </a:solidFill>
                          <a:latin typeface="원신한 Light"/>
                        </a:defRPr>
                      </a:pPr>
                      <a:r>
                        <a:t>2.93%</a:t>
                      </a:r>
                    </a:p>
                  </a:txBody>
                  <a:tcPr marL="36000" marR="36000" marT="0" marB="0" anchor="ctr">
                    <a:noFill/>
                  </a:tcPr>
                </a:tc>
                <a:extLst>
                  <a:ext uri="{0D108BD9-81ED-4DB2-BD59-A6C34878D82A}">
                    <a16:rowId xmlns:a16="http://schemas.microsoft.com/office/drawing/2014/main" val="10002"/>
                  </a:ext>
                </a:extLst>
              </a:tr>
              <a:tr h="187200">
                <a:tc>
                  <a:txBody>
                    <a:bodyPr/>
                    <a:lstStyle/>
                    <a:p>
                      <a:pPr algn="l">
                        <a:defRPr sz="800" b="0">
                          <a:solidFill>
                            <a:srgbClr val="000000"/>
                          </a:solidFill>
                          <a:latin typeface="원신한 Light"/>
                        </a:defRPr>
                      </a:pPr>
                      <a:r>
                        <a:t>Nan Ya Printed Circuit Board Corporation</a:t>
                      </a:r>
                    </a:p>
                  </a:txBody>
                  <a:tcPr marL="36000" marR="36000" marT="0" marB="0" anchor="ctr">
                    <a:noFill/>
                  </a:tcPr>
                </a:tc>
                <a:tc>
                  <a:txBody>
                    <a:bodyPr/>
                    <a:lstStyle/>
                    <a:p>
                      <a:pPr algn="r">
                        <a:defRPr sz="800" b="0">
                          <a:solidFill>
                            <a:srgbClr val="000000"/>
                          </a:solidFill>
                          <a:latin typeface="원신한 Light"/>
                        </a:defRPr>
                      </a:pPr>
                      <a:r>
                        <a:t>2.80%</a:t>
                      </a:r>
                    </a:p>
                  </a:txBody>
                  <a:tcPr marL="36000" marR="36000" marT="0" marB="0" anchor="ctr">
                    <a:noFill/>
                  </a:tcPr>
                </a:tc>
                <a:extLst>
                  <a:ext uri="{0D108BD9-81ED-4DB2-BD59-A6C34878D82A}">
                    <a16:rowId xmlns:a16="http://schemas.microsoft.com/office/drawing/2014/main" val="10003"/>
                  </a:ext>
                </a:extLst>
              </a:tr>
              <a:tr h="187200">
                <a:tc>
                  <a:txBody>
                    <a:bodyPr/>
                    <a:lstStyle/>
                    <a:p>
                      <a:pPr algn="l">
                        <a:defRPr sz="800" b="0">
                          <a:solidFill>
                            <a:srgbClr val="000000"/>
                          </a:solidFill>
                          <a:latin typeface="원신한 Light"/>
                        </a:defRPr>
                      </a:pPr>
                      <a:r>
                        <a:t>Frontken Corp. Bhd.</a:t>
                      </a:r>
                    </a:p>
                  </a:txBody>
                  <a:tcPr marL="36000" marR="36000" marT="0" marB="0" anchor="ctr">
                    <a:noFill/>
                  </a:tcPr>
                </a:tc>
                <a:tc>
                  <a:txBody>
                    <a:bodyPr/>
                    <a:lstStyle/>
                    <a:p>
                      <a:pPr algn="r">
                        <a:defRPr sz="800" b="0">
                          <a:solidFill>
                            <a:srgbClr val="000000"/>
                          </a:solidFill>
                          <a:latin typeface="원신한 Light"/>
                        </a:defRPr>
                      </a:pPr>
                      <a:r>
                        <a:t>2.76%</a:t>
                      </a:r>
                    </a:p>
                  </a:txBody>
                  <a:tcPr marL="36000" marR="36000" marT="0" marB="0" anchor="ctr">
                    <a:noFill/>
                  </a:tcPr>
                </a:tc>
                <a:extLst>
                  <a:ext uri="{0D108BD9-81ED-4DB2-BD59-A6C34878D82A}">
                    <a16:rowId xmlns:a16="http://schemas.microsoft.com/office/drawing/2014/main" val="10004"/>
                  </a:ext>
                </a:extLst>
              </a:tr>
              <a:tr h="187200">
                <a:tc>
                  <a:txBody>
                    <a:bodyPr/>
                    <a:lstStyle/>
                    <a:p>
                      <a:pPr algn="l">
                        <a:defRPr sz="800" b="0">
                          <a:solidFill>
                            <a:srgbClr val="000000"/>
                          </a:solidFill>
                          <a:latin typeface="원신한 Light"/>
                        </a:defRPr>
                      </a:pPr>
                      <a:r>
                        <a:t>Unimicron Technology Corp.</a:t>
                      </a:r>
                    </a:p>
                  </a:txBody>
                  <a:tcPr marL="36000" marR="36000" marT="0" marB="0" anchor="ctr">
                    <a:noFill/>
                  </a:tcPr>
                </a:tc>
                <a:tc>
                  <a:txBody>
                    <a:bodyPr/>
                    <a:lstStyle/>
                    <a:p>
                      <a:pPr algn="r">
                        <a:defRPr sz="800" b="0">
                          <a:solidFill>
                            <a:srgbClr val="000000"/>
                          </a:solidFill>
                          <a:latin typeface="원신한 Light"/>
                        </a:defRPr>
                      </a:pPr>
                      <a:r>
                        <a:t>2.36%</a:t>
                      </a:r>
                    </a:p>
                  </a:txBody>
                  <a:tcPr marL="36000" marR="36000" marT="0" marB="0" anchor="ctr">
                    <a:noFill/>
                  </a:tcPr>
                </a:tc>
                <a:extLst>
                  <a:ext uri="{0D108BD9-81ED-4DB2-BD59-A6C34878D82A}">
                    <a16:rowId xmlns:a16="http://schemas.microsoft.com/office/drawing/2014/main" val="10005"/>
                  </a:ext>
                </a:extLst>
              </a:tr>
              <a:tr h="187200">
                <a:tc>
                  <a:txBody>
                    <a:bodyPr/>
                    <a:lstStyle/>
                    <a:p>
                      <a:pPr algn="l">
                        <a:defRPr sz="800" b="0">
                          <a:solidFill>
                            <a:srgbClr val="000000"/>
                          </a:solidFill>
                          <a:latin typeface="원신한 Light"/>
                        </a:defRPr>
                      </a:pPr>
                      <a:r>
                        <a:t>Yulon Finance Corporation</a:t>
                      </a:r>
                    </a:p>
                  </a:txBody>
                  <a:tcPr marL="36000" marR="36000" marT="0" marB="0" anchor="ctr">
                    <a:noFill/>
                  </a:tcPr>
                </a:tc>
                <a:tc>
                  <a:txBody>
                    <a:bodyPr/>
                    <a:lstStyle/>
                    <a:p>
                      <a:pPr algn="r">
                        <a:defRPr sz="800" b="0">
                          <a:solidFill>
                            <a:srgbClr val="000000"/>
                          </a:solidFill>
                          <a:latin typeface="원신한 Light"/>
                        </a:defRPr>
                      </a:pPr>
                      <a:r>
                        <a:t>2.14%</a:t>
                      </a:r>
                    </a:p>
                  </a:txBody>
                  <a:tcPr marL="36000" marR="36000" marT="0" marB="0" anchor="ctr">
                    <a:noFill/>
                  </a:tcPr>
                </a:tc>
                <a:extLst>
                  <a:ext uri="{0D108BD9-81ED-4DB2-BD59-A6C34878D82A}">
                    <a16:rowId xmlns:a16="http://schemas.microsoft.com/office/drawing/2014/main" val="10006"/>
                  </a:ext>
                </a:extLst>
              </a:tr>
              <a:tr h="187200">
                <a:tc>
                  <a:txBody>
                    <a:bodyPr/>
                    <a:lstStyle/>
                    <a:p>
                      <a:pPr algn="l">
                        <a:defRPr sz="800" b="0">
                          <a:solidFill>
                            <a:srgbClr val="000000"/>
                          </a:solidFill>
                          <a:latin typeface="원신한 Light"/>
                        </a:defRPr>
                      </a:pPr>
                      <a:r>
                        <a:t>Elite Material Co., Ltd.</a:t>
                      </a:r>
                    </a:p>
                  </a:txBody>
                  <a:tcPr marL="36000" marR="36000" marT="0" marB="0" anchor="ctr">
                    <a:noFill/>
                  </a:tcPr>
                </a:tc>
                <a:tc>
                  <a:txBody>
                    <a:bodyPr/>
                    <a:lstStyle/>
                    <a:p>
                      <a:pPr algn="r">
                        <a:defRPr sz="800" b="0">
                          <a:solidFill>
                            <a:srgbClr val="000000"/>
                          </a:solidFill>
                          <a:latin typeface="원신한 Light"/>
                        </a:defRPr>
                      </a:pPr>
                      <a:r>
                        <a:t>2.08%</a:t>
                      </a:r>
                    </a:p>
                  </a:txBody>
                  <a:tcPr marL="36000" marR="36000" marT="0" marB="0" anchor="ctr">
                    <a:noFill/>
                  </a:tcPr>
                </a:tc>
                <a:extLst>
                  <a:ext uri="{0D108BD9-81ED-4DB2-BD59-A6C34878D82A}">
                    <a16:rowId xmlns:a16="http://schemas.microsoft.com/office/drawing/2014/main" val="10007"/>
                  </a:ext>
                </a:extLst>
              </a:tr>
              <a:tr h="187200">
                <a:tc>
                  <a:txBody>
                    <a:bodyPr/>
                    <a:lstStyle/>
                    <a:p>
                      <a:pPr algn="l">
                        <a:defRPr sz="800" b="0">
                          <a:solidFill>
                            <a:srgbClr val="000000"/>
                          </a:solidFill>
                          <a:latin typeface="원신한 Light"/>
                        </a:defRPr>
                      </a:pPr>
                      <a:r>
                        <a:t>Topco Scientific Co., Ltd.</a:t>
                      </a:r>
                    </a:p>
                  </a:txBody>
                  <a:tcPr marL="36000" marR="36000" marT="0" marB="0" anchor="ctr">
                    <a:noFill/>
                  </a:tcPr>
                </a:tc>
                <a:tc>
                  <a:txBody>
                    <a:bodyPr/>
                    <a:lstStyle/>
                    <a:p>
                      <a:pPr algn="r">
                        <a:defRPr sz="800" b="0">
                          <a:solidFill>
                            <a:srgbClr val="000000"/>
                          </a:solidFill>
                          <a:latin typeface="원신한 Light"/>
                        </a:defRPr>
                      </a:pPr>
                      <a:r>
                        <a:t>2.08%</a:t>
                      </a:r>
                    </a:p>
                  </a:txBody>
                  <a:tcPr marL="36000" marR="36000" marT="0" marB="0" anchor="ctr">
                    <a:noFill/>
                  </a:tcPr>
                </a:tc>
                <a:extLst>
                  <a:ext uri="{0D108BD9-81ED-4DB2-BD59-A6C34878D82A}">
                    <a16:rowId xmlns:a16="http://schemas.microsoft.com/office/drawing/2014/main" val="10008"/>
                  </a:ext>
                </a:extLst>
              </a:tr>
              <a:tr h="187200">
                <a:tc>
                  <a:txBody>
                    <a:bodyPr/>
                    <a:lstStyle/>
                    <a:p>
                      <a:pPr algn="l">
                        <a:defRPr sz="800" b="0">
                          <a:solidFill>
                            <a:srgbClr val="000000"/>
                          </a:solidFill>
                          <a:latin typeface="원신한 Light"/>
                        </a:defRPr>
                      </a:pPr>
                      <a:r>
                        <a:t>Voltronic Power Technology Corp.</a:t>
                      </a:r>
                    </a:p>
                  </a:txBody>
                  <a:tcPr marL="36000" marR="36000" marT="0" marB="0" anchor="ctr">
                    <a:noFill/>
                  </a:tcPr>
                </a:tc>
                <a:tc>
                  <a:txBody>
                    <a:bodyPr/>
                    <a:lstStyle/>
                    <a:p>
                      <a:pPr algn="r">
                        <a:defRPr sz="800" b="0">
                          <a:solidFill>
                            <a:srgbClr val="000000"/>
                          </a:solidFill>
                          <a:latin typeface="원신한 Light"/>
                        </a:defRPr>
                      </a:pPr>
                      <a:r>
                        <a:t>2.03%</a:t>
                      </a:r>
                    </a:p>
                  </a:txBody>
                  <a:tcPr marL="36000" marR="36000" marT="0" marB="0" anchor="ctr">
                    <a:noFill/>
                  </a:tcPr>
                </a:tc>
                <a:extLst>
                  <a:ext uri="{0D108BD9-81ED-4DB2-BD59-A6C34878D82A}">
                    <a16:rowId xmlns:a16="http://schemas.microsoft.com/office/drawing/2014/main" val="10009"/>
                  </a:ext>
                </a:extLst>
              </a:tr>
            </a:tbl>
          </a:graphicData>
        </a:graphic>
      </p:graphicFrame>
      <p:pic>
        <p:nvPicPr>
          <p:cNvPr id="8" name="Picture Placeholder 7" descr="hp_fig.png"/>
          <p:cNvPicPr>
            <a:picLocks noGrp="1" noChangeAspect="1"/>
          </p:cNvPicPr>
          <p:nvPr>
            <p:ph type="pic" sz="quarter" idx="21"/>
          </p:nvPr>
        </p:nvPicPr>
        <p:blipFill>
          <a:blip r:embed="rId2"/>
          <a:srcRect t="910" b="910"/>
          <a:stretch>
            <a:fillRect/>
          </a:stretch>
        </p:blipFill>
        <p:spPr/>
      </p:pic>
      <p:sp>
        <p:nvSpPr>
          <p:cNvPr id="9" name="Text Placeholder 8"/>
          <p:cNvSpPr>
            <a:spLocks noGrp="1"/>
          </p:cNvSpPr>
          <p:nvPr>
            <p:ph type="body" sz="quarter" idx="22"/>
          </p:nvPr>
        </p:nvSpPr>
        <p:spPr/>
        <p:txBody>
          <a:bodyPr/>
          <a:lstStyle/>
          <a:p>
            <a:r>
              <a:t>월간 평균 거래량(천 주)</a:t>
            </a:r>
          </a:p>
        </p:txBody>
      </p:sp>
      <p:pic>
        <p:nvPicPr>
          <p:cNvPr id="10" name="Picture Placeholder 9" descr="vp_fig.png"/>
          <p:cNvPicPr>
            <a:picLocks noGrp="1" noChangeAspect="1"/>
          </p:cNvPicPr>
          <p:nvPr>
            <p:ph type="pic" sz="quarter" idx="23"/>
          </p:nvPr>
        </p:nvPicPr>
        <p:blipFill>
          <a:blip r:embed="rId3"/>
          <a:srcRect l="834" r="834"/>
          <a:stretch>
            <a:fillRect/>
          </a:stretch>
        </p:blipFill>
        <p:spPr/>
      </p:pic>
      <p:sp>
        <p:nvSpPr>
          <p:cNvPr id="11" name="Text Placeholder 10"/>
          <p:cNvSpPr>
            <a:spLocks noGrp="1"/>
          </p:cNvSpPr>
          <p:nvPr>
            <p:ph type="body" sz="quarter" idx="24"/>
          </p:nvPr>
        </p:nvSpPr>
        <p:spPr/>
        <p:txBody>
          <a:bodyPr/>
          <a:lstStyle/>
          <a:p>
            <a:endParaRPr/>
          </a:p>
        </p:txBody>
      </p:sp>
      <p:sp>
        <p:nvSpPr>
          <p:cNvPr id="12" name="Picture Placeholder 11"/>
          <p:cNvSpPr>
            <a:spLocks noGrp="1"/>
          </p:cNvSpPr>
          <p:nvPr>
            <p:ph type="pic" sz="quarter" idx="25"/>
          </p:nvPr>
        </p:nvSpPr>
        <p:spPr/>
      </p:sp>
      <p:sp>
        <p:nvSpPr>
          <p:cNvPr id="13" name="Text Placeholder 12"/>
          <p:cNvSpPr>
            <a:spLocks noGrp="1"/>
          </p:cNvSpPr>
          <p:nvPr>
            <p:ph type="body" sz="quarter" idx="26"/>
          </p:nvPr>
        </p:nvSpPr>
        <p:spPr/>
        <p:txBody>
          <a:bodyPr/>
          <a:lstStyle/>
          <a:p>
            <a:r>
              <a:t>업종 분포</a:t>
            </a:r>
          </a:p>
        </p:txBody>
      </p:sp>
      <p:pic>
        <p:nvPicPr>
          <p:cNvPr id="14" name="Picture Placeholder 13" descr="image.png"/>
          <p:cNvPicPr>
            <a:picLocks noGrp="1" noChangeAspect="1"/>
          </p:cNvPicPr>
          <p:nvPr>
            <p:ph type="pic" sz="quarter" idx="27"/>
          </p:nvPr>
        </p:nvPicPr>
        <p:blipFill>
          <a:blip r:embed="rId4"/>
          <a:srcRect l="3842" r="3842"/>
          <a:stretch>
            <a:fillRect/>
          </a:stretch>
        </p:blipFill>
        <p:spPr/>
      </p:pic>
      <p:sp>
        <p:nvSpPr>
          <p:cNvPr id="15" name="Text Placeholder 14"/>
          <p:cNvSpPr>
            <a:spLocks noGrp="1"/>
          </p:cNvSpPr>
          <p:nvPr>
            <p:ph type="body" sz="quarter" idx="28"/>
          </p:nvPr>
        </p:nvSpPr>
        <p:spPr/>
        <p:txBody>
          <a:bodyPr/>
          <a:lstStyle/>
          <a:p>
            <a:endParaRPr/>
          </a:p>
        </p:txBody>
      </p:sp>
      <p:sp>
        <p:nvSpPr>
          <p:cNvPr id="16" name="Picture Placeholder 15"/>
          <p:cNvSpPr>
            <a:spLocks noGrp="1"/>
          </p:cNvSpPr>
          <p:nvPr>
            <p:ph type="pic" sz="quarter" idx="29"/>
          </p:nvPr>
        </p:nvSpPr>
        <p:spPr/>
      </p:sp>
      <p:pic>
        <p:nvPicPr>
          <p:cNvPr id="17" name="Picture Placeholder 16" descr="mr_fig.png"/>
          <p:cNvPicPr>
            <a:picLocks noGrp="1" noChangeAspect="1"/>
          </p:cNvPicPr>
          <p:nvPr>
            <p:ph type="pic" sz="quarter" idx="31"/>
          </p:nvPr>
        </p:nvPicPr>
        <p:blipFill>
          <a:blip r:embed="rId5"/>
          <a:srcRect t="1265" b="1265"/>
          <a:stretch>
            <a:fillRect/>
          </a:stretch>
        </p:blipFill>
        <p:spPr/>
      </p:pic>
      <p:sp>
        <p:nvSpPr>
          <p:cNvPr id="18" name="Text Placeholder 17"/>
          <p:cNvSpPr>
            <a:spLocks noGrp="1"/>
          </p:cNvSpPr>
          <p:nvPr>
            <p:ph type="body" sz="quarter" idx="32"/>
          </p:nvPr>
        </p:nvSpPr>
        <p:spPr/>
        <p:txBody>
          <a:bodyPr/>
          <a:lstStyle/>
          <a:p>
            <a:r>
              <a:t>주식 &gt; 테마형 &gt; Dorsey Wright Emerging Markets Technical Leaders Index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IJR</a:t>
            </a:r>
          </a:p>
        </p:txBody>
      </p:sp>
      <p:sp>
        <p:nvSpPr>
          <p:cNvPr id="3" name="Text Placeholder 2"/>
          <p:cNvSpPr>
            <a:spLocks noGrp="1"/>
          </p:cNvSpPr>
          <p:nvPr>
            <p:ph type="body" idx="14" sz="quarter"/>
          </p:nvPr>
        </p:nvSpPr>
        <p:spPr/>
        <p:txBody>
          <a:bodyPr/>
          <a:lstStyle/>
          <a:p>
            <a:r>
              <a:t>iShares Core S&amp;P Small-Cap ETF</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미국 소형주 지수인 S&amp;P SmallCap 600 지수를 추종하는 ETF입니다. 유동성이 부족한 소형주에는 투자하지 않음으로써 높은 유동성을 자랑합니다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Blackrock</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05/22/00</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$69.84B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0.06%</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4,748,557</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0.02%</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1.67%</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600</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BlackRock Cash Funds Prime SL Agency Shares</a:t>
                      </a:r>
                    </a:p>
                  </a:txBody>
                  <a:tcPr anchor="ctr" marL="36000" marR="36000" marT="0" marB="0">
                    <a:noFill/>
                  </a:tcPr>
                </a:tc>
                <a:tc>
                  <a:txBody>
                    <a:bodyPr/>
                    <a:lstStyle/>
                    <a:p>
                      <a:pPr algn="r">
                        <a:defRPr sz="800" b="0">
                          <a:solidFill>
                            <a:srgbClr val="000000"/>
                          </a:solidFill>
                          <a:latin typeface="원신한 Light"/>
                        </a:defRPr>
                      </a:pPr>
                      <a:r>
                        <a:t>1.53%</a:t>
                      </a:r>
                    </a:p>
                  </a:txBody>
                  <a:tcPr anchor="ctr" marL="36000" marR="36000" marT="0" marB="0">
                    <a:noFill/>
                  </a:tcPr>
                </a:tc>
              </a:tr>
              <a:tr h="187200">
                <a:tc>
                  <a:txBody>
                    <a:bodyPr/>
                    <a:lstStyle/>
                    <a:p>
                      <a:pPr algn="l">
                        <a:defRPr sz="800" b="0">
                          <a:solidFill>
                            <a:srgbClr val="000000"/>
                          </a:solidFill>
                          <a:latin typeface="원신한 Light"/>
                        </a:defRPr>
                      </a:pPr>
                      <a:r>
                        <a:t>Omnicell, Inc.</a:t>
                      </a:r>
                    </a:p>
                  </a:txBody>
                  <a:tcPr anchor="ctr" marL="36000" marR="36000" marT="0" marB="0">
                    <a:noFill/>
                  </a:tcPr>
                </a:tc>
                <a:tc>
                  <a:txBody>
                    <a:bodyPr/>
                    <a:lstStyle/>
                    <a:p>
                      <a:pPr algn="r">
                        <a:defRPr sz="800" b="0">
                          <a:solidFill>
                            <a:srgbClr val="000000"/>
                          </a:solidFill>
                          <a:latin typeface="원신한 Light"/>
                        </a:defRPr>
                      </a:pPr>
                      <a:r>
                        <a:t>0.60%</a:t>
                      </a:r>
                    </a:p>
                  </a:txBody>
                  <a:tcPr anchor="ctr" marL="36000" marR="36000" marT="0" marB="0">
                    <a:noFill/>
                  </a:tcPr>
                </a:tc>
              </a:tr>
              <a:tr h="187200">
                <a:tc>
                  <a:txBody>
                    <a:bodyPr/>
                    <a:lstStyle/>
                    <a:p>
                      <a:pPr algn="l">
                        <a:defRPr sz="800" b="0">
                          <a:solidFill>
                            <a:srgbClr val="000000"/>
                          </a:solidFill>
                          <a:latin typeface="원신한 Light"/>
                        </a:defRPr>
                      </a:pPr>
                      <a:r>
                        <a:t>Chart Industries, Inc.</a:t>
                      </a:r>
                    </a:p>
                  </a:txBody>
                  <a:tcPr anchor="ctr" marL="36000" marR="36000" marT="0" marB="0">
                    <a:noFill/>
                  </a:tcPr>
                </a:tc>
                <a:tc>
                  <a:txBody>
                    <a:bodyPr/>
                    <a:lstStyle/>
                    <a:p>
                      <a:pPr algn="r">
                        <a:defRPr sz="800" b="0">
                          <a:solidFill>
                            <a:srgbClr val="000000"/>
                          </a:solidFill>
                          <a:latin typeface="원신한 Light"/>
                        </a:defRPr>
                      </a:pPr>
                      <a:r>
                        <a:t>0.58%</a:t>
                      </a:r>
                    </a:p>
                  </a:txBody>
                  <a:tcPr anchor="ctr" marL="36000" marR="36000" marT="0" marB="0">
                    <a:noFill/>
                  </a:tcPr>
                </a:tc>
              </a:tr>
              <a:tr h="187200">
                <a:tc>
                  <a:txBody>
                    <a:bodyPr/>
                    <a:lstStyle/>
                    <a:p>
                      <a:pPr algn="l">
                        <a:defRPr sz="800" b="0">
                          <a:solidFill>
                            <a:srgbClr val="000000"/>
                          </a:solidFill>
                          <a:latin typeface="원신한 Light"/>
                        </a:defRPr>
                      </a:pPr>
                      <a:r>
                        <a:t>Matador Resources Company</a:t>
                      </a:r>
                    </a:p>
                  </a:txBody>
                  <a:tcPr anchor="ctr" marL="36000" marR="36000" marT="0" marB="0">
                    <a:noFill/>
                  </a:tcPr>
                </a:tc>
                <a:tc>
                  <a:txBody>
                    <a:bodyPr/>
                    <a:lstStyle/>
                    <a:p>
                      <a:pPr algn="r">
                        <a:defRPr sz="800" b="0">
                          <a:solidFill>
                            <a:srgbClr val="000000"/>
                          </a:solidFill>
                          <a:latin typeface="원신한 Light"/>
                        </a:defRPr>
                      </a:pPr>
                      <a:r>
                        <a:t>0.55%</a:t>
                      </a:r>
                    </a:p>
                  </a:txBody>
                  <a:tcPr anchor="ctr" marL="36000" marR="36000" marT="0" marB="0">
                    <a:noFill/>
                  </a:tcPr>
                </a:tc>
              </a:tr>
              <a:tr h="187200">
                <a:tc>
                  <a:txBody>
                    <a:bodyPr/>
                    <a:lstStyle/>
                    <a:p>
                      <a:pPr algn="l">
                        <a:defRPr sz="800" b="0">
                          <a:solidFill>
                            <a:srgbClr val="000000"/>
                          </a:solidFill>
                          <a:latin typeface="원신한 Light"/>
                        </a:defRPr>
                      </a:pPr>
                      <a:r>
                        <a:t>UFP Industries, Inc.</a:t>
                      </a:r>
                    </a:p>
                  </a:txBody>
                  <a:tcPr anchor="ctr" marL="36000" marR="36000" marT="0" marB="0">
                    <a:noFill/>
                  </a:tcPr>
                </a:tc>
                <a:tc>
                  <a:txBody>
                    <a:bodyPr/>
                    <a:lstStyle/>
                    <a:p>
                      <a:pPr algn="r">
                        <a:defRPr sz="800" b="0">
                          <a:solidFill>
                            <a:srgbClr val="000000"/>
                          </a:solidFill>
                          <a:latin typeface="원신한 Light"/>
                        </a:defRPr>
                      </a:pPr>
                      <a:r>
                        <a:t>0.54%</a:t>
                      </a:r>
                    </a:p>
                  </a:txBody>
                  <a:tcPr anchor="ctr" marL="36000" marR="36000" marT="0" marB="0">
                    <a:noFill/>
                  </a:tcPr>
                </a:tc>
              </a:tr>
              <a:tr h="187200">
                <a:tc>
                  <a:txBody>
                    <a:bodyPr/>
                    <a:lstStyle/>
                    <a:p>
                      <a:pPr algn="l">
                        <a:defRPr sz="800" b="0">
                          <a:solidFill>
                            <a:srgbClr val="000000"/>
                          </a:solidFill>
                          <a:latin typeface="원신한 Light"/>
                        </a:defRPr>
                      </a:pPr>
                      <a:r>
                        <a:t>Southwestern Energy Company</a:t>
                      </a:r>
                    </a:p>
                  </a:txBody>
                  <a:tcPr anchor="ctr" marL="36000" marR="36000" marT="0" marB="0">
                    <a:noFill/>
                  </a:tcPr>
                </a:tc>
                <a:tc>
                  <a:txBody>
                    <a:bodyPr/>
                    <a:lstStyle/>
                    <a:p>
                      <a:pPr algn="r">
                        <a:defRPr sz="800" b="0">
                          <a:solidFill>
                            <a:srgbClr val="000000"/>
                          </a:solidFill>
                          <a:latin typeface="원신한 Light"/>
                        </a:defRPr>
                      </a:pPr>
                      <a:r>
                        <a:t>0.53%</a:t>
                      </a:r>
                    </a:p>
                  </a:txBody>
                  <a:tcPr anchor="ctr" marL="36000" marR="36000" marT="0" marB="0">
                    <a:noFill/>
                  </a:tcPr>
                </a:tc>
              </a:tr>
              <a:tr h="187200">
                <a:tc>
                  <a:txBody>
                    <a:bodyPr/>
                    <a:lstStyle/>
                    <a:p>
                      <a:pPr algn="l">
                        <a:defRPr sz="800" b="0">
                          <a:solidFill>
                            <a:srgbClr val="000000"/>
                          </a:solidFill>
                          <a:latin typeface="원신한 Light"/>
                        </a:defRPr>
                      </a:pPr>
                      <a:r>
                        <a:t>Rogers Corporation</a:t>
                      </a:r>
                    </a:p>
                  </a:txBody>
                  <a:tcPr anchor="ctr" marL="36000" marR="36000" marT="0" marB="0">
                    <a:noFill/>
                  </a:tcPr>
                </a:tc>
                <a:tc>
                  <a:txBody>
                    <a:bodyPr/>
                    <a:lstStyle/>
                    <a:p>
                      <a:pPr algn="r">
                        <a:defRPr sz="800" b="0">
                          <a:solidFill>
                            <a:srgbClr val="000000"/>
                          </a:solidFill>
                          <a:latin typeface="원신한 Light"/>
                        </a:defRPr>
                      </a:pPr>
                      <a:r>
                        <a:t>0.51%</a:t>
                      </a:r>
                    </a:p>
                  </a:txBody>
                  <a:tcPr anchor="ctr" marL="36000" marR="36000" marT="0" marB="0">
                    <a:noFill/>
                  </a:tcPr>
                </a:tc>
              </a:tr>
              <a:tr h="187200">
                <a:tc>
                  <a:txBody>
                    <a:bodyPr/>
                    <a:lstStyle/>
                    <a:p>
                      <a:pPr algn="l">
                        <a:defRPr sz="800" b="0">
                          <a:solidFill>
                            <a:srgbClr val="000000"/>
                          </a:solidFill>
                          <a:latin typeface="원신한 Light"/>
                        </a:defRPr>
                      </a:pPr>
                      <a:r>
                        <a:t>Exponent, Inc.</a:t>
                      </a:r>
                    </a:p>
                  </a:txBody>
                  <a:tcPr anchor="ctr" marL="36000" marR="36000" marT="0" marB="0">
                    <a:noFill/>
                  </a:tcPr>
                </a:tc>
                <a:tc>
                  <a:txBody>
                    <a:bodyPr/>
                    <a:lstStyle/>
                    <a:p>
                      <a:pPr algn="r">
                        <a:defRPr sz="800" b="0">
                          <a:solidFill>
                            <a:srgbClr val="000000"/>
                          </a:solidFill>
                          <a:latin typeface="원신한 Light"/>
                        </a:defRPr>
                      </a:pPr>
                      <a:r>
                        <a:t>0.51%</a:t>
                      </a:r>
                    </a:p>
                  </a:txBody>
                  <a:tcPr anchor="ctr" marL="36000" marR="36000" marT="0" marB="0">
                    <a:noFill/>
                  </a:tcPr>
                </a:tc>
              </a:tr>
              <a:tr h="187200">
                <a:tc>
                  <a:txBody>
                    <a:bodyPr/>
                    <a:lstStyle/>
                    <a:p>
                      <a:pPr algn="l">
                        <a:defRPr sz="800" b="0">
                          <a:solidFill>
                            <a:srgbClr val="000000"/>
                          </a:solidFill>
                          <a:latin typeface="원신한 Light"/>
                        </a:defRPr>
                      </a:pPr>
                      <a:r>
                        <a:t>AMN Healthcare Services, Inc.</a:t>
                      </a:r>
                    </a:p>
                  </a:txBody>
                  <a:tcPr anchor="ctr" marL="36000" marR="36000" marT="0" marB="0">
                    <a:noFill/>
                  </a:tcPr>
                </a:tc>
                <a:tc>
                  <a:txBody>
                    <a:bodyPr/>
                    <a:lstStyle/>
                    <a:p>
                      <a:pPr algn="r">
                        <a:defRPr sz="800" b="0">
                          <a:solidFill>
                            <a:srgbClr val="000000"/>
                          </a:solidFill>
                          <a:latin typeface="원신한 Light"/>
                        </a:defRPr>
                      </a:pPr>
                      <a:r>
                        <a:t>0.48%</a:t>
                      </a:r>
                    </a:p>
                  </a:txBody>
                  <a:tcPr anchor="ctr" marL="36000" marR="36000" marT="0" marB="0">
                    <a:noFill/>
                  </a:tcPr>
                </a:tc>
              </a:tr>
              <a:tr h="187200">
                <a:tc>
                  <a:txBody>
                    <a:bodyPr/>
                    <a:lstStyle/>
                    <a:p>
                      <a:pPr algn="l">
                        <a:defRPr sz="800" b="0">
                          <a:solidFill>
                            <a:srgbClr val="000000"/>
                          </a:solidFill>
                          <a:latin typeface="원신한 Light"/>
                        </a:defRPr>
                      </a:pPr>
                      <a:r>
                        <a:t>Matson, Inc.</a:t>
                      </a:r>
                    </a:p>
                  </a:txBody>
                  <a:tcPr anchor="ctr" marL="36000" marR="36000" marT="0" marB="0">
                    <a:noFill/>
                  </a:tcPr>
                </a:tc>
                <a:tc>
                  <a:txBody>
                    <a:bodyPr/>
                    <a:lstStyle/>
                    <a:p>
                      <a:pPr algn="r">
                        <a:defRPr sz="800" b="0">
                          <a:solidFill>
                            <a:srgbClr val="000000"/>
                          </a:solidFill>
                          <a:latin typeface="원신한 Light"/>
                        </a:defRPr>
                      </a:pPr>
                      <a:r>
                        <a:t>0.48%</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2174" b="2174"/>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1065" r="1065"/>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l="3276" r="3276"/>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지수형 &gt; S&amp;P Small Cap 600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IWM</a:t>
            </a:r>
          </a:p>
        </p:txBody>
      </p:sp>
      <p:sp>
        <p:nvSpPr>
          <p:cNvPr id="3" name="Text Placeholder 2"/>
          <p:cNvSpPr>
            <a:spLocks noGrp="1"/>
          </p:cNvSpPr>
          <p:nvPr>
            <p:ph type="body" idx="14" sz="quarter"/>
          </p:nvPr>
        </p:nvSpPr>
        <p:spPr/>
        <p:txBody>
          <a:bodyPr/>
          <a:lstStyle/>
          <a:p>
            <a:r>
              <a:t>iShares Russell 2000 ETF</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IWM은 미국 소형주 지수인 러셀2000 지수를 추종하는 ETF입니다. IWM이 추종하는 러셀2000 지수는 넓은 커버리지를 자랑합니다. IWF는 초소형주에도 투자하기 때문에 다른 유사한 전략에 비해 높은 베타를 보이기도 합니다.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Blackrock</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05/22/00</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$60.33B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0.19%</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31,751,838</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1.07%</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2,018</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Avis Budget Group, Inc.</a:t>
                      </a:r>
                    </a:p>
                  </a:txBody>
                  <a:tcPr anchor="ctr" marL="36000" marR="36000" marT="0" marB="0">
                    <a:noFill/>
                  </a:tcPr>
                </a:tc>
                <a:tc>
                  <a:txBody>
                    <a:bodyPr/>
                    <a:lstStyle/>
                    <a:p>
                      <a:pPr algn="r">
                        <a:defRPr sz="800" b="0">
                          <a:solidFill>
                            <a:srgbClr val="000000"/>
                          </a:solidFill>
                          <a:latin typeface="원신한 Light"/>
                        </a:defRPr>
                      </a:pPr>
                      <a:r>
                        <a:t>0.44%</a:t>
                      </a:r>
                    </a:p>
                  </a:txBody>
                  <a:tcPr anchor="ctr" marL="36000" marR="36000" marT="0" marB="0">
                    <a:noFill/>
                  </a:tcPr>
                </a:tc>
              </a:tr>
              <a:tr h="187200">
                <a:tc>
                  <a:txBody>
                    <a:bodyPr/>
                    <a:lstStyle/>
                    <a:p>
                      <a:pPr algn="l">
                        <a:defRPr sz="800" b="0">
                          <a:solidFill>
                            <a:srgbClr val="000000"/>
                          </a:solidFill>
                          <a:latin typeface="원신한 Light"/>
                        </a:defRPr>
                      </a:pPr>
                      <a:r>
                        <a:t>Ovintiv Inc</a:t>
                      </a:r>
                    </a:p>
                  </a:txBody>
                  <a:tcPr anchor="ctr" marL="36000" marR="36000" marT="0" marB="0">
                    <a:noFill/>
                  </a:tcPr>
                </a:tc>
                <a:tc>
                  <a:txBody>
                    <a:bodyPr/>
                    <a:lstStyle/>
                    <a:p>
                      <a:pPr algn="r">
                        <a:defRPr sz="800" b="0">
                          <a:solidFill>
                            <a:srgbClr val="000000"/>
                          </a:solidFill>
                          <a:latin typeface="원신한 Light"/>
                        </a:defRPr>
                      </a:pPr>
                      <a:r>
                        <a:t>0.43%</a:t>
                      </a:r>
                    </a:p>
                  </a:txBody>
                  <a:tcPr anchor="ctr" marL="36000" marR="36000" marT="0" marB="0">
                    <a:noFill/>
                  </a:tcPr>
                </a:tc>
              </a:tr>
              <a:tr h="187200">
                <a:tc>
                  <a:txBody>
                    <a:bodyPr/>
                    <a:lstStyle/>
                    <a:p>
                      <a:pPr algn="l">
                        <a:defRPr sz="800" b="0">
                          <a:solidFill>
                            <a:srgbClr val="000000"/>
                          </a:solidFill>
                          <a:latin typeface="원신한 Light"/>
                        </a:defRPr>
                      </a:pPr>
                      <a:r>
                        <a:t>Tenet Healthcare Corporation</a:t>
                      </a:r>
                    </a:p>
                  </a:txBody>
                  <a:tcPr anchor="ctr" marL="36000" marR="36000" marT="0" marB="0">
                    <a:noFill/>
                  </a:tcPr>
                </a:tc>
                <a:tc>
                  <a:txBody>
                    <a:bodyPr/>
                    <a:lstStyle/>
                    <a:p>
                      <a:pPr algn="r">
                        <a:defRPr sz="800" b="0">
                          <a:solidFill>
                            <a:srgbClr val="000000"/>
                          </a:solidFill>
                          <a:latin typeface="원신한 Light"/>
                        </a:defRPr>
                      </a:pPr>
                      <a:r>
                        <a:t>0.35%</a:t>
                      </a:r>
                    </a:p>
                  </a:txBody>
                  <a:tcPr anchor="ctr" marL="36000" marR="36000" marT="0" marB="0">
                    <a:noFill/>
                  </a:tcPr>
                </a:tc>
              </a:tr>
              <a:tr h="187200">
                <a:tc>
                  <a:txBody>
                    <a:bodyPr/>
                    <a:lstStyle/>
                    <a:p>
                      <a:pPr algn="l">
                        <a:defRPr sz="800" b="0">
                          <a:solidFill>
                            <a:srgbClr val="000000"/>
                          </a:solidFill>
                          <a:latin typeface="원신한 Light"/>
                        </a:defRPr>
                      </a:pPr>
                      <a:r>
                        <a:t>Synaptics Incorporated</a:t>
                      </a:r>
                    </a:p>
                  </a:txBody>
                  <a:tcPr anchor="ctr" marL="36000" marR="36000" marT="0" marB="0">
                    <a:noFill/>
                  </a:tcPr>
                </a:tc>
                <a:tc>
                  <a:txBody>
                    <a:bodyPr/>
                    <a:lstStyle/>
                    <a:p>
                      <a:pPr algn="r">
                        <a:defRPr sz="800" b="0">
                          <a:solidFill>
                            <a:srgbClr val="000000"/>
                          </a:solidFill>
                          <a:latin typeface="원신한 Light"/>
                        </a:defRPr>
                      </a:pPr>
                      <a:r>
                        <a:t>0.34%</a:t>
                      </a:r>
                    </a:p>
                  </a:txBody>
                  <a:tcPr anchor="ctr" marL="36000" marR="36000" marT="0" marB="0">
                    <a:noFill/>
                  </a:tcPr>
                </a:tc>
              </a:tr>
              <a:tr h="187200">
                <a:tc>
                  <a:txBody>
                    <a:bodyPr/>
                    <a:lstStyle/>
                    <a:p>
                      <a:pPr algn="l">
                        <a:defRPr sz="800" b="0">
                          <a:solidFill>
                            <a:srgbClr val="000000"/>
                          </a:solidFill>
                          <a:latin typeface="원신한 Light"/>
                        </a:defRPr>
                      </a:pPr>
                      <a:r>
                        <a:t>BJ\'s Wholesale Club Holdings, Inc.</a:t>
                      </a:r>
                    </a:p>
                  </a:txBody>
                  <a:tcPr anchor="ctr" marL="36000" marR="36000" marT="0" marB="0">
                    <a:noFill/>
                  </a:tcPr>
                </a:tc>
                <a:tc>
                  <a:txBody>
                    <a:bodyPr/>
                    <a:lstStyle/>
                    <a:p>
                      <a:pPr algn="r">
                        <a:defRPr sz="800" b="0">
                          <a:solidFill>
                            <a:srgbClr val="000000"/>
                          </a:solidFill>
                          <a:latin typeface="원신한 Light"/>
                        </a:defRPr>
                      </a:pPr>
                      <a:r>
                        <a:t>0.33%</a:t>
                      </a:r>
                    </a:p>
                  </a:txBody>
                  <a:tcPr anchor="ctr" marL="36000" marR="36000" marT="0" marB="0">
                    <a:noFill/>
                  </a:tcPr>
                </a:tc>
              </a:tr>
              <a:tr h="187200">
                <a:tc>
                  <a:txBody>
                    <a:bodyPr/>
                    <a:lstStyle/>
                    <a:p>
                      <a:pPr algn="l">
                        <a:defRPr sz="800" b="0">
                          <a:solidFill>
                            <a:srgbClr val="000000"/>
                          </a:solidFill>
                          <a:latin typeface="원신한 Light"/>
                        </a:defRPr>
                      </a:pPr>
                      <a:r>
                        <a:t>Tetra Tech, Inc.</a:t>
                      </a:r>
                    </a:p>
                  </a:txBody>
                  <a:tcPr anchor="ctr" marL="36000" marR="36000" marT="0" marB="0">
                    <a:noFill/>
                  </a:tcPr>
                </a:tc>
                <a:tc>
                  <a:txBody>
                    <a:bodyPr/>
                    <a:lstStyle/>
                    <a:p>
                      <a:pPr algn="r">
                        <a:defRPr sz="800" b="0">
                          <a:solidFill>
                            <a:srgbClr val="000000"/>
                          </a:solidFill>
                          <a:latin typeface="원신한 Light"/>
                        </a:defRPr>
                      </a:pPr>
                      <a:r>
                        <a:t>0.33%</a:t>
                      </a:r>
                    </a:p>
                  </a:txBody>
                  <a:tcPr anchor="ctr" marL="36000" marR="36000" marT="0" marB="0">
                    <a:noFill/>
                  </a:tcPr>
                </a:tc>
              </a:tr>
              <a:tr h="187200">
                <a:tc>
                  <a:txBody>
                    <a:bodyPr/>
                    <a:lstStyle/>
                    <a:p>
                      <a:pPr algn="l">
                        <a:defRPr sz="800" b="0">
                          <a:solidFill>
                            <a:srgbClr val="000000"/>
                          </a:solidFill>
                          <a:latin typeface="원신한 Light"/>
                        </a:defRPr>
                      </a:pPr>
                      <a:r>
                        <a:t>Macy\'s Inc</a:t>
                      </a:r>
                    </a:p>
                  </a:txBody>
                  <a:tcPr anchor="ctr" marL="36000" marR="36000" marT="0" marB="0">
                    <a:noFill/>
                  </a:tcPr>
                </a:tc>
                <a:tc>
                  <a:txBody>
                    <a:bodyPr/>
                    <a:lstStyle/>
                    <a:p>
                      <a:pPr algn="r">
                        <a:defRPr sz="800" b="0">
                          <a:solidFill>
                            <a:srgbClr val="000000"/>
                          </a:solidFill>
                          <a:latin typeface="원신한 Light"/>
                        </a:defRPr>
                      </a:pPr>
                      <a:r>
                        <a:t>0.32%</a:t>
                      </a:r>
                    </a:p>
                  </a:txBody>
                  <a:tcPr anchor="ctr" marL="36000" marR="36000" marT="0" marB="0">
                    <a:noFill/>
                  </a:tcPr>
                </a:tc>
              </a:tr>
              <a:tr h="187200">
                <a:tc>
                  <a:txBody>
                    <a:bodyPr/>
                    <a:lstStyle/>
                    <a:p>
                      <a:pPr algn="l">
                        <a:defRPr sz="800" b="0">
                          <a:solidFill>
                            <a:srgbClr val="000000"/>
                          </a:solidFill>
                          <a:latin typeface="원신한 Light"/>
                        </a:defRPr>
                      </a:pPr>
                      <a:r>
                        <a:t>Lattice Semiconductor Corporation</a:t>
                      </a:r>
                    </a:p>
                  </a:txBody>
                  <a:tcPr anchor="ctr" marL="36000" marR="36000" marT="0" marB="0">
                    <a:noFill/>
                  </a:tcPr>
                </a:tc>
                <a:tc>
                  <a:txBody>
                    <a:bodyPr/>
                    <a:lstStyle/>
                    <a:p>
                      <a:pPr algn="r">
                        <a:defRPr sz="800" b="0">
                          <a:solidFill>
                            <a:srgbClr val="000000"/>
                          </a:solidFill>
                          <a:latin typeface="원신한 Light"/>
                        </a:defRPr>
                      </a:pPr>
                      <a:r>
                        <a:t>0.30%</a:t>
                      </a:r>
                    </a:p>
                  </a:txBody>
                  <a:tcPr anchor="ctr" marL="36000" marR="36000" marT="0" marB="0">
                    <a:noFill/>
                  </a:tcPr>
                </a:tc>
              </a:tr>
              <a:tr h="187200">
                <a:tc>
                  <a:txBody>
                    <a:bodyPr/>
                    <a:lstStyle/>
                    <a:p>
                      <a:pPr algn="l">
                        <a:defRPr sz="800" b="0">
                          <a:solidFill>
                            <a:srgbClr val="000000"/>
                          </a:solidFill>
                          <a:latin typeface="원신한 Light"/>
                        </a:defRPr>
                      </a:pPr>
                      <a:r>
                        <a:t>Chesapeake Energy Corporation</a:t>
                      </a:r>
                    </a:p>
                  </a:txBody>
                  <a:tcPr anchor="ctr" marL="36000" marR="36000" marT="0" marB="0">
                    <a:noFill/>
                  </a:tcPr>
                </a:tc>
                <a:tc>
                  <a:txBody>
                    <a:bodyPr/>
                    <a:lstStyle/>
                    <a:p>
                      <a:pPr algn="r">
                        <a:defRPr sz="800" b="0">
                          <a:solidFill>
                            <a:srgbClr val="000000"/>
                          </a:solidFill>
                          <a:latin typeface="원신한 Light"/>
                        </a:defRPr>
                      </a:pPr>
                      <a:r>
                        <a:t>0.30%</a:t>
                      </a:r>
                    </a:p>
                  </a:txBody>
                  <a:tcPr anchor="ctr" marL="36000" marR="36000" marT="0" marB="0">
                    <a:noFill/>
                  </a:tcPr>
                </a:tc>
              </a:tr>
              <a:tr h="187200">
                <a:tc>
                  <a:txBody>
                    <a:bodyPr/>
                    <a:lstStyle/>
                    <a:p>
                      <a:pPr algn="l">
                        <a:defRPr sz="800" b="0">
                          <a:solidFill>
                            <a:srgbClr val="000000"/>
                          </a:solidFill>
                          <a:latin typeface="원신한 Light"/>
                        </a:defRPr>
                      </a:pPr>
                      <a:r>
                        <a:t>AMC Entertainment Holdings, Inc. Class A</a:t>
                      </a:r>
                    </a:p>
                  </a:txBody>
                  <a:tcPr anchor="ctr" marL="36000" marR="36000" marT="0" marB="0">
                    <a:noFill/>
                  </a:tcPr>
                </a:tc>
                <a:tc>
                  <a:txBody>
                    <a:bodyPr/>
                    <a:lstStyle/>
                    <a:p>
                      <a:pPr algn="r">
                        <a:defRPr sz="800" b="0">
                          <a:solidFill>
                            <a:srgbClr val="000000"/>
                          </a:solidFill>
                          <a:latin typeface="원신한 Light"/>
                        </a:defRPr>
                      </a:pPr>
                      <a:r>
                        <a:t>0.29%</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1280" b="1280"/>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1065" r="1065"/>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l="3276" r="3276"/>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지수형 &gt; Russell 2000 Index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IWD</a:t>
            </a:r>
          </a:p>
        </p:txBody>
      </p:sp>
      <p:sp>
        <p:nvSpPr>
          <p:cNvPr id="3" name="Text Placeholder 2"/>
          <p:cNvSpPr>
            <a:spLocks noGrp="1"/>
          </p:cNvSpPr>
          <p:nvPr>
            <p:ph type="body" idx="14" sz="quarter"/>
          </p:nvPr>
        </p:nvSpPr>
        <p:spPr/>
        <p:txBody>
          <a:bodyPr/>
          <a:lstStyle/>
          <a:p>
            <a:r>
              <a:t>iShares Russell 1000 Value ETF</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미국 대형 가치주에 투자하는 ETF입니다. 러셀1000지수 구성 종목 중 가치주로 분류되는 종목들에 투자하는 ETF입니다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Blackrock</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05/22/00</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$56.52B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0.19%</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4,016,881</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1.70%</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839</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Berkshire Hathaway Inc. Class B</a:t>
                      </a:r>
                    </a:p>
                  </a:txBody>
                  <a:tcPr anchor="ctr" marL="36000" marR="36000" marT="0" marB="0">
                    <a:noFill/>
                  </a:tcPr>
                </a:tc>
                <a:tc>
                  <a:txBody>
                    <a:bodyPr/>
                    <a:lstStyle/>
                    <a:p>
                      <a:pPr algn="r">
                        <a:defRPr sz="800" b="0">
                          <a:solidFill>
                            <a:srgbClr val="000000"/>
                          </a:solidFill>
                          <a:latin typeface="원신한 Light"/>
                        </a:defRPr>
                      </a:pPr>
                      <a:r>
                        <a:t>3.02%</a:t>
                      </a:r>
                    </a:p>
                  </a:txBody>
                  <a:tcPr anchor="ctr" marL="36000" marR="36000" marT="0" marB="0">
                    <a:noFill/>
                  </a:tcPr>
                </a:tc>
              </a:tr>
              <a:tr h="187200">
                <a:tc>
                  <a:txBody>
                    <a:bodyPr/>
                    <a:lstStyle/>
                    <a:p>
                      <a:pPr algn="l">
                        <a:defRPr sz="800" b="0">
                          <a:solidFill>
                            <a:srgbClr val="000000"/>
                          </a:solidFill>
                          <a:latin typeface="원신한 Light"/>
                        </a:defRPr>
                      </a:pPr>
                      <a:r>
                        <a:t>Johnson &amp; Johnson</a:t>
                      </a:r>
                    </a:p>
                  </a:txBody>
                  <a:tcPr anchor="ctr" marL="36000" marR="36000" marT="0" marB="0">
                    <a:noFill/>
                  </a:tcPr>
                </a:tc>
                <a:tc>
                  <a:txBody>
                    <a:bodyPr/>
                    <a:lstStyle/>
                    <a:p>
                      <a:pPr algn="r">
                        <a:defRPr sz="800" b="0">
                          <a:solidFill>
                            <a:srgbClr val="000000"/>
                          </a:solidFill>
                          <a:latin typeface="원신한 Light"/>
                        </a:defRPr>
                      </a:pPr>
                      <a:r>
                        <a:t>2.25%</a:t>
                      </a:r>
                    </a:p>
                  </a:txBody>
                  <a:tcPr anchor="ctr" marL="36000" marR="36000" marT="0" marB="0">
                    <a:noFill/>
                  </a:tcPr>
                </a:tc>
              </a:tr>
              <a:tr h="187200">
                <a:tc>
                  <a:txBody>
                    <a:bodyPr/>
                    <a:lstStyle/>
                    <a:p>
                      <a:pPr algn="l">
                        <a:defRPr sz="800" b="0">
                          <a:solidFill>
                            <a:srgbClr val="000000"/>
                          </a:solidFill>
                          <a:latin typeface="원신한 Light"/>
                        </a:defRPr>
                      </a:pPr>
                      <a:r>
                        <a:t>UnitedHealth Group Incorporated</a:t>
                      </a:r>
                    </a:p>
                  </a:txBody>
                  <a:tcPr anchor="ctr" marL="36000" marR="36000" marT="0" marB="0">
                    <a:noFill/>
                  </a:tcPr>
                </a:tc>
                <a:tc>
                  <a:txBody>
                    <a:bodyPr/>
                    <a:lstStyle/>
                    <a:p>
                      <a:pPr algn="r">
                        <a:defRPr sz="800" b="0">
                          <a:solidFill>
                            <a:srgbClr val="000000"/>
                          </a:solidFill>
                          <a:latin typeface="원신한 Light"/>
                        </a:defRPr>
                      </a:pPr>
                      <a:r>
                        <a:t>2.14%</a:t>
                      </a:r>
                    </a:p>
                  </a:txBody>
                  <a:tcPr anchor="ctr" marL="36000" marR="36000" marT="0" marB="0">
                    <a:noFill/>
                  </a:tcPr>
                </a:tc>
              </a:tr>
              <a:tr h="187200">
                <a:tc>
                  <a:txBody>
                    <a:bodyPr/>
                    <a:lstStyle/>
                    <a:p>
                      <a:pPr algn="l">
                        <a:defRPr sz="800" b="0">
                          <a:solidFill>
                            <a:srgbClr val="000000"/>
                          </a:solidFill>
                          <a:latin typeface="원신한 Light"/>
                        </a:defRPr>
                      </a:pPr>
                      <a:r>
                        <a:t>JPMorgan Chase &amp; Co.</a:t>
                      </a:r>
                    </a:p>
                  </a:txBody>
                  <a:tcPr anchor="ctr" marL="36000" marR="36000" marT="0" marB="0">
                    <a:noFill/>
                  </a:tcPr>
                </a:tc>
                <a:tc>
                  <a:txBody>
                    <a:bodyPr/>
                    <a:lstStyle/>
                    <a:p>
                      <a:pPr algn="r">
                        <a:defRPr sz="800" b="0">
                          <a:solidFill>
                            <a:srgbClr val="000000"/>
                          </a:solidFill>
                          <a:latin typeface="원신한 Light"/>
                        </a:defRPr>
                      </a:pPr>
                      <a:r>
                        <a:t>1.99%</a:t>
                      </a:r>
                    </a:p>
                  </a:txBody>
                  <a:tcPr anchor="ctr" marL="36000" marR="36000" marT="0" marB="0">
                    <a:noFill/>
                  </a:tcPr>
                </a:tc>
              </a:tr>
              <a:tr h="187200">
                <a:tc>
                  <a:txBody>
                    <a:bodyPr/>
                    <a:lstStyle/>
                    <a:p>
                      <a:pPr algn="l">
                        <a:defRPr sz="800" b="0">
                          <a:solidFill>
                            <a:srgbClr val="000000"/>
                          </a:solidFill>
                          <a:latin typeface="원신한 Light"/>
                        </a:defRPr>
                      </a:pPr>
                      <a:r>
                        <a:t>Procter &amp; Gamble Company</a:t>
                      </a:r>
                    </a:p>
                  </a:txBody>
                  <a:tcPr anchor="ctr" marL="36000" marR="36000" marT="0" marB="0">
                    <a:noFill/>
                  </a:tcPr>
                </a:tc>
                <a:tc>
                  <a:txBody>
                    <a:bodyPr/>
                    <a:lstStyle/>
                    <a:p>
                      <a:pPr algn="r">
                        <a:defRPr sz="800" b="0">
                          <a:solidFill>
                            <a:srgbClr val="000000"/>
                          </a:solidFill>
                          <a:latin typeface="원신한 Light"/>
                        </a:defRPr>
                      </a:pPr>
                      <a:r>
                        <a:t>1.77%</a:t>
                      </a:r>
                    </a:p>
                  </a:txBody>
                  <a:tcPr anchor="ctr" marL="36000" marR="36000" marT="0" marB="0">
                    <a:noFill/>
                  </a:tcPr>
                </a:tc>
              </a:tr>
              <a:tr h="187200">
                <a:tc>
                  <a:txBody>
                    <a:bodyPr/>
                    <a:lstStyle/>
                    <a:p>
                      <a:pPr algn="l">
                        <a:defRPr sz="800" b="0">
                          <a:solidFill>
                            <a:srgbClr val="000000"/>
                          </a:solidFill>
                          <a:latin typeface="원신한 Light"/>
                        </a:defRPr>
                      </a:pPr>
                      <a:r>
                        <a:t>Exxon Mobil Corporation</a:t>
                      </a:r>
                    </a:p>
                  </a:txBody>
                  <a:tcPr anchor="ctr" marL="36000" marR="36000" marT="0" marB="0">
                    <a:noFill/>
                  </a:tcPr>
                </a:tc>
                <a:tc>
                  <a:txBody>
                    <a:bodyPr/>
                    <a:lstStyle/>
                    <a:p>
                      <a:pPr algn="r">
                        <a:defRPr sz="800" b="0">
                          <a:solidFill>
                            <a:srgbClr val="000000"/>
                          </a:solidFill>
                          <a:latin typeface="원신한 Light"/>
                        </a:defRPr>
                      </a:pPr>
                      <a:r>
                        <a:t>1.60%</a:t>
                      </a:r>
                    </a:p>
                  </a:txBody>
                  <a:tcPr anchor="ctr" marL="36000" marR="36000" marT="0" marB="0">
                    <a:noFill/>
                  </a:tcPr>
                </a:tc>
              </a:tr>
              <a:tr h="187200">
                <a:tc>
                  <a:txBody>
                    <a:bodyPr/>
                    <a:lstStyle/>
                    <a:p>
                      <a:pPr algn="l">
                        <a:defRPr sz="800" b="0">
                          <a:solidFill>
                            <a:srgbClr val="000000"/>
                          </a:solidFill>
                          <a:latin typeface="원신한 Light"/>
                        </a:defRPr>
                      </a:pPr>
                      <a:r>
                        <a:t>Bank of America Corp</a:t>
                      </a:r>
                    </a:p>
                  </a:txBody>
                  <a:tcPr anchor="ctr" marL="36000" marR="36000" marT="0" marB="0">
                    <a:noFill/>
                  </a:tcPr>
                </a:tc>
                <a:tc>
                  <a:txBody>
                    <a:bodyPr/>
                    <a:lstStyle/>
                    <a:p>
                      <a:pPr algn="r">
                        <a:defRPr sz="800" b="0">
                          <a:solidFill>
                            <a:srgbClr val="000000"/>
                          </a:solidFill>
                          <a:latin typeface="원신한 Light"/>
                        </a:defRPr>
                      </a:pPr>
                      <a:r>
                        <a:t>1.51%</a:t>
                      </a:r>
                    </a:p>
                  </a:txBody>
                  <a:tcPr anchor="ctr" marL="36000" marR="36000" marT="0" marB="0">
                    <a:noFill/>
                  </a:tcPr>
                </a:tc>
              </a:tr>
              <a:tr h="187200">
                <a:tc>
                  <a:txBody>
                    <a:bodyPr/>
                    <a:lstStyle/>
                    <a:p>
                      <a:pPr algn="l">
                        <a:defRPr sz="800" b="0">
                          <a:solidFill>
                            <a:srgbClr val="000000"/>
                          </a:solidFill>
                          <a:latin typeface="원신한 Light"/>
                        </a:defRPr>
                      </a:pPr>
                      <a:r>
                        <a:t>Chevron Corporation</a:t>
                      </a:r>
                    </a:p>
                  </a:txBody>
                  <a:tcPr anchor="ctr" marL="36000" marR="36000" marT="0" marB="0">
                    <a:noFill/>
                  </a:tcPr>
                </a:tc>
                <a:tc>
                  <a:txBody>
                    <a:bodyPr/>
                    <a:lstStyle/>
                    <a:p>
                      <a:pPr algn="r">
                        <a:defRPr sz="800" b="0">
                          <a:solidFill>
                            <a:srgbClr val="000000"/>
                          </a:solidFill>
                          <a:latin typeface="원신한 Light"/>
                        </a:defRPr>
                      </a:pPr>
                      <a:r>
                        <a:t>1.50%</a:t>
                      </a:r>
                    </a:p>
                  </a:txBody>
                  <a:tcPr anchor="ctr" marL="36000" marR="36000" marT="0" marB="0">
                    <a:noFill/>
                  </a:tcPr>
                </a:tc>
              </a:tr>
              <a:tr h="187200">
                <a:tc>
                  <a:txBody>
                    <a:bodyPr/>
                    <a:lstStyle/>
                    <a:p>
                      <a:pPr algn="l">
                        <a:defRPr sz="800" b="0">
                          <a:solidFill>
                            <a:srgbClr val="000000"/>
                          </a:solidFill>
                          <a:latin typeface="원신한 Light"/>
                        </a:defRPr>
                      </a:pPr>
                      <a:r>
                        <a:t>Pfizer Inc.</a:t>
                      </a:r>
                    </a:p>
                  </a:txBody>
                  <a:tcPr anchor="ctr" marL="36000" marR="36000" marT="0" marB="0">
                    <a:noFill/>
                  </a:tcPr>
                </a:tc>
                <a:tc>
                  <a:txBody>
                    <a:bodyPr/>
                    <a:lstStyle/>
                    <a:p>
                      <a:pPr algn="r">
                        <a:defRPr sz="800" b="0">
                          <a:solidFill>
                            <a:srgbClr val="000000"/>
                          </a:solidFill>
                          <a:latin typeface="원신한 Light"/>
                        </a:defRPr>
                      </a:pPr>
                      <a:r>
                        <a:t>1.45%</a:t>
                      </a:r>
                    </a:p>
                  </a:txBody>
                  <a:tcPr anchor="ctr" marL="36000" marR="36000" marT="0" marB="0">
                    <a:noFill/>
                  </a:tcPr>
                </a:tc>
              </a:tr>
              <a:tr h="187200">
                <a:tc>
                  <a:txBody>
                    <a:bodyPr/>
                    <a:lstStyle/>
                    <a:p>
                      <a:pPr algn="l">
                        <a:defRPr sz="800" b="0">
                          <a:solidFill>
                            <a:srgbClr val="000000"/>
                          </a:solidFill>
                          <a:latin typeface="원신한 Light"/>
                        </a:defRPr>
                      </a:pPr>
                      <a:r>
                        <a:t>Walt Disney Company</a:t>
                      </a:r>
                    </a:p>
                  </a:txBody>
                  <a:tcPr anchor="ctr" marL="36000" marR="36000" marT="0" marB="0">
                    <a:noFill/>
                  </a:tcPr>
                </a:tc>
                <a:tc>
                  <a:txBody>
                    <a:bodyPr/>
                    <a:lstStyle/>
                    <a:p>
                      <a:pPr algn="r">
                        <a:defRPr sz="800" b="0">
                          <a:solidFill>
                            <a:srgbClr val="000000"/>
                          </a:solidFill>
                          <a:latin typeface="원신한 Light"/>
                        </a:defRPr>
                      </a:pPr>
                      <a:r>
                        <a:t>1.17%</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1280" b="1280"/>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1065" r="1065"/>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l="3858" r="3858"/>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스마트베타 &gt; Russell 1000 Value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IWF</a:t>
            </a:r>
          </a:p>
        </p:txBody>
      </p:sp>
      <p:sp>
        <p:nvSpPr>
          <p:cNvPr id="3" name="Text Placeholder 2"/>
          <p:cNvSpPr>
            <a:spLocks noGrp="1"/>
          </p:cNvSpPr>
          <p:nvPr>
            <p:ph type="body" idx="14" sz="quarter"/>
          </p:nvPr>
        </p:nvSpPr>
        <p:spPr/>
        <p:txBody>
          <a:bodyPr/>
          <a:lstStyle/>
          <a:p>
            <a:r>
              <a:t>iShares Russell 1000 Growth ETF</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미국 대형 성장주에 투자하는 ETF입니다. IWF는 러셀1000지수를 구성하는 종목 중 B/P 비율, 미래 성장률 및 매출액 성장률을 근거로 성장주 여부를 판단합니다. 편입 상위 종목은 대형 테크 기업들로 이루어져 있습니다.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Blackrock</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05/22/00</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$62.84B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0.19%</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2,222,839</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0.02%</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0.00%</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0.61%</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500</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Apple Inc.</a:t>
                      </a:r>
                    </a:p>
                  </a:txBody>
                  <a:tcPr anchor="ctr" marL="36000" marR="36000" marT="0" marB="0">
                    <a:noFill/>
                  </a:tcPr>
                </a:tc>
                <a:tc>
                  <a:txBody>
                    <a:bodyPr/>
                    <a:lstStyle/>
                    <a:p>
                      <a:pPr algn="r">
                        <a:defRPr sz="800" b="0">
                          <a:solidFill>
                            <a:srgbClr val="000000"/>
                          </a:solidFill>
                          <a:latin typeface="원신한 Light"/>
                        </a:defRPr>
                      </a:pPr>
                      <a:r>
                        <a:t>12.09%</a:t>
                      </a:r>
                    </a:p>
                  </a:txBody>
                  <a:tcPr anchor="ctr" marL="36000" marR="36000" marT="0" marB="0">
                    <a:noFill/>
                  </a:tcPr>
                </a:tc>
              </a:tr>
              <a:tr h="187200">
                <a:tc>
                  <a:txBody>
                    <a:bodyPr/>
                    <a:lstStyle/>
                    <a:p>
                      <a:pPr algn="l">
                        <a:defRPr sz="800" b="0">
                          <a:solidFill>
                            <a:srgbClr val="000000"/>
                          </a:solidFill>
                          <a:latin typeface="원신한 Light"/>
                        </a:defRPr>
                      </a:pPr>
                      <a:r>
                        <a:t>Microsoft Corporation</a:t>
                      </a:r>
                    </a:p>
                  </a:txBody>
                  <a:tcPr anchor="ctr" marL="36000" marR="36000" marT="0" marB="0">
                    <a:noFill/>
                  </a:tcPr>
                </a:tc>
                <a:tc>
                  <a:txBody>
                    <a:bodyPr/>
                    <a:lstStyle/>
                    <a:p>
                      <a:pPr algn="r">
                        <a:defRPr sz="800" b="0">
                          <a:solidFill>
                            <a:srgbClr val="000000"/>
                          </a:solidFill>
                          <a:latin typeface="원신한 Light"/>
                        </a:defRPr>
                      </a:pPr>
                      <a:r>
                        <a:t>10.89%</a:t>
                      </a:r>
                    </a:p>
                  </a:txBody>
                  <a:tcPr anchor="ctr" marL="36000" marR="36000" marT="0" marB="0">
                    <a:noFill/>
                  </a:tcPr>
                </a:tc>
              </a:tr>
              <a:tr h="187200">
                <a:tc>
                  <a:txBody>
                    <a:bodyPr/>
                    <a:lstStyle/>
                    <a:p>
                      <a:pPr algn="l">
                        <a:defRPr sz="800" b="0">
                          <a:solidFill>
                            <a:srgbClr val="000000"/>
                          </a:solidFill>
                          <a:latin typeface="원신한 Light"/>
                        </a:defRPr>
                      </a:pPr>
                      <a:r>
                        <a:t>Amazon.com, Inc.</a:t>
                      </a:r>
                    </a:p>
                  </a:txBody>
                  <a:tcPr anchor="ctr" marL="36000" marR="36000" marT="0" marB="0">
                    <a:noFill/>
                  </a:tcPr>
                </a:tc>
                <a:tc>
                  <a:txBody>
                    <a:bodyPr/>
                    <a:lstStyle/>
                    <a:p>
                      <a:pPr algn="r">
                        <a:defRPr sz="800" b="0">
                          <a:solidFill>
                            <a:srgbClr val="000000"/>
                          </a:solidFill>
                          <a:latin typeface="원신한 Light"/>
                        </a:defRPr>
                      </a:pPr>
                      <a:r>
                        <a:t>6.52%</a:t>
                      </a:r>
                    </a:p>
                  </a:txBody>
                  <a:tcPr anchor="ctr" marL="36000" marR="36000" marT="0" marB="0">
                    <a:noFill/>
                  </a:tcPr>
                </a:tc>
              </a:tr>
              <a:tr h="187200">
                <a:tc>
                  <a:txBody>
                    <a:bodyPr/>
                    <a:lstStyle/>
                    <a:p>
                      <a:pPr algn="l">
                        <a:defRPr sz="800" b="0">
                          <a:solidFill>
                            <a:srgbClr val="000000"/>
                          </a:solidFill>
                          <a:latin typeface="원신한 Light"/>
                        </a:defRPr>
                      </a:pPr>
                      <a:r>
                        <a:t>Alphabet Inc. Class A</a:t>
                      </a:r>
                    </a:p>
                  </a:txBody>
                  <a:tcPr anchor="ctr" marL="36000" marR="36000" marT="0" marB="0">
                    <a:noFill/>
                  </a:tcPr>
                </a:tc>
                <a:tc>
                  <a:txBody>
                    <a:bodyPr/>
                    <a:lstStyle/>
                    <a:p>
                      <a:pPr algn="r">
                        <a:defRPr sz="800" b="0">
                          <a:solidFill>
                            <a:srgbClr val="000000"/>
                          </a:solidFill>
                          <a:latin typeface="원신한 Light"/>
                        </a:defRPr>
                      </a:pPr>
                      <a:r>
                        <a:t>3.39%</a:t>
                      </a:r>
                    </a:p>
                  </a:txBody>
                  <a:tcPr anchor="ctr" marL="36000" marR="36000" marT="0" marB="0">
                    <a:noFill/>
                  </a:tcPr>
                </a:tc>
              </a:tr>
              <a:tr h="187200">
                <a:tc>
                  <a:txBody>
                    <a:bodyPr/>
                    <a:lstStyle/>
                    <a:p>
                      <a:pPr algn="l">
                        <a:defRPr sz="800" b="0">
                          <a:solidFill>
                            <a:srgbClr val="000000"/>
                          </a:solidFill>
                          <a:latin typeface="원신한 Light"/>
                        </a:defRPr>
                      </a:pPr>
                      <a:r>
                        <a:t>Tesla Inc</a:t>
                      </a:r>
                    </a:p>
                  </a:txBody>
                  <a:tcPr anchor="ctr" marL="36000" marR="36000" marT="0" marB="0">
                    <a:noFill/>
                  </a:tcPr>
                </a:tc>
                <a:tc>
                  <a:txBody>
                    <a:bodyPr/>
                    <a:lstStyle/>
                    <a:p>
                      <a:pPr algn="r">
                        <a:defRPr sz="800" b="0">
                          <a:solidFill>
                            <a:srgbClr val="000000"/>
                          </a:solidFill>
                          <a:latin typeface="원신한 Light"/>
                        </a:defRPr>
                      </a:pPr>
                      <a:r>
                        <a:t>3.34%</a:t>
                      </a:r>
                    </a:p>
                  </a:txBody>
                  <a:tcPr anchor="ctr" marL="36000" marR="36000" marT="0" marB="0">
                    <a:noFill/>
                  </a:tcPr>
                </a:tc>
              </a:tr>
              <a:tr h="187200">
                <a:tc>
                  <a:txBody>
                    <a:bodyPr/>
                    <a:lstStyle/>
                    <a:p>
                      <a:pPr algn="l">
                        <a:defRPr sz="800" b="0">
                          <a:solidFill>
                            <a:srgbClr val="000000"/>
                          </a:solidFill>
                          <a:latin typeface="원신한 Light"/>
                        </a:defRPr>
                      </a:pPr>
                      <a:r>
                        <a:t>Alphabet Inc. Class C</a:t>
                      </a:r>
                    </a:p>
                  </a:txBody>
                  <a:tcPr anchor="ctr" marL="36000" marR="36000" marT="0" marB="0">
                    <a:noFill/>
                  </a:tcPr>
                </a:tc>
                <a:tc>
                  <a:txBody>
                    <a:bodyPr/>
                    <a:lstStyle/>
                    <a:p>
                      <a:pPr algn="r">
                        <a:defRPr sz="800" b="0">
                          <a:solidFill>
                            <a:srgbClr val="000000"/>
                          </a:solidFill>
                          <a:latin typeface="원신한 Light"/>
                        </a:defRPr>
                      </a:pPr>
                      <a:r>
                        <a:t>3.17%</a:t>
                      </a:r>
                    </a:p>
                  </a:txBody>
                  <a:tcPr anchor="ctr" marL="36000" marR="36000" marT="0" marB="0">
                    <a:noFill/>
                  </a:tcPr>
                </a:tc>
              </a:tr>
              <a:tr h="187200">
                <a:tc>
                  <a:txBody>
                    <a:bodyPr/>
                    <a:lstStyle/>
                    <a:p>
                      <a:pPr algn="l">
                        <a:defRPr sz="800" b="0">
                          <a:solidFill>
                            <a:srgbClr val="000000"/>
                          </a:solidFill>
                          <a:latin typeface="원신한 Light"/>
                        </a:defRPr>
                      </a:pPr>
                      <a:r>
                        <a:t>NVIDIA Corporation</a:t>
                      </a:r>
                    </a:p>
                  </a:txBody>
                  <a:tcPr anchor="ctr" marL="36000" marR="36000" marT="0" marB="0">
                    <a:noFill/>
                  </a:tcPr>
                </a:tc>
                <a:tc>
                  <a:txBody>
                    <a:bodyPr/>
                    <a:lstStyle/>
                    <a:p>
                      <a:pPr algn="r">
                        <a:defRPr sz="800" b="0">
                          <a:solidFill>
                            <a:srgbClr val="000000"/>
                          </a:solidFill>
                          <a:latin typeface="원신한 Light"/>
                        </a:defRPr>
                      </a:pPr>
                      <a:r>
                        <a:t>2.88%</a:t>
                      </a:r>
                    </a:p>
                  </a:txBody>
                  <a:tcPr anchor="ctr" marL="36000" marR="36000" marT="0" marB="0">
                    <a:noFill/>
                  </a:tcPr>
                </a:tc>
              </a:tr>
              <a:tr h="187200">
                <a:tc>
                  <a:txBody>
                    <a:bodyPr/>
                    <a:lstStyle/>
                    <a:p>
                      <a:pPr algn="l">
                        <a:defRPr sz="800" b="0">
                          <a:solidFill>
                            <a:srgbClr val="000000"/>
                          </a:solidFill>
                          <a:latin typeface="원신한 Light"/>
                        </a:defRPr>
                      </a:pPr>
                      <a:r>
                        <a:t>Meta Platforms Inc. Class A</a:t>
                      </a:r>
                    </a:p>
                  </a:txBody>
                  <a:tcPr anchor="ctr" marL="36000" marR="36000" marT="0" marB="0">
                    <a:noFill/>
                  </a:tcPr>
                </a:tc>
                <a:tc>
                  <a:txBody>
                    <a:bodyPr/>
                    <a:lstStyle/>
                    <a:p>
                      <a:pPr algn="r">
                        <a:defRPr sz="800" b="0">
                          <a:solidFill>
                            <a:srgbClr val="000000"/>
                          </a:solidFill>
                          <a:latin typeface="원신한 Light"/>
                        </a:defRPr>
                      </a:pPr>
                      <a:r>
                        <a:t>2.36%</a:t>
                      </a:r>
                    </a:p>
                  </a:txBody>
                  <a:tcPr anchor="ctr" marL="36000" marR="36000" marT="0" marB="0">
                    <a:noFill/>
                  </a:tcPr>
                </a:tc>
              </a:tr>
              <a:tr h="187200">
                <a:tc>
                  <a:txBody>
                    <a:bodyPr/>
                    <a:lstStyle/>
                    <a:p>
                      <a:pPr algn="l">
                        <a:defRPr sz="800" b="0">
                          <a:solidFill>
                            <a:srgbClr val="000000"/>
                          </a:solidFill>
                          <a:latin typeface="원신한 Light"/>
                        </a:defRPr>
                      </a:pPr>
                      <a:r>
                        <a:t>Visa Inc. Class A</a:t>
                      </a:r>
                    </a:p>
                  </a:txBody>
                  <a:tcPr anchor="ctr" marL="36000" marR="36000" marT="0" marB="0">
                    <a:noFill/>
                  </a:tcPr>
                </a:tc>
                <a:tc>
                  <a:txBody>
                    <a:bodyPr/>
                    <a:lstStyle/>
                    <a:p>
                      <a:pPr algn="r">
                        <a:defRPr sz="800" b="0">
                          <a:solidFill>
                            <a:srgbClr val="000000"/>
                          </a:solidFill>
                          <a:latin typeface="원신한 Light"/>
                        </a:defRPr>
                      </a:pPr>
                      <a:r>
                        <a:t>1.76%</a:t>
                      </a:r>
                    </a:p>
                  </a:txBody>
                  <a:tcPr anchor="ctr" marL="36000" marR="36000" marT="0" marB="0">
                    <a:noFill/>
                  </a:tcPr>
                </a:tc>
              </a:tr>
              <a:tr h="187200">
                <a:tc>
                  <a:txBody>
                    <a:bodyPr/>
                    <a:lstStyle/>
                    <a:p>
                      <a:pPr algn="l">
                        <a:defRPr sz="800" b="0">
                          <a:solidFill>
                            <a:srgbClr val="000000"/>
                          </a:solidFill>
                          <a:latin typeface="원신한 Light"/>
                        </a:defRPr>
                      </a:pPr>
                      <a:r>
                        <a:t>Home Depot, Inc.</a:t>
                      </a:r>
                    </a:p>
                  </a:txBody>
                  <a:tcPr anchor="ctr" marL="36000" marR="36000" marT="0" marB="0">
                    <a:noFill/>
                  </a:tcPr>
                </a:tc>
                <a:tc>
                  <a:txBody>
                    <a:bodyPr/>
                    <a:lstStyle/>
                    <a:p>
                      <a:pPr algn="r">
                        <a:defRPr sz="800" b="0">
                          <a:solidFill>
                            <a:srgbClr val="000000"/>
                          </a:solidFill>
                          <a:latin typeface="원신한 Light"/>
                        </a:defRPr>
                      </a:pPr>
                      <a:r>
                        <a:t>1.73%</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1280" b="1280"/>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1065" r="1065"/>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l="1835" r="1835"/>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스마트베타 &gt; Russell 1000 Growth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USMV</a:t>
            </a:r>
          </a:p>
        </p:txBody>
      </p:sp>
      <p:sp>
        <p:nvSpPr>
          <p:cNvPr id="3" name="Text Placeholder 2"/>
          <p:cNvSpPr>
            <a:spLocks noGrp="1"/>
          </p:cNvSpPr>
          <p:nvPr>
            <p:ph type="body" idx="14" sz="quarter"/>
          </p:nvPr>
        </p:nvSpPr>
        <p:spPr/>
        <p:txBody>
          <a:bodyPr/>
          <a:lstStyle/>
          <a:p>
            <a:r>
              <a:t>iShares MSCI USA Min Vol Factor ETF</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미국 주식 최소분산 포트폴리오에 투자하는 스마트베타 ETF입니다. ETF가 추종하는 지수는 최적화 방법을 통해 포트폴리오의 변동성이 최소가 되는 주식들의 조합으로 구성됩니다. ETF는 일반적인 주가지수 대비 방어주 및 배당주 비중이 높으며, 상대적으로 낮은 변동성과 낮은 베타가 특징입니다.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Blackrock</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10/18/11</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$27.06B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0.15%</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4,215,405</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1.37%</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172</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Kroger Co.</a:t>
                      </a:r>
                    </a:p>
                  </a:txBody>
                  <a:tcPr anchor="ctr" marL="36000" marR="36000" marT="0" marB="0">
                    <a:noFill/>
                  </a:tcPr>
                </a:tc>
                <a:tc>
                  <a:txBody>
                    <a:bodyPr/>
                    <a:lstStyle/>
                    <a:p>
                      <a:pPr algn="r">
                        <a:defRPr sz="800" b="0">
                          <a:solidFill>
                            <a:srgbClr val="000000"/>
                          </a:solidFill>
                          <a:latin typeface="원신한 Light"/>
                        </a:defRPr>
                      </a:pPr>
                      <a:r>
                        <a:t>1.89%</a:t>
                      </a:r>
                    </a:p>
                  </a:txBody>
                  <a:tcPr anchor="ctr" marL="36000" marR="36000" marT="0" marB="0">
                    <a:noFill/>
                  </a:tcPr>
                </a:tc>
              </a:tr>
              <a:tr h="187200">
                <a:tc>
                  <a:txBody>
                    <a:bodyPr/>
                    <a:lstStyle/>
                    <a:p>
                      <a:pPr algn="l">
                        <a:defRPr sz="800" b="0">
                          <a:solidFill>
                            <a:srgbClr val="000000"/>
                          </a:solidFill>
                          <a:latin typeface="원신한 Light"/>
                        </a:defRPr>
                      </a:pPr>
                      <a:r>
                        <a:t>Johnson &amp; Johnson</a:t>
                      </a:r>
                    </a:p>
                  </a:txBody>
                  <a:tcPr anchor="ctr" marL="36000" marR="36000" marT="0" marB="0">
                    <a:noFill/>
                  </a:tcPr>
                </a:tc>
                <a:tc>
                  <a:txBody>
                    <a:bodyPr/>
                    <a:lstStyle/>
                    <a:p>
                      <a:pPr algn="r">
                        <a:defRPr sz="800" b="0">
                          <a:solidFill>
                            <a:srgbClr val="000000"/>
                          </a:solidFill>
                          <a:latin typeface="원신한 Light"/>
                        </a:defRPr>
                      </a:pPr>
                      <a:r>
                        <a:t>1.67%</a:t>
                      </a:r>
                    </a:p>
                  </a:txBody>
                  <a:tcPr anchor="ctr" marL="36000" marR="36000" marT="0" marB="0">
                    <a:noFill/>
                  </a:tcPr>
                </a:tc>
              </a:tr>
              <a:tr h="187200">
                <a:tc>
                  <a:txBody>
                    <a:bodyPr/>
                    <a:lstStyle/>
                    <a:p>
                      <a:pPr algn="l">
                        <a:defRPr sz="800" b="0">
                          <a:solidFill>
                            <a:srgbClr val="000000"/>
                          </a:solidFill>
                          <a:latin typeface="원신한 Light"/>
                        </a:defRPr>
                      </a:pPr>
                      <a:r>
                        <a:t>Verizon Communications Inc.</a:t>
                      </a:r>
                    </a:p>
                  </a:txBody>
                  <a:tcPr anchor="ctr" marL="36000" marR="36000" marT="0" marB="0">
                    <a:noFill/>
                  </a:tcPr>
                </a:tc>
                <a:tc>
                  <a:txBody>
                    <a:bodyPr/>
                    <a:lstStyle/>
                    <a:p>
                      <a:pPr algn="r">
                        <a:defRPr sz="800" b="0">
                          <a:solidFill>
                            <a:srgbClr val="000000"/>
                          </a:solidFill>
                          <a:latin typeface="원신한 Light"/>
                        </a:defRPr>
                      </a:pPr>
                      <a:r>
                        <a:t>1.60%</a:t>
                      </a:r>
                    </a:p>
                  </a:txBody>
                  <a:tcPr anchor="ctr" marL="36000" marR="36000" marT="0" marB="0">
                    <a:noFill/>
                  </a:tcPr>
                </a:tc>
              </a:tr>
              <a:tr h="187200">
                <a:tc>
                  <a:txBody>
                    <a:bodyPr/>
                    <a:lstStyle/>
                    <a:p>
                      <a:pPr algn="l">
                        <a:defRPr sz="800" b="0">
                          <a:solidFill>
                            <a:srgbClr val="000000"/>
                          </a:solidFill>
                          <a:latin typeface="원신한 Light"/>
                        </a:defRPr>
                      </a:pPr>
                      <a:r>
                        <a:t>Regeneron Pharmaceuticals, Inc.</a:t>
                      </a:r>
                    </a:p>
                  </a:txBody>
                  <a:tcPr anchor="ctr" marL="36000" marR="36000" marT="0" marB="0">
                    <a:noFill/>
                  </a:tcPr>
                </a:tc>
                <a:tc>
                  <a:txBody>
                    <a:bodyPr/>
                    <a:lstStyle/>
                    <a:p>
                      <a:pPr algn="r">
                        <a:defRPr sz="800" b="0">
                          <a:solidFill>
                            <a:srgbClr val="000000"/>
                          </a:solidFill>
                          <a:latin typeface="원신한 Light"/>
                        </a:defRPr>
                      </a:pPr>
                      <a:r>
                        <a:t>1.60%</a:t>
                      </a:r>
                    </a:p>
                  </a:txBody>
                  <a:tcPr anchor="ctr" marL="36000" marR="36000" marT="0" marB="0">
                    <a:noFill/>
                  </a:tcPr>
                </a:tc>
              </a:tr>
              <a:tr h="187200">
                <a:tc>
                  <a:txBody>
                    <a:bodyPr/>
                    <a:lstStyle/>
                    <a:p>
                      <a:pPr algn="l">
                        <a:defRPr sz="800" b="0">
                          <a:solidFill>
                            <a:srgbClr val="000000"/>
                          </a:solidFill>
                          <a:latin typeface="원신한 Light"/>
                        </a:defRPr>
                      </a:pPr>
                      <a:r>
                        <a:t>Berkshire Hathaway Inc. Class B</a:t>
                      </a:r>
                    </a:p>
                  </a:txBody>
                  <a:tcPr anchor="ctr" marL="36000" marR="36000" marT="0" marB="0">
                    <a:noFill/>
                  </a:tcPr>
                </a:tc>
                <a:tc>
                  <a:txBody>
                    <a:bodyPr/>
                    <a:lstStyle/>
                    <a:p>
                      <a:pPr algn="r">
                        <a:defRPr sz="800" b="0">
                          <a:solidFill>
                            <a:srgbClr val="000000"/>
                          </a:solidFill>
                          <a:latin typeface="원신한 Light"/>
                        </a:defRPr>
                      </a:pPr>
                      <a:r>
                        <a:t>1.58%</a:t>
                      </a:r>
                    </a:p>
                  </a:txBody>
                  <a:tcPr anchor="ctr" marL="36000" marR="36000" marT="0" marB="0">
                    <a:noFill/>
                  </a:tcPr>
                </a:tc>
              </a:tr>
              <a:tr h="187200">
                <a:tc>
                  <a:txBody>
                    <a:bodyPr/>
                    <a:lstStyle/>
                    <a:p>
                      <a:pPr algn="l">
                        <a:defRPr sz="800" b="0">
                          <a:solidFill>
                            <a:srgbClr val="000000"/>
                          </a:solidFill>
                          <a:latin typeface="원신한 Light"/>
                        </a:defRPr>
                      </a:pPr>
                      <a:r>
                        <a:t>Vertex Pharmaceuticals Incorporated</a:t>
                      </a:r>
                    </a:p>
                  </a:txBody>
                  <a:tcPr anchor="ctr" marL="36000" marR="36000" marT="0" marB="0">
                    <a:noFill/>
                  </a:tcPr>
                </a:tc>
                <a:tc>
                  <a:txBody>
                    <a:bodyPr/>
                    <a:lstStyle/>
                    <a:p>
                      <a:pPr algn="r">
                        <a:defRPr sz="800" b="0">
                          <a:solidFill>
                            <a:srgbClr val="000000"/>
                          </a:solidFill>
                          <a:latin typeface="원신한 Light"/>
                        </a:defRPr>
                      </a:pPr>
                      <a:r>
                        <a:t>1.53%</a:t>
                      </a:r>
                    </a:p>
                  </a:txBody>
                  <a:tcPr anchor="ctr" marL="36000" marR="36000" marT="0" marB="0">
                    <a:noFill/>
                  </a:tcPr>
                </a:tc>
              </a:tr>
              <a:tr h="187200">
                <a:tc>
                  <a:txBody>
                    <a:bodyPr/>
                    <a:lstStyle/>
                    <a:p>
                      <a:pPr algn="l">
                        <a:defRPr sz="800" b="0">
                          <a:solidFill>
                            <a:srgbClr val="000000"/>
                          </a:solidFill>
                          <a:latin typeface="원신한 Light"/>
                        </a:defRPr>
                      </a:pPr>
                      <a:r>
                        <a:t>Newmont Corporation</a:t>
                      </a:r>
                    </a:p>
                  </a:txBody>
                  <a:tcPr anchor="ctr" marL="36000" marR="36000" marT="0" marB="0">
                    <a:noFill/>
                  </a:tcPr>
                </a:tc>
                <a:tc>
                  <a:txBody>
                    <a:bodyPr/>
                    <a:lstStyle/>
                    <a:p>
                      <a:pPr algn="r">
                        <a:defRPr sz="800" b="0">
                          <a:solidFill>
                            <a:srgbClr val="000000"/>
                          </a:solidFill>
                          <a:latin typeface="원신한 Light"/>
                        </a:defRPr>
                      </a:pPr>
                      <a:r>
                        <a:t>1.49%</a:t>
                      </a:r>
                    </a:p>
                  </a:txBody>
                  <a:tcPr anchor="ctr" marL="36000" marR="36000" marT="0" marB="0">
                    <a:noFill/>
                  </a:tcPr>
                </a:tc>
              </a:tr>
              <a:tr h="187200">
                <a:tc>
                  <a:txBody>
                    <a:bodyPr/>
                    <a:lstStyle/>
                    <a:p>
                      <a:pPr algn="l">
                        <a:defRPr sz="800" b="0">
                          <a:solidFill>
                            <a:srgbClr val="000000"/>
                          </a:solidFill>
                          <a:latin typeface="원신한 Light"/>
                        </a:defRPr>
                      </a:pPr>
                      <a:r>
                        <a:t>T-Mobile US, Inc.</a:t>
                      </a:r>
                    </a:p>
                  </a:txBody>
                  <a:tcPr anchor="ctr" marL="36000" marR="36000" marT="0" marB="0">
                    <a:noFill/>
                  </a:tcPr>
                </a:tc>
                <a:tc>
                  <a:txBody>
                    <a:bodyPr/>
                    <a:lstStyle/>
                    <a:p>
                      <a:pPr algn="r">
                        <a:defRPr sz="800" b="0">
                          <a:solidFill>
                            <a:srgbClr val="000000"/>
                          </a:solidFill>
                          <a:latin typeface="원신한 Light"/>
                        </a:defRPr>
                      </a:pPr>
                      <a:r>
                        <a:t>1.47%</a:t>
                      </a:r>
                    </a:p>
                  </a:txBody>
                  <a:tcPr anchor="ctr" marL="36000" marR="36000" marT="0" marB="0">
                    <a:noFill/>
                  </a:tcPr>
                </a:tc>
              </a:tr>
              <a:tr h="187200">
                <a:tc>
                  <a:txBody>
                    <a:bodyPr/>
                    <a:lstStyle/>
                    <a:p>
                      <a:pPr algn="l">
                        <a:defRPr sz="800" b="0">
                          <a:solidFill>
                            <a:srgbClr val="000000"/>
                          </a:solidFill>
                          <a:latin typeface="원신한 Light"/>
                        </a:defRPr>
                      </a:pPr>
                      <a:r>
                        <a:t>Waste Management, Inc.</a:t>
                      </a:r>
                    </a:p>
                  </a:txBody>
                  <a:tcPr anchor="ctr" marL="36000" marR="36000" marT="0" marB="0">
                    <a:noFill/>
                  </a:tcPr>
                </a:tc>
                <a:tc>
                  <a:txBody>
                    <a:bodyPr/>
                    <a:lstStyle/>
                    <a:p>
                      <a:pPr algn="r">
                        <a:defRPr sz="800" b="0">
                          <a:solidFill>
                            <a:srgbClr val="000000"/>
                          </a:solidFill>
                          <a:latin typeface="원신한 Light"/>
                        </a:defRPr>
                      </a:pPr>
                      <a:r>
                        <a:t>1.46%</a:t>
                      </a:r>
                    </a:p>
                  </a:txBody>
                  <a:tcPr anchor="ctr" marL="36000" marR="36000" marT="0" marB="0">
                    <a:noFill/>
                  </a:tcPr>
                </a:tc>
              </a:tr>
              <a:tr h="187200">
                <a:tc>
                  <a:txBody>
                    <a:bodyPr/>
                    <a:lstStyle/>
                    <a:p>
                      <a:pPr algn="l">
                        <a:defRPr sz="800" b="0">
                          <a:solidFill>
                            <a:srgbClr val="000000"/>
                          </a:solidFill>
                          <a:latin typeface="원신한 Light"/>
                        </a:defRPr>
                      </a:pPr>
                      <a:r>
                        <a:t>NextEra Energy, Inc.</a:t>
                      </a:r>
                    </a:p>
                  </a:txBody>
                  <a:tcPr anchor="ctr" marL="36000" marR="36000" marT="0" marB="0">
                    <a:noFill/>
                  </a:tcPr>
                </a:tc>
                <a:tc>
                  <a:txBody>
                    <a:bodyPr/>
                    <a:lstStyle/>
                    <a:p>
                      <a:pPr algn="r">
                        <a:defRPr sz="800" b="0">
                          <a:solidFill>
                            <a:srgbClr val="000000"/>
                          </a:solidFill>
                          <a:latin typeface="원신한 Light"/>
                        </a:defRPr>
                      </a:pPr>
                      <a:r>
                        <a:t>1.45%</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1280" b="1280"/>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1065" r="1065"/>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l="3858" r="3858"/>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스마트베타 &gt; MSCI USA Minimum Volatility Index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QUAL</a:t>
            </a:r>
          </a:p>
        </p:txBody>
      </p:sp>
      <p:sp>
        <p:nvSpPr>
          <p:cNvPr id="3" name="Text Placeholder 2"/>
          <p:cNvSpPr>
            <a:spLocks noGrp="1"/>
          </p:cNvSpPr>
          <p:nvPr>
            <p:ph type="body" idx="14" sz="quarter"/>
          </p:nvPr>
        </p:nvSpPr>
        <p:spPr/>
        <p:txBody>
          <a:bodyPr/>
          <a:lstStyle/>
          <a:p>
            <a:r>
              <a:t>iShares MSCI USA Quality Factor ETF</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QUAL은 미국 '퀄리티'주식에 투자하는 스마트베타 ETF입니다. 여기서 말하는 퀄리티 주식이란 업종 내 ROE가 높고, 부채비율이 낮으며 꾸준한 이익성장을 보이는, 이익의 질(QUALity)이 좋은 주식을 의미합니다.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Blackrock</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07/18/13</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$20.97B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0.15%</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1,608,326</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0.02%</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1.41%</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126</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Johnson &amp; Johnson</a:t>
                      </a:r>
                    </a:p>
                  </a:txBody>
                  <a:tcPr anchor="ctr" marL="36000" marR="36000" marT="0" marB="0">
                    <a:noFill/>
                  </a:tcPr>
                </a:tc>
                <a:tc>
                  <a:txBody>
                    <a:bodyPr/>
                    <a:lstStyle/>
                    <a:p>
                      <a:pPr algn="r">
                        <a:defRPr sz="800" b="0">
                          <a:solidFill>
                            <a:srgbClr val="000000"/>
                          </a:solidFill>
                          <a:latin typeface="원신한 Light"/>
                        </a:defRPr>
                      </a:pPr>
                      <a:r>
                        <a:t>4.58%</a:t>
                      </a:r>
                    </a:p>
                  </a:txBody>
                  <a:tcPr anchor="ctr" marL="36000" marR="36000" marT="0" marB="0">
                    <a:noFill/>
                  </a:tcPr>
                </a:tc>
              </a:tr>
              <a:tr h="187200">
                <a:tc>
                  <a:txBody>
                    <a:bodyPr/>
                    <a:lstStyle/>
                    <a:p>
                      <a:pPr algn="l">
                        <a:defRPr sz="800" b="0">
                          <a:solidFill>
                            <a:srgbClr val="000000"/>
                          </a:solidFill>
                          <a:latin typeface="원신한 Light"/>
                        </a:defRPr>
                      </a:pPr>
                      <a:r>
                        <a:t>Apple Inc.</a:t>
                      </a:r>
                    </a:p>
                  </a:txBody>
                  <a:tcPr anchor="ctr" marL="36000" marR="36000" marT="0" marB="0">
                    <a:noFill/>
                  </a:tcPr>
                </a:tc>
                <a:tc>
                  <a:txBody>
                    <a:bodyPr/>
                    <a:lstStyle/>
                    <a:p>
                      <a:pPr algn="r">
                        <a:defRPr sz="800" b="0">
                          <a:solidFill>
                            <a:srgbClr val="000000"/>
                          </a:solidFill>
                          <a:latin typeface="원신한 Light"/>
                        </a:defRPr>
                      </a:pPr>
                      <a:r>
                        <a:t>3.66%</a:t>
                      </a:r>
                    </a:p>
                  </a:txBody>
                  <a:tcPr anchor="ctr" marL="36000" marR="36000" marT="0" marB="0">
                    <a:noFill/>
                  </a:tcPr>
                </a:tc>
              </a:tr>
              <a:tr h="187200">
                <a:tc>
                  <a:txBody>
                    <a:bodyPr/>
                    <a:lstStyle/>
                    <a:p>
                      <a:pPr algn="l">
                        <a:defRPr sz="800" b="0">
                          <a:solidFill>
                            <a:srgbClr val="000000"/>
                          </a:solidFill>
                          <a:latin typeface="원신한 Light"/>
                        </a:defRPr>
                      </a:pPr>
                      <a:r>
                        <a:t>NIKE, Inc. Class B</a:t>
                      </a:r>
                    </a:p>
                  </a:txBody>
                  <a:tcPr anchor="ctr" marL="36000" marR="36000" marT="0" marB="0">
                    <a:noFill/>
                  </a:tcPr>
                </a:tc>
                <a:tc>
                  <a:txBody>
                    <a:bodyPr/>
                    <a:lstStyle/>
                    <a:p>
                      <a:pPr algn="r">
                        <a:defRPr sz="800" b="0">
                          <a:solidFill>
                            <a:srgbClr val="000000"/>
                          </a:solidFill>
                          <a:latin typeface="원신한 Light"/>
                        </a:defRPr>
                      </a:pPr>
                      <a:r>
                        <a:t>3.58%</a:t>
                      </a:r>
                    </a:p>
                  </a:txBody>
                  <a:tcPr anchor="ctr" marL="36000" marR="36000" marT="0" marB="0">
                    <a:noFill/>
                  </a:tcPr>
                </a:tc>
              </a:tr>
              <a:tr h="187200">
                <a:tc>
                  <a:txBody>
                    <a:bodyPr/>
                    <a:lstStyle/>
                    <a:p>
                      <a:pPr algn="l">
                        <a:defRPr sz="800" b="0">
                          <a:solidFill>
                            <a:srgbClr val="000000"/>
                          </a:solidFill>
                          <a:latin typeface="원신한 Light"/>
                        </a:defRPr>
                      </a:pPr>
                      <a:r>
                        <a:t>Costco Wholesale Corporation</a:t>
                      </a:r>
                    </a:p>
                  </a:txBody>
                  <a:tcPr anchor="ctr" marL="36000" marR="36000" marT="0" marB="0">
                    <a:noFill/>
                  </a:tcPr>
                </a:tc>
                <a:tc>
                  <a:txBody>
                    <a:bodyPr/>
                    <a:lstStyle/>
                    <a:p>
                      <a:pPr algn="r">
                        <a:defRPr sz="800" b="0">
                          <a:solidFill>
                            <a:srgbClr val="000000"/>
                          </a:solidFill>
                          <a:latin typeface="원신한 Light"/>
                        </a:defRPr>
                      </a:pPr>
                      <a:r>
                        <a:t>3.21%</a:t>
                      </a:r>
                    </a:p>
                  </a:txBody>
                  <a:tcPr anchor="ctr" marL="36000" marR="36000" marT="0" marB="0">
                    <a:noFill/>
                  </a:tcPr>
                </a:tc>
              </a:tr>
              <a:tr h="187200">
                <a:tc>
                  <a:txBody>
                    <a:bodyPr/>
                    <a:lstStyle/>
                    <a:p>
                      <a:pPr algn="l">
                        <a:defRPr sz="800" b="0">
                          <a:solidFill>
                            <a:srgbClr val="000000"/>
                          </a:solidFill>
                          <a:latin typeface="원신한 Light"/>
                        </a:defRPr>
                      </a:pPr>
                      <a:r>
                        <a:t>Microsoft Corporation</a:t>
                      </a:r>
                    </a:p>
                  </a:txBody>
                  <a:tcPr anchor="ctr" marL="36000" marR="36000" marT="0" marB="0">
                    <a:noFill/>
                  </a:tcPr>
                </a:tc>
                <a:tc>
                  <a:txBody>
                    <a:bodyPr/>
                    <a:lstStyle/>
                    <a:p>
                      <a:pPr algn="r">
                        <a:defRPr sz="800" b="0">
                          <a:solidFill>
                            <a:srgbClr val="000000"/>
                          </a:solidFill>
                          <a:latin typeface="원신한 Light"/>
                        </a:defRPr>
                      </a:pPr>
                      <a:r>
                        <a:t>3.12%</a:t>
                      </a:r>
                    </a:p>
                  </a:txBody>
                  <a:tcPr anchor="ctr" marL="36000" marR="36000" marT="0" marB="0">
                    <a:noFill/>
                  </a:tcPr>
                </a:tc>
              </a:tr>
              <a:tr h="187200">
                <a:tc>
                  <a:txBody>
                    <a:bodyPr/>
                    <a:lstStyle/>
                    <a:p>
                      <a:pPr algn="l">
                        <a:defRPr sz="800" b="0">
                          <a:solidFill>
                            <a:srgbClr val="000000"/>
                          </a:solidFill>
                          <a:latin typeface="원신한 Light"/>
                        </a:defRPr>
                      </a:pPr>
                      <a:r>
                        <a:t>Meta Platforms Inc. Class A</a:t>
                      </a:r>
                    </a:p>
                  </a:txBody>
                  <a:tcPr anchor="ctr" marL="36000" marR="36000" marT="0" marB="0">
                    <a:noFill/>
                  </a:tcPr>
                </a:tc>
                <a:tc>
                  <a:txBody>
                    <a:bodyPr/>
                    <a:lstStyle/>
                    <a:p>
                      <a:pPr algn="r">
                        <a:defRPr sz="800" b="0">
                          <a:solidFill>
                            <a:srgbClr val="000000"/>
                          </a:solidFill>
                          <a:latin typeface="원신한 Light"/>
                        </a:defRPr>
                      </a:pPr>
                      <a:r>
                        <a:t>3.11%</a:t>
                      </a:r>
                    </a:p>
                  </a:txBody>
                  <a:tcPr anchor="ctr" marL="36000" marR="36000" marT="0" marB="0">
                    <a:noFill/>
                  </a:tcPr>
                </a:tc>
              </a:tr>
              <a:tr h="187200">
                <a:tc>
                  <a:txBody>
                    <a:bodyPr/>
                    <a:lstStyle/>
                    <a:p>
                      <a:pPr algn="l">
                        <a:defRPr sz="800" b="0">
                          <a:solidFill>
                            <a:srgbClr val="000000"/>
                          </a:solidFill>
                          <a:latin typeface="원신한 Light"/>
                        </a:defRPr>
                      </a:pPr>
                      <a:r>
                        <a:t>Eli Lilly and Company</a:t>
                      </a:r>
                    </a:p>
                  </a:txBody>
                  <a:tcPr anchor="ctr" marL="36000" marR="36000" marT="0" marB="0">
                    <a:noFill/>
                  </a:tcPr>
                </a:tc>
                <a:tc>
                  <a:txBody>
                    <a:bodyPr/>
                    <a:lstStyle/>
                    <a:p>
                      <a:pPr algn="r">
                        <a:defRPr sz="800" b="0">
                          <a:solidFill>
                            <a:srgbClr val="000000"/>
                          </a:solidFill>
                          <a:latin typeface="원신한 Light"/>
                        </a:defRPr>
                      </a:pPr>
                      <a:r>
                        <a:t>2.85%</a:t>
                      </a:r>
                    </a:p>
                  </a:txBody>
                  <a:tcPr anchor="ctr" marL="36000" marR="36000" marT="0" marB="0">
                    <a:noFill/>
                  </a:tcPr>
                </a:tc>
              </a:tr>
              <a:tr h="187200">
                <a:tc>
                  <a:txBody>
                    <a:bodyPr/>
                    <a:lstStyle/>
                    <a:p>
                      <a:pPr algn="l">
                        <a:defRPr sz="800" b="0">
                          <a:solidFill>
                            <a:srgbClr val="000000"/>
                          </a:solidFill>
                          <a:latin typeface="원신한 Light"/>
                        </a:defRPr>
                      </a:pPr>
                      <a:r>
                        <a:t>NVIDIA Corporation</a:t>
                      </a:r>
                    </a:p>
                  </a:txBody>
                  <a:tcPr anchor="ctr" marL="36000" marR="36000" marT="0" marB="0">
                    <a:noFill/>
                  </a:tcPr>
                </a:tc>
                <a:tc>
                  <a:txBody>
                    <a:bodyPr/>
                    <a:lstStyle/>
                    <a:p>
                      <a:pPr algn="r">
                        <a:defRPr sz="800" b="0">
                          <a:solidFill>
                            <a:srgbClr val="000000"/>
                          </a:solidFill>
                          <a:latin typeface="원신한 Light"/>
                        </a:defRPr>
                      </a:pPr>
                      <a:r>
                        <a:t>2.80%</a:t>
                      </a:r>
                    </a:p>
                  </a:txBody>
                  <a:tcPr anchor="ctr" marL="36000" marR="36000" marT="0" marB="0">
                    <a:noFill/>
                  </a:tcPr>
                </a:tc>
              </a:tr>
              <a:tr h="187200">
                <a:tc>
                  <a:txBody>
                    <a:bodyPr/>
                    <a:lstStyle/>
                    <a:p>
                      <a:pPr algn="l">
                        <a:defRPr sz="800" b="0">
                          <a:solidFill>
                            <a:srgbClr val="000000"/>
                          </a:solidFill>
                          <a:latin typeface="원신한 Light"/>
                        </a:defRPr>
                      </a:pPr>
                      <a:r>
                        <a:t>Mastercard Incorporated Class A</a:t>
                      </a:r>
                    </a:p>
                  </a:txBody>
                  <a:tcPr anchor="ctr" marL="36000" marR="36000" marT="0" marB="0">
                    <a:noFill/>
                  </a:tcPr>
                </a:tc>
                <a:tc>
                  <a:txBody>
                    <a:bodyPr/>
                    <a:lstStyle/>
                    <a:p>
                      <a:pPr algn="r">
                        <a:defRPr sz="800" b="0">
                          <a:solidFill>
                            <a:srgbClr val="000000"/>
                          </a:solidFill>
                          <a:latin typeface="원신한 Light"/>
                        </a:defRPr>
                      </a:pPr>
                      <a:r>
                        <a:t>2.72%</a:t>
                      </a:r>
                    </a:p>
                  </a:txBody>
                  <a:tcPr anchor="ctr" marL="36000" marR="36000" marT="0" marB="0">
                    <a:noFill/>
                  </a:tcPr>
                </a:tc>
              </a:tr>
              <a:tr h="187200">
                <a:tc>
                  <a:txBody>
                    <a:bodyPr/>
                    <a:lstStyle/>
                    <a:p>
                      <a:pPr algn="l">
                        <a:defRPr sz="800" b="0">
                          <a:solidFill>
                            <a:srgbClr val="000000"/>
                          </a:solidFill>
                          <a:latin typeface="원신한 Light"/>
                        </a:defRPr>
                      </a:pPr>
                      <a:r>
                        <a:t>Target Corporation</a:t>
                      </a:r>
                    </a:p>
                  </a:txBody>
                  <a:tcPr anchor="ctr" marL="36000" marR="36000" marT="0" marB="0">
                    <a:noFill/>
                  </a:tcPr>
                </a:tc>
                <a:tc>
                  <a:txBody>
                    <a:bodyPr/>
                    <a:lstStyle/>
                    <a:p>
                      <a:pPr algn="r">
                        <a:defRPr sz="800" b="0">
                          <a:solidFill>
                            <a:srgbClr val="000000"/>
                          </a:solidFill>
                          <a:latin typeface="원신한 Light"/>
                        </a:defRPr>
                      </a:pPr>
                      <a:r>
                        <a:t>2.51%</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1280" b="1280"/>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1065" r="1065"/>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l="3858" r="3858"/>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스마트베타 &gt; MSCI USA Sector Neutral Quality Index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MTUM</a:t>
            </a:r>
          </a:p>
        </p:txBody>
      </p:sp>
      <p:sp>
        <p:nvSpPr>
          <p:cNvPr id="3" name="Text Placeholder 2"/>
          <p:cNvSpPr>
            <a:spLocks noGrp="1"/>
          </p:cNvSpPr>
          <p:nvPr>
            <p:ph type="body" idx="14" sz="quarter"/>
          </p:nvPr>
        </p:nvSpPr>
        <p:spPr/>
        <p:txBody>
          <a:bodyPr/>
          <a:lstStyle/>
          <a:p>
            <a:r>
              <a:t>iShares MSCI USA Momentum Factor ETF</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MTUM은 미국의 대형 및 중형주 중에서 6개월, 12개월 수익률이 높은 주식을 많이 가져가는 모멘텀 전략을 활용하는 스마트베타 ETF로, 과거 3년간 변동성을 고려하여 편입비중을 조절합니다.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Blackrock</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04/16/13</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$11.32B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0.15%</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1,482,073</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0.02%</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0.00%</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0.65%</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122</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Microsoft Corporation</a:t>
                      </a:r>
                    </a:p>
                  </a:txBody>
                  <a:tcPr anchor="ctr" marL="36000" marR="36000" marT="0" marB="0">
                    <a:noFill/>
                  </a:tcPr>
                </a:tc>
                <a:tc>
                  <a:txBody>
                    <a:bodyPr/>
                    <a:lstStyle/>
                    <a:p>
                      <a:pPr algn="r">
                        <a:defRPr sz="800" b="0">
                          <a:solidFill>
                            <a:srgbClr val="000000"/>
                          </a:solidFill>
                          <a:latin typeface="원신한 Light"/>
                        </a:defRPr>
                      </a:pPr>
                      <a:r>
                        <a:t>5.12%</a:t>
                      </a:r>
                    </a:p>
                  </a:txBody>
                  <a:tcPr anchor="ctr" marL="36000" marR="36000" marT="0" marB="0">
                    <a:noFill/>
                  </a:tcPr>
                </a:tc>
              </a:tr>
              <a:tr h="187200">
                <a:tc>
                  <a:txBody>
                    <a:bodyPr/>
                    <a:lstStyle/>
                    <a:p>
                      <a:pPr algn="l">
                        <a:defRPr sz="800" b="0">
                          <a:solidFill>
                            <a:srgbClr val="000000"/>
                          </a:solidFill>
                          <a:latin typeface="원신한 Light"/>
                        </a:defRPr>
                      </a:pPr>
                      <a:r>
                        <a:t>NVIDIA Corporation</a:t>
                      </a:r>
                    </a:p>
                  </a:txBody>
                  <a:tcPr anchor="ctr" marL="36000" marR="36000" marT="0" marB="0">
                    <a:noFill/>
                  </a:tcPr>
                </a:tc>
                <a:tc>
                  <a:txBody>
                    <a:bodyPr/>
                    <a:lstStyle/>
                    <a:p>
                      <a:pPr algn="r">
                        <a:defRPr sz="800" b="0">
                          <a:solidFill>
                            <a:srgbClr val="000000"/>
                          </a:solidFill>
                          <a:latin typeface="원신한 Light"/>
                        </a:defRPr>
                      </a:pPr>
                      <a:r>
                        <a:t>4.59%</a:t>
                      </a:r>
                    </a:p>
                  </a:txBody>
                  <a:tcPr anchor="ctr" marL="36000" marR="36000" marT="0" marB="0">
                    <a:noFill/>
                  </a:tcPr>
                </a:tc>
              </a:tr>
              <a:tr h="187200">
                <a:tc>
                  <a:txBody>
                    <a:bodyPr/>
                    <a:lstStyle/>
                    <a:p>
                      <a:pPr algn="l">
                        <a:defRPr sz="800" b="0">
                          <a:solidFill>
                            <a:srgbClr val="000000"/>
                          </a:solidFill>
                          <a:latin typeface="원신한 Light"/>
                        </a:defRPr>
                      </a:pPr>
                      <a:r>
                        <a:t>Tesla Inc</a:t>
                      </a:r>
                    </a:p>
                  </a:txBody>
                  <a:tcPr anchor="ctr" marL="36000" marR="36000" marT="0" marB="0">
                    <a:noFill/>
                  </a:tcPr>
                </a:tc>
                <a:tc>
                  <a:txBody>
                    <a:bodyPr/>
                    <a:lstStyle/>
                    <a:p>
                      <a:pPr algn="r">
                        <a:defRPr sz="800" b="0">
                          <a:solidFill>
                            <a:srgbClr val="000000"/>
                          </a:solidFill>
                          <a:latin typeface="원신한 Light"/>
                        </a:defRPr>
                      </a:pPr>
                      <a:r>
                        <a:t>4.55%</a:t>
                      </a:r>
                    </a:p>
                  </a:txBody>
                  <a:tcPr anchor="ctr" marL="36000" marR="36000" marT="0" marB="0">
                    <a:noFill/>
                  </a:tcPr>
                </a:tc>
              </a:tr>
              <a:tr h="187200">
                <a:tc>
                  <a:txBody>
                    <a:bodyPr/>
                    <a:lstStyle/>
                    <a:p>
                      <a:pPr algn="l">
                        <a:defRPr sz="800" b="0">
                          <a:solidFill>
                            <a:srgbClr val="000000"/>
                          </a:solidFill>
                          <a:latin typeface="원신한 Light"/>
                        </a:defRPr>
                      </a:pPr>
                      <a:r>
                        <a:t>JPMorgan Chase &amp; Co.</a:t>
                      </a:r>
                    </a:p>
                  </a:txBody>
                  <a:tcPr anchor="ctr" marL="36000" marR="36000" marT="0" marB="0">
                    <a:noFill/>
                  </a:tcPr>
                </a:tc>
                <a:tc>
                  <a:txBody>
                    <a:bodyPr/>
                    <a:lstStyle/>
                    <a:p>
                      <a:pPr algn="r">
                        <a:defRPr sz="800" b="0">
                          <a:solidFill>
                            <a:srgbClr val="000000"/>
                          </a:solidFill>
                          <a:latin typeface="원신한 Light"/>
                        </a:defRPr>
                      </a:pPr>
                      <a:r>
                        <a:t>3.95%</a:t>
                      </a:r>
                    </a:p>
                  </a:txBody>
                  <a:tcPr anchor="ctr" marL="36000" marR="36000" marT="0" marB="0">
                    <a:noFill/>
                  </a:tcPr>
                </a:tc>
              </a:tr>
              <a:tr h="187200">
                <a:tc>
                  <a:txBody>
                    <a:bodyPr/>
                    <a:lstStyle/>
                    <a:p>
                      <a:pPr algn="l">
                        <a:defRPr sz="800" b="0">
                          <a:solidFill>
                            <a:srgbClr val="000000"/>
                          </a:solidFill>
                          <a:latin typeface="원신한 Light"/>
                        </a:defRPr>
                      </a:pPr>
                      <a:r>
                        <a:t>Eli Lilly and Company</a:t>
                      </a:r>
                    </a:p>
                  </a:txBody>
                  <a:tcPr anchor="ctr" marL="36000" marR="36000" marT="0" marB="0">
                    <a:noFill/>
                  </a:tcPr>
                </a:tc>
                <a:tc>
                  <a:txBody>
                    <a:bodyPr/>
                    <a:lstStyle/>
                    <a:p>
                      <a:pPr algn="r">
                        <a:defRPr sz="800" b="0">
                          <a:solidFill>
                            <a:srgbClr val="000000"/>
                          </a:solidFill>
                          <a:latin typeface="원신한 Light"/>
                        </a:defRPr>
                      </a:pPr>
                      <a:r>
                        <a:t>3.82%</a:t>
                      </a:r>
                    </a:p>
                  </a:txBody>
                  <a:tcPr anchor="ctr" marL="36000" marR="36000" marT="0" marB="0">
                    <a:noFill/>
                  </a:tcPr>
                </a:tc>
              </a:tr>
              <a:tr h="187200">
                <a:tc>
                  <a:txBody>
                    <a:bodyPr/>
                    <a:lstStyle/>
                    <a:p>
                      <a:pPr algn="l">
                        <a:defRPr sz="800" b="0">
                          <a:solidFill>
                            <a:srgbClr val="000000"/>
                          </a:solidFill>
                          <a:latin typeface="원신한 Light"/>
                        </a:defRPr>
                      </a:pPr>
                      <a:r>
                        <a:t>Bank of America Corp</a:t>
                      </a:r>
                    </a:p>
                  </a:txBody>
                  <a:tcPr anchor="ctr" marL="36000" marR="36000" marT="0" marB="0">
                    <a:noFill/>
                  </a:tcPr>
                </a:tc>
                <a:tc>
                  <a:txBody>
                    <a:bodyPr/>
                    <a:lstStyle/>
                    <a:p>
                      <a:pPr algn="r">
                        <a:defRPr sz="800" b="0">
                          <a:solidFill>
                            <a:srgbClr val="000000"/>
                          </a:solidFill>
                          <a:latin typeface="원신한 Light"/>
                        </a:defRPr>
                      </a:pPr>
                      <a:r>
                        <a:t>3.75%</a:t>
                      </a:r>
                    </a:p>
                  </a:txBody>
                  <a:tcPr anchor="ctr" marL="36000" marR="36000" marT="0" marB="0">
                    <a:noFill/>
                  </a:tcPr>
                </a:tc>
              </a:tr>
              <a:tr h="187200">
                <a:tc>
                  <a:txBody>
                    <a:bodyPr/>
                    <a:lstStyle/>
                    <a:p>
                      <a:pPr algn="l">
                        <a:defRPr sz="800" b="0">
                          <a:solidFill>
                            <a:srgbClr val="000000"/>
                          </a:solidFill>
                          <a:latin typeface="원신한 Light"/>
                        </a:defRPr>
                      </a:pPr>
                      <a:r>
                        <a:t>Costco Wholesale Corporation</a:t>
                      </a:r>
                    </a:p>
                  </a:txBody>
                  <a:tcPr anchor="ctr" marL="36000" marR="36000" marT="0" marB="0">
                    <a:noFill/>
                  </a:tcPr>
                </a:tc>
                <a:tc>
                  <a:txBody>
                    <a:bodyPr/>
                    <a:lstStyle/>
                    <a:p>
                      <a:pPr algn="r">
                        <a:defRPr sz="800" b="0">
                          <a:solidFill>
                            <a:srgbClr val="000000"/>
                          </a:solidFill>
                          <a:latin typeface="원신한 Light"/>
                        </a:defRPr>
                      </a:pPr>
                      <a:r>
                        <a:t>3.44%</a:t>
                      </a:r>
                    </a:p>
                  </a:txBody>
                  <a:tcPr anchor="ctr" marL="36000" marR="36000" marT="0" marB="0">
                    <a:noFill/>
                  </a:tcPr>
                </a:tc>
              </a:tr>
              <a:tr h="187200">
                <a:tc>
                  <a:txBody>
                    <a:bodyPr/>
                    <a:lstStyle/>
                    <a:p>
                      <a:pPr algn="l">
                        <a:defRPr sz="800" b="0">
                          <a:solidFill>
                            <a:srgbClr val="000000"/>
                          </a:solidFill>
                          <a:latin typeface="원신한 Light"/>
                        </a:defRPr>
                      </a:pPr>
                      <a:r>
                        <a:t>Accenture Plc Class A</a:t>
                      </a:r>
                    </a:p>
                  </a:txBody>
                  <a:tcPr anchor="ctr" marL="36000" marR="36000" marT="0" marB="0">
                    <a:noFill/>
                  </a:tcPr>
                </a:tc>
                <a:tc>
                  <a:txBody>
                    <a:bodyPr/>
                    <a:lstStyle/>
                    <a:p>
                      <a:pPr algn="r">
                        <a:defRPr sz="800" b="0">
                          <a:solidFill>
                            <a:srgbClr val="000000"/>
                          </a:solidFill>
                          <a:latin typeface="원신한 Light"/>
                        </a:defRPr>
                      </a:pPr>
                      <a:r>
                        <a:t>2.79%</a:t>
                      </a:r>
                    </a:p>
                  </a:txBody>
                  <a:tcPr anchor="ctr" marL="36000" marR="36000" marT="0" marB="0">
                    <a:noFill/>
                  </a:tcPr>
                </a:tc>
              </a:tr>
              <a:tr h="187200">
                <a:tc>
                  <a:txBody>
                    <a:bodyPr/>
                    <a:lstStyle/>
                    <a:p>
                      <a:pPr algn="l">
                        <a:defRPr sz="800" b="0">
                          <a:solidFill>
                            <a:srgbClr val="000000"/>
                          </a:solidFill>
                          <a:latin typeface="원신한 Light"/>
                        </a:defRPr>
                      </a:pPr>
                      <a:r>
                        <a:t>Alphabet Inc. Class A</a:t>
                      </a:r>
                    </a:p>
                  </a:txBody>
                  <a:tcPr anchor="ctr" marL="36000" marR="36000" marT="0" marB="0">
                    <a:noFill/>
                  </a:tcPr>
                </a:tc>
                <a:tc>
                  <a:txBody>
                    <a:bodyPr/>
                    <a:lstStyle/>
                    <a:p>
                      <a:pPr algn="r">
                        <a:defRPr sz="800" b="0">
                          <a:solidFill>
                            <a:srgbClr val="000000"/>
                          </a:solidFill>
                          <a:latin typeface="원신한 Light"/>
                        </a:defRPr>
                      </a:pPr>
                      <a:r>
                        <a:t>2.74%</a:t>
                      </a:r>
                    </a:p>
                  </a:txBody>
                  <a:tcPr anchor="ctr" marL="36000" marR="36000" marT="0" marB="0">
                    <a:noFill/>
                  </a:tcPr>
                </a:tc>
              </a:tr>
              <a:tr h="187200">
                <a:tc>
                  <a:txBody>
                    <a:bodyPr/>
                    <a:lstStyle/>
                    <a:p>
                      <a:pPr algn="l">
                        <a:defRPr sz="800" b="0">
                          <a:solidFill>
                            <a:srgbClr val="000000"/>
                          </a:solidFill>
                          <a:latin typeface="원신한 Light"/>
                        </a:defRPr>
                      </a:pPr>
                      <a:r>
                        <a:t>Thermo Fisher Scientific Inc.</a:t>
                      </a:r>
                    </a:p>
                  </a:txBody>
                  <a:tcPr anchor="ctr" marL="36000" marR="36000" marT="0" marB="0">
                    <a:noFill/>
                  </a:tcPr>
                </a:tc>
                <a:tc>
                  <a:txBody>
                    <a:bodyPr/>
                    <a:lstStyle/>
                    <a:p>
                      <a:pPr algn="r">
                        <a:defRPr sz="800" b="0">
                          <a:solidFill>
                            <a:srgbClr val="000000"/>
                          </a:solidFill>
                          <a:latin typeface="원신한 Light"/>
                        </a:defRPr>
                      </a:pPr>
                      <a:r>
                        <a:t>2.71%</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1280" b="1280"/>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1065" r="1065"/>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l="1835" r="1835"/>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스마트베타 &gt; MSCI USA Momentum SR Variant Index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SDY</a:t>
            </a:r>
          </a:p>
        </p:txBody>
      </p:sp>
      <p:sp>
        <p:nvSpPr>
          <p:cNvPr id="3" name="Text Placeholder 2"/>
          <p:cNvSpPr>
            <a:spLocks noGrp="1"/>
          </p:cNvSpPr>
          <p:nvPr>
            <p:ph type="body" idx="14" sz="quarter"/>
          </p:nvPr>
        </p:nvSpPr>
        <p:spPr/>
        <p:txBody>
          <a:bodyPr/>
          <a:lstStyle/>
          <a:p>
            <a:r>
              <a:t>SPDR S&amp;P Dividend ETF</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SDY는 과거 20년 이상 꾸준히 배당을 증가시켜온 미국 기업에 투자하는 ETF입니다. 종목들은 배당수익률을 기준으로 비중이 결정됩니다. 그 결과 일반적인 고배당 주식보다는 배당수익률이 낮으며, 중형주 비중이 높은 특징이 있습니다. 테크 기업의 비중이 낮으며, 리츠 기업을 편입합니다. </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State Street Global Advisors</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11/08/05</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$20.45B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0.35%</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565,268</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0.02%</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2.72%</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119</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Exxon Mobil Corporation</a:t>
                      </a:r>
                    </a:p>
                  </a:txBody>
                  <a:tcPr anchor="ctr" marL="36000" marR="36000" marT="0" marB="0">
                    <a:noFill/>
                  </a:tcPr>
                </a:tc>
                <a:tc>
                  <a:txBody>
                    <a:bodyPr/>
                    <a:lstStyle/>
                    <a:p>
                      <a:pPr algn="r">
                        <a:defRPr sz="800" b="0">
                          <a:solidFill>
                            <a:srgbClr val="000000"/>
                          </a:solidFill>
                          <a:latin typeface="원신한 Light"/>
                        </a:defRPr>
                      </a:pPr>
                      <a:r>
                        <a:t>2.50%</a:t>
                      </a:r>
                    </a:p>
                  </a:txBody>
                  <a:tcPr anchor="ctr" marL="36000" marR="36000" marT="0" marB="0">
                    <a:noFill/>
                  </a:tcPr>
                </a:tc>
              </a:tr>
              <a:tr h="187200">
                <a:tc>
                  <a:txBody>
                    <a:bodyPr/>
                    <a:lstStyle/>
                    <a:p>
                      <a:pPr algn="l">
                        <a:defRPr sz="800" b="0">
                          <a:solidFill>
                            <a:srgbClr val="000000"/>
                          </a:solidFill>
                          <a:latin typeface="원신한 Light"/>
                        </a:defRPr>
                      </a:pPr>
                      <a:r>
                        <a:t>Chevron Corporation</a:t>
                      </a:r>
                    </a:p>
                  </a:txBody>
                  <a:tcPr anchor="ctr" marL="36000" marR="36000" marT="0" marB="0">
                    <a:noFill/>
                  </a:tcPr>
                </a:tc>
                <a:tc>
                  <a:txBody>
                    <a:bodyPr/>
                    <a:lstStyle/>
                    <a:p>
                      <a:pPr algn="r">
                        <a:defRPr sz="800" b="0">
                          <a:solidFill>
                            <a:srgbClr val="000000"/>
                          </a:solidFill>
                          <a:latin typeface="원신한 Light"/>
                        </a:defRPr>
                      </a:pPr>
                      <a:r>
                        <a:t>2.33%</a:t>
                      </a:r>
                    </a:p>
                  </a:txBody>
                  <a:tcPr anchor="ctr" marL="36000" marR="36000" marT="0" marB="0">
                    <a:noFill/>
                  </a:tcPr>
                </a:tc>
              </a:tr>
              <a:tr h="187200">
                <a:tc>
                  <a:txBody>
                    <a:bodyPr/>
                    <a:lstStyle/>
                    <a:p>
                      <a:pPr algn="l">
                        <a:defRPr sz="800" b="0">
                          <a:solidFill>
                            <a:srgbClr val="000000"/>
                          </a:solidFill>
                          <a:latin typeface="원신한 Light"/>
                        </a:defRPr>
                      </a:pPr>
                      <a:r>
                        <a:t>AbbVie, Inc.</a:t>
                      </a:r>
                    </a:p>
                  </a:txBody>
                  <a:tcPr anchor="ctr" marL="36000" marR="36000" marT="0" marB="0">
                    <a:noFill/>
                  </a:tcPr>
                </a:tc>
                <a:tc>
                  <a:txBody>
                    <a:bodyPr/>
                    <a:lstStyle/>
                    <a:p>
                      <a:pPr algn="r">
                        <a:defRPr sz="800" b="0">
                          <a:solidFill>
                            <a:srgbClr val="000000"/>
                          </a:solidFill>
                          <a:latin typeface="원신한 Light"/>
                        </a:defRPr>
                      </a:pPr>
                      <a:r>
                        <a:t>2.03%</a:t>
                      </a:r>
                    </a:p>
                  </a:txBody>
                  <a:tcPr anchor="ctr" marL="36000" marR="36000" marT="0" marB="0">
                    <a:noFill/>
                  </a:tcPr>
                </a:tc>
              </a:tr>
              <a:tr h="187200">
                <a:tc>
                  <a:txBody>
                    <a:bodyPr/>
                    <a:lstStyle/>
                    <a:p>
                      <a:pPr algn="l">
                        <a:defRPr sz="800" b="0">
                          <a:solidFill>
                            <a:srgbClr val="000000"/>
                          </a:solidFill>
                          <a:latin typeface="원신한 Light"/>
                        </a:defRPr>
                      </a:pPr>
                      <a:r>
                        <a:t>International Business Machines Corporation</a:t>
                      </a:r>
                    </a:p>
                  </a:txBody>
                  <a:tcPr anchor="ctr" marL="36000" marR="36000" marT="0" marB="0">
                    <a:noFill/>
                  </a:tcPr>
                </a:tc>
                <a:tc>
                  <a:txBody>
                    <a:bodyPr/>
                    <a:lstStyle/>
                    <a:p>
                      <a:pPr algn="r">
                        <a:defRPr sz="800" b="0">
                          <a:solidFill>
                            <a:srgbClr val="000000"/>
                          </a:solidFill>
                          <a:latin typeface="원신한 Light"/>
                        </a:defRPr>
                      </a:pPr>
                      <a:r>
                        <a:t>1.99%</a:t>
                      </a:r>
                    </a:p>
                  </a:txBody>
                  <a:tcPr anchor="ctr" marL="36000" marR="36000" marT="0" marB="0">
                    <a:noFill/>
                  </a:tcPr>
                </a:tc>
              </a:tr>
              <a:tr h="187200">
                <a:tc>
                  <a:txBody>
                    <a:bodyPr/>
                    <a:lstStyle/>
                    <a:p>
                      <a:pPr algn="l">
                        <a:defRPr sz="800" b="0">
                          <a:solidFill>
                            <a:srgbClr val="000000"/>
                          </a:solidFill>
                          <a:latin typeface="원신한 Light"/>
                        </a:defRPr>
                      </a:pPr>
                      <a:r>
                        <a:t>South Jersey Industries, Inc.</a:t>
                      </a:r>
                    </a:p>
                  </a:txBody>
                  <a:tcPr anchor="ctr" marL="36000" marR="36000" marT="0" marB="0">
                    <a:noFill/>
                  </a:tcPr>
                </a:tc>
                <a:tc>
                  <a:txBody>
                    <a:bodyPr/>
                    <a:lstStyle/>
                    <a:p>
                      <a:pPr algn="r">
                        <a:defRPr sz="800" b="0">
                          <a:solidFill>
                            <a:srgbClr val="000000"/>
                          </a:solidFill>
                          <a:latin typeface="원신한 Light"/>
                        </a:defRPr>
                      </a:pPr>
                      <a:r>
                        <a:t>1.96%</a:t>
                      </a:r>
                    </a:p>
                  </a:txBody>
                  <a:tcPr anchor="ctr" marL="36000" marR="36000" marT="0" marB="0">
                    <a:noFill/>
                  </a:tcPr>
                </a:tc>
              </a:tr>
              <a:tr h="187200">
                <a:tc>
                  <a:txBody>
                    <a:bodyPr/>
                    <a:lstStyle/>
                    <a:p>
                      <a:pPr algn="l">
                        <a:defRPr sz="800" b="0">
                          <a:solidFill>
                            <a:srgbClr val="000000"/>
                          </a:solidFill>
                          <a:latin typeface="원신한 Light"/>
                        </a:defRPr>
                      </a:pPr>
                      <a:r>
                        <a:t>People\'s United Financial, Inc.</a:t>
                      </a:r>
                    </a:p>
                  </a:txBody>
                  <a:tcPr anchor="ctr" marL="36000" marR="36000" marT="0" marB="0">
                    <a:noFill/>
                  </a:tcPr>
                </a:tc>
                <a:tc>
                  <a:txBody>
                    <a:bodyPr/>
                    <a:lstStyle/>
                    <a:p>
                      <a:pPr algn="r">
                        <a:defRPr sz="800" b="0">
                          <a:solidFill>
                            <a:srgbClr val="000000"/>
                          </a:solidFill>
                          <a:latin typeface="원신한 Light"/>
                        </a:defRPr>
                      </a:pPr>
                      <a:r>
                        <a:t>1.88%</a:t>
                      </a:r>
                    </a:p>
                  </a:txBody>
                  <a:tcPr anchor="ctr" marL="36000" marR="36000" marT="0" marB="0">
                    <a:noFill/>
                  </a:tcPr>
                </a:tc>
              </a:tr>
              <a:tr h="187200">
                <a:tc>
                  <a:txBody>
                    <a:bodyPr/>
                    <a:lstStyle/>
                    <a:p>
                      <a:pPr algn="l">
                        <a:defRPr sz="800" b="0">
                          <a:solidFill>
                            <a:srgbClr val="000000"/>
                          </a:solidFill>
                          <a:latin typeface="원신한 Light"/>
                        </a:defRPr>
                      </a:pPr>
                      <a:r>
                        <a:t>National Retail Properties, Inc.</a:t>
                      </a:r>
                    </a:p>
                  </a:txBody>
                  <a:tcPr anchor="ctr" marL="36000" marR="36000" marT="0" marB="0">
                    <a:noFill/>
                  </a:tcPr>
                </a:tc>
                <a:tc>
                  <a:txBody>
                    <a:bodyPr/>
                    <a:lstStyle/>
                    <a:p>
                      <a:pPr algn="r">
                        <a:defRPr sz="800" b="0">
                          <a:solidFill>
                            <a:srgbClr val="000000"/>
                          </a:solidFill>
                          <a:latin typeface="원신한 Light"/>
                        </a:defRPr>
                      </a:pPr>
                      <a:r>
                        <a:t>1.77%</a:t>
                      </a:r>
                    </a:p>
                  </a:txBody>
                  <a:tcPr anchor="ctr" marL="36000" marR="36000" marT="0" marB="0">
                    <a:noFill/>
                  </a:tcPr>
                </a:tc>
              </a:tr>
              <a:tr h="187200">
                <a:tc>
                  <a:txBody>
                    <a:bodyPr/>
                    <a:lstStyle/>
                    <a:p>
                      <a:pPr algn="l">
                        <a:defRPr sz="800" b="0">
                          <a:solidFill>
                            <a:srgbClr val="000000"/>
                          </a:solidFill>
                          <a:latin typeface="원신한 Light"/>
                        </a:defRPr>
                      </a:pPr>
                      <a:r>
                        <a:t>Cardinal Health, Inc.</a:t>
                      </a:r>
                    </a:p>
                  </a:txBody>
                  <a:tcPr anchor="ctr" marL="36000" marR="36000" marT="0" marB="0">
                    <a:noFill/>
                  </a:tcPr>
                </a:tc>
                <a:tc>
                  <a:txBody>
                    <a:bodyPr/>
                    <a:lstStyle/>
                    <a:p>
                      <a:pPr algn="r">
                        <a:defRPr sz="800" b="0">
                          <a:solidFill>
                            <a:srgbClr val="000000"/>
                          </a:solidFill>
                          <a:latin typeface="원신한 Light"/>
                        </a:defRPr>
                      </a:pPr>
                      <a:r>
                        <a:t>1.66%</a:t>
                      </a:r>
                    </a:p>
                  </a:txBody>
                  <a:tcPr anchor="ctr" marL="36000" marR="36000" marT="0" marB="0">
                    <a:noFill/>
                  </a:tcPr>
                </a:tc>
              </a:tr>
              <a:tr h="187200">
                <a:tc>
                  <a:txBody>
                    <a:bodyPr/>
                    <a:lstStyle/>
                    <a:p>
                      <a:pPr algn="l">
                        <a:defRPr sz="800" b="0">
                          <a:solidFill>
                            <a:srgbClr val="000000"/>
                          </a:solidFill>
                          <a:latin typeface="원신한 Light"/>
                        </a:defRPr>
                      </a:pPr>
                      <a:r>
                        <a:t>Consolidated Edison, Inc.</a:t>
                      </a:r>
                    </a:p>
                  </a:txBody>
                  <a:tcPr anchor="ctr" marL="36000" marR="36000" marT="0" marB="0">
                    <a:noFill/>
                  </a:tcPr>
                </a:tc>
                <a:tc>
                  <a:txBody>
                    <a:bodyPr/>
                    <a:lstStyle/>
                    <a:p>
                      <a:pPr algn="r">
                        <a:defRPr sz="800" b="0">
                          <a:solidFill>
                            <a:srgbClr val="000000"/>
                          </a:solidFill>
                          <a:latin typeface="원신한 Light"/>
                        </a:defRPr>
                      </a:pPr>
                      <a:r>
                        <a:t>1.64%</a:t>
                      </a:r>
                    </a:p>
                  </a:txBody>
                  <a:tcPr anchor="ctr" marL="36000" marR="36000" marT="0" marB="0">
                    <a:noFill/>
                  </a:tcPr>
                </a:tc>
              </a:tr>
              <a:tr h="187200">
                <a:tc>
                  <a:txBody>
                    <a:bodyPr/>
                    <a:lstStyle/>
                    <a:p>
                      <a:pPr algn="l">
                        <a:defRPr sz="800" b="0">
                          <a:solidFill>
                            <a:srgbClr val="000000"/>
                          </a:solidFill>
                          <a:latin typeface="원신한 Light"/>
                        </a:defRPr>
                      </a:pPr>
                      <a:r>
                        <a:t>Realty Income Corporation</a:t>
                      </a:r>
                    </a:p>
                  </a:txBody>
                  <a:tcPr anchor="ctr" marL="36000" marR="36000" marT="0" marB="0">
                    <a:noFill/>
                  </a:tcPr>
                </a:tc>
                <a:tc>
                  <a:txBody>
                    <a:bodyPr/>
                    <a:lstStyle/>
                    <a:p>
                      <a:pPr algn="r">
                        <a:defRPr sz="800" b="0">
                          <a:solidFill>
                            <a:srgbClr val="000000"/>
                          </a:solidFill>
                          <a:latin typeface="원신한 Light"/>
                        </a:defRPr>
                      </a:pPr>
                      <a:r>
                        <a:t>1.63%</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2174" b="2174"/>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1065" r="1065"/>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l="3858" r="3858"/>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스마트베타 &gt; S&amp;P High Yield Dividend Aristocrats Index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VIG</a:t>
            </a:r>
          </a:p>
        </p:txBody>
      </p:sp>
      <p:sp>
        <p:nvSpPr>
          <p:cNvPr id="3" name="Text Placeholder 2"/>
          <p:cNvSpPr>
            <a:spLocks noGrp="1"/>
          </p:cNvSpPr>
          <p:nvPr>
            <p:ph type="body" idx="14" sz="quarter"/>
          </p:nvPr>
        </p:nvSpPr>
        <p:spPr/>
        <p:txBody>
          <a:bodyPr/>
          <a:lstStyle/>
          <a:p>
            <a:r>
              <a:t>Vanguard Dividend Appreciation ETF</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VIG는 10년 이상 연속으로 연간 배당금을 늘린 미국 기업을 선정하고 보유 지분을 시가총액 가중치로 투자하는 ETF입니다.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Vanguard</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04/21/06</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$62.48B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0.06%</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1,850,660</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0.02%</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1.73%</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269</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Microsoft Corporation</a:t>
                      </a:r>
                    </a:p>
                  </a:txBody>
                  <a:tcPr anchor="ctr" marL="36000" marR="36000" marT="0" marB="0">
                    <a:noFill/>
                  </a:tcPr>
                </a:tc>
                <a:tc>
                  <a:txBody>
                    <a:bodyPr/>
                    <a:lstStyle/>
                    <a:p>
                      <a:pPr algn="r">
                        <a:defRPr sz="800" b="0">
                          <a:solidFill>
                            <a:srgbClr val="000000"/>
                          </a:solidFill>
                          <a:latin typeface="원신한 Light"/>
                        </a:defRPr>
                      </a:pPr>
                      <a:r>
                        <a:t>4.68%</a:t>
                      </a:r>
                    </a:p>
                  </a:txBody>
                  <a:tcPr anchor="ctr" marL="36000" marR="36000" marT="0" marB="0">
                    <a:noFill/>
                  </a:tcPr>
                </a:tc>
              </a:tr>
              <a:tr h="187200">
                <a:tc>
                  <a:txBody>
                    <a:bodyPr/>
                    <a:lstStyle/>
                    <a:p>
                      <a:pPr algn="l">
                        <a:defRPr sz="800" b="0">
                          <a:solidFill>
                            <a:srgbClr val="000000"/>
                          </a:solidFill>
                          <a:latin typeface="원신한 Light"/>
                        </a:defRPr>
                      </a:pPr>
                      <a:r>
                        <a:t>UnitedHealth Group Incorporated</a:t>
                      </a:r>
                    </a:p>
                  </a:txBody>
                  <a:tcPr anchor="ctr" marL="36000" marR="36000" marT="0" marB="0">
                    <a:noFill/>
                  </a:tcPr>
                </a:tc>
                <a:tc>
                  <a:txBody>
                    <a:bodyPr/>
                    <a:lstStyle/>
                    <a:p>
                      <a:pPr algn="r">
                        <a:defRPr sz="800" b="0">
                          <a:solidFill>
                            <a:srgbClr val="000000"/>
                          </a:solidFill>
                          <a:latin typeface="원신한 Light"/>
                        </a:defRPr>
                      </a:pPr>
                      <a:r>
                        <a:t>3.89%</a:t>
                      </a:r>
                    </a:p>
                  </a:txBody>
                  <a:tcPr anchor="ctr" marL="36000" marR="36000" marT="0" marB="0">
                    <a:noFill/>
                  </a:tcPr>
                </a:tc>
              </a:tr>
              <a:tr h="187200">
                <a:tc>
                  <a:txBody>
                    <a:bodyPr/>
                    <a:lstStyle/>
                    <a:p>
                      <a:pPr algn="l">
                        <a:defRPr sz="800" b="0">
                          <a:solidFill>
                            <a:srgbClr val="000000"/>
                          </a:solidFill>
                          <a:latin typeface="원신한 Light"/>
                        </a:defRPr>
                      </a:pPr>
                      <a:r>
                        <a:t>Johnson &amp; Johnson</a:t>
                      </a:r>
                    </a:p>
                  </a:txBody>
                  <a:tcPr anchor="ctr" marL="36000" marR="36000" marT="0" marB="0">
                    <a:noFill/>
                  </a:tcPr>
                </a:tc>
                <a:tc>
                  <a:txBody>
                    <a:bodyPr/>
                    <a:lstStyle/>
                    <a:p>
                      <a:pPr algn="r">
                        <a:defRPr sz="800" b="0">
                          <a:solidFill>
                            <a:srgbClr val="000000"/>
                          </a:solidFill>
                          <a:latin typeface="원신한 Light"/>
                        </a:defRPr>
                      </a:pPr>
                      <a:r>
                        <a:t>3.75%</a:t>
                      </a:r>
                    </a:p>
                  </a:txBody>
                  <a:tcPr anchor="ctr" marL="36000" marR="36000" marT="0" marB="0">
                    <a:noFill/>
                  </a:tcPr>
                </a:tc>
              </a:tr>
              <a:tr h="187200">
                <a:tc>
                  <a:txBody>
                    <a:bodyPr/>
                    <a:lstStyle/>
                    <a:p>
                      <a:pPr algn="l">
                        <a:defRPr sz="800" b="0">
                          <a:solidFill>
                            <a:srgbClr val="000000"/>
                          </a:solidFill>
                          <a:latin typeface="원신한 Light"/>
                        </a:defRPr>
                      </a:pPr>
                      <a:r>
                        <a:t>Procter &amp; Gamble Company</a:t>
                      </a:r>
                    </a:p>
                  </a:txBody>
                  <a:tcPr anchor="ctr" marL="36000" marR="36000" marT="0" marB="0">
                    <a:noFill/>
                  </a:tcPr>
                </a:tc>
                <a:tc>
                  <a:txBody>
                    <a:bodyPr/>
                    <a:lstStyle/>
                    <a:p>
                      <a:pPr algn="r">
                        <a:defRPr sz="800" b="0">
                          <a:solidFill>
                            <a:srgbClr val="000000"/>
                          </a:solidFill>
                          <a:latin typeface="원신한 Light"/>
                        </a:defRPr>
                      </a:pPr>
                      <a:r>
                        <a:t>3.29%</a:t>
                      </a:r>
                    </a:p>
                  </a:txBody>
                  <a:tcPr anchor="ctr" marL="36000" marR="36000" marT="0" marB="0">
                    <a:noFill/>
                  </a:tcPr>
                </a:tc>
              </a:tr>
              <a:tr h="187200">
                <a:tc>
                  <a:txBody>
                    <a:bodyPr/>
                    <a:lstStyle/>
                    <a:p>
                      <a:pPr algn="l">
                        <a:defRPr sz="800" b="0">
                          <a:solidFill>
                            <a:srgbClr val="000000"/>
                          </a:solidFill>
                          <a:latin typeface="원신한 Light"/>
                        </a:defRPr>
                      </a:pPr>
                      <a:r>
                        <a:t>JPMorgan Chase &amp; Co.</a:t>
                      </a:r>
                    </a:p>
                  </a:txBody>
                  <a:tcPr anchor="ctr" marL="36000" marR="36000" marT="0" marB="0">
                    <a:noFill/>
                  </a:tcPr>
                </a:tc>
                <a:tc>
                  <a:txBody>
                    <a:bodyPr/>
                    <a:lstStyle/>
                    <a:p>
                      <a:pPr algn="r">
                        <a:defRPr sz="800" b="0">
                          <a:solidFill>
                            <a:srgbClr val="000000"/>
                          </a:solidFill>
                          <a:latin typeface="원신한 Light"/>
                        </a:defRPr>
                      </a:pPr>
                      <a:r>
                        <a:t>3.24%</a:t>
                      </a:r>
                    </a:p>
                  </a:txBody>
                  <a:tcPr anchor="ctr" marL="36000" marR="36000" marT="0" marB="0">
                    <a:noFill/>
                  </a:tcPr>
                </a:tc>
              </a:tr>
              <a:tr h="187200">
                <a:tc>
                  <a:txBody>
                    <a:bodyPr/>
                    <a:lstStyle/>
                    <a:p>
                      <a:pPr algn="l">
                        <a:defRPr sz="800" b="0">
                          <a:solidFill>
                            <a:srgbClr val="000000"/>
                          </a:solidFill>
                          <a:latin typeface="원신한 Light"/>
                        </a:defRPr>
                      </a:pPr>
                      <a:r>
                        <a:t>Visa Inc. Class A</a:t>
                      </a:r>
                    </a:p>
                  </a:txBody>
                  <a:tcPr anchor="ctr" marL="36000" marR="36000" marT="0" marB="0">
                    <a:noFill/>
                  </a:tcPr>
                </a:tc>
                <a:tc>
                  <a:txBody>
                    <a:bodyPr/>
                    <a:lstStyle/>
                    <a:p>
                      <a:pPr algn="r">
                        <a:defRPr sz="800" b="0">
                          <a:solidFill>
                            <a:srgbClr val="000000"/>
                          </a:solidFill>
                          <a:latin typeface="원신한 Light"/>
                        </a:defRPr>
                      </a:pPr>
                      <a:r>
                        <a:t>3.01%</a:t>
                      </a:r>
                    </a:p>
                  </a:txBody>
                  <a:tcPr anchor="ctr" marL="36000" marR="36000" marT="0" marB="0">
                    <a:noFill/>
                  </a:tcPr>
                </a:tc>
              </a:tr>
              <a:tr h="187200">
                <a:tc>
                  <a:txBody>
                    <a:bodyPr/>
                    <a:lstStyle/>
                    <a:p>
                      <a:pPr algn="l">
                        <a:defRPr sz="800" b="0">
                          <a:solidFill>
                            <a:srgbClr val="000000"/>
                          </a:solidFill>
                          <a:latin typeface="원신한 Light"/>
                        </a:defRPr>
                      </a:pPr>
                      <a:r>
                        <a:t>Home Depot, Inc.</a:t>
                      </a:r>
                    </a:p>
                  </a:txBody>
                  <a:tcPr anchor="ctr" marL="36000" marR="36000" marT="0" marB="0">
                    <a:noFill/>
                  </a:tcPr>
                </a:tc>
                <a:tc>
                  <a:txBody>
                    <a:bodyPr/>
                    <a:lstStyle/>
                    <a:p>
                      <a:pPr algn="r">
                        <a:defRPr sz="800" b="0">
                          <a:solidFill>
                            <a:srgbClr val="000000"/>
                          </a:solidFill>
                          <a:latin typeface="원신한 Light"/>
                        </a:defRPr>
                      </a:pPr>
                      <a:r>
                        <a:t>2.88%</a:t>
                      </a:r>
                    </a:p>
                  </a:txBody>
                  <a:tcPr anchor="ctr" marL="36000" marR="36000" marT="0" marB="0">
                    <a:noFill/>
                  </a:tcPr>
                </a:tc>
              </a:tr>
              <a:tr h="187200">
                <a:tc>
                  <a:txBody>
                    <a:bodyPr/>
                    <a:lstStyle/>
                    <a:p>
                      <a:pPr algn="l">
                        <a:defRPr sz="800" b="0">
                          <a:solidFill>
                            <a:srgbClr val="000000"/>
                          </a:solidFill>
                          <a:latin typeface="원신한 Light"/>
                        </a:defRPr>
                      </a:pPr>
                      <a:r>
                        <a:t>Coca-Cola Company</a:t>
                      </a:r>
                    </a:p>
                  </a:txBody>
                  <a:tcPr anchor="ctr" marL="36000" marR="36000" marT="0" marB="0">
                    <a:noFill/>
                  </a:tcPr>
                </a:tc>
                <a:tc>
                  <a:txBody>
                    <a:bodyPr/>
                    <a:lstStyle/>
                    <a:p>
                      <a:pPr algn="r">
                        <a:defRPr sz="800" b="0">
                          <a:solidFill>
                            <a:srgbClr val="000000"/>
                          </a:solidFill>
                          <a:latin typeface="원신한 Light"/>
                        </a:defRPr>
                      </a:pPr>
                      <a:r>
                        <a:t>2.09%</a:t>
                      </a:r>
                    </a:p>
                  </a:txBody>
                  <a:tcPr anchor="ctr" marL="36000" marR="36000" marT="0" marB="0">
                    <a:noFill/>
                  </a:tcPr>
                </a:tc>
              </a:tr>
              <a:tr h="187200">
                <a:tc>
                  <a:txBody>
                    <a:bodyPr/>
                    <a:lstStyle/>
                    <a:p>
                      <a:pPr algn="l">
                        <a:defRPr sz="800" b="0">
                          <a:solidFill>
                            <a:srgbClr val="000000"/>
                          </a:solidFill>
                          <a:latin typeface="원신한 Light"/>
                        </a:defRPr>
                      </a:pPr>
                      <a:r>
                        <a:t>Broadcom Inc.</a:t>
                      </a:r>
                    </a:p>
                  </a:txBody>
                  <a:tcPr anchor="ctr" marL="36000" marR="36000" marT="0" marB="0">
                    <a:noFill/>
                  </a:tcPr>
                </a:tc>
                <a:tc>
                  <a:txBody>
                    <a:bodyPr/>
                    <a:lstStyle/>
                    <a:p>
                      <a:pPr algn="r">
                        <a:defRPr sz="800" b="0">
                          <a:solidFill>
                            <a:srgbClr val="000000"/>
                          </a:solidFill>
                          <a:latin typeface="원신한 Light"/>
                        </a:defRPr>
                      </a:pPr>
                      <a:r>
                        <a:t>2.07%</a:t>
                      </a:r>
                    </a:p>
                  </a:txBody>
                  <a:tcPr anchor="ctr" marL="36000" marR="36000" marT="0" marB="0">
                    <a:noFill/>
                  </a:tcPr>
                </a:tc>
              </a:tr>
              <a:tr h="187200">
                <a:tc>
                  <a:txBody>
                    <a:bodyPr/>
                    <a:lstStyle/>
                    <a:p>
                      <a:pPr algn="l">
                        <a:defRPr sz="800" b="0">
                          <a:solidFill>
                            <a:srgbClr val="000000"/>
                          </a:solidFill>
                          <a:latin typeface="원신한 Light"/>
                        </a:defRPr>
                      </a:pPr>
                      <a:r>
                        <a:t>Costco Wholesale Corporation</a:t>
                      </a:r>
                    </a:p>
                  </a:txBody>
                  <a:tcPr anchor="ctr" marL="36000" marR="36000" marT="0" marB="0">
                    <a:noFill/>
                  </a:tcPr>
                </a:tc>
                <a:tc>
                  <a:txBody>
                    <a:bodyPr/>
                    <a:lstStyle/>
                    <a:p>
                      <a:pPr algn="r">
                        <a:defRPr sz="800" b="0">
                          <a:solidFill>
                            <a:srgbClr val="000000"/>
                          </a:solidFill>
                          <a:latin typeface="원신한 Light"/>
                        </a:defRPr>
                      </a:pPr>
                      <a:r>
                        <a:t>1.98%</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1280" b="1280"/>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1065" r="1065"/>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l="3858" r="3858"/>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스마트베타 &gt; S&amp;P U.S. Dividend Growers Index </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SPYD</a:t>
            </a:r>
          </a:p>
        </p:txBody>
      </p:sp>
      <p:sp>
        <p:nvSpPr>
          <p:cNvPr id="3" name="Text Placeholder 2"/>
          <p:cNvSpPr>
            <a:spLocks noGrp="1"/>
          </p:cNvSpPr>
          <p:nvPr>
            <p:ph type="body" idx="14" sz="quarter"/>
          </p:nvPr>
        </p:nvSpPr>
        <p:spPr/>
        <p:txBody>
          <a:bodyPr/>
          <a:lstStyle/>
          <a:p>
            <a:r>
              <a:t>SPDR Portfolio S&amp;P 500 High Dividend ETF</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SPYD는 S&amp;P 500 지수에 속한 기업 중 배당수익률이 높은 80개 기업을 편입하는 고배당 ETF입니다.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State Street Global Advisors</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10/21/15</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$6.07B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0.07%</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2,159,324</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0.02%</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0.03%</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3.63%</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81</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Baker Hughes Company Class A</a:t>
                      </a:r>
                    </a:p>
                  </a:txBody>
                  <a:tcPr anchor="ctr" marL="36000" marR="36000" marT="0" marB="0">
                    <a:noFill/>
                  </a:tcPr>
                </a:tc>
                <a:tc>
                  <a:txBody>
                    <a:bodyPr/>
                    <a:lstStyle/>
                    <a:p>
                      <a:pPr algn="r">
                        <a:defRPr sz="800" b="0">
                          <a:solidFill>
                            <a:srgbClr val="000000"/>
                          </a:solidFill>
                          <a:latin typeface="원신한 Light"/>
                        </a:defRPr>
                      </a:pPr>
                      <a:r>
                        <a:t>1.53%</a:t>
                      </a:r>
                    </a:p>
                  </a:txBody>
                  <a:tcPr anchor="ctr" marL="36000" marR="36000" marT="0" marB="0">
                    <a:noFill/>
                  </a:tcPr>
                </a:tc>
              </a:tr>
              <a:tr h="187200">
                <a:tc>
                  <a:txBody>
                    <a:bodyPr/>
                    <a:lstStyle/>
                    <a:p>
                      <a:pPr algn="l">
                        <a:defRPr sz="800" b="0">
                          <a:solidFill>
                            <a:srgbClr val="000000"/>
                          </a:solidFill>
                          <a:latin typeface="원신한 Light"/>
                        </a:defRPr>
                      </a:pPr>
                      <a:r>
                        <a:t>Chevron Corporation</a:t>
                      </a:r>
                    </a:p>
                  </a:txBody>
                  <a:tcPr anchor="ctr" marL="36000" marR="36000" marT="0" marB="0">
                    <a:noFill/>
                  </a:tcPr>
                </a:tc>
                <a:tc>
                  <a:txBody>
                    <a:bodyPr/>
                    <a:lstStyle/>
                    <a:p>
                      <a:pPr algn="r">
                        <a:defRPr sz="800" b="0">
                          <a:solidFill>
                            <a:srgbClr val="000000"/>
                          </a:solidFill>
                          <a:latin typeface="원신한 Light"/>
                        </a:defRPr>
                      </a:pPr>
                      <a:r>
                        <a:t>1.53%</a:t>
                      </a:r>
                    </a:p>
                  </a:txBody>
                  <a:tcPr anchor="ctr" marL="36000" marR="36000" marT="0" marB="0">
                    <a:noFill/>
                  </a:tcPr>
                </a:tc>
              </a:tr>
              <a:tr h="187200">
                <a:tc>
                  <a:txBody>
                    <a:bodyPr/>
                    <a:lstStyle/>
                    <a:p>
                      <a:pPr algn="l">
                        <a:defRPr sz="800" b="0">
                          <a:solidFill>
                            <a:srgbClr val="000000"/>
                          </a:solidFill>
                          <a:latin typeface="원신한 Light"/>
                        </a:defRPr>
                      </a:pPr>
                      <a:r>
                        <a:t>AbbVie, Inc.</a:t>
                      </a:r>
                    </a:p>
                  </a:txBody>
                  <a:tcPr anchor="ctr" marL="36000" marR="36000" marT="0" marB="0">
                    <a:noFill/>
                  </a:tcPr>
                </a:tc>
                <a:tc>
                  <a:txBody>
                    <a:bodyPr/>
                    <a:lstStyle/>
                    <a:p>
                      <a:pPr algn="r">
                        <a:defRPr sz="800" b="0">
                          <a:solidFill>
                            <a:srgbClr val="000000"/>
                          </a:solidFill>
                          <a:latin typeface="원신한 Light"/>
                        </a:defRPr>
                      </a:pPr>
                      <a:r>
                        <a:t>1.45%</a:t>
                      </a:r>
                    </a:p>
                  </a:txBody>
                  <a:tcPr anchor="ctr" marL="36000" marR="36000" marT="0" marB="0">
                    <a:noFill/>
                  </a:tcPr>
                </a:tc>
              </a:tr>
              <a:tr h="187200">
                <a:tc>
                  <a:txBody>
                    <a:bodyPr/>
                    <a:lstStyle/>
                    <a:p>
                      <a:pPr algn="l">
                        <a:defRPr sz="800" b="0">
                          <a:solidFill>
                            <a:srgbClr val="000000"/>
                          </a:solidFill>
                          <a:latin typeface="원신한 Light"/>
                        </a:defRPr>
                      </a:pPr>
                      <a:r>
                        <a:t>Sempra Energy</a:t>
                      </a:r>
                    </a:p>
                  </a:txBody>
                  <a:tcPr anchor="ctr" marL="36000" marR="36000" marT="0" marB="0">
                    <a:noFill/>
                  </a:tcPr>
                </a:tc>
                <a:tc>
                  <a:txBody>
                    <a:bodyPr/>
                    <a:lstStyle/>
                    <a:p>
                      <a:pPr algn="r">
                        <a:defRPr sz="800" b="0">
                          <a:solidFill>
                            <a:srgbClr val="000000"/>
                          </a:solidFill>
                          <a:latin typeface="원신한 Light"/>
                        </a:defRPr>
                      </a:pPr>
                      <a:r>
                        <a:t>1.44%</a:t>
                      </a:r>
                    </a:p>
                  </a:txBody>
                  <a:tcPr anchor="ctr" marL="36000" marR="36000" marT="0" marB="0">
                    <a:noFill/>
                  </a:tcPr>
                </a:tc>
              </a:tr>
              <a:tr h="187200">
                <a:tc>
                  <a:txBody>
                    <a:bodyPr/>
                    <a:lstStyle/>
                    <a:p>
                      <a:pPr algn="l">
                        <a:defRPr sz="800" b="0">
                          <a:solidFill>
                            <a:srgbClr val="000000"/>
                          </a:solidFill>
                          <a:latin typeface="원신한 Light"/>
                        </a:defRPr>
                      </a:pPr>
                      <a:r>
                        <a:t>Newmont Corporation</a:t>
                      </a:r>
                    </a:p>
                  </a:txBody>
                  <a:tcPr anchor="ctr" marL="36000" marR="36000" marT="0" marB="0">
                    <a:noFill/>
                  </a:tcPr>
                </a:tc>
                <a:tc>
                  <a:txBody>
                    <a:bodyPr/>
                    <a:lstStyle/>
                    <a:p>
                      <a:pPr algn="r">
                        <a:defRPr sz="800" b="0">
                          <a:solidFill>
                            <a:srgbClr val="000000"/>
                          </a:solidFill>
                          <a:latin typeface="원신한 Light"/>
                        </a:defRPr>
                      </a:pPr>
                      <a:r>
                        <a:t>1.42%</a:t>
                      </a:r>
                    </a:p>
                  </a:txBody>
                  <a:tcPr anchor="ctr" marL="36000" marR="36000" marT="0" marB="0">
                    <a:noFill/>
                  </a:tcPr>
                </a:tc>
              </a:tr>
              <a:tr h="187200">
                <a:tc>
                  <a:txBody>
                    <a:bodyPr/>
                    <a:lstStyle/>
                    <a:p>
                      <a:pPr algn="l">
                        <a:defRPr sz="800" b="0">
                          <a:solidFill>
                            <a:srgbClr val="000000"/>
                          </a:solidFill>
                          <a:latin typeface="원신한 Light"/>
                        </a:defRPr>
                      </a:pPr>
                      <a:r>
                        <a:t>Ventas, Inc.</a:t>
                      </a:r>
                    </a:p>
                  </a:txBody>
                  <a:tcPr anchor="ctr" marL="36000" marR="36000" marT="0" marB="0">
                    <a:noFill/>
                  </a:tcPr>
                </a:tc>
                <a:tc>
                  <a:txBody>
                    <a:bodyPr/>
                    <a:lstStyle/>
                    <a:p>
                      <a:pPr algn="r">
                        <a:defRPr sz="800" b="0">
                          <a:solidFill>
                            <a:srgbClr val="000000"/>
                          </a:solidFill>
                          <a:latin typeface="원신한 Light"/>
                        </a:defRPr>
                      </a:pPr>
                      <a:r>
                        <a:t>1.39%</a:t>
                      </a:r>
                    </a:p>
                  </a:txBody>
                  <a:tcPr anchor="ctr" marL="36000" marR="36000" marT="0" marB="0">
                    <a:noFill/>
                  </a:tcPr>
                </a:tc>
              </a:tr>
              <a:tr h="187200">
                <a:tc>
                  <a:txBody>
                    <a:bodyPr/>
                    <a:lstStyle/>
                    <a:p>
                      <a:pPr algn="l">
                        <a:defRPr sz="800" b="0">
                          <a:solidFill>
                            <a:srgbClr val="000000"/>
                          </a:solidFill>
                          <a:latin typeface="원신한 Light"/>
                        </a:defRPr>
                      </a:pPr>
                      <a:r>
                        <a:t>People\'s United Financial, Inc.</a:t>
                      </a:r>
                    </a:p>
                  </a:txBody>
                  <a:tcPr anchor="ctr" marL="36000" marR="36000" marT="0" marB="0">
                    <a:noFill/>
                  </a:tcPr>
                </a:tc>
                <a:tc>
                  <a:txBody>
                    <a:bodyPr/>
                    <a:lstStyle/>
                    <a:p>
                      <a:pPr algn="r">
                        <a:defRPr sz="800" b="0">
                          <a:solidFill>
                            <a:srgbClr val="000000"/>
                          </a:solidFill>
                          <a:latin typeface="원신한 Light"/>
                        </a:defRPr>
                      </a:pPr>
                      <a:r>
                        <a:t>1.37%</a:t>
                      </a:r>
                    </a:p>
                  </a:txBody>
                  <a:tcPr anchor="ctr" marL="36000" marR="36000" marT="0" marB="0">
                    <a:noFill/>
                  </a:tcPr>
                </a:tc>
              </a:tr>
              <a:tr h="187200">
                <a:tc>
                  <a:txBody>
                    <a:bodyPr/>
                    <a:lstStyle/>
                    <a:p>
                      <a:pPr algn="l">
                        <a:defRPr sz="800" b="0">
                          <a:solidFill>
                            <a:srgbClr val="000000"/>
                          </a:solidFill>
                          <a:latin typeface="원신한 Light"/>
                        </a:defRPr>
                      </a:pPr>
                      <a:r>
                        <a:t>Omnicom Group Inc</a:t>
                      </a:r>
                    </a:p>
                  </a:txBody>
                  <a:tcPr anchor="ctr" marL="36000" marR="36000" marT="0" marB="0">
                    <a:noFill/>
                  </a:tcPr>
                </a:tc>
                <a:tc>
                  <a:txBody>
                    <a:bodyPr/>
                    <a:lstStyle/>
                    <a:p>
                      <a:pPr algn="r">
                        <a:defRPr sz="800" b="0">
                          <a:solidFill>
                            <a:srgbClr val="000000"/>
                          </a:solidFill>
                          <a:latin typeface="원신한 Light"/>
                        </a:defRPr>
                      </a:pPr>
                      <a:r>
                        <a:t>1.37%</a:t>
                      </a:r>
                    </a:p>
                  </a:txBody>
                  <a:tcPr anchor="ctr" marL="36000" marR="36000" marT="0" marB="0">
                    <a:noFill/>
                  </a:tcPr>
                </a:tc>
              </a:tr>
              <a:tr h="187200">
                <a:tc>
                  <a:txBody>
                    <a:bodyPr/>
                    <a:lstStyle/>
                    <a:p>
                      <a:pPr algn="l">
                        <a:defRPr sz="800" b="0">
                          <a:solidFill>
                            <a:srgbClr val="000000"/>
                          </a:solidFill>
                          <a:latin typeface="원신한 Light"/>
                        </a:defRPr>
                      </a:pPr>
                      <a:r>
                        <a:t>Bristol-Myers Squibb Company</a:t>
                      </a:r>
                    </a:p>
                  </a:txBody>
                  <a:tcPr anchor="ctr" marL="36000" marR="36000" marT="0" marB="0">
                    <a:noFill/>
                  </a:tcPr>
                </a:tc>
                <a:tc>
                  <a:txBody>
                    <a:bodyPr/>
                    <a:lstStyle/>
                    <a:p>
                      <a:pPr algn="r">
                        <a:defRPr sz="800" b="0">
                          <a:solidFill>
                            <a:srgbClr val="000000"/>
                          </a:solidFill>
                          <a:latin typeface="원신한 Light"/>
                        </a:defRPr>
                      </a:pPr>
                      <a:r>
                        <a:t>1.37%</a:t>
                      </a:r>
                    </a:p>
                  </a:txBody>
                  <a:tcPr anchor="ctr" marL="36000" marR="36000" marT="0" marB="0">
                    <a:noFill/>
                  </a:tcPr>
                </a:tc>
              </a:tr>
              <a:tr h="187200">
                <a:tc>
                  <a:txBody>
                    <a:bodyPr/>
                    <a:lstStyle/>
                    <a:p>
                      <a:pPr algn="l">
                        <a:defRPr sz="800" b="0">
                          <a:solidFill>
                            <a:srgbClr val="000000"/>
                          </a:solidFill>
                          <a:latin typeface="원신한 Light"/>
                        </a:defRPr>
                      </a:pPr>
                      <a:r>
                        <a:t>NiSource Inc</a:t>
                      </a:r>
                    </a:p>
                  </a:txBody>
                  <a:tcPr anchor="ctr" marL="36000" marR="36000" marT="0" marB="0">
                    <a:noFill/>
                  </a:tcPr>
                </a:tc>
                <a:tc>
                  <a:txBody>
                    <a:bodyPr/>
                    <a:lstStyle/>
                    <a:p>
                      <a:pPr algn="r">
                        <a:defRPr sz="800" b="0">
                          <a:solidFill>
                            <a:srgbClr val="000000"/>
                          </a:solidFill>
                          <a:latin typeface="원신한 Light"/>
                        </a:defRPr>
                      </a:pPr>
                      <a:r>
                        <a:t>1.37%</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2985" b="2985"/>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1212" r="1212"/>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l="3858" r="3858"/>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스마트베타 &gt; S&amp;P 500 High Dividend Index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WDIV</a:t>
            </a:r>
          </a:p>
        </p:txBody>
      </p:sp>
      <p:sp>
        <p:nvSpPr>
          <p:cNvPr id="3" name="Text Placeholder 2"/>
          <p:cNvSpPr>
            <a:spLocks noGrp="1"/>
          </p:cNvSpPr>
          <p:nvPr>
            <p:ph type="body" idx="14" sz="quarter"/>
          </p:nvPr>
        </p:nvSpPr>
        <p:spPr/>
        <p:txBody>
          <a:bodyPr/>
          <a:lstStyle/>
          <a:p>
            <a:r>
              <a:t>SPDR S&amp;P Global Dividend ETF</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WDIV는 연속으로 10년 이상 배당을 늘렸거나 유지시킨 글로벌 기업에 투자하는 ETF입니다.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State Street Global Advisors</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05/29/13</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$285.18M</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0.40%</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18,336</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0.12%</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0.13%</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4.17%</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94</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Exxon Mobil Corporation</a:t>
                      </a:r>
                    </a:p>
                  </a:txBody>
                  <a:tcPr anchor="ctr" marL="36000" marR="36000" marT="0" marB="0">
                    <a:noFill/>
                  </a:tcPr>
                </a:tc>
                <a:tc>
                  <a:txBody>
                    <a:bodyPr/>
                    <a:lstStyle/>
                    <a:p>
                      <a:pPr algn="r">
                        <a:defRPr sz="800" b="0">
                          <a:solidFill>
                            <a:srgbClr val="000000"/>
                          </a:solidFill>
                          <a:latin typeface="원신한 Light"/>
                        </a:defRPr>
                      </a:pPr>
                      <a:r>
                        <a:t>2.17%</a:t>
                      </a:r>
                    </a:p>
                  </a:txBody>
                  <a:tcPr anchor="ctr" marL="36000" marR="36000" marT="0" marB="0">
                    <a:noFill/>
                  </a:tcPr>
                </a:tc>
              </a:tr>
              <a:tr h="187200">
                <a:tc>
                  <a:txBody>
                    <a:bodyPr/>
                    <a:lstStyle/>
                    <a:p>
                      <a:pPr algn="l">
                        <a:defRPr sz="800" b="0">
                          <a:solidFill>
                            <a:srgbClr val="000000"/>
                          </a:solidFill>
                          <a:latin typeface="원신한 Light"/>
                        </a:defRPr>
                      </a:pPr>
                      <a:r>
                        <a:t>SmartCentres Real Estate Investment Trust</a:t>
                      </a:r>
                    </a:p>
                  </a:txBody>
                  <a:tcPr anchor="ctr" marL="36000" marR="36000" marT="0" marB="0">
                    <a:noFill/>
                  </a:tcPr>
                </a:tc>
                <a:tc>
                  <a:txBody>
                    <a:bodyPr/>
                    <a:lstStyle/>
                    <a:p>
                      <a:pPr algn="r">
                        <a:defRPr sz="800" b="0">
                          <a:solidFill>
                            <a:srgbClr val="000000"/>
                          </a:solidFill>
                          <a:latin typeface="원신한 Light"/>
                        </a:defRPr>
                      </a:pPr>
                      <a:r>
                        <a:t>2.13%</a:t>
                      </a:r>
                    </a:p>
                  </a:txBody>
                  <a:tcPr anchor="ctr" marL="36000" marR="36000" marT="0" marB="0">
                    <a:noFill/>
                  </a:tcPr>
                </a:tc>
              </a:tr>
              <a:tr h="187200">
                <a:tc>
                  <a:txBody>
                    <a:bodyPr/>
                    <a:lstStyle/>
                    <a:p>
                      <a:pPr algn="l">
                        <a:defRPr sz="800" b="0">
                          <a:solidFill>
                            <a:srgbClr val="000000"/>
                          </a:solidFill>
                          <a:latin typeface="원신한 Light"/>
                        </a:defRPr>
                      </a:pPr>
                      <a:r>
                        <a:t>Enagas SA</a:t>
                      </a:r>
                    </a:p>
                  </a:txBody>
                  <a:tcPr anchor="ctr" marL="36000" marR="36000" marT="0" marB="0">
                    <a:noFill/>
                  </a:tcPr>
                </a:tc>
                <a:tc>
                  <a:txBody>
                    <a:bodyPr/>
                    <a:lstStyle/>
                    <a:p>
                      <a:pPr algn="r">
                        <a:defRPr sz="800" b="0">
                          <a:solidFill>
                            <a:srgbClr val="000000"/>
                          </a:solidFill>
                          <a:latin typeface="원신한 Light"/>
                        </a:defRPr>
                      </a:pPr>
                      <a:r>
                        <a:t>1.98%</a:t>
                      </a:r>
                    </a:p>
                  </a:txBody>
                  <a:tcPr anchor="ctr" marL="36000" marR="36000" marT="0" marB="0">
                    <a:noFill/>
                  </a:tcPr>
                </a:tc>
              </a:tr>
              <a:tr h="187200">
                <a:tc>
                  <a:txBody>
                    <a:bodyPr/>
                    <a:lstStyle/>
                    <a:p>
                      <a:pPr algn="l">
                        <a:defRPr sz="800" b="0">
                          <a:solidFill>
                            <a:srgbClr val="000000"/>
                          </a:solidFill>
                          <a:latin typeface="원신한 Light"/>
                        </a:defRPr>
                      </a:pPr>
                      <a:r>
                        <a:t>H&amp;R Block, Inc.</a:t>
                      </a:r>
                    </a:p>
                  </a:txBody>
                  <a:tcPr anchor="ctr" marL="36000" marR="36000" marT="0" marB="0">
                    <a:noFill/>
                  </a:tcPr>
                </a:tc>
                <a:tc>
                  <a:txBody>
                    <a:bodyPr/>
                    <a:lstStyle/>
                    <a:p>
                      <a:pPr algn="r">
                        <a:defRPr sz="800" b="0">
                          <a:solidFill>
                            <a:srgbClr val="000000"/>
                          </a:solidFill>
                          <a:latin typeface="원신한 Light"/>
                        </a:defRPr>
                      </a:pPr>
                      <a:r>
                        <a:t>1.90%</a:t>
                      </a:r>
                    </a:p>
                  </a:txBody>
                  <a:tcPr anchor="ctr" marL="36000" marR="36000" marT="0" marB="0">
                    <a:noFill/>
                  </a:tcPr>
                </a:tc>
              </a:tr>
              <a:tr h="187200">
                <a:tc>
                  <a:txBody>
                    <a:bodyPr/>
                    <a:lstStyle/>
                    <a:p>
                      <a:pPr algn="l">
                        <a:defRPr sz="800" b="0">
                          <a:solidFill>
                            <a:srgbClr val="000000"/>
                          </a:solidFill>
                          <a:latin typeface="원신한 Light"/>
                        </a:defRPr>
                      </a:pPr>
                      <a:r>
                        <a:t>Keyera Corp.</a:t>
                      </a:r>
                    </a:p>
                  </a:txBody>
                  <a:tcPr anchor="ctr" marL="36000" marR="36000" marT="0" marB="0">
                    <a:noFill/>
                  </a:tcPr>
                </a:tc>
                <a:tc>
                  <a:txBody>
                    <a:bodyPr/>
                    <a:lstStyle/>
                    <a:p>
                      <a:pPr algn="r">
                        <a:defRPr sz="800" b="0">
                          <a:solidFill>
                            <a:srgbClr val="000000"/>
                          </a:solidFill>
                          <a:latin typeface="원신한 Light"/>
                        </a:defRPr>
                      </a:pPr>
                      <a:r>
                        <a:t>1.86%</a:t>
                      </a:r>
                    </a:p>
                  </a:txBody>
                  <a:tcPr anchor="ctr" marL="36000" marR="36000" marT="0" marB="0">
                    <a:noFill/>
                  </a:tcPr>
                </a:tc>
              </a:tr>
              <a:tr h="187200">
                <a:tc>
                  <a:txBody>
                    <a:bodyPr/>
                    <a:lstStyle/>
                    <a:p>
                      <a:pPr algn="l">
                        <a:defRPr sz="800" b="0">
                          <a:solidFill>
                            <a:srgbClr val="000000"/>
                          </a:solidFill>
                          <a:latin typeface="원신한 Light"/>
                        </a:defRPr>
                      </a:pPr>
                      <a:r>
                        <a:t>Shaw Communications Inc. Class B</a:t>
                      </a:r>
                    </a:p>
                  </a:txBody>
                  <a:tcPr anchor="ctr" marL="36000" marR="36000" marT="0" marB="0">
                    <a:noFill/>
                  </a:tcPr>
                </a:tc>
                <a:tc>
                  <a:txBody>
                    <a:bodyPr/>
                    <a:lstStyle/>
                    <a:p>
                      <a:pPr algn="r">
                        <a:defRPr sz="800" b="0">
                          <a:solidFill>
                            <a:srgbClr val="000000"/>
                          </a:solidFill>
                          <a:latin typeface="원신한 Light"/>
                        </a:defRPr>
                      </a:pPr>
                      <a:r>
                        <a:t>1.85%</a:t>
                      </a:r>
                    </a:p>
                  </a:txBody>
                  <a:tcPr anchor="ctr" marL="36000" marR="36000" marT="0" marB="0">
                    <a:noFill/>
                  </a:tcPr>
                </a:tc>
              </a:tr>
              <a:tr h="187200">
                <a:tc>
                  <a:txBody>
                    <a:bodyPr/>
                    <a:lstStyle/>
                    <a:p>
                      <a:pPr algn="l">
                        <a:defRPr sz="800" b="0">
                          <a:solidFill>
                            <a:srgbClr val="000000"/>
                          </a:solidFill>
                          <a:latin typeface="원신한 Light"/>
                        </a:defRPr>
                      </a:pPr>
                      <a:r>
                        <a:t>Pembina Pipeline Corporation</a:t>
                      </a:r>
                    </a:p>
                  </a:txBody>
                  <a:tcPr anchor="ctr" marL="36000" marR="36000" marT="0" marB="0">
                    <a:noFill/>
                  </a:tcPr>
                </a:tc>
                <a:tc>
                  <a:txBody>
                    <a:bodyPr/>
                    <a:lstStyle/>
                    <a:p>
                      <a:pPr algn="r">
                        <a:defRPr sz="800" b="0">
                          <a:solidFill>
                            <a:srgbClr val="000000"/>
                          </a:solidFill>
                          <a:latin typeface="원신한 Light"/>
                        </a:defRPr>
                      </a:pPr>
                      <a:r>
                        <a:t>1.83%</a:t>
                      </a:r>
                    </a:p>
                  </a:txBody>
                  <a:tcPr anchor="ctr" marL="36000" marR="36000" marT="0" marB="0">
                    <a:noFill/>
                  </a:tcPr>
                </a:tc>
              </a:tr>
              <a:tr h="187200">
                <a:tc>
                  <a:txBody>
                    <a:bodyPr/>
                    <a:lstStyle/>
                    <a:p>
                      <a:pPr algn="l">
                        <a:defRPr sz="800" b="0">
                          <a:solidFill>
                            <a:srgbClr val="000000"/>
                          </a:solidFill>
                          <a:latin typeface="원신한 Light"/>
                        </a:defRPr>
                      </a:pPr>
                      <a:r>
                        <a:t>Japan Tobacco Inc.</a:t>
                      </a:r>
                    </a:p>
                  </a:txBody>
                  <a:tcPr anchor="ctr" marL="36000" marR="36000" marT="0" marB="0">
                    <a:noFill/>
                  </a:tcPr>
                </a:tc>
                <a:tc>
                  <a:txBody>
                    <a:bodyPr/>
                    <a:lstStyle/>
                    <a:p>
                      <a:pPr algn="r">
                        <a:defRPr sz="800" b="0">
                          <a:solidFill>
                            <a:srgbClr val="000000"/>
                          </a:solidFill>
                          <a:latin typeface="원신한 Light"/>
                        </a:defRPr>
                      </a:pPr>
                      <a:r>
                        <a:t>1.64%</a:t>
                      </a:r>
                    </a:p>
                  </a:txBody>
                  <a:tcPr anchor="ctr" marL="36000" marR="36000" marT="0" marB="0">
                    <a:noFill/>
                  </a:tcPr>
                </a:tc>
              </a:tr>
              <a:tr h="187200">
                <a:tc>
                  <a:txBody>
                    <a:bodyPr/>
                    <a:lstStyle/>
                    <a:p>
                      <a:pPr algn="l">
                        <a:defRPr sz="800" b="0">
                          <a:solidFill>
                            <a:srgbClr val="000000"/>
                          </a:solidFill>
                          <a:latin typeface="원신한 Light"/>
                        </a:defRPr>
                      </a:pPr>
                      <a:r>
                        <a:t>Power Assets Holdings Limited</a:t>
                      </a:r>
                    </a:p>
                  </a:txBody>
                  <a:tcPr anchor="ctr" marL="36000" marR="36000" marT="0" marB="0">
                    <a:noFill/>
                  </a:tcPr>
                </a:tc>
                <a:tc>
                  <a:txBody>
                    <a:bodyPr/>
                    <a:lstStyle/>
                    <a:p>
                      <a:pPr algn="r">
                        <a:defRPr sz="800" b="0">
                          <a:solidFill>
                            <a:srgbClr val="000000"/>
                          </a:solidFill>
                          <a:latin typeface="원신한 Light"/>
                        </a:defRPr>
                      </a:pPr>
                      <a:r>
                        <a:t>1.62%</a:t>
                      </a:r>
                    </a:p>
                  </a:txBody>
                  <a:tcPr anchor="ctr" marL="36000" marR="36000" marT="0" marB="0">
                    <a:noFill/>
                  </a:tcPr>
                </a:tc>
              </a:tr>
              <a:tr h="187200">
                <a:tc>
                  <a:txBody>
                    <a:bodyPr/>
                    <a:lstStyle/>
                    <a:p>
                      <a:pPr algn="l">
                        <a:defRPr sz="800" b="0">
                          <a:solidFill>
                            <a:srgbClr val="000000"/>
                          </a:solidFill>
                          <a:latin typeface="원신한 Light"/>
                        </a:defRPr>
                      </a:pPr>
                      <a:r>
                        <a:t>Brandywine Realty Trust</a:t>
                      </a:r>
                    </a:p>
                  </a:txBody>
                  <a:tcPr anchor="ctr" marL="36000" marR="36000" marT="0" marB="0">
                    <a:noFill/>
                  </a:tcPr>
                </a:tc>
                <a:tc>
                  <a:txBody>
                    <a:bodyPr/>
                    <a:lstStyle/>
                    <a:p>
                      <a:pPr algn="r">
                        <a:defRPr sz="800" b="0">
                          <a:solidFill>
                            <a:srgbClr val="000000"/>
                          </a:solidFill>
                          <a:latin typeface="원신한 Light"/>
                        </a:defRPr>
                      </a:pPr>
                      <a:r>
                        <a:t>1.51%</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645" b="645"/>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834" r="834"/>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l="3842" r="3842"/>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265" b="1265"/>
          <a:stretch>
            <a:fillRect/>
          </a:stretch>
        </p:blipFill>
        <p:spPr/>
      </p:pic>
      <p:sp>
        <p:nvSpPr>
          <p:cNvPr id="18" name="Text Placeholder 17"/>
          <p:cNvSpPr>
            <a:spLocks noGrp="1"/>
          </p:cNvSpPr>
          <p:nvPr>
            <p:ph type="body" idx="32" sz="quarter"/>
          </p:nvPr>
        </p:nvSpPr>
        <p:spPr/>
        <p:txBody>
          <a:bodyPr/>
          <a:lstStyle/>
          <a:p>
            <a:r>
              <a:t>주식 &gt; 테마형 &gt; S&amp;P Global Dividend Aristocrats Index </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SDIV</a:t>
            </a:r>
          </a:p>
        </p:txBody>
      </p:sp>
      <p:sp>
        <p:nvSpPr>
          <p:cNvPr id="3" name="Text Placeholder 2"/>
          <p:cNvSpPr>
            <a:spLocks noGrp="1"/>
          </p:cNvSpPr>
          <p:nvPr>
            <p:ph type="body" idx="14" sz="quarter"/>
          </p:nvPr>
        </p:nvSpPr>
        <p:spPr/>
        <p:txBody>
          <a:bodyPr/>
          <a:lstStyle/>
          <a:p>
            <a:r>
              <a:t>Global X SuperDividend ETF</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SDIV는 글로벌 주식 중 가장 배당수익률이 높은 100개 기업을 골라 편입하는 ETF입니다.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Mirae Asset Global Investments Co., Ltd.</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06/08/11</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$806.98M</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0.59%</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522,577</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0.08%</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0.21%</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11.06%</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108</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Riverstone Holdings Limited</a:t>
                      </a:r>
                    </a:p>
                  </a:txBody>
                  <a:tcPr anchor="ctr" marL="36000" marR="36000" marT="0" marB="0">
                    <a:noFill/>
                  </a:tcPr>
                </a:tc>
                <a:tc>
                  <a:txBody>
                    <a:bodyPr/>
                    <a:lstStyle/>
                    <a:p>
                      <a:pPr algn="r">
                        <a:defRPr sz="800" b="0">
                          <a:solidFill>
                            <a:srgbClr val="000000"/>
                          </a:solidFill>
                          <a:latin typeface="원신한 Light"/>
                        </a:defRPr>
                      </a:pPr>
                      <a:r>
                        <a:t>1.30%</a:t>
                      </a:r>
                    </a:p>
                  </a:txBody>
                  <a:tcPr anchor="ctr" marL="36000" marR="36000" marT="0" marB="0">
                    <a:noFill/>
                  </a:tcPr>
                </a:tc>
              </a:tr>
              <a:tr h="187200">
                <a:tc>
                  <a:txBody>
                    <a:bodyPr/>
                    <a:lstStyle/>
                    <a:p>
                      <a:pPr algn="l">
                        <a:defRPr sz="800" b="0">
                          <a:solidFill>
                            <a:srgbClr val="000000"/>
                          </a:solidFill>
                          <a:latin typeface="원신한 Light"/>
                        </a:defRPr>
                      </a:pPr>
                      <a:r>
                        <a:t>M&amp;G Plc</a:t>
                      </a:r>
                    </a:p>
                  </a:txBody>
                  <a:tcPr anchor="ctr" marL="36000" marR="36000" marT="0" marB="0">
                    <a:noFill/>
                  </a:tcPr>
                </a:tc>
                <a:tc>
                  <a:txBody>
                    <a:bodyPr/>
                    <a:lstStyle/>
                    <a:p>
                      <a:pPr algn="r">
                        <a:defRPr sz="800" b="0">
                          <a:solidFill>
                            <a:srgbClr val="000000"/>
                          </a:solidFill>
                          <a:latin typeface="원신한 Light"/>
                        </a:defRPr>
                      </a:pPr>
                      <a:r>
                        <a:t>1.29%</a:t>
                      </a:r>
                    </a:p>
                  </a:txBody>
                  <a:tcPr anchor="ctr" marL="36000" marR="36000" marT="0" marB="0">
                    <a:noFill/>
                  </a:tcPr>
                </a:tc>
              </a:tr>
              <a:tr h="187200">
                <a:tc>
                  <a:txBody>
                    <a:bodyPr/>
                    <a:lstStyle/>
                    <a:p>
                      <a:pPr algn="l">
                        <a:defRPr sz="800" b="0">
                          <a:solidFill>
                            <a:srgbClr val="000000"/>
                          </a:solidFill>
                          <a:latin typeface="원신한 Light"/>
                        </a:defRPr>
                      </a:pPr>
                      <a:r>
                        <a:t>Ferrexpo plc</a:t>
                      </a:r>
                    </a:p>
                  </a:txBody>
                  <a:tcPr anchor="ctr" marL="36000" marR="36000" marT="0" marB="0">
                    <a:noFill/>
                  </a:tcPr>
                </a:tc>
                <a:tc>
                  <a:txBody>
                    <a:bodyPr/>
                    <a:lstStyle/>
                    <a:p>
                      <a:pPr algn="r">
                        <a:defRPr sz="800" b="0">
                          <a:solidFill>
                            <a:srgbClr val="000000"/>
                          </a:solidFill>
                          <a:latin typeface="원신한 Light"/>
                        </a:defRPr>
                      </a:pPr>
                      <a:r>
                        <a:t>1.27%</a:t>
                      </a:r>
                    </a:p>
                  </a:txBody>
                  <a:tcPr anchor="ctr" marL="36000" marR="36000" marT="0" marB="0">
                    <a:noFill/>
                  </a:tcPr>
                </a:tc>
              </a:tr>
              <a:tr h="187200">
                <a:tc>
                  <a:txBody>
                    <a:bodyPr/>
                    <a:lstStyle/>
                    <a:p>
                      <a:pPr algn="l">
                        <a:defRPr sz="800" b="0">
                          <a:solidFill>
                            <a:srgbClr val="000000"/>
                          </a:solidFill>
                          <a:latin typeface="원신한 Light"/>
                        </a:defRPr>
                      </a:pPr>
                      <a:r>
                        <a:t>Colbun S.A.</a:t>
                      </a:r>
                    </a:p>
                  </a:txBody>
                  <a:tcPr anchor="ctr" marL="36000" marR="36000" marT="0" marB="0">
                    <a:noFill/>
                  </a:tcPr>
                </a:tc>
                <a:tc>
                  <a:txBody>
                    <a:bodyPr/>
                    <a:lstStyle/>
                    <a:p>
                      <a:pPr algn="r">
                        <a:defRPr sz="800" b="0">
                          <a:solidFill>
                            <a:srgbClr val="000000"/>
                          </a:solidFill>
                          <a:latin typeface="원신한 Light"/>
                        </a:defRPr>
                      </a:pPr>
                      <a:r>
                        <a:t>1.26%</a:t>
                      </a:r>
                    </a:p>
                  </a:txBody>
                  <a:tcPr anchor="ctr" marL="36000" marR="36000" marT="0" marB="0">
                    <a:noFill/>
                  </a:tcPr>
                </a:tc>
              </a:tr>
              <a:tr h="187200">
                <a:tc>
                  <a:txBody>
                    <a:bodyPr/>
                    <a:lstStyle/>
                    <a:p>
                      <a:pPr algn="l">
                        <a:defRPr sz="800" b="0">
                          <a:solidFill>
                            <a:srgbClr val="000000"/>
                          </a:solidFill>
                          <a:latin typeface="원신한 Light"/>
                        </a:defRPr>
                      </a:pPr>
                      <a:r>
                        <a:t>Starwood Property Trust, Inc.</a:t>
                      </a:r>
                    </a:p>
                  </a:txBody>
                  <a:tcPr anchor="ctr" marL="36000" marR="36000" marT="0" marB="0">
                    <a:noFill/>
                  </a:tcPr>
                </a:tc>
                <a:tc>
                  <a:txBody>
                    <a:bodyPr/>
                    <a:lstStyle/>
                    <a:p>
                      <a:pPr algn="r">
                        <a:defRPr sz="800" b="0">
                          <a:solidFill>
                            <a:srgbClr val="000000"/>
                          </a:solidFill>
                          <a:latin typeface="원신한 Light"/>
                        </a:defRPr>
                      </a:pPr>
                      <a:r>
                        <a:t>1.26%</a:t>
                      </a:r>
                    </a:p>
                  </a:txBody>
                  <a:tcPr anchor="ctr" marL="36000" marR="36000" marT="0" marB="0">
                    <a:noFill/>
                  </a:tcPr>
                </a:tc>
              </a:tr>
              <a:tr h="187200">
                <a:tc>
                  <a:txBody>
                    <a:bodyPr/>
                    <a:lstStyle/>
                    <a:p>
                      <a:pPr algn="l">
                        <a:defRPr sz="800" b="0">
                          <a:solidFill>
                            <a:srgbClr val="000000"/>
                          </a:solidFill>
                          <a:latin typeface="원신한 Light"/>
                        </a:defRPr>
                      </a:pPr>
                      <a:r>
                        <a:t>Coronation Fund Managers Limited</a:t>
                      </a:r>
                    </a:p>
                  </a:txBody>
                  <a:tcPr anchor="ctr" marL="36000" marR="36000" marT="0" marB="0">
                    <a:noFill/>
                  </a:tcPr>
                </a:tc>
                <a:tc>
                  <a:txBody>
                    <a:bodyPr/>
                    <a:lstStyle/>
                    <a:p>
                      <a:pPr algn="r">
                        <a:defRPr sz="800" b="0">
                          <a:solidFill>
                            <a:srgbClr val="000000"/>
                          </a:solidFill>
                          <a:latin typeface="원신한 Light"/>
                        </a:defRPr>
                      </a:pPr>
                      <a:r>
                        <a:t>1.26%</a:t>
                      </a:r>
                    </a:p>
                  </a:txBody>
                  <a:tcPr anchor="ctr" marL="36000" marR="36000" marT="0" marB="0">
                    <a:noFill/>
                  </a:tcPr>
                </a:tc>
              </a:tr>
              <a:tr h="187200">
                <a:tc>
                  <a:txBody>
                    <a:bodyPr/>
                    <a:lstStyle/>
                    <a:p>
                      <a:pPr algn="l">
                        <a:defRPr sz="800" b="0">
                          <a:solidFill>
                            <a:srgbClr val="000000"/>
                          </a:solidFill>
                          <a:latin typeface="원신한 Light"/>
                        </a:defRPr>
                      </a:pPr>
                      <a:r>
                        <a:t>Ready Capital Corporation</a:t>
                      </a:r>
                    </a:p>
                  </a:txBody>
                  <a:tcPr anchor="ctr" marL="36000" marR="36000" marT="0" marB="0">
                    <a:noFill/>
                  </a:tcPr>
                </a:tc>
                <a:tc>
                  <a:txBody>
                    <a:bodyPr/>
                    <a:lstStyle/>
                    <a:p>
                      <a:pPr algn="r">
                        <a:defRPr sz="800" b="0">
                          <a:solidFill>
                            <a:srgbClr val="000000"/>
                          </a:solidFill>
                          <a:latin typeface="원신한 Light"/>
                        </a:defRPr>
                      </a:pPr>
                      <a:r>
                        <a:t>1.26%</a:t>
                      </a:r>
                    </a:p>
                  </a:txBody>
                  <a:tcPr anchor="ctr" marL="36000" marR="36000" marT="0" marB="0">
                    <a:noFill/>
                  </a:tcPr>
                </a:tc>
              </a:tr>
              <a:tr h="187200">
                <a:tc>
                  <a:txBody>
                    <a:bodyPr/>
                    <a:lstStyle/>
                    <a:p>
                      <a:pPr algn="l">
                        <a:defRPr sz="800" b="0">
                          <a:solidFill>
                            <a:srgbClr val="000000"/>
                          </a:solidFill>
                          <a:latin typeface="원신한 Light"/>
                        </a:defRPr>
                      </a:pPr>
                      <a:r>
                        <a:t>Arbor Realty Trust, Inc.</a:t>
                      </a:r>
                    </a:p>
                  </a:txBody>
                  <a:tcPr anchor="ctr" marL="36000" marR="36000" marT="0" marB="0">
                    <a:noFill/>
                  </a:tcPr>
                </a:tc>
                <a:tc>
                  <a:txBody>
                    <a:bodyPr/>
                    <a:lstStyle/>
                    <a:p>
                      <a:pPr algn="r">
                        <a:defRPr sz="800" b="0">
                          <a:solidFill>
                            <a:srgbClr val="000000"/>
                          </a:solidFill>
                          <a:latin typeface="원신한 Light"/>
                        </a:defRPr>
                      </a:pPr>
                      <a:r>
                        <a:t>1.26%</a:t>
                      </a:r>
                    </a:p>
                  </a:txBody>
                  <a:tcPr anchor="ctr" marL="36000" marR="36000" marT="0" marB="0">
                    <a:noFill/>
                  </a:tcPr>
                </a:tc>
              </a:tr>
              <a:tr h="187200">
                <a:tc>
                  <a:txBody>
                    <a:bodyPr/>
                    <a:lstStyle/>
                    <a:p>
                      <a:pPr algn="l">
                        <a:defRPr sz="800" b="0">
                          <a:solidFill>
                            <a:srgbClr val="000000"/>
                          </a:solidFill>
                          <a:latin typeface="원신한 Light"/>
                        </a:defRPr>
                      </a:pPr>
                      <a:r>
                        <a:t>Chimera Investment Corporation</a:t>
                      </a:r>
                    </a:p>
                  </a:txBody>
                  <a:tcPr anchor="ctr" marL="36000" marR="36000" marT="0" marB="0">
                    <a:noFill/>
                  </a:tcPr>
                </a:tc>
                <a:tc>
                  <a:txBody>
                    <a:bodyPr/>
                    <a:lstStyle/>
                    <a:p>
                      <a:pPr algn="r">
                        <a:defRPr sz="800" b="0">
                          <a:solidFill>
                            <a:srgbClr val="000000"/>
                          </a:solidFill>
                          <a:latin typeface="원신한 Light"/>
                        </a:defRPr>
                      </a:pPr>
                      <a:r>
                        <a:t>1.25%</a:t>
                      </a:r>
                    </a:p>
                  </a:txBody>
                  <a:tcPr anchor="ctr" marL="36000" marR="36000" marT="0" marB="0">
                    <a:noFill/>
                  </a:tcPr>
                </a:tc>
              </a:tr>
              <a:tr h="187200">
                <a:tc>
                  <a:txBody>
                    <a:bodyPr/>
                    <a:lstStyle/>
                    <a:p>
                      <a:pPr algn="l">
                        <a:defRPr sz="800" b="0">
                          <a:solidFill>
                            <a:srgbClr val="000000"/>
                          </a:solidFill>
                          <a:latin typeface="원신한 Light"/>
                        </a:defRPr>
                      </a:pPr>
                      <a:r>
                        <a:t>Hartalega Holdings Bhd.</a:t>
                      </a:r>
                    </a:p>
                  </a:txBody>
                  <a:tcPr anchor="ctr" marL="36000" marR="36000" marT="0" marB="0">
                    <a:noFill/>
                  </a:tcPr>
                </a:tc>
                <a:tc>
                  <a:txBody>
                    <a:bodyPr/>
                    <a:lstStyle/>
                    <a:p>
                      <a:pPr algn="r">
                        <a:defRPr sz="800" b="0">
                          <a:solidFill>
                            <a:srgbClr val="000000"/>
                          </a:solidFill>
                          <a:latin typeface="원신한 Light"/>
                        </a:defRPr>
                      </a:pPr>
                      <a:r>
                        <a:t>1.25%</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1960" b="1960"/>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1065" r="1065"/>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l="3858" r="3858"/>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스마트베타 &gt; Solactive Global SuperDividend Index </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WDIV</a:t>
            </a:r>
          </a:p>
        </p:txBody>
      </p:sp>
      <p:sp>
        <p:nvSpPr>
          <p:cNvPr id="3" name="Text Placeholder 2"/>
          <p:cNvSpPr>
            <a:spLocks noGrp="1"/>
          </p:cNvSpPr>
          <p:nvPr>
            <p:ph type="body" idx="14" sz="quarter"/>
          </p:nvPr>
        </p:nvSpPr>
        <p:spPr/>
        <p:txBody>
          <a:bodyPr/>
          <a:lstStyle/>
          <a:p>
            <a:r>
              <a:t>SPDR S&amp;P Global Dividend ETF</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WDIV는 연속으로 10년 이상 배당을 늘렸거나 유지시킨 글로벌 기업에 투자하는 ETF입니다.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State Street Global Advisors</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05/29/13</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$271.67M</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0.40%</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17,183</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0.12%</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0.12%</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4.23%</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100</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Enagas SA</a:t>
                      </a:r>
                    </a:p>
                  </a:txBody>
                  <a:tcPr anchor="ctr" marL="36000" marR="36000" marT="0" marB="0">
                    <a:noFill/>
                  </a:tcPr>
                </a:tc>
                <a:tc>
                  <a:txBody>
                    <a:bodyPr/>
                    <a:lstStyle/>
                    <a:p>
                      <a:pPr algn="r">
                        <a:defRPr sz="800" b="0">
                          <a:solidFill>
                            <a:srgbClr val="000000"/>
                          </a:solidFill>
                          <a:latin typeface="원신한 Light"/>
                        </a:defRPr>
                      </a:pPr>
                      <a:r>
                        <a:t>1.71%</a:t>
                      </a:r>
                    </a:p>
                  </a:txBody>
                  <a:tcPr anchor="ctr" marL="36000" marR="36000" marT="0" marB="0">
                    <a:noFill/>
                  </a:tcPr>
                </a:tc>
              </a:tr>
              <a:tr h="187200">
                <a:tc>
                  <a:txBody>
                    <a:bodyPr/>
                    <a:lstStyle/>
                    <a:p>
                      <a:pPr algn="l">
                        <a:defRPr sz="800" b="0">
                          <a:solidFill>
                            <a:srgbClr val="000000"/>
                          </a:solidFill>
                          <a:latin typeface="원신한 Light"/>
                        </a:defRPr>
                      </a:pPr>
                      <a:r>
                        <a:t>AT&amp;T Inc.</a:t>
                      </a:r>
                    </a:p>
                  </a:txBody>
                  <a:tcPr anchor="ctr" marL="36000" marR="36000" marT="0" marB="0">
                    <a:noFill/>
                  </a:tcPr>
                </a:tc>
                <a:tc>
                  <a:txBody>
                    <a:bodyPr/>
                    <a:lstStyle/>
                    <a:p>
                      <a:pPr algn="r">
                        <a:defRPr sz="800" b="0">
                          <a:solidFill>
                            <a:srgbClr val="000000"/>
                          </a:solidFill>
                          <a:latin typeface="원신한 Light"/>
                        </a:defRPr>
                      </a:pPr>
                      <a:r>
                        <a:t>1.59%</a:t>
                      </a:r>
                    </a:p>
                  </a:txBody>
                  <a:tcPr anchor="ctr" marL="36000" marR="36000" marT="0" marB="0">
                    <a:noFill/>
                  </a:tcPr>
                </a:tc>
              </a:tr>
              <a:tr h="187200">
                <a:tc>
                  <a:txBody>
                    <a:bodyPr/>
                    <a:lstStyle/>
                    <a:p>
                      <a:pPr algn="l">
                        <a:defRPr sz="800" b="0">
                          <a:solidFill>
                            <a:srgbClr val="000000"/>
                          </a:solidFill>
                          <a:latin typeface="원신한 Light"/>
                        </a:defRPr>
                      </a:pPr>
                      <a:r>
                        <a:t>Keyera Corp.</a:t>
                      </a:r>
                    </a:p>
                  </a:txBody>
                  <a:tcPr anchor="ctr" marL="36000" marR="36000" marT="0" marB="0">
                    <a:noFill/>
                  </a:tcPr>
                </a:tc>
                <a:tc>
                  <a:txBody>
                    <a:bodyPr/>
                    <a:lstStyle/>
                    <a:p>
                      <a:pPr algn="r">
                        <a:defRPr sz="800" b="0">
                          <a:solidFill>
                            <a:srgbClr val="000000"/>
                          </a:solidFill>
                          <a:latin typeface="원신한 Light"/>
                        </a:defRPr>
                      </a:pPr>
                      <a:r>
                        <a:t>1.50%</a:t>
                      </a:r>
                    </a:p>
                  </a:txBody>
                  <a:tcPr anchor="ctr" marL="36000" marR="36000" marT="0" marB="0">
                    <a:noFill/>
                  </a:tcPr>
                </a:tc>
              </a:tr>
              <a:tr h="187200">
                <a:tc>
                  <a:txBody>
                    <a:bodyPr/>
                    <a:lstStyle/>
                    <a:p>
                      <a:pPr algn="l">
                        <a:defRPr sz="800" b="0">
                          <a:solidFill>
                            <a:srgbClr val="000000"/>
                          </a:solidFill>
                          <a:latin typeface="원신한 Light"/>
                        </a:defRPr>
                      </a:pPr>
                      <a:r>
                        <a:t>LTC Properties, Inc.</a:t>
                      </a:r>
                    </a:p>
                  </a:txBody>
                  <a:tcPr anchor="ctr" marL="36000" marR="36000" marT="0" marB="0">
                    <a:noFill/>
                  </a:tcPr>
                </a:tc>
                <a:tc>
                  <a:txBody>
                    <a:bodyPr/>
                    <a:lstStyle/>
                    <a:p>
                      <a:pPr algn="r">
                        <a:defRPr sz="800" b="0">
                          <a:solidFill>
                            <a:srgbClr val="000000"/>
                          </a:solidFill>
                          <a:latin typeface="원신한 Light"/>
                        </a:defRPr>
                      </a:pPr>
                      <a:r>
                        <a:t>1.50%</a:t>
                      </a:r>
                    </a:p>
                  </a:txBody>
                  <a:tcPr anchor="ctr" marL="36000" marR="36000" marT="0" marB="0">
                    <a:noFill/>
                  </a:tcPr>
                </a:tc>
              </a:tr>
              <a:tr h="187200">
                <a:tc>
                  <a:txBody>
                    <a:bodyPr/>
                    <a:lstStyle/>
                    <a:p>
                      <a:pPr algn="l">
                        <a:defRPr sz="800" b="0">
                          <a:solidFill>
                            <a:srgbClr val="000000"/>
                          </a:solidFill>
                          <a:latin typeface="원신한 Light"/>
                        </a:defRPr>
                      </a:pPr>
                      <a:r>
                        <a:t>South Jersey Industries, Inc.</a:t>
                      </a:r>
                    </a:p>
                  </a:txBody>
                  <a:tcPr anchor="ctr" marL="36000" marR="36000" marT="0" marB="0">
                    <a:noFill/>
                  </a:tcPr>
                </a:tc>
                <a:tc>
                  <a:txBody>
                    <a:bodyPr/>
                    <a:lstStyle/>
                    <a:p>
                      <a:pPr algn="r">
                        <a:defRPr sz="800" b="0">
                          <a:solidFill>
                            <a:srgbClr val="000000"/>
                          </a:solidFill>
                          <a:latin typeface="원신한 Light"/>
                        </a:defRPr>
                      </a:pPr>
                      <a:r>
                        <a:t>1.45%</a:t>
                      </a:r>
                    </a:p>
                  </a:txBody>
                  <a:tcPr anchor="ctr" marL="36000" marR="36000" marT="0" marB="0">
                    <a:noFill/>
                  </a:tcPr>
                </a:tc>
              </a:tr>
              <a:tr h="187200">
                <a:tc>
                  <a:txBody>
                    <a:bodyPr/>
                    <a:lstStyle/>
                    <a:p>
                      <a:pPr algn="l">
                        <a:defRPr sz="800" b="0">
                          <a:solidFill>
                            <a:srgbClr val="000000"/>
                          </a:solidFill>
                          <a:latin typeface="원신한 Light"/>
                        </a:defRPr>
                      </a:pPr>
                      <a:r>
                        <a:t>Rubis SCA</a:t>
                      </a:r>
                    </a:p>
                  </a:txBody>
                  <a:tcPr anchor="ctr" marL="36000" marR="36000" marT="0" marB="0">
                    <a:noFill/>
                  </a:tcPr>
                </a:tc>
                <a:tc>
                  <a:txBody>
                    <a:bodyPr/>
                    <a:lstStyle/>
                    <a:p>
                      <a:pPr algn="r">
                        <a:defRPr sz="800" b="0">
                          <a:solidFill>
                            <a:srgbClr val="000000"/>
                          </a:solidFill>
                          <a:latin typeface="원신한 Light"/>
                        </a:defRPr>
                      </a:pPr>
                      <a:r>
                        <a:t>1.36%</a:t>
                      </a:r>
                    </a:p>
                  </a:txBody>
                  <a:tcPr anchor="ctr" marL="36000" marR="36000" marT="0" marB="0">
                    <a:noFill/>
                  </a:tcPr>
                </a:tc>
              </a:tr>
              <a:tr h="187200">
                <a:tc>
                  <a:txBody>
                    <a:bodyPr/>
                    <a:lstStyle/>
                    <a:p>
                      <a:pPr algn="l">
                        <a:defRPr sz="800" b="0">
                          <a:solidFill>
                            <a:srgbClr val="000000"/>
                          </a:solidFill>
                          <a:latin typeface="원신한 Light"/>
                        </a:defRPr>
                      </a:pPr>
                      <a:r>
                        <a:t>TC Energy Corporation</a:t>
                      </a:r>
                    </a:p>
                  </a:txBody>
                  <a:tcPr anchor="ctr" marL="36000" marR="36000" marT="0" marB="0">
                    <a:noFill/>
                  </a:tcPr>
                </a:tc>
                <a:tc>
                  <a:txBody>
                    <a:bodyPr/>
                    <a:lstStyle/>
                    <a:p>
                      <a:pPr algn="r">
                        <a:defRPr sz="800" b="0">
                          <a:solidFill>
                            <a:srgbClr val="000000"/>
                          </a:solidFill>
                          <a:latin typeface="원신한 Light"/>
                        </a:defRPr>
                      </a:pPr>
                      <a:r>
                        <a:t>1.35%</a:t>
                      </a:r>
                    </a:p>
                  </a:txBody>
                  <a:tcPr anchor="ctr" marL="36000" marR="36000" marT="0" marB="0">
                    <a:noFill/>
                  </a:tcPr>
                </a:tc>
              </a:tr>
              <a:tr h="187200">
                <a:tc>
                  <a:txBody>
                    <a:bodyPr/>
                    <a:lstStyle/>
                    <a:p>
                      <a:pPr algn="l">
                        <a:defRPr sz="800" b="0">
                          <a:solidFill>
                            <a:srgbClr val="000000"/>
                          </a:solidFill>
                          <a:latin typeface="원신한 Light"/>
                        </a:defRPr>
                      </a:pPr>
                      <a:r>
                        <a:t>KT &amp; G Corporation</a:t>
                      </a:r>
                    </a:p>
                  </a:txBody>
                  <a:tcPr anchor="ctr" marL="36000" marR="36000" marT="0" marB="0">
                    <a:noFill/>
                  </a:tcPr>
                </a:tc>
                <a:tc>
                  <a:txBody>
                    <a:bodyPr/>
                    <a:lstStyle/>
                    <a:p>
                      <a:pPr algn="r">
                        <a:defRPr sz="800" b="0">
                          <a:solidFill>
                            <a:srgbClr val="000000"/>
                          </a:solidFill>
                          <a:latin typeface="원신한 Light"/>
                        </a:defRPr>
                      </a:pPr>
                      <a:r>
                        <a:t>1.34%</a:t>
                      </a:r>
                    </a:p>
                  </a:txBody>
                  <a:tcPr anchor="ctr" marL="36000" marR="36000" marT="0" marB="0">
                    <a:noFill/>
                  </a:tcPr>
                </a:tc>
              </a:tr>
              <a:tr h="187200">
                <a:tc>
                  <a:txBody>
                    <a:bodyPr/>
                    <a:lstStyle/>
                    <a:p>
                      <a:pPr algn="l">
                        <a:defRPr sz="800" b="0">
                          <a:solidFill>
                            <a:srgbClr val="000000"/>
                          </a:solidFill>
                          <a:latin typeface="원신한 Light"/>
                        </a:defRPr>
                      </a:pPr>
                      <a:r>
                        <a:t>New World Development Co. Ltd.</a:t>
                      </a:r>
                    </a:p>
                  </a:txBody>
                  <a:tcPr anchor="ctr" marL="36000" marR="36000" marT="0" marB="0">
                    <a:noFill/>
                  </a:tcPr>
                </a:tc>
                <a:tc>
                  <a:txBody>
                    <a:bodyPr/>
                    <a:lstStyle/>
                    <a:p>
                      <a:pPr algn="r">
                        <a:defRPr sz="800" b="0">
                          <a:solidFill>
                            <a:srgbClr val="000000"/>
                          </a:solidFill>
                          <a:latin typeface="원신한 Light"/>
                        </a:defRPr>
                      </a:pPr>
                      <a:r>
                        <a:t>1.34%</a:t>
                      </a:r>
                    </a:p>
                  </a:txBody>
                  <a:tcPr anchor="ctr" marL="36000" marR="36000" marT="0" marB="0">
                    <a:noFill/>
                  </a:tcPr>
                </a:tc>
              </a:tr>
              <a:tr h="187200">
                <a:tc>
                  <a:txBody>
                    <a:bodyPr/>
                    <a:lstStyle/>
                    <a:p>
                      <a:pPr algn="l">
                        <a:defRPr sz="800" b="0">
                          <a:solidFill>
                            <a:srgbClr val="000000"/>
                          </a:solidFill>
                          <a:latin typeface="원신한 Light"/>
                        </a:defRPr>
                      </a:pPr>
                      <a:r>
                        <a:t>Electric Power Development Co., Ltd.</a:t>
                      </a:r>
                    </a:p>
                  </a:txBody>
                  <a:tcPr anchor="ctr" marL="36000" marR="36000" marT="0" marB="0">
                    <a:noFill/>
                  </a:tcPr>
                </a:tc>
                <a:tc>
                  <a:txBody>
                    <a:bodyPr/>
                    <a:lstStyle/>
                    <a:p>
                      <a:pPr algn="r">
                        <a:defRPr sz="800" b="0">
                          <a:solidFill>
                            <a:srgbClr val="000000"/>
                          </a:solidFill>
                          <a:latin typeface="원신한 Light"/>
                        </a:defRPr>
                      </a:pPr>
                      <a:r>
                        <a:t>1.31%</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1280" b="1280"/>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1065" r="1065"/>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l="3858" r="3858"/>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스마트베타 &gt; S&amp;P Global Dividend Aristocrats Index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XLK</a:t>
            </a:r>
          </a:p>
        </p:txBody>
      </p:sp>
      <p:sp>
        <p:nvSpPr>
          <p:cNvPr id="3" name="Text Placeholder 2"/>
          <p:cNvSpPr>
            <a:spLocks noGrp="1"/>
          </p:cNvSpPr>
          <p:nvPr>
            <p:ph type="body" idx="14" sz="quarter"/>
          </p:nvPr>
        </p:nvSpPr>
        <p:spPr/>
        <p:txBody>
          <a:bodyPr/>
          <a:lstStyle/>
          <a:p>
            <a:r>
              <a:t>Technology Select Sector SPDR Fund</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미국 S&amp;P500 내 테크기업에 투자하며, 금융결제 및 통신회사에도 투자하는 것이 특징입니다.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State Street Global Advisors</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12/16/98</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$42.66B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0.10%</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13,636,083</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0.77%</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76</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Apple Inc.</a:t>
                      </a:r>
                    </a:p>
                  </a:txBody>
                  <a:tcPr anchor="ctr" marL="36000" marR="36000" marT="0" marB="0">
                    <a:noFill/>
                  </a:tcPr>
                </a:tc>
                <a:tc>
                  <a:txBody>
                    <a:bodyPr/>
                    <a:lstStyle/>
                    <a:p>
                      <a:pPr algn="r">
                        <a:defRPr sz="800" b="0">
                          <a:solidFill>
                            <a:srgbClr val="000000"/>
                          </a:solidFill>
                          <a:latin typeface="원신한 Light"/>
                        </a:defRPr>
                      </a:pPr>
                      <a:r>
                        <a:t>24.32%</a:t>
                      </a:r>
                    </a:p>
                  </a:txBody>
                  <a:tcPr anchor="ctr" marL="36000" marR="36000" marT="0" marB="0">
                    <a:noFill/>
                  </a:tcPr>
                </a:tc>
              </a:tr>
              <a:tr h="187200">
                <a:tc>
                  <a:txBody>
                    <a:bodyPr/>
                    <a:lstStyle/>
                    <a:p>
                      <a:pPr algn="l">
                        <a:defRPr sz="800" b="0">
                          <a:solidFill>
                            <a:srgbClr val="000000"/>
                          </a:solidFill>
                          <a:latin typeface="원신한 Light"/>
                        </a:defRPr>
                      </a:pPr>
                      <a:r>
                        <a:t>Microsoft Corporation</a:t>
                      </a:r>
                    </a:p>
                  </a:txBody>
                  <a:tcPr anchor="ctr" marL="36000" marR="36000" marT="0" marB="0">
                    <a:noFill/>
                  </a:tcPr>
                </a:tc>
                <a:tc>
                  <a:txBody>
                    <a:bodyPr/>
                    <a:lstStyle/>
                    <a:p>
                      <a:pPr algn="r">
                        <a:defRPr sz="800" b="0">
                          <a:solidFill>
                            <a:srgbClr val="000000"/>
                          </a:solidFill>
                          <a:latin typeface="원신한 Light"/>
                        </a:defRPr>
                      </a:pPr>
                      <a:r>
                        <a:t>21.61%</a:t>
                      </a:r>
                    </a:p>
                  </a:txBody>
                  <a:tcPr anchor="ctr" marL="36000" marR="36000" marT="0" marB="0">
                    <a:noFill/>
                  </a:tcPr>
                </a:tc>
              </a:tr>
              <a:tr h="187200">
                <a:tc>
                  <a:txBody>
                    <a:bodyPr/>
                    <a:lstStyle/>
                    <a:p>
                      <a:pPr algn="l">
                        <a:defRPr sz="800" b="0">
                          <a:solidFill>
                            <a:srgbClr val="000000"/>
                          </a:solidFill>
                          <a:latin typeface="원신한 Light"/>
                        </a:defRPr>
                      </a:pPr>
                      <a:r>
                        <a:t>NVIDIA Corporation</a:t>
                      </a:r>
                    </a:p>
                  </a:txBody>
                  <a:tcPr anchor="ctr" marL="36000" marR="36000" marT="0" marB="0">
                    <a:noFill/>
                  </a:tcPr>
                </a:tc>
                <a:tc>
                  <a:txBody>
                    <a:bodyPr/>
                    <a:lstStyle/>
                    <a:p>
                      <a:pPr algn="r">
                        <a:defRPr sz="800" b="0">
                          <a:solidFill>
                            <a:srgbClr val="000000"/>
                          </a:solidFill>
                          <a:latin typeface="원신한 Light"/>
                        </a:defRPr>
                      </a:pPr>
                      <a:r>
                        <a:t>4.22%</a:t>
                      </a:r>
                    </a:p>
                  </a:txBody>
                  <a:tcPr anchor="ctr" marL="36000" marR="36000" marT="0" marB="0">
                    <a:noFill/>
                  </a:tcPr>
                </a:tc>
              </a:tr>
              <a:tr h="187200">
                <a:tc>
                  <a:txBody>
                    <a:bodyPr/>
                    <a:lstStyle/>
                    <a:p>
                      <a:pPr algn="l">
                        <a:defRPr sz="800" b="0">
                          <a:solidFill>
                            <a:srgbClr val="000000"/>
                          </a:solidFill>
                          <a:latin typeface="원신한 Light"/>
                        </a:defRPr>
                      </a:pPr>
                      <a:r>
                        <a:t>Visa Inc. Class A</a:t>
                      </a:r>
                    </a:p>
                  </a:txBody>
                  <a:tcPr anchor="ctr" marL="36000" marR="36000" marT="0" marB="0">
                    <a:noFill/>
                  </a:tcPr>
                </a:tc>
                <a:tc>
                  <a:txBody>
                    <a:bodyPr/>
                    <a:lstStyle/>
                    <a:p>
                      <a:pPr algn="r">
                        <a:defRPr sz="800" b="0">
                          <a:solidFill>
                            <a:srgbClr val="000000"/>
                          </a:solidFill>
                          <a:latin typeface="원신한 Light"/>
                        </a:defRPr>
                      </a:pPr>
                      <a:r>
                        <a:t>3.61%</a:t>
                      </a:r>
                    </a:p>
                  </a:txBody>
                  <a:tcPr anchor="ctr" marL="36000" marR="36000" marT="0" marB="0">
                    <a:noFill/>
                  </a:tcPr>
                </a:tc>
              </a:tr>
              <a:tr h="187200">
                <a:tc>
                  <a:txBody>
                    <a:bodyPr/>
                    <a:lstStyle/>
                    <a:p>
                      <a:pPr algn="l">
                        <a:defRPr sz="800" b="0">
                          <a:solidFill>
                            <a:srgbClr val="000000"/>
                          </a:solidFill>
                          <a:latin typeface="원신한 Light"/>
                        </a:defRPr>
                      </a:pPr>
                      <a:r>
                        <a:t>Mastercard Incorporated Class A</a:t>
                      </a:r>
                    </a:p>
                  </a:txBody>
                  <a:tcPr anchor="ctr" marL="36000" marR="36000" marT="0" marB="0">
                    <a:noFill/>
                  </a:tcPr>
                </a:tc>
                <a:tc>
                  <a:txBody>
                    <a:bodyPr/>
                    <a:lstStyle/>
                    <a:p>
                      <a:pPr algn="r">
                        <a:defRPr sz="800" b="0">
                          <a:solidFill>
                            <a:srgbClr val="000000"/>
                          </a:solidFill>
                          <a:latin typeface="원신한 Light"/>
                        </a:defRPr>
                      </a:pPr>
                      <a:r>
                        <a:t>3.04%</a:t>
                      </a:r>
                    </a:p>
                  </a:txBody>
                  <a:tcPr anchor="ctr" marL="36000" marR="36000" marT="0" marB="0">
                    <a:noFill/>
                  </a:tcPr>
                </a:tc>
              </a:tr>
              <a:tr h="187200">
                <a:tc>
                  <a:txBody>
                    <a:bodyPr/>
                    <a:lstStyle/>
                    <a:p>
                      <a:pPr algn="l">
                        <a:defRPr sz="800" b="0">
                          <a:solidFill>
                            <a:srgbClr val="000000"/>
                          </a:solidFill>
                          <a:latin typeface="원신한 Light"/>
                        </a:defRPr>
                      </a:pPr>
                      <a:r>
                        <a:t>Broadcom Inc.</a:t>
                      </a:r>
                    </a:p>
                  </a:txBody>
                  <a:tcPr anchor="ctr" marL="36000" marR="36000" marT="0" marB="0">
                    <a:noFill/>
                  </a:tcPr>
                </a:tc>
                <a:tc>
                  <a:txBody>
                    <a:bodyPr/>
                    <a:lstStyle/>
                    <a:p>
                      <a:pPr algn="r">
                        <a:defRPr sz="800" b="0">
                          <a:solidFill>
                            <a:srgbClr val="000000"/>
                          </a:solidFill>
                          <a:latin typeface="원신한 Light"/>
                        </a:defRPr>
                      </a:pPr>
                      <a:r>
                        <a:t>2.54%</a:t>
                      </a:r>
                    </a:p>
                  </a:txBody>
                  <a:tcPr anchor="ctr" marL="36000" marR="36000" marT="0" marB="0">
                    <a:noFill/>
                  </a:tcPr>
                </a:tc>
              </a:tr>
              <a:tr h="187200">
                <a:tc>
                  <a:txBody>
                    <a:bodyPr/>
                    <a:lstStyle/>
                    <a:p>
                      <a:pPr algn="l">
                        <a:defRPr sz="800" b="0">
                          <a:solidFill>
                            <a:srgbClr val="000000"/>
                          </a:solidFill>
                          <a:latin typeface="원신한 Light"/>
                        </a:defRPr>
                      </a:pPr>
                      <a:r>
                        <a:t>Cisco Systems, Inc.</a:t>
                      </a:r>
                    </a:p>
                  </a:txBody>
                  <a:tcPr anchor="ctr" marL="36000" marR="36000" marT="0" marB="0">
                    <a:noFill/>
                  </a:tcPr>
                </a:tc>
                <a:tc>
                  <a:txBody>
                    <a:bodyPr/>
                    <a:lstStyle/>
                    <a:p>
                      <a:pPr algn="r">
                        <a:defRPr sz="800" b="0">
                          <a:solidFill>
                            <a:srgbClr val="000000"/>
                          </a:solidFill>
                          <a:latin typeface="원신한 Light"/>
                        </a:defRPr>
                      </a:pPr>
                      <a:r>
                        <a:t>2.39%</a:t>
                      </a:r>
                    </a:p>
                  </a:txBody>
                  <a:tcPr anchor="ctr" marL="36000" marR="36000" marT="0" marB="0">
                    <a:noFill/>
                  </a:tcPr>
                </a:tc>
              </a:tr>
              <a:tr h="187200">
                <a:tc>
                  <a:txBody>
                    <a:bodyPr/>
                    <a:lstStyle/>
                    <a:p>
                      <a:pPr algn="l">
                        <a:defRPr sz="800" b="0">
                          <a:solidFill>
                            <a:srgbClr val="000000"/>
                          </a:solidFill>
                          <a:latin typeface="원신한 Light"/>
                        </a:defRPr>
                      </a:pPr>
                      <a:r>
                        <a:t>Adobe Inc.</a:t>
                      </a:r>
                    </a:p>
                  </a:txBody>
                  <a:tcPr anchor="ctr" marL="36000" marR="36000" marT="0" marB="0">
                    <a:noFill/>
                  </a:tcPr>
                </a:tc>
                <a:tc>
                  <a:txBody>
                    <a:bodyPr/>
                    <a:lstStyle/>
                    <a:p>
                      <a:pPr algn="r">
                        <a:defRPr sz="800" b="0">
                          <a:solidFill>
                            <a:srgbClr val="000000"/>
                          </a:solidFill>
                          <a:latin typeface="원신한 Light"/>
                        </a:defRPr>
                      </a:pPr>
                      <a:r>
                        <a:t>2.14%</a:t>
                      </a:r>
                    </a:p>
                  </a:txBody>
                  <a:tcPr anchor="ctr" marL="36000" marR="36000" marT="0" marB="0">
                    <a:noFill/>
                  </a:tcPr>
                </a:tc>
              </a:tr>
              <a:tr h="187200">
                <a:tc>
                  <a:txBody>
                    <a:bodyPr/>
                    <a:lstStyle/>
                    <a:p>
                      <a:pPr algn="l">
                        <a:defRPr sz="800" b="0">
                          <a:solidFill>
                            <a:srgbClr val="000000"/>
                          </a:solidFill>
                          <a:latin typeface="원신한 Light"/>
                        </a:defRPr>
                      </a:pPr>
                      <a:r>
                        <a:t>Accenture Plc Class A</a:t>
                      </a:r>
                    </a:p>
                  </a:txBody>
                  <a:tcPr anchor="ctr" marL="36000" marR="36000" marT="0" marB="0">
                    <a:noFill/>
                  </a:tcPr>
                </a:tc>
                <a:tc>
                  <a:txBody>
                    <a:bodyPr/>
                    <a:lstStyle/>
                    <a:p>
                      <a:pPr algn="r">
                        <a:defRPr sz="800" b="0">
                          <a:solidFill>
                            <a:srgbClr val="000000"/>
                          </a:solidFill>
                          <a:latin typeface="원신한 Light"/>
                        </a:defRPr>
                      </a:pPr>
                      <a:r>
                        <a:t>2.08%</a:t>
                      </a:r>
                    </a:p>
                  </a:txBody>
                  <a:tcPr anchor="ctr" marL="36000" marR="36000" marT="0" marB="0">
                    <a:noFill/>
                  </a:tcPr>
                </a:tc>
              </a:tr>
              <a:tr h="187200">
                <a:tc>
                  <a:txBody>
                    <a:bodyPr/>
                    <a:lstStyle/>
                    <a:p>
                      <a:pPr algn="l">
                        <a:defRPr sz="800" b="0">
                          <a:solidFill>
                            <a:srgbClr val="000000"/>
                          </a:solidFill>
                          <a:latin typeface="원신한 Light"/>
                        </a:defRPr>
                      </a:pPr>
                      <a:r>
                        <a:t>salesforce.com, inc.</a:t>
                      </a:r>
                    </a:p>
                  </a:txBody>
                  <a:tcPr anchor="ctr" marL="36000" marR="36000" marT="0" marB="0">
                    <a:noFill/>
                  </a:tcPr>
                </a:tc>
                <a:tc>
                  <a:txBody>
                    <a:bodyPr/>
                    <a:lstStyle/>
                    <a:p>
                      <a:pPr algn="r">
                        <a:defRPr sz="800" b="0">
                          <a:solidFill>
                            <a:srgbClr val="000000"/>
                          </a:solidFill>
                          <a:latin typeface="원신한 Light"/>
                        </a:defRPr>
                      </a:pPr>
                      <a:r>
                        <a:t>2.04%</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1280" b="1280"/>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1065" r="1065"/>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l="1835" r="1835"/>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섹터 &gt; S&amp;P Technology Select Sector Index </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IYW</a:t>
            </a:r>
          </a:p>
        </p:txBody>
      </p:sp>
      <p:sp>
        <p:nvSpPr>
          <p:cNvPr id="3" name="Text Placeholder 2"/>
          <p:cNvSpPr>
            <a:spLocks noGrp="1"/>
          </p:cNvSpPr>
          <p:nvPr>
            <p:ph type="body" idx="14" sz="quarter"/>
          </p:nvPr>
        </p:nvSpPr>
        <p:spPr/>
        <p:txBody>
          <a:bodyPr/>
          <a:lstStyle/>
          <a:p>
            <a:r>
              <a:t>iShares U.S. Technology ETF</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미국 기술주 전반에 투자하는 ETF입니다. 리밸런싱에 있어 개별 종목의 비중은 22.5%로 제한되며, 5% 이상의 비중을 가진 종목들의 비중 합은 45%로 제한됩니다.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Blackrock</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05/15/00</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$7.93B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0.43%</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508,275</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0.04%</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0.38%</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153</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Apple Inc.</a:t>
                      </a:r>
                    </a:p>
                  </a:txBody>
                  <a:tcPr anchor="ctr" marL="36000" marR="36000" marT="0" marB="0">
                    <a:noFill/>
                  </a:tcPr>
                </a:tc>
                <a:tc>
                  <a:txBody>
                    <a:bodyPr/>
                    <a:lstStyle/>
                    <a:p>
                      <a:pPr algn="r">
                        <a:defRPr sz="800" b="0">
                          <a:solidFill>
                            <a:srgbClr val="000000"/>
                          </a:solidFill>
                          <a:latin typeface="원신한 Light"/>
                        </a:defRPr>
                      </a:pPr>
                      <a:r>
                        <a:t>18.85%</a:t>
                      </a:r>
                    </a:p>
                  </a:txBody>
                  <a:tcPr anchor="ctr" marL="36000" marR="36000" marT="0" marB="0">
                    <a:noFill/>
                  </a:tcPr>
                </a:tc>
              </a:tr>
              <a:tr h="187200">
                <a:tc>
                  <a:txBody>
                    <a:bodyPr/>
                    <a:lstStyle/>
                    <a:p>
                      <a:pPr algn="l">
                        <a:defRPr sz="800" b="0">
                          <a:solidFill>
                            <a:srgbClr val="000000"/>
                          </a:solidFill>
                          <a:latin typeface="원신한 Light"/>
                        </a:defRPr>
                      </a:pPr>
                      <a:r>
                        <a:t>Microsoft Corporation</a:t>
                      </a:r>
                    </a:p>
                  </a:txBody>
                  <a:tcPr anchor="ctr" marL="36000" marR="36000" marT="0" marB="0">
                    <a:noFill/>
                  </a:tcPr>
                </a:tc>
                <a:tc>
                  <a:txBody>
                    <a:bodyPr/>
                    <a:lstStyle/>
                    <a:p>
                      <a:pPr algn="r">
                        <a:defRPr sz="800" b="0">
                          <a:solidFill>
                            <a:srgbClr val="000000"/>
                          </a:solidFill>
                          <a:latin typeface="원신한 Light"/>
                        </a:defRPr>
                      </a:pPr>
                      <a:r>
                        <a:t>17.03%</a:t>
                      </a:r>
                    </a:p>
                  </a:txBody>
                  <a:tcPr anchor="ctr" marL="36000" marR="36000" marT="0" marB="0">
                    <a:noFill/>
                  </a:tcPr>
                </a:tc>
              </a:tr>
              <a:tr h="187200">
                <a:tc>
                  <a:txBody>
                    <a:bodyPr/>
                    <a:lstStyle/>
                    <a:p>
                      <a:pPr algn="l">
                        <a:defRPr sz="800" b="0">
                          <a:solidFill>
                            <a:srgbClr val="000000"/>
                          </a:solidFill>
                          <a:latin typeface="원신한 Light"/>
                        </a:defRPr>
                      </a:pPr>
                      <a:r>
                        <a:t>Alphabet Inc. Class A</a:t>
                      </a:r>
                    </a:p>
                  </a:txBody>
                  <a:tcPr anchor="ctr" marL="36000" marR="36000" marT="0" marB="0">
                    <a:noFill/>
                  </a:tcPr>
                </a:tc>
                <a:tc>
                  <a:txBody>
                    <a:bodyPr/>
                    <a:lstStyle/>
                    <a:p>
                      <a:pPr algn="r">
                        <a:defRPr sz="800" b="0">
                          <a:solidFill>
                            <a:srgbClr val="000000"/>
                          </a:solidFill>
                          <a:latin typeface="원신한 Light"/>
                        </a:defRPr>
                      </a:pPr>
                      <a:r>
                        <a:t>6.28%</a:t>
                      </a:r>
                    </a:p>
                  </a:txBody>
                  <a:tcPr anchor="ctr" marL="36000" marR="36000" marT="0" marB="0">
                    <a:noFill/>
                  </a:tcPr>
                </a:tc>
              </a:tr>
              <a:tr h="187200">
                <a:tc>
                  <a:txBody>
                    <a:bodyPr/>
                    <a:lstStyle/>
                    <a:p>
                      <a:pPr algn="l">
                        <a:defRPr sz="800" b="0">
                          <a:solidFill>
                            <a:srgbClr val="000000"/>
                          </a:solidFill>
                          <a:latin typeface="원신한 Light"/>
                        </a:defRPr>
                      </a:pPr>
                      <a:r>
                        <a:t>Alphabet Inc. Class C</a:t>
                      </a:r>
                    </a:p>
                  </a:txBody>
                  <a:tcPr anchor="ctr" marL="36000" marR="36000" marT="0" marB="0">
                    <a:noFill/>
                  </a:tcPr>
                </a:tc>
                <a:tc>
                  <a:txBody>
                    <a:bodyPr/>
                    <a:lstStyle/>
                    <a:p>
                      <a:pPr algn="r">
                        <a:defRPr sz="800" b="0">
                          <a:solidFill>
                            <a:srgbClr val="000000"/>
                          </a:solidFill>
                          <a:latin typeface="원신한 Light"/>
                        </a:defRPr>
                      </a:pPr>
                      <a:r>
                        <a:t>5.88%</a:t>
                      </a:r>
                    </a:p>
                  </a:txBody>
                  <a:tcPr anchor="ctr" marL="36000" marR="36000" marT="0" marB="0">
                    <a:noFill/>
                  </a:tcPr>
                </a:tc>
              </a:tr>
              <a:tr h="187200">
                <a:tc>
                  <a:txBody>
                    <a:bodyPr/>
                    <a:lstStyle/>
                    <a:p>
                      <a:pPr algn="l">
                        <a:defRPr sz="800" b="0">
                          <a:solidFill>
                            <a:srgbClr val="000000"/>
                          </a:solidFill>
                          <a:latin typeface="원신한 Light"/>
                        </a:defRPr>
                      </a:pPr>
                      <a:r>
                        <a:t>NVIDIA Corporation</a:t>
                      </a:r>
                    </a:p>
                  </a:txBody>
                  <a:tcPr anchor="ctr" marL="36000" marR="36000" marT="0" marB="0">
                    <a:noFill/>
                  </a:tcPr>
                </a:tc>
                <a:tc>
                  <a:txBody>
                    <a:bodyPr/>
                    <a:lstStyle/>
                    <a:p>
                      <a:pPr algn="r">
                        <a:defRPr sz="800" b="0">
                          <a:solidFill>
                            <a:srgbClr val="000000"/>
                          </a:solidFill>
                          <a:latin typeface="원신한 Light"/>
                        </a:defRPr>
                      </a:pPr>
                      <a:r>
                        <a:t>4.05%</a:t>
                      </a:r>
                    </a:p>
                  </a:txBody>
                  <a:tcPr anchor="ctr" marL="36000" marR="36000" marT="0" marB="0">
                    <a:noFill/>
                  </a:tcPr>
                </a:tc>
              </a:tr>
              <a:tr h="187200">
                <a:tc>
                  <a:txBody>
                    <a:bodyPr/>
                    <a:lstStyle/>
                    <a:p>
                      <a:pPr algn="l">
                        <a:defRPr sz="800" b="0">
                          <a:solidFill>
                            <a:srgbClr val="000000"/>
                          </a:solidFill>
                          <a:latin typeface="원신한 Light"/>
                        </a:defRPr>
                      </a:pPr>
                      <a:r>
                        <a:t>Meta Platforms Inc. Class A</a:t>
                      </a:r>
                    </a:p>
                  </a:txBody>
                  <a:tcPr anchor="ctr" marL="36000" marR="36000" marT="0" marB="0">
                    <a:noFill/>
                  </a:tcPr>
                </a:tc>
                <a:tc>
                  <a:txBody>
                    <a:bodyPr/>
                    <a:lstStyle/>
                    <a:p>
                      <a:pPr algn="r">
                        <a:defRPr sz="800" b="0">
                          <a:solidFill>
                            <a:srgbClr val="000000"/>
                          </a:solidFill>
                          <a:latin typeface="원신한 Light"/>
                        </a:defRPr>
                      </a:pPr>
                      <a:r>
                        <a:t>3.30%</a:t>
                      </a:r>
                    </a:p>
                  </a:txBody>
                  <a:tcPr anchor="ctr" marL="36000" marR="36000" marT="0" marB="0">
                    <a:noFill/>
                  </a:tcPr>
                </a:tc>
              </a:tr>
              <a:tr h="187200">
                <a:tc>
                  <a:txBody>
                    <a:bodyPr/>
                    <a:lstStyle/>
                    <a:p>
                      <a:pPr algn="l">
                        <a:defRPr sz="800" b="0">
                          <a:solidFill>
                            <a:srgbClr val="000000"/>
                          </a:solidFill>
                          <a:latin typeface="원신한 Light"/>
                        </a:defRPr>
                      </a:pPr>
                      <a:r>
                        <a:t>Broadcom Inc.</a:t>
                      </a:r>
                    </a:p>
                  </a:txBody>
                  <a:tcPr anchor="ctr" marL="36000" marR="36000" marT="0" marB="0">
                    <a:noFill/>
                  </a:tcPr>
                </a:tc>
                <a:tc>
                  <a:txBody>
                    <a:bodyPr/>
                    <a:lstStyle/>
                    <a:p>
                      <a:pPr algn="r">
                        <a:defRPr sz="800" b="0">
                          <a:solidFill>
                            <a:srgbClr val="000000"/>
                          </a:solidFill>
                          <a:latin typeface="원신한 Light"/>
                        </a:defRPr>
                      </a:pPr>
                      <a:r>
                        <a:t>2.61%</a:t>
                      </a:r>
                    </a:p>
                  </a:txBody>
                  <a:tcPr anchor="ctr" marL="36000" marR="36000" marT="0" marB="0">
                    <a:noFill/>
                  </a:tcPr>
                </a:tc>
              </a:tr>
              <a:tr h="187200">
                <a:tc>
                  <a:txBody>
                    <a:bodyPr/>
                    <a:lstStyle/>
                    <a:p>
                      <a:pPr algn="l">
                        <a:defRPr sz="800" b="0">
                          <a:solidFill>
                            <a:srgbClr val="000000"/>
                          </a:solidFill>
                          <a:latin typeface="원신한 Light"/>
                        </a:defRPr>
                      </a:pPr>
                      <a:r>
                        <a:t>Adobe Inc.</a:t>
                      </a:r>
                    </a:p>
                  </a:txBody>
                  <a:tcPr anchor="ctr" marL="36000" marR="36000" marT="0" marB="0">
                    <a:noFill/>
                  </a:tcPr>
                </a:tc>
                <a:tc>
                  <a:txBody>
                    <a:bodyPr/>
                    <a:lstStyle/>
                    <a:p>
                      <a:pPr algn="r">
                        <a:defRPr sz="800" b="0">
                          <a:solidFill>
                            <a:srgbClr val="000000"/>
                          </a:solidFill>
                          <a:latin typeface="원신한 Light"/>
                        </a:defRPr>
                      </a:pPr>
                      <a:r>
                        <a:t>2.20%</a:t>
                      </a:r>
                    </a:p>
                  </a:txBody>
                  <a:tcPr anchor="ctr" marL="36000" marR="36000" marT="0" marB="0">
                    <a:noFill/>
                  </a:tcPr>
                </a:tc>
              </a:tr>
              <a:tr h="187200">
                <a:tc>
                  <a:txBody>
                    <a:bodyPr/>
                    <a:lstStyle/>
                    <a:p>
                      <a:pPr algn="l">
                        <a:defRPr sz="800" b="0">
                          <a:solidFill>
                            <a:srgbClr val="000000"/>
                          </a:solidFill>
                          <a:latin typeface="원신한 Light"/>
                        </a:defRPr>
                      </a:pPr>
                      <a:r>
                        <a:t>salesforce.com, inc.</a:t>
                      </a:r>
                    </a:p>
                  </a:txBody>
                  <a:tcPr anchor="ctr" marL="36000" marR="36000" marT="0" marB="0">
                    <a:noFill/>
                  </a:tcPr>
                </a:tc>
                <a:tc>
                  <a:txBody>
                    <a:bodyPr/>
                    <a:lstStyle/>
                    <a:p>
                      <a:pPr algn="r">
                        <a:defRPr sz="800" b="0">
                          <a:solidFill>
                            <a:srgbClr val="000000"/>
                          </a:solidFill>
                          <a:latin typeface="원신한 Light"/>
                        </a:defRPr>
                      </a:pPr>
                      <a:r>
                        <a:t>2.07%</a:t>
                      </a:r>
                    </a:p>
                  </a:txBody>
                  <a:tcPr anchor="ctr" marL="36000" marR="36000" marT="0" marB="0">
                    <a:noFill/>
                  </a:tcPr>
                </a:tc>
              </a:tr>
              <a:tr h="187200">
                <a:tc>
                  <a:txBody>
                    <a:bodyPr/>
                    <a:lstStyle/>
                    <a:p>
                      <a:pPr algn="l">
                        <a:defRPr sz="800" b="0">
                          <a:solidFill>
                            <a:srgbClr val="000000"/>
                          </a:solidFill>
                          <a:latin typeface="원신한 Light"/>
                        </a:defRPr>
                      </a:pPr>
                      <a:r>
                        <a:t>Intel Corporation</a:t>
                      </a:r>
                    </a:p>
                  </a:txBody>
                  <a:tcPr anchor="ctr" marL="36000" marR="36000" marT="0" marB="0">
                    <a:noFill/>
                  </a:tcPr>
                </a:tc>
                <a:tc>
                  <a:txBody>
                    <a:bodyPr/>
                    <a:lstStyle/>
                    <a:p>
                      <a:pPr algn="r">
                        <a:defRPr sz="800" b="0">
                          <a:solidFill>
                            <a:srgbClr val="000000"/>
                          </a:solidFill>
                          <a:latin typeface="원신한 Light"/>
                        </a:defRPr>
                      </a:pPr>
                      <a:r>
                        <a:t>2.03%</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2174" b="2174"/>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1065" r="1065"/>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l="1835" r="1835"/>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섹터 &gt; Russell 1000 Technology RIC 22.5/45 Capped Index - Benchmark TR Gross </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XLV</a:t>
            </a:r>
          </a:p>
        </p:txBody>
      </p:sp>
      <p:sp>
        <p:nvSpPr>
          <p:cNvPr id="3" name="Text Placeholder 2"/>
          <p:cNvSpPr>
            <a:spLocks noGrp="1"/>
          </p:cNvSpPr>
          <p:nvPr>
            <p:ph type="body" idx="14" sz="quarter"/>
          </p:nvPr>
        </p:nvSpPr>
        <p:spPr/>
        <p:txBody>
          <a:bodyPr/>
          <a:lstStyle/>
          <a:p>
            <a:r>
              <a:t>Health Care Select Sector SPDR Fund</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미국 S&amp;P500 내 헬스케어 기업에 투자하는 ETF 입니다.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State Street Global Advisors</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12/16/98</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$34.19B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0.10%</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13,883,902</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1.44%</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67</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UnitedHealth Group Incorporated</a:t>
                      </a:r>
                    </a:p>
                  </a:txBody>
                  <a:tcPr anchor="ctr" marL="36000" marR="36000" marT="0" marB="0">
                    <a:noFill/>
                  </a:tcPr>
                </a:tc>
                <a:tc>
                  <a:txBody>
                    <a:bodyPr/>
                    <a:lstStyle/>
                    <a:p>
                      <a:pPr algn="r">
                        <a:defRPr sz="800" b="0">
                          <a:solidFill>
                            <a:srgbClr val="000000"/>
                          </a:solidFill>
                          <a:latin typeface="원신한 Light"/>
                        </a:defRPr>
                      </a:pPr>
                      <a:r>
                        <a:t>9.18%</a:t>
                      </a:r>
                    </a:p>
                  </a:txBody>
                  <a:tcPr anchor="ctr" marL="36000" marR="36000" marT="0" marB="0">
                    <a:noFill/>
                  </a:tcPr>
                </a:tc>
              </a:tr>
              <a:tr h="187200">
                <a:tc>
                  <a:txBody>
                    <a:bodyPr/>
                    <a:lstStyle/>
                    <a:p>
                      <a:pPr algn="l">
                        <a:defRPr sz="800" b="0">
                          <a:solidFill>
                            <a:srgbClr val="000000"/>
                          </a:solidFill>
                          <a:latin typeface="원신한 Light"/>
                        </a:defRPr>
                      </a:pPr>
                      <a:r>
                        <a:t>Johnson &amp; Johnson</a:t>
                      </a:r>
                    </a:p>
                  </a:txBody>
                  <a:tcPr anchor="ctr" marL="36000" marR="36000" marT="0" marB="0">
                    <a:noFill/>
                  </a:tcPr>
                </a:tc>
                <a:tc>
                  <a:txBody>
                    <a:bodyPr/>
                    <a:lstStyle/>
                    <a:p>
                      <a:pPr algn="r">
                        <a:defRPr sz="800" b="0">
                          <a:solidFill>
                            <a:srgbClr val="000000"/>
                          </a:solidFill>
                          <a:latin typeface="원신한 Light"/>
                        </a:defRPr>
                      </a:pPr>
                      <a:r>
                        <a:t>8.99%</a:t>
                      </a:r>
                    </a:p>
                  </a:txBody>
                  <a:tcPr anchor="ctr" marL="36000" marR="36000" marT="0" marB="0">
                    <a:noFill/>
                  </a:tcPr>
                </a:tc>
              </a:tr>
              <a:tr h="187200">
                <a:tc>
                  <a:txBody>
                    <a:bodyPr/>
                    <a:lstStyle/>
                    <a:p>
                      <a:pPr algn="l">
                        <a:defRPr sz="800" b="0">
                          <a:solidFill>
                            <a:srgbClr val="000000"/>
                          </a:solidFill>
                          <a:latin typeface="원신한 Light"/>
                        </a:defRPr>
                      </a:pPr>
                      <a:r>
                        <a:t>Pfizer Inc.</a:t>
                      </a:r>
                    </a:p>
                  </a:txBody>
                  <a:tcPr anchor="ctr" marL="36000" marR="36000" marT="0" marB="0">
                    <a:noFill/>
                  </a:tcPr>
                </a:tc>
                <a:tc>
                  <a:txBody>
                    <a:bodyPr/>
                    <a:lstStyle/>
                    <a:p>
                      <a:pPr algn="r">
                        <a:defRPr sz="800" b="0">
                          <a:solidFill>
                            <a:srgbClr val="000000"/>
                          </a:solidFill>
                          <a:latin typeface="원신한 Light"/>
                        </a:defRPr>
                      </a:pPr>
                      <a:r>
                        <a:t>5.81%</a:t>
                      </a:r>
                    </a:p>
                  </a:txBody>
                  <a:tcPr anchor="ctr" marL="36000" marR="36000" marT="0" marB="0">
                    <a:noFill/>
                  </a:tcPr>
                </a:tc>
              </a:tr>
              <a:tr h="187200">
                <a:tc>
                  <a:txBody>
                    <a:bodyPr/>
                    <a:lstStyle/>
                    <a:p>
                      <a:pPr algn="l">
                        <a:defRPr sz="800" b="0">
                          <a:solidFill>
                            <a:srgbClr val="000000"/>
                          </a:solidFill>
                          <a:latin typeface="원신한 Light"/>
                        </a:defRPr>
                      </a:pPr>
                      <a:r>
                        <a:t>AbbVie, Inc.</a:t>
                      </a:r>
                    </a:p>
                  </a:txBody>
                  <a:tcPr anchor="ctr" marL="36000" marR="36000" marT="0" marB="0">
                    <a:noFill/>
                  </a:tcPr>
                </a:tc>
                <a:tc>
                  <a:txBody>
                    <a:bodyPr/>
                    <a:lstStyle/>
                    <a:p>
                      <a:pPr algn="r">
                        <a:defRPr sz="800" b="0">
                          <a:solidFill>
                            <a:srgbClr val="000000"/>
                          </a:solidFill>
                          <a:latin typeface="원신한 Light"/>
                        </a:defRPr>
                      </a:pPr>
                      <a:r>
                        <a:t>5.40%</a:t>
                      </a:r>
                    </a:p>
                  </a:txBody>
                  <a:tcPr anchor="ctr" marL="36000" marR="36000" marT="0" marB="0">
                    <a:noFill/>
                  </a:tcPr>
                </a:tc>
              </a:tr>
              <a:tr h="187200">
                <a:tc>
                  <a:txBody>
                    <a:bodyPr/>
                    <a:lstStyle/>
                    <a:p>
                      <a:pPr algn="l">
                        <a:defRPr sz="800" b="0">
                          <a:solidFill>
                            <a:srgbClr val="000000"/>
                          </a:solidFill>
                          <a:latin typeface="원신한 Light"/>
                        </a:defRPr>
                      </a:pPr>
                      <a:r>
                        <a:t>Thermo Fisher Scientific Inc.</a:t>
                      </a:r>
                    </a:p>
                  </a:txBody>
                  <a:tcPr anchor="ctr" marL="36000" marR="36000" marT="0" marB="0">
                    <a:noFill/>
                  </a:tcPr>
                </a:tc>
                <a:tc>
                  <a:txBody>
                    <a:bodyPr/>
                    <a:lstStyle/>
                    <a:p>
                      <a:pPr algn="r">
                        <a:defRPr sz="800" b="0">
                          <a:solidFill>
                            <a:srgbClr val="000000"/>
                          </a:solidFill>
                          <a:latin typeface="원신한 Light"/>
                        </a:defRPr>
                      </a:pPr>
                      <a:r>
                        <a:t>4.34%</a:t>
                      </a:r>
                    </a:p>
                  </a:txBody>
                  <a:tcPr anchor="ctr" marL="36000" marR="36000" marT="0" marB="0">
                    <a:noFill/>
                  </a:tcPr>
                </a:tc>
              </a:tr>
              <a:tr h="187200">
                <a:tc>
                  <a:txBody>
                    <a:bodyPr/>
                    <a:lstStyle/>
                    <a:p>
                      <a:pPr algn="l">
                        <a:defRPr sz="800" b="0">
                          <a:solidFill>
                            <a:srgbClr val="000000"/>
                          </a:solidFill>
                          <a:latin typeface="원신한 Light"/>
                        </a:defRPr>
                      </a:pPr>
                      <a:r>
                        <a:t>Eli Lilly and Company</a:t>
                      </a:r>
                    </a:p>
                  </a:txBody>
                  <a:tcPr anchor="ctr" marL="36000" marR="36000" marT="0" marB="0">
                    <a:noFill/>
                  </a:tcPr>
                </a:tc>
                <a:tc>
                  <a:txBody>
                    <a:bodyPr/>
                    <a:lstStyle/>
                    <a:p>
                      <a:pPr algn="r">
                        <a:defRPr sz="800" b="0">
                          <a:solidFill>
                            <a:srgbClr val="000000"/>
                          </a:solidFill>
                          <a:latin typeface="원신한 Light"/>
                        </a:defRPr>
                      </a:pPr>
                      <a:r>
                        <a:t>4.30%</a:t>
                      </a:r>
                    </a:p>
                  </a:txBody>
                  <a:tcPr anchor="ctr" marL="36000" marR="36000" marT="0" marB="0">
                    <a:noFill/>
                  </a:tcPr>
                </a:tc>
              </a:tr>
              <a:tr h="187200">
                <a:tc>
                  <a:txBody>
                    <a:bodyPr/>
                    <a:lstStyle/>
                    <a:p>
                      <a:pPr algn="l">
                        <a:defRPr sz="800" b="0">
                          <a:solidFill>
                            <a:srgbClr val="000000"/>
                          </a:solidFill>
                          <a:latin typeface="원신한 Light"/>
                        </a:defRPr>
                      </a:pPr>
                      <a:r>
                        <a:t>Abbott Laboratories</a:t>
                      </a:r>
                    </a:p>
                  </a:txBody>
                  <a:tcPr anchor="ctr" marL="36000" marR="36000" marT="0" marB="0">
                    <a:noFill/>
                  </a:tcPr>
                </a:tc>
                <a:tc>
                  <a:txBody>
                    <a:bodyPr/>
                    <a:lstStyle/>
                    <a:p>
                      <a:pPr algn="r">
                        <a:defRPr sz="800" b="0">
                          <a:solidFill>
                            <a:srgbClr val="000000"/>
                          </a:solidFill>
                          <a:latin typeface="원신한 Light"/>
                        </a:defRPr>
                      </a:pPr>
                      <a:r>
                        <a:t>4.13%</a:t>
                      </a:r>
                    </a:p>
                  </a:txBody>
                  <a:tcPr anchor="ctr" marL="36000" marR="36000" marT="0" marB="0">
                    <a:noFill/>
                  </a:tcPr>
                </a:tc>
              </a:tr>
              <a:tr h="187200">
                <a:tc>
                  <a:txBody>
                    <a:bodyPr/>
                    <a:lstStyle/>
                    <a:p>
                      <a:pPr algn="l">
                        <a:defRPr sz="800" b="0">
                          <a:solidFill>
                            <a:srgbClr val="000000"/>
                          </a:solidFill>
                          <a:latin typeface="원신한 Light"/>
                        </a:defRPr>
                      </a:pPr>
                      <a:r>
                        <a:t>Merck &amp; Co., Inc.</a:t>
                      </a:r>
                    </a:p>
                  </a:txBody>
                  <a:tcPr anchor="ctr" marL="36000" marR="36000" marT="0" marB="0">
                    <a:noFill/>
                  </a:tcPr>
                </a:tc>
                <a:tc>
                  <a:txBody>
                    <a:bodyPr/>
                    <a:lstStyle/>
                    <a:p>
                      <a:pPr algn="r">
                        <a:defRPr sz="800" b="0">
                          <a:solidFill>
                            <a:srgbClr val="000000"/>
                          </a:solidFill>
                          <a:latin typeface="원신한 Light"/>
                        </a:defRPr>
                      </a:pPr>
                      <a:r>
                        <a:t>3.86%</a:t>
                      </a:r>
                    </a:p>
                  </a:txBody>
                  <a:tcPr anchor="ctr" marL="36000" marR="36000" marT="0" marB="0">
                    <a:noFill/>
                  </a:tcPr>
                </a:tc>
              </a:tr>
              <a:tr h="187200">
                <a:tc>
                  <a:txBody>
                    <a:bodyPr/>
                    <a:lstStyle/>
                    <a:p>
                      <a:pPr algn="l">
                        <a:defRPr sz="800" b="0">
                          <a:solidFill>
                            <a:srgbClr val="000000"/>
                          </a:solidFill>
                          <a:latin typeface="원신한 Light"/>
                        </a:defRPr>
                      </a:pPr>
                      <a:r>
                        <a:t>Danaher Corporation</a:t>
                      </a:r>
                    </a:p>
                  </a:txBody>
                  <a:tcPr anchor="ctr" marL="36000" marR="36000" marT="0" marB="0">
                    <a:noFill/>
                  </a:tcPr>
                </a:tc>
                <a:tc>
                  <a:txBody>
                    <a:bodyPr/>
                    <a:lstStyle/>
                    <a:p>
                      <a:pPr algn="r">
                        <a:defRPr sz="800" b="0">
                          <a:solidFill>
                            <a:srgbClr val="000000"/>
                          </a:solidFill>
                          <a:latin typeface="원신한 Light"/>
                        </a:defRPr>
                      </a:pPr>
                      <a:r>
                        <a:t>3.46%</a:t>
                      </a:r>
                    </a:p>
                  </a:txBody>
                  <a:tcPr anchor="ctr" marL="36000" marR="36000" marT="0" marB="0">
                    <a:noFill/>
                  </a:tcPr>
                </a:tc>
              </a:tr>
              <a:tr h="187200">
                <a:tc>
                  <a:txBody>
                    <a:bodyPr/>
                    <a:lstStyle/>
                    <a:p>
                      <a:pPr algn="l">
                        <a:defRPr sz="800" b="0">
                          <a:solidFill>
                            <a:srgbClr val="000000"/>
                          </a:solidFill>
                          <a:latin typeface="원신한 Light"/>
                        </a:defRPr>
                      </a:pPr>
                      <a:r>
                        <a:t>Bristol-Myers Squibb Company</a:t>
                      </a:r>
                    </a:p>
                  </a:txBody>
                  <a:tcPr anchor="ctr" marL="36000" marR="36000" marT="0" marB="0">
                    <a:noFill/>
                  </a:tcPr>
                </a:tc>
                <a:tc>
                  <a:txBody>
                    <a:bodyPr/>
                    <a:lstStyle/>
                    <a:p>
                      <a:pPr algn="r">
                        <a:defRPr sz="800" b="0">
                          <a:solidFill>
                            <a:srgbClr val="000000"/>
                          </a:solidFill>
                          <a:latin typeface="원신한 Light"/>
                        </a:defRPr>
                      </a:pPr>
                      <a:r>
                        <a:t>3.03%</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1280" b="1280"/>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1065" r="1065"/>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t="539" b="539"/>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섹터 &gt; S&amp;P Health Care Select Sector Index </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VHT</a:t>
            </a:r>
          </a:p>
        </p:txBody>
      </p:sp>
      <p:sp>
        <p:nvSpPr>
          <p:cNvPr id="3" name="Text Placeholder 2"/>
          <p:cNvSpPr>
            <a:spLocks noGrp="1"/>
          </p:cNvSpPr>
          <p:nvPr>
            <p:ph type="body" idx="14" sz="quarter"/>
          </p:nvPr>
        </p:nvSpPr>
        <p:spPr/>
        <p:txBody>
          <a:bodyPr/>
          <a:lstStyle/>
          <a:p>
            <a:r>
              <a:t>Vanguard Health Care ETF</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미국의 300개 이상의 헬스케어 기업 전반에 투자하는 ETF입니다. 대형주 뿐만 아니라 중소형주에 대한 비중도 가져가는 것이 특징입니다.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Vanguard</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01/26/04</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$16.44B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0.10%</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215,235</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0.06%</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0.03%</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1.25%</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440</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UnitedHealth Group Incorporated</a:t>
                      </a:r>
                    </a:p>
                  </a:txBody>
                  <a:tcPr anchor="ctr" marL="36000" marR="36000" marT="0" marB="0">
                    <a:noFill/>
                  </a:tcPr>
                </a:tc>
                <a:tc>
                  <a:txBody>
                    <a:bodyPr/>
                    <a:lstStyle/>
                    <a:p>
                      <a:pPr algn="r">
                        <a:defRPr sz="800" b="0">
                          <a:solidFill>
                            <a:srgbClr val="000000"/>
                          </a:solidFill>
                          <a:latin typeface="원신한 Light"/>
                        </a:defRPr>
                      </a:pPr>
                      <a:r>
                        <a:t>7.76%</a:t>
                      </a:r>
                    </a:p>
                  </a:txBody>
                  <a:tcPr anchor="ctr" marL="36000" marR="36000" marT="0" marB="0">
                    <a:noFill/>
                  </a:tcPr>
                </a:tc>
              </a:tr>
              <a:tr h="187200">
                <a:tc>
                  <a:txBody>
                    <a:bodyPr/>
                    <a:lstStyle/>
                    <a:p>
                      <a:pPr algn="l">
                        <a:defRPr sz="800" b="0">
                          <a:solidFill>
                            <a:srgbClr val="000000"/>
                          </a:solidFill>
                          <a:latin typeface="원신한 Light"/>
                        </a:defRPr>
                      </a:pPr>
                      <a:r>
                        <a:t>Johnson &amp; Johnson</a:t>
                      </a:r>
                    </a:p>
                  </a:txBody>
                  <a:tcPr anchor="ctr" marL="36000" marR="36000" marT="0" marB="0">
                    <a:noFill/>
                  </a:tcPr>
                </a:tc>
                <a:tc>
                  <a:txBody>
                    <a:bodyPr/>
                    <a:lstStyle/>
                    <a:p>
                      <a:pPr algn="r">
                        <a:defRPr sz="800" b="0">
                          <a:solidFill>
                            <a:srgbClr val="000000"/>
                          </a:solidFill>
                          <a:latin typeface="원신한 Light"/>
                        </a:defRPr>
                      </a:pPr>
                      <a:r>
                        <a:t>7.50%</a:t>
                      </a:r>
                    </a:p>
                  </a:txBody>
                  <a:tcPr anchor="ctr" marL="36000" marR="36000" marT="0" marB="0">
                    <a:noFill/>
                  </a:tcPr>
                </a:tc>
              </a:tr>
              <a:tr h="187200">
                <a:tc>
                  <a:txBody>
                    <a:bodyPr/>
                    <a:lstStyle/>
                    <a:p>
                      <a:pPr algn="l">
                        <a:defRPr sz="800" b="0">
                          <a:solidFill>
                            <a:srgbClr val="000000"/>
                          </a:solidFill>
                          <a:latin typeface="원신한 Light"/>
                        </a:defRPr>
                      </a:pPr>
                      <a:r>
                        <a:t>Pfizer Inc.</a:t>
                      </a:r>
                    </a:p>
                  </a:txBody>
                  <a:tcPr anchor="ctr" marL="36000" marR="36000" marT="0" marB="0">
                    <a:noFill/>
                  </a:tcPr>
                </a:tc>
                <a:tc>
                  <a:txBody>
                    <a:bodyPr/>
                    <a:lstStyle/>
                    <a:p>
                      <a:pPr algn="r">
                        <a:defRPr sz="800" b="0">
                          <a:solidFill>
                            <a:srgbClr val="000000"/>
                          </a:solidFill>
                          <a:latin typeface="원신한 Light"/>
                        </a:defRPr>
                      </a:pPr>
                      <a:r>
                        <a:t>4.56%</a:t>
                      </a:r>
                    </a:p>
                  </a:txBody>
                  <a:tcPr anchor="ctr" marL="36000" marR="36000" marT="0" marB="0">
                    <a:noFill/>
                  </a:tcPr>
                </a:tc>
              </a:tr>
              <a:tr h="187200">
                <a:tc>
                  <a:txBody>
                    <a:bodyPr/>
                    <a:lstStyle/>
                    <a:p>
                      <a:pPr algn="l">
                        <a:defRPr sz="800" b="0">
                          <a:solidFill>
                            <a:srgbClr val="000000"/>
                          </a:solidFill>
                          <a:latin typeface="원신한 Light"/>
                        </a:defRPr>
                      </a:pPr>
                      <a:r>
                        <a:t>AbbVie, Inc.</a:t>
                      </a:r>
                    </a:p>
                  </a:txBody>
                  <a:tcPr anchor="ctr" marL="36000" marR="36000" marT="0" marB="0">
                    <a:noFill/>
                  </a:tcPr>
                </a:tc>
                <a:tc>
                  <a:txBody>
                    <a:bodyPr/>
                    <a:lstStyle/>
                    <a:p>
                      <a:pPr algn="r">
                        <a:defRPr sz="800" b="0">
                          <a:solidFill>
                            <a:srgbClr val="000000"/>
                          </a:solidFill>
                          <a:latin typeface="원신한 Light"/>
                        </a:defRPr>
                      </a:pPr>
                      <a:r>
                        <a:t>4.52%</a:t>
                      </a:r>
                    </a:p>
                  </a:txBody>
                  <a:tcPr anchor="ctr" marL="36000" marR="36000" marT="0" marB="0">
                    <a:noFill/>
                  </a:tcPr>
                </a:tc>
              </a:tr>
              <a:tr h="187200">
                <a:tc>
                  <a:txBody>
                    <a:bodyPr/>
                    <a:lstStyle/>
                    <a:p>
                      <a:pPr algn="l">
                        <a:defRPr sz="800" b="0">
                          <a:solidFill>
                            <a:srgbClr val="000000"/>
                          </a:solidFill>
                          <a:latin typeface="원신한 Light"/>
                        </a:defRPr>
                      </a:pPr>
                      <a:r>
                        <a:t>Thermo Fisher Scientific Inc.</a:t>
                      </a:r>
                    </a:p>
                  </a:txBody>
                  <a:tcPr anchor="ctr" marL="36000" marR="36000" marT="0" marB="0">
                    <a:noFill/>
                  </a:tcPr>
                </a:tc>
                <a:tc>
                  <a:txBody>
                    <a:bodyPr/>
                    <a:lstStyle/>
                    <a:p>
                      <a:pPr algn="r">
                        <a:defRPr sz="800" b="0">
                          <a:solidFill>
                            <a:srgbClr val="000000"/>
                          </a:solidFill>
                          <a:latin typeface="원신한 Light"/>
                        </a:defRPr>
                      </a:pPr>
                      <a:r>
                        <a:t>3.71%</a:t>
                      </a:r>
                    </a:p>
                  </a:txBody>
                  <a:tcPr anchor="ctr" marL="36000" marR="36000" marT="0" marB="0">
                    <a:noFill/>
                  </a:tcPr>
                </a:tc>
              </a:tr>
              <a:tr h="187200">
                <a:tc>
                  <a:txBody>
                    <a:bodyPr/>
                    <a:lstStyle/>
                    <a:p>
                      <a:pPr algn="l">
                        <a:defRPr sz="800" b="0">
                          <a:solidFill>
                            <a:srgbClr val="000000"/>
                          </a:solidFill>
                          <a:latin typeface="원신한 Light"/>
                        </a:defRPr>
                      </a:pPr>
                      <a:r>
                        <a:t>Abbott Laboratories</a:t>
                      </a:r>
                    </a:p>
                  </a:txBody>
                  <a:tcPr anchor="ctr" marL="36000" marR="36000" marT="0" marB="0">
                    <a:noFill/>
                  </a:tcPr>
                </a:tc>
                <a:tc>
                  <a:txBody>
                    <a:bodyPr/>
                    <a:lstStyle/>
                    <a:p>
                      <a:pPr algn="r">
                        <a:defRPr sz="800" b="0">
                          <a:solidFill>
                            <a:srgbClr val="000000"/>
                          </a:solidFill>
                          <a:latin typeface="원신한 Light"/>
                        </a:defRPr>
                      </a:pPr>
                      <a:r>
                        <a:t>3.69%</a:t>
                      </a:r>
                    </a:p>
                  </a:txBody>
                  <a:tcPr anchor="ctr" marL="36000" marR="36000" marT="0" marB="0">
                    <a:noFill/>
                  </a:tcPr>
                </a:tc>
              </a:tr>
              <a:tr h="187200">
                <a:tc>
                  <a:txBody>
                    <a:bodyPr/>
                    <a:lstStyle/>
                    <a:p>
                      <a:pPr algn="l">
                        <a:defRPr sz="800" b="0">
                          <a:solidFill>
                            <a:srgbClr val="000000"/>
                          </a:solidFill>
                          <a:latin typeface="원신한 Light"/>
                        </a:defRPr>
                      </a:pPr>
                      <a:r>
                        <a:t>Eli Lilly and Company</a:t>
                      </a:r>
                    </a:p>
                  </a:txBody>
                  <a:tcPr anchor="ctr" marL="36000" marR="36000" marT="0" marB="0">
                    <a:noFill/>
                  </a:tcPr>
                </a:tc>
                <a:tc>
                  <a:txBody>
                    <a:bodyPr/>
                    <a:lstStyle/>
                    <a:p>
                      <a:pPr algn="r">
                        <a:defRPr sz="800" b="0">
                          <a:solidFill>
                            <a:srgbClr val="000000"/>
                          </a:solidFill>
                          <a:latin typeface="원신한 Light"/>
                        </a:defRPr>
                      </a:pPr>
                      <a:r>
                        <a:t>3.52%</a:t>
                      </a:r>
                    </a:p>
                  </a:txBody>
                  <a:tcPr anchor="ctr" marL="36000" marR="36000" marT="0" marB="0">
                    <a:noFill/>
                  </a:tcPr>
                </a:tc>
              </a:tr>
              <a:tr h="187200">
                <a:tc>
                  <a:txBody>
                    <a:bodyPr/>
                    <a:lstStyle/>
                    <a:p>
                      <a:pPr algn="l">
                        <a:defRPr sz="800" b="0">
                          <a:solidFill>
                            <a:srgbClr val="000000"/>
                          </a:solidFill>
                          <a:latin typeface="원신한 Light"/>
                        </a:defRPr>
                      </a:pPr>
                      <a:r>
                        <a:t>Merck &amp; Co., Inc.</a:t>
                      </a:r>
                    </a:p>
                  </a:txBody>
                  <a:tcPr anchor="ctr" marL="36000" marR="36000" marT="0" marB="0">
                    <a:noFill/>
                  </a:tcPr>
                </a:tc>
                <a:tc>
                  <a:txBody>
                    <a:bodyPr/>
                    <a:lstStyle/>
                    <a:p>
                      <a:pPr algn="r">
                        <a:defRPr sz="800" b="0">
                          <a:solidFill>
                            <a:srgbClr val="000000"/>
                          </a:solidFill>
                          <a:latin typeface="원신한 Light"/>
                        </a:defRPr>
                      </a:pPr>
                      <a:r>
                        <a:t>3.35%</a:t>
                      </a:r>
                    </a:p>
                  </a:txBody>
                  <a:tcPr anchor="ctr" marL="36000" marR="36000" marT="0" marB="0">
                    <a:noFill/>
                  </a:tcPr>
                </a:tc>
              </a:tr>
              <a:tr h="187200">
                <a:tc>
                  <a:txBody>
                    <a:bodyPr/>
                    <a:lstStyle/>
                    <a:p>
                      <a:pPr algn="l">
                        <a:defRPr sz="800" b="0">
                          <a:solidFill>
                            <a:srgbClr val="000000"/>
                          </a:solidFill>
                          <a:latin typeface="원신한 Light"/>
                        </a:defRPr>
                      </a:pPr>
                      <a:r>
                        <a:t>Danaher Corporation</a:t>
                      </a:r>
                    </a:p>
                  </a:txBody>
                  <a:tcPr anchor="ctr" marL="36000" marR="36000" marT="0" marB="0">
                    <a:noFill/>
                  </a:tcPr>
                </a:tc>
                <a:tc>
                  <a:txBody>
                    <a:bodyPr/>
                    <a:lstStyle/>
                    <a:p>
                      <a:pPr algn="r">
                        <a:defRPr sz="800" b="0">
                          <a:solidFill>
                            <a:srgbClr val="000000"/>
                          </a:solidFill>
                          <a:latin typeface="원신한 Light"/>
                        </a:defRPr>
                      </a:pPr>
                      <a:r>
                        <a:t>3.05%</a:t>
                      </a:r>
                    </a:p>
                  </a:txBody>
                  <a:tcPr anchor="ctr" marL="36000" marR="36000" marT="0" marB="0">
                    <a:noFill/>
                  </a:tcPr>
                </a:tc>
              </a:tr>
              <a:tr h="187200">
                <a:tc>
                  <a:txBody>
                    <a:bodyPr/>
                    <a:lstStyle/>
                    <a:p>
                      <a:pPr algn="l">
                        <a:defRPr sz="800" b="0">
                          <a:solidFill>
                            <a:srgbClr val="000000"/>
                          </a:solidFill>
                          <a:latin typeface="원신한 Light"/>
                        </a:defRPr>
                      </a:pPr>
                      <a:r>
                        <a:t>Bristol-Myers Squibb Company</a:t>
                      </a:r>
                    </a:p>
                  </a:txBody>
                  <a:tcPr anchor="ctr" marL="36000" marR="36000" marT="0" marB="0">
                    <a:noFill/>
                  </a:tcPr>
                </a:tc>
                <a:tc>
                  <a:txBody>
                    <a:bodyPr/>
                    <a:lstStyle/>
                    <a:p>
                      <a:pPr algn="r">
                        <a:defRPr sz="800" b="0">
                          <a:solidFill>
                            <a:srgbClr val="000000"/>
                          </a:solidFill>
                          <a:latin typeface="원신한 Light"/>
                        </a:defRPr>
                      </a:pPr>
                      <a:r>
                        <a:t>2.64%</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1880" b="1880"/>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1065" r="1065"/>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t="539" b="539"/>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섹터 &gt; MSCI US Investable Market Health Care 25/50 Index </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XLF</a:t>
            </a:r>
          </a:p>
        </p:txBody>
      </p:sp>
      <p:sp>
        <p:nvSpPr>
          <p:cNvPr id="3" name="Text Placeholder 2"/>
          <p:cNvSpPr>
            <a:spLocks noGrp="1"/>
          </p:cNvSpPr>
          <p:nvPr>
            <p:ph type="body" idx="14" sz="quarter"/>
          </p:nvPr>
        </p:nvSpPr>
        <p:spPr/>
        <p:txBody>
          <a:bodyPr/>
          <a:lstStyle/>
          <a:p>
            <a:r>
              <a:t>Financial Select Sector SPDR Fund</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미국 S&amp;P500 내 금융업종 기업에 투자하는 ETF 입니다.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State Street Global Advisors</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12/16/98</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$42.62B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0.10%</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71,314,426</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0.03%</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1.73%</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69</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Berkshire Hathaway Inc. Class B</a:t>
                      </a:r>
                    </a:p>
                  </a:txBody>
                  <a:tcPr anchor="ctr" marL="36000" marR="36000" marT="0" marB="0">
                    <a:noFill/>
                  </a:tcPr>
                </a:tc>
                <a:tc>
                  <a:txBody>
                    <a:bodyPr/>
                    <a:lstStyle/>
                    <a:p>
                      <a:pPr algn="r">
                        <a:defRPr sz="800" b="0">
                          <a:solidFill>
                            <a:srgbClr val="000000"/>
                          </a:solidFill>
                          <a:latin typeface="원신한 Light"/>
                        </a:defRPr>
                      </a:pPr>
                      <a:r>
                        <a:t>14.39%</a:t>
                      </a:r>
                    </a:p>
                  </a:txBody>
                  <a:tcPr anchor="ctr" marL="36000" marR="36000" marT="0" marB="0">
                    <a:noFill/>
                  </a:tcPr>
                </a:tc>
              </a:tr>
              <a:tr h="187200">
                <a:tc>
                  <a:txBody>
                    <a:bodyPr/>
                    <a:lstStyle/>
                    <a:p>
                      <a:pPr algn="l">
                        <a:defRPr sz="800" b="0">
                          <a:solidFill>
                            <a:srgbClr val="000000"/>
                          </a:solidFill>
                          <a:latin typeface="원신한 Light"/>
                        </a:defRPr>
                      </a:pPr>
                      <a:r>
                        <a:t>JPMorgan Chase &amp; Co.</a:t>
                      </a:r>
                    </a:p>
                  </a:txBody>
                  <a:tcPr anchor="ctr" marL="36000" marR="36000" marT="0" marB="0">
                    <a:noFill/>
                  </a:tcPr>
                </a:tc>
                <a:tc>
                  <a:txBody>
                    <a:bodyPr/>
                    <a:lstStyle/>
                    <a:p>
                      <a:pPr algn="r">
                        <a:defRPr sz="800" b="0">
                          <a:solidFill>
                            <a:srgbClr val="000000"/>
                          </a:solidFill>
                          <a:latin typeface="원신한 Light"/>
                        </a:defRPr>
                      </a:pPr>
                      <a:r>
                        <a:t>9.56%</a:t>
                      </a:r>
                    </a:p>
                  </a:txBody>
                  <a:tcPr anchor="ctr" marL="36000" marR="36000" marT="0" marB="0">
                    <a:noFill/>
                  </a:tcPr>
                </a:tc>
              </a:tr>
              <a:tr h="187200">
                <a:tc>
                  <a:txBody>
                    <a:bodyPr/>
                    <a:lstStyle/>
                    <a:p>
                      <a:pPr algn="l">
                        <a:defRPr sz="800" b="0">
                          <a:solidFill>
                            <a:srgbClr val="000000"/>
                          </a:solidFill>
                          <a:latin typeface="원신한 Light"/>
                        </a:defRPr>
                      </a:pPr>
                      <a:r>
                        <a:t>Bank of America Corp</a:t>
                      </a:r>
                    </a:p>
                  </a:txBody>
                  <a:tcPr anchor="ctr" marL="36000" marR="36000" marT="0" marB="0">
                    <a:noFill/>
                  </a:tcPr>
                </a:tc>
                <a:tc>
                  <a:txBody>
                    <a:bodyPr/>
                    <a:lstStyle/>
                    <a:p>
                      <a:pPr algn="r">
                        <a:defRPr sz="800" b="0">
                          <a:solidFill>
                            <a:srgbClr val="000000"/>
                          </a:solidFill>
                          <a:latin typeface="원신한 Light"/>
                        </a:defRPr>
                      </a:pPr>
                      <a:r>
                        <a:t>7.21%</a:t>
                      </a:r>
                    </a:p>
                  </a:txBody>
                  <a:tcPr anchor="ctr" marL="36000" marR="36000" marT="0" marB="0">
                    <a:noFill/>
                  </a:tcPr>
                </a:tc>
              </a:tr>
              <a:tr h="187200">
                <a:tc>
                  <a:txBody>
                    <a:bodyPr/>
                    <a:lstStyle/>
                    <a:p>
                      <a:pPr algn="l">
                        <a:defRPr sz="800" b="0">
                          <a:solidFill>
                            <a:srgbClr val="000000"/>
                          </a:solidFill>
                          <a:latin typeface="원신한 Light"/>
                        </a:defRPr>
                      </a:pPr>
                      <a:r>
                        <a:t>Wells Fargo &amp; Company</a:t>
                      </a:r>
                    </a:p>
                  </a:txBody>
                  <a:tcPr anchor="ctr" marL="36000" marR="36000" marT="0" marB="0">
                    <a:noFill/>
                  </a:tcPr>
                </a:tc>
                <a:tc>
                  <a:txBody>
                    <a:bodyPr/>
                    <a:lstStyle/>
                    <a:p>
                      <a:pPr algn="r">
                        <a:defRPr sz="800" b="0">
                          <a:solidFill>
                            <a:srgbClr val="000000"/>
                          </a:solidFill>
                          <a:latin typeface="원신한 Light"/>
                        </a:defRPr>
                      </a:pPr>
                      <a:r>
                        <a:t>4.81%</a:t>
                      </a:r>
                    </a:p>
                  </a:txBody>
                  <a:tcPr anchor="ctr" marL="36000" marR="36000" marT="0" marB="0">
                    <a:noFill/>
                  </a:tcPr>
                </a:tc>
              </a:tr>
              <a:tr h="187200">
                <a:tc>
                  <a:txBody>
                    <a:bodyPr/>
                    <a:lstStyle/>
                    <a:p>
                      <a:pPr algn="l">
                        <a:defRPr sz="800" b="0">
                          <a:solidFill>
                            <a:srgbClr val="000000"/>
                          </a:solidFill>
                          <a:latin typeface="원신한 Light"/>
                        </a:defRPr>
                      </a:pPr>
                      <a:r>
                        <a:t>S&amp;P Global, Inc.</a:t>
                      </a:r>
                    </a:p>
                  </a:txBody>
                  <a:tcPr anchor="ctr" marL="36000" marR="36000" marT="0" marB="0">
                    <a:noFill/>
                  </a:tcPr>
                </a:tc>
                <a:tc>
                  <a:txBody>
                    <a:bodyPr/>
                    <a:lstStyle/>
                    <a:p>
                      <a:pPr algn="r">
                        <a:defRPr sz="800" b="0">
                          <a:solidFill>
                            <a:srgbClr val="000000"/>
                          </a:solidFill>
                          <a:latin typeface="원신한 Light"/>
                        </a:defRPr>
                      </a:pPr>
                      <a:r>
                        <a:t>3.25%</a:t>
                      </a:r>
                    </a:p>
                  </a:txBody>
                  <a:tcPr anchor="ctr" marL="36000" marR="36000" marT="0" marB="0">
                    <a:noFill/>
                  </a:tcPr>
                </a:tc>
              </a:tr>
              <a:tr h="187200">
                <a:tc>
                  <a:txBody>
                    <a:bodyPr/>
                    <a:lstStyle/>
                    <a:p>
                      <a:pPr algn="l">
                        <a:defRPr sz="800" b="0">
                          <a:solidFill>
                            <a:srgbClr val="000000"/>
                          </a:solidFill>
                          <a:latin typeface="원신한 Light"/>
                        </a:defRPr>
                      </a:pPr>
                      <a:r>
                        <a:t>Charles Schwab Corp</a:t>
                      </a:r>
                    </a:p>
                  </a:txBody>
                  <a:tcPr anchor="ctr" marL="36000" marR="36000" marT="0" marB="0">
                    <a:noFill/>
                  </a:tcPr>
                </a:tc>
                <a:tc>
                  <a:txBody>
                    <a:bodyPr/>
                    <a:lstStyle/>
                    <a:p>
                      <a:pPr algn="r">
                        <a:defRPr sz="800" b="0">
                          <a:solidFill>
                            <a:srgbClr val="000000"/>
                          </a:solidFill>
                          <a:latin typeface="원신한 Light"/>
                        </a:defRPr>
                      </a:pPr>
                      <a:r>
                        <a:t>3.13%</a:t>
                      </a:r>
                    </a:p>
                  </a:txBody>
                  <a:tcPr anchor="ctr" marL="36000" marR="36000" marT="0" marB="0">
                    <a:noFill/>
                  </a:tcPr>
                </a:tc>
              </a:tr>
              <a:tr h="187200">
                <a:tc>
                  <a:txBody>
                    <a:bodyPr/>
                    <a:lstStyle/>
                    <a:p>
                      <a:pPr algn="l">
                        <a:defRPr sz="800" b="0">
                          <a:solidFill>
                            <a:srgbClr val="000000"/>
                          </a:solidFill>
                          <a:latin typeface="원신한 Light"/>
                        </a:defRPr>
                      </a:pPr>
                      <a:r>
                        <a:t>Morgan Stanley</a:t>
                      </a:r>
                    </a:p>
                  </a:txBody>
                  <a:tcPr anchor="ctr" marL="36000" marR="36000" marT="0" marB="0">
                    <a:noFill/>
                  </a:tcPr>
                </a:tc>
                <a:tc>
                  <a:txBody>
                    <a:bodyPr/>
                    <a:lstStyle/>
                    <a:p>
                      <a:pPr algn="r">
                        <a:defRPr sz="800" b="0">
                          <a:solidFill>
                            <a:srgbClr val="000000"/>
                          </a:solidFill>
                          <a:latin typeface="원신한 Light"/>
                        </a:defRPr>
                      </a:pPr>
                      <a:r>
                        <a:t>3.08%</a:t>
                      </a:r>
                    </a:p>
                  </a:txBody>
                  <a:tcPr anchor="ctr" marL="36000" marR="36000" marT="0" marB="0">
                    <a:noFill/>
                  </a:tcPr>
                </a:tc>
              </a:tr>
              <a:tr h="187200">
                <a:tc>
                  <a:txBody>
                    <a:bodyPr/>
                    <a:lstStyle/>
                    <a:p>
                      <a:pPr algn="l">
                        <a:defRPr sz="800" b="0">
                          <a:solidFill>
                            <a:srgbClr val="000000"/>
                          </a:solidFill>
                          <a:latin typeface="원신한 Light"/>
                        </a:defRPr>
                      </a:pPr>
                      <a:r>
                        <a:t>Goldman Sachs Group, Inc.</a:t>
                      </a:r>
                    </a:p>
                  </a:txBody>
                  <a:tcPr anchor="ctr" marL="36000" marR="36000" marT="0" marB="0">
                    <a:noFill/>
                  </a:tcPr>
                </a:tc>
                <a:tc>
                  <a:txBody>
                    <a:bodyPr/>
                    <a:lstStyle/>
                    <a:p>
                      <a:pPr algn="r">
                        <a:defRPr sz="800" b="0">
                          <a:solidFill>
                            <a:srgbClr val="000000"/>
                          </a:solidFill>
                          <a:latin typeface="원신한 Light"/>
                        </a:defRPr>
                      </a:pPr>
                      <a:r>
                        <a:t>2.70%</a:t>
                      </a:r>
                    </a:p>
                  </a:txBody>
                  <a:tcPr anchor="ctr" marL="36000" marR="36000" marT="0" marB="0">
                    <a:noFill/>
                  </a:tcPr>
                </a:tc>
              </a:tr>
              <a:tr h="187200">
                <a:tc>
                  <a:txBody>
                    <a:bodyPr/>
                    <a:lstStyle/>
                    <a:p>
                      <a:pPr algn="l">
                        <a:defRPr sz="800" b="0">
                          <a:solidFill>
                            <a:srgbClr val="000000"/>
                          </a:solidFill>
                          <a:latin typeface="원신한 Light"/>
                        </a:defRPr>
                      </a:pPr>
                      <a:r>
                        <a:t>American Express Company</a:t>
                      </a:r>
                    </a:p>
                  </a:txBody>
                  <a:tcPr anchor="ctr" marL="36000" marR="36000" marT="0" marB="0">
                    <a:noFill/>
                  </a:tcPr>
                </a:tc>
                <a:tc>
                  <a:txBody>
                    <a:bodyPr/>
                    <a:lstStyle/>
                    <a:p>
                      <a:pPr algn="r">
                        <a:defRPr sz="800" b="0">
                          <a:solidFill>
                            <a:srgbClr val="000000"/>
                          </a:solidFill>
                          <a:latin typeface="원신한 Light"/>
                        </a:defRPr>
                      </a:pPr>
                      <a:r>
                        <a:t>2.65%</a:t>
                      </a:r>
                    </a:p>
                  </a:txBody>
                  <a:tcPr anchor="ctr" marL="36000" marR="36000" marT="0" marB="0">
                    <a:noFill/>
                  </a:tcPr>
                </a:tc>
              </a:tr>
              <a:tr h="187200">
                <a:tc>
                  <a:txBody>
                    <a:bodyPr/>
                    <a:lstStyle/>
                    <a:p>
                      <a:pPr algn="l">
                        <a:defRPr sz="800" b="0">
                          <a:solidFill>
                            <a:srgbClr val="000000"/>
                          </a:solidFill>
                          <a:latin typeface="원신한 Light"/>
                        </a:defRPr>
                      </a:pPr>
                      <a:r>
                        <a:t>Citigroup Inc.</a:t>
                      </a:r>
                    </a:p>
                  </a:txBody>
                  <a:tcPr anchor="ctr" marL="36000" marR="36000" marT="0" marB="0">
                    <a:noFill/>
                  </a:tcPr>
                </a:tc>
                <a:tc>
                  <a:txBody>
                    <a:bodyPr/>
                    <a:lstStyle/>
                    <a:p>
                      <a:pPr algn="r">
                        <a:defRPr sz="800" b="0">
                          <a:solidFill>
                            <a:srgbClr val="000000"/>
                          </a:solidFill>
                          <a:latin typeface="원신한 Light"/>
                        </a:defRPr>
                      </a:pPr>
                      <a:r>
                        <a:t>2.64%</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1960" b="1960"/>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1065" r="1065"/>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t="6016" b="6016"/>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섹터 &gt; S&amp;P Financial Select Sector Index </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VFH</a:t>
            </a:r>
          </a:p>
        </p:txBody>
      </p:sp>
      <p:sp>
        <p:nvSpPr>
          <p:cNvPr id="3" name="Text Placeholder 2"/>
          <p:cNvSpPr>
            <a:spLocks noGrp="1"/>
          </p:cNvSpPr>
          <p:nvPr>
            <p:ph type="body" idx="14" sz="quarter"/>
          </p:nvPr>
        </p:nvSpPr>
        <p:spPr/>
        <p:txBody>
          <a:bodyPr/>
          <a:lstStyle/>
          <a:p>
            <a:r>
              <a:t>Vanguard Financials ETF</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미국 금융주 전반에 투자하는 ETF입니다. 유사한 미국 금융주 ETF인 XLF 대비 편입종목수가 많으며 중소형주의 비중이 높은 것이 특징입니다.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Vanguard</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01/26/04</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$11.48B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0.10%</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1,024,072</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0.03%</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0.03%</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1.98%</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396</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JPMorgan Chase &amp; Co.</a:t>
                      </a:r>
                    </a:p>
                  </a:txBody>
                  <a:tcPr anchor="ctr" marL="36000" marR="36000" marT="0" marB="0">
                    <a:noFill/>
                  </a:tcPr>
                </a:tc>
                <a:tc>
                  <a:txBody>
                    <a:bodyPr/>
                    <a:lstStyle/>
                    <a:p>
                      <a:pPr algn="r">
                        <a:defRPr sz="800" b="0">
                          <a:solidFill>
                            <a:srgbClr val="000000"/>
                          </a:solidFill>
                          <a:latin typeface="원신한 Light"/>
                        </a:defRPr>
                      </a:pPr>
                      <a:r>
                        <a:t>8.13%</a:t>
                      </a:r>
                    </a:p>
                  </a:txBody>
                  <a:tcPr anchor="ctr" marL="36000" marR="36000" marT="0" marB="0">
                    <a:noFill/>
                  </a:tcPr>
                </a:tc>
              </a:tr>
              <a:tr h="187200">
                <a:tc>
                  <a:txBody>
                    <a:bodyPr/>
                    <a:lstStyle/>
                    <a:p>
                      <a:pPr algn="l">
                        <a:defRPr sz="800" b="0">
                          <a:solidFill>
                            <a:srgbClr val="000000"/>
                          </a:solidFill>
                          <a:latin typeface="원신한 Light"/>
                        </a:defRPr>
                      </a:pPr>
                      <a:r>
                        <a:t>Berkshire Hathaway Inc. Class B</a:t>
                      </a:r>
                    </a:p>
                  </a:txBody>
                  <a:tcPr anchor="ctr" marL="36000" marR="36000" marT="0" marB="0">
                    <a:noFill/>
                  </a:tcPr>
                </a:tc>
                <a:tc>
                  <a:txBody>
                    <a:bodyPr/>
                    <a:lstStyle/>
                    <a:p>
                      <a:pPr algn="r">
                        <a:defRPr sz="800" b="0">
                          <a:solidFill>
                            <a:srgbClr val="000000"/>
                          </a:solidFill>
                          <a:latin typeface="원신한 Light"/>
                        </a:defRPr>
                      </a:pPr>
                      <a:r>
                        <a:t>8.12%</a:t>
                      </a:r>
                    </a:p>
                  </a:txBody>
                  <a:tcPr anchor="ctr" marL="36000" marR="36000" marT="0" marB="0">
                    <a:noFill/>
                  </a:tcPr>
                </a:tc>
              </a:tr>
              <a:tr h="187200">
                <a:tc>
                  <a:txBody>
                    <a:bodyPr/>
                    <a:lstStyle/>
                    <a:p>
                      <a:pPr algn="l">
                        <a:defRPr sz="800" b="0">
                          <a:solidFill>
                            <a:srgbClr val="000000"/>
                          </a:solidFill>
                          <a:latin typeface="원신한 Light"/>
                        </a:defRPr>
                      </a:pPr>
                      <a:r>
                        <a:t>Bank of America Corp</a:t>
                      </a:r>
                    </a:p>
                  </a:txBody>
                  <a:tcPr anchor="ctr" marL="36000" marR="36000" marT="0" marB="0">
                    <a:noFill/>
                  </a:tcPr>
                </a:tc>
                <a:tc>
                  <a:txBody>
                    <a:bodyPr/>
                    <a:lstStyle/>
                    <a:p>
                      <a:pPr algn="r">
                        <a:defRPr sz="800" b="0">
                          <a:solidFill>
                            <a:srgbClr val="000000"/>
                          </a:solidFill>
                          <a:latin typeface="원신한 Light"/>
                        </a:defRPr>
                      </a:pPr>
                      <a:r>
                        <a:t>6.31%</a:t>
                      </a:r>
                    </a:p>
                  </a:txBody>
                  <a:tcPr anchor="ctr" marL="36000" marR="36000" marT="0" marB="0">
                    <a:noFill/>
                  </a:tcPr>
                </a:tc>
              </a:tr>
              <a:tr h="187200">
                <a:tc>
                  <a:txBody>
                    <a:bodyPr/>
                    <a:lstStyle/>
                    <a:p>
                      <a:pPr algn="l">
                        <a:defRPr sz="800" b="0">
                          <a:solidFill>
                            <a:srgbClr val="000000"/>
                          </a:solidFill>
                          <a:latin typeface="원신한 Light"/>
                        </a:defRPr>
                      </a:pPr>
                      <a:r>
                        <a:t>Wells Fargo &amp; Company</a:t>
                      </a:r>
                    </a:p>
                  </a:txBody>
                  <a:tcPr anchor="ctr" marL="36000" marR="36000" marT="0" marB="0">
                    <a:noFill/>
                  </a:tcPr>
                </a:tc>
                <a:tc>
                  <a:txBody>
                    <a:bodyPr/>
                    <a:lstStyle/>
                    <a:p>
                      <a:pPr algn="r">
                        <a:defRPr sz="800" b="0">
                          <a:solidFill>
                            <a:srgbClr val="000000"/>
                          </a:solidFill>
                          <a:latin typeface="원신한 Light"/>
                        </a:defRPr>
                      </a:pPr>
                      <a:r>
                        <a:t>4.12%</a:t>
                      </a:r>
                    </a:p>
                  </a:txBody>
                  <a:tcPr anchor="ctr" marL="36000" marR="36000" marT="0" marB="0">
                    <a:noFill/>
                  </a:tcPr>
                </a:tc>
              </a:tr>
              <a:tr h="187200">
                <a:tc>
                  <a:txBody>
                    <a:bodyPr/>
                    <a:lstStyle/>
                    <a:p>
                      <a:pPr algn="l">
                        <a:defRPr sz="800" b="0">
                          <a:solidFill>
                            <a:srgbClr val="000000"/>
                          </a:solidFill>
                          <a:latin typeface="원신한 Light"/>
                        </a:defRPr>
                      </a:pPr>
                      <a:r>
                        <a:t>American Express Company</a:t>
                      </a:r>
                    </a:p>
                  </a:txBody>
                  <a:tcPr anchor="ctr" marL="36000" marR="36000" marT="0" marB="0">
                    <a:noFill/>
                  </a:tcPr>
                </a:tc>
                <a:tc>
                  <a:txBody>
                    <a:bodyPr/>
                    <a:lstStyle/>
                    <a:p>
                      <a:pPr algn="r">
                        <a:defRPr sz="800" b="0">
                          <a:solidFill>
                            <a:srgbClr val="000000"/>
                          </a:solidFill>
                          <a:latin typeface="원신한 Light"/>
                        </a:defRPr>
                      </a:pPr>
                      <a:r>
                        <a:t>2.48%</a:t>
                      </a:r>
                    </a:p>
                  </a:txBody>
                  <a:tcPr anchor="ctr" marL="36000" marR="36000" marT="0" marB="0">
                    <a:noFill/>
                  </a:tcPr>
                </a:tc>
              </a:tr>
              <a:tr h="187200">
                <a:tc>
                  <a:txBody>
                    <a:bodyPr/>
                    <a:lstStyle/>
                    <a:p>
                      <a:pPr algn="l">
                        <a:defRPr sz="800" b="0">
                          <a:solidFill>
                            <a:srgbClr val="000000"/>
                          </a:solidFill>
                          <a:latin typeface="원신한 Light"/>
                        </a:defRPr>
                      </a:pPr>
                      <a:r>
                        <a:t>Morgan Stanley</a:t>
                      </a:r>
                    </a:p>
                  </a:txBody>
                  <a:tcPr anchor="ctr" marL="36000" marR="36000" marT="0" marB="0">
                    <a:noFill/>
                  </a:tcPr>
                </a:tc>
                <a:tc>
                  <a:txBody>
                    <a:bodyPr/>
                    <a:lstStyle/>
                    <a:p>
                      <a:pPr algn="r">
                        <a:defRPr sz="800" b="0">
                          <a:solidFill>
                            <a:srgbClr val="000000"/>
                          </a:solidFill>
                          <a:latin typeface="원신한 Light"/>
                        </a:defRPr>
                      </a:pPr>
                      <a:r>
                        <a:t>2.37%</a:t>
                      </a:r>
                    </a:p>
                  </a:txBody>
                  <a:tcPr anchor="ctr" marL="36000" marR="36000" marT="0" marB="0">
                    <a:noFill/>
                  </a:tcPr>
                </a:tc>
              </a:tr>
              <a:tr h="187200">
                <a:tc>
                  <a:txBody>
                    <a:bodyPr/>
                    <a:lstStyle/>
                    <a:p>
                      <a:pPr algn="l">
                        <a:defRPr sz="800" b="0">
                          <a:solidFill>
                            <a:srgbClr val="000000"/>
                          </a:solidFill>
                          <a:latin typeface="원신한 Light"/>
                        </a:defRPr>
                      </a:pPr>
                      <a:r>
                        <a:t>Charles Schwab Corp</a:t>
                      </a:r>
                    </a:p>
                  </a:txBody>
                  <a:tcPr anchor="ctr" marL="36000" marR="36000" marT="0" marB="0">
                    <a:noFill/>
                  </a:tcPr>
                </a:tc>
                <a:tc>
                  <a:txBody>
                    <a:bodyPr/>
                    <a:lstStyle/>
                    <a:p>
                      <a:pPr algn="r">
                        <a:defRPr sz="800" b="0">
                          <a:solidFill>
                            <a:srgbClr val="000000"/>
                          </a:solidFill>
                          <a:latin typeface="원신한 Light"/>
                        </a:defRPr>
                      </a:pPr>
                      <a:r>
                        <a:t>2.37%</a:t>
                      </a:r>
                    </a:p>
                  </a:txBody>
                  <a:tcPr anchor="ctr" marL="36000" marR="36000" marT="0" marB="0">
                    <a:noFill/>
                  </a:tcPr>
                </a:tc>
              </a:tr>
              <a:tr h="187200">
                <a:tc>
                  <a:txBody>
                    <a:bodyPr/>
                    <a:lstStyle/>
                    <a:p>
                      <a:pPr algn="l">
                        <a:defRPr sz="800" b="0">
                          <a:solidFill>
                            <a:srgbClr val="000000"/>
                          </a:solidFill>
                          <a:latin typeface="원신한 Light"/>
                        </a:defRPr>
                      </a:pPr>
                      <a:r>
                        <a:t>Citigroup Inc.</a:t>
                      </a:r>
                    </a:p>
                  </a:txBody>
                  <a:tcPr anchor="ctr" marL="36000" marR="36000" marT="0" marB="0">
                    <a:noFill/>
                  </a:tcPr>
                </a:tc>
                <a:tc>
                  <a:txBody>
                    <a:bodyPr/>
                    <a:lstStyle/>
                    <a:p>
                      <a:pPr algn="r">
                        <a:defRPr sz="800" b="0">
                          <a:solidFill>
                            <a:srgbClr val="000000"/>
                          </a:solidFill>
                          <a:latin typeface="원신한 Light"/>
                        </a:defRPr>
                      </a:pPr>
                      <a:r>
                        <a:t>2.28%</a:t>
                      </a:r>
                    </a:p>
                  </a:txBody>
                  <a:tcPr anchor="ctr" marL="36000" marR="36000" marT="0" marB="0">
                    <a:noFill/>
                  </a:tcPr>
                </a:tc>
              </a:tr>
              <a:tr h="187200">
                <a:tc>
                  <a:txBody>
                    <a:bodyPr/>
                    <a:lstStyle/>
                    <a:p>
                      <a:pPr algn="l">
                        <a:defRPr sz="800" b="0">
                          <a:solidFill>
                            <a:srgbClr val="000000"/>
                          </a:solidFill>
                          <a:latin typeface="원신한 Light"/>
                        </a:defRPr>
                      </a:pPr>
                      <a:r>
                        <a:t>Goldman Sachs Group, Inc.</a:t>
                      </a:r>
                    </a:p>
                  </a:txBody>
                  <a:tcPr anchor="ctr" marL="36000" marR="36000" marT="0" marB="0">
                    <a:noFill/>
                  </a:tcPr>
                </a:tc>
                <a:tc>
                  <a:txBody>
                    <a:bodyPr/>
                    <a:lstStyle/>
                    <a:p>
                      <a:pPr algn="r">
                        <a:defRPr sz="800" b="0">
                          <a:solidFill>
                            <a:srgbClr val="000000"/>
                          </a:solidFill>
                          <a:latin typeface="원신한 Light"/>
                        </a:defRPr>
                      </a:pPr>
                      <a:r>
                        <a:t>2.23%</a:t>
                      </a:r>
                    </a:p>
                  </a:txBody>
                  <a:tcPr anchor="ctr" marL="36000" marR="36000" marT="0" marB="0">
                    <a:noFill/>
                  </a:tcPr>
                </a:tc>
              </a:tr>
              <a:tr h="187200">
                <a:tc>
                  <a:txBody>
                    <a:bodyPr/>
                    <a:lstStyle/>
                    <a:p>
                      <a:pPr algn="l">
                        <a:defRPr sz="800" b="0">
                          <a:solidFill>
                            <a:srgbClr val="000000"/>
                          </a:solidFill>
                          <a:latin typeface="원신한 Light"/>
                        </a:defRPr>
                      </a:pPr>
                      <a:r>
                        <a:t>BlackRock, Inc.</a:t>
                      </a:r>
                    </a:p>
                  </a:txBody>
                  <a:tcPr anchor="ctr" marL="36000" marR="36000" marT="0" marB="0">
                    <a:noFill/>
                  </a:tcPr>
                </a:tc>
                <a:tc>
                  <a:txBody>
                    <a:bodyPr/>
                    <a:lstStyle/>
                    <a:p>
                      <a:pPr algn="r">
                        <a:defRPr sz="800" b="0">
                          <a:solidFill>
                            <a:srgbClr val="000000"/>
                          </a:solidFill>
                          <a:latin typeface="원신한 Light"/>
                        </a:defRPr>
                      </a:pPr>
                      <a:r>
                        <a:t>2.19%</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1280" b="1280"/>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1212" r="1212"/>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t="6016" b="6016"/>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섹터 &gt; MSCI US Investable Market Financials 25/50 Index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XLP</a:t>
            </a:r>
          </a:p>
        </p:txBody>
      </p:sp>
      <p:sp>
        <p:nvSpPr>
          <p:cNvPr id="3" name="Text Placeholder 2"/>
          <p:cNvSpPr>
            <a:spLocks noGrp="1"/>
          </p:cNvSpPr>
          <p:nvPr>
            <p:ph type="body" idx="14" sz="quarter"/>
          </p:nvPr>
        </p:nvSpPr>
        <p:spPr/>
        <p:txBody>
          <a:bodyPr/>
          <a:lstStyle/>
          <a:p>
            <a:r>
              <a:t>Consumer Staples Select Sector SPDR Fund</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미국 S&amp;P500 내 필수소비재 기업에 투자하는 ETF 입니다.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State Street Global Advisors</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12/16/98</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$14.80B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0.10%</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18,128,090</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2.44%</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33</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Procter &amp; Gamble Company</a:t>
                      </a:r>
                    </a:p>
                  </a:txBody>
                  <a:tcPr anchor="ctr" marL="36000" marR="36000" marT="0" marB="0">
                    <a:noFill/>
                  </a:tcPr>
                </a:tc>
                <a:tc>
                  <a:txBody>
                    <a:bodyPr/>
                    <a:lstStyle/>
                    <a:p>
                      <a:pPr algn="r">
                        <a:defRPr sz="800" b="0">
                          <a:solidFill>
                            <a:srgbClr val="000000"/>
                          </a:solidFill>
                          <a:latin typeface="원신한 Light"/>
                        </a:defRPr>
                      </a:pPr>
                      <a:r>
                        <a:t>16.06%</a:t>
                      </a:r>
                    </a:p>
                  </a:txBody>
                  <a:tcPr anchor="ctr" marL="36000" marR="36000" marT="0" marB="0">
                    <a:noFill/>
                  </a:tcPr>
                </a:tc>
              </a:tr>
              <a:tr h="187200">
                <a:tc>
                  <a:txBody>
                    <a:bodyPr/>
                    <a:lstStyle/>
                    <a:p>
                      <a:pPr algn="l">
                        <a:defRPr sz="800" b="0">
                          <a:solidFill>
                            <a:srgbClr val="000000"/>
                          </a:solidFill>
                          <a:latin typeface="원신한 Light"/>
                        </a:defRPr>
                      </a:pPr>
                      <a:r>
                        <a:t>Costco Wholesale Corporation</a:t>
                      </a:r>
                    </a:p>
                  </a:txBody>
                  <a:tcPr anchor="ctr" marL="36000" marR="36000" marT="0" marB="0">
                    <a:noFill/>
                  </a:tcPr>
                </a:tc>
                <a:tc>
                  <a:txBody>
                    <a:bodyPr/>
                    <a:lstStyle/>
                    <a:p>
                      <a:pPr algn="r">
                        <a:defRPr sz="800" b="0">
                          <a:solidFill>
                            <a:srgbClr val="000000"/>
                          </a:solidFill>
                          <a:latin typeface="원신한 Light"/>
                        </a:defRPr>
                      </a:pPr>
                      <a:r>
                        <a:t>10.64%</a:t>
                      </a:r>
                    </a:p>
                  </a:txBody>
                  <a:tcPr anchor="ctr" marL="36000" marR="36000" marT="0" marB="0">
                    <a:noFill/>
                  </a:tcPr>
                </a:tc>
              </a:tr>
              <a:tr h="187200">
                <a:tc>
                  <a:txBody>
                    <a:bodyPr/>
                    <a:lstStyle/>
                    <a:p>
                      <a:pPr algn="l">
                        <a:defRPr sz="800" b="0">
                          <a:solidFill>
                            <a:srgbClr val="000000"/>
                          </a:solidFill>
                          <a:latin typeface="원신한 Light"/>
                        </a:defRPr>
                      </a:pPr>
                      <a:r>
                        <a:t>Coca-Cola Company</a:t>
                      </a:r>
                    </a:p>
                  </a:txBody>
                  <a:tcPr anchor="ctr" marL="36000" marR="36000" marT="0" marB="0">
                    <a:noFill/>
                  </a:tcPr>
                </a:tc>
                <a:tc>
                  <a:txBody>
                    <a:bodyPr/>
                    <a:lstStyle/>
                    <a:p>
                      <a:pPr algn="r">
                        <a:defRPr sz="800" b="0">
                          <a:solidFill>
                            <a:srgbClr val="000000"/>
                          </a:solidFill>
                          <a:latin typeface="원신한 Light"/>
                        </a:defRPr>
                      </a:pPr>
                      <a:r>
                        <a:t>10.24%</a:t>
                      </a:r>
                    </a:p>
                  </a:txBody>
                  <a:tcPr anchor="ctr" marL="36000" marR="36000" marT="0" marB="0">
                    <a:noFill/>
                  </a:tcPr>
                </a:tc>
              </a:tr>
              <a:tr h="187200">
                <a:tc>
                  <a:txBody>
                    <a:bodyPr/>
                    <a:lstStyle/>
                    <a:p>
                      <a:pPr algn="l">
                        <a:defRPr sz="800" b="0">
                          <a:solidFill>
                            <a:srgbClr val="000000"/>
                          </a:solidFill>
                          <a:latin typeface="원신한 Light"/>
                        </a:defRPr>
                      </a:pPr>
                      <a:r>
                        <a:t>PepsiCo, Inc.</a:t>
                      </a:r>
                    </a:p>
                  </a:txBody>
                  <a:tcPr anchor="ctr" marL="36000" marR="36000" marT="0" marB="0">
                    <a:noFill/>
                  </a:tcPr>
                </a:tc>
                <a:tc>
                  <a:txBody>
                    <a:bodyPr/>
                    <a:lstStyle/>
                    <a:p>
                      <a:pPr algn="r">
                        <a:defRPr sz="800" b="0">
                          <a:solidFill>
                            <a:srgbClr val="000000"/>
                          </a:solidFill>
                          <a:latin typeface="원신한 Light"/>
                        </a:defRPr>
                      </a:pPr>
                      <a:r>
                        <a:t>9.78%</a:t>
                      </a:r>
                    </a:p>
                  </a:txBody>
                  <a:tcPr anchor="ctr" marL="36000" marR="36000" marT="0" marB="0">
                    <a:noFill/>
                  </a:tcPr>
                </a:tc>
              </a:tr>
              <a:tr h="187200">
                <a:tc>
                  <a:txBody>
                    <a:bodyPr/>
                    <a:lstStyle/>
                    <a:p>
                      <a:pPr algn="l">
                        <a:defRPr sz="800" b="0">
                          <a:solidFill>
                            <a:srgbClr val="000000"/>
                          </a:solidFill>
                          <a:latin typeface="원신한 Light"/>
                        </a:defRPr>
                      </a:pPr>
                      <a:r>
                        <a:t>Altria Group Inc</a:t>
                      </a:r>
                    </a:p>
                  </a:txBody>
                  <a:tcPr anchor="ctr" marL="36000" marR="36000" marT="0" marB="0">
                    <a:noFill/>
                  </a:tcPr>
                </a:tc>
                <a:tc>
                  <a:txBody>
                    <a:bodyPr/>
                    <a:lstStyle/>
                    <a:p>
                      <a:pPr algn="r">
                        <a:defRPr sz="800" b="0">
                          <a:solidFill>
                            <a:srgbClr val="000000"/>
                          </a:solidFill>
                          <a:latin typeface="원신한 Light"/>
                        </a:defRPr>
                      </a:pPr>
                      <a:r>
                        <a:t>4.84%</a:t>
                      </a:r>
                    </a:p>
                  </a:txBody>
                  <a:tcPr anchor="ctr" marL="36000" marR="36000" marT="0" marB="0">
                    <a:noFill/>
                  </a:tcPr>
                </a:tc>
              </a:tr>
              <a:tr h="187200">
                <a:tc>
                  <a:txBody>
                    <a:bodyPr/>
                    <a:lstStyle/>
                    <a:p>
                      <a:pPr algn="l">
                        <a:defRPr sz="800" b="0">
                          <a:solidFill>
                            <a:srgbClr val="000000"/>
                          </a:solidFill>
                          <a:latin typeface="원신한 Light"/>
                        </a:defRPr>
                      </a:pPr>
                      <a:r>
                        <a:t>Philip Morris International Inc.</a:t>
                      </a:r>
                    </a:p>
                  </a:txBody>
                  <a:tcPr anchor="ctr" marL="36000" marR="36000" marT="0" marB="0">
                    <a:noFill/>
                  </a:tcPr>
                </a:tc>
                <a:tc>
                  <a:txBody>
                    <a:bodyPr/>
                    <a:lstStyle/>
                    <a:p>
                      <a:pPr algn="r">
                        <a:defRPr sz="800" b="0">
                          <a:solidFill>
                            <a:srgbClr val="000000"/>
                          </a:solidFill>
                          <a:latin typeface="원신한 Light"/>
                        </a:defRPr>
                      </a:pPr>
                      <a:r>
                        <a:t>4.72%</a:t>
                      </a:r>
                    </a:p>
                  </a:txBody>
                  <a:tcPr anchor="ctr" marL="36000" marR="36000" marT="0" marB="0">
                    <a:noFill/>
                  </a:tcPr>
                </a:tc>
              </a:tr>
              <a:tr h="187200">
                <a:tc>
                  <a:txBody>
                    <a:bodyPr/>
                    <a:lstStyle/>
                    <a:p>
                      <a:pPr algn="l">
                        <a:defRPr sz="800" b="0">
                          <a:solidFill>
                            <a:srgbClr val="000000"/>
                          </a:solidFill>
                          <a:latin typeface="원신한 Light"/>
                        </a:defRPr>
                      </a:pPr>
                      <a:r>
                        <a:t>Walmart Inc.</a:t>
                      </a:r>
                    </a:p>
                  </a:txBody>
                  <a:tcPr anchor="ctr" marL="36000" marR="36000" marT="0" marB="0">
                    <a:noFill/>
                  </a:tcPr>
                </a:tc>
                <a:tc>
                  <a:txBody>
                    <a:bodyPr/>
                    <a:lstStyle/>
                    <a:p>
                      <a:pPr algn="r">
                        <a:defRPr sz="800" b="0">
                          <a:solidFill>
                            <a:srgbClr val="000000"/>
                          </a:solidFill>
                          <a:latin typeface="원신한 Light"/>
                        </a:defRPr>
                      </a:pPr>
                      <a:r>
                        <a:t>4.67%</a:t>
                      </a:r>
                    </a:p>
                  </a:txBody>
                  <a:tcPr anchor="ctr" marL="36000" marR="36000" marT="0" marB="0">
                    <a:noFill/>
                  </a:tcPr>
                </a:tc>
              </a:tr>
              <a:tr h="187200">
                <a:tc>
                  <a:txBody>
                    <a:bodyPr/>
                    <a:lstStyle/>
                    <a:p>
                      <a:pPr algn="l">
                        <a:defRPr sz="800" b="0">
                          <a:solidFill>
                            <a:srgbClr val="000000"/>
                          </a:solidFill>
                          <a:latin typeface="원신한 Light"/>
                        </a:defRPr>
                      </a:pPr>
                      <a:r>
                        <a:t>Mondelez International, Inc. Class A</a:t>
                      </a:r>
                    </a:p>
                  </a:txBody>
                  <a:tcPr anchor="ctr" marL="36000" marR="36000" marT="0" marB="0">
                    <a:noFill/>
                  </a:tcPr>
                </a:tc>
                <a:tc>
                  <a:txBody>
                    <a:bodyPr/>
                    <a:lstStyle/>
                    <a:p>
                      <a:pPr algn="r">
                        <a:defRPr sz="800" b="0">
                          <a:solidFill>
                            <a:srgbClr val="000000"/>
                          </a:solidFill>
                          <a:latin typeface="원신한 Light"/>
                        </a:defRPr>
                      </a:pPr>
                      <a:r>
                        <a:t>4.44%</a:t>
                      </a:r>
                    </a:p>
                  </a:txBody>
                  <a:tcPr anchor="ctr" marL="36000" marR="36000" marT="0" marB="0">
                    <a:noFill/>
                  </a:tcPr>
                </a:tc>
              </a:tr>
              <a:tr h="187200">
                <a:tc>
                  <a:txBody>
                    <a:bodyPr/>
                    <a:lstStyle/>
                    <a:p>
                      <a:pPr algn="l">
                        <a:defRPr sz="800" b="0">
                          <a:solidFill>
                            <a:srgbClr val="000000"/>
                          </a:solidFill>
                          <a:latin typeface="원신한 Light"/>
                        </a:defRPr>
                      </a:pPr>
                      <a:r>
                        <a:t>Colgate-Palmolive Company</a:t>
                      </a:r>
                    </a:p>
                  </a:txBody>
                  <a:tcPr anchor="ctr" marL="36000" marR="36000" marT="0" marB="0">
                    <a:noFill/>
                  </a:tcPr>
                </a:tc>
                <a:tc>
                  <a:txBody>
                    <a:bodyPr/>
                    <a:lstStyle/>
                    <a:p>
                      <a:pPr algn="r">
                        <a:defRPr sz="800" b="0">
                          <a:solidFill>
                            <a:srgbClr val="000000"/>
                          </a:solidFill>
                          <a:latin typeface="원신한 Light"/>
                        </a:defRPr>
                      </a:pPr>
                      <a:r>
                        <a:t>3.25%</a:t>
                      </a:r>
                    </a:p>
                  </a:txBody>
                  <a:tcPr anchor="ctr" marL="36000" marR="36000" marT="0" marB="0">
                    <a:noFill/>
                  </a:tcPr>
                </a:tc>
              </a:tr>
              <a:tr h="187200">
                <a:tc>
                  <a:txBody>
                    <a:bodyPr/>
                    <a:lstStyle/>
                    <a:p>
                      <a:pPr algn="l">
                        <a:defRPr sz="800" b="0">
                          <a:solidFill>
                            <a:srgbClr val="000000"/>
                          </a:solidFill>
                          <a:latin typeface="원신한 Light"/>
                        </a:defRPr>
                      </a:pPr>
                      <a:r>
                        <a:t>Estee Lauder Companies Inc. Class A</a:t>
                      </a:r>
                    </a:p>
                  </a:txBody>
                  <a:tcPr anchor="ctr" marL="36000" marR="36000" marT="0" marB="0">
                    <a:noFill/>
                  </a:tcPr>
                </a:tc>
                <a:tc>
                  <a:txBody>
                    <a:bodyPr/>
                    <a:lstStyle/>
                    <a:p>
                      <a:pPr algn="r">
                        <a:defRPr sz="800" b="0">
                          <a:solidFill>
                            <a:srgbClr val="000000"/>
                          </a:solidFill>
                          <a:latin typeface="원신한 Light"/>
                        </a:defRPr>
                      </a:pPr>
                      <a:r>
                        <a:t>3.22%</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1280" b="1280"/>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1065" r="1065"/>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l="3858" r="3858"/>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섹터 &gt; S&amp;P Consumer Staples Select Sector Index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XLY</a:t>
            </a:r>
          </a:p>
        </p:txBody>
      </p:sp>
      <p:sp>
        <p:nvSpPr>
          <p:cNvPr id="3" name="Text Placeholder 2"/>
          <p:cNvSpPr>
            <a:spLocks noGrp="1"/>
          </p:cNvSpPr>
          <p:nvPr>
            <p:ph type="body" idx="14" sz="quarter"/>
          </p:nvPr>
        </p:nvSpPr>
        <p:spPr/>
        <p:txBody>
          <a:bodyPr/>
          <a:lstStyle/>
          <a:p>
            <a:r>
              <a:t>Consumer Discretionary Select Sector SPDR Fund</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미국 S&amp;P500 내 경기소비재 기업에 투자하는 ETF 입니다.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State Street Global Advisors</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12/16/98</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$16.88B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0.10%</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11,011,719</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0.66%</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61</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Amazon.com, Inc.</a:t>
                      </a:r>
                    </a:p>
                  </a:txBody>
                  <a:tcPr anchor="ctr" marL="36000" marR="36000" marT="0" marB="0">
                    <a:noFill/>
                  </a:tcPr>
                </a:tc>
                <a:tc>
                  <a:txBody>
                    <a:bodyPr/>
                    <a:lstStyle/>
                    <a:p>
                      <a:pPr algn="r">
                        <a:defRPr sz="800" b="0">
                          <a:solidFill>
                            <a:srgbClr val="000000"/>
                          </a:solidFill>
                          <a:latin typeface="원신한 Light"/>
                        </a:defRPr>
                      </a:pPr>
                      <a:r>
                        <a:t>23.88%</a:t>
                      </a:r>
                    </a:p>
                  </a:txBody>
                  <a:tcPr anchor="ctr" marL="36000" marR="36000" marT="0" marB="0">
                    <a:noFill/>
                  </a:tcPr>
                </a:tc>
              </a:tr>
              <a:tr h="187200">
                <a:tc>
                  <a:txBody>
                    <a:bodyPr/>
                    <a:lstStyle/>
                    <a:p>
                      <a:pPr algn="l">
                        <a:defRPr sz="800" b="0">
                          <a:solidFill>
                            <a:srgbClr val="000000"/>
                          </a:solidFill>
                          <a:latin typeface="원신한 Light"/>
                        </a:defRPr>
                      </a:pPr>
                      <a:r>
                        <a:t>Tesla Inc</a:t>
                      </a:r>
                    </a:p>
                  </a:txBody>
                  <a:tcPr anchor="ctr" marL="36000" marR="36000" marT="0" marB="0">
                    <a:noFill/>
                  </a:tcPr>
                </a:tc>
                <a:tc>
                  <a:txBody>
                    <a:bodyPr/>
                    <a:lstStyle/>
                    <a:p>
                      <a:pPr algn="r">
                        <a:defRPr sz="800" b="0">
                          <a:solidFill>
                            <a:srgbClr val="000000"/>
                          </a:solidFill>
                          <a:latin typeface="원신한 Light"/>
                        </a:defRPr>
                      </a:pPr>
                      <a:r>
                        <a:t>17.21%</a:t>
                      </a:r>
                    </a:p>
                  </a:txBody>
                  <a:tcPr anchor="ctr" marL="36000" marR="36000" marT="0" marB="0">
                    <a:noFill/>
                  </a:tcPr>
                </a:tc>
              </a:tr>
              <a:tr h="187200">
                <a:tc>
                  <a:txBody>
                    <a:bodyPr/>
                    <a:lstStyle/>
                    <a:p>
                      <a:pPr algn="l">
                        <a:defRPr sz="800" b="0">
                          <a:solidFill>
                            <a:srgbClr val="000000"/>
                          </a:solidFill>
                          <a:latin typeface="원신한 Light"/>
                        </a:defRPr>
                      </a:pPr>
                      <a:r>
                        <a:t>McDonald\'s Corporation</a:t>
                      </a:r>
                    </a:p>
                  </a:txBody>
                  <a:tcPr anchor="ctr" marL="36000" marR="36000" marT="0" marB="0">
                    <a:noFill/>
                  </a:tcPr>
                </a:tc>
                <a:tc>
                  <a:txBody>
                    <a:bodyPr/>
                    <a:lstStyle/>
                    <a:p>
                      <a:pPr algn="r">
                        <a:defRPr sz="800" b="0">
                          <a:solidFill>
                            <a:srgbClr val="000000"/>
                          </a:solidFill>
                          <a:latin typeface="원신한 Light"/>
                        </a:defRPr>
                      </a:pPr>
                      <a:r>
                        <a:t>4.97%</a:t>
                      </a:r>
                    </a:p>
                  </a:txBody>
                  <a:tcPr anchor="ctr" marL="36000" marR="36000" marT="0" marB="0">
                    <a:noFill/>
                  </a:tcPr>
                </a:tc>
              </a:tr>
              <a:tr h="187200">
                <a:tc>
                  <a:txBody>
                    <a:bodyPr/>
                    <a:lstStyle/>
                    <a:p>
                      <a:pPr algn="l">
                        <a:defRPr sz="800" b="0">
                          <a:solidFill>
                            <a:srgbClr val="000000"/>
                          </a:solidFill>
                          <a:latin typeface="원신한 Light"/>
                        </a:defRPr>
                      </a:pPr>
                      <a:r>
                        <a:t>Lowe\'s Companies, Inc.</a:t>
                      </a:r>
                    </a:p>
                  </a:txBody>
                  <a:tcPr anchor="ctr" marL="36000" marR="36000" marT="0" marB="0">
                    <a:noFill/>
                  </a:tcPr>
                </a:tc>
                <a:tc>
                  <a:txBody>
                    <a:bodyPr/>
                    <a:lstStyle/>
                    <a:p>
                      <a:pPr algn="r">
                        <a:defRPr sz="800" b="0">
                          <a:solidFill>
                            <a:srgbClr val="000000"/>
                          </a:solidFill>
                          <a:latin typeface="원신한 Light"/>
                        </a:defRPr>
                      </a:pPr>
                      <a:r>
                        <a:t>4.48%</a:t>
                      </a:r>
                    </a:p>
                  </a:txBody>
                  <a:tcPr anchor="ctr" marL="36000" marR="36000" marT="0" marB="0">
                    <a:noFill/>
                  </a:tcPr>
                </a:tc>
              </a:tr>
              <a:tr h="187200">
                <a:tc>
                  <a:txBody>
                    <a:bodyPr/>
                    <a:lstStyle/>
                    <a:p>
                      <a:pPr algn="l">
                        <a:defRPr sz="800" b="0">
                          <a:solidFill>
                            <a:srgbClr val="000000"/>
                          </a:solidFill>
                          <a:latin typeface="원신한 Light"/>
                        </a:defRPr>
                      </a:pPr>
                      <a:r>
                        <a:t>Home Depot, Inc.</a:t>
                      </a:r>
                    </a:p>
                  </a:txBody>
                  <a:tcPr anchor="ctr" marL="36000" marR="36000" marT="0" marB="0">
                    <a:noFill/>
                  </a:tcPr>
                </a:tc>
                <a:tc>
                  <a:txBody>
                    <a:bodyPr/>
                    <a:lstStyle/>
                    <a:p>
                      <a:pPr algn="r">
                        <a:defRPr sz="800" b="0">
                          <a:solidFill>
                            <a:srgbClr val="000000"/>
                          </a:solidFill>
                          <a:latin typeface="원신한 Light"/>
                        </a:defRPr>
                      </a:pPr>
                      <a:r>
                        <a:t>4.19%</a:t>
                      </a:r>
                    </a:p>
                  </a:txBody>
                  <a:tcPr anchor="ctr" marL="36000" marR="36000" marT="0" marB="0">
                    <a:noFill/>
                  </a:tcPr>
                </a:tc>
              </a:tr>
              <a:tr h="187200">
                <a:tc>
                  <a:txBody>
                    <a:bodyPr/>
                    <a:lstStyle/>
                    <a:p>
                      <a:pPr algn="l">
                        <a:defRPr sz="800" b="0">
                          <a:solidFill>
                            <a:srgbClr val="000000"/>
                          </a:solidFill>
                          <a:latin typeface="원신한 Light"/>
                        </a:defRPr>
                      </a:pPr>
                      <a:r>
                        <a:t>NIKE, Inc. Class B</a:t>
                      </a:r>
                    </a:p>
                  </a:txBody>
                  <a:tcPr anchor="ctr" marL="36000" marR="36000" marT="0" marB="0">
                    <a:noFill/>
                  </a:tcPr>
                </a:tc>
                <a:tc>
                  <a:txBody>
                    <a:bodyPr/>
                    <a:lstStyle/>
                    <a:p>
                      <a:pPr algn="r">
                        <a:defRPr sz="800" b="0">
                          <a:solidFill>
                            <a:srgbClr val="000000"/>
                          </a:solidFill>
                          <a:latin typeface="원신한 Light"/>
                        </a:defRPr>
                      </a:pPr>
                      <a:r>
                        <a:t>4.03%</a:t>
                      </a:r>
                    </a:p>
                  </a:txBody>
                  <a:tcPr anchor="ctr" marL="36000" marR="36000" marT="0" marB="0">
                    <a:noFill/>
                  </a:tcPr>
                </a:tc>
              </a:tr>
              <a:tr h="187200">
                <a:tc>
                  <a:txBody>
                    <a:bodyPr/>
                    <a:lstStyle/>
                    <a:p>
                      <a:pPr algn="l">
                        <a:defRPr sz="800" b="0">
                          <a:solidFill>
                            <a:srgbClr val="000000"/>
                          </a:solidFill>
                          <a:latin typeface="원신한 Light"/>
                        </a:defRPr>
                      </a:pPr>
                      <a:r>
                        <a:t>Target Corporation</a:t>
                      </a:r>
                    </a:p>
                  </a:txBody>
                  <a:tcPr anchor="ctr" marL="36000" marR="36000" marT="0" marB="0">
                    <a:noFill/>
                  </a:tcPr>
                </a:tc>
                <a:tc>
                  <a:txBody>
                    <a:bodyPr/>
                    <a:lstStyle/>
                    <a:p>
                      <a:pPr algn="r">
                        <a:defRPr sz="800" b="0">
                          <a:solidFill>
                            <a:srgbClr val="000000"/>
                          </a:solidFill>
                          <a:latin typeface="원신한 Light"/>
                        </a:defRPr>
                      </a:pPr>
                      <a:r>
                        <a:t>2.94%</a:t>
                      </a:r>
                    </a:p>
                  </a:txBody>
                  <a:tcPr anchor="ctr" marL="36000" marR="36000" marT="0" marB="0">
                    <a:noFill/>
                  </a:tcPr>
                </a:tc>
              </a:tr>
              <a:tr h="187200">
                <a:tc>
                  <a:txBody>
                    <a:bodyPr/>
                    <a:lstStyle/>
                    <a:p>
                      <a:pPr algn="l">
                        <a:defRPr sz="800" b="0">
                          <a:solidFill>
                            <a:srgbClr val="000000"/>
                          </a:solidFill>
                          <a:latin typeface="원신한 Light"/>
                        </a:defRPr>
                      </a:pPr>
                      <a:r>
                        <a:t>Starbucks Corporation</a:t>
                      </a:r>
                    </a:p>
                  </a:txBody>
                  <a:tcPr anchor="ctr" marL="36000" marR="36000" marT="0" marB="0">
                    <a:noFill/>
                  </a:tcPr>
                </a:tc>
                <a:tc>
                  <a:txBody>
                    <a:bodyPr/>
                    <a:lstStyle/>
                    <a:p>
                      <a:pPr algn="r">
                        <a:defRPr sz="800" b="0">
                          <a:solidFill>
                            <a:srgbClr val="000000"/>
                          </a:solidFill>
                          <a:latin typeface="원신한 Light"/>
                        </a:defRPr>
                      </a:pPr>
                      <a:r>
                        <a:t>2.88%</a:t>
                      </a:r>
                    </a:p>
                  </a:txBody>
                  <a:tcPr anchor="ctr" marL="36000" marR="36000" marT="0" marB="0">
                    <a:noFill/>
                  </a:tcPr>
                </a:tc>
              </a:tr>
              <a:tr h="187200">
                <a:tc>
                  <a:txBody>
                    <a:bodyPr/>
                    <a:lstStyle/>
                    <a:p>
                      <a:pPr algn="l">
                        <a:defRPr sz="800" b="0">
                          <a:solidFill>
                            <a:srgbClr val="000000"/>
                          </a:solidFill>
                          <a:latin typeface="원신한 Light"/>
                        </a:defRPr>
                      </a:pPr>
                      <a:r>
                        <a:t>Booking Holdings Inc.</a:t>
                      </a:r>
                    </a:p>
                  </a:txBody>
                  <a:tcPr anchor="ctr" marL="36000" marR="36000" marT="0" marB="0">
                    <a:noFill/>
                  </a:tcPr>
                </a:tc>
                <a:tc>
                  <a:txBody>
                    <a:bodyPr/>
                    <a:lstStyle/>
                    <a:p>
                      <a:pPr algn="r">
                        <a:defRPr sz="800" b="0">
                          <a:solidFill>
                            <a:srgbClr val="000000"/>
                          </a:solidFill>
                          <a:latin typeface="원신한 Light"/>
                        </a:defRPr>
                      </a:pPr>
                      <a:r>
                        <a:t>2.53%</a:t>
                      </a:r>
                    </a:p>
                  </a:txBody>
                  <a:tcPr anchor="ctr" marL="36000" marR="36000" marT="0" marB="0">
                    <a:noFill/>
                  </a:tcPr>
                </a:tc>
              </a:tr>
              <a:tr h="187200">
                <a:tc>
                  <a:txBody>
                    <a:bodyPr/>
                    <a:lstStyle/>
                    <a:p>
                      <a:pPr algn="l">
                        <a:defRPr sz="800" b="0">
                          <a:solidFill>
                            <a:srgbClr val="000000"/>
                          </a:solidFill>
                          <a:latin typeface="원신한 Light"/>
                        </a:defRPr>
                      </a:pPr>
                      <a:r>
                        <a:t>TJX Companies Inc</a:t>
                      </a:r>
                    </a:p>
                  </a:txBody>
                  <a:tcPr anchor="ctr" marL="36000" marR="36000" marT="0" marB="0">
                    <a:noFill/>
                  </a:tcPr>
                </a:tc>
                <a:tc>
                  <a:txBody>
                    <a:bodyPr/>
                    <a:lstStyle/>
                    <a:p>
                      <a:pPr algn="r">
                        <a:defRPr sz="800" b="0">
                          <a:solidFill>
                            <a:srgbClr val="000000"/>
                          </a:solidFill>
                          <a:latin typeface="원신한 Light"/>
                        </a:defRPr>
                      </a:pPr>
                      <a:r>
                        <a:t>2.10%</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1280" b="1280"/>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1065" r="1065"/>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l="551" r="551"/>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섹터 &gt; S&amp;P Consumer Discretionary Select Sector Index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FXD</a:t>
            </a:r>
          </a:p>
        </p:txBody>
      </p:sp>
      <p:sp>
        <p:nvSpPr>
          <p:cNvPr id="3" name="Text Placeholder 2"/>
          <p:cNvSpPr>
            <a:spLocks noGrp="1"/>
          </p:cNvSpPr>
          <p:nvPr>
            <p:ph type="body" idx="14" sz="quarter"/>
          </p:nvPr>
        </p:nvSpPr>
        <p:spPr/>
        <p:txBody>
          <a:bodyPr/>
          <a:lstStyle/>
          <a:p>
            <a:r>
              <a:t>First Trust Consumer Discretionary AlphaDEX Fund</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오프라인 리테일 위주의 경기소비재 ETF입니다. 중소형주 비중이 높은 것이 특징입니다.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First Trust</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05/08/07</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$1.94B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0.63%</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80,781</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0.07%</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0.02%</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0.36%</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123</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Toll Brothers, Inc.</a:t>
                      </a:r>
                    </a:p>
                  </a:txBody>
                  <a:tcPr anchor="ctr" marL="36000" marR="36000" marT="0" marB="0">
                    <a:noFill/>
                  </a:tcPr>
                </a:tc>
                <a:tc>
                  <a:txBody>
                    <a:bodyPr/>
                    <a:lstStyle/>
                    <a:p>
                      <a:pPr algn="r">
                        <a:defRPr sz="800" b="0">
                          <a:solidFill>
                            <a:srgbClr val="000000"/>
                          </a:solidFill>
                          <a:latin typeface="원신한 Light"/>
                        </a:defRPr>
                      </a:pPr>
                      <a:r>
                        <a:t>1.66%</a:t>
                      </a:r>
                    </a:p>
                  </a:txBody>
                  <a:tcPr anchor="ctr" marL="36000" marR="36000" marT="0" marB="0">
                    <a:noFill/>
                  </a:tcPr>
                </a:tc>
              </a:tr>
              <a:tr h="187200">
                <a:tc>
                  <a:txBody>
                    <a:bodyPr/>
                    <a:lstStyle/>
                    <a:p>
                      <a:pPr algn="l">
                        <a:defRPr sz="800" b="0">
                          <a:solidFill>
                            <a:srgbClr val="000000"/>
                          </a:solidFill>
                          <a:latin typeface="원신한 Light"/>
                        </a:defRPr>
                      </a:pPr>
                      <a:r>
                        <a:t>Costco Wholesale Corporation</a:t>
                      </a:r>
                    </a:p>
                  </a:txBody>
                  <a:tcPr anchor="ctr" marL="36000" marR="36000" marT="0" marB="0">
                    <a:noFill/>
                  </a:tcPr>
                </a:tc>
                <a:tc>
                  <a:txBody>
                    <a:bodyPr/>
                    <a:lstStyle/>
                    <a:p>
                      <a:pPr algn="r">
                        <a:defRPr sz="800" b="0">
                          <a:solidFill>
                            <a:srgbClr val="000000"/>
                          </a:solidFill>
                          <a:latin typeface="원신한 Light"/>
                        </a:defRPr>
                      </a:pPr>
                      <a:r>
                        <a:t>1.65%</a:t>
                      </a:r>
                    </a:p>
                  </a:txBody>
                  <a:tcPr anchor="ctr" marL="36000" marR="36000" marT="0" marB="0">
                    <a:noFill/>
                  </a:tcPr>
                </a:tc>
              </a:tr>
              <a:tr h="187200">
                <a:tc>
                  <a:txBody>
                    <a:bodyPr/>
                    <a:lstStyle/>
                    <a:p>
                      <a:pPr algn="l">
                        <a:defRPr sz="800" b="0">
                          <a:solidFill>
                            <a:srgbClr val="000000"/>
                          </a:solidFill>
                          <a:latin typeface="원신한 Light"/>
                        </a:defRPr>
                      </a:pPr>
                      <a:r>
                        <a:t>D.R. Horton, Inc.</a:t>
                      </a:r>
                    </a:p>
                  </a:txBody>
                  <a:tcPr anchor="ctr" marL="36000" marR="36000" marT="0" marB="0">
                    <a:noFill/>
                  </a:tcPr>
                </a:tc>
                <a:tc>
                  <a:txBody>
                    <a:bodyPr/>
                    <a:lstStyle/>
                    <a:p>
                      <a:pPr algn="r">
                        <a:defRPr sz="800" b="0">
                          <a:solidFill>
                            <a:srgbClr val="000000"/>
                          </a:solidFill>
                          <a:latin typeface="원신한 Light"/>
                        </a:defRPr>
                      </a:pPr>
                      <a:r>
                        <a:t>1.64%</a:t>
                      </a:r>
                    </a:p>
                  </a:txBody>
                  <a:tcPr anchor="ctr" marL="36000" marR="36000" marT="0" marB="0">
                    <a:noFill/>
                  </a:tcPr>
                </a:tc>
              </a:tr>
              <a:tr h="187200">
                <a:tc>
                  <a:txBody>
                    <a:bodyPr/>
                    <a:lstStyle/>
                    <a:p>
                      <a:pPr algn="l">
                        <a:defRPr sz="800" b="0">
                          <a:solidFill>
                            <a:srgbClr val="000000"/>
                          </a:solidFill>
                          <a:latin typeface="원신한 Light"/>
                        </a:defRPr>
                      </a:pPr>
                      <a:r>
                        <a:t>Tesla Inc</a:t>
                      </a:r>
                    </a:p>
                  </a:txBody>
                  <a:tcPr anchor="ctr" marL="36000" marR="36000" marT="0" marB="0">
                    <a:noFill/>
                  </a:tcPr>
                </a:tc>
                <a:tc>
                  <a:txBody>
                    <a:bodyPr/>
                    <a:lstStyle/>
                    <a:p>
                      <a:pPr algn="r">
                        <a:defRPr sz="800" b="0">
                          <a:solidFill>
                            <a:srgbClr val="000000"/>
                          </a:solidFill>
                          <a:latin typeface="원신한 Light"/>
                        </a:defRPr>
                      </a:pPr>
                      <a:r>
                        <a:t>1.62%</a:t>
                      </a:r>
                    </a:p>
                  </a:txBody>
                  <a:tcPr anchor="ctr" marL="36000" marR="36000" marT="0" marB="0">
                    <a:noFill/>
                  </a:tcPr>
                </a:tc>
              </a:tr>
              <a:tr h="187200">
                <a:tc>
                  <a:txBody>
                    <a:bodyPr/>
                    <a:lstStyle/>
                    <a:p>
                      <a:pPr algn="l">
                        <a:defRPr sz="800" b="0">
                          <a:solidFill>
                            <a:srgbClr val="000000"/>
                          </a:solidFill>
                          <a:latin typeface="원신한 Light"/>
                        </a:defRPr>
                      </a:pPr>
                      <a:r>
                        <a:t>Ford Motor Company</a:t>
                      </a:r>
                    </a:p>
                  </a:txBody>
                  <a:tcPr anchor="ctr" marL="36000" marR="36000" marT="0" marB="0">
                    <a:noFill/>
                  </a:tcPr>
                </a:tc>
                <a:tc>
                  <a:txBody>
                    <a:bodyPr/>
                    <a:lstStyle/>
                    <a:p>
                      <a:pPr algn="r">
                        <a:defRPr sz="800" b="0">
                          <a:solidFill>
                            <a:srgbClr val="000000"/>
                          </a:solidFill>
                          <a:latin typeface="원신한 Light"/>
                        </a:defRPr>
                      </a:pPr>
                      <a:r>
                        <a:t>1.61%</a:t>
                      </a:r>
                    </a:p>
                  </a:txBody>
                  <a:tcPr anchor="ctr" marL="36000" marR="36000" marT="0" marB="0">
                    <a:noFill/>
                  </a:tcPr>
                </a:tc>
              </a:tr>
              <a:tr h="187200">
                <a:tc>
                  <a:txBody>
                    <a:bodyPr/>
                    <a:lstStyle/>
                    <a:p>
                      <a:pPr algn="l">
                        <a:defRPr sz="800" b="0">
                          <a:solidFill>
                            <a:srgbClr val="000000"/>
                          </a:solidFill>
                          <a:latin typeface="원신한 Light"/>
                        </a:defRPr>
                      </a:pPr>
                      <a:r>
                        <a:t>PulteGroup, Inc.</a:t>
                      </a:r>
                    </a:p>
                  </a:txBody>
                  <a:tcPr anchor="ctr" marL="36000" marR="36000" marT="0" marB="0">
                    <a:noFill/>
                  </a:tcPr>
                </a:tc>
                <a:tc>
                  <a:txBody>
                    <a:bodyPr/>
                    <a:lstStyle/>
                    <a:p>
                      <a:pPr algn="r">
                        <a:defRPr sz="800" b="0">
                          <a:solidFill>
                            <a:srgbClr val="000000"/>
                          </a:solidFill>
                          <a:latin typeface="원신한 Light"/>
                        </a:defRPr>
                      </a:pPr>
                      <a:r>
                        <a:t>1.60%</a:t>
                      </a:r>
                    </a:p>
                  </a:txBody>
                  <a:tcPr anchor="ctr" marL="36000" marR="36000" marT="0" marB="0">
                    <a:noFill/>
                  </a:tcPr>
                </a:tc>
              </a:tr>
              <a:tr h="187200">
                <a:tc>
                  <a:txBody>
                    <a:bodyPr/>
                    <a:lstStyle/>
                    <a:p>
                      <a:pPr algn="l">
                        <a:defRPr sz="800" b="0">
                          <a:solidFill>
                            <a:srgbClr val="000000"/>
                          </a:solidFill>
                          <a:latin typeface="원신한 Light"/>
                        </a:defRPr>
                      </a:pPr>
                      <a:r>
                        <a:t>Lennar Corporation Class A</a:t>
                      </a:r>
                    </a:p>
                  </a:txBody>
                  <a:tcPr anchor="ctr" marL="36000" marR="36000" marT="0" marB="0">
                    <a:noFill/>
                  </a:tcPr>
                </a:tc>
                <a:tc>
                  <a:txBody>
                    <a:bodyPr/>
                    <a:lstStyle/>
                    <a:p>
                      <a:pPr algn="r">
                        <a:defRPr sz="800" b="0">
                          <a:solidFill>
                            <a:srgbClr val="000000"/>
                          </a:solidFill>
                          <a:latin typeface="원신한 Light"/>
                        </a:defRPr>
                      </a:pPr>
                      <a:r>
                        <a:t>1.56%</a:t>
                      </a:r>
                    </a:p>
                  </a:txBody>
                  <a:tcPr anchor="ctr" marL="36000" marR="36000" marT="0" marB="0">
                    <a:noFill/>
                  </a:tcPr>
                </a:tc>
              </a:tr>
              <a:tr h="187200">
                <a:tc>
                  <a:txBody>
                    <a:bodyPr/>
                    <a:lstStyle/>
                    <a:p>
                      <a:pPr algn="l">
                        <a:defRPr sz="800" b="0">
                          <a:solidFill>
                            <a:srgbClr val="000000"/>
                          </a:solidFill>
                          <a:latin typeface="원신한 Light"/>
                        </a:defRPr>
                      </a:pPr>
                      <a:r>
                        <a:t>SiteOne Landscape Supply, Inc.</a:t>
                      </a:r>
                    </a:p>
                  </a:txBody>
                  <a:tcPr anchor="ctr" marL="36000" marR="36000" marT="0" marB="0">
                    <a:noFill/>
                  </a:tcPr>
                </a:tc>
                <a:tc>
                  <a:txBody>
                    <a:bodyPr/>
                    <a:lstStyle/>
                    <a:p>
                      <a:pPr algn="r">
                        <a:defRPr sz="800" b="0">
                          <a:solidFill>
                            <a:srgbClr val="000000"/>
                          </a:solidFill>
                          <a:latin typeface="원신한 Light"/>
                        </a:defRPr>
                      </a:pPr>
                      <a:r>
                        <a:t>1.56%</a:t>
                      </a:r>
                    </a:p>
                  </a:txBody>
                  <a:tcPr anchor="ctr" marL="36000" marR="36000" marT="0" marB="0">
                    <a:noFill/>
                  </a:tcPr>
                </a:tc>
              </a:tr>
              <a:tr h="187200">
                <a:tc>
                  <a:txBody>
                    <a:bodyPr/>
                    <a:lstStyle/>
                    <a:p>
                      <a:pPr algn="l">
                        <a:defRPr sz="800" b="0">
                          <a:solidFill>
                            <a:srgbClr val="000000"/>
                          </a:solidFill>
                          <a:latin typeface="원신한 Light"/>
                        </a:defRPr>
                      </a:pPr>
                      <a:r>
                        <a:t>General Motors Company</a:t>
                      </a:r>
                    </a:p>
                  </a:txBody>
                  <a:tcPr anchor="ctr" marL="36000" marR="36000" marT="0" marB="0">
                    <a:noFill/>
                  </a:tcPr>
                </a:tc>
                <a:tc>
                  <a:txBody>
                    <a:bodyPr/>
                    <a:lstStyle/>
                    <a:p>
                      <a:pPr algn="r">
                        <a:defRPr sz="800" b="0">
                          <a:solidFill>
                            <a:srgbClr val="000000"/>
                          </a:solidFill>
                          <a:latin typeface="원신한 Light"/>
                        </a:defRPr>
                      </a:pPr>
                      <a:r>
                        <a:t>1.52%</a:t>
                      </a:r>
                    </a:p>
                  </a:txBody>
                  <a:tcPr anchor="ctr" marL="36000" marR="36000" marT="0" marB="0">
                    <a:noFill/>
                  </a:tcPr>
                </a:tc>
              </a:tr>
              <a:tr h="187200">
                <a:tc>
                  <a:txBody>
                    <a:bodyPr/>
                    <a:lstStyle/>
                    <a:p>
                      <a:pPr algn="l">
                        <a:defRPr sz="800" b="0">
                          <a:solidFill>
                            <a:srgbClr val="000000"/>
                          </a:solidFill>
                          <a:latin typeface="원신한 Light"/>
                        </a:defRPr>
                      </a:pPr>
                      <a:r>
                        <a:t>Whirlpool Corporation</a:t>
                      </a:r>
                    </a:p>
                  </a:txBody>
                  <a:tcPr anchor="ctr" marL="36000" marR="36000" marT="0" marB="0">
                    <a:noFill/>
                  </a:tcPr>
                </a:tc>
                <a:tc>
                  <a:txBody>
                    <a:bodyPr/>
                    <a:lstStyle/>
                    <a:p>
                      <a:pPr algn="r">
                        <a:defRPr sz="800" b="0">
                          <a:solidFill>
                            <a:srgbClr val="000000"/>
                          </a:solidFill>
                          <a:latin typeface="원신한 Light"/>
                        </a:defRPr>
                      </a:pPr>
                      <a:r>
                        <a:t>1.50%</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910" b="910"/>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1154" r="1154"/>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l="3235" r="3235"/>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265" b="1265"/>
          <a:stretch>
            <a:fillRect/>
          </a:stretch>
        </p:blipFill>
        <p:spPr/>
      </p:pic>
      <p:sp>
        <p:nvSpPr>
          <p:cNvPr id="18" name="Text Placeholder 17"/>
          <p:cNvSpPr>
            <a:spLocks noGrp="1"/>
          </p:cNvSpPr>
          <p:nvPr>
            <p:ph type="body" idx="32" sz="quarter"/>
          </p:nvPr>
        </p:nvSpPr>
        <p:spPr/>
        <p:txBody>
          <a:bodyPr/>
          <a:lstStyle/>
          <a:p>
            <a:r>
              <a:t>주식 &gt; 테마형 &gt; StrataQuant Consumer Discretionary Index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XLE</a:t>
            </a:r>
          </a:p>
        </p:txBody>
      </p:sp>
      <p:sp>
        <p:nvSpPr>
          <p:cNvPr id="3" name="Text Placeholder 2"/>
          <p:cNvSpPr>
            <a:spLocks noGrp="1"/>
          </p:cNvSpPr>
          <p:nvPr>
            <p:ph type="body" idx="14" sz="quarter"/>
          </p:nvPr>
        </p:nvSpPr>
        <p:spPr/>
        <p:txBody>
          <a:bodyPr/>
          <a:lstStyle/>
          <a:p>
            <a:r>
              <a:t>Energy Select Sector SPDR Fund</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미국 S&amp;P500 내 에너지 업종 기업에 투자하는 ETF 입니다.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State Street Global Advisors</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12/16/98</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$36.81B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0.10%</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41,403,782</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3.13%</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23</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Chevron Corporation</a:t>
                      </a:r>
                    </a:p>
                  </a:txBody>
                  <a:tcPr anchor="ctr" marL="36000" marR="36000" marT="0" marB="0">
                    <a:noFill/>
                  </a:tcPr>
                </a:tc>
                <a:tc>
                  <a:txBody>
                    <a:bodyPr/>
                    <a:lstStyle/>
                    <a:p>
                      <a:pPr algn="r">
                        <a:defRPr sz="800" b="0">
                          <a:solidFill>
                            <a:srgbClr val="000000"/>
                          </a:solidFill>
                          <a:latin typeface="원신한 Light"/>
                        </a:defRPr>
                      </a:pPr>
                      <a:r>
                        <a:t>22.29%</a:t>
                      </a:r>
                    </a:p>
                  </a:txBody>
                  <a:tcPr anchor="ctr" marL="36000" marR="36000" marT="0" marB="0">
                    <a:noFill/>
                  </a:tcPr>
                </a:tc>
              </a:tr>
              <a:tr h="187200">
                <a:tc>
                  <a:txBody>
                    <a:bodyPr/>
                    <a:lstStyle/>
                    <a:p>
                      <a:pPr algn="l">
                        <a:defRPr sz="800" b="0">
                          <a:solidFill>
                            <a:srgbClr val="000000"/>
                          </a:solidFill>
                          <a:latin typeface="원신한 Light"/>
                        </a:defRPr>
                      </a:pPr>
                      <a:r>
                        <a:t>Exxon Mobil Corporation</a:t>
                      </a:r>
                    </a:p>
                  </a:txBody>
                  <a:tcPr anchor="ctr" marL="36000" marR="36000" marT="0" marB="0">
                    <a:noFill/>
                  </a:tcPr>
                </a:tc>
                <a:tc>
                  <a:txBody>
                    <a:bodyPr/>
                    <a:lstStyle/>
                    <a:p>
                      <a:pPr algn="r">
                        <a:defRPr sz="800" b="0">
                          <a:solidFill>
                            <a:srgbClr val="000000"/>
                          </a:solidFill>
                          <a:latin typeface="원신한 Light"/>
                        </a:defRPr>
                      </a:pPr>
                      <a:r>
                        <a:t>22.23%</a:t>
                      </a:r>
                    </a:p>
                  </a:txBody>
                  <a:tcPr anchor="ctr" marL="36000" marR="36000" marT="0" marB="0">
                    <a:noFill/>
                  </a:tcPr>
                </a:tc>
              </a:tr>
              <a:tr h="187200">
                <a:tc>
                  <a:txBody>
                    <a:bodyPr/>
                    <a:lstStyle/>
                    <a:p>
                      <a:pPr algn="l">
                        <a:defRPr sz="800" b="0">
                          <a:solidFill>
                            <a:srgbClr val="000000"/>
                          </a:solidFill>
                          <a:latin typeface="원신한 Light"/>
                        </a:defRPr>
                      </a:pPr>
                      <a:r>
                        <a:t>EOG Resources, Inc.</a:t>
                      </a:r>
                    </a:p>
                  </a:txBody>
                  <a:tcPr anchor="ctr" marL="36000" marR="36000" marT="0" marB="0">
                    <a:noFill/>
                  </a:tcPr>
                </a:tc>
                <a:tc>
                  <a:txBody>
                    <a:bodyPr/>
                    <a:lstStyle/>
                    <a:p>
                      <a:pPr algn="r">
                        <a:defRPr sz="800" b="0">
                          <a:solidFill>
                            <a:srgbClr val="000000"/>
                          </a:solidFill>
                          <a:latin typeface="원신한 Light"/>
                        </a:defRPr>
                      </a:pPr>
                      <a:r>
                        <a:t>4.85%</a:t>
                      </a:r>
                    </a:p>
                  </a:txBody>
                  <a:tcPr anchor="ctr" marL="36000" marR="36000" marT="0" marB="0">
                    <a:noFill/>
                  </a:tcPr>
                </a:tc>
              </a:tr>
              <a:tr h="187200">
                <a:tc>
                  <a:txBody>
                    <a:bodyPr/>
                    <a:lstStyle/>
                    <a:p>
                      <a:pPr algn="l">
                        <a:defRPr sz="800" b="0">
                          <a:solidFill>
                            <a:srgbClr val="000000"/>
                          </a:solidFill>
                          <a:latin typeface="원신한 Light"/>
                        </a:defRPr>
                      </a:pPr>
                      <a:r>
                        <a:t>ConocoPhillips</a:t>
                      </a:r>
                    </a:p>
                  </a:txBody>
                  <a:tcPr anchor="ctr" marL="36000" marR="36000" marT="0" marB="0">
                    <a:noFill/>
                  </a:tcPr>
                </a:tc>
                <a:tc>
                  <a:txBody>
                    <a:bodyPr/>
                    <a:lstStyle/>
                    <a:p>
                      <a:pPr algn="r">
                        <a:defRPr sz="800" b="0">
                          <a:solidFill>
                            <a:srgbClr val="000000"/>
                          </a:solidFill>
                          <a:latin typeface="원신한 Light"/>
                        </a:defRPr>
                      </a:pPr>
                      <a:r>
                        <a:t>4.60%</a:t>
                      </a:r>
                    </a:p>
                  </a:txBody>
                  <a:tcPr anchor="ctr" marL="36000" marR="36000" marT="0" marB="0">
                    <a:noFill/>
                  </a:tcPr>
                </a:tc>
              </a:tr>
              <a:tr h="187200">
                <a:tc>
                  <a:txBody>
                    <a:bodyPr/>
                    <a:lstStyle/>
                    <a:p>
                      <a:pPr algn="l">
                        <a:defRPr sz="800" b="0">
                          <a:solidFill>
                            <a:srgbClr val="000000"/>
                          </a:solidFill>
                          <a:latin typeface="원신한 Light"/>
                        </a:defRPr>
                      </a:pPr>
                      <a:r>
                        <a:t>Schlumberger NV</a:t>
                      </a:r>
                    </a:p>
                  </a:txBody>
                  <a:tcPr anchor="ctr" marL="36000" marR="36000" marT="0" marB="0">
                    <a:noFill/>
                  </a:tcPr>
                </a:tc>
                <a:tc>
                  <a:txBody>
                    <a:bodyPr/>
                    <a:lstStyle/>
                    <a:p>
                      <a:pPr algn="r">
                        <a:defRPr sz="800" b="0">
                          <a:solidFill>
                            <a:srgbClr val="000000"/>
                          </a:solidFill>
                          <a:latin typeface="원신한 Light"/>
                        </a:defRPr>
                      </a:pPr>
                      <a:r>
                        <a:t>4.31%</a:t>
                      </a:r>
                    </a:p>
                  </a:txBody>
                  <a:tcPr anchor="ctr" marL="36000" marR="36000" marT="0" marB="0">
                    <a:noFill/>
                  </a:tcPr>
                </a:tc>
              </a:tr>
              <a:tr h="187200">
                <a:tc>
                  <a:txBody>
                    <a:bodyPr/>
                    <a:lstStyle/>
                    <a:p>
                      <a:pPr algn="l">
                        <a:defRPr sz="800" b="0">
                          <a:solidFill>
                            <a:srgbClr val="000000"/>
                          </a:solidFill>
                          <a:latin typeface="원신한 Light"/>
                        </a:defRPr>
                      </a:pPr>
                      <a:r>
                        <a:t>Pioneer Natural Resources Company</a:t>
                      </a:r>
                    </a:p>
                  </a:txBody>
                  <a:tcPr anchor="ctr" marL="36000" marR="36000" marT="0" marB="0">
                    <a:noFill/>
                  </a:tcPr>
                </a:tc>
                <a:tc>
                  <a:txBody>
                    <a:bodyPr/>
                    <a:lstStyle/>
                    <a:p>
                      <a:pPr algn="r">
                        <a:defRPr sz="800" b="0">
                          <a:solidFill>
                            <a:srgbClr val="000000"/>
                          </a:solidFill>
                          <a:latin typeface="원신한 Light"/>
                        </a:defRPr>
                      </a:pPr>
                      <a:r>
                        <a:t>4.24%</a:t>
                      </a:r>
                    </a:p>
                  </a:txBody>
                  <a:tcPr anchor="ctr" marL="36000" marR="36000" marT="0" marB="0">
                    <a:noFill/>
                  </a:tcPr>
                </a:tc>
              </a:tr>
              <a:tr h="187200">
                <a:tc>
                  <a:txBody>
                    <a:bodyPr/>
                    <a:lstStyle/>
                    <a:p>
                      <a:pPr algn="l">
                        <a:defRPr sz="800" b="0">
                          <a:solidFill>
                            <a:srgbClr val="000000"/>
                          </a:solidFill>
                          <a:latin typeface="원신한 Light"/>
                        </a:defRPr>
                      </a:pPr>
                      <a:r>
                        <a:t>Occidental Petroleum Corporation</a:t>
                      </a:r>
                    </a:p>
                  </a:txBody>
                  <a:tcPr anchor="ctr" marL="36000" marR="36000" marT="0" marB="0">
                    <a:noFill/>
                  </a:tcPr>
                </a:tc>
                <a:tc>
                  <a:txBody>
                    <a:bodyPr/>
                    <a:lstStyle/>
                    <a:p>
                      <a:pPr algn="r">
                        <a:defRPr sz="800" b="0">
                          <a:solidFill>
                            <a:srgbClr val="000000"/>
                          </a:solidFill>
                          <a:latin typeface="원신한 Light"/>
                        </a:defRPr>
                      </a:pPr>
                      <a:r>
                        <a:t>3.81%</a:t>
                      </a:r>
                    </a:p>
                  </a:txBody>
                  <a:tcPr anchor="ctr" marL="36000" marR="36000" marT="0" marB="0">
                    <a:noFill/>
                  </a:tcPr>
                </a:tc>
              </a:tr>
              <a:tr h="187200">
                <a:tc>
                  <a:txBody>
                    <a:bodyPr/>
                    <a:lstStyle/>
                    <a:p>
                      <a:pPr algn="l">
                        <a:defRPr sz="800" b="0">
                          <a:solidFill>
                            <a:srgbClr val="000000"/>
                          </a:solidFill>
                          <a:latin typeface="원신한 Light"/>
                        </a:defRPr>
                      </a:pPr>
                      <a:r>
                        <a:t>Marathon Petroleum Corporation</a:t>
                      </a:r>
                    </a:p>
                  </a:txBody>
                  <a:tcPr anchor="ctr" marL="36000" marR="36000" marT="0" marB="0">
                    <a:noFill/>
                  </a:tcPr>
                </a:tc>
                <a:tc>
                  <a:txBody>
                    <a:bodyPr/>
                    <a:lstStyle/>
                    <a:p>
                      <a:pPr algn="r">
                        <a:defRPr sz="800" b="0">
                          <a:solidFill>
                            <a:srgbClr val="000000"/>
                          </a:solidFill>
                          <a:latin typeface="원신한 Light"/>
                        </a:defRPr>
                      </a:pPr>
                      <a:r>
                        <a:t>3.74%</a:t>
                      </a:r>
                    </a:p>
                  </a:txBody>
                  <a:tcPr anchor="ctr" marL="36000" marR="36000" marT="0" marB="0">
                    <a:noFill/>
                  </a:tcPr>
                </a:tc>
              </a:tr>
              <a:tr h="187200">
                <a:tc>
                  <a:txBody>
                    <a:bodyPr/>
                    <a:lstStyle/>
                    <a:p>
                      <a:pPr algn="l">
                        <a:defRPr sz="800" b="0">
                          <a:solidFill>
                            <a:srgbClr val="000000"/>
                          </a:solidFill>
                          <a:latin typeface="원신한 Light"/>
                        </a:defRPr>
                      </a:pPr>
                      <a:r>
                        <a:t>Williams Companies, Inc.</a:t>
                      </a:r>
                    </a:p>
                  </a:txBody>
                  <a:tcPr anchor="ctr" marL="36000" marR="36000" marT="0" marB="0">
                    <a:noFill/>
                  </a:tcPr>
                </a:tc>
                <a:tc>
                  <a:txBody>
                    <a:bodyPr/>
                    <a:lstStyle/>
                    <a:p>
                      <a:pPr algn="r">
                        <a:defRPr sz="800" b="0">
                          <a:solidFill>
                            <a:srgbClr val="000000"/>
                          </a:solidFill>
                          <a:latin typeface="원신한 Light"/>
                        </a:defRPr>
                      </a:pPr>
                      <a:r>
                        <a:t>3.08%</a:t>
                      </a:r>
                    </a:p>
                  </a:txBody>
                  <a:tcPr anchor="ctr" marL="36000" marR="36000" marT="0" marB="0">
                    <a:noFill/>
                  </a:tcPr>
                </a:tc>
              </a:tr>
              <a:tr h="187200">
                <a:tc>
                  <a:txBody>
                    <a:bodyPr/>
                    <a:lstStyle/>
                    <a:p>
                      <a:pPr algn="l">
                        <a:defRPr sz="800" b="0">
                          <a:solidFill>
                            <a:srgbClr val="000000"/>
                          </a:solidFill>
                          <a:latin typeface="원신한 Light"/>
                        </a:defRPr>
                      </a:pPr>
                      <a:r>
                        <a:t>Phillips 66</a:t>
                      </a:r>
                    </a:p>
                  </a:txBody>
                  <a:tcPr anchor="ctr" marL="36000" marR="36000" marT="0" marB="0">
                    <a:noFill/>
                  </a:tcPr>
                </a:tc>
                <a:tc>
                  <a:txBody>
                    <a:bodyPr/>
                    <a:lstStyle/>
                    <a:p>
                      <a:pPr algn="r">
                        <a:defRPr sz="800" b="0">
                          <a:solidFill>
                            <a:srgbClr val="000000"/>
                          </a:solidFill>
                          <a:latin typeface="원신한 Light"/>
                        </a:defRPr>
                      </a:pPr>
                      <a:r>
                        <a:t>2.90%</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2027" b="2027"/>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1065" r="1065"/>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t="623" b="623"/>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섹터 &gt; S&amp;P Energy Select Sector Index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XLI</a:t>
            </a:r>
          </a:p>
        </p:txBody>
      </p:sp>
      <p:sp>
        <p:nvSpPr>
          <p:cNvPr id="3" name="Text Placeholder 2"/>
          <p:cNvSpPr>
            <a:spLocks noGrp="1"/>
          </p:cNvSpPr>
          <p:nvPr>
            <p:ph type="body" idx="14" sz="quarter"/>
          </p:nvPr>
        </p:nvSpPr>
        <p:spPr/>
        <p:txBody>
          <a:bodyPr/>
          <a:lstStyle/>
          <a:p>
            <a:r>
              <a:t>Industrial Select Sector SPDR Fund</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미국 S&amp;P500 내 산업재 업종 기업에 투자하는 ETF 입니다.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State Street Global Advisors</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12/16/98</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$15.70B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0.10%</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15,037,334</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1.34%</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75</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Union Pacific Corporation</a:t>
                      </a:r>
                    </a:p>
                  </a:txBody>
                  <a:tcPr anchor="ctr" marL="36000" marR="36000" marT="0" marB="0">
                    <a:noFill/>
                  </a:tcPr>
                </a:tc>
                <a:tc>
                  <a:txBody>
                    <a:bodyPr/>
                    <a:lstStyle/>
                    <a:p>
                      <a:pPr algn="r">
                        <a:defRPr sz="800" b="0">
                          <a:solidFill>
                            <a:srgbClr val="000000"/>
                          </a:solidFill>
                          <a:latin typeface="원신한 Light"/>
                        </a:defRPr>
                      </a:pPr>
                      <a:r>
                        <a:t>5.72%</a:t>
                      </a:r>
                    </a:p>
                  </a:txBody>
                  <a:tcPr anchor="ctr" marL="36000" marR="36000" marT="0" marB="0">
                    <a:noFill/>
                  </a:tcPr>
                </a:tc>
              </a:tr>
              <a:tr h="187200">
                <a:tc>
                  <a:txBody>
                    <a:bodyPr/>
                    <a:lstStyle/>
                    <a:p>
                      <a:pPr algn="l">
                        <a:defRPr sz="800" b="0">
                          <a:solidFill>
                            <a:srgbClr val="000000"/>
                          </a:solidFill>
                          <a:latin typeface="원신한 Light"/>
                        </a:defRPr>
                      </a:pPr>
                      <a:r>
                        <a:t>United Parcel Service, Inc. Class B</a:t>
                      </a:r>
                    </a:p>
                  </a:txBody>
                  <a:tcPr anchor="ctr" marL="36000" marR="36000" marT="0" marB="0">
                    <a:noFill/>
                  </a:tcPr>
                </a:tc>
                <a:tc>
                  <a:txBody>
                    <a:bodyPr/>
                    <a:lstStyle/>
                    <a:p>
                      <a:pPr algn="r">
                        <a:defRPr sz="800" b="0">
                          <a:solidFill>
                            <a:srgbClr val="000000"/>
                          </a:solidFill>
                          <a:latin typeface="원신한 Light"/>
                        </a:defRPr>
                      </a:pPr>
                      <a:r>
                        <a:t>5.36%</a:t>
                      </a:r>
                    </a:p>
                  </a:txBody>
                  <a:tcPr anchor="ctr" marL="36000" marR="36000" marT="0" marB="0">
                    <a:noFill/>
                  </a:tcPr>
                </a:tc>
              </a:tr>
              <a:tr h="187200">
                <a:tc>
                  <a:txBody>
                    <a:bodyPr/>
                    <a:lstStyle/>
                    <a:p>
                      <a:pPr algn="l">
                        <a:defRPr sz="800" b="0">
                          <a:solidFill>
                            <a:srgbClr val="000000"/>
                          </a:solidFill>
                          <a:latin typeface="원신한 Light"/>
                        </a:defRPr>
                      </a:pPr>
                      <a:r>
                        <a:t>Raytheon Technologies Corporation</a:t>
                      </a:r>
                    </a:p>
                  </a:txBody>
                  <a:tcPr anchor="ctr" marL="36000" marR="36000" marT="0" marB="0">
                    <a:noFill/>
                  </a:tcPr>
                </a:tc>
                <a:tc>
                  <a:txBody>
                    <a:bodyPr/>
                    <a:lstStyle/>
                    <a:p>
                      <a:pPr algn="r">
                        <a:defRPr sz="800" b="0">
                          <a:solidFill>
                            <a:srgbClr val="000000"/>
                          </a:solidFill>
                          <a:latin typeface="원신한 Light"/>
                        </a:defRPr>
                      </a:pPr>
                      <a:r>
                        <a:t>4.83%</a:t>
                      </a:r>
                    </a:p>
                  </a:txBody>
                  <a:tcPr anchor="ctr" marL="36000" marR="36000" marT="0" marB="0">
                    <a:noFill/>
                  </a:tcPr>
                </a:tc>
              </a:tr>
              <a:tr h="187200">
                <a:tc>
                  <a:txBody>
                    <a:bodyPr/>
                    <a:lstStyle/>
                    <a:p>
                      <a:pPr algn="l">
                        <a:defRPr sz="800" b="0">
                          <a:solidFill>
                            <a:srgbClr val="000000"/>
                          </a:solidFill>
                          <a:latin typeface="원신한 Light"/>
                        </a:defRPr>
                      </a:pPr>
                      <a:r>
                        <a:t>Honeywell International Inc.</a:t>
                      </a:r>
                    </a:p>
                  </a:txBody>
                  <a:tcPr anchor="ctr" marL="36000" marR="36000" marT="0" marB="0">
                    <a:noFill/>
                  </a:tcPr>
                </a:tc>
                <a:tc>
                  <a:txBody>
                    <a:bodyPr/>
                    <a:lstStyle/>
                    <a:p>
                      <a:pPr algn="r">
                        <a:defRPr sz="800" b="0">
                          <a:solidFill>
                            <a:srgbClr val="000000"/>
                          </a:solidFill>
                          <a:latin typeface="원신한 Light"/>
                        </a:defRPr>
                      </a:pPr>
                      <a:r>
                        <a:t>4.43%</a:t>
                      </a:r>
                    </a:p>
                  </a:txBody>
                  <a:tcPr anchor="ctr" marL="36000" marR="36000" marT="0" marB="0">
                    <a:noFill/>
                  </a:tcPr>
                </a:tc>
              </a:tr>
              <a:tr h="187200">
                <a:tc>
                  <a:txBody>
                    <a:bodyPr/>
                    <a:lstStyle/>
                    <a:p>
                      <a:pPr algn="l">
                        <a:defRPr sz="800" b="0">
                          <a:solidFill>
                            <a:srgbClr val="000000"/>
                          </a:solidFill>
                          <a:latin typeface="원신한 Light"/>
                        </a:defRPr>
                      </a:pPr>
                      <a:r>
                        <a:t>Caterpillar Inc.</a:t>
                      </a:r>
                    </a:p>
                  </a:txBody>
                  <a:tcPr anchor="ctr" marL="36000" marR="36000" marT="0" marB="0">
                    <a:noFill/>
                  </a:tcPr>
                </a:tc>
                <a:tc>
                  <a:txBody>
                    <a:bodyPr/>
                    <a:lstStyle/>
                    <a:p>
                      <a:pPr algn="r">
                        <a:defRPr sz="800" b="0">
                          <a:solidFill>
                            <a:srgbClr val="000000"/>
                          </a:solidFill>
                          <a:latin typeface="원신한 Light"/>
                        </a:defRPr>
                      </a:pPr>
                      <a:r>
                        <a:t>3.94%</a:t>
                      </a:r>
                    </a:p>
                  </a:txBody>
                  <a:tcPr anchor="ctr" marL="36000" marR="36000" marT="0" marB="0">
                    <a:noFill/>
                  </a:tcPr>
                </a:tc>
              </a:tr>
              <a:tr h="187200">
                <a:tc>
                  <a:txBody>
                    <a:bodyPr/>
                    <a:lstStyle/>
                    <a:p>
                      <a:pPr algn="l">
                        <a:defRPr sz="800" b="0">
                          <a:solidFill>
                            <a:srgbClr val="000000"/>
                          </a:solidFill>
                          <a:latin typeface="원신한 Light"/>
                        </a:defRPr>
                      </a:pPr>
                      <a:r>
                        <a:t>Deere &amp; Company</a:t>
                      </a:r>
                    </a:p>
                  </a:txBody>
                  <a:tcPr anchor="ctr" marL="36000" marR="36000" marT="0" marB="0">
                    <a:noFill/>
                  </a:tcPr>
                </a:tc>
                <a:tc>
                  <a:txBody>
                    <a:bodyPr/>
                    <a:lstStyle/>
                    <a:p>
                      <a:pPr algn="r">
                        <a:defRPr sz="800" b="0">
                          <a:solidFill>
                            <a:srgbClr val="000000"/>
                          </a:solidFill>
                          <a:latin typeface="원신한 Light"/>
                        </a:defRPr>
                      </a:pPr>
                      <a:r>
                        <a:t>3.69%</a:t>
                      </a:r>
                    </a:p>
                  </a:txBody>
                  <a:tcPr anchor="ctr" marL="36000" marR="36000" marT="0" marB="0">
                    <a:noFill/>
                  </a:tcPr>
                </a:tc>
              </a:tr>
              <a:tr h="187200">
                <a:tc>
                  <a:txBody>
                    <a:bodyPr/>
                    <a:lstStyle/>
                    <a:p>
                      <a:pPr algn="l">
                        <a:defRPr sz="800" b="0">
                          <a:solidFill>
                            <a:srgbClr val="000000"/>
                          </a:solidFill>
                          <a:latin typeface="원신한 Light"/>
                        </a:defRPr>
                      </a:pPr>
                      <a:r>
                        <a:t>Boeing Company</a:t>
                      </a:r>
                    </a:p>
                  </a:txBody>
                  <a:tcPr anchor="ctr" marL="36000" marR="36000" marT="0" marB="0">
                    <a:noFill/>
                  </a:tcPr>
                </a:tc>
                <a:tc>
                  <a:txBody>
                    <a:bodyPr/>
                    <a:lstStyle/>
                    <a:p>
                      <a:pPr algn="r">
                        <a:defRPr sz="800" b="0">
                          <a:solidFill>
                            <a:srgbClr val="000000"/>
                          </a:solidFill>
                          <a:latin typeface="원신한 Light"/>
                        </a:defRPr>
                      </a:pPr>
                      <a:r>
                        <a:t>3.52%</a:t>
                      </a:r>
                    </a:p>
                  </a:txBody>
                  <a:tcPr anchor="ctr" marL="36000" marR="36000" marT="0" marB="0">
                    <a:noFill/>
                  </a:tcPr>
                </a:tc>
              </a:tr>
              <a:tr h="187200">
                <a:tc>
                  <a:txBody>
                    <a:bodyPr/>
                    <a:lstStyle/>
                    <a:p>
                      <a:pPr algn="l">
                        <a:defRPr sz="800" b="0">
                          <a:solidFill>
                            <a:srgbClr val="000000"/>
                          </a:solidFill>
                          <a:latin typeface="원신한 Light"/>
                        </a:defRPr>
                      </a:pPr>
                      <a:r>
                        <a:t>General Electric Company</a:t>
                      </a:r>
                    </a:p>
                  </a:txBody>
                  <a:tcPr anchor="ctr" marL="36000" marR="36000" marT="0" marB="0">
                    <a:noFill/>
                  </a:tcPr>
                </a:tc>
                <a:tc>
                  <a:txBody>
                    <a:bodyPr/>
                    <a:lstStyle/>
                    <a:p>
                      <a:pPr algn="r">
                        <a:defRPr sz="800" b="0">
                          <a:solidFill>
                            <a:srgbClr val="000000"/>
                          </a:solidFill>
                          <a:latin typeface="원신한 Light"/>
                        </a:defRPr>
                      </a:pPr>
                      <a:r>
                        <a:t>3.51%</a:t>
                      </a:r>
                    </a:p>
                  </a:txBody>
                  <a:tcPr anchor="ctr" marL="36000" marR="36000" marT="0" marB="0">
                    <a:noFill/>
                  </a:tcPr>
                </a:tc>
              </a:tr>
              <a:tr h="187200">
                <a:tc>
                  <a:txBody>
                    <a:bodyPr/>
                    <a:lstStyle/>
                    <a:p>
                      <a:pPr algn="l">
                        <a:defRPr sz="800" b="0">
                          <a:solidFill>
                            <a:srgbClr val="000000"/>
                          </a:solidFill>
                          <a:latin typeface="원신한 Light"/>
                        </a:defRPr>
                      </a:pPr>
                      <a:r>
                        <a:t>Lockheed Martin Corporation</a:t>
                      </a:r>
                    </a:p>
                  </a:txBody>
                  <a:tcPr anchor="ctr" marL="36000" marR="36000" marT="0" marB="0">
                    <a:noFill/>
                  </a:tcPr>
                </a:tc>
                <a:tc>
                  <a:txBody>
                    <a:bodyPr/>
                    <a:lstStyle/>
                    <a:p>
                      <a:pPr algn="r">
                        <a:defRPr sz="800" b="0">
                          <a:solidFill>
                            <a:srgbClr val="000000"/>
                          </a:solidFill>
                          <a:latin typeface="원신한 Light"/>
                        </a:defRPr>
                      </a:pPr>
                      <a:r>
                        <a:t>3.49%</a:t>
                      </a:r>
                    </a:p>
                  </a:txBody>
                  <a:tcPr anchor="ctr" marL="36000" marR="36000" marT="0" marB="0">
                    <a:noFill/>
                  </a:tcPr>
                </a:tc>
              </a:tr>
              <a:tr h="187200">
                <a:tc>
                  <a:txBody>
                    <a:bodyPr/>
                    <a:lstStyle/>
                    <a:p>
                      <a:pPr algn="l">
                        <a:defRPr sz="800" b="0">
                          <a:solidFill>
                            <a:srgbClr val="000000"/>
                          </a:solidFill>
                          <a:latin typeface="원신한 Light"/>
                        </a:defRPr>
                      </a:pPr>
                      <a:r>
                        <a:t>3M Company</a:t>
                      </a:r>
                    </a:p>
                  </a:txBody>
                  <a:tcPr anchor="ctr" marL="36000" marR="36000" marT="0" marB="0">
                    <a:noFill/>
                  </a:tcPr>
                </a:tc>
                <a:tc>
                  <a:txBody>
                    <a:bodyPr/>
                    <a:lstStyle/>
                    <a:p>
                      <a:pPr algn="r">
                        <a:defRPr sz="800" b="0">
                          <a:solidFill>
                            <a:srgbClr val="000000"/>
                          </a:solidFill>
                          <a:latin typeface="원신한 Light"/>
                        </a:defRPr>
                      </a:pPr>
                      <a:r>
                        <a:t>2.83%</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1280" b="1280"/>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1065" r="1065"/>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l="3276" r="3276"/>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섹터 &gt; S&amp;P Industrial Select Sector Index </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SPY</a:t>
            </a:r>
          </a:p>
        </p:txBody>
      </p:sp>
      <p:sp>
        <p:nvSpPr>
          <p:cNvPr id="3" name="Text Placeholder 2"/>
          <p:cNvSpPr>
            <a:spLocks noGrp="1"/>
          </p:cNvSpPr>
          <p:nvPr>
            <p:ph type="body" idx="14" sz="quarter"/>
          </p:nvPr>
        </p:nvSpPr>
        <p:spPr/>
        <p:txBody>
          <a:bodyPr/>
          <a:lstStyle/>
          <a:p>
            <a:r>
              <a:t>SPDR S&amp;P 500 ETF Trust</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SPY는 S&amp;P500 지수를 추종하는 ETF입니다. 가장 오래된 ETF로 전세계 ETF 중 가장 큰 AUM과 높은 거래 규모를 자랑합니다. ETF가 추종하는 미국 S&amp;P 500지수는 S&amp;P에서 선정한 500개의 미국 대형주로 구성되어 있습니다.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State Street Global Advisors</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01/22/93</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$375.60B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0.09%</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107,080,246</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0.00%</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1.37%</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507</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Apple Inc.</a:t>
                      </a:r>
                    </a:p>
                  </a:txBody>
                  <a:tcPr anchor="ctr" marL="36000" marR="36000" marT="0" marB="0">
                    <a:noFill/>
                  </a:tcPr>
                </a:tc>
                <a:tc>
                  <a:txBody>
                    <a:bodyPr/>
                    <a:lstStyle/>
                    <a:p>
                      <a:pPr algn="r">
                        <a:defRPr sz="800" b="0">
                          <a:solidFill>
                            <a:srgbClr val="000000"/>
                          </a:solidFill>
                          <a:latin typeface="원신한 Light"/>
                        </a:defRPr>
                      </a:pPr>
                      <a:r>
                        <a:t>6.72%</a:t>
                      </a:r>
                    </a:p>
                  </a:txBody>
                  <a:tcPr anchor="ctr" marL="36000" marR="36000" marT="0" marB="0">
                    <a:noFill/>
                  </a:tcPr>
                </a:tc>
              </a:tr>
              <a:tr h="187200">
                <a:tc>
                  <a:txBody>
                    <a:bodyPr/>
                    <a:lstStyle/>
                    <a:p>
                      <a:pPr algn="l">
                        <a:defRPr sz="800" b="0">
                          <a:solidFill>
                            <a:srgbClr val="000000"/>
                          </a:solidFill>
                          <a:latin typeface="원신한 Light"/>
                        </a:defRPr>
                      </a:pPr>
                      <a:r>
                        <a:t>Microsoft Corporation</a:t>
                      </a:r>
                    </a:p>
                  </a:txBody>
                  <a:tcPr anchor="ctr" marL="36000" marR="36000" marT="0" marB="0">
                    <a:noFill/>
                  </a:tcPr>
                </a:tc>
                <a:tc>
                  <a:txBody>
                    <a:bodyPr/>
                    <a:lstStyle/>
                    <a:p>
                      <a:pPr algn="r">
                        <a:defRPr sz="800" b="0">
                          <a:solidFill>
                            <a:srgbClr val="000000"/>
                          </a:solidFill>
                          <a:latin typeface="원신한 Light"/>
                        </a:defRPr>
                      </a:pPr>
                      <a:r>
                        <a:t>5.97%</a:t>
                      </a:r>
                    </a:p>
                  </a:txBody>
                  <a:tcPr anchor="ctr" marL="36000" marR="36000" marT="0" marB="0">
                    <a:noFill/>
                  </a:tcPr>
                </a:tc>
              </a:tr>
              <a:tr h="187200">
                <a:tc>
                  <a:txBody>
                    <a:bodyPr/>
                    <a:lstStyle/>
                    <a:p>
                      <a:pPr algn="l">
                        <a:defRPr sz="800" b="0">
                          <a:solidFill>
                            <a:srgbClr val="000000"/>
                          </a:solidFill>
                          <a:latin typeface="원신한 Light"/>
                        </a:defRPr>
                      </a:pPr>
                      <a:r>
                        <a:t>Amazon.com, Inc.</a:t>
                      </a:r>
                    </a:p>
                  </a:txBody>
                  <a:tcPr anchor="ctr" marL="36000" marR="36000" marT="0" marB="0">
                    <a:noFill/>
                  </a:tcPr>
                </a:tc>
                <a:tc>
                  <a:txBody>
                    <a:bodyPr/>
                    <a:lstStyle/>
                    <a:p>
                      <a:pPr algn="r">
                        <a:defRPr sz="800" b="0">
                          <a:solidFill>
                            <a:srgbClr val="000000"/>
                          </a:solidFill>
                          <a:latin typeface="원신한 Light"/>
                        </a:defRPr>
                      </a:pPr>
                      <a:r>
                        <a:t>3.61%</a:t>
                      </a:r>
                    </a:p>
                  </a:txBody>
                  <a:tcPr anchor="ctr" marL="36000" marR="36000" marT="0" marB="0">
                    <a:noFill/>
                  </a:tcPr>
                </a:tc>
              </a:tr>
              <a:tr h="187200">
                <a:tc>
                  <a:txBody>
                    <a:bodyPr/>
                    <a:lstStyle/>
                    <a:p>
                      <a:pPr algn="l">
                        <a:defRPr sz="800" b="0">
                          <a:solidFill>
                            <a:srgbClr val="000000"/>
                          </a:solidFill>
                          <a:latin typeface="원신한 Light"/>
                        </a:defRPr>
                      </a:pPr>
                      <a:r>
                        <a:t>Alphabet Inc. Class A</a:t>
                      </a:r>
                    </a:p>
                  </a:txBody>
                  <a:tcPr anchor="ctr" marL="36000" marR="36000" marT="0" marB="0">
                    <a:noFill/>
                  </a:tcPr>
                </a:tc>
                <a:tc>
                  <a:txBody>
                    <a:bodyPr/>
                    <a:lstStyle/>
                    <a:p>
                      <a:pPr algn="r">
                        <a:defRPr sz="800" b="0">
                          <a:solidFill>
                            <a:srgbClr val="000000"/>
                          </a:solidFill>
                          <a:latin typeface="원신한 Light"/>
                        </a:defRPr>
                      </a:pPr>
                      <a:r>
                        <a:t>2.17%</a:t>
                      </a:r>
                    </a:p>
                  </a:txBody>
                  <a:tcPr anchor="ctr" marL="36000" marR="36000" marT="0" marB="0">
                    <a:noFill/>
                  </a:tcPr>
                </a:tc>
              </a:tr>
              <a:tr h="187200">
                <a:tc>
                  <a:txBody>
                    <a:bodyPr/>
                    <a:lstStyle/>
                    <a:p>
                      <a:pPr algn="l">
                        <a:defRPr sz="800" b="0">
                          <a:solidFill>
                            <a:srgbClr val="000000"/>
                          </a:solidFill>
                          <a:latin typeface="원신한 Light"/>
                        </a:defRPr>
                      </a:pPr>
                      <a:r>
                        <a:t>Alphabet Inc. Class C</a:t>
                      </a:r>
                    </a:p>
                  </a:txBody>
                  <a:tcPr anchor="ctr" marL="36000" marR="36000" marT="0" marB="0">
                    <a:noFill/>
                  </a:tcPr>
                </a:tc>
                <a:tc>
                  <a:txBody>
                    <a:bodyPr/>
                    <a:lstStyle/>
                    <a:p>
                      <a:pPr algn="r">
                        <a:defRPr sz="800" b="0">
                          <a:solidFill>
                            <a:srgbClr val="000000"/>
                          </a:solidFill>
                          <a:latin typeface="원신한 Light"/>
                        </a:defRPr>
                      </a:pPr>
                      <a:r>
                        <a:t>2.02%</a:t>
                      </a:r>
                    </a:p>
                  </a:txBody>
                  <a:tcPr anchor="ctr" marL="36000" marR="36000" marT="0" marB="0">
                    <a:noFill/>
                  </a:tcPr>
                </a:tc>
              </a:tr>
              <a:tr h="187200">
                <a:tc>
                  <a:txBody>
                    <a:bodyPr/>
                    <a:lstStyle/>
                    <a:p>
                      <a:pPr algn="l">
                        <a:defRPr sz="800" b="0">
                          <a:solidFill>
                            <a:srgbClr val="000000"/>
                          </a:solidFill>
                          <a:latin typeface="원신한 Light"/>
                        </a:defRPr>
                      </a:pPr>
                      <a:r>
                        <a:t>Tesla Inc</a:t>
                      </a:r>
                    </a:p>
                  </a:txBody>
                  <a:tcPr anchor="ctr" marL="36000" marR="36000" marT="0" marB="0">
                    <a:noFill/>
                  </a:tcPr>
                </a:tc>
                <a:tc>
                  <a:txBody>
                    <a:bodyPr/>
                    <a:lstStyle/>
                    <a:p>
                      <a:pPr algn="r">
                        <a:defRPr sz="800" b="0">
                          <a:solidFill>
                            <a:srgbClr val="000000"/>
                          </a:solidFill>
                          <a:latin typeface="원신한 Light"/>
                        </a:defRPr>
                      </a:pPr>
                      <a:r>
                        <a:t>1.85%</a:t>
                      </a:r>
                    </a:p>
                  </a:txBody>
                  <a:tcPr anchor="ctr" marL="36000" marR="36000" marT="0" marB="0">
                    <a:noFill/>
                  </a:tcPr>
                </a:tc>
              </a:tr>
              <a:tr h="187200">
                <a:tc>
                  <a:txBody>
                    <a:bodyPr/>
                    <a:lstStyle/>
                    <a:p>
                      <a:pPr algn="l">
                        <a:defRPr sz="800" b="0">
                          <a:solidFill>
                            <a:srgbClr val="000000"/>
                          </a:solidFill>
                          <a:latin typeface="원신한 Light"/>
                        </a:defRPr>
                      </a:pPr>
                      <a:r>
                        <a:t>Berkshire Hathaway Inc. Class B</a:t>
                      </a:r>
                    </a:p>
                  </a:txBody>
                  <a:tcPr anchor="ctr" marL="36000" marR="36000" marT="0" marB="0">
                    <a:noFill/>
                  </a:tcPr>
                </a:tc>
                <a:tc>
                  <a:txBody>
                    <a:bodyPr/>
                    <a:lstStyle/>
                    <a:p>
                      <a:pPr algn="r">
                        <a:defRPr sz="800" b="0">
                          <a:solidFill>
                            <a:srgbClr val="000000"/>
                          </a:solidFill>
                          <a:latin typeface="원신한 Light"/>
                        </a:defRPr>
                      </a:pPr>
                      <a:r>
                        <a:t>1.66%</a:t>
                      </a:r>
                    </a:p>
                  </a:txBody>
                  <a:tcPr anchor="ctr" marL="36000" marR="36000" marT="0" marB="0">
                    <a:noFill/>
                  </a:tcPr>
                </a:tc>
              </a:tr>
              <a:tr h="187200">
                <a:tc>
                  <a:txBody>
                    <a:bodyPr/>
                    <a:lstStyle/>
                    <a:p>
                      <a:pPr algn="l">
                        <a:defRPr sz="800" b="0">
                          <a:solidFill>
                            <a:srgbClr val="000000"/>
                          </a:solidFill>
                          <a:latin typeface="원신한 Light"/>
                        </a:defRPr>
                      </a:pPr>
                      <a:r>
                        <a:t>NVIDIA Corporation</a:t>
                      </a:r>
                    </a:p>
                  </a:txBody>
                  <a:tcPr anchor="ctr" marL="36000" marR="36000" marT="0" marB="0">
                    <a:noFill/>
                  </a:tcPr>
                </a:tc>
                <a:tc>
                  <a:txBody>
                    <a:bodyPr/>
                    <a:lstStyle/>
                    <a:p>
                      <a:pPr algn="r">
                        <a:defRPr sz="800" b="0">
                          <a:solidFill>
                            <a:srgbClr val="000000"/>
                          </a:solidFill>
                          <a:latin typeface="원신한 Light"/>
                        </a:defRPr>
                      </a:pPr>
                      <a:r>
                        <a:t>1.66%</a:t>
                      </a:r>
                    </a:p>
                  </a:txBody>
                  <a:tcPr anchor="ctr" marL="36000" marR="36000" marT="0" marB="0">
                    <a:noFill/>
                  </a:tcPr>
                </a:tc>
              </a:tr>
              <a:tr h="187200">
                <a:tc>
                  <a:txBody>
                    <a:bodyPr/>
                    <a:lstStyle/>
                    <a:p>
                      <a:pPr algn="l">
                        <a:defRPr sz="800" b="0">
                          <a:solidFill>
                            <a:srgbClr val="000000"/>
                          </a:solidFill>
                          <a:latin typeface="원신한 Light"/>
                        </a:defRPr>
                      </a:pPr>
                      <a:r>
                        <a:t>Meta Platforms Inc. Class A</a:t>
                      </a:r>
                    </a:p>
                  </a:txBody>
                  <a:tcPr anchor="ctr" marL="36000" marR="36000" marT="0" marB="0">
                    <a:noFill/>
                  </a:tcPr>
                </a:tc>
                <a:tc>
                  <a:txBody>
                    <a:bodyPr/>
                    <a:lstStyle/>
                    <a:p>
                      <a:pPr algn="r">
                        <a:defRPr sz="800" b="0">
                          <a:solidFill>
                            <a:srgbClr val="000000"/>
                          </a:solidFill>
                          <a:latin typeface="원신한 Light"/>
                        </a:defRPr>
                      </a:pPr>
                      <a:r>
                        <a:t>1.30%</a:t>
                      </a:r>
                    </a:p>
                  </a:txBody>
                  <a:tcPr anchor="ctr" marL="36000" marR="36000" marT="0" marB="0">
                    <a:noFill/>
                  </a:tcPr>
                </a:tc>
              </a:tr>
              <a:tr h="187200">
                <a:tc>
                  <a:txBody>
                    <a:bodyPr/>
                    <a:lstStyle/>
                    <a:p>
                      <a:pPr algn="l">
                        <a:defRPr sz="800" b="0">
                          <a:solidFill>
                            <a:srgbClr val="000000"/>
                          </a:solidFill>
                          <a:latin typeface="원신한 Light"/>
                        </a:defRPr>
                      </a:pPr>
                      <a:r>
                        <a:t>UnitedHealth Group Incorporated</a:t>
                      </a:r>
                    </a:p>
                  </a:txBody>
                  <a:tcPr anchor="ctr" marL="36000" marR="36000" marT="0" marB="0">
                    <a:noFill/>
                  </a:tcPr>
                </a:tc>
                <a:tc>
                  <a:txBody>
                    <a:bodyPr/>
                    <a:lstStyle/>
                    <a:p>
                      <a:pPr algn="r">
                        <a:defRPr sz="800" b="0">
                          <a:solidFill>
                            <a:srgbClr val="000000"/>
                          </a:solidFill>
                          <a:latin typeface="원신한 Light"/>
                        </a:defRPr>
                      </a:pPr>
                      <a:r>
                        <a:t>1.27%</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850" b="850"/>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image.png"/>
          <p:cNvPicPr>
            <a:picLocks noGrp="1" noChangeAspect="1"/>
          </p:cNvPicPr>
          <p:nvPr>
            <p:ph type="pic" idx="23" sz="quarter"/>
          </p:nvPr>
        </p:nvPicPr>
        <p:blipFill>
          <a:blip r:embed="rId5"/>
          <a:srcRect l="1065" r="1065"/>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image.png"/>
          <p:cNvPicPr>
            <a:picLocks noGrp="1" noChangeAspect="1"/>
          </p:cNvPicPr>
          <p:nvPr>
            <p:ph type="pic" idx="27" sz="quarter"/>
          </p:nvPr>
        </p:nvPicPr>
        <p:blipFill>
          <a:blip r:embed="rId4"/>
          <a:srcRect l="3858" r="3858"/>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image.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지수형 &gt; S&amp;P 500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AOR</a:t>
            </a:r>
          </a:p>
        </p:txBody>
      </p:sp>
      <p:sp>
        <p:nvSpPr>
          <p:cNvPr id="3" name="Text Placeholder 2"/>
          <p:cNvSpPr>
            <a:spLocks noGrp="1"/>
          </p:cNvSpPr>
          <p:nvPr>
            <p:ph type="body" idx="14" sz="quarter"/>
          </p:nvPr>
        </p:nvSpPr>
        <p:spPr/>
        <p:txBody>
          <a:bodyPr/>
          <a:lstStyle/>
          <a:p>
            <a:r>
              <a:t>iShares Core Growth Allocation ETF</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AOR은 BlackRock이 제안하는 투자자 위험성향별 맞춤 포트폴리오의 하나입니다. BlackRock의 iShares ETF를 활용하여 채권보다는 주식에 무게중심을 둔 중립적인 포트폴리오를 제시하는 EMP 형태의 ETF입니다.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Blackrock</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11/04/08</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$2.16B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0.15%</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229,149</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0.03%</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0.02%</a:t>
                      </a:r>
                    </a:p>
                  </a:txBody>
                  <a:tcPr anchor="ctr" marL="36000" marR="36000" marT="0" marB="0">
                    <a:noFill/>
                  </a:tcPr>
                </a:tc>
              </a:tr>
              <a:tr h="192000">
                <a:tc>
                  <a:txBody>
                    <a:bodyPr/>
                    <a:lstStyle/>
                    <a:p>
                      <a:pPr algn="l">
                        <a:defRPr sz="800" b="0">
                          <a:solidFill>
                            <a:srgbClr val="000000"/>
                          </a:solidFill>
                          <a:latin typeface="원신한 Light"/>
                        </a:defRPr>
                      </a:pPr>
                    </a:p>
                  </a:txBody>
                  <a:tcPr anchor="ctr" marL="36000" marR="36000" marT="0" marB="0">
                    <a:noFill/>
                  </a:tcPr>
                </a:tc>
                <a:tc>
                  <a:txBody>
                    <a:bodyPr/>
                    <a:lstStyle/>
                    <a:p>
                      <a:pPr algn="r">
                        <a:defRPr sz="800" b="0">
                          <a:solidFill>
                            <a:srgbClr val="000000"/>
                          </a:solidFill>
                          <a:latin typeface="원신한 Light"/>
                        </a:defRPr>
                      </a:pPr>
                    </a:p>
                  </a:txBody>
                  <a:tcPr anchor="ctr" marL="36000" marR="36000" marT="0" marB="0">
                    <a:noFill/>
                  </a:tcPr>
                </a:tc>
              </a:tr>
              <a:tr h="192000">
                <a:tc>
                  <a:txBody>
                    <a:bodyPr/>
                    <a:lstStyle/>
                    <a:p>
                      <a:pPr algn="l">
                        <a:defRPr sz="800" b="0">
                          <a:solidFill>
                            <a:srgbClr val="000000"/>
                          </a:solidFill>
                          <a:latin typeface="원신한 Light"/>
                        </a:defRPr>
                      </a:pPr>
                    </a:p>
                  </a:txBody>
                  <a:tcPr anchor="ctr" marL="36000" marR="36000" marT="0" marB="0">
                    <a:noFill/>
                  </a:tcPr>
                </a:tc>
                <a:tc>
                  <a:txBody>
                    <a:bodyPr/>
                    <a:lstStyle/>
                    <a:p>
                      <a:pPr algn="r">
                        <a:defRPr sz="800" b="0">
                          <a:solidFill>
                            <a:srgbClr val="000000"/>
                          </a:solidFill>
                          <a:latin typeface="원신한 Light"/>
                        </a:defRPr>
                      </a:pP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208000">
                <a:tc>
                  <a:txBody>
                    <a:bodyPr/>
                    <a:lstStyle/>
                    <a:p>
                      <a:pPr algn="l">
                        <a:defRPr sz="800" b="0">
                          <a:solidFill>
                            <a:srgbClr val="000000"/>
                          </a:solidFill>
                          <a:latin typeface="원신한 Light"/>
                        </a:defRPr>
                      </a:pPr>
                      <a:r>
                        <a:t>iShares Core Total USD Bond Market ETF</a:t>
                      </a:r>
                    </a:p>
                  </a:txBody>
                  <a:tcPr anchor="ctr" marL="36000" marR="36000" marT="0" marB="0">
                    <a:noFill/>
                  </a:tcPr>
                </a:tc>
                <a:tc>
                  <a:txBody>
                    <a:bodyPr/>
                    <a:lstStyle/>
                    <a:p>
                      <a:pPr algn="r">
                        <a:defRPr sz="800" b="0">
                          <a:solidFill>
                            <a:srgbClr val="000000"/>
                          </a:solidFill>
                          <a:latin typeface="원신한 Light"/>
                        </a:defRPr>
                      </a:pPr>
                      <a:r>
                        <a:t>33.74%</a:t>
                      </a:r>
                    </a:p>
                  </a:txBody>
                  <a:tcPr anchor="ctr" marL="36000" marR="36000" marT="0" marB="0">
                    <a:noFill/>
                  </a:tcPr>
                </a:tc>
              </a:tr>
              <a:tr h="208000">
                <a:tc>
                  <a:txBody>
                    <a:bodyPr/>
                    <a:lstStyle/>
                    <a:p>
                      <a:pPr algn="l">
                        <a:defRPr sz="800" b="0">
                          <a:solidFill>
                            <a:srgbClr val="000000"/>
                          </a:solidFill>
                          <a:latin typeface="원신한 Light"/>
                        </a:defRPr>
                      </a:pPr>
                      <a:r>
                        <a:t>iShares Core S&amp;P 500 ETF</a:t>
                      </a:r>
                    </a:p>
                  </a:txBody>
                  <a:tcPr anchor="ctr" marL="36000" marR="36000" marT="0" marB="0">
                    <a:noFill/>
                  </a:tcPr>
                </a:tc>
                <a:tc>
                  <a:txBody>
                    <a:bodyPr/>
                    <a:lstStyle/>
                    <a:p>
                      <a:pPr algn="r">
                        <a:defRPr sz="800" b="0">
                          <a:solidFill>
                            <a:srgbClr val="000000"/>
                          </a:solidFill>
                          <a:latin typeface="원신한 Light"/>
                        </a:defRPr>
                      </a:pPr>
                      <a:r>
                        <a:t>32.55%</a:t>
                      </a:r>
                    </a:p>
                  </a:txBody>
                  <a:tcPr anchor="ctr" marL="36000" marR="36000" marT="0" marB="0">
                    <a:noFill/>
                  </a:tcPr>
                </a:tc>
              </a:tr>
              <a:tr h="208000">
                <a:tc>
                  <a:txBody>
                    <a:bodyPr/>
                    <a:lstStyle/>
                    <a:p>
                      <a:pPr algn="l">
                        <a:defRPr sz="800" b="0">
                          <a:solidFill>
                            <a:srgbClr val="000000"/>
                          </a:solidFill>
                          <a:latin typeface="원신한 Light"/>
                        </a:defRPr>
                      </a:pPr>
                      <a:r>
                        <a:t>iShares Core MSCI International Developed Markets ETF</a:t>
                      </a:r>
                    </a:p>
                  </a:txBody>
                  <a:tcPr anchor="ctr" marL="36000" marR="36000" marT="0" marB="0">
                    <a:noFill/>
                  </a:tcPr>
                </a:tc>
                <a:tc>
                  <a:txBody>
                    <a:bodyPr/>
                    <a:lstStyle/>
                    <a:p>
                      <a:pPr algn="r">
                        <a:defRPr sz="800" b="0">
                          <a:solidFill>
                            <a:srgbClr val="000000"/>
                          </a:solidFill>
                          <a:latin typeface="원신한 Light"/>
                        </a:defRPr>
                      </a:pPr>
                      <a:r>
                        <a:t>18.57%</a:t>
                      </a:r>
                    </a:p>
                  </a:txBody>
                  <a:tcPr anchor="ctr" marL="36000" marR="36000" marT="0" marB="0">
                    <a:noFill/>
                  </a:tcPr>
                </a:tc>
              </a:tr>
              <a:tr h="208000">
                <a:tc>
                  <a:txBody>
                    <a:bodyPr/>
                    <a:lstStyle/>
                    <a:p>
                      <a:pPr algn="l">
                        <a:defRPr sz="800" b="0">
                          <a:solidFill>
                            <a:srgbClr val="000000"/>
                          </a:solidFill>
                          <a:latin typeface="원신한 Light"/>
                        </a:defRPr>
                      </a:pPr>
                      <a:r>
                        <a:t>iShares Core MSCI Emerging Markets ETF</a:t>
                      </a:r>
                    </a:p>
                  </a:txBody>
                  <a:tcPr anchor="ctr" marL="36000" marR="36000" marT="0" marB="0">
                    <a:noFill/>
                  </a:tcPr>
                </a:tc>
                <a:tc>
                  <a:txBody>
                    <a:bodyPr/>
                    <a:lstStyle/>
                    <a:p>
                      <a:pPr algn="r">
                        <a:defRPr sz="800" b="0">
                          <a:solidFill>
                            <a:srgbClr val="000000"/>
                          </a:solidFill>
                          <a:latin typeface="원신한 Light"/>
                        </a:defRPr>
                      </a:pPr>
                      <a:r>
                        <a:t>6.20%</a:t>
                      </a:r>
                    </a:p>
                  </a:txBody>
                  <a:tcPr anchor="ctr" marL="36000" marR="36000" marT="0" marB="0">
                    <a:noFill/>
                  </a:tcPr>
                </a:tc>
              </a:tr>
              <a:tr h="208000">
                <a:tc>
                  <a:txBody>
                    <a:bodyPr/>
                    <a:lstStyle/>
                    <a:p>
                      <a:pPr algn="l">
                        <a:defRPr sz="800" b="0">
                          <a:solidFill>
                            <a:srgbClr val="000000"/>
                          </a:solidFill>
                          <a:latin typeface="원신한 Light"/>
                        </a:defRPr>
                      </a:pPr>
                      <a:r>
                        <a:t>iShares Core International Aggregate Bond ETF</a:t>
                      </a:r>
                    </a:p>
                  </a:txBody>
                  <a:tcPr anchor="ctr" marL="36000" marR="36000" marT="0" marB="0">
                    <a:noFill/>
                  </a:tcPr>
                </a:tc>
                <a:tc>
                  <a:txBody>
                    <a:bodyPr/>
                    <a:lstStyle/>
                    <a:p>
                      <a:pPr algn="r">
                        <a:defRPr sz="800" b="0">
                          <a:solidFill>
                            <a:srgbClr val="000000"/>
                          </a:solidFill>
                          <a:latin typeface="원신한 Light"/>
                        </a:defRPr>
                      </a:pPr>
                      <a:r>
                        <a:t>5.92%</a:t>
                      </a:r>
                    </a:p>
                  </a:txBody>
                  <a:tcPr anchor="ctr" marL="36000" marR="36000" marT="0" marB="0">
                    <a:noFill/>
                  </a:tcPr>
                </a:tc>
              </a:tr>
              <a:tr h="208000">
                <a:tc>
                  <a:txBody>
                    <a:bodyPr/>
                    <a:lstStyle/>
                    <a:p>
                      <a:pPr algn="l">
                        <a:defRPr sz="800" b="0">
                          <a:solidFill>
                            <a:srgbClr val="000000"/>
                          </a:solidFill>
                          <a:latin typeface="원신한 Light"/>
                        </a:defRPr>
                      </a:pPr>
                      <a:r>
                        <a:t>iShares Core S&amp;P Mid-Cap ETF</a:t>
                      </a:r>
                    </a:p>
                  </a:txBody>
                  <a:tcPr anchor="ctr" marL="36000" marR="36000" marT="0" marB="0">
                    <a:noFill/>
                  </a:tcPr>
                </a:tc>
                <a:tc>
                  <a:txBody>
                    <a:bodyPr/>
                    <a:lstStyle/>
                    <a:p>
                      <a:pPr algn="r">
                        <a:defRPr sz="800" b="0">
                          <a:solidFill>
                            <a:srgbClr val="000000"/>
                          </a:solidFill>
                          <a:latin typeface="원신한 Light"/>
                        </a:defRPr>
                      </a:pPr>
                      <a:r>
                        <a:t>1.99%</a:t>
                      </a:r>
                    </a:p>
                  </a:txBody>
                  <a:tcPr anchor="ctr" marL="36000" marR="36000" marT="0" marB="0">
                    <a:noFill/>
                  </a:tcPr>
                </a:tc>
              </a:tr>
              <a:tr h="208000">
                <a:tc>
                  <a:txBody>
                    <a:bodyPr/>
                    <a:lstStyle/>
                    <a:p>
                      <a:pPr algn="l">
                        <a:defRPr sz="800" b="0">
                          <a:solidFill>
                            <a:srgbClr val="000000"/>
                          </a:solidFill>
                          <a:latin typeface="원신한 Light"/>
                        </a:defRPr>
                      </a:pPr>
                      <a:r>
                        <a:t>iShares Core S&amp;P Small Cap ETF</a:t>
                      </a:r>
                    </a:p>
                  </a:txBody>
                  <a:tcPr anchor="ctr" marL="36000" marR="36000" marT="0" marB="0">
                    <a:noFill/>
                  </a:tcPr>
                </a:tc>
                <a:tc>
                  <a:txBody>
                    <a:bodyPr/>
                    <a:lstStyle/>
                    <a:p>
                      <a:pPr algn="r">
                        <a:defRPr sz="800" b="0">
                          <a:solidFill>
                            <a:srgbClr val="000000"/>
                          </a:solidFill>
                          <a:latin typeface="원신한 Light"/>
                        </a:defRPr>
                      </a:pPr>
                      <a:r>
                        <a:t>0.89%</a:t>
                      </a:r>
                    </a:p>
                  </a:txBody>
                  <a:tcPr anchor="ctr" marL="36000" marR="36000" marT="0" marB="0">
                    <a:noFill/>
                  </a:tcPr>
                </a:tc>
              </a:tr>
              <a:tr h="208000">
                <a:tc>
                  <a:txBody>
                    <a:bodyPr/>
                    <a:lstStyle/>
                    <a:p>
                      <a:pPr algn="l">
                        <a:defRPr sz="800" b="0">
                          <a:solidFill>
                            <a:srgbClr val="000000"/>
                          </a:solidFill>
                          <a:latin typeface="원신한 Light"/>
                        </a:defRPr>
                      </a:pPr>
                      <a:r>
                        <a:t>BlackRock Cash Funds Treasury SL Agency Shares</a:t>
                      </a:r>
                    </a:p>
                  </a:txBody>
                  <a:tcPr anchor="ctr" marL="36000" marR="36000" marT="0" marB="0">
                    <a:noFill/>
                  </a:tcPr>
                </a:tc>
                <a:tc>
                  <a:txBody>
                    <a:bodyPr/>
                    <a:lstStyle/>
                    <a:p>
                      <a:pPr algn="r">
                        <a:defRPr sz="800" b="0">
                          <a:solidFill>
                            <a:srgbClr val="000000"/>
                          </a:solidFill>
                          <a:latin typeface="원신한 Light"/>
                        </a:defRPr>
                      </a:pPr>
                      <a:r>
                        <a:t>0.14%</a:t>
                      </a:r>
                    </a:p>
                  </a:txBody>
                  <a:tcPr anchor="ctr" marL="36000" marR="36000" marT="0" marB="0">
                    <a:noFill/>
                  </a:tcPr>
                </a:tc>
              </a:tr>
              <a:tr h="208000">
                <a:tc>
                  <a:txBody>
                    <a:bodyPr/>
                    <a:lstStyle/>
                    <a:p>
                      <a:pPr algn="l">
                        <a:defRPr sz="800" b="0">
                          <a:solidFill>
                            <a:srgbClr val="000000"/>
                          </a:solidFill>
                          <a:latin typeface="원신한 Light"/>
                        </a:defRPr>
                      </a:pPr>
                      <a:r>
                        <a:t>U.S. Dollar</a:t>
                      </a:r>
                    </a:p>
                  </a:txBody>
                  <a:tcPr anchor="ctr" marL="36000" marR="36000" marT="0" marB="0">
                    <a:noFill/>
                  </a:tcPr>
                </a:tc>
                <a:tc>
                  <a:txBody>
                    <a:bodyPr/>
                    <a:lstStyle/>
                    <a:p>
                      <a:pPr algn="r">
                        <a:defRPr sz="800" b="0">
                          <a:solidFill>
                            <a:srgbClr val="000000"/>
                          </a:solidFill>
                          <a:latin typeface="원신한 Light"/>
                        </a:defRPr>
                      </a:pPr>
                      <a:r>
                        <a:t>0.00%</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1973" b="1973"/>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6"/>
          <a:srcRect l="1154" r="1154"/>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시가총액 구분</a:t>
            </a:r>
          </a:p>
        </p:txBody>
      </p:sp>
      <p:pic>
        <p:nvPicPr>
          <p:cNvPr id="14" name="Picture Placeholder 13" descr="sc_fig.png"/>
          <p:cNvPicPr>
            <a:picLocks noGrp="1" noChangeAspect="1"/>
          </p:cNvPicPr>
          <p:nvPr>
            <p:ph type="pic" idx="27" sz="quarter"/>
          </p:nvPr>
        </p:nvPicPr>
        <p:blipFill>
          <a:blip r:embed="rId5"/>
          <a:srcRect t="6038" b="6038"/>
          <a:stretch>
            <a:fillRect/>
          </a:stretch>
        </p:blipFill>
        <p:spPr/>
      </p:pic>
      <p:sp>
        <p:nvSpPr>
          <p:cNvPr id="15" name="Text Placeholder 14"/>
          <p:cNvSpPr>
            <a:spLocks noGrp="1"/>
          </p:cNvSpPr>
          <p:nvPr>
            <p:ph type="body" idx="28" sz="quarter"/>
          </p:nvPr>
        </p:nvSpPr>
        <p:spPr/>
        <p:txBody>
          <a:bodyPr/>
          <a:lstStyle/>
          <a:p>
            <a:r>
              <a:t>자산배분 현황</a:t>
            </a:r>
          </a:p>
        </p:txBody>
      </p:sp>
      <p:pic>
        <p:nvPicPr>
          <p:cNvPr id="16" name="Picture Placeholder 15" descr="aa_fig.png"/>
          <p:cNvPicPr>
            <a:picLocks noGrp="1" noChangeAspect="1"/>
          </p:cNvPicPr>
          <p:nvPr>
            <p:ph type="pic" idx="29" sz="quarter"/>
          </p:nvPr>
        </p:nvPicPr>
        <p:blipFill>
          <a:blip r:embed="rId4"/>
          <a:srcRect t="679" b="679"/>
          <a:stretch>
            <a:fillRect/>
          </a:stretch>
        </p:blipFill>
        <p:spPr/>
      </p:pic>
      <p:pic>
        <p:nvPicPr>
          <p:cNvPr id="17" name="Picture Placeholder 16" descr="mr_fig.png"/>
          <p:cNvPicPr>
            <a:picLocks noGrp="1" noChangeAspect="1"/>
          </p:cNvPicPr>
          <p:nvPr>
            <p:ph type="pic" idx="31" sz="quarter"/>
          </p:nvPr>
        </p:nvPicPr>
        <p:blipFill>
          <a:blip r:embed="rId3"/>
          <a:srcRect t="1265" b="1265"/>
          <a:stretch>
            <a:fillRect/>
          </a:stretch>
        </p:blipFill>
        <p:spPr/>
      </p:pic>
      <p:sp>
        <p:nvSpPr>
          <p:cNvPr id="18" name="Text Placeholder 17"/>
          <p:cNvSpPr>
            <a:spLocks noGrp="1"/>
          </p:cNvSpPr>
          <p:nvPr>
            <p:ph type="body" idx="32" sz="quarter"/>
          </p:nvPr>
        </p:nvSpPr>
        <p:spPr/>
        <p:txBody>
          <a:bodyPr/>
          <a:lstStyle/>
          <a:p>
            <a:r>
              <a:t>멀티에셋/자산배분 &gt; S&amp;P Target Risk Growth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PCEF</a:t>
            </a:r>
          </a:p>
        </p:txBody>
      </p:sp>
      <p:sp>
        <p:nvSpPr>
          <p:cNvPr id="3" name="Text Placeholder 2"/>
          <p:cNvSpPr>
            <a:spLocks noGrp="1"/>
          </p:cNvSpPr>
          <p:nvPr>
            <p:ph type="body" idx="14" sz="quarter"/>
          </p:nvPr>
        </p:nvSpPr>
        <p:spPr/>
        <p:txBody>
          <a:bodyPr/>
          <a:lstStyle/>
          <a:p>
            <a:r>
              <a:t>Invesco CEF Income Composite ETF</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PCEF는 순자산가치 대비 할인되어 가치 상승이 기대되는 폐쇄형펀드(Closed-End Fund)에 투자하는 ETF입니다.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Invesco</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02/19/10</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$948.15M</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2.34%</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125,592</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0.09%</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0.10%</a:t>
                      </a:r>
                    </a:p>
                  </a:txBody>
                  <a:tcPr anchor="ctr" marL="36000" marR="36000" marT="0" marB="0">
                    <a:noFill/>
                  </a:tcPr>
                </a:tc>
              </a:tr>
              <a:tr h="192000">
                <a:tc>
                  <a:txBody>
                    <a:bodyPr/>
                    <a:lstStyle/>
                    <a:p>
                      <a:pPr algn="l">
                        <a:defRPr sz="800" b="0">
                          <a:solidFill>
                            <a:srgbClr val="000000"/>
                          </a:solidFill>
                          <a:latin typeface="원신한 Light"/>
                        </a:defRPr>
                      </a:pPr>
                      <a:r>
                        <a:t>투자전략</a:t>
                      </a:r>
                    </a:p>
                  </a:txBody>
                  <a:tcPr anchor="ctr" marL="36000" marR="36000" marT="0" marB="0">
                    <a:noFill/>
                  </a:tcPr>
                </a:tc>
                <a:tc>
                  <a:txBody>
                    <a:bodyPr/>
                    <a:lstStyle/>
                    <a:p>
                      <a:pPr algn="r">
                        <a:defRPr sz="800" b="0">
                          <a:solidFill>
                            <a:srgbClr val="000000"/>
                          </a:solidFill>
                          <a:latin typeface="원신한 Light"/>
                        </a:defRPr>
                      </a:pP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6.70%</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PIMCO Dynamic Income Fund</a:t>
                      </a:r>
                    </a:p>
                  </a:txBody>
                  <a:tcPr anchor="ctr" marL="36000" marR="36000" marT="0" marB="0">
                    <a:noFill/>
                  </a:tcPr>
                </a:tc>
                <a:tc>
                  <a:txBody>
                    <a:bodyPr/>
                    <a:lstStyle/>
                    <a:p>
                      <a:pPr algn="r">
                        <a:defRPr sz="800" b="0">
                          <a:solidFill>
                            <a:srgbClr val="000000"/>
                          </a:solidFill>
                          <a:latin typeface="원신한 Light"/>
                        </a:defRPr>
                      </a:pPr>
                      <a:r>
                        <a:t>4.60%</a:t>
                      </a:r>
                    </a:p>
                  </a:txBody>
                  <a:tcPr anchor="ctr" marL="36000" marR="36000" marT="0" marB="0">
                    <a:noFill/>
                  </a:tcPr>
                </a:tc>
              </a:tr>
              <a:tr h="187200">
                <a:tc>
                  <a:txBody>
                    <a:bodyPr/>
                    <a:lstStyle/>
                    <a:p>
                      <a:pPr algn="l">
                        <a:defRPr sz="800" b="0">
                          <a:solidFill>
                            <a:srgbClr val="000000"/>
                          </a:solidFill>
                          <a:latin typeface="원신한 Light"/>
                        </a:defRPr>
                      </a:pPr>
                      <a:r>
                        <a:t>Eaton Vance Tax-Managed Global Diversified Equity Income Fund</a:t>
                      </a:r>
                    </a:p>
                  </a:txBody>
                  <a:tcPr anchor="ctr" marL="36000" marR="36000" marT="0" marB="0">
                    <a:noFill/>
                  </a:tcPr>
                </a:tc>
                <a:tc>
                  <a:txBody>
                    <a:bodyPr/>
                    <a:lstStyle/>
                    <a:p>
                      <a:pPr algn="r">
                        <a:defRPr sz="800" b="0">
                          <a:solidFill>
                            <a:srgbClr val="000000"/>
                          </a:solidFill>
                          <a:latin typeface="원신한 Light"/>
                        </a:defRPr>
                      </a:pPr>
                      <a:r>
                        <a:t>3.43%</a:t>
                      </a:r>
                    </a:p>
                  </a:txBody>
                  <a:tcPr anchor="ctr" marL="36000" marR="36000" marT="0" marB="0">
                    <a:noFill/>
                  </a:tcPr>
                </a:tc>
              </a:tr>
              <a:tr h="187200">
                <a:tc>
                  <a:txBody>
                    <a:bodyPr/>
                    <a:lstStyle/>
                    <a:p>
                      <a:pPr algn="l">
                        <a:defRPr sz="800" b="0">
                          <a:solidFill>
                            <a:srgbClr val="000000"/>
                          </a:solidFill>
                          <a:latin typeface="원신한 Light"/>
                        </a:defRPr>
                      </a:pPr>
                      <a:r>
                        <a:t>Nuveen Preferred &amp; Income Securities Fund of Benef.Interest</a:t>
                      </a:r>
                    </a:p>
                  </a:txBody>
                  <a:tcPr anchor="ctr" marL="36000" marR="36000" marT="0" marB="0">
                    <a:noFill/>
                  </a:tcPr>
                </a:tc>
                <a:tc>
                  <a:txBody>
                    <a:bodyPr/>
                    <a:lstStyle/>
                    <a:p>
                      <a:pPr algn="r">
                        <a:defRPr sz="800" b="0">
                          <a:solidFill>
                            <a:srgbClr val="000000"/>
                          </a:solidFill>
                          <a:latin typeface="원신한 Light"/>
                        </a:defRPr>
                      </a:pPr>
                      <a:r>
                        <a:t>2.70%</a:t>
                      </a:r>
                    </a:p>
                  </a:txBody>
                  <a:tcPr anchor="ctr" marL="36000" marR="36000" marT="0" marB="0">
                    <a:noFill/>
                  </a:tcPr>
                </a:tc>
              </a:tr>
              <a:tr h="187200">
                <a:tc>
                  <a:txBody>
                    <a:bodyPr/>
                    <a:lstStyle/>
                    <a:p>
                      <a:pPr algn="l">
                        <a:defRPr sz="800" b="0">
                          <a:solidFill>
                            <a:srgbClr val="000000"/>
                          </a:solidFill>
                          <a:latin typeface="원신한 Light"/>
                        </a:defRPr>
                      </a:pPr>
                      <a:r>
                        <a:t>Virtus Dividend. Interest &amp; Premium Strategy Fund of Beneficial Interest</a:t>
                      </a:r>
                    </a:p>
                  </a:txBody>
                  <a:tcPr anchor="ctr" marL="36000" marR="36000" marT="0" marB="0">
                    <a:noFill/>
                  </a:tcPr>
                </a:tc>
                <a:tc>
                  <a:txBody>
                    <a:bodyPr/>
                    <a:lstStyle/>
                    <a:p>
                      <a:pPr algn="r">
                        <a:defRPr sz="800" b="0">
                          <a:solidFill>
                            <a:srgbClr val="000000"/>
                          </a:solidFill>
                          <a:latin typeface="원신한 Light"/>
                        </a:defRPr>
                      </a:pPr>
                      <a:r>
                        <a:t>2.62%</a:t>
                      </a:r>
                    </a:p>
                  </a:txBody>
                  <a:tcPr anchor="ctr" marL="36000" marR="36000" marT="0" marB="0">
                    <a:noFill/>
                  </a:tcPr>
                </a:tc>
              </a:tr>
              <a:tr h="187200">
                <a:tc>
                  <a:txBody>
                    <a:bodyPr/>
                    <a:lstStyle/>
                    <a:p>
                      <a:pPr algn="l">
                        <a:defRPr sz="800" b="0">
                          <a:solidFill>
                            <a:srgbClr val="000000"/>
                          </a:solidFill>
                          <a:latin typeface="원신한 Light"/>
                        </a:defRPr>
                      </a:pPr>
                      <a:r>
                        <a:t>BlackRock Enhanced Equity Dividend Trust</a:t>
                      </a:r>
                    </a:p>
                  </a:txBody>
                  <a:tcPr anchor="ctr" marL="36000" marR="36000" marT="0" marB="0">
                    <a:noFill/>
                  </a:tcPr>
                </a:tc>
                <a:tc>
                  <a:txBody>
                    <a:bodyPr/>
                    <a:lstStyle/>
                    <a:p>
                      <a:pPr algn="r">
                        <a:defRPr sz="800" b="0">
                          <a:solidFill>
                            <a:srgbClr val="000000"/>
                          </a:solidFill>
                          <a:latin typeface="원신한 Light"/>
                        </a:defRPr>
                      </a:pPr>
                      <a:r>
                        <a:t>2.57%</a:t>
                      </a:r>
                    </a:p>
                  </a:txBody>
                  <a:tcPr anchor="ctr" marL="36000" marR="36000" marT="0" marB="0">
                    <a:noFill/>
                  </a:tcPr>
                </a:tc>
              </a:tr>
              <a:tr h="187200">
                <a:tc>
                  <a:txBody>
                    <a:bodyPr/>
                    <a:lstStyle/>
                    <a:p>
                      <a:pPr algn="l">
                        <a:defRPr sz="800" b="0">
                          <a:solidFill>
                            <a:srgbClr val="000000"/>
                          </a:solidFill>
                          <a:latin typeface="원신한 Light"/>
                        </a:defRPr>
                      </a:pPr>
                      <a:r>
                        <a:t>BlackRock Science &amp; Technology Trust</a:t>
                      </a:r>
                    </a:p>
                  </a:txBody>
                  <a:tcPr anchor="ctr" marL="36000" marR="36000" marT="0" marB="0">
                    <a:noFill/>
                  </a:tcPr>
                </a:tc>
                <a:tc>
                  <a:txBody>
                    <a:bodyPr/>
                    <a:lstStyle/>
                    <a:p>
                      <a:pPr algn="r">
                        <a:defRPr sz="800" b="0">
                          <a:solidFill>
                            <a:srgbClr val="000000"/>
                          </a:solidFill>
                          <a:latin typeface="원신한 Light"/>
                        </a:defRPr>
                      </a:pPr>
                      <a:r>
                        <a:t>2.47%</a:t>
                      </a:r>
                    </a:p>
                  </a:txBody>
                  <a:tcPr anchor="ctr" marL="36000" marR="36000" marT="0" marB="0">
                    <a:noFill/>
                  </a:tcPr>
                </a:tc>
              </a:tr>
              <a:tr h="187200">
                <a:tc>
                  <a:txBody>
                    <a:bodyPr/>
                    <a:lstStyle/>
                    <a:p>
                      <a:pPr algn="l">
                        <a:defRPr sz="800" b="0">
                          <a:solidFill>
                            <a:srgbClr val="000000"/>
                          </a:solidFill>
                          <a:latin typeface="원신한 Light"/>
                        </a:defRPr>
                      </a:pPr>
                      <a:r>
                        <a:t>Eaton Vance Tax-Managed Diversified Equity Income Fund</a:t>
                      </a:r>
                    </a:p>
                  </a:txBody>
                  <a:tcPr anchor="ctr" marL="36000" marR="36000" marT="0" marB="0">
                    <a:noFill/>
                  </a:tcPr>
                </a:tc>
                <a:tc>
                  <a:txBody>
                    <a:bodyPr/>
                    <a:lstStyle/>
                    <a:p>
                      <a:pPr algn="r">
                        <a:defRPr sz="800" b="0">
                          <a:solidFill>
                            <a:srgbClr val="000000"/>
                          </a:solidFill>
                          <a:latin typeface="원신한 Light"/>
                        </a:defRPr>
                      </a:pPr>
                      <a:r>
                        <a:t>2.38%</a:t>
                      </a:r>
                    </a:p>
                  </a:txBody>
                  <a:tcPr anchor="ctr" marL="36000" marR="36000" marT="0" marB="0">
                    <a:noFill/>
                  </a:tcPr>
                </a:tc>
              </a:tr>
              <a:tr h="187200">
                <a:tc>
                  <a:txBody>
                    <a:bodyPr/>
                    <a:lstStyle/>
                    <a:p>
                      <a:pPr algn="l">
                        <a:defRPr sz="800" b="0">
                          <a:solidFill>
                            <a:srgbClr val="000000"/>
                          </a:solidFill>
                          <a:latin typeface="원신한 Light"/>
                        </a:defRPr>
                      </a:pPr>
                      <a:r>
                        <a:t>DoubleLine Income Solutions Fund</a:t>
                      </a:r>
                    </a:p>
                  </a:txBody>
                  <a:tcPr anchor="ctr" marL="36000" marR="36000" marT="0" marB="0">
                    <a:noFill/>
                  </a:tcPr>
                </a:tc>
                <a:tc>
                  <a:txBody>
                    <a:bodyPr/>
                    <a:lstStyle/>
                    <a:p>
                      <a:pPr algn="r">
                        <a:defRPr sz="800" b="0">
                          <a:solidFill>
                            <a:srgbClr val="000000"/>
                          </a:solidFill>
                          <a:latin typeface="원신한 Light"/>
                        </a:defRPr>
                      </a:pPr>
                      <a:r>
                        <a:t>2.33%</a:t>
                      </a:r>
                    </a:p>
                  </a:txBody>
                  <a:tcPr anchor="ctr" marL="36000" marR="36000" marT="0" marB="0">
                    <a:noFill/>
                  </a:tcPr>
                </a:tc>
              </a:tr>
              <a:tr h="187200">
                <a:tc>
                  <a:txBody>
                    <a:bodyPr/>
                    <a:lstStyle/>
                    <a:p>
                      <a:pPr algn="l">
                        <a:defRPr sz="800" b="0">
                          <a:solidFill>
                            <a:srgbClr val="000000"/>
                          </a:solidFill>
                          <a:latin typeface="원신한 Light"/>
                        </a:defRPr>
                      </a:pPr>
                      <a:r>
                        <a:t>Nuveen S&amp;P 500 Buy-Write Income Fund of Benef Interest</a:t>
                      </a:r>
                    </a:p>
                  </a:txBody>
                  <a:tcPr anchor="ctr" marL="36000" marR="36000" marT="0" marB="0">
                    <a:noFill/>
                  </a:tcPr>
                </a:tc>
                <a:tc>
                  <a:txBody>
                    <a:bodyPr/>
                    <a:lstStyle/>
                    <a:p>
                      <a:pPr algn="r">
                        <a:defRPr sz="800" b="0">
                          <a:solidFill>
                            <a:srgbClr val="000000"/>
                          </a:solidFill>
                          <a:latin typeface="원신한 Light"/>
                        </a:defRPr>
                      </a:pPr>
                      <a:r>
                        <a:t>2.10%</a:t>
                      </a:r>
                    </a:p>
                  </a:txBody>
                  <a:tcPr anchor="ctr" marL="36000" marR="36000" marT="0" marB="0">
                    <a:noFill/>
                  </a:tcPr>
                </a:tc>
              </a:tr>
              <a:tr h="187200">
                <a:tc>
                  <a:txBody>
                    <a:bodyPr/>
                    <a:lstStyle/>
                    <a:p>
                      <a:pPr algn="l">
                        <a:defRPr sz="800" b="0">
                          <a:solidFill>
                            <a:srgbClr val="000000"/>
                          </a:solidFill>
                          <a:latin typeface="원신한 Light"/>
                        </a:defRPr>
                      </a:pPr>
                      <a:r>
                        <a:t>PIMCO Dynamic Income Opportunities Fund</a:t>
                      </a:r>
                    </a:p>
                  </a:txBody>
                  <a:tcPr anchor="ctr" marL="36000" marR="36000" marT="0" marB="0">
                    <a:noFill/>
                  </a:tcPr>
                </a:tc>
                <a:tc>
                  <a:txBody>
                    <a:bodyPr/>
                    <a:lstStyle/>
                    <a:p>
                      <a:pPr algn="r">
                        <a:defRPr sz="800" b="0">
                          <a:solidFill>
                            <a:srgbClr val="000000"/>
                          </a:solidFill>
                          <a:latin typeface="원신한 Light"/>
                        </a:defRPr>
                      </a:pPr>
                      <a:r>
                        <a:t>2.03%</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1341" b="1341"/>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4"/>
          <a:srcRect l="1154" r="1154"/>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p:txBody>
      </p:sp>
      <p:sp>
        <p:nvSpPr>
          <p:cNvPr id="14" name="Picture Placeholder 13"/>
          <p:cNvSpPr>
            <a:spLocks noGrp="1"/>
          </p:cNvSpPr>
          <p:nvPr>
            <p:ph type="pic" idx="27" sz="quarter"/>
          </p:nvPr>
        </p:nvSpPr>
        <p:spPr/>
      </p:sp>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265" b="1265"/>
          <a:stretch>
            <a:fillRect/>
          </a:stretch>
        </p:blipFill>
        <p:spPr/>
      </p:pic>
      <p:sp>
        <p:nvSpPr>
          <p:cNvPr id="18" name="Text Placeholder 17"/>
          <p:cNvSpPr>
            <a:spLocks noGrp="1"/>
          </p:cNvSpPr>
          <p:nvPr>
            <p:ph type="body" idx="32" sz="quarter"/>
          </p:nvPr>
        </p:nvSpPr>
        <p:spPr/>
        <p:txBody>
          <a:bodyPr/>
          <a:lstStyle/>
          <a:p>
            <a:r>
              <a:t>대안인컴 &gt; S-Network Composite Closed-End Fund Index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SPY</a:t>
            </a:r>
          </a:p>
        </p:txBody>
      </p:sp>
      <p:sp>
        <p:nvSpPr>
          <p:cNvPr id="3" name="Text Placeholder 2"/>
          <p:cNvSpPr>
            <a:spLocks noGrp="1"/>
          </p:cNvSpPr>
          <p:nvPr>
            <p:ph type="body" idx="14" sz="quarter"/>
          </p:nvPr>
        </p:nvSpPr>
        <p:spPr/>
        <p:txBody>
          <a:bodyPr/>
          <a:lstStyle/>
          <a:p>
            <a:r>
              <a:t>SPDR S&amp;P 500 ETF Trust</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SPY는 S&amp;P500 지수를 추종하는 ETF입니다. 가장 오래된 ETF로 전세계 ETF 중 가장 큰 AUM과 높은 거래 규모를 자랑합니다. ETF가 추종하는 미국 S&amp;P 500지수는 S&amp;P에서 선정한 500개의 미국 대형주로 구성되어 있습니다.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State Street Global Advisors</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01/22/93</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$375.60B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0.09%</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107,080,246</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0.00%</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1.37%</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507</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Apple Inc.</a:t>
                      </a:r>
                    </a:p>
                  </a:txBody>
                  <a:tcPr anchor="ctr" marL="36000" marR="36000" marT="0" marB="0">
                    <a:noFill/>
                  </a:tcPr>
                </a:tc>
                <a:tc>
                  <a:txBody>
                    <a:bodyPr/>
                    <a:lstStyle/>
                    <a:p>
                      <a:pPr algn="r">
                        <a:defRPr sz="800" b="0">
                          <a:solidFill>
                            <a:srgbClr val="000000"/>
                          </a:solidFill>
                          <a:latin typeface="원신한 Light"/>
                        </a:defRPr>
                      </a:pPr>
                      <a:r>
                        <a:t>6.72%</a:t>
                      </a:r>
                    </a:p>
                  </a:txBody>
                  <a:tcPr anchor="ctr" marL="36000" marR="36000" marT="0" marB="0">
                    <a:noFill/>
                  </a:tcPr>
                </a:tc>
              </a:tr>
              <a:tr h="187200">
                <a:tc>
                  <a:txBody>
                    <a:bodyPr/>
                    <a:lstStyle/>
                    <a:p>
                      <a:pPr algn="l">
                        <a:defRPr sz="800" b="0">
                          <a:solidFill>
                            <a:srgbClr val="000000"/>
                          </a:solidFill>
                          <a:latin typeface="원신한 Light"/>
                        </a:defRPr>
                      </a:pPr>
                      <a:r>
                        <a:t>Microsoft Corporation</a:t>
                      </a:r>
                    </a:p>
                  </a:txBody>
                  <a:tcPr anchor="ctr" marL="36000" marR="36000" marT="0" marB="0">
                    <a:noFill/>
                  </a:tcPr>
                </a:tc>
                <a:tc>
                  <a:txBody>
                    <a:bodyPr/>
                    <a:lstStyle/>
                    <a:p>
                      <a:pPr algn="r">
                        <a:defRPr sz="800" b="0">
                          <a:solidFill>
                            <a:srgbClr val="000000"/>
                          </a:solidFill>
                          <a:latin typeface="원신한 Light"/>
                        </a:defRPr>
                      </a:pPr>
                      <a:r>
                        <a:t>5.97%</a:t>
                      </a:r>
                    </a:p>
                  </a:txBody>
                  <a:tcPr anchor="ctr" marL="36000" marR="36000" marT="0" marB="0">
                    <a:noFill/>
                  </a:tcPr>
                </a:tc>
              </a:tr>
              <a:tr h="187200">
                <a:tc>
                  <a:txBody>
                    <a:bodyPr/>
                    <a:lstStyle/>
                    <a:p>
                      <a:pPr algn="l">
                        <a:defRPr sz="800" b="0">
                          <a:solidFill>
                            <a:srgbClr val="000000"/>
                          </a:solidFill>
                          <a:latin typeface="원신한 Light"/>
                        </a:defRPr>
                      </a:pPr>
                      <a:r>
                        <a:t>Amazon.com, Inc.</a:t>
                      </a:r>
                    </a:p>
                  </a:txBody>
                  <a:tcPr anchor="ctr" marL="36000" marR="36000" marT="0" marB="0">
                    <a:noFill/>
                  </a:tcPr>
                </a:tc>
                <a:tc>
                  <a:txBody>
                    <a:bodyPr/>
                    <a:lstStyle/>
                    <a:p>
                      <a:pPr algn="r">
                        <a:defRPr sz="800" b="0">
                          <a:solidFill>
                            <a:srgbClr val="000000"/>
                          </a:solidFill>
                          <a:latin typeface="원신한 Light"/>
                        </a:defRPr>
                      </a:pPr>
                      <a:r>
                        <a:t>3.61%</a:t>
                      </a:r>
                    </a:p>
                  </a:txBody>
                  <a:tcPr anchor="ctr" marL="36000" marR="36000" marT="0" marB="0">
                    <a:noFill/>
                  </a:tcPr>
                </a:tc>
              </a:tr>
              <a:tr h="187200">
                <a:tc>
                  <a:txBody>
                    <a:bodyPr/>
                    <a:lstStyle/>
                    <a:p>
                      <a:pPr algn="l">
                        <a:defRPr sz="800" b="0">
                          <a:solidFill>
                            <a:srgbClr val="000000"/>
                          </a:solidFill>
                          <a:latin typeface="원신한 Light"/>
                        </a:defRPr>
                      </a:pPr>
                      <a:r>
                        <a:t>Alphabet Inc. Class A</a:t>
                      </a:r>
                    </a:p>
                  </a:txBody>
                  <a:tcPr anchor="ctr" marL="36000" marR="36000" marT="0" marB="0">
                    <a:noFill/>
                  </a:tcPr>
                </a:tc>
                <a:tc>
                  <a:txBody>
                    <a:bodyPr/>
                    <a:lstStyle/>
                    <a:p>
                      <a:pPr algn="r">
                        <a:defRPr sz="800" b="0">
                          <a:solidFill>
                            <a:srgbClr val="000000"/>
                          </a:solidFill>
                          <a:latin typeface="원신한 Light"/>
                        </a:defRPr>
                      </a:pPr>
                      <a:r>
                        <a:t>2.17%</a:t>
                      </a:r>
                    </a:p>
                  </a:txBody>
                  <a:tcPr anchor="ctr" marL="36000" marR="36000" marT="0" marB="0">
                    <a:noFill/>
                  </a:tcPr>
                </a:tc>
              </a:tr>
              <a:tr h="187200">
                <a:tc>
                  <a:txBody>
                    <a:bodyPr/>
                    <a:lstStyle/>
                    <a:p>
                      <a:pPr algn="l">
                        <a:defRPr sz="800" b="0">
                          <a:solidFill>
                            <a:srgbClr val="000000"/>
                          </a:solidFill>
                          <a:latin typeface="원신한 Light"/>
                        </a:defRPr>
                      </a:pPr>
                      <a:r>
                        <a:t>Alphabet Inc. Class C</a:t>
                      </a:r>
                    </a:p>
                  </a:txBody>
                  <a:tcPr anchor="ctr" marL="36000" marR="36000" marT="0" marB="0">
                    <a:noFill/>
                  </a:tcPr>
                </a:tc>
                <a:tc>
                  <a:txBody>
                    <a:bodyPr/>
                    <a:lstStyle/>
                    <a:p>
                      <a:pPr algn="r">
                        <a:defRPr sz="800" b="0">
                          <a:solidFill>
                            <a:srgbClr val="000000"/>
                          </a:solidFill>
                          <a:latin typeface="원신한 Light"/>
                        </a:defRPr>
                      </a:pPr>
                      <a:r>
                        <a:t>2.02%</a:t>
                      </a:r>
                    </a:p>
                  </a:txBody>
                  <a:tcPr anchor="ctr" marL="36000" marR="36000" marT="0" marB="0">
                    <a:noFill/>
                  </a:tcPr>
                </a:tc>
              </a:tr>
              <a:tr h="187200">
                <a:tc>
                  <a:txBody>
                    <a:bodyPr/>
                    <a:lstStyle/>
                    <a:p>
                      <a:pPr algn="l">
                        <a:defRPr sz="800" b="0">
                          <a:solidFill>
                            <a:srgbClr val="000000"/>
                          </a:solidFill>
                          <a:latin typeface="원신한 Light"/>
                        </a:defRPr>
                      </a:pPr>
                      <a:r>
                        <a:t>Tesla Inc</a:t>
                      </a:r>
                    </a:p>
                  </a:txBody>
                  <a:tcPr anchor="ctr" marL="36000" marR="36000" marT="0" marB="0">
                    <a:noFill/>
                  </a:tcPr>
                </a:tc>
                <a:tc>
                  <a:txBody>
                    <a:bodyPr/>
                    <a:lstStyle/>
                    <a:p>
                      <a:pPr algn="r">
                        <a:defRPr sz="800" b="0">
                          <a:solidFill>
                            <a:srgbClr val="000000"/>
                          </a:solidFill>
                          <a:latin typeface="원신한 Light"/>
                        </a:defRPr>
                      </a:pPr>
                      <a:r>
                        <a:t>1.85%</a:t>
                      </a:r>
                    </a:p>
                  </a:txBody>
                  <a:tcPr anchor="ctr" marL="36000" marR="36000" marT="0" marB="0">
                    <a:noFill/>
                  </a:tcPr>
                </a:tc>
              </a:tr>
              <a:tr h="187200">
                <a:tc>
                  <a:txBody>
                    <a:bodyPr/>
                    <a:lstStyle/>
                    <a:p>
                      <a:pPr algn="l">
                        <a:defRPr sz="800" b="0">
                          <a:solidFill>
                            <a:srgbClr val="000000"/>
                          </a:solidFill>
                          <a:latin typeface="원신한 Light"/>
                        </a:defRPr>
                      </a:pPr>
                      <a:r>
                        <a:t>Berkshire Hathaway Inc. Class B</a:t>
                      </a:r>
                    </a:p>
                  </a:txBody>
                  <a:tcPr anchor="ctr" marL="36000" marR="36000" marT="0" marB="0">
                    <a:noFill/>
                  </a:tcPr>
                </a:tc>
                <a:tc>
                  <a:txBody>
                    <a:bodyPr/>
                    <a:lstStyle/>
                    <a:p>
                      <a:pPr algn="r">
                        <a:defRPr sz="800" b="0">
                          <a:solidFill>
                            <a:srgbClr val="000000"/>
                          </a:solidFill>
                          <a:latin typeface="원신한 Light"/>
                        </a:defRPr>
                      </a:pPr>
                      <a:r>
                        <a:t>1.66%</a:t>
                      </a:r>
                    </a:p>
                  </a:txBody>
                  <a:tcPr anchor="ctr" marL="36000" marR="36000" marT="0" marB="0">
                    <a:noFill/>
                  </a:tcPr>
                </a:tc>
              </a:tr>
              <a:tr h="187200">
                <a:tc>
                  <a:txBody>
                    <a:bodyPr/>
                    <a:lstStyle/>
                    <a:p>
                      <a:pPr algn="l">
                        <a:defRPr sz="800" b="0">
                          <a:solidFill>
                            <a:srgbClr val="000000"/>
                          </a:solidFill>
                          <a:latin typeface="원신한 Light"/>
                        </a:defRPr>
                      </a:pPr>
                      <a:r>
                        <a:t>NVIDIA Corporation</a:t>
                      </a:r>
                    </a:p>
                  </a:txBody>
                  <a:tcPr anchor="ctr" marL="36000" marR="36000" marT="0" marB="0">
                    <a:noFill/>
                  </a:tcPr>
                </a:tc>
                <a:tc>
                  <a:txBody>
                    <a:bodyPr/>
                    <a:lstStyle/>
                    <a:p>
                      <a:pPr algn="r">
                        <a:defRPr sz="800" b="0">
                          <a:solidFill>
                            <a:srgbClr val="000000"/>
                          </a:solidFill>
                          <a:latin typeface="원신한 Light"/>
                        </a:defRPr>
                      </a:pPr>
                      <a:r>
                        <a:t>1.66%</a:t>
                      </a:r>
                    </a:p>
                  </a:txBody>
                  <a:tcPr anchor="ctr" marL="36000" marR="36000" marT="0" marB="0">
                    <a:noFill/>
                  </a:tcPr>
                </a:tc>
              </a:tr>
              <a:tr h="187200">
                <a:tc>
                  <a:txBody>
                    <a:bodyPr/>
                    <a:lstStyle/>
                    <a:p>
                      <a:pPr algn="l">
                        <a:defRPr sz="800" b="0">
                          <a:solidFill>
                            <a:srgbClr val="000000"/>
                          </a:solidFill>
                          <a:latin typeface="원신한 Light"/>
                        </a:defRPr>
                      </a:pPr>
                      <a:r>
                        <a:t>Meta Platforms Inc. Class A</a:t>
                      </a:r>
                    </a:p>
                  </a:txBody>
                  <a:tcPr anchor="ctr" marL="36000" marR="36000" marT="0" marB="0">
                    <a:noFill/>
                  </a:tcPr>
                </a:tc>
                <a:tc>
                  <a:txBody>
                    <a:bodyPr/>
                    <a:lstStyle/>
                    <a:p>
                      <a:pPr algn="r">
                        <a:defRPr sz="800" b="0">
                          <a:solidFill>
                            <a:srgbClr val="000000"/>
                          </a:solidFill>
                          <a:latin typeface="원신한 Light"/>
                        </a:defRPr>
                      </a:pPr>
                      <a:r>
                        <a:t>1.30%</a:t>
                      </a:r>
                    </a:p>
                  </a:txBody>
                  <a:tcPr anchor="ctr" marL="36000" marR="36000" marT="0" marB="0">
                    <a:noFill/>
                  </a:tcPr>
                </a:tc>
              </a:tr>
              <a:tr h="187200">
                <a:tc>
                  <a:txBody>
                    <a:bodyPr/>
                    <a:lstStyle/>
                    <a:p>
                      <a:pPr algn="l">
                        <a:defRPr sz="800" b="0">
                          <a:solidFill>
                            <a:srgbClr val="000000"/>
                          </a:solidFill>
                          <a:latin typeface="원신한 Light"/>
                        </a:defRPr>
                      </a:pPr>
                      <a:r>
                        <a:t>UnitedHealth Group Incorporated</a:t>
                      </a:r>
                    </a:p>
                  </a:txBody>
                  <a:tcPr anchor="ctr" marL="36000" marR="36000" marT="0" marB="0">
                    <a:noFill/>
                  </a:tcPr>
                </a:tc>
                <a:tc>
                  <a:txBody>
                    <a:bodyPr/>
                    <a:lstStyle/>
                    <a:p>
                      <a:pPr algn="r">
                        <a:defRPr sz="800" b="0">
                          <a:solidFill>
                            <a:srgbClr val="000000"/>
                          </a:solidFill>
                          <a:latin typeface="원신한 Light"/>
                        </a:defRPr>
                      </a:pPr>
                      <a:r>
                        <a:t>1.27%</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850" b="850"/>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1065" r="1065"/>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l="3858" r="3858"/>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지수형 &gt; S&amp;P 500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QQQ</a:t>
            </a:r>
          </a:p>
        </p:txBody>
      </p:sp>
      <p:sp>
        <p:nvSpPr>
          <p:cNvPr id="3" name="Text Placeholder 2"/>
          <p:cNvSpPr>
            <a:spLocks noGrp="1"/>
          </p:cNvSpPr>
          <p:nvPr>
            <p:ph type="body" idx="14" sz="quarter"/>
          </p:nvPr>
        </p:nvSpPr>
        <p:spPr/>
        <p:txBody>
          <a:bodyPr/>
          <a:lstStyle/>
          <a:p>
            <a:r>
              <a:t>Invesco QQQ Trust</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QQQ는 Nasdaq 100 지수를 추종하는 ETF입니다. 전세계에서 가장 인정받고 가장 활발하게 거래되는 ETF중 하나로 the triple Q's 로도 불립니다. QQQ가 추종하는 Nasdaq100 지수는 나스닥에 상장된 금융주를 제외한 주식에 투자합니다. QQQ는 테크에 대한 비중이 높으나, 테크에만 투자하는 '테크펀드'는 아닙니다. QQQ는 다른 대형주 ETF와 비교했을 때 편입 상위 종목에 대한 비중이 높으며, 높은 변동성을 보이기도 합니다.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Invesco</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03/10/99</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$175.21B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0.20%</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72,999,031</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0.00%</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0.52%</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103</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Apple Inc.</a:t>
                      </a:r>
                    </a:p>
                  </a:txBody>
                  <a:tcPr anchor="ctr" marL="36000" marR="36000" marT="0" marB="0">
                    <a:noFill/>
                  </a:tcPr>
                </a:tc>
                <a:tc>
                  <a:txBody>
                    <a:bodyPr/>
                    <a:lstStyle/>
                    <a:p>
                      <a:pPr algn="r">
                        <a:defRPr sz="800" b="0">
                          <a:solidFill>
                            <a:srgbClr val="000000"/>
                          </a:solidFill>
                          <a:latin typeface="원신한 Light"/>
                        </a:defRPr>
                      </a:pPr>
                      <a:r>
                        <a:t>12.10%</a:t>
                      </a:r>
                    </a:p>
                  </a:txBody>
                  <a:tcPr anchor="ctr" marL="36000" marR="36000" marT="0" marB="0">
                    <a:noFill/>
                  </a:tcPr>
                </a:tc>
              </a:tr>
              <a:tr h="187200">
                <a:tc>
                  <a:txBody>
                    <a:bodyPr/>
                    <a:lstStyle/>
                    <a:p>
                      <a:pPr algn="l">
                        <a:defRPr sz="800" b="0">
                          <a:solidFill>
                            <a:srgbClr val="000000"/>
                          </a:solidFill>
                          <a:latin typeface="원신한 Light"/>
                        </a:defRPr>
                      </a:pPr>
                      <a:r>
                        <a:t>Microsoft Corporation</a:t>
                      </a:r>
                    </a:p>
                  </a:txBody>
                  <a:tcPr anchor="ctr" marL="36000" marR="36000" marT="0" marB="0">
                    <a:noFill/>
                  </a:tcPr>
                </a:tc>
                <a:tc>
                  <a:txBody>
                    <a:bodyPr/>
                    <a:lstStyle/>
                    <a:p>
                      <a:pPr algn="r">
                        <a:defRPr sz="800" b="0">
                          <a:solidFill>
                            <a:srgbClr val="000000"/>
                          </a:solidFill>
                          <a:latin typeface="원신한 Light"/>
                        </a:defRPr>
                      </a:pPr>
                      <a:r>
                        <a:t>10.18%</a:t>
                      </a:r>
                    </a:p>
                  </a:txBody>
                  <a:tcPr anchor="ctr" marL="36000" marR="36000" marT="0" marB="0">
                    <a:noFill/>
                  </a:tcPr>
                </a:tc>
              </a:tr>
              <a:tr h="187200">
                <a:tc>
                  <a:txBody>
                    <a:bodyPr/>
                    <a:lstStyle/>
                    <a:p>
                      <a:pPr algn="l">
                        <a:defRPr sz="800" b="0">
                          <a:solidFill>
                            <a:srgbClr val="000000"/>
                          </a:solidFill>
                          <a:latin typeface="원신한 Light"/>
                        </a:defRPr>
                      </a:pPr>
                      <a:r>
                        <a:t>Amazon.com, Inc.</a:t>
                      </a:r>
                    </a:p>
                  </a:txBody>
                  <a:tcPr anchor="ctr" marL="36000" marR="36000" marT="0" marB="0">
                    <a:noFill/>
                  </a:tcPr>
                </a:tc>
                <a:tc>
                  <a:txBody>
                    <a:bodyPr/>
                    <a:lstStyle/>
                    <a:p>
                      <a:pPr algn="r">
                        <a:defRPr sz="800" b="0">
                          <a:solidFill>
                            <a:srgbClr val="000000"/>
                          </a:solidFill>
                          <a:latin typeface="원신한 Light"/>
                        </a:defRPr>
                      </a:pPr>
                      <a:r>
                        <a:t>7.32%</a:t>
                      </a:r>
                    </a:p>
                  </a:txBody>
                  <a:tcPr anchor="ctr" marL="36000" marR="36000" marT="0" marB="0">
                    <a:noFill/>
                  </a:tcPr>
                </a:tc>
              </a:tr>
              <a:tr h="187200">
                <a:tc>
                  <a:txBody>
                    <a:bodyPr/>
                    <a:lstStyle/>
                    <a:p>
                      <a:pPr algn="l">
                        <a:defRPr sz="800" b="0">
                          <a:solidFill>
                            <a:srgbClr val="000000"/>
                          </a:solidFill>
                          <a:latin typeface="원신한 Light"/>
                        </a:defRPr>
                      </a:pPr>
                      <a:r>
                        <a:t>Tesla Inc</a:t>
                      </a:r>
                    </a:p>
                  </a:txBody>
                  <a:tcPr anchor="ctr" marL="36000" marR="36000" marT="0" marB="0">
                    <a:noFill/>
                  </a:tcPr>
                </a:tc>
                <a:tc>
                  <a:txBody>
                    <a:bodyPr/>
                    <a:lstStyle/>
                    <a:p>
                      <a:pPr algn="r">
                        <a:defRPr sz="800" b="0">
                          <a:solidFill>
                            <a:srgbClr val="000000"/>
                          </a:solidFill>
                          <a:latin typeface="원신한 Light"/>
                        </a:defRPr>
                      </a:pPr>
                      <a:r>
                        <a:t>4.02%</a:t>
                      </a:r>
                    </a:p>
                  </a:txBody>
                  <a:tcPr anchor="ctr" marL="36000" marR="36000" marT="0" marB="0">
                    <a:noFill/>
                  </a:tcPr>
                </a:tc>
              </a:tr>
              <a:tr h="187200">
                <a:tc>
                  <a:txBody>
                    <a:bodyPr/>
                    <a:lstStyle/>
                    <a:p>
                      <a:pPr algn="l">
                        <a:defRPr sz="800" b="0">
                          <a:solidFill>
                            <a:srgbClr val="000000"/>
                          </a:solidFill>
                          <a:latin typeface="원신한 Light"/>
                        </a:defRPr>
                      </a:pPr>
                      <a:r>
                        <a:t>NVIDIA Corporation</a:t>
                      </a:r>
                    </a:p>
                  </a:txBody>
                  <a:tcPr anchor="ctr" marL="36000" marR="36000" marT="0" marB="0">
                    <a:noFill/>
                  </a:tcPr>
                </a:tc>
                <a:tc>
                  <a:txBody>
                    <a:bodyPr/>
                    <a:lstStyle/>
                    <a:p>
                      <a:pPr algn="r">
                        <a:defRPr sz="800" b="0">
                          <a:solidFill>
                            <a:srgbClr val="000000"/>
                          </a:solidFill>
                          <a:latin typeface="원신한 Light"/>
                        </a:defRPr>
                      </a:pPr>
                      <a:r>
                        <a:t>4.00%</a:t>
                      </a:r>
                    </a:p>
                  </a:txBody>
                  <a:tcPr anchor="ctr" marL="36000" marR="36000" marT="0" marB="0">
                    <a:noFill/>
                  </a:tcPr>
                </a:tc>
              </a:tr>
              <a:tr h="187200">
                <a:tc>
                  <a:txBody>
                    <a:bodyPr/>
                    <a:lstStyle/>
                    <a:p>
                      <a:pPr algn="l">
                        <a:defRPr sz="800" b="0">
                          <a:solidFill>
                            <a:srgbClr val="000000"/>
                          </a:solidFill>
                          <a:latin typeface="원신한 Light"/>
                        </a:defRPr>
                      </a:pPr>
                      <a:r>
                        <a:t>Alphabet Inc. Class C</a:t>
                      </a:r>
                    </a:p>
                  </a:txBody>
                  <a:tcPr anchor="ctr" marL="36000" marR="36000" marT="0" marB="0">
                    <a:noFill/>
                  </a:tcPr>
                </a:tc>
                <a:tc>
                  <a:txBody>
                    <a:bodyPr/>
                    <a:lstStyle/>
                    <a:p>
                      <a:pPr algn="r">
                        <a:defRPr sz="800" b="0">
                          <a:solidFill>
                            <a:srgbClr val="000000"/>
                          </a:solidFill>
                          <a:latin typeface="원신한 Light"/>
                        </a:defRPr>
                      </a:pPr>
                      <a:r>
                        <a:t>3.93%</a:t>
                      </a:r>
                    </a:p>
                  </a:txBody>
                  <a:tcPr anchor="ctr" marL="36000" marR="36000" marT="0" marB="0">
                    <a:noFill/>
                  </a:tcPr>
                </a:tc>
              </a:tr>
              <a:tr h="187200">
                <a:tc>
                  <a:txBody>
                    <a:bodyPr/>
                    <a:lstStyle/>
                    <a:p>
                      <a:pPr algn="l">
                        <a:defRPr sz="800" b="0">
                          <a:solidFill>
                            <a:srgbClr val="000000"/>
                          </a:solidFill>
                          <a:latin typeface="원신한 Light"/>
                        </a:defRPr>
                      </a:pPr>
                      <a:r>
                        <a:t>Alphabet Inc. Class A</a:t>
                      </a:r>
                    </a:p>
                  </a:txBody>
                  <a:tcPr anchor="ctr" marL="36000" marR="36000" marT="0" marB="0">
                    <a:noFill/>
                  </a:tcPr>
                </a:tc>
                <a:tc>
                  <a:txBody>
                    <a:bodyPr/>
                    <a:lstStyle/>
                    <a:p>
                      <a:pPr algn="r">
                        <a:defRPr sz="800" b="0">
                          <a:solidFill>
                            <a:srgbClr val="000000"/>
                          </a:solidFill>
                          <a:latin typeface="원신한 Light"/>
                        </a:defRPr>
                      </a:pPr>
                      <a:r>
                        <a:t>3.70%</a:t>
                      </a:r>
                    </a:p>
                  </a:txBody>
                  <a:tcPr anchor="ctr" marL="36000" marR="36000" marT="0" marB="0">
                    <a:noFill/>
                  </a:tcPr>
                </a:tc>
              </a:tr>
              <a:tr h="187200">
                <a:tc>
                  <a:txBody>
                    <a:bodyPr/>
                    <a:lstStyle/>
                    <a:p>
                      <a:pPr algn="l">
                        <a:defRPr sz="800" b="0">
                          <a:solidFill>
                            <a:srgbClr val="000000"/>
                          </a:solidFill>
                          <a:latin typeface="원신한 Light"/>
                        </a:defRPr>
                      </a:pPr>
                      <a:r>
                        <a:t>Meta Platforms Inc. Class A</a:t>
                      </a:r>
                    </a:p>
                  </a:txBody>
                  <a:tcPr anchor="ctr" marL="36000" marR="36000" marT="0" marB="0">
                    <a:noFill/>
                  </a:tcPr>
                </a:tc>
                <a:tc>
                  <a:txBody>
                    <a:bodyPr/>
                    <a:lstStyle/>
                    <a:p>
                      <a:pPr algn="r">
                        <a:defRPr sz="800" b="0">
                          <a:solidFill>
                            <a:srgbClr val="000000"/>
                          </a:solidFill>
                          <a:latin typeface="원신한 Light"/>
                        </a:defRPr>
                      </a:pPr>
                      <a:r>
                        <a:t>3.38%</a:t>
                      </a:r>
                    </a:p>
                  </a:txBody>
                  <a:tcPr anchor="ctr" marL="36000" marR="36000" marT="0" marB="0">
                    <a:noFill/>
                  </a:tcPr>
                </a:tc>
              </a:tr>
              <a:tr h="187200">
                <a:tc>
                  <a:txBody>
                    <a:bodyPr/>
                    <a:lstStyle/>
                    <a:p>
                      <a:pPr algn="l">
                        <a:defRPr sz="800" b="0">
                          <a:solidFill>
                            <a:srgbClr val="000000"/>
                          </a:solidFill>
                          <a:latin typeface="원신한 Light"/>
                        </a:defRPr>
                      </a:pPr>
                      <a:r>
                        <a:t>Broadcom Inc.</a:t>
                      </a:r>
                    </a:p>
                  </a:txBody>
                  <a:tcPr anchor="ctr" marL="36000" marR="36000" marT="0" marB="0">
                    <a:noFill/>
                  </a:tcPr>
                </a:tc>
                <a:tc>
                  <a:txBody>
                    <a:bodyPr/>
                    <a:lstStyle/>
                    <a:p>
                      <a:pPr algn="r">
                        <a:defRPr sz="800" b="0">
                          <a:solidFill>
                            <a:srgbClr val="000000"/>
                          </a:solidFill>
                          <a:latin typeface="원신한 Light"/>
                        </a:defRPr>
                      </a:pPr>
                      <a:r>
                        <a:t>1.89%</a:t>
                      </a:r>
                    </a:p>
                  </a:txBody>
                  <a:tcPr anchor="ctr" marL="36000" marR="36000" marT="0" marB="0">
                    <a:noFill/>
                  </a:tcPr>
                </a:tc>
              </a:tr>
              <a:tr h="187200">
                <a:tc>
                  <a:txBody>
                    <a:bodyPr/>
                    <a:lstStyle/>
                    <a:p>
                      <a:pPr algn="l">
                        <a:defRPr sz="800" b="0">
                          <a:solidFill>
                            <a:srgbClr val="000000"/>
                          </a:solidFill>
                          <a:latin typeface="원신한 Light"/>
                        </a:defRPr>
                      </a:pPr>
                      <a:r>
                        <a:t>Costco Wholesale Corporation</a:t>
                      </a:r>
                    </a:p>
                  </a:txBody>
                  <a:tcPr anchor="ctr" marL="36000" marR="36000" marT="0" marB="0">
                    <a:noFill/>
                  </a:tcPr>
                </a:tc>
                <a:tc>
                  <a:txBody>
                    <a:bodyPr/>
                    <a:lstStyle/>
                    <a:p>
                      <a:pPr algn="r">
                        <a:defRPr sz="800" b="0">
                          <a:solidFill>
                            <a:srgbClr val="000000"/>
                          </a:solidFill>
                          <a:latin typeface="원신한 Light"/>
                        </a:defRPr>
                      </a:pPr>
                      <a:r>
                        <a:t>1.86%</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1280" b="1280"/>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1065" r="1065"/>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l="1835" r="1835"/>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지수형 &gt; NASDAQ-100 Index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DIA</a:t>
            </a:r>
          </a:p>
        </p:txBody>
      </p:sp>
      <p:sp>
        <p:nvSpPr>
          <p:cNvPr id="3" name="Text Placeholder 2"/>
          <p:cNvSpPr>
            <a:spLocks noGrp="1"/>
          </p:cNvSpPr>
          <p:nvPr>
            <p:ph type="body" idx="14" sz="quarter"/>
          </p:nvPr>
        </p:nvSpPr>
        <p:spPr/>
        <p:txBody>
          <a:bodyPr/>
          <a:lstStyle/>
          <a:p>
            <a:r>
              <a:t>SPDR Dow Jones Industrial Average ETF Trust</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미국 다우지수를 추종하는 ETF입니다. 다우지수는 전세계적으로 유명한 지수이지만, 지수구성방식에서 일반적인 미국 대형주 지수와는 차이가 있습니다. 종목들의 편입비중이 시가총액이 아닌 가격을 기준으로 결정됩니다. 다우지수에 투자하고 싶다면 DIA는 훌륭한 선택입니다</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State Street Global Advisors</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01/14/98</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$28.15B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0.16%</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7,433,275</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1.75%</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31</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UnitedHealth Group Incorporated</a:t>
                      </a:r>
                    </a:p>
                  </a:txBody>
                  <a:tcPr anchor="ctr" marL="36000" marR="36000" marT="0" marB="0">
                    <a:noFill/>
                  </a:tcPr>
                </a:tc>
                <a:tc>
                  <a:txBody>
                    <a:bodyPr/>
                    <a:lstStyle/>
                    <a:p>
                      <a:pPr algn="r">
                        <a:defRPr sz="800" b="0">
                          <a:solidFill>
                            <a:srgbClr val="000000"/>
                          </a:solidFill>
                          <a:latin typeface="원신한 Light"/>
                        </a:defRPr>
                      </a:pPr>
                      <a:r>
                        <a:t>9.62%</a:t>
                      </a:r>
                    </a:p>
                  </a:txBody>
                  <a:tcPr anchor="ctr" marL="36000" marR="36000" marT="0" marB="0">
                    <a:noFill/>
                  </a:tcPr>
                </a:tc>
              </a:tr>
              <a:tr h="187200">
                <a:tc>
                  <a:txBody>
                    <a:bodyPr/>
                    <a:lstStyle/>
                    <a:p>
                      <a:pPr algn="l">
                        <a:defRPr sz="800" b="0">
                          <a:solidFill>
                            <a:srgbClr val="000000"/>
                          </a:solidFill>
                          <a:latin typeface="원신한 Light"/>
                        </a:defRPr>
                      </a:pPr>
                      <a:r>
                        <a:t>Goldman Sachs Group, Inc.</a:t>
                      </a:r>
                    </a:p>
                  </a:txBody>
                  <a:tcPr anchor="ctr" marL="36000" marR="36000" marT="0" marB="0">
                    <a:noFill/>
                  </a:tcPr>
                </a:tc>
                <a:tc>
                  <a:txBody>
                    <a:bodyPr/>
                    <a:lstStyle/>
                    <a:p>
                      <a:pPr algn="r">
                        <a:defRPr sz="800" b="0">
                          <a:solidFill>
                            <a:srgbClr val="000000"/>
                          </a:solidFill>
                          <a:latin typeface="원신한 Light"/>
                        </a:defRPr>
                      </a:pPr>
                      <a:r>
                        <a:t>6.58%</a:t>
                      </a:r>
                    </a:p>
                  </a:txBody>
                  <a:tcPr anchor="ctr" marL="36000" marR="36000" marT="0" marB="0">
                    <a:noFill/>
                  </a:tcPr>
                </a:tc>
              </a:tr>
              <a:tr h="187200">
                <a:tc>
                  <a:txBody>
                    <a:bodyPr/>
                    <a:lstStyle/>
                    <a:p>
                      <a:pPr algn="l">
                        <a:defRPr sz="800" b="0">
                          <a:solidFill>
                            <a:srgbClr val="000000"/>
                          </a:solidFill>
                          <a:latin typeface="원신한 Light"/>
                        </a:defRPr>
                      </a:pPr>
                      <a:r>
                        <a:t>Home Depot, Inc.</a:t>
                      </a:r>
                    </a:p>
                  </a:txBody>
                  <a:tcPr anchor="ctr" marL="36000" marR="36000" marT="0" marB="0">
                    <a:noFill/>
                  </a:tcPr>
                </a:tc>
                <a:tc>
                  <a:txBody>
                    <a:bodyPr/>
                    <a:lstStyle/>
                    <a:p>
                      <a:pPr algn="r">
                        <a:defRPr sz="800" b="0">
                          <a:solidFill>
                            <a:srgbClr val="000000"/>
                          </a:solidFill>
                          <a:latin typeface="원신한 Light"/>
                        </a:defRPr>
                      </a:pPr>
                      <a:r>
                        <a:t>6.39%</a:t>
                      </a:r>
                    </a:p>
                  </a:txBody>
                  <a:tcPr anchor="ctr" marL="36000" marR="36000" marT="0" marB="0">
                    <a:noFill/>
                  </a:tcPr>
                </a:tc>
              </a:tr>
              <a:tr h="187200">
                <a:tc>
                  <a:txBody>
                    <a:bodyPr/>
                    <a:lstStyle/>
                    <a:p>
                      <a:pPr algn="l">
                        <a:defRPr sz="800" b="0">
                          <a:solidFill>
                            <a:srgbClr val="000000"/>
                          </a:solidFill>
                          <a:latin typeface="원신한 Light"/>
                        </a:defRPr>
                      </a:pPr>
                      <a:r>
                        <a:t>Microsoft Corporation</a:t>
                      </a:r>
                    </a:p>
                  </a:txBody>
                  <a:tcPr anchor="ctr" marL="36000" marR="36000" marT="0" marB="0">
                    <a:noFill/>
                  </a:tcPr>
                </a:tc>
                <a:tc>
                  <a:txBody>
                    <a:bodyPr/>
                    <a:lstStyle/>
                    <a:p>
                      <a:pPr algn="r">
                        <a:defRPr sz="800" b="0">
                          <a:solidFill>
                            <a:srgbClr val="000000"/>
                          </a:solidFill>
                          <a:latin typeface="원신한 Light"/>
                        </a:defRPr>
                      </a:pPr>
                      <a:r>
                        <a:t>5.69%</a:t>
                      </a:r>
                    </a:p>
                  </a:txBody>
                  <a:tcPr anchor="ctr" marL="36000" marR="36000" marT="0" marB="0">
                    <a:noFill/>
                  </a:tcPr>
                </a:tc>
              </a:tr>
              <a:tr h="187200">
                <a:tc>
                  <a:txBody>
                    <a:bodyPr/>
                    <a:lstStyle/>
                    <a:p>
                      <a:pPr algn="l">
                        <a:defRPr sz="800" b="0">
                          <a:solidFill>
                            <a:srgbClr val="000000"/>
                          </a:solidFill>
                          <a:latin typeface="원신한 Light"/>
                        </a:defRPr>
                      </a:pPr>
                      <a:r>
                        <a:t>McDonald\'s Corporation</a:t>
                      </a:r>
                    </a:p>
                  </a:txBody>
                  <a:tcPr anchor="ctr" marL="36000" marR="36000" marT="0" marB="0">
                    <a:noFill/>
                  </a:tcPr>
                </a:tc>
                <a:tc>
                  <a:txBody>
                    <a:bodyPr/>
                    <a:lstStyle/>
                    <a:p>
                      <a:pPr algn="r">
                        <a:defRPr sz="800" b="0">
                          <a:solidFill>
                            <a:srgbClr val="000000"/>
                          </a:solidFill>
                          <a:latin typeface="원신한 Light"/>
                        </a:defRPr>
                      </a:pPr>
                      <a:r>
                        <a:t>4.60%</a:t>
                      </a:r>
                    </a:p>
                  </a:txBody>
                  <a:tcPr anchor="ctr" marL="36000" marR="36000" marT="0" marB="0">
                    <a:noFill/>
                  </a:tcPr>
                </a:tc>
              </a:tr>
              <a:tr h="187200">
                <a:tc>
                  <a:txBody>
                    <a:bodyPr/>
                    <a:lstStyle/>
                    <a:p>
                      <a:pPr algn="l">
                        <a:defRPr sz="800" b="0">
                          <a:solidFill>
                            <a:srgbClr val="000000"/>
                          </a:solidFill>
                          <a:latin typeface="원신한 Light"/>
                        </a:defRPr>
                      </a:pPr>
                      <a:r>
                        <a:t>Amgen Inc.</a:t>
                      </a:r>
                    </a:p>
                  </a:txBody>
                  <a:tcPr anchor="ctr" marL="36000" marR="36000" marT="0" marB="0">
                    <a:noFill/>
                  </a:tcPr>
                </a:tc>
                <a:tc>
                  <a:txBody>
                    <a:bodyPr/>
                    <a:lstStyle/>
                    <a:p>
                      <a:pPr algn="r">
                        <a:defRPr sz="800" b="0">
                          <a:solidFill>
                            <a:srgbClr val="000000"/>
                          </a:solidFill>
                          <a:latin typeface="원신한 Light"/>
                        </a:defRPr>
                      </a:pPr>
                      <a:r>
                        <a:t>4.47%</a:t>
                      </a:r>
                    </a:p>
                  </a:txBody>
                  <a:tcPr anchor="ctr" marL="36000" marR="36000" marT="0" marB="0">
                    <a:noFill/>
                  </a:tcPr>
                </a:tc>
              </a:tr>
              <a:tr h="187200">
                <a:tc>
                  <a:txBody>
                    <a:bodyPr/>
                    <a:lstStyle/>
                    <a:p>
                      <a:pPr algn="l">
                        <a:defRPr sz="800" b="0">
                          <a:solidFill>
                            <a:srgbClr val="000000"/>
                          </a:solidFill>
                          <a:latin typeface="원신한 Light"/>
                        </a:defRPr>
                      </a:pPr>
                      <a:r>
                        <a:t>Caterpillar Inc.</a:t>
                      </a:r>
                    </a:p>
                  </a:txBody>
                  <a:tcPr anchor="ctr" marL="36000" marR="36000" marT="0" marB="0">
                    <a:noFill/>
                  </a:tcPr>
                </a:tc>
                <a:tc>
                  <a:txBody>
                    <a:bodyPr/>
                    <a:lstStyle/>
                    <a:p>
                      <a:pPr algn="r">
                        <a:defRPr sz="800" b="0">
                          <a:solidFill>
                            <a:srgbClr val="000000"/>
                          </a:solidFill>
                          <a:latin typeface="원신한 Light"/>
                        </a:defRPr>
                      </a:pPr>
                      <a:r>
                        <a:t>4.17%</a:t>
                      </a:r>
                    </a:p>
                  </a:txBody>
                  <a:tcPr anchor="ctr" marL="36000" marR="36000" marT="0" marB="0">
                    <a:noFill/>
                  </a:tcPr>
                </a:tc>
              </a:tr>
              <a:tr h="187200">
                <a:tc>
                  <a:txBody>
                    <a:bodyPr/>
                    <a:lstStyle/>
                    <a:p>
                      <a:pPr algn="l">
                        <a:defRPr sz="800" b="0">
                          <a:solidFill>
                            <a:srgbClr val="000000"/>
                          </a:solidFill>
                          <a:latin typeface="원신한 Light"/>
                        </a:defRPr>
                      </a:pPr>
                      <a:r>
                        <a:t>Visa Inc. Class A</a:t>
                      </a:r>
                    </a:p>
                  </a:txBody>
                  <a:tcPr anchor="ctr" marL="36000" marR="36000" marT="0" marB="0">
                    <a:noFill/>
                  </a:tcPr>
                </a:tc>
                <a:tc>
                  <a:txBody>
                    <a:bodyPr/>
                    <a:lstStyle/>
                    <a:p>
                      <a:pPr algn="r">
                        <a:defRPr sz="800" b="0">
                          <a:solidFill>
                            <a:srgbClr val="000000"/>
                          </a:solidFill>
                          <a:latin typeface="원신한 Light"/>
                        </a:defRPr>
                      </a:pPr>
                      <a:r>
                        <a:t>4.09%</a:t>
                      </a:r>
                    </a:p>
                  </a:txBody>
                  <a:tcPr anchor="ctr" marL="36000" marR="36000" marT="0" marB="0">
                    <a:noFill/>
                  </a:tcPr>
                </a:tc>
              </a:tr>
              <a:tr h="187200">
                <a:tc>
                  <a:txBody>
                    <a:bodyPr/>
                    <a:lstStyle/>
                    <a:p>
                      <a:pPr algn="l">
                        <a:defRPr sz="800" b="0">
                          <a:solidFill>
                            <a:srgbClr val="000000"/>
                          </a:solidFill>
                          <a:latin typeface="원신한 Light"/>
                        </a:defRPr>
                      </a:pPr>
                      <a:r>
                        <a:t>salesforce.com, inc.</a:t>
                      </a:r>
                    </a:p>
                  </a:txBody>
                  <a:tcPr anchor="ctr" marL="36000" marR="36000" marT="0" marB="0">
                    <a:noFill/>
                  </a:tcPr>
                </a:tc>
                <a:tc>
                  <a:txBody>
                    <a:bodyPr/>
                    <a:lstStyle/>
                    <a:p>
                      <a:pPr algn="r">
                        <a:defRPr sz="800" b="0">
                          <a:solidFill>
                            <a:srgbClr val="000000"/>
                          </a:solidFill>
                          <a:latin typeface="원신한 Light"/>
                        </a:defRPr>
                      </a:pPr>
                      <a:r>
                        <a:t>3.97%</a:t>
                      </a:r>
                    </a:p>
                  </a:txBody>
                  <a:tcPr anchor="ctr" marL="36000" marR="36000" marT="0" marB="0">
                    <a:noFill/>
                  </a:tcPr>
                </a:tc>
              </a:tr>
              <a:tr h="187200">
                <a:tc>
                  <a:txBody>
                    <a:bodyPr/>
                    <a:lstStyle/>
                    <a:p>
                      <a:pPr algn="l">
                        <a:defRPr sz="800" b="0">
                          <a:solidFill>
                            <a:srgbClr val="000000"/>
                          </a:solidFill>
                          <a:latin typeface="원신한 Light"/>
                        </a:defRPr>
                      </a:pPr>
                      <a:r>
                        <a:t>Honeywell International Inc.</a:t>
                      </a:r>
                    </a:p>
                  </a:txBody>
                  <a:tcPr anchor="ctr" marL="36000" marR="36000" marT="0" marB="0">
                    <a:noFill/>
                  </a:tcPr>
                </a:tc>
                <a:tc>
                  <a:txBody>
                    <a:bodyPr/>
                    <a:lstStyle/>
                    <a:p>
                      <a:pPr algn="r">
                        <a:defRPr sz="800" b="0">
                          <a:solidFill>
                            <a:srgbClr val="000000"/>
                          </a:solidFill>
                          <a:latin typeface="원신한 Light"/>
                        </a:defRPr>
                      </a:pPr>
                      <a:r>
                        <a:t>3.69%</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1280" b="1280"/>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1065" r="1065"/>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l="3858" r="3858"/>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지수형 &gt; DJ Industrial Average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IJH</a:t>
            </a:r>
          </a:p>
        </p:txBody>
      </p:sp>
      <p:sp>
        <p:nvSpPr>
          <p:cNvPr id="3" name="Text Placeholder 2"/>
          <p:cNvSpPr>
            <a:spLocks noGrp="1"/>
          </p:cNvSpPr>
          <p:nvPr>
            <p:ph type="body" idx="14" sz="quarter"/>
          </p:nvPr>
        </p:nvSpPr>
        <p:spPr/>
        <p:txBody>
          <a:bodyPr/>
          <a:lstStyle/>
          <a:p>
            <a:r>
              <a:t>iShares Core S&amp;P Mid-Cap ETF</a:t>
            </a:r>
          </a:p>
        </p:txBody>
      </p:sp>
      <p:sp>
        <p:nvSpPr>
          <p:cNvPr id="4" name="Text Placeholder 3"/>
          <p:cNvSpPr>
            <a:spLocks noGrp="1"/>
          </p:cNvSpPr>
          <p:nvPr>
            <p:ph type="body" idx="15" sz="quarter"/>
          </p:nvPr>
        </p:nvSpPr>
        <p:spPr/>
        <p:txBody>
          <a:bodyPr/>
          <a:lstStyle/>
          <a:p/>
        </p:txBody>
      </p:sp>
      <p:sp>
        <p:nvSpPr>
          <p:cNvPr id="5" name="Text Placeholder 4"/>
          <p:cNvSpPr>
            <a:spLocks noGrp="1"/>
          </p:cNvSpPr>
          <p:nvPr>
            <p:ph type="body" idx="19" sz="quarter"/>
          </p:nvPr>
        </p:nvSpPr>
        <p:spPr/>
        <p:txBody>
          <a:bodyPr/>
          <a:lstStyle/>
          <a:p>
            <a:r>
              <a:t>미국 중형주 지수인 S&amp;P MidCap 400 지수를 추종하는 ETF입니다. S&amp;P MidCap 400 지수는 미국 중형주를 대표하는 지수이며 매년 편입종목을 재구성 합니다. </a:t>
            </a:r>
          </a:p>
        </p:txBody>
      </p:sp>
      <p:graphicFrame>
        <p:nvGraphicFramePr>
          <p:cNvPr id="6" name="Table Placeholder 5"/>
          <p:cNvGraphicFramePr>
            <a:graphicFrameLocks noGrp="1"/>
          </p:cNvGraphicFramePr>
          <p:nvPr>
            <p:ph type="tbl" idx="20" sz="quarter"/>
          </p:nvPr>
        </p:nvGraphicFramePr>
        <p:xfrm>
          <a:off x="6749504" y="397569"/>
          <a:ext cx="2951999" cy="1728000"/>
        </p:xfrm>
        <a:graphic>
          <a:graphicData uri="http://schemas.openxmlformats.org/drawingml/2006/table">
            <a:tbl>
              <a:tblPr firstRow="1" bandRow="1">
                <a:tableStyleId>{5C22544A-7EE6-4342-B048-85BDC9FD1C3A}</a:tableStyleId>
              </a:tblPr>
              <a:tblGrid>
                <a:gridCol w="1296000"/>
                <a:gridCol w="1655999"/>
              </a:tblGrid>
              <a:tr h="192000">
                <a:tc>
                  <a:txBody>
                    <a:bodyPr/>
                    <a:lstStyle/>
                    <a:p>
                      <a:pPr algn="l">
                        <a:defRPr sz="800" b="0">
                          <a:solidFill>
                            <a:srgbClr val="000000"/>
                          </a:solidFill>
                          <a:latin typeface="원신한 Light"/>
                        </a:defRPr>
                      </a:pPr>
                      <a:r>
                        <a:t>운용사</a:t>
                      </a:r>
                    </a:p>
                  </a:txBody>
                  <a:tcPr anchor="ctr" marL="36000" marR="36000" marT="0" marB="0">
                    <a:noFill/>
                  </a:tcPr>
                </a:tc>
                <a:tc>
                  <a:txBody>
                    <a:bodyPr/>
                    <a:lstStyle/>
                    <a:p>
                      <a:pPr algn="r">
                        <a:defRPr sz="800" b="0">
                          <a:solidFill>
                            <a:srgbClr val="000000"/>
                          </a:solidFill>
                          <a:latin typeface="원신한 Light"/>
                        </a:defRPr>
                      </a:pPr>
                      <a:r>
                        <a:t>Blackrock</a:t>
                      </a:r>
                    </a:p>
                  </a:txBody>
                  <a:tcPr anchor="ctr" marL="36000" marR="36000" marT="0" marB="0">
                    <a:noFill/>
                  </a:tcPr>
                </a:tc>
              </a:tr>
              <a:tr h="192000">
                <a:tc>
                  <a:txBody>
                    <a:bodyPr/>
                    <a:lstStyle/>
                    <a:p>
                      <a:pPr algn="l">
                        <a:defRPr sz="800" b="0">
                          <a:solidFill>
                            <a:srgbClr val="000000"/>
                          </a:solidFill>
                          <a:latin typeface="원신한 Light"/>
                        </a:defRPr>
                      </a:pPr>
                      <a:r>
                        <a:t>상장일</a:t>
                      </a:r>
                    </a:p>
                  </a:txBody>
                  <a:tcPr anchor="ctr" marL="36000" marR="36000" marT="0" marB="0">
                    <a:noFill/>
                  </a:tcPr>
                </a:tc>
                <a:tc>
                  <a:txBody>
                    <a:bodyPr/>
                    <a:lstStyle/>
                    <a:p>
                      <a:pPr algn="r">
                        <a:defRPr sz="800" b="0">
                          <a:solidFill>
                            <a:srgbClr val="000000"/>
                          </a:solidFill>
                          <a:latin typeface="원신한 Light"/>
                        </a:defRPr>
                      </a:pPr>
                      <a:r>
                        <a:t>05/22/00</a:t>
                      </a:r>
                    </a:p>
                  </a:txBody>
                  <a:tcPr anchor="ctr" marL="36000" marR="36000" marT="0" marB="0">
                    <a:noFill/>
                  </a:tcPr>
                </a:tc>
              </a:tr>
              <a:tr h="192000">
                <a:tc>
                  <a:txBody>
                    <a:bodyPr/>
                    <a:lstStyle/>
                    <a:p>
                      <a:pPr algn="l">
                        <a:defRPr sz="800" b="0">
                          <a:solidFill>
                            <a:srgbClr val="000000"/>
                          </a:solidFill>
                          <a:latin typeface="원신한 Light"/>
                        </a:defRPr>
                      </a:pPr>
                      <a:r>
                        <a:t>자산규모</a:t>
                      </a:r>
                    </a:p>
                  </a:txBody>
                  <a:tcPr anchor="ctr" marL="36000" marR="36000" marT="0" marB="0">
                    <a:noFill/>
                  </a:tcPr>
                </a:tc>
                <a:tc>
                  <a:txBody>
                    <a:bodyPr/>
                    <a:lstStyle/>
                    <a:p>
                      <a:pPr algn="r">
                        <a:defRPr sz="800" b="0">
                          <a:solidFill>
                            <a:srgbClr val="000000"/>
                          </a:solidFill>
                          <a:latin typeface="원신한 Light"/>
                        </a:defRPr>
                      </a:pPr>
                      <a:r>
                        <a:t>$63.21B</a:t>
                      </a:r>
                    </a:p>
                  </a:txBody>
                  <a:tcPr anchor="ctr" marL="36000" marR="36000" marT="0" marB="0">
                    <a:noFill/>
                  </a:tcPr>
                </a:tc>
              </a:tr>
              <a:tr h="192000">
                <a:tc>
                  <a:txBody>
                    <a:bodyPr/>
                    <a:lstStyle/>
                    <a:p>
                      <a:pPr algn="l">
                        <a:defRPr sz="800" b="0">
                          <a:solidFill>
                            <a:srgbClr val="000000"/>
                          </a:solidFill>
                          <a:latin typeface="원신한 Light"/>
                        </a:defRPr>
                      </a:pPr>
                      <a:r>
                        <a:t>총비용</a:t>
                      </a:r>
                    </a:p>
                  </a:txBody>
                  <a:tcPr anchor="ctr" marL="36000" marR="36000" marT="0" marB="0">
                    <a:noFill/>
                  </a:tcPr>
                </a:tc>
                <a:tc>
                  <a:txBody>
                    <a:bodyPr/>
                    <a:lstStyle/>
                    <a:p>
                      <a:pPr algn="r">
                        <a:defRPr sz="800" b="0">
                          <a:solidFill>
                            <a:srgbClr val="000000"/>
                          </a:solidFill>
                          <a:latin typeface="원신한 Light"/>
                        </a:defRPr>
                      </a:pPr>
                      <a:r>
                        <a:t>0.05%</a:t>
                      </a:r>
                    </a:p>
                  </a:txBody>
                  <a:tcPr anchor="ctr" marL="36000" marR="36000" marT="0" marB="0">
                    <a:noFill/>
                  </a:tcPr>
                </a:tc>
              </a:tr>
              <a:tr h="192000">
                <a:tc>
                  <a:txBody>
                    <a:bodyPr/>
                    <a:lstStyle/>
                    <a:p>
                      <a:pPr algn="l">
                        <a:defRPr sz="800" b="0">
                          <a:solidFill>
                            <a:srgbClr val="000000"/>
                          </a:solidFill>
                          <a:latin typeface="원신한 Light"/>
                        </a:defRPr>
                      </a:pPr>
                      <a:r>
                        <a:t>일평균 거래량</a:t>
                      </a:r>
                    </a:p>
                  </a:txBody>
                  <a:tcPr anchor="ctr" marL="36000" marR="36000" marT="0" marB="0">
                    <a:noFill/>
                  </a:tcPr>
                </a:tc>
                <a:tc>
                  <a:txBody>
                    <a:bodyPr/>
                    <a:lstStyle/>
                    <a:p>
                      <a:pPr algn="r">
                        <a:defRPr sz="800" b="0">
                          <a:solidFill>
                            <a:srgbClr val="000000"/>
                          </a:solidFill>
                          <a:latin typeface="원신한 Light"/>
                        </a:defRPr>
                      </a:pPr>
                      <a:r>
                        <a:t>1,601,557</a:t>
                      </a:r>
                    </a:p>
                  </a:txBody>
                  <a:tcPr anchor="ctr" marL="36000" marR="36000" marT="0" marB="0">
                    <a:noFill/>
                  </a:tcPr>
                </a:tc>
              </a:tr>
              <a:tr h="192000">
                <a:tc>
                  <a:txBody>
                    <a:bodyPr/>
                    <a:lstStyle/>
                    <a:p>
                      <a:pPr algn="l">
                        <a:defRPr sz="800" b="0">
                          <a:solidFill>
                            <a:srgbClr val="000000"/>
                          </a:solidFill>
                          <a:latin typeface="원신한 Light"/>
                        </a:defRPr>
                      </a:pPr>
                      <a:r>
                        <a:t>평균 호가 스프레드</a:t>
                      </a:r>
                    </a:p>
                  </a:txBody>
                  <a:tcPr anchor="ctr" marL="36000" marR="36000" marT="0" marB="0">
                    <a:noFill/>
                  </a:tcPr>
                </a:tc>
                <a:tc>
                  <a:txBody>
                    <a:bodyPr/>
                    <a:lstStyle/>
                    <a:p>
                      <a:pPr algn="r">
                        <a:defRPr sz="800" b="0">
                          <a:solidFill>
                            <a:srgbClr val="000000"/>
                          </a:solidFill>
                          <a:latin typeface="원신한 Light"/>
                        </a:defRPr>
                      </a:pPr>
                      <a:r>
                        <a:t>0.02%</a:t>
                      </a:r>
                    </a:p>
                  </a:txBody>
                  <a:tcPr anchor="ctr" marL="36000" marR="36000" marT="0" marB="0">
                    <a:noFill/>
                  </a:tcPr>
                </a:tc>
              </a:tr>
              <a:tr h="192000">
                <a:tc>
                  <a:txBody>
                    <a:bodyPr/>
                    <a:lstStyle/>
                    <a:p>
                      <a:pPr algn="l">
                        <a:defRPr sz="800" b="0">
                          <a:solidFill>
                            <a:srgbClr val="000000"/>
                          </a:solidFill>
                          <a:latin typeface="원신한 Light"/>
                        </a:defRPr>
                      </a:pPr>
                      <a:r>
                        <a:t>NAV 대비 스프레드</a:t>
                      </a:r>
                    </a:p>
                  </a:txBody>
                  <a:tcPr anchor="ctr" marL="36000" marR="36000" marT="0" marB="0">
                    <a:noFill/>
                  </a:tcPr>
                </a:tc>
                <a:tc>
                  <a:txBody>
                    <a:bodyPr/>
                    <a:lstStyle/>
                    <a:p>
                      <a:pPr algn="r">
                        <a:defRPr sz="800" b="0">
                          <a:solidFill>
                            <a:srgbClr val="000000"/>
                          </a:solidFill>
                          <a:latin typeface="원신한 Light"/>
                        </a:defRPr>
                      </a:pPr>
                      <a:r>
                        <a:t>0.01%</a:t>
                      </a:r>
                    </a:p>
                  </a:txBody>
                  <a:tcPr anchor="ctr" marL="36000" marR="36000" marT="0" marB="0">
                    <a:noFill/>
                  </a:tcPr>
                </a:tc>
              </a:tr>
              <a:tr h="192000">
                <a:tc>
                  <a:txBody>
                    <a:bodyPr/>
                    <a:lstStyle/>
                    <a:p>
                      <a:pPr algn="l">
                        <a:defRPr sz="800" b="0">
                          <a:solidFill>
                            <a:srgbClr val="000000"/>
                          </a:solidFill>
                          <a:latin typeface="원신한 Light"/>
                        </a:defRPr>
                      </a:pPr>
                      <a:r>
                        <a:t>분배율</a:t>
                      </a:r>
                    </a:p>
                  </a:txBody>
                  <a:tcPr anchor="ctr" marL="36000" marR="36000" marT="0" marB="0">
                    <a:noFill/>
                  </a:tcPr>
                </a:tc>
                <a:tc>
                  <a:txBody>
                    <a:bodyPr/>
                    <a:lstStyle/>
                    <a:p>
                      <a:pPr algn="r">
                        <a:defRPr sz="800" b="0">
                          <a:solidFill>
                            <a:srgbClr val="000000"/>
                          </a:solidFill>
                          <a:latin typeface="원신한 Light"/>
                        </a:defRPr>
                      </a:pPr>
                      <a:r>
                        <a:t>1.30%</a:t>
                      </a:r>
                    </a:p>
                  </a:txBody>
                  <a:tcPr anchor="ctr" marL="36000" marR="36000" marT="0" marB="0">
                    <a:noFill/>
                  </a:tcPr>
                </a:tc>
              </a:tr>
              <a:tr h="192000">
                <a:tc>
                  <a:txBody>
                    <a:bodyPr/>
                    <a:lstStyle/>
                    <a:p>
                      <a:pPr algn="l">
                        <a:defRPr sz="800" b="0">
                          <a:solidFill>
                            <a:srgbClr val="000000"/>
                          </a:solidFill>
                          <a:latin typeface="원신한 Light"/>
                        </a:defRPr>
                      </a:pPr>
                      <a:r>
                        <a:t>편입종목수</a:t>
                      </a:r>
                    </a:p>
                  </a:txBody>
                  <a:tcPr anchor="ctr" marL="36000" marR="36000" marT="0" marB="0">
                    <a:noFill/>
                  </a:tcPr>
                </a:tc>
                <a:tc>
                  <a:txBody>
                    <a:bodyPr/>
                    <a:lstStyle/>
                    <a:p>
                      <a:pPr algn="r">
                        <a:defRPr sz="800" b="0">
                          <a:solidFill>
                            <a:srgbClr val="000000"/>
                          </a:solidFill>
                          <a:latin typeface="원신한 Light"/>
                        </a:defRPr>
                      </a:pPr>
                      <a:r>
                        <a:t>400</a:t>
                      </a:r>
                    </a:p>
                  </a:txBody>
                  <a:tcPr anchor="ctr" marL="36000" marR="36000" marT="0" marB="0">
                    <a:noFill/>
                  </a:tcPr>
                </a:tc>
              </a:tr>
            </a:tbl>
          </a:graphicData>
        </a:graphic>
      </p:graphicFrame>
      <p:graphicFrame>
        <p:nvGraphicFramePr>
          <p:cNvPr id="7" name="Table Placeholder 6"/>
          <p:cNvGraphicFramePr>
            <a:graphicFrameLocks noGrp="1"/>
          </p:cNvGraphicFramePr>
          <p:nvPr>
            <p:ph type="tbl" idx="30" sz="quarter"/>
          </p:nvPr>
        </p:nvGraphicFramePr>
        <p:xfrm>
          <a:off x="108558" y="2676909"/>
          <a:ext cx="2951999" cy="1872000"/>
        </p:xfrm>
        <a:graphic>
          <a:graphicData uri="http://schemas.openxmlformats.org/drawingml/2006/table">
            <a:tbl>
              <a:tblPr firstRow="1" bandRow="1">
                <a:tableStyleId>{5C22544A-7EE6-4342-B048-85BDC9FD1C3A}</a:tableStyleId>
              </a:tblPr>
              <a:tblGrid>
                <a:gridCol w="2448000"/>
                <a:gridCol w="503999"/>
              </a:tblGrid>
              <a:tr h="187200">
                <a:tc>
                  <a:txBody>
                    <a:bodyPr/>
                    <a:lstStyle/>
                    <a:p>
                      <a:pPr algn="l">
                        <a:defRPr sz="800" b="0">
                          <a:solidFill>
                            <a:srgbClr val="000000"/>
                          </a:solidFill>
                          <a:latin typeface="원신한 Light"/>
                        </a:defRPr>
                      </a:pPr>
                      <a:r>
                        <a:t>Camden Property Trust</a:t>
                      </a:r>
                    </a:p>
                  </a:txBody>
                  <a:tcPr anchor="ctr" marL="36000" marR="36000" marT="0" marB="0">
                    <a:noFill/>
                  </a:tcPr>
                </a:tc>
                <a:tc>
                  <a:txBody>
                    <a:bodyPr/>
                    <a:lstStyle/>
                    <a:p>
                      <a:pPr algn="r">
                        <a:defRPr sz="800" b="0">
                          <a:solidFill>
                            <a:srgbClr val="000000"/>
                          </a:solidFill>
                          <a:latin typeface="원신한 Light"/>
                        </a:defRPr>
                      </a:pPr>
                      <a:r>
                        <a:t>0.74%</a:t>
                      </a:r>
                    </a:p>
                  </a:txBody>
                  <a:tcPr anchor="ctr" marL="36000" marR="36000" marT="0" marB="0">
                    <a:noFill/>
                  </a:tcPr>
                </a:tc>
              </a:tr>
              <a:tr h="187200">
                <a:tc>
                  <a:txBody>
                    <a:bodyPr/>
                    <a:lstStyle/>
                    <a:p>
                      <a:pPr algn="l">
                        <a:defRPr sz="800" b="0">
                          <a:solidFill>
                            <a:srgbClr val="000000"/>
                          </a:solidFill>
                          <a:latin typeface="원신한 Light"/>
                        </a:defRPr>
                      </a:pPr>
                      <a:r>
                        <a:t>Targa Resources Corp.</a:t>
                      </a:r>
                    </a:p>
                  </a:txBody>
                  <a:tcPr anchor="ctr" marL="36000" marR="36000" marT="0" marB="0">
                    <a:noFill/>
                  </a:tcPr>
                </a:tc>
                <a:tc>
                  <a:txBody>
                    <a:bodyPr/>
                    <a:lstStyle/>
                    <a:p>
                      <a:pPr algn="r">
                        <a:defRPr sz="800" b="0">
                          <a:solidFill>
                            <a:srgbClr val="000000"/>
                          </a:solidFill>
                          <a:latin typeface="원신한 Light"/>
                        </a:defRPr>
                      </a:pPr>
                      <a:r>
                        <a:t>0.65%</a:t>
                      </a:r>
                    </a:p>
                  </a:txBody>
                  <a:tcPr anchor="ctr" marL="36000" marR="36000" marT="0" marB="0">
                    <a:noFill/>
                  </a:tcPr>
                </a:tc>
              </a:tr>
              <a:tr h="187200">
                <a:tc>
                  <a:txBody>
                    <a:bodyPr/>
                    <a:lstStyle/>
                    <a:p>
                      <a:pPr algn="l">
                        <a:defRPr sz="800" b="0">
                          <a:solidFill>
                            <a:srgbClr val="000000"/>
                          </a:solidFill>
                          <a:latin typeface="원신한 Light"/>
                        </a:defRPr>
                      </a:pPr>
                      <a:r>
                        <a:t>Builders FirstSource, Inc.</a:t>
                      </a:r>
                    </a:p>
                  </a:txBody>
                  <a:tcPr anchor="ctr" marL="36000" marR="36000" marT="0" marB="0">
                    <a:noFill/>
                  </a:tcPr>
                </a:tc>
                <a:tc>
                  <a:txBody>
                    <a:bodyPr/>
                    <a:lstStyle/>
                    <a:p>
                      <a:pPr algn="r">
                        <a:defRPr sz="800" b="0">
                          <a:solidFill>
                            <a:srgbClr val="000000"/>
                          </a:solidFill>
                          <a:latin typeface="원신한 Light"/>
                        </a:defRPr>
                      </a:pPr>
                      <a:r>
                        <a:t>0.63%</a:t>
                      </a:r>
                    </a:p>
                  </a:txBody>
                  <a:tcPr anchor="ctr" marL="36000" marR="36000" marT="0" marB="0">
                    <a:noFill/>
                  </a:tcPr>
                </a:tc>
              </a:tr>
              <a:tr h="187200">
                <a:tc>
                  <a:txBody>
                    <a:bodyPr/>
                    <a:lstStyle/>
                    <a:p>
                      <a:pPr algn="l">
                        <a:defRPr sz="800" b="0">
                          <a:solidFill>
                            <a:srgbClr val="000000"/>
                          </a:solidFill>
                          <a:latin typeface="원신한 Light"/>
                        </a:defRPr>
                      </a:pPr>
                      <a:r>
                        <a:t>Alcoa Corporation</a:t>
                      </a:r>
                    </a:p>
                  </a:txBody>
                  <a:tcPr anchor="ctr" marL="36000" marR="36000" marT="0" marB="0">
                    <a:noFill/>
                  </a:tcPr>
                </a:tc>
                <a:tc>
                  <a:txBody>
                    <a:bodyPr/>
                    <a:lstStyle/>
                    <a:p>
                      <a:pPr algn="r">
                        <a:defRPr sz="800" b="0">
                          <a:solidFill>
                            <a:srgbClr val="000000"/>
                          </a:solidFill>
                          <a:latin typeface="원신한 Light"/>
                        </a:defRPr>
                      </a:pPr>
                      <a:r>
                        <a:t>0.61%</a:t>
                      </a:r>
                    </a:p>
                  </a:txBody>
                  <a:tcPr anchor="ctr" marL="36000" marR="36000" marT="0" marB="0">
                    <a:noFill/>
                  </a:tcPr>
                </a:tc>
              </a:tr>
              <a:tr h="187200">
                <a:tc>
                  <a:txBody>
                    <a:bodyPr/>
                    <a:lstStyle/>
                    <a:p>
                      <a:pPr algn="l">
                        <a:defRPr sz="800" b="0">
                          <a:solidFill>
                            <a:srgbClr val="000000"/>
                          </a:solidFill>
                          <a:latin typeface="원신한 Light"/>
                        </a:defRPr>
                      </a:pPr>
                      <a:r>
                        <a:t>Steel Dynamics, Inc.</a:t>
                      </a:r>
                    </a:p>
                  </a:txBody>
                  <a:tcPr anchor="ctr" marL="36000" marR="36000" marT="0" marB="0">
                    <a:noFill/>
                  </a:tcPr>
                </a:tc>
                <a:tc>
                  <a:txBody>
                    <a:bodyPr/>
                    <a:lstStyle/>
                    <a:p>
                      <a:pPr algn="r">
                        <a:defRPr sz="800" b="0">
                          <a:solidFill>
                            <a:srgbClr val="000000"/>
                          </a:solidFill>
                          <a:latin typeface="원신한 Light"/>
                        </a:defRPr>
                      </a:pPr>
                      <a:r>
                        <a:t>0.61%</a:t>
                      </a:r>
                    </a:p>
                  </a:txBody>
                  <a:tcPr anchor="ctr" marL="36000" marR="36000" marT="0" marB="0">
                    <a:noFill/>
                  </a:tcPr>
                </a:tc>
              </a:tr>
              <a:tr h="187200">
                <a:tc>
                  <a:txBody>
                    <a:bodyPr/>
                    <a:lstStyle/>
                    <a:p>
                      <a:pPr algn="l">
                        <a:defRPr sz="800" b="0">
                          <a:solidFill>
                            <a:srgbClr val="000000"/>
                          </a:solidFill>
                          <a:latin typeface="원신한 Light"/>
                        </a:defRPr>
                      </a:pPr>
                      <a:r>
                        <a:t>Fair Isaac Corporation</a:t>
                      </a:r>
                    </a:p>
                  </a:txBody>
                  <a:tcPr anchor="ctr" marL="36000" marR="36000" marT="0" marB="0">
                    <a:noFill/>
                  </a:tcPr>
                </a:tc>
                <a:tc>
                  <a:txBody>
                    <a:bodyPr/>
                    <a:lstStyle/>
                    <a:p>
                      <a:pPr algn="r">
                        <a:defRPr sz="800" b="0">
                          <a:solidFill>
                            <a:srgbClr val="000000"/>
                          </a:solidFill>
                          <a:latin typeface="원신한 Light"/>
                        </a:defRPr>
                      </a:pPr>
                      <a:r>
                        <a:t>0.57%</a:t>
                      </a:r>
                    </a:p>
                  </a:txBody>
                  <a:tcPr anchor="ctr" marL="36000" marR="36000" marT="0" marB="0">
                    <a:noFill/>
                  </a:tcPr>
                </a:tc>
              </a:tr>
              <a:tr h="187200">
                <a:tc>
                  <a:txBody>
                    <a:bodyPr/>
                    <a:lstStyle/>
                    <a:p>
                      <a:pPr algn="l">
                        <a:defRPr sz="800" b="0">
                          <a:solidFill>
                            <a:srgbClr val="000000"/>
                          </a:solidFill>
                          <a:latin typeface="원신한 Light"/>
                        </a:defRPr>
                      </a:pPr>
                      <a:r>
                        <a:t>Carlisle Companies Incorporated</a:t>
                      </a:r>
                    </a:p>
                  </a:txBody>
                  <a:tcPr anchor="ctr" marL="36000" marR="36000" marT="0" marB="0">
                    <a:noFill/>
                  </a:tcPr>
                </a:tc>
                <a:tc>
                  <a:txBody>
                    <a:bodyPr/>
                    <a:lstStyle/>
                    <a:p>
                      <a:pPr algn="r">
                        <a:defRPr sz="800" b="0">
                          <a:solidFill>
                            <a:srgbClr val="000000"/>
                          </a:solidFill>
                          <a:latin typeface="원신한 Light"/>
                        </a:defRPr>
                      </a:pPr>
                      <a:r>
                        <a:t>0.56%</a:t>
                      </a:r>
                    </a:p>
                  </a:txBody>
                  <a:tcPr anchor="ctr" marL="36000" marR="36000" marT="0" marB="0">
                    <a:noFill/>
                  </a:tcPr>
                </a:tc>
              </a:tr>
              <a:tr h="187200">
                <a:tc>
                  <a:txBody>
                    <a:bodyPr/>
                    <a:lstStyle/>
                    <a:p>
                      <a:pPr algn="l">
                        <a:defRPr sz="800" b="0">
                          <a:solidFill>
                            <a:srgbClr val="000000"/>
                          </a:solidFill>
                          <a:latin typeface="원신한 Light"/>
                        </a:defRPr>
                      </a:pPr>
                      <a:r>
                        <a:t>First Horizon Corporation</a:t>
                      </a:r>
                    </a:p>
                  </a:txBody>
                  <a:tcPr anchor="ctr" marL="36000" marR="36000" marT="0" marB="0">
                    <a:noFill/>
                  </a:tcPr>
                </a:tc>
                <a:tc>
                  <a:txBody>
                    <a:bodyPr/>
                    <a:lstStyle/>
                    <a:p>
                      <a:pPr algn="r">
                        <a:defRPr sz="800" b="0">
                          <a:solidFill>
                            <a:srgbClr val="000000"/>
                          </a:solidFill>
                          <a:latin typeface="원신한 Light"/>
                        </a:defRPr>
                      </a:pPr>
                      <a:r>
                        <a:t>0.54%</a:t>
                      </a:r>
                    </a:p>
                  </a:txBody>
                  <a:tcPr anchor="ctr" marL="36000" marR="36000" marT="0" marB="0">
                    <a:noFill/>
                  </a:tcPr>
                </a:tc>
              </a:tr>
              <a:tr h="187200">
                <a:tc>
                  <a:txBody>
                    <a:bodyPr/>
                    <a:lstStyle/>
                    <a:p>
                      <a:pPr algn="l">
                        <a:defRPr sz="800" b="0">
                          <a:solidFill>
                            <a:srgbClr val="000000"/>
                          </a:solidFill>
                          <a:latin typeface="원신한 Light"/>
                        </a:defRPr>
                      </a:pPr>
                      <a:r>
                        <a:t>Medical Properties Trust, Inc.</a:t>
                      </a:r>
                    </a:p>
                  </a:txBody>
                  <a:tcPr anchor="ctr" marL="36000" marR="36000" marT="0" marB="0">
                    <a:noFill/>
                  </a:tcPr>
                </a:tc>
                <a:tc>
                  <a:txBody>
                    <a:bodyPr/>
                    <a:lstStyle/>
                    <a:p>
                      <a:pPr algn="r">
                        <a:defRPr sz="800" b="0">
                          <a:solidFill>
                            <a:srgbClr val="000000"/>
                          </a:solidFill>
                          <a:latin typeface="원신한 Light"/>
                        </a:defRPr>
                      </a:pPr>
                      <a:r>
                        <a:t>0.52%</a:t>
                      </a:r>
                    </a:p>
                  </a:txBody>
                  <a:tcPr anchor="ctr" marL="36000" marR="36000" marT="0" marB="0">
                    <a:noFill/>
                  </a:tcPr>
                </a:tc>
              </a:tr>
              <a:tr h="187200">
                <a:tc>
                  <a:txBody>
                    <a:bodyPr/>
                    <a:lstStyle/>
                    <a:p>
                      <a:pPr algn="l">
                        <a:defRPr sz="800" b="0">
                          <a:solidFill>
                            <a:srgbClr val="000000"/>
                          </a:solidFill>
                          <a:latin typeface="원신한 Light"/>
                        </a:defRPr>
                      </a:pPr>
                      <a:r>
                        <a:t>Graco Inc.</a:t>
                      </a:r>
                    </a:p>
                  </a:txBody>
                  <a:tcPr anchor="ctr" marL="36000" marR="36000" marT="0" marB="0">
                    <a:noFill/>
                  </a:tcPr>
                </a:tc>
                <a:tc>
                  <a:txBody>
                    <a:bodyPr/>
                    <a:lstStyle/>
                    <a:p>
                      <a:pPr algn="r">
                        <a:defRPr sz="800" b="0">
                          <a:solidFill>
                            <a:srgbClr val="000000"/>
                          </a:solidFill>
                          <a:latin typeface="원신한 Light"/>
                        </a:defRPr>
                      </a:pPr>
                      <a:r>
                        <a:t>0.52%</a:t>
                      </a:r>
                    </a:p>
                  </a:txBody>
                  <a:tcPr anchor="ctr" marL="36000" marR="36000" marT="0" marB="0">
                    <a:noFill/>
                  </a:tcPr>
                </a:tc>
              </a:tr>
            </a:tbl>
          </a:graphicData>
        </a:graphic>
      </p:graphicFrame>
      <p:pic>
        <p:nvPicPr>
          <p:cNvPr id="8" name="Picture Placeholder 7" descr="hp_fig.png"/>
          <p:cNvPicPr>
            <a:picLocks noGrp="1" noChangeAspect="1"/>
          </p:cNvPicPr>
          <p:nvPr>
            <p:ph type="pic" idx="21" sz="quarter"/>
          </p:nvPr>
        </p:nvPicPr>
        <p:blipFill>
          <a:blip r:embed="rId2"/>
          <a:srcRect t="2174" b="2174"/>
          <a:stretch>
            <a:fillRect/>
          </a:stretch>
        </p:blipFill>
        <p:spPr/>
      </p:pic>
      <p:sp>
        <p:nvSpPr>
          <p:cNvPr id="9" name="Text Placeholder 8"/>
          <p:cNvSpPr>
            <a:spLocks noGrp="1"/>
          </p:cNvSpPr>
          <p:nvPr>
            <p:ph type="body" idx="22" sz="quarter"/>
          </p:nvPr>
        </p:nvSpPr>
        <p:spPr/>
        <p:txBody>
          <a:bodyPr/>
          <a:lstStyle/>
          <a:p>
            <a:r>
              <a:t>월간 평균 거래량(천 주)</a:t>
            </a:r>
          </a:p>
        </p:txBody>
      </p:sp>
      <p:pic>
        <p:nvPicPr>
          <p:cNvPr id="10" name="Picture Placeholder 9" descr="vp_fig.png"/>
          <p:cNvPicPr>
            <a:picLocks noGrp="1" noChangeAspect="1"/>
          </p:cNvPicPr>
          <p:nvPr>
            <p:ph type="pic" idx="23" sz="quarter"/>
          </p:nvPr>
        </p:nvPicPr>
        <p:blipFill>
          <a:blip r:embed="rId5"/>
          <a:srcRect l="1065" r="1065"/>
          <a:stretch>
            <a:fillRect/>
          </a:stretch>
        </p:blipFill>
        <p:spPr/>
      </p:pic>
      <p:sp>
        <p:nvSpPr>
          <p:cNvPr id="11" name="Text Placeholder 10"/>
          <p:cNvSpPr>
            <a:spLocks noGrp="1"/>
          </p:cNvSpPr>
          <p:nvPr>
            <p:ph type="body" idx="24" sz="quarter"/>
          </p:nvPr>
        </p:nvSpPr>
        <p:spPr/>
        <p:txBody>
          <a:bodyPr/>
          <a:lstStyle/>
          <a:p/>
        </p:txBody>
      </p:sp>
      <p:sp>
        <p:nvSpPr>
          <p:cNvPr id="12" name="Picture Placeholder 11"/>
          <p:cNvSpPr>
            <a:spLocks noGrp="1"/>
          </p:cNvSpPr>
          <p:nvPr>
            <p:ph type="pic" idx="25" sz="quarter"/>
          </p:nvPr>
        </p:nvSpPr>
        <p:spPr/>
      </p:sp>
      <p:sp>
        <p:nvSpPr>
          <p:cNvPr id="13" name="Text Placeholder 12"/>
          <p:cNvSpPr>
            <a:spLocks noGrp="1"/>
          </p:cNvSpPr>
          <p:nvPr>
            <p:ph type="body" idx="26" sz="quarter"/>
          </p:nvPr>
        </p:nvSpPr>
        <p:spPr/>
        <p:txBody>
          <a:bodyPr/>
          <a:lstStyle/>
          <a:p>
            <a:r>
              <a:t>업종 분포</a:t>
            </a:r>
          </a:p>
        </p:txBody>
      </p:sp>
      <p:pic>
        <p:nvPicPr>
          <p:cNvPr id="14" name="Picture Placeholder 13" descr="sc_fig.png"/>
          <p:cNvPicPr>
            <a:picLocks noGrp="1" noChangeAspect="1"/>
          </p:cNvPicPr>
          <p:nvPr>
            <p:ph type="pic" idx="27" sz="quarter"/>
          </p:nvPr>
        </p:nvPicPr>
        <p:blipFill>
          <a:blip r:embed="rId4"/>
          <a:srcRect l="3276" r="3276"/>
          <a:stretch>
            <a:fillRect/>
          </a:stretch>
        </p:blipFill>
        <p:spPr/>
      </p:pic>
      <p:sp>
        <p:nvSpPr>
          <p:cNvPr id="15" name="Text Placeholder 14"/>
          <p:cNvSpPr>
            <a:spLocks noGrp="1"/>
          </p:cNvSpPr>
          <p:nvPr>
            <p:ph type="body" idx="28" sz="quarter"/>
          </p:nvPr>
        </p:nvSpPr>
        <p:spPr/>
        <p:txBody>
          <a:bodyPr/>
          <a:lstStyle/>
          <a:p/>
        </p:txBody>
      </p:sp>
      <p:sp>
        <p:nvSpPr>
          <p:cNvPr id="16" name="Picture Placeholder 15"/>
          <p:cNvSpPr>
            <a:spLocks noGrp="1"/>
          </p:cNvSpPr>
          <p:nvPr>
            <p:ph type="pic" idx="29" sz="quarter"/>
          </p:nvPr>
        </p:nvSpPr>
        <p:spPr/>
      </p:sp>
      <p:pic>
        <p:nvPicPr>
          <p:cNvPr id="17" name="Picture Placeholder 16" descr="mr_fig.png"/>
          <p:cNvPicPr>
            <a:picLocks noGrp="1" noChangeAspect="1"/>
          </p:cNvPicPr>
          <p:nvPr>
            <p:ph type="pic" idx="31" sz="quarter"/>
          </p:nvPr>
        </p:nvPicPr>
        <p:blipFill>
          <a:blip r:embed="rId3"/>
          <a:srcRect t="1990" b="1990"/>
          <a:stretch>
            <a:fillRect/>
          </a:stretch>
        </p:blipFill>
        <p:spPr/>
      </p:pic>
      <p:sp>
        <p:nvSpPr>
          <p:cNvPr id="18" name="Text Placeholder 17"/>
          <p:cNvSpPr>
            <a:spLocks noGrp="1"/>
          </p:cNvSpPr>
          <p:nvPr>
            <p:ph type="body" idx="32" sz="quarter"/>
          </p:nvPr>
        </p:nvSpPr>
        <p:spPr/>
        <p:txBody>
          <a:bodyPr/>
          <a:lstStyle/>
          <a:p>
            <a:r>
              <a:t>주식 &gt; 미국 지수형 &gt; S&amp;P Mid Cap 400 </a:t>
            </a:r>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7001</TotalTime>
  <Words>141</Words>
  <Application>Microsoft Office PowerPoint</Application>
  <PresentationFormat>A4 용지(210x297mm)</PresentationFormat>
  <Paragraphs>44</Paragraphs>
  <Slides>1</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맑은 고딕</vt:lpstr>
      <vt:lpstr>원신한 Bold</vt:lpstr>
      <vt:lpstr>원신한 Light</vt:lpstr>
      <vt:lpstr>원신한 Medium</vt:lpstr>
      <vt:lpstr>Arial</vt:lpstr>
      <vt:lpstr>Office 테마</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빈무진</dc:creator>
  <cp:lastModifiedBy>문 주오</cp:lastModifiedBy>
  <cp:revision>408</cp:revision>
  <dcterms:created xsi:type="dcterms:W3CDTF">2020-06-10T10:39:10Z</dcterms:created>
  <dcterms:modified xsi:type="dcterms:W3CDTF">2021-12-29T08:20:56Z</dcterms:modified>
</cp:coreProperties>
</file>