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orient="horz" pos="1661" userDrawn="1">
          <p15:clr>
            <a:srgbClr val="A4A3A4"/>
          </p15:clr>
        </p15:guide>
        <p15:guide id="4" orient="horz" pos="300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3120">
          <p15:clr>
            <a:srgbClr val="A4A3A4"/>
          </p15:clr>
        </p15:guide>
        <p15:guide id="7" pos="126">
          <p15:clr>
            <a:srgbClr val="A4A3A4"/>
          </p15:clr>
        </p15:guide>
        <p15:guide id="8" pos="6114">
          <p15:clr>
            <a:srgbClr val="A4A3A4"/>
          </p15:clr>
        </p15:guide>
        <p15:guide id="9" pos="1578">
          <p15:clr>
            <a:srgbClr val="A4A3A4"/>
          </p15:clr>
        </p15:guide>
        <p15:guide id="10" pos="4662">
          <p15:clr>
            <a:srgbClr val="A4A3A4"/>
          </p15:clr>
        </p15:guide>
        <p15:guide id="11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AFF"/>
    <a:srgbClr val="BF9000"/>
    <a:srgbClr val="4F81BD"/>
    <a:srgbClr val="B9D08C"/>
    <a:srgbClr val="BFE4FF"/>
    <a:srgbClr val="C5E0B4"/>
    <a:srgbClr val="A9D18E"/>
    <a:srgbClr val="70AD47"/>
    <a:srgbClr val="548235"/>
    <a:srgbClr val="5D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58" autoAdjust="0"/>
    <p:restoredTop sz="94660"/>
  </p:normalViewPr>
  <p:slideViewPr>
    <p:cSldViewPr showGuides="1">
      <p:cViewPr varScale="1">
        <p:scale>
          <a:sx n="162" d="100"/>
          <a:sy n="162" d="100"/>
        </p:scale>
        <p:origin x="2540" y="100"/>
      </p:cViewPr>
      <p:guideLst>
        <p:guide orient="horz" pos="2160"/>
        <p:guide orient="horz" pos="663"/>
        <p:guide orient="horz" pos="1661"/>
        <p:guide orient="horz" pos="300"/>
        <p:guide orient="horz" pos="845"/>
        <p:guide pos="3120"/>
        <p:guide pos="126"/>
        <p:guide pos="6114"/>
        <p:guide pos="1578"/>
        <p:guide pos="4662"/>
        <p:guide pos="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24" d="100"/>
          <a:sy n="124" d="100"/>
        </p:scale>
        <p:origin x="496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53521-A707-45AB-BAE5-113C671A5659}" type="datetimeFigureOut">
              <a:rPr lang="ko-KR" altLang="en-US" smtClean="0"/>
              <a:pPr/>
              <a:t>2022-04-16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FF20E-B74A-4AF0-BFB8-8ABB9B3B9F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90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B6DF5-A395-48D6-8B9A-37B41E2AC6C6}" type="datetimeFigureOut">
              <a:rPr lang="ko-KR" altLang="en-US" smtClean="0"/>
              <a:pPr/>
              <a:t>2022-04-16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45340-7327-482F-A842-B5455136D4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4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022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C2631C7-2196-4161-B1D1-536EBF0E27DC}"/>
              </a:ext>
            </a:extLst>
          </p:cNvPr>
          <p:cNvSpPr/>
          <p:nvPr userDrawn="1"/>
        </p:nvSpPr>
        <p:spPr>
          <a:xfrm>
            <a:off x="6631386" y="2420541"/>
            <a:ext cx="3001565" cy="2177336"/>
          </a:xfrm>
          <a:prstGeom prst="rect">
            <a:avLst/>
          </a:prstGeom>
          <a:solidFill>
            <a:srgbClr val="A5A5A5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모서리가 둥근 직사각형 138">
            <a:extLst>
              <a:ext uri="{FF2B5EF4-FFF2-40B4-BE49-F238E27FC236}">
                <a16:creationId xmlns:a16="http://schemas.microsoft.com/office/drawing/2014/main" id="{D792B32C-4326-469E-9BB9-D600F345F1F7}"/>
              </a:ext>
            </a:extLst>
          </p:cNvPr>
          <p:cNvSpPr/>
          <p:nvPr userDrawn="1"/>
        </p:nvSpPr>
        <p:spPr>
          <a:xfrm>
            <a:off x="108558" y="938984"/>
            <a:ext cx="6245783" cy="1108040"/>
          </a:xfrm>
          <a:prstGeom prst="roundRect">
            <a:avLst>
              <a:gd name="adj" fmla="val 10664"/>
            </a:avLst>
          </a:prstGeom>
          <a:solidFill>
            <a:srgbClr val="E6CB96">
              <a:lumMod val="20000"/>
              <a:lumOff val="80000"/>
            </a:srgbClr>
          </a:solidFill>
          <a:ln w="12700" cap="flat" cmpd="sng" algn="ctr">
            <a:solidFill>
              <a:srgbClr val="D3A243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8"/>
          </p:nvPr>
        </p:nvSpPr>
        <p:spPr>
          <a:xfrm>
            <a:off x="3797300" y="6491436"/>
            <a:ext cx="23114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>
                <a:solidFill>
                  <a:schemeClr val="tx1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/>
              <a:t>- </a:t>
            </a:r>
            <a:fld id="{72B3219B-C384-44BD-BDAC-79EBF44E6C1F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5" name="0"/>
          <p:cNvSpPr>
            <a:spLocks noGrp="1"/>
          </p:cNvSpPr>
          <p:nvPr>
            <p:ph type="body" sz="quarter" idx="13" hasCustomPrompt="1"/>
          </p:nvPr>
        </p:nvSpPr>
        <p:spPr>
          <a:xfrm>
            <a:off x="146694" y="355233"/>
            <a:ext cx="1853978" cy="369332"/>
          </a:xfrm>
        </p:spPr>
        <p:txBody>
          <a:bodyPr wrap="square" tIns="0" bIns="0" anchor="ctr">
            <a:spAutoFit/>
          </a:bodyPr>
          <a:lstStyle>
            <a:lvl1pPr marL="0" indent="0">
              <a:buNone/>
              <a:defRPr lang="ko-KR" altLang="en-US" sz="2400" b="0" kern="1200" dirty="0">
                <a:solidFill>
                  <a:srgbClr val="BF9000"/>
                </a:solidFill>
                <a:latin typeface="원신한 Bold" panose="020B0803000000000000" pitchFamily="50" charset="-127"/>
                <a:ea typeface="원신한 Bold" panose="020B0803000000000000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SYMB (0)</a:t>
            </a:r>
            <a:endParaRPr lang="ko-KR" altLang="en-US" dirty="0"/>
          </a:p>
        </p:txBody>
      </p:sp>
      <p:sp>
        <p:nvSpPr>
          <p:cNvPr id="66" name="1"/>
          <p:cNvSpPr>
            <a:spLocks noGrp="1"/>
          </p:cNvSpPr>
          <p:nvPr>
            <p:ph type="body" sz="quarter" idx="14" hasCustomPrompt="1"/>
          </p:nvPr>
        </p:nvSpPr>
        <p:spPr>
          <a:xfrm>
            <a:off x="1645590" y="369584"/>
            <a:ext cx="6552728" cy="369332"/>
          </a:xfrm>
        </p:spPr>
        <p:txBody>
          <a:bodyPr wrap="square" tIns="0" bIns="0" anchor="ctr">
            <a:spAutoFit/>
          </a:bodyPr>
          <a:lstStyle>
            <a:lvl1pPr marL="0" indent="0">
              <a:buNone/>
              <a:defRPr lang="ko-KR" altLang="en-US" sz="2400" b="0" kern="1200" dirty="0">
                <a:solidFill>
                  <a:schemeClr val="bg1"/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ETF full name (1)</a:t>
            </a:r>
            <a:endParaRPr lang="ko-KR" altLang="en-US" dirty="0"/>
          </a:p>
        </p:txBody>
      </p:sp>
      <p:sp>
        <p:nvSpPr>
          <p:cNvPr id="67" name="2"/>
          <p:cNvSpPr>
            <a:spLocks noGrp="1"/>
          </p:cNvSpPr>
          <p:nvPr>
            <p:ph type="body" sz="quarter" idx="15" hasCustomPrompt="1"/>
          </p:nvPr>
        </p:nvSpPr>
        <p:spPr>
          <a:xfrm>
            <a:off x="-2901587" y="4110396"/>
            <a:ext cx="2531462" cy="276999"/>
          </a:xfrm>
        </p:spPr>
        <p:txBody>
          <a:bodyPr wrap="none" tIns="0" bIns="0" anchor="ctr">
            <a:spAutoFit/>
          </a:bodyPr>
          <a:lstStyle>
            <a:lvl1pPr marL="0" indent="0">
              <a:buNone/>
              <a:defRPr lang="ko-KR" altLang="en-US" sz="180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Benchmark Index (2)</a:t>
            </a:r>
            <a:endParaRPr lang="ko-KR" altLang="en-US" dirty="0"/>
          </a:p>
        </p:txBody>
      </p:sp>
      <p:sp>
        <p:nvSpPr>
          <p:cNvPr id="68" name="3"/>
          <p:cNvSpPr>
            <a:spLocks noGrp="1"/>
          </p:cNvSpPr>
          <p:nvPr>
            <p:ph type="body" sz="quarter" idx="19" hasCustomPrompt="1"/>
          </p:nvPr>
        </p:nvSpPr>
        <p:spPr>
          <a:xfrm>
            <a:off x="178664" y="1006633"/>
            <a:ext cx="6070480" cy="972957"/>
          </a:xfrm>
        </p:spPr>
        <p:txBody>
          <a:bodyPr tIns="90000" anchor="t">
            <a:normAutofit/>
          </a:bodyPr>
          <a:lstStyle>
            <a:lvl1pPr marL="0" indent="0" algn="just" latinLnBrk="0" hangingPunct="0">
              <a:buNone/>
              <a:defRPr sz="1200" b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Description (3)</a:t>
            </a:r>
          </a:p>
        </p:txBody>
      </p:sp>
      <p:sp>
        <p:nvSpPr>
          <p:cNvPr id="69" name="4"/>
          <p:cNvSpPr>
            <a:spLocks noGrp="1"/>
          </p:cNvSpPr>
          <p:nvPr>
            <p:ph type="tbl" sz="quarter" idx="20" hasCustomPrompt="1"/>
          </p:nvPr>
        </p:nvSpPr>
        <p:spPr>
          <a:xfrm>
            <a:off x="6749504" y="397569"/>
            <a:ext cx="2952000" cy="1735576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Summary Table (4)</a:t>
            </a:r>
          </a:p>
        </p:txBody>
      </p:sp>
      <p:sp>
        <p:nvSpPr>
          <p:cNvPr id="70" name="5"/>
          <p:cNvSpPr>
            <a:spLocks noGrp="1"/>
          </p:cNvSpPr>
          <p:nvPr>
            <p:ph type="tbl" sz="quarter" idx="30" hasCustomPrompt="1"/>
          </p:nvPr>
        </p:nvSpPr>
        <p:spPr>
          <a:xfrm>
            <a:off x="108558" y="2676909"/>
            <a:ext cx="2952000" cy="1871385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편입 상위 </a:t>
            </a:r>
            <a:r>
              <a:rPr lang="en-US" altLang="ko-KR" dirty="0"/>
              <a:t>10 </a:t>
            </a:r>
            <a:r>
              <a:rPr lang="ko-KR" altLang="en-US" dirty="0"/>
              <a:t>종목</a:t>
            </a:r>
            <a:r>
              <a:rPr lang="en-US" altLang="ko-KR" dirty="0"/>
              <a:t> (5)</a:t>
            </a:r>
          </a:p>
        </p:txBody>
      </p:sp>
      <p:sp>
        <p:nvSpPr>
          <p:cNvPr id="71" name="6"/>
          <p:cNvSpPr>
            <a:spLocks noGrp="1"/>
          </p:cNvSpPr>
          <p:nvPr>
            <p:ph type="pic" sz="quarter" idx="21" hasCustomPrompt="1"/>
          </p:nvPr>
        </p:nvSpPr>
        <p:spPr>
          <a:xfrm>
            <a:off x="108558" y="5065439"/>
            <a:ext cx="3174346" cy="1260000"/>
          </a:xfrm>
        </p:spPr>
        <p:txBody>
          <a:bodyPr>
            <a:normAutofit/>
          </a:bodyPr>
          <a:lstStyle>
            <a:lvl1pPr marL="0" indent="0">
              <a:buNone/>
              <a:defRPr sz="1200" b="0" baseline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Historical Price (6)</a:t>
            </a:r>
            <a:endParaRPr lang="ko-KR" altLang="en-US" dirty="0"/>
          </a:p>
        </p:txBody>
      </p:sp>
      <p:sp>
        <p:nvSpPr>
          <p:cNvPr id="72" name="7"/>
          <p:cNvSpPr>
            <a:spLocks noGrp="1"/>
          </p:cNvSpPr>
          <p:nvPr>
            <p:ph type="body" sz="quarter" idx="22" hasCustomPrompt="1"/>
          </p:nvPr>
        </p:nvSpPr>
        <p:spPr>
          <a:xfrm>
            <a:off x="7358603" y="4802903"/>
            <a:ext cx="2359252" cy="216000"/>
          </a:xfrm>
        </p:spPr>
        <p:txBody>
          <a:bodyPr lIns="36000" anchor="ctr">
            <a:noAutofit/>
          </a:bodyPr>
          <a:lstStyle>
            <a:lvl1pPr marL="0" indent="0">
              <a:buNone/>
              <a:defRPr sz="1000" b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Title1 (7)</a:t>
            </a:r>
            <a:endParaRPr lang="ko-KR" altLang="en-US" dirty="0"/>
          </a:p>
        </p:txBody>
      </p:sp>
      <p:sp>
        <p:nvSpPr>
          <p:cNvPr id="73" name="8"/>
          <p:cNvSpPr>
            <a:spLocks noGrp="1"/>
          </p:cNvSpPr>
          <p:nvPr>
            <p:ph type="pic" sz="quarter" idx="23" hasCustomPrompt="1"/>
          </p:nvPr>
        </p:nvSpPr>
        <p:spPr>
          <a:xfrm>
            <a:off x="7358603" y="5062852"/>
            <a:ext cx="2359252" cy="1260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Chart1 (8)</a:t>
            </a:r>
            <a:endParaRPr lang="ko-KR" altLang="en-US" dirty="0"/>
          </a:p>
        </p:txBody>
      </p:sp>
      <p:sp>
        <p:nvSpPr>
          <p:cNvPr id="74" name="9"/>
          <p:cNvSpPr>
            <a:spLocks noGrp="1"/>
          </p:cNvSpPr>
          <p:nvPr>
            <p:ph type="body" sz="quarter" idx="24" hasCustomPrompt="1"/>
          </p:nvPr>
        </p:nvSpPr>
        <p:spPr>
          <a:xfrm>
            <a:off x="-2751856" y="4539951"/>
            <a:ext cx="2232000" cy="216000"/>
          </a:xfrm>
        </p:spPr>
        <p:txBody>
          <a:bodyPr lIns="36000" anchor="ctr">
            <a:noAutofit/>
          </a:bodyPr>
          <a:lstStyle>
            <a:lvl1pPr marL="0" indent="0">
              <a:buNone/>
              <a:defRPr sz="1000" b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Title2 (9)</a:t>
            </a:r>
            <a:endParaRPr lang="ko-KR" altLang="en-US" dirty="0"/>
          </a:p>
        </p:txBody>
      </p:sp>
      <p:sp>
        <p:nvSpPr>
          <p:cNvPr id="75" name="10"/>
          <p:cNvSpPr>
            <a:spLocks noGrp="1"/>
          </p:cNvSpPr>
          <p:nvPr>
            <p:ph type="pic" sz="quarter" idx="25" hasCustomPrompt="1"/>
          </p:nvPr>
        </p:nvSpPr>
        <p:spPr>
          <a:xfrm>
            <a:off x="-2751856" y="4861229"/>
            <a:ext cx="2232000" cy="1440000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Chart2 (10)</a:t>
            </a:r>
            <a:endParaRPr lang="ko-KR" altLang="en-US" dirty="0"/>
          </a:p>
        </p:txBody>
      </p:sp>
      <p:sp>
        <p:nvSpPr>
          <p:cNvPr id="76" name="11"/>
          <p:cNvSpPr>
            <a:spLocks noGrp="1"/>
          </p:cNvSpPr>
          <p:nvPr>
            <p:ph type="body" sz="quarter" idx="26" hasCustomPrompt="1"/>
          </p:nvPr>
        </p:nvSpPr>
        <p:spPr>
          <a:xfrm>
            <a:off x="3462505" y="2423269"/>
            <a:ext cx="2891836" cy="216000"/>
          </a:xfrm>
        </p:spPr>
        <p:txBody>
          <a:bodyPr lIns="36000" anchor="ctr">
            <a:noAutofit/>
          </a:bodyPr>
          <a:lstStyle>
            <a:lvl1pPr marL="0" indent="0">
              <a:buNone/>
              <a:defRPr sz="1000" b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Title3 (11)</a:t>
            </a:r>
            <a:endParaRPr lang="ko-KR" altLang="en-US" dirty="0"/>
          </a:p>
        </p:txBody>
      </p:sp>
      <p:sp>
        <p:nvSpPr>
          <p:cNvPr id="77" name="12"/>
          <p:cNvSpPr>
            <a:spLocks noGrp="1"/>
          </p:cNvSpPr>
          <p:nvPr>
            <p:ph type="pic" sz="quarter" idx="27" hasCustomPrompt="1"/>
          </p:nvPr>
        </p:nvSpPr>
        <p:spPr>
          <a:xfrm>
            <a:off x="3462505" y="2668567"/>
            <a:ext cx="2891836" cy="1871384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Chart3 (12)</a:t>
            </a:r>
            <a:endParaRPr lang="ko-KR" altLang="en-US" dirty="0"/>
          </a:p>
        </p:txBody>
      </p:sp>
      <p:sp>
        <p:nvSpPr>
          <p:cNvPr id="78" name="13"/>
          <p:cNvSpPr>
            <a:spLocks noGrp="1"/>
          </p:cNvSpPr>
          <p:nvPr>
            <p:ph type="body" sz="quarter" idx="28" hasCustomPrompt="1"/>
          </p:nvPr>
        </p:nvSpPr>
        <p:spPr>
          <a:xfrm>
            <a:off x="-3094098" y="1571639"/>
            <a:ext cx="2951999" cy="216000"/>
          </a:xfrm>
        </p:spPr>
        <p:txBody>
          <a:bodyPr lIns="36000" anchor="ctr">
            <a:noAutofit/>
          </a:bodyPr>
          <a:lstStyle>
            <a:lvl1pPr marL="0" indent="0">
              <a:buNone/>
              <a:defRPr lang="ko-KR" altLang="en-US" sz="1000" b="0" kern="1200" dirty="0">
                <a:solidFill>
                  <a:schemeClr val="tx1"/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ko-KR" dirty="0"/>
              <a:t>Title4 (13)</a:t>
            </a:r>
            <a:endParaRPr lang="ko-KR" altLang="en-US" dirty="0"/>
          </a:p>
        </p:txBody>
      </p:sp>
      <p:sp>
        <p:nvSpPr>
          <p:cNvPr id="79" name="14"/>
          <p:cNvSpPr>
            <a:spLocks noGrp="1"/>
          </p:cNvSpPr>
          <p:nvPr>
            <p:ph type="pic" sz="quarter" idx="29" hasCustomPrompt="1"/>
          </p:nvPr>
        </p:nvSpPr>
        <p:spPr>
          <a:xfrm>
            <a:off x="-3093229" y="1813077"/>
            <a:ext cx="2951999" cy="1869054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Chart4 (14)</a:t>
            </a:r>
            <a:endParaRPr lang="ko-KR" altLang="en-US" dirty="0"/>
          </a:p>
        </p:txBody>
      </p:sp>
      <p:sp>
        <p:nvSpPr>
          <p:cNvPr id="80" name="TextBox 79"/>
          <p:cNvSpPr txBox="1"/>
          <p:nvPr userDrawn="1"/>
        </p:nvSpPr>
        <p:spPr>
          <a:xfrm>
            <a:off x="6739639" y="118571"/>
            <a:ext cx="885302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en-US" altLang="ko-KR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ETF </a:t>
            </a:r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기본정보</a:t>
            </a:r>
          </a:p>
        </p:txBody>
      </p:sp>
      <p:sp>
        <p:nvSpPr>
          <p:cNvPr id="88" name="TextBox 87"/>
          <p:cNvSpPr txBox="1"/>
          <p:nvPr userDrawn="1"/>
        </p:nvSpPr>
        <p:spPr>
          <a:xfrm>
            <a:off x="114277" y="2420540"/>
            <a:ext cx="1358188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편입 상위 </a:t>
            </a:r>
            <a:r>
              <a:rPr lang="en-US" altLang="ko-KR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10</a:t>
            </a:r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종목 </a:t>
            </a:r>
            <a:r>
              <a:rPr lang="en-US" altLang="ko-KR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(%)</a:t>
            </a:r>
            <a:endParaRPr lang="ko-KR" altLang="en-US" sz="1000" b="0" dirty="0">
              <a:latin typeface="원신한 Medium" panose="020B0603000000000000" pitchFamily="50" charset="-127"/>
              <a:ea typeface="원신한 Medium" panose="020B06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89" name="TextBox 88"/>
          <p:cNvSpPr txBox="1"/>
          <p:nvPr userDrawn="1"/>
        </p:nvSpPr>
        <p:spPr>
          <a:xfrm>
            <a:off x="112517" y="4799073"/>
            <a:ext cx="641645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가격추이</a:t>
            </a:r>
          </a:p>
        </p:txBody>
      </p:sp>
      <p:cxnSp>
        <p:nvCxnSpPr>
          <p:cNvPr id="82" name="직선 연결선 81"/>
          <p:cNvCxnSpPr/>
          <p:nvPr userDrawn="1"/>
        </p:nvCxnSpPr>
        <p:spPr>
          <a:xfrm>
            <a:off x="6739639" y="352600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>
            <a:off x="114277" y="2654569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cxnSpLocks/>
          </p:cNvCxnSpPr>
          <p:nvPr userDrawn="1"/>
        </p:nvCxnSpPr>
        <p:spPr>
          <a:xfrm>
            <a:off x="3462505" y="4579772"/>
            <a:ext cx="289215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cxnSpLocks/>
          </p:cNvCxnSpPr>
          <p:nvPr userDrawn="1"/>
        </p:nvCxnSpPr>
        <p:spPr>
          <a:xfrm>
            <a:off x="-3084233" y="3698915"/>
            <a:ext cx="295232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765527" y="2151249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114277" y="4578608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6780949" y="2168433"/>
            <a:ext cx="80791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en-US" altLang="ko-KR" sz="700" b="0" baseline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50793" y="4599587"/>
            <a:ext cx="117665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Company</a:t>
            </a:r>
            <a:r>
              <a:rPr lang="en-US" altLang="ko-KR" sz="700" b="0" baseline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Guide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3403638" y="6381328"/>
            <a:ext cx="80791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7377850" y="6381328"/>
            <a:ext cx="10685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3491364" y="4597877"/>
            <a:ext cx="115267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Company</a:t>
            </a:r>
            <a:r>
              <a:rPr lang="en-US" altLang="ko-KR" sz="700" b="0" baseline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Guide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02" b="28626"/>
          <a:stretch/>
        </p:blipFill>
        <p:spPr bwMode="auto">
          <a:xfrm>
            <a:off x="8265528" y="6489548"/>
            <a:ext cx="1440000" cy="2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15"/>
          <p:cNvSpPr>
            <a:spLocks noGrp="1"/>
          </p:cNvSpPr>
          <p:nvPr>
            <p:ph type="pic" sz="quarter" idx="31" hasCustomPrompt="1"/>
          </p:nvPr>
        </p:nvSpPr>
        <p:spPr>
          <a:xfrm>
            <a:off x="3384251" y="5063301"/>
            <a:ext cx="3852000" cy="1260000"/>
          </a:xfrm>
        </p:spPr>
        <p:txBody>
          <a:bodyPr>
            <a:normAutofit/>
          </a:bodyPr>
          <a:lstStyle>
            <a:lvl1pPr marL="0" indent="0">
              <a:buNone/>
              <a:defRPr sz="1200" b="0" baseline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Monthly Return Table (15)</a:t>
            </a:r>
            <a:endParaRPr lang="ko-KR" altLang="en-US" dirty="0"/>
          </a:p>
        </p:txBody>
      </p:sp>
      <p:sp>
        <p:nvSpPr>
          <p:cNvPr id="3" name="16"/>
          <p:cNvSpPr>
            <a:spLocks noGrp="1"/>
          </p:cNvSpPr>
          <p:nvPr>
            <p:ph type="body" sz="quarter" idx="32" hasCustomPrompt="1"/>
          </p:nvPr>
        </p:nvSpPr>
        <p:spPr>
          <a:xfrm>
            <a:off x="64360" y="25052"/>
            <a:ext cx="6395826" cy="333375"/>
          </a:xfrm>
        </p:spPr>
        <p:txBody>
          <a:bodyPr anchor="ctr"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Classification (16)</a:t>
            </a:r>
            <a:endParaRPr lang="ko-KR" altLang="en-US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D7B2377-E462-4EDB-945F-D9AE13E814DE}"/>
              </a:ext>
            </a:extLst>
          </p:cNvPr>
          <p:cNvSpPr txBox="1"/>
          <p:nvPr userDrawn="1"/>
        </p:nvSpPr>
        <p:spPr>
          <a:xfrm>
            <a:off x="3389875" y="4784282"/>
            <a:ext cx="814770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월간 수익률</a:t>
            </a:r>
          </a:p>
        </p:txBody>
      </p: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03E5A708-57C7-442A-A914-6B59F3B65A85}"/>
              </a:ext>
            </a:extLst>
          </p:cNvPr>
          <p:cNvCxnSpPr>
            <a:cxnSpLocks/>
          </p:cNvCxnSpPr>
          <p:nvPr userDrawn="1"/>
        </p:nvCxnSpPr>
        <p:spPr>
          <a:xfrm>
            <a:off x="3452083" y="2654569"/>
            <a:ext cx="28851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B6A6CC45-0464-40FD-A736-511761B20E6A}"/>
              </a:ext>
            </a:extLst>
          </p:cNvPr>
          <p:cNvCxnSpPr>
            <a:cxnSpLocks/>
          </p:cNvCxnSpPr>
          <p:nvPr userDrawn="1"/>
        </p:nvCxnSpPr>
        <p:spPr>
          <a:xfrm>
            <a:off x="3386427" y="5019559"/>
            <a:ext cx="38708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5CD8CF57-3BEB-4442-825D-CFEC31A64CC0}"/>
              </a:ext>
            </a:extLst>
          </p:cNvPr>
          <p:cNvCxnSpPr>
            <a:cxnSpLocks/>
          </p:cNvCxnSpPr>
          <p:nvPr userDrawn="1"/>
        </p:nvCxnSpPr>
        <p:spPr>
          <a:xfrm>
            <a:off x="7355837" y="5018903"/>
            <a:ext cx="23647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4B153F6D-F075-44AA-A47B-8893D4B718D1}"/>
              </a:ext>
            </a:extLst>
          </p:cNvPr>
          <p:cNvCxnSpPr>
            <a:cxnSpLocks/>
          </p:cNvCxnSpPr>
          <p:nvPr userDrawn="1"/>
        </p:nvCxnSpPr>
        <p:spPr>
          <a:xfrm>
            <a:off x="108558" y="5019559"/>
            <a:ext cx="31744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D1AC156C-57BD-4141-BB6C-457B4D4B04F8}"/>
              </a:ext>
            </a:extLst>
          </p:cNvPr>
          <p:cNvCxnSpPr>
            <a:cxnSpLocks/>
          </p:cNvCxnSpPr>
          <p:nvPr userDrawn="1"/>
        </p:nvCxnSpPr>
        <p:spPr>
          <a:xfrm>
            <a:off x="3386427" y="6352709"/>
            <a:ext cx="38708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id="{12CE67EF-7A87-49EC-B969-93C079486679}"/>
              </a:ext>
            </a:extLst>
          </p:cNvPr>
          <p:cNvCxnSpPr>
            <a:cxnSpLocks/>
          </p:cNvCxnSpPr>
          <p:nvPr userDrawn="1"/>
        </p:nvCxnSpPr>
        <p:spPr>
          <a:xfrm>
            <a:off x="7355837" y="6352053"/>
            <a:ext cx="23647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4BB81FEE-0F43-4E40-B9BD-76AB255C6029}"/>
              </a:ext>
            </a:extLst>
          </p:cNvPr>
          <p:cNvCxnSpPr>
            <a:cxnSpLocks/>
          </p:cNvCxnSpPr>
          <p:nvPr userDrawn="1"/>
        </p:nvCxnSpPr>
        <p:spPr>
          <a:xfrm>
            <a:off x="108558" y="6352709"/>
            <a:ext cx="31744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CB2D9042-18D7-458E-8F0D-49E477EF5B1C}"/>
              </a:ext>
            </a:extLst>
          </p:cNvPr>
          <p:cNvSpPr txBox="1"/>
          <p:nvPr userDrawn="1"/>
        </p:nvSpPr>
        <p:spPr>
          <a:xfrm>
            <a:off x="113817" y="6381328"/>
            <a:ext cx="10685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1502A896-EE7E-4569-A18A-3C97D5148B22}"/>
              </a:ext>
            </a:extLst>
          </p:cNvPr>
          <p:cNvCxnSpPr>
            <a:cxnSpLocks/>
          </p:cNvCxnSpPr>
          <p:nvPr userDrawn="1"/>
        </p:nvCxnSpPr>
        <p:spPr>
          <a:xfrm>
            <a:off x="-3094098" y="1788549"/>
            <a:ext cx="29782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2754CFA-254C-4237-BB0A-82B36F0FC67F}"/>
              </a:ext>
            </a:extLst>
          </p:cNvPr>
          <p:cNvSpPr txBox="1"/>
          <p:nvPr userDrawn="1"/>
        </p:nvSpPr>
        <p:spPr>
          <a:xfrm>
            <a:off x="6739639" y="2415787"/>
            <a:ext cx="814770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자산 스타일</a:t>
            </a:r>
          </a:p>
        </p:txBody>
      </p:sp>
      <p:graphicFrame>
        <p:nvGraphicFramePr>
          <p:cNvPr id="52" name="표 5">
            <a:extLst>
              <a:ext uri="{FF2B5EF4-FFF2-40B4-BE49-F238E27FC236}">
                <a16:creationId xmlns:a16="http://schemas.microsoft.com/office/drawing/2014/main" id="{61DC4C22-4678-4A04-8D7F-C1FC92665F7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24163902"/>
              </p:ext>
            </p:extLst>
          </p:nvPr>
        </p:nvGraphicFramePr>
        <p:xfrm>
          <a:off x="7090359" y="2591156"/>
          <a:ext cx="2330858" cy="1859908"/>
        </p:xfrm>
        <a:graphic>
          <a:graphicData uri="http://schemas.openxmlformats.org/drawingml/2006/table">
            <a:tbl>
              <a:tblPr firstRow="1" bandRow="1"/>
              <a:tblGrid>
                <a:gridCol w="618653">
                  <a:extLst>
                    <a:ext uri="{9D8B030D-6E8A-4147-A177-3AD203B41FA5}">
                      <a16:colId xmlns:a16="http://schemas.microsoft.com/office/drawing/2014/main" val="490126816"/>
                    </a:ext>
                  </a:extLst>
                </a:gridCol>
                <a:gridCol w="618653">
                  <a:extLst>
                    <a:ext uri="{9D8B030D-6E8A-4147-A177-3AD203B41FA5}">
                      <a16:colId xmlns:a16="http://schemas.microsoft.com/office/drawing/2014/main" val="1061314702"/>
                    </a:ext>
                  </a:extLst>
                </a:gridCol>
                <a:gridCol w="618653">
                  <a:extLst>
                    <a:ext uri="{9D8B030D-6E8A-4147-A177-3AD203B41FA5}">
                      <a16:colId xmlns:a16="http://schemas.microsoft.com/office/drawing/2014/main" val="3622059614"/>
                    </a:ext>
                  </a:extLst>
                </a:gridCol>
                <a:gridCol w="474899">
                  <a:extLst>
                    <a:ext uri="{9D8B030D-6E8A-4147-A177-3AD203B41FA5}">
                      <a16:colId xmlns:a16="http://schemas.microsoft.com/office/drawing/2014/main" val="1850201985"/>
                    </a:ext>
                  </a:extLst>
                </a:gridCol>
              </a:tblGrid>
              <a:tr h="2298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가치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혼합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성장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69039"/>
                  </a:ext>
                </a:extLst>
              </a:tr>
              <a:tr h="4040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대형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583432"/>
                  </a:ext>
                </a:extLst>
              </a:tr>
              <a:tr h="4040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멀티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932530"/>
                  </a:ext>
                </a:extLst>
              </a:tr>
              <a:tr h="4040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중소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391844"/>
                  </a:ext>
                </a:extLst>
              </a:tr>
              <a:tr h="404017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소형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02562"/>
                  </a:ext>
                </a:extLst>
              </a:tr>
            </a:tbl>
          </a:graphicData>
        </a:graphic>
      </p:graphicFrame>
      <p:sp>
        <p:nvSpPr>
          <p:cNvPr id="64" name="그림 개체 틀 4">
            <a:extLst>
              <a:ext uri="{FF2B5EF4-FFF2-40B4-BE49-F238E27FC236}">
                <a16:creationId xmlns:a16="http://schemas.microsoft.com/office/drawing/2014/main" id="{0F8AC16F-988A-4A24-A00C-9BBFDF4E815A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090359" y="2833200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(17)</a:t>
            </a:r>
            <a:endParaRPr lang="ko-KR" altLang="en-US" dirty="0"/>
          </a:p>
        </p:txBody>
      </p:sp>
      <p:sp>
        <p:nvSpPr>
          <p:cNvPr id="81" name="그림 개체 틀 4">
            <a:extLst>
              <a:ext uri="{FF2B5EF4-FFF2-40B4-BE49-F238E27FC236}">
                <a16:creationId xmlns:a16="http://schemas.microsoft.com/office/drawing/2014/main" id="{5B40A095-BB11-404F-9831-F30F192B633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715967" y="2833200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(18)</a:t>
            </a:r>
            <a:endParaRPr lang="ko-KR" altLang="en-US" dirty="0"/>
          </a:p>
        </p:txBody>
      </p:sp>
      <p:sp>
        <p:nvSpPr>
          <p:cNvPr id="85" name="그림 개체 틀 4">
            <a:extLst>
              <a:ext uri="{FF2B5EF4-FFF2-40B4-BE49-F238E27FC236}">
                <a16:creationId xmlns:a16="http://schemas.microsoft.com/office/drawing/2014/main" id="{F3549B76-4876-4954-BA4B-C8D4B571075B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327382" y="2833200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(19)</a:t>
            </a:r>
            <a:endParaRPr lang="ko-KR" altLang="en-US" dirty="0"/>
          </a:p>
        </p:txBody>
      </p:sp>
      <p:sp>
        <p:nvSpPr>
          <p:cNvPr id="86" name="그림 개체 틀 4">
            <a:extLst>
              <a:ext uri="{FF2B5EF4-FFF2-40B4-BE49-F238E27FC236}">
                <a16:creationId xmlns:a16="http://schemas.microsoft.com/office/drawing/2014/main" id="{A1021F7A-6524-4C1E-B598-0EB108BCC1C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090359" y="3242605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(20)</a:t>
            </a:r>
            <a:endParaRPr lang="ko-KR" altLang="en-US" dirty="0"/>
          </a:p>
        </p:txBody>
      </p:sp>
      <p:sp>
        <p:nvSpPr>
          <p:cNvPr id="90" name="그림 개체 틀 4">
            <a:extLst>
              <a:ext uri="{FF2B5EF4-FFF2-40B4-BE49-F238E27FC236}">
                <a16:creationId xmlns:a16="http://schemas.microsoft.com/office/drawing/2014/main" id="{110AD72B-AC40-422D-AC5C-D2C1B1660F48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715967" y="3242605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(21)</a:t>
            </a:r>
            <a:endParaRPr lang="ko-KR" altLang="en-US" dirty="0"/>
          </a:p>
        </p:txBody>
      </p:sp>
      <p:sp>
        <p:nvSpPr>
          <p:cNvPr id="103" name="그림 개체 틀 4">
            <a:extLst>
              <a:ext uri="{FF2B5EF4-FFF2-40B4-BE49-F238E27FC236}">
                <a16:creationId xmlns:a16="http://schemas.microsoft.com/office/drawing/2014/main" id="{6F2C591B-BC60-4312-B817-59C0F0DC58A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327382" y="3242605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(22)</a:t>
            </a:r>
            <a:endParaRPr lang="ko-KR" altLang="en-US" dirty="0"/>
          </a:p>
        </p:txBody>
      </p:sp>
      <p:sp>
        <p:nvSpPr>
          <p:cNvPr id="104" name="그림 개체 틀 4">
            <a:extLst>
              <a:ext uri="{FF2B5EF4-FFF2-40B4-BE49-F238E27FC236}">
                <a16:creationId xmlns:a16="http://schemas.microsoft.com/office/drawing/2014/main" id="{DAB9F7CE-607C-468E-AED9-8701B241A11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090359" y="3642132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(23)</a:t>
            </a:r>
            <a:endParaRPr lang="ko-KR" altLang="en-US" dirty="0"/>
          </a:p>
        </p:txBody>
      </p:sp>
      <p:sp>
        <p:nvSpPr>
          <p:cNvPr id="105" name="그림 개체 틀 4">
            <a:extLst>
              <a:ext uri="{FF2B5EF4-FFF2-40B4-BE49-F238E27FC236}">
                <a16:creationId xmlns:a16="http://schemas.microsoft.com/office/drawing/2014/main" id="{1AE1F59A-77D3-4A65-A9EB-FE9ABF35AC6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715967" y="3642132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(24)</a:t>
            </a:r>
            <a:endParaRPr lang="ko-KR" altLang="en-US" dirty="0"/>
          </a:p>
        </p:txBody>
      </p:sp>
      <p:sp>
        <p:nvSpPr>
          <p:cNvPr id="106" name="그림 개체 틀 4">
            <a:extLst>
              <a:ext uri="{FF2B5EF4-FFF2-40B4-BE49-F238E27FC236}">
                <a16:creationId xmlns:a16="http://schemas.microsoft.com/office/drawing/2014/main" id="{85ECD905-8522-4A0D-BCFD-E770A939AE6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327382" y="3642132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(25)</a:t>
            </a:r>
            <a:endParaRPr lang="ko-KR" altLang="en-US" dirty="0"/>
          </a:p>
        </p:txBody>
      </p:sp>
      <p:sp>
        <p:nvSpPr>
          <p:cNvPr id="107" name="그림 개체 틀 4">
            <a:extLst>
              <a:ext uri="{FF2B5EF4-FFF2-40B4-BE49-F238E27FC236}">
                <a16:creationId xmlns:a16="http://schemas.microsoft.com/office/drawing/2014/main" id="{5FC0404D-E815-41AA-87BE-3CED5A9056C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090359" y="4046921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(26)</a:t>
            </a:r>
            <a:endParaRPr lang="ko-KR" altLang="en-US" dirty="0"/>
          </a:p>
        </p:txBody>
      </p:sp>
      <p:sp>
        <p:nvSpPr>
          <p:cNvPr id="108" name="그림 개체 틀 4">
            <a:extLst>
              <a:ext uri="{FF2B5EF4-FFF2-40B4-BE49-F238E27FC236}">
                <a16:creationId xmlns:a16="http://schemas.microsoft.com/office/drawing/2014/main" id="{18181CE2-50AD-42CE-8207-665820B9FE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715967" y="4046921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(27)</a:t>
            </a:r>
            <a:endParaRPr lang="ko-KR" altLang="en-US" dirty="0"/>
          </a:p>
        </p:txBody>
      </p:sp>
      <p:sp>
        <p:nvSpPr>
          <p:cNvPr id="109" name="그림 개체 틀 4">
            <a:extLst>
              <a:ext uri="{FF2B5EF4-FFF2-40B4-BE49-F238E27FC236}">
                <a16:creationId xmlns:a16="http://schemas.microsoft.com/office/drawing/2014/main" id="{024CBC2A-01DE-43C5-AE5C-E6802A2EE51E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327382" y="4046921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(28)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28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모서리가 둥근 직사각형 138">
            <a:extLst>
              <a:ext uri="{FF2B5EF4-FFF2-40B4-BE49-F238E27FC236}">
                <a16:creationId xmlns:a16="http://schemas.microsoft.com/office/drawing/2014/main" id="{81ED0484-35DF-4564-AC31-6C12CB140FC0}"/>
              </a:ext>
            </a:extLst>
          </p:cNvPr>
          <p:cNvSpPr/>
          <p:nvPr userDrawn="1"/>
        </p:nvSpPr>
        <p:spPr>
          <a:xfrm>
            <a:off x="108558" y="938984"/>
            <a:ext cx="6245783" cy="1108040"/>
          </a:xfrm>
          <a:prstGeom prst="roundRect">
            <a:avLst>
              <a:gd name="adj" fmla="val 10664"/>
            </a:avLst>
          </a:prstGeom>
          <a:solidFill>
            <a:srgbClr val="E6CB96">
              <a:lumMod val="20000"/>
              <a:lumOff val="80000"/>
            </a:srgbClr>
          </a:solidFill>
          <a:ln w="12700" cap="flat" cmpd="sng" algn="ctr">
            <a:solidFill>
              <a:srgbClr val="D3A243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8"/>
          </p:nvPr>
        </p:nvSpPr>
        <p:spPr>
          <a:xfrm>
            <a:off x="3797300" y="6491436"/>
            <a:ext cx="23114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>
                <a:solidFill>
                  <a:schemeClr val="tx1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/>
              <a:t>- </a:t>
            </a:r>
            <a:fld id="{72B3219B-C384-44BD-BDAC-79EBF44E6C1F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5" name="0"/>
          <p:cNvSpPr>
            <a:spLocks noGrp="1"/>
          </p:cNvSpPr>
          <p:nvPr>
            <p:ph type="body" sz="quarter" idx="13" hasCustomPrompt="1"/>
          </p:nvPr>
        </p:nvSpPr>
        <p:spPr>
          <a:xfrm>
            <a:off x="146694" y="364324"/>
            <a:ext cx="1853978" cy="369332"/>
          </a:xfrm>
        </p:spPr>
        <p:txBody>
          <a:bodyPr wrap="square" tIns="0" bIns="0" anchor="ctr">
            <a:spAutoFit/>
          </a:bodyPr>
          <a:lstStyle>
            <a:lvl1pPr marL="0" indent="0">
              <a:buNone/>
              <a:defRPr lang="ko-KR" altLang="en-US" sz="2400" b="0" kern="1200" dirty="0">
                <a:solidFill>
                  <a:srgbClr val="BF9000"/>
                </a:solidFill>
                <a:latin typeface="원신한 Bold" panose="020B0803000000000000" pitchFamily="50" charset="-127"/>
                <a:ea typeface="원신한 Bold" panose="020B0803000000000000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SYMB (0)</a:t>
            </a:r>
            <a:endParaRPr lang="ko-KR" altLang="en-US" dirty="0"/>
          </a:p>
        </p:txBody>
      </p:sp>
      <p:sp>
        <p:nvSpPr>
          <p:cNvPr id="66" name="1"/>
          <p:cNvSpPr>
            <a:spLocks noGrp="1"/>
          </p:cNvSpPr>
          <p:nvPr>
            <p:ph type="body" sz="quarter" idx="14" hasCustomPrompt="1"/>
          </p:nvPr>
        </p:nvSpPr>
        <p:spPr>
          <a:xfrm>
            <a:off x="1584558" y="368244"/>
            <a:ext cx="6552728" cy="369332"/>
          </a:xfrm>
        </p:spPr>
        <p:txBody>
          <a:bodyPr wrap="square" tIns="0" bIns="0" anchor="ctr">
            <a:spAutoFit/>
          </a:bodyPr>
          <a:lstStyle>
            <a:lvl1pPr marL="0" indent="0">
              <a:buNone/>
              <a:defRPr lang="ko-KR" altLang="en-US" sz="2400" b="0" kern="1200" dirty="0">
                <a:solidFill>
                  <a:schemeClr val="bg1"/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ETF full name (1)</a:t>
            </a:r>
            <a:endParaRPr lang="ko-KR" altLang="en-US" dirty="0"/>
          </a:p>
        </p:txBody>
      </p:sp>
      <p:sp>
        <p:nvSpPr>
          <p:cNvPr id="67" name="2"/>
          <p:cNvSpPr>
            <a:spLocks noGrp="1"/>
          </p:cNvSpPr>
          <p:nvPr>
            <p:ph type="body" sz="quarter" idx="15" hasCustomPrompt="1"/>
          </p:nvPr>
        </p:nvSpPr>
        <p:spPr>
          <a:xfrm>
            <a:off x="-2901587" y="4110396"/>
            <a:ext cx="2531462" cy="276999"/>
          </a:xfrm>
        </p:spPr>
        <p:txBody>
          <a:bodyPr wrap="none" tIns="0" bIns="0" anchor="ctr">
            <a:spAutoFit/>
          </a:bodyPr>
          <a:lstStyle>
            <a:lvl1pPr marL="0" indent="0">
              <a:buNone/>
              <a:defRPr lang="ko-KR" altLang="en-US" sz="180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Benchmark Index (2)</a:t>
            </a:r>
            <a:endParaRPr lang="ko-KR" altLang="en-US" dirty="0"/>
          </a:p>
        </p:txBody>
      </p:sp>
      <p:sp>
        <p:nvSpPr>
          <p:cNvPr id="68" name="3"/>
          <p:cNvSpPr>
            <a:spLocks noGrp="1"/>
          </p:cNvSpPr>
          <p:nvPr>
            <p:ph type="body" sz="quarter" idx="19" hasCustomPrompt="1"/>
          </p:nvPr>
        </p:nvSpPr>
        <p:spPr>
          <a:xfrm>
            <a:off x="178664" y="982068"/>
            <a:ext cx="6070480" cy="1027779"/>
          </a:xfrm>
        </p:spPr>
        <p:txBody>
          <a:bodyPr tIns="90000" anchor="t">
            <a:normAutofit/>
          </a:bodyPr>
          <a:lstStyle>
            <a:lvl1pPr marL="0" indent="0" algn="just" latinLnBrk="0" hangingPunct="0">
              <a:buNone/>
              <a:defRPr sz="1200" b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Description (3)</a:t>
            </a:r>
          </a:p>
        </p:txBody>
      </p:sp>
      <p:sp>
        <p:nvSpPr>
          <p:cNvPr id="69" name="4"/>
          <p:cNvSpPr>
            <a:spLocks noGrp="1"/>
          </p:cNvSpPr>
          <p:nvPr>
            <p:ph type="tbl" sz="quarter" idx="20" hasCustomPrompt="1"/>
          </p:nvPr>
        </p:nvSpPr>
        <p:spPr>
          <a:xfrm>
            <a:off x="6749504" y="397569"/>
            <a:ext cx="2952000" cy="1735576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Summary Table (4)</a:t>
            </a:r>
          </a:p>
        </p:txBody>
      </p:sp>
      <p:sp>
        <p:nvSpPr>
          <p:cNvPr id="70" name="5"/>
          <p:cNvSpPr>
            <a:spLocks noGrp="1"/>
          </p:cNvSpPr>
          <p:nvPr>
            <p:ph type="tbl" sz="quarter" idx="30" hasCustomPrompt="1"/>
          </p:nvPr>
        </p:nvSpPr>
        <p:spPr>
          <a:xfrm>
            <a:off x="108558" y="2676909"/>
            <a:ext cx="2952000" cy="1871385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편입 상위 </a:t>
            </a:r>
            <a:r>
              <a:rPr lang="en-US" altLang="ko-KR" dirty="0"/>
              <a:t>10 </a:t>
            </a:r>
            <a:r>
              <a:rPr lang="ko-KR" altLang="en-US" dirty="0"/>
              <a:t>종목</a:t>
            </a:r>
            <a:r>
              <a:rPr lang="en-US" altLang="ko-KR" dirty="0"/>
              <a:t> (5)</a:t>
            </a:r>
          </a:p>
        </p:txBody>
      </p:sp>
      <p:sp>
        <p:nvSpPr>
          <p:cNvPr id="71" name="6"/>
          <p:cNvSpPr>
            <a:spLocks noGrp="1"/>
          </p:cNvSpPr>
          <p:nvPr>
            <p:ph type="pic" sz="quarter" idx="21" hasCustomPrompt="1"/>
          </p:nvPr>
        </p:nvSpPr>
        <p:spPr>
          <a:xfrm>
            <a:off x="108558" y="5065439"/>
            <a:ext cx="3174346" cy="1260000"/>
          </a:xfrm>
        </p:spPr>
        <p:txBody>
          <a:bodyPr>
            <a:normAutofit/>
          </a:bodyPr>
          <a:lstStyle>
            <a:lvl1pPr marL="0" indent="0">
              <a:buNone/>
              <a:defRPr sz="1200" b="0" baseline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Historical Price (6)</a:t>
            </a:r>
            <a:endParaRPr lang="ko-KR" altLang="en-US" dirty="0"/>
          </a:p>
        </p:txBody>
      </p:sp>
      <p:sp>
        <p:nvSpPr>
          <p:cNvPr id="72" name="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148" y="4802903"/>
            <a:ext cx="2359252" cy="216000"/>
          </a:xfrm>
        </p:spPr>
        <p:txBody>
          <a:bodyPr lIns="36000" anchor="ctr">
            <a:noAutofit/>
          </a:bodyPr>
          <a:lstStyle>
            <a:lvl1pPr marL="0" indent="0">
              <a:buNone/>
              <a:defRPr sz="1000" b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Title1 (7)</a:t>
            </a:r>
            <a:endParaRPr lang="ko-KR" altLang="en-US" dirty="0"/>
          </a:p>
        </p:txBody>
      </p:sp>
      <p:sp>
        <p:nvSpPr>
          <p:cNvPr id="73" name="8"/>
          <p:cNvSpPr>
            <a:spLocks noGrp="1"/>
          </p:cNvSpPr>
          <p:nvPr>
            <p:ph type="pic" sz="quarter" idx="23" hasCustomPrompt="1"/>
          </p:nvPr>
        </p:nvSpPr>
        <p:spPr>
          <a:xfrm>
            <a:off x="7358603" y="5062852"/>
            <a:ext cx="2359252" cy="1260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Chart1 (8)</a:t>
            </a:r>
            <a:endParaRPr lang="ko-KR" altLang="en-US" dirty="0"/>
          </a:p>
        </p:txBody>
      </p:sp>
      <p:sp>
        <p:nvSpPr>
          <p:cNvPr id="74" name="9"/>
          <p:cNvSpPr>
            <a:spLocks noGrp="1"/>
          </p:cNvSpPr>
          <p:nvPr>
            <p:ph type="body" sz="quarter" idx="24" hasCustomPrompt="1"/>
          </p:nvPr>
        </p:nvSpPr>
        <p:spPr>
          <a:xfrm>
            <a:off x="-2751856" y="4539951"/>
            <a:ext cx="2232000" cy="216000"/>
          </a:xfrm>
        </p:spPr>
        <p:txBody>
          <a:bodyPr lIns="36000" anchor="ctr">
            <a:noAutofit/>
          </a:bodyPr>
          <a:lstStyle>
            <a:lvl1pPr marL="0" indent="0">
              <a:buNone/>
              <a:defRPr sz="1000" b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Title2 (9)</a:t>
            </a:r>
            <a:endParaRPr lang="ko-KR" altLang="en-US" dirty="0"/>
          </a:p>
        </p:txBody>
      </p:sp>
      <p:sp>
        <p:nvSpPr>
          <p:cNvPr id="75" name="10"/>
          <p:cNvSpPr>
            <a:spLocks noGrp="1"/>
          </p:cNvSpPr>
          <p:nvPr>
            <p:ph type="pic" sz="quarter" idx="25" hasCustomPrompt="1"/>
          </p:nvPr>
        </p:nvSpPr>
        <p:spPr>
          <a:xfrm>
            <a:off x="-2751856" y="4861229"/>
            <a:ext cx="2232000" cy="1440000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Chart2 (10)</a:t>
            </a:r>
            <a:endParaRPr lang="ko-KR" altLang="en-US" dirty="0"/>
          </a:p>
        </p:txBody>
      </p:sp>
      <p:sp>
        <p:nvSpPr>
          <p:cNvPr id="76" name="11"/>
          <p:cNvSpPr>
            <a:spLocks noGrp="1"/>
          </p:cNvSpPr>
          <p:nvPr>
            <p:ph type="body" sz="quarter" idx="26" hasCustomPrompt="1"/>
          </p:nvPr>
        </p:nvSpPr>
        <p:spPr>
          <a:xfrm>
            <a:off x="3462505" y="2423269"/>
            <a:ext cx="2891836" cy="216000"/>
          </a:xfrm>
        </p:spPr>
        <p:txBody>
          <a:bodyPr lIns="36000" anchor="ctr">
            <a:noAutofit/>
          </a:bodyPr>
          <a:lstStyle>
            <a:lvl1pPr marL="0" indent="0">
              <a:buNone/>
              <a:defRPr sz="1000" b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Title3 (11)</a:t>
            </a:r>
            <a:endParaRPr lang="ko-KR" altLang="en-US" dirty="0"/>
          </a:p>
        </p:txBody>
      </p:sp>
      <p:sp>
        <p:nvSpPr>
          <p:cNvPr id="77" name="12"/>
          <p:cNvSpPr>
            <a:spLocks noGrp="1"/>
          </p:cNvSpPr>
          <p:nvPr>
            <p:ph type="pic" sz="quarter" idx="27" hasCustomPrompt="1"/>
          </p:nvPr>
        </p:nvSpPr>
        <p:spPr>
          <a:xfrm>
            <a:off x="3462505" y="2668567"/>
            <a:ext cx="2891836" cy="1871384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Chart3 (12)</a:t>
            </a:r>
            <a:endParaRPr lang="ko-KR" altLang="en-US" dirty="0"/>
          </a:p>
        </p:txBody>
      </p:sp>
      <p:sp>
        <p:nvSpPr>
          <p:cNvPr id="78" name="13"/>
          <p:cNvSpPr>
            <a:spLocks noGrp="1"/>
          </p:cNvSpPr>
          <p:nvPr>
            <p:ph type="body" sz="quarter" idx="28" hasCustomPrompt="1"/>
          </p:nvPr>
        </p:nvSpPr>
        <p:spPr>
          <a:xfrm>
            <a:off x="-2998344" y="1645629"/>
            <a:ext cx="2951999" cy="216000"/>
          </a:xfrm>
        </p:spPr>
        <p:txBody>
          <a:bodyPr lIns="36000" anchor="ctr">
            <a:noAutofit/>
          </a:bodyPr>
          <a:lstStyle>
            <a:lvl1pPr marL="0" indent="0">
              <a:buNone/>
              <a:defRPr lang="ko-KR" altLang="en-US" sz="1000" b="0" kern="1200" dirty="0">
                <a:solidFill>
                  <a:schemeClr val="tx1"/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ko-KR" dirty="0"/>
              <a:t>Title4 (13)</a:t>
            </a:r>
            <a:endParaRPr lang="ko-KR" altLang="en-US" dirty="0"/>
          </a:p>
        </p:txBody>
      </p:sp>
      <p:sp>
        <p:nvSpPr>
          <p:cNvPr id="79" name="14"/>
          <p:cNvSpPr>
            <a:spLocks noGrp="1"/>
          </p:cNvSpPr>
          <p:nvPr>
            <p:ph type="pic" sz="quarter" idx="29" hasCustomPrompt="1"/>
          </p:nvPr>
        </p:nvSpPr>
        <p:spPr>
          <a:xfrm>
            <a:off x="-3146057" y="1887067"/>
            <a:ext cx="2951999" cy="1869054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Chart4 (14)</a:t>
            </a:r>
            <a:endParaRPr lang="ko-KR" altLang="en-US" dirty="0"/>
          </a:p>
        </p:txBody>
      </p:sp>
      <p:sp>
        <p:nvSpPr>
          <p:cNvPr id="80" name="TextBox 79"/>
          <p:cNvSpPr txBox="1"/>
          <p:nvPr userDrawn="1"/>
        </p:nvSpPr>
        <p:spPr>
          <a:xfrm>
            <a:off x="6739639" y="118571"/>
            <a:ext cx="885302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en-US" altLang="ko-KR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ETF </a:t>
            </a:r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기본정보</a:t>
            </a:r>
          </a:p>
        </p:txBody>
      </p:sp>
      <p:sp>
        <p:nvSpPr>
          <p:cNvPr id="88" name="TextBox 87"/>
          <p:cNvSpPr txBox="1"/>
          <p:nvPr userDrawn="1"/>
        </p:nvSpPr>
        <p:spPr>
          <a:xfrm>
            <a:off x="114277" y="2420540"/>
            <a:ext cx="1358188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편입 상위 </a:t>
            </a:r>
            <a:r>
              <a:rPr lang="en-US" altLang="ko-KR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10</a:t>
            </a:r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종목 </a:t>
            </a:r>
            <a:r>
              <a:rPr lang="en-US" altLang="ko-KR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(%)</a:t>
            </a:r>
            <a:endParaRPr lang="ko-KR" altLang="en-US" sz="1000" b="0" dirty="0">
              <a:latin typeface="원신한 Medium" panose="020B0603000000000000" pitchFamily="50" charset="-127"/>
              <a:ea typeface="원신한 Medium" panose="020B06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89" name="TextBox 88"/>
          <p:cNvSpPr txBox="1"/>
          <p:nvPr userDrawn="1"/>
        </p:nvSpPr>
        <p:spPr>
          <a:xfrm>
            <a:off x="112517" y="4799073"/>
            <a:ext cx="641645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가격추이</a:t>
            </a:r>
          </a:p>
        </p:txBody>
      </p:sp>
      <p:cxnSp>
        <p:nvCxnSpPr>
          <p:cNvPr id="82" name="직선 연결선 81"/>
          <p:cNvCxnSpPr/>
          <p:nvPr userDrawn="1"/>
        </p:nvCxnSpPr>
        <p:spPr>
          <a:xfrm>
            <a:off x="6739639" y="352600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>
            <a:off x="114277" y="2654569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cxnSpLocks/>
          </p:cNvCxnSpPr>
          <p:nvPr userDrawn="1"/>
        </p:nvCxnSpPr>
        <p:spPr>
          <a:xfrm>
            <a:off x="3462505" y="4579772"/>
            <a:ext cx="289215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765527" y="2151249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114277" y="4578608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6780949" y="2168433"/>
            <a:ext cx="80791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en-US" altLang="ko-KR" sz="700" b="0" baseline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50793" y="4599587"/>
            <a:ext cx="117665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Company</a:t>
            </a:r>
            <a:r>
              <a:rPr lang="en-US" altLang="ko-KR" sz="700" b="0" baseline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Guide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3403638" y="6381328"/>
            <a:ext cx="80791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7377850" y="6381328"/>
            <a:ext cx="10685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3491364" y="4597877"/>
            <a:ext cx="115267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Company</a:t>
            </a:r>
            <a:r>
              <a:rPr lang="en-US" altLang="ko-KR" sz="700" b="0" baseline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Guide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02" b="28626"/>
          <a:stretch/>
        </p:blipFill>
        <p:spPr bwMode="auto">
          <a:xfrm>
            <a:off x="8265528" y="6489548"/>
            <a:ext cx="1440000" cy="2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15"/>
          <p:cNvSpPr>
            <a:spLocks noGrp="1"/>
          </p:cNvSpPr>
          <p:nvPr>
            <p:ph type="pic" sz="quarter" idx="31" hasCustomPrompt="1"/>
          </p:nvPr>
        </p:nvSpPr>
        <p:spPr>
          <a:xfrm>
            <a:off x="3384251" y="5063301"/>
            <a:ext cx="3852000" cy="1260000"/>
          </a:xfrm>
        </p:spPr>
        <p:txBody>
          <a:bodyPr>
            <a:normAutofit/>
          </a:bodyPr>
          <a:lstStyle>
            <a:lvl1pPr marL="0" indent="0">
              <a:buNone/>
              <a:defRPr sz="1200" b="0" baseline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Monthly Return Table (15)</a:t>
            </a:r>
            <a:endParaRPr lang="ko-KR" altLang="en-US" dirty="0"/>
          </a:p>
        </p:txBody>
      </p:sp>
      <p:sp>
        <p:nvSpPr>
          <p:cNvPr id="3" name="16"/>
          <p:cNvSpPr>
            <a:spLocks noGrp="1"/>
          </p:cNvSpPr>
          <p:nvPr>
            <p:ph type="body" sz="quarter" idx="32" hasCustomPrompt="1"/>
          </p:nvPr>
        </p:nvSpPr>
        <p:spPr>
          <a:xfrm>
            <a:off x="74687" y="2131"/>
            <a:ext cx="6552728" cy="333375"/>
          </a:xfrm>
        </p:spPr>
        <p:txBody>
          <a:bodyPr anchor="ctr"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Classification (16)</a:t>
            </a:r>
            <a:endParaRPr lang="ko-KR" altLang="en-US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D7B2377-E462-4EDB-945F-D9AE13E814DE}"/>
              </a:ext>
            </a:extLst>
          </p:cNvPr>
          <p:cNvSpPr txBox="1"/>
          <p:nvPr userDrawn="1"/>
        </p:nvSpPr>
        <p:spPr>
          <a:xfrm>
            <a:off x="3389875" y="4784282"/>
            <a:ext cx="814770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월간 수익률</a:t>
            </a:r>
          </a:p>
        </p:txBody>
      </p: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03E5A708-57C7-442A-A914-6B59F3B65A85}"/>
              </a:ext>
            </a:extLst>
          </p:cNvPr>
          <p:cNvCxnSpPr>
            <a:cxnSpLocks/>
          </p:cNvCxnSpPr>
          <p:nvPr userDrawn="1"/>
        </p:nvCxnSpPr>
        <p:spPr>
          <a:xfrm>
            <a:off x="3452083" y="2654569"/>
            <a:ext cx="28851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B6A6CC45-0464-40FD-A736-511761B20E6A}"/>
              </a:ext>
            </a:extLst>
          </p:cNvPr>
          <p:cNvCxnSpPr>
            <a:cxnSpLocks/>
          </p:cNvCxnSpPr>
          <p:nvPr userDrawn="1"/>
        </p:nvCxnSpPr>
        <p:spPr>
          <a:xfrm>
            <a:off x="3386427" y="5019559"/>
            <a:ext cx="38708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5CD8CF57-3BEB-4442-825D-CFEC31A64CC0}"/>
              </a:ext>
            </a:extLst>
          </p:cNvPr>
          <p:cNvCxnSpPr>
            <a:cxnSpLocks/>
          </p:cNvCxnSpPr>
          <p:nvPr userDrawn="1"/>
        </p:nvCxnSpPr>
        <p:spPr>
          <a:xfrm>
            <a:off x="7355837" y="5018903"/>
            <a:ext cx="23647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4B153F6D-F075-44AA-A47B-8893D4B718D1}"/>
              </a:ext>
            </a:extLst>
          </p:cNvPr>
          <p:cNvCxnSpPr>
            <a:cxnSpLocks/>
          </p:cNvCxnSpPr>
          <p:nvPr userDrawn="1"/>
        </p:nvCxnSpPr>
        <p:spPr>
          <a:xfrm>
            <a:off x="108558" y="5019559"/>
            <a:ext cx="31744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D1AC156C-57BD-4141-BB6C-457B4D4B04F8}"/>
              </a:ext>
            </a:extLst>
          </p:cNvPr>
          <p:cNvCxnSpPr>
            <a:cxnSpLocks/>
          </p:cNvCxnSpPr>
          <p:nvPr userDrawn="1"/>
        </p:nvCxnSpPr>
        <p:spPr>
          <a:xfrm>
            <a:off x="3386427" y="6352709"/>
            <a:ext cx="38708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id="{12CE67EF-7A87-49EC-B969-93C079486679}"/>
              </a:ext>
            </a:extLst>
          </p:cNvPr>
          <p:cNvCxnSpPr>
            <a:cxnSpLocks/>
          </p:cNvCxnSpPr>
          <p:nvPr userDrawn="1"/>
        </p:nvCxnSpPr>
        <p:spPr>
          <a:xfrm>
            <a:off x="7355837" y="6352053"/>
            <a:ext cx="23647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4BB81FEE-0F43-4E40-B9BD-76AB255C6029}"/>
              </a:ext>
            </a:extLst>
          </p:cNvPr>
          <p:cNvCxnSpPr>
            <a:cxnSpLocks/>
          </p:cNvCxnSpPr>
          <p:nvPr userDrawn="1"/>
        </p:nvCxnSpPr>
        <p:spPr>
          <a:xfrm>
            <a:off x="108558" y="6352709"/>
            <a:ext cx="31744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CB2D9042-18D7-458E-8F0D-49E477EF5B1C}"/>
              </a:ext>
            </a:extLst>
          </p:cNvPr>
          <p:cNvSpPr txBox="1"/>
          <p:nvPr userDrawn="1"/>
        </p:nvSpPr>
        <p:spPr>
          <a:xfrm>
            <a:off x="113817" y="6381328"/>
            <a:ext cx="10685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9231310-4B12-4F3F-A5BB-CCEF2C238FD9}"/>
              </a:ext>
            </a:extLst>
          </p:cNvPr>
          <p:cNvSpPr txBox="1"/>
          <p:nvPr userDrawn="1"/>
        </p:nvSpPr>
        <p:spPr>
          <a:xfrm>
            <a:off x="-774377" y="2415787"/>
            <a:ext cx="256925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▼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720AFEE-8F90-4643-BD55-57A87A30A9C4}"/>
              </a:ext>
            </a:extLst>
          </p:cNvPr>
          <p:cNvSpPr txBox="1"/>
          <p:nvPr userDrawn="1"/>
        </p:nvSpPr>
        <p:spPr>
          <a:xfrm>
            <a:off x="-3146057" y="4784281"/>
            <a:ext cx="256925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166758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34C32876-F86B-4B3F-A885-C86C01CF2355}"/>
              </a:ext>
            </a:extLst>
          </p:cNvPr>
          <p:cNvSpPr/>
          <p:nvPr userDrawn="1"/>
        </p:nvSpPr>
        <p:spPr>
          <a:xfrm>
            <a:off x="108558" y="938984"/>
            <a:ext cx="6245783" cy="1108040"/>
          </a:xfrm>
          <a:prstGeom prst="roundRect">
            <a:avLst>
              <a:gd name="adj" fmla="val 10664"/>
            </a:avLst>
          </a:prstGeom>
          <a:solidFill>
            <a:srgbClr val="E6CB96">
              <a:lumMod val="20000"/>
              <a:lumOff val="80000"/>
            </a:srgbClr>
          </a:solidFill>
          <a:ln w="12700" cap="flat" cmpd="sng" algn="ctr">
            <a:solidFill>
              <a:srgbClr val="D3A243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8"/>
          </p:nvPr>
        </p:nvSpPr>
        <p:spPr>
          <a:xfrm>
            <a:off x="3797300" y="6491436"/>
            <a:ext cx="23114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>
                <a:solidFill>
                  <a:schemeClr val="tx1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/>
              <a:t>- </a:t>
            </a:r>
            <a:fld id="{72B3219B-C384-44BD-BDAC-79EBF44E6C1F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5" name="0"/>
          <p:cNvSpPr>
            <a:spLocks noGrp="1"/>
          </p:cNvSpPr>
          <p:nvPr>
            <p:ph type="body" sz="quarter" idx="13" hasCustomPrompt="1"/>
          </p:nvPr>
        </p:nvSpPr>
        <p:spPr>
          <a:xfrm>
            <a:off x="146694" y="356926"/>
            <a:ext cx="1853978" cy="369332"/>
          </a:xfrm>
        </p:spPr>
        <p:txBody>
          <a:bodyPr wrap="square" tIns="0" bIns="0" anchor="ctr">
            <a:spAutoFit/>
          </a:bodyPr>
          <a:lstStyle>
            <a:lvl1pPr marL="0" indent="0">
              <a:buNone/>
              <a:defRPr lang="ko-KR" altLang="en-US" sz="2400" b="0" kern="1200" dirty="0">
                <a:solidFill>
                  <a:srgbClr val="BF9000"/>
                </a:solidFill>
                <a:latin typeface="원신한 Bold" panose="020B0803000000000000" pitchFamily="50" charset="-127"/>
                <a:ea typeface="원신한 Bold" panose="020B0803000000000000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SYMB (0)</a:t>
            </a:r>
            <a:endParaRPr lang="ko-KR" altLang="en-US" dirty="0"/>
          </a:p>
        </p:txBody>
      </p:sp>
      <p:sp>
        <p:nvSpPr>
          <p:cNvPr id="66" name="1"/>
          <p:cNvSpPr>
            <a:spLocks noGrp="1"/>
          </p:cNvSpPr>
          <p:nvPr>
            <p:ph type="body" sz="quarter" idx="14" hasCustomPrompt="1"/>
          </p:nvPr>
        </p:nvSpPr>
        <p:spPr>
          <a:xfrm>
            <a:off x="1584558" y="378480"/>
            <a:ext cx="6552728" cy="369332"/>
          </a:xfrm>
        </p:spPr>
        <p:txBody>
          <a:bodyPr wrap="square" tIns="0" bIns="0" anchor="ctr">
            <a:spAutoFit/>
          </a:bodyPr>
          <a:lstStyle>
            <a:lvl1pPr marL="0" indent="0">
              <a:buNone/>
              <a:defRPr lang="ko-KR" altLang="en-US" sz="2400" b="0" kern="1200" dirty="0">
                <a:solidFill>
                  <a:schemeClr val="bg1"/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ETF full name (1)</a:t>
            </a:r>
            <a:endParaRPr lang="ko-KR" altLang="en-US" dirty="0"/>
          </a:p>
        </p:txBody>
      </p:sp>
      <p:sp>
        <p:nvSpPr>
          <p:cNvPr id="67" name="2"/>
          <p:cNvSpPr>
            <a:spLocks noGrp="1"/>
          </p:cNvSpPr>
          <p:nvPr>
            <p:ph type="body" sz="quarter" idx="15" hasCustomPrompt="1"/>
          </p:nvPr>
        </p:nvSpPr>
        <p:spPr>
          <a:xfrm>
            <a:off x="-2901587" y="4110396"/>
            <a:ext cx="2531462" cy="276999"/>
          </a:xfrm>
        </p:spPr>
        <p:txBody>
          <a:bodyPr wrap="none" tIns="0" bIns="0" anchor="ctr">
            <a:spAutoFit/>
          </a:bodyPr>
          <a:lstStyle>
            <a:lvl1pPr marL="0" indent="0">
              <a:buNone/>
              <a:defRPr lang="ko-KR" altLang="en-US" sz="180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Benchmark Index (2)</a:t>
            </a:r>
            <a:endParaRPr lang="ko-KR" altLang="en-US" dirty="0"/>
          </a:p>
        </p:txBody>
      </p:sp>
      <p:sp>
        <p:nvSpPr>
          <p:cNvPr id="68" name="3"/>
          <p:cNvSpPr>
            <a:spLocks noGrp="1"/>
          </p:cNvSpPr>
          <p:nvPr>
            <p:ph type="body" sz="quarter" idx="19" hasCustomPrompt="1"/>
          </p:nvPr>
        </p:nvSpPr>
        <p:spPr>
          <a:xfrm>
            <a:off x="178664" y="1008289"/>
            <a:ext cx="6070480" cy="971302"/>
          </a:xfrm>
        </p:spPr>
        <p:txBody>
          <a:bodyPr tIns="90000" anchor="t">
            <a:normAutofit/>
          </a:bodyPr>
          <a:lstStyle>
            <a:lvl1pPr marL="0" indent="0" algn="just" latinLnBrk="0" hangingPunct="0">
              <a:buNone/>
              <a:defRPr sz="1200" b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Description (3)</a:t>
            </a:r>
          </a:p>
        </p:txBody>
      </p:sp>
      <p:sp>
        <p:nvSpPr>
          <p:cNvPr id="69" name="4"/>
          <p:cNvSpPr>
            <a:spLocks noGrp="1"/>
          </p:cNvSpPr>
          <p:nvPr>
            <p:ph type="tbl" sz="quarter" idx="20" hasCustomPrompt="1"/>
          </p:nvPr>
        </p:nvSpPr>
        <p:spPr>
          <a:xfrm>
            <a:off x="6749504" y="397569"/>
            <a:ext cx="2952000" cy="1735576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Summary Table (4)</a:t>
            </a:r>
          </a:p>
        </p:txBody>
      </p:sp>
      <p:sp>
        <p:nvSpPr>
          <p:cNvPr id="70" name="5"/>
          <p:cNvSpPr>
            <a:spLocks noGrp="1"/>
          </p:cNvSpPr>
          <p:nvPr>
            <p:ph type="tbl" sz="quarter" idx="30" hasCustomPrompt="1"/>
          </p:nvPr>
        </p:nvSpPr>
        <p:spPr>
          <a:xfrm>
            <a:off x="108558" y="2676909"/>
            <a:ext cx="2952000" cy="1871385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편입 상위 </a:t>
            </a:r>
            <a:r>
              <a:rPr lang="en-US" altLang="ko-KR" dirty="0"/>
              <a:t>10 </a:t>
            </a:r>
            <a:r>
              <a:rPr lang="ko-KR" altLang="en-US" dirty="0"/>
              <a:t>종목</a:t>
            </a:r>
            <a:r>
              <a:rPr lang="en-US" altLang="ko-KR" dirty="0"/>
              <a:t> (5)</a:t>
            </a:r>
          </a:p>
        </p:txBody>
      </p:sp>
      <p:sp>
        <p:nvSpPr>
          <p:cNvPr id="71" name="6"/>
          <p:cNvSpPr>
            <a:spLocks noGrp="1"/>
          </p:cNvSpPr>
          <p:nvPr>
            <p:ph type="pic" sz="quarter" idx="21" hasCustomPrompt="1"/>
          </p:nvPr>
        </p:nvSpPr>
        <p:spPr>
          <a:xfrm>
            <a:off x="108558" y="5065439"/>
            <a:ext cx="3174346" cy="1260000"/>
          </a:xfrm>
        </p:spPr>
        <p:txBody>
          <a:bodyPr>
            <a:normAutofit/>
          </a:bodyPr>
          <a:lstStyle>
            <a:lvl1pPr marL="0" indent="0">
              <a:buNone/>
              <a:defRPr sz="1200" b="0" baseline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Historical Price (6)</a:t>
            </a:r>
            <a:endParaRPr lang="ko-KR" altLang="en-US" dirty="0"/>
          </a:p>
        </p:txBody>
      </p:sp>
      <p:sp>
        <p:nvSpPr>
          <p:cNvPr id="72" name="7"/>
          <p:cNvSpPr>
            <a:spLocks noGrp="1"/>
          </p:cNvSpPr>
          <p:nvPr>
            <p:ph type="body" sz="quarter" idx="22" hasCustomPrompt="1"/>
          </p:nvPr>
        </p:nvSpPr>
        <p:spPr>
          <a:xfrm>
            <a:off x="7358603" y="4802903"/>
            <a:ext cx="2359252" cy="216000"/>
          </a:xfrm>
        </p:spPr>
        <p:txBody>
          <a:bodyPr lIns="36000" anchor="ctr">
            <a:noAutofit/>
          </a:bodyPr>
          <a:lstStyle>
            <a:lvl1pPr marL="0" indent="0">
              <a:buNone/>
              <a:defRPr sz="1000" b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Title1 (7)</a:t>
            </a:r>
            <a:endParaRPr lang="ko-KR" altLang="en-US" dirty="0"/>
          </a:p>
        </p:txBody>
      </p:sp>
      <p:sp>
        <p:nvSpPr>
          <p:cNvPr id="73" name="8"/>
          <p:cNvSpPr>
            <a:spLocks noGrp="1"/>
          </p:cNvSpPr>
          <p:nvPr>
            <p:ph type="pic" sz="quarter" idx="23" hasCustomPrompt="1"/>
          </p:nvPr>
        </p:nvSpPr>
        <p:spPr>
          <a:xfrm>
            <a:off x="7358603" y="5062852"/>
            <a:ext cx="2359252" cy="1260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Chart1 (8)</a:t>
            </a:r>
            <a:endParaRPr lang="ko-KR" altLang="en-US" dirty="0"/>
          </a:p>
        </p:txBody>
      </p:sp>
      <p:sp>
        <p:nvSpPr>
          <p:cNvPr id="74" name="9"/>
          <p:cNvSpPr>
            <a:spLocks noGrp="1"/>
          </p:cNvSpPr>
          <p:nvPr>
            <p:ph type="body" sz="quarter" idx="24" hasCustomPrompt="1"/>
          </p:nvPr>
        </p:nvSpPr>
        <p:spPr>
          <a:xfrm>
            <a:off x="-2751856" y="4539951"/>
            <a:ext cx="2232000" cy="216000"/>
          </a:xfrm>
        </p:spPr>
        <p:txBody>
          <a:bodyPr lIns="36000" anchor="ctr">
            <a:noAutofit/>
          </a:bodyPr>
          <a:lstStyle>
            <a:lvl1pPr marL="0" indent="0">
              <a:buNone/>
              <a:defRPr sz="1000" b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Title2 (9)</a:t>
            </a:r>
            <a:endParaRPr lang="ko-KR" altLang="en-US" dirty="0"/>
          </a:p>
        </p:txBody>
      </p:sp>
      <p:sp>
        <p:nvSpPr>
          <p:cNvPr id="75" name="10"/>
          <p:cNvSpPr>
            <a:spLocks noGrp="1"/>
          </p:cNvSpPr>
          <p:nvPr>
            <p:ph type="pic" sz="quarter" idx="25" hasCustomPrompt="1"/>
          </p:nvPr>
        </p:nvSpPr>
        <p:spPr>
          <a:xfrm>
            <a:off x="-2751856" y="4861229"/>
            <a:ext cx="2232000" cy="1440000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Chart2 (10)</a:t>
            </a:r>
            <a:endParaRPr lang="ko-KR" altLang="en-US" dirty="0"/>
          </a:p>
        </p:txBody>
      </p:sp>
      <p:sp>
        <p:nvSpPr>
          <p:cNvPr id="76" name="11"/>
          <p:cNvSpPr>
            <a:spLocks noGrp="1"/>
          </p:cNvSpPr>
          <p:nvPr>
            <p:ph type="body" sz="quarter" idx="26" hasCustomPrompt="1"/>
          </p:nvPr>
        </p:nvSpPr>
        <p:spPr>
          <a:xfrm>
            <a:off x="3462505" y="2423269"/>
            <a:ext cx="2891836" cy="216000"/>
          </a:xfrm>
        </p:spPr>
        <p:txBody>
          <a:bodyPr lIns="36000" anchor="ctr">
            <a:noAutofit/>
          </a:bodyPr>
          <a:lstStyle>
            <a:lvl1pPr marL="0" indent="0">
              <a:buNone/>
              <a:defRPr sz="1000" b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Title3 (11)</a:t>
            </a:r>
            <a:endParaRPr lang="ko-KR" altLang="en-US" dirty="0"/>
          </a:p>
        </p:txBody>
      </p:sp>
      <p:sp>
        <p:nvSpPr>
          <p:cNvPr id="77" name="12"/>
          <p:cNvSpPr>
            <a:spLocks noGrp="1"/>
          </p:cNvSpPr>
          <p:nvPr>
            <p:ph type="pic" sz="quarter" idx="27" hasCustomPrompt="1"/>
          </p:nvPr>
        </p:nvSpPr>
        <p:spPr>
          <a:xfrm>
            <a:off x="3462505" y="2668567"/>
            <a:ext cx="2891836" cy="1871384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Chart3 (12)</a:t>
            </a:r>
            <a:endParaRPr lang="ko-KR" altLang="en-US" dirty="0"/>
          </a:p>
        </p:txBody>
      </p:sp>
      <p:sp>
        <p:nvSpPr>
          <p:cNvPr id="78" name="13"/>
          <p:cNvSpPr>
            <a:spLocks noGrp="1"/>
          </p:cNvSpPr>
          <p:nvPr>
            <p:ph type="body" sz="quarter" idx="28" hasCustomPrompt="1"/>
          </p:nvPr>
        </p:nvSpPr>
        <p:spPr>
          <a:xfrm>
            <a:off x="-3111856" y="1645629"/>
            <a:ext cx="2951999" cy="216000"/>
          </a:xfrm>
        </p:spPr>
        <p:txBody>
          <a:bodyPr lIns="36000" anchor="ctr">
            <a:noAutofit/>
          </a:bodyPr>
          <a:lstStyle>
            <a:lvl1pPr marL="0" indent="0">
              <a:buNone/>
              <a:defRPr lang="ko-KR" altLang="en-US" sz="1000" b="0" kern="1200" dirty="0">
                <a:solidFill>
                  <a:schemeClr val="tx1"/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ko-KR" dirty="0"/>
              <a:t>Title4 (13)</a:t>
            </a:r>
            <a:endParaRPr lang="ko-KR" altLang="en-US" dirty="0"/>
          </a:p>
        </p:txBody>
      </p:sp>
      <p:sp>
        <p:nvSpPr>
          <p:cNvPr id="79" name="14"/>
          <p:cNvSpPr>
            <a:spLocks noGrp="1"/>
          </p:cNvSpPr>
          <p:nvPr>
            <p:ph type="pic" sz="quarter" idx="29" hasCustomPrompt="1"/>
          </p:nvPr>
        </p:nvSpPr>
        <p:spPr>
          <a:xfrm>
            <a:off x="-3146057" y="1887067"/>
            <a:ext cx="2951999" cy="1869054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Chart4 (14)</a:t>
            </a:r>
            <a:endParaRPr lang="ko-KR" altLang="en-US" dirty="0"/>
          </a:p>
        </p:txBody>
      </p:sp>
      <p:sp>
        <p:nvSpPr>
          <p:cNvPr id="80" name="TextBox 79"/>
          <p:cNvSpPr txBox="1"/>
          <p:nvPr userDrawn="1"/>
        </p:nvSpPr>
        <p:spPr>
          <a:xfrm>
            <a:off x="6739639" y="118571"/>
            <a:ext cx="885302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en-US" altLang="ko-KR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ETF </a:t>
            </a:r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기본정보</a:t>
            </a:r>
          </a:p>
        </p:txBody>
      </p:sp>
      <p:sp>
        <p:nvSpPr>
          <p:cNvPr id="88" name="TextBox 87"/>
          <p:cNvSpPr txBox="1"/>
          <p:nvPr userDrawn="1"/>
        </p:nvSpPr>
        <p:spPr>
          <a:xfrm>
            <a:off x="114277" y="2420540"/>
            <a:ext cx="1358188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편입 상위 </a:t>
            </a:r>
            <a:r>
              <a:rPr lang="en-US" altLang="ko-KR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10</a:t>
            </a:r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종목 </a:t>
            </a:r>
            <a:r>
              <a:rPr lang="en-US" altLang="ko-KR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(%)</a:t>
            </a:r>
            <a:endParaRPr lang="ko-KR" altLang="en-US" sz="1000" b="0" dirty="0">
              <a:latin typeface="원신한 Medium" panose="020B0603000000000000" pitchFamily="50" charset="-127"/>
              <a:ea typeface="원신한 Medium" panose="020B06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89" name="TextBox 88"/>
          <p:cNvSpPr txBox="1"/>
          <p:nvPr userDrawn="1"/>
        </p:nvSpPr>
        <p:spPr>
          <a:xfrm>
            <a:off x="112517" y="4799073"/>
            <a:ext cx="641645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가격추이</a:t>
            </a:r>
          </a:p>
        </p:txBody>
      </p:sp>
      <p:cxnSp>
        <p:nvCxnSpPr>
          <p:cNvPr id="82" name="직선 연결선 81"/>
          <p:cNvCxnSpPr/>
          <p:nvPr userDrawn="1"/>
        </p:nvCxnSpPr>
        <p:spPr>
          <a:xfrm>
            <a:off x="6739639" y="352600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>
            <a:off x="114277" y="2654569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cxnSpLocks/>
          </p:cNvCxnSpPr>
          <p:nvPr userDrawn="1"/>
        </p:nvCxnSpPr>
        <p:spPr>
          <a:xfrm>
            <a:off x="3462505" y="4579772"/>
            <a:ext cx="289215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765527" y="2151249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114277" y="4578608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6780949" y="2168433"/>
            <a:ext cx="80791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en-US" altLang="ko-KR" sz="700" b="0" baseline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50793" y="4599587"/>
            <a:ext cx="117665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Company</a:t>
            </a:r>
            <a:r>
              <a:rPr lang="en-US" altLang="ko-KR" sz="700" b="0" baseline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Guide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3403638" y="6381328"/>
            <a:ext cx="80791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7377850" y="6381328"/>
            <a:ext cx="10685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3491364" y="4597877"/>
            <a:ext cx="115267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Company</a:t>
            </a:r>
            <a:r>
              <a:rPr lang="en-US" altLang="ko-KR" sz="700" b="0" baseline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Guide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02" b="28626"/>
          <a:stretch/>
        </p:blipFill>
        <p:spPr bwMode="auto">
          <a:xfrm>
            <a:off x="8265528" y="6489548"/>
            <a:ext cx="1440000" cy="2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15"/>
          <p:cNvSpPr>
            <a:spLocks noGrp="1"/>
          </p:cNvSpPr>
          <p:nvPr>
            <p:ph type="pic" sz="quarter" idx="31" hasCustomPrompt="1"/>
          </p:nvPr>
        </p:nvSpPr>
        <p:spPr>
          <a:xfrm>
            <a:off x="3384251" y="5063301"/>
            <a:ext cx="3852000" cy="1260000"/>
          </a:xfrm>
        </p:spPr>
        <p:txBody>
          <a:bodyPr>
            <a:normAutofit/>
          </a:bodyPr>
          <a:lstStyle>
            <a:lvl1pPr marL="0" indent="0">
              <a:buNone/>
              <a:defRPr sz="1200" b="0" baseline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Monthly Return Table (15)</a:t>
            </a:r>
            <a:endParaRPr lang="ko-KR" altLang="en-US" dirty="0"/>
          </a:p>
        </p:txBody>
      </p:sp>
      <p:sp>
        <p:nvSpPr>
          <p:cNvPr id="3" name="16"/>
          <p:cNvSpPr>
            <a:spLocks noGrp="1"/>
          </p:cNvSpPr>
          <p:nvPr>
            <p:ph type="body" sz="quarter" idx="32" hasCustomPrompt="1"/>
          </p:nvPr>
        </p:nvSpPr>
        <p:spPr>
          <a:xfrm>
            <a:off x="71415" y="15521"/>
            <a:ext cx="6552728" cy="333375"/>
          </a:xfrm>
        </p:spPr>
        <p:txBody>
          <a:bodyPr anchor="ctr"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Classification (16)</a:t>
            </a:r>
            <a:endParaRPr lang="ko-KR" altLang="en-US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D7B2377-E462-4EDB-945F-D9AE13E814DE}"/>
              </a:ext>
            </a:extLst>
          </p:cNvPr>
          <p:cNvSpPr txBox="1"/>
          <p:nvPr userDrawn="1"/>
        </p:nvSpPr>
        <p:spPr>
          <a:xfrm>
            <a:off x="3389875" y="4784282"/>
            <a:ext cx="814770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월간 수익률</a:t>
            </a:r>
          </a:p>
        </p:txBody>
      </p: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03E5A708-57C7-442A-A914-6B59F3B65A85}"/>
              </a:ext>
            </a:extLst>
          </p:cNvPr>
          <p:cNvCxnSpPr>
            <a:cxnSpLocks/>
          </p:cNvCxnSpPr>
          <p:nvPr userDrawn="1"/>
        </p:nvCxnSpPr>
        <p:spPr>
          <a:xfrm>
            <a:off x="3452083" y="2654569"/>
            <a:ext cx="28851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B6A6CC45-0464-40FD-A736-511761B20E6A}"/>
              </a:ext>
            </a:extLst>
          </p:cNvPr>
          <p:cNvCxnSpPr>
            <a:cxnSpLocks/>
          </p:cNvCxnSpPr>
          <p:nvPr userDrawn="1"/>
        </p:nvCxnSpPr>
        <p:spPr>
          <a:xfrm>
            <a:off x="3386427" y="5019559"/>
            <a:ext cx="38708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5CD8CF57-3BEB-4442-825D-CFEC31A64CC0}"/>
              </a:ext>
            </a:extLst>
          </p:cNvPr>
          <p:cNvCxnSpPr>
            <a:cxnSpLocks/>
          </p:cNvCxnSpPr>
          <p:nvPr userDrawn="1"/>
        </p:nvCxnSpPr>
        <p:spPr>
          <a:xfrm>
            <a:off x="7355837" y="5018903"/>
            <a:ext cx="23647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4B153F6D-F075-44AA-A47B-8893D4B718D1}"/>
              </a:ext>
            </a:extLst>
          </p:cNvPr>
          <p:cNvCxnSpPr>
            <a:cxnSpLocks/>
          </p:cNvCxnSpPr>
          <p:nvPr userDrawn="1"/>
        </p:nvCxnSpPr>
        <p:spPr>
          <a:xfrm>
            <a:off x="108558" y="5019559"/>
            <a:ext cx="31744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D1AC156C-57BD-4141-BB6C-457B4D4B04F8}"/>
              </a:ext>
            </a:extLst>
          </p:cNvPr>
          <p:cNvCxnSpPr>
            <a:cxnSpLocks/>
          </p:cNvCxnSpPr>
          <p:nvPr userDrawn="1"/>
        </p:nvCxnSpPr>
        <p:spPr>
          <a:xfrm>
            <a:off x="3386427" y="6352709"/>
            <a:ext cx="38708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id="{12CE67EF-7A87-49EC-B969-93C079486679}"/>
              </a:ext>
            </a:extLst>
          </p:cNvPr>
          <p:cNvCxnSpPr>
            <a:cxnSpLocks/>
          </p:cNvCxnSpPr>
          <p:nvPr userDrawn="1"/>
        </p:nvCxnSpPr>
        <p:spPr>
          <a:xfrm>
            <a:off x="7355837" y="6352053"/>
            <a:ext cx="23647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4BB81FEE-0F43-4E40-B9BD-76AB255C6029}"/>
              </a:ext>
            </a:extLst>
          </p:cNvPr>
          <p:cNvCxnSpPr>
            <a:cxnSpLocks/>
          </p:cNvCxnSpPr>
          <p:nvPr userDrawn="1"/>
        </p:nvCxnSpPr>
        <p:spPr>
          <a:xfrm>
            <a:off x="108558" y="6352709"/>
            <a:ext cx="31744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CB2D9042-18D7-458E-8F0D-49E477EF5B1C}"/>
              </a:ext>
            </a:extLst>
          </p:cNvPr>
          <p:cNvSpPr txBox="1"/>
          <p:nvPr userDrawn="1"/>
        </p:nvSpPr>
        <p:spPr>
          <a:xfrm>
            <a:off x="113817" y="6381328"/>
            <a:ext cx="10685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9231310-4B12-4F3F-A5BB-CCEF2C238FD9}"/>
              </a:ext>
            </a:extLst>
          </p:cNvPr>
          <p:cNvSpPr txBox="1"/>
          <p:nvPr userDrawn="1"/>
        </p:nvSpPr>
        <p:spPr>
          <a:xfrm>
            <a:off x="-1055447" y="2415787"/>
            <a:ext cx="256925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▼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720AFEE-8F90-4643-BD55-57A87A30A9C4}"/>
              </a:ext>
            </a:extLst>
          </p:cNvPr>
          <p:cNvSpPr txBox="1"/>
          <p:nvPr userDrawn="1"/>
        </p:nvSpPr>
        <p:spPr>
          <a:xfrm>
            <a:off x="-421275" y="4784281"/>
            <a:ext cx="256925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▼</a:t>
            </a: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5DD7853F-E920-43F3-96EC-D632A607DC10}"/>
              </a:ext>
            </a:extLst>
          </p:cNvPr>
          <p:cNvCxnSpPr>
            <a:cxnSpLocks/>
          </p:cNvCxnSpPr>
          <p:nvPr userDrawn="1"/>
        </p:nvCxnSpPr>
        <p:spPr>
          <a:xfrm>
            <a:off x="-3162409" y="4564935"/>
            <a:ext cx="295232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35D73FA0-88B5-41F0-9394-020CAF950120}"/>
              </a:ext>
            </a:extLst>
          </p:cNvPr>
          <p:cNvCxnSpPr>
            <a:cxnSpLocks/>
          </p:cNvCxnSpPr>
          <p:nvPr userDrawn="1"/>
        </p:nvCxnSpPr>
        <p:spPr>
          <a:xfrm>
            <a:off x="-3172274" y="2654569"/>
            <a:ext cx="29782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BA91CEB-0A3D-44C8-B0B9-51A55FAD9908}"/>
              </a:ext>
            </a:extLst>
          </p:cNvPr>
          <p:cNvSpPr/>
          <p:nvPr userDrawn="1"/>
        </p:nvSpPr>
        <p:spPr>
          <a:xfrm>
            <a:off x="6631386" y="2420541"/>
            <a:ext cx="3001565" cy="2177336"/>
          </a:xfrm>
          <a:prstGeom prst="rect">
            <a:avLst/>
          </a:prstGeom>
          <a:solidFill>
            <a:srgbClr val="A5A5A5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42B641-4785-4E43-9401-81C33AB81E21}"/>
              </a:ext>
            </a:extLst>
          </p:cNvPr>
          <p:cNvSpPr txBox="1"/>
          <p:nvPr userDrawn="1"/>
        </p:nvSpPr>
        <p:spPr>
          <a:xfrm>
            <a:off x="6739639" y="2415787"/>
            <a:ext cx="814770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자산 스타일</a:t>
            </a:r>
          </a:p>
        </p:txBody>
      </p:sp>
      <p:graphicFrame>
        <p:nvGraphicFramePr>
          <p:cNvPr id="81" name="표 5">
            <a:extLst>
              <a:ext uri="{FF2B5EF4-FFF2-40B4-BE49-F238E27FC236}">
                <a16:creationId xmlns:a16="http://schemas.microsoft.com/office/drawing/2014/main" id="{C11A2569-8DF2-44EC-B8E1-56B947CA600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28442242"/>
              </p:ext>
            </p:extLst>
          </p:nvPr>
        </p:nvGraphicFramePr>
        <p:xfrm>
          <a:off x="7090359" y="2591156"/>
          <a:ext cx="2330858" cy="1859908"/>
        </p:xfrm>
        <a:graphic>
          <a:graphicData uri="http://schemas.openxmlformats.org/drawingml/2006/table">
            <a:tbl>
              <a:tblPr firstRow="1" bandRow="1"/>
              <a:tblGrid>
                <a:gridCol w="618653">
                  <a:extLst>
                    <a:ext uri="{9D8B030D-6E8A-4147-A177-3AD203B41FA5}">
                      <a16:colId xmlns:a16="http://schemas.microsoft.com/office/drawing/2014/main" val="490126816"/>
                    </a:ext>
                  </a:extLst>
                </a:gridCol>
                <a:gridCol w="618653">
                  <a:extLst>
                    <a:ext uri="{9D8B030D-6E8A-4147-A177-3AD203B41FA5}">
                      <a16:colId xmlns:a16="http://schemas.microsoft.com/office/drawing/2014/main" val="1061314702"/>
                    </a:ext>
                  </a:extLst>
                </a:gridCol>
                <a:gridCol w="618653">
                  <a:extLst>
                    <a:ext uri="{9D8B030D-6E8A-4147-A177-3AD203B41FA5}">
                      <a16:colId xmlns:a16="http://schemas.microsoft.com/office/drawing/2014/main" val="3622059614"/>
                    </a:ext>
                  </a:extLst>
                </a:gridCol>
                <a:gridCol w="474899">
                  <a:extLst>
                    <a:ext uri="{9D8B030D-6E8A-4147-A177-3AD203B41FA5}">
                      <a16:colId xmlns:a16="http://schemas.microsoft.com/office/drawing/2014/main" val="1850201985"/>
                    </a:ext>
                  </a:extLst>
                </a:gridCol>
              </a:tblGrid>
              <a:tr h="2298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가치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혼합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성장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69039"/>
                  </a:ext>
                </a:extLst>
              </a:tr>
              <a:tr h="4040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대형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583432"/>
                  </a:ext>
                </a:extLst>
              </a:tr>
              <a:tr h="4040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멀티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932530"/>
                  </a:ext>
                </a:extLst>
              </a:tr>
              <a:tr h="4040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중소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391844"/>
                  </a:ext>
                </a:extLst>
              </a:tr>
              <a:tr h="404017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소형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02562"/>
                  </a:ext>
                </a:extLst>
              </a:tr>
            </a:tbl>
          </a:graphicData>
        </a:graphic>
      </p:graphicFrame>
      <p:sp>
        <p:nvSpPr>
          <p:cNvPr id="85" name="그림 개체 틀 4">
            <a:extLst>
              <a:ext uri="{FF2B5EF4-FFF2-40B4-BE49-F238E27FC236}">
                <a16:creationId xmlns:a16="http://schemas.microsoft.com/office/drawing/2014/main" id="{6EB7938B-2F18-496F-A2DD-3823B6861D3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090359" y="2833200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(17)</a:t>
            </a:r>
            <a:endParaRPr lang="ko-KR" altLang="en-US" dirty="0"/>
          </a:p>
        </p:txBody>
      </p:sp>
      <p:sp>
        <p:nvSpPr>
          <p:cNvPr id="86" name="그림 개체 틀 4">
            <a:extLst>
              <a:ext uri="{FF2B5EF4-FFF2-40B4-BE49-F238E27FC236}">
                <a16:creationId xmlns:a16="http://schemas.microsoft.com/office/drawing/2014/main" id="{E2E35BC1-5B2F-4DE7-88D9-A696F67ABEB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715967" y="2833200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(18)</a:t>
            </a:r>
            <a:endParaRPr lang="ko-KR" altLang="en-US" dirty="0"/>
          </a:p>
        </p:txBody>
      </p:sp>
      <p:sp>
        <p:nvSpPr>
          <p:cNvPr id="90" name="그림 개체 틀 4">
            <a:extLst>
              <a:ext uri="{FF2B5EF4-FFF2-40B4-BE49-F238E27FC236}">
                <a16:creationId xmlns:a16="http://schemas.microsoft.com/office/drawing/2014/main" id="{FACC44C6-F8EB-47F7-AAE9-7640B9CB0025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327382" y="2833200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(19)</a:t>
            </a:r>
            <a:endParaRPr lang="ko-KR" altLang="en-US" dirty="0"/>
          </a:p>
        </p:txBody>
      </p:sp>
      <p:sp>
        <p:nvSpPr>
          <p:cNvPr id="91" name="그림 개체 틀 4">
            <a:extLst>
              <a:ext uri="{FF2B5EF4-FFF2-40B4-BE49-F238E27FC236}">
                <a16:creationId xmlns:a16="http://schemas.microsoft.com/office/drawing/2014/main" id="{173BF736-0542-4A3B-BDCE-3412D02D77A1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090359" y="3242605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(20)</a:t>
            </a:r>
            <a:endParaRPr lang="ko-KR" altLang="en-US" dirty="0"/>
          </a:p>
        </p:txBody>
      </p:sp>
      <p:sp>
        <p:nvSpPr>
          <p:cNvPr id="92" name="그림 개체 틀 4">
            <a:extLst>
              <a:ext uri="{FF2B5EF4-FFF2-40B4-BE49-F238E27FC236}">
                <a16:creationId xmlns:a16="http://schemas.microsoft.com/office/drawing/2014/main" id="{2B3406AC-E330-45B9-A961-B7D08F661F18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715967" y="3242605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(21)</a:t>
            </a:r>
            <a:endParaRPr lang="ko-KR" altLang="en-US" dirty="0"/>
          </a:p>
        </p:txBody>
      </p:sp>
      <p:sp>
        <p:nvSpPr>
          <p:cNvPr id="93" name="그림 개체 틀 4">
            <a:extLst>
              <a:ext uri="{FF2B5EF4-FFF2-40B4-BE49-F238E27FC236}">
                <a16:creationId xmlns:a16="http://schemas.microsoft.com/office/drawing/2014/main" id="{FC810EEF-BA8A-4751-AE2E-2ECEE84A83F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327382" y="3242605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(22)</a:t>
            </a:r>
            <a:endParaRPr lang="ko-KR" altLang="en-US" dirty="0"/>
          </a:p>
        </p:txBody>
      </p:sp>
      <p:sp>
        <p:nvSpPr>
          <p:cNvPr id="94" name="그림 개체 틀 4">
            <a:extLst>
              <a:ext uri="{FF2B5EF4-FFF2-40B4-BE49-F238E27FC236}">
                <a16:creationId xmlns:a16="http://schemas.microsoft.com/office/drawing/2014/main" id="{AAB2FC32-08CE-49E1-B54F-6F456145BC4E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090359" y="3642132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(23)</a:t>
            </a:r>
            <a:endParaRPr lang="ko-KR" altLang="en-US" dirty="0"/>
          </a:p>
        </p:txBody>
      </p:sp>
      <p:sp>
        <p:nvSpPr>
          <p:cNvPr id="95" name="그림 개체 틀 4">
            <a:extLst>
              <a:ext uri="{FF2B5EF4-FFF2-40B4-BE49-F238E27FC236}">
                <a16:creationId xmlns:a16="http://schemas.microsoft.com/office/drawing/2014/main" id="{52BBC82C-D5D7-4405-8467-71B3702513C2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715967" y="3642132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(24)</a:t>
            </a:r>
            <a:endParaRPr lang="ko-KR" altLang="en-US" dirty="0"/>
          </a:p>
        </p:txBody>
      </p:sp>
      <p:sp>
        <p:nvSpPr>
          <p:cNvPr id="96" name="그림 개체 틀 4">
            <a:extLst>
              <a:ext uri="{FF2B5EF4-FFF2-40B4-BE49-F238E27FC236}">
                <a16:creationId xmlns:a16="http://schemas.microsoft.com/office/drawing/2014/main" id="{17BD9CD2-A79C-41A9-B6FA-21658B47310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327382" y="3642132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(25)</a:t>
            </a:r>
            <a:endParaRPr lang="ko-KR" altLang="en-US" dirty="0"/>
          </a:p>
        </p:txBody>
      </p:sp>
      <p:sp>
        <p:nvSpPr>
          <p:cNvPr id="97" name="그림 개체 틀 4">
            <a:extLst>
              <a:ext uri="{FF2B5EF4-FFF2-40B4-BE49-F238E27FC236}">
                <a16:creationId xmlns:a16="http://schemas.microsoft.com/office/drawing/2014/main" id="{AF129713-5AA9-4DB8-B919-7579C3D09F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090359" y="4046921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(26)</a:t>
            </a:r>
            <a:endParaRPr lang="ko-KR" altLang="en-US" dirty="0"/>
          </a:p>
        </p:txBody>
      </p:sp>
      <p:sp>
        <p:nvSpPr>
          <p:cNvPr id="98" name="그림 개체 틀 4">
            <a:extLst>
              <a:ext uri="{FF2B5EF4-FFF2-40B4-BE49-F238E27FC236}">
                <a16:creationId xmlns:a16="http://schemas.microsoft.com/office/drawing/2014/main" id="{E8CC0945-FD75-45F9-8052-969B9CE36D6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715967" y="4046921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(27)</a:t>
            </a:r>
            <a:endParaRPr lang="ko-KR" altLang="en-US" dirty="0"/>
          </a:p>
        </p:txBody>
      </p:sp>
      <p:sp>
        <p:nvSpPr>
          <p:cNvPr id="99" name="그림 개체 틀 4">
            <a:extLst>
              <a:ext uri="{FF2B5EF4-FFF2-40B4-BE49-F238E27FC236}">
                <a16:creationId xmlns:a16="http://schemas.microsoft.com/office/drawing/2014/main" id="{04A3093F-B6B7-4AD1-AF9D-68825A31A54E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327382" y="4046921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(28)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0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4B121BD-C09A-4351-8697-8EC124B14C2A}"/>
              </a:ext>
            </a:extLst>
          </p:cNvPr>
          <p:cNvGrpSpPr/>
          <p:nvPr userDrawn="1"/>
        </p:nvGrpSpPr>
        <p:grpSpPr>
          <a:xfrm>
            <a:off x="0" y="347066"/>
            <a:ext cx="6467938" cy="454026"/>
            <a:chOff x="0" y="347066"/>
            <a:chExt cx="6467938" cy="45402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0C77CE-03C1-40F0-A5C8-9C820B07BE18}"/>
                </a:ext>
              </a:extLst>
            </p:cNvPr>
            <p:cNvSpPr/>
            <p:nvPr userDrawn="1"/>
          </p:nvSpPr>
          <p:spPr>
            <a:xfrm>
              <a:off x="0" y="347067"/>
              <a:ext cx="4933950" cy="454025"/>
            </a:xfrm>
            <a:prstGeom prst="rect">
              <a:avLst/>
            </a:prstGeom>
            <a:solidFill>
              <a:srgbClr val="A5A5A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모서리가 둥근 직사각형 12">
              <a:extLst>
                <a:ext uri="{FF2B5EF4-FFF2-40B4-BE49-F238E27FC236}">
                  <a16:creationId xmlns:a16="http://schemas.microsoft.com/office/drawing/2014/main" id="{BF0ACF94-9DE9-4BA4-BF46-A074DE23E14D}"/>
                </a:ext>
              </a:extLst>
            </p:cNvPr>
            <p:cNvSpPr/>
            <p:nvPr userDrawn="1"/>
          </p:nvSpPr>
          <p:spPr>
            <a:xfrm>
              <a:off x="4570789" y="347066"/>
              <a:ext cx="1897149" cy="454025"/>
            </a:xfrm>
            <a:prstGeom prst="roundRect">
              <a:avLst>
                <a:gd name="adj" fmla="val 50000"/>
              </a:avLst>
            </a:prstGeom>
            <a:solidFill>
              <a:srgbClr val="A5A5A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모서리가 둥근 직사각형 13">
              <a:extLst>
                <a:ext uri="{FF2B5EF4-FFF2-40B4-BE49-F238E27FC236}">
                  <a16:creationId xmlns:a16="http://schemas.microsoft.com/office/drawing/2014/main" id="{438EC392-F9E1-4E90-9918-21D2F0426703}"/>
                </a:ext>
              </a:extLst>
            </p:cNvPr>
            <p:cNvSpPr/>
            <p:nvPr userDrawn="1"/>
          </p:nvSpPr>
          <p:spPr>
            <a:xfrm>
              <a:off x="174238" y="354493"/>
              <a:ext cx="1453790" cy="410211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87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0" r:id="rId2"/>
    <p:sldLayoutId id="2147483662" r:id="rId3"/>
    <p:sldLayoutId id="2147483663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1F611-A21C-4697-A046-0F17C198DD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CF762C-07D0-4531-A9C7-82CC6859EE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13BBE8C-AFFF-4C58-8CE8-B41FBD45F0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EB96EAB-6195-48D5-AB66-B0EDACDEBE0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표 개체 틀 7">
            <a:extLst>
              <a:ext uri="{FF2B5EF4-FFF2-40B4-BE49-F238E27FC236}">
                <a16:creationId xmlns:a16="http://schemas.microsoft.com/office/drawing/2014/main" id="{5510C760-3103-4B8D-9679-8D83528B0F6F}"/>
              </a:ext>
            </a:extLst>
          </p:cNvPr>
          <p:cNvSpPr>
            <a:spLocks noGrp="1"/>
          </p:cNvSpPr>
          <p:nvPr>
            <p:ph type="tbl" sz="quarter" idx="20"/>
          </p:nvPr>
        </p:nvSpPr>
        <p:spPr/>
      </p:sp>
      <p:sp>
        <p:nvSpPr>
          <p:cNvPr id="18" name="표 개체 틀 17">
            <a:extLst>
              <a:ext uri="{FF2B5EF4-FFF2-40B4-BE49-F238E27FC236}">
                <a16:creationId xmlns:a16="http://schemas.microsoft.com/office/drawing/2014/main" id="{1F0759AA-011E-430F-9C63-A51A742C7326}"/>
              </a:ext>
            </a:extLst>
          </p:cNvPr>
          <p:cNvSpPr>
            <a:spLocks noGrp="1"/>
          </p:cNvSpPr>
          <p:nvPr>
            <p:ph type="tbl" sz="quarter" idx="30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E1E878A-E986-4516-86EE-C831BFFA0DD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17F237D-87D5-4245-8E22-D584502ECC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1338E2C-D7DD-45EC-BB65-1A91412023F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8B57659-96D1-4A38-9D0D-61ECC3551A6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5A93C81A-AEB5-47E1-A1B4-D3EFE151C9F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2D6E201-0016-42B5-9F21-B5A2E774BDE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05345954-D20B-45C2-AEF1-4D8DD56C7A7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4D5E82A-2F1F-4E1A-A467-84E8A3570C2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5E720D1F-0D05-4B4B-9C76-2589850EF7C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7A97622A-5CCF-46F7-A303-89A8A6910F2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1A8279A2-2B9D-45FA-A37A-78903C6CD6F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93620465-5AF6-4ED3-ACCB-9AD7EFAA3B1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AB833789-949C-453E-ACB1-ADC0700EE8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234A7D01-C635-4AE0-A3D2-53E97B5FA35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FC6403FB-F975-4BAB-9A2F-E4FE995E5D92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1CE34E18-D8E3-4803-8F7D-A49501A554D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74111CED-1B94-43CF-9921-D82D3FA5548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C53734F4-A358-42C5-98A8-5126FEDBA72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8" name="그림 개체 틀 27">
            <a:extLst>
              <a:ext uri="{FF2B5EF4-FFF2-40B4-BE49-F238E27FC236}">
                <a16:creationId xmlns:a16="http://schemas.microsoft.com/office/drawing/2014/main" id="{FACCBE98-7190-41AA-86C1-511358C98B8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247F3D5B-3AA0-4237-AB0E-15427280FF2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E6D2EDAB-8856-4CBB-BA2A-DB18BB2856C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1C2B69FE-4637-4B2F-9C57-38A77BF960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163E2134-FF06-46E2-B845-76D55716CA50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</p:spTree>
    <p:extLst>
      <p:ext uri="{BB962C8B-B14F-4D97-AF65-F5344CB8AC3E}">
        <p14:creationId xmlns:p14="http://schemas.microsoft.com/office/powerpoint/2010/main" val="17242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20"/>
          </p:nvPr>
        </p:nvSpPr>
        <p:spPr/>
      </p:sp>
      <p:sp>
        <p:nvSpPr>
          <p:cNvPr id="7" name="Table Placeholder 6"/>
          <p:cNvSpPr>
            <a:spLocks noGrp="1"/>
          </p:cNvSpPr>
          <p:nvPr>
            <p:ph type="tbl" sz="quarter" idx="30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33"/>
          </p:nvPr>
        </p:nvSpPr>
        <p:spPr/>
      </p:sp>
      <p:pic>
        <p:nvPicPr>
          <p:cNvPr id="20" name="Picture Placeholder 19" descr="mult_fig.png"/>
          <p:cNvPicPr>
            <a:picLocks noGrp="1" noChangeAspect="1"/>
          </p:cNvPicPr>
          <p:nvPr>
            <p:ph type="pic" sz="quarter" idx="34"/>
          </p:nvPr>
        </p:nvPicPr>
        <p:blipFill>
          <a:blip r:embed="rId2"/>
          <a:srcRect t="17359" b="17359"/>
          <a:stretch>
            <a:fillRect/>
          </a:stretch>
        </p:blipFill>
        <p:spPr/>
      </p:pic>
      <p:sp>
        <p:nvSpPr>
          <p:cNvPr id="21" name="Picture Placeholder 20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23" name="Picture Placeholder 22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24" name="Picture Placeholder 23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5" name="Picture Placeholder 24"/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6" name="Picture Placeholder 25"/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7" name="Picture Placeholder 26"/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8" name="Picture Placeholder 27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9" name="Picture Placeholder 28"/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30" name="Picture Placeholder 29"/>
          <p:cNvSpPr>
            <a:spLocks noGrp="1"/>
          </p:cNvSpPr>
          <p:nvPr>
            <p:ph type="pic" sz="quarter" idx="44"/>
          </p:nvPr>
        </p:nvSpPr>
        <p:spPr/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20"/>
          </p:nvPr>
        </p:nvSpPr>
        <p:spPr/>
      </p:sp>
      <p:sp>
        <p:nvSpPr>
          <p:cNvPr id="7" name="Table Placeholder 6"/>
          <p:cNvSpPr>
            <a:spLocks noGrp="1"/>
          </p:cNvSpPr>
          <p:nvPr>
            <p:ph type="tbl" sz="quarter" idx="30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/>
          </a:p>
        </p:txBody>
      </p:sp>
      <p:pic>
        <p:nvPicPr>
          <p:cNvPr id="19" name="Picture Placeholder 18" descr="image.png"/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t="17359" b="17359"/>
          <a:stretch>
            <a:fillRect/>
          </a:stretch>
        </p:blipFill>
        <p:spPr/>
      </p:pic>
      <p:sp>
        <p:nvSpPr>
          <p:cNvPr id="20" name="Picture Placeholder 19"/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1" name="Picture Placeholder 20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23" name="Picture Placeholder 22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24" name="Picture Placeholder 23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5" name="Picture Placeholder 24"/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6" name="Picture Placeholder 25"/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7" name="Picture Placeholder 26"/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8" name="Picture Placeholder 27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9" name="Picture Placeholder 28"/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30" name="Picture Placeholder 29"/>
          <p:cNvSpPr>
            <a:spLocks noGrp="1"/>
          </p:cNvSpPr>
          <p:nvPr>
            <p:ph type="pic" sz="quarter" idx="44"/>
          </p:nvPr>
        </p:nvSpPr>
        <p:spPr/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20"/>
          </p:nvPr>
        </p:nvSpPr>
        <p:spPr/>
      </p:sp>
      <p:sp>
        <p:nvSpPr>
          <p:cNvPr id="7" name="Table Placeholder 6"/>
          <p:cNvSpPr>
            <a:spLocks noGrp="1"/>
          </p:cNvSpPr>
          <p:nvPr>
            <p:ph type="tbl" sz="quarter" idx="30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/>
          </a:p>
        </p:txBody>
      </p:sp>
      <p:pic>
        <p:nvPicPr>
          <p:cNvPr id="19" name="Picture Placeholder 18" descr="image.png"/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t="17359" b="17359"/>
          <a:stretch>
            <a:fillRect/>
          </a:stretch>
        </p:blipFill>
        <p:spPr/>
      </p:pic>
      <p:pic>
        <p:nvPicPr>
          <p:cNvPr id="20" name="Picture Placeholder 19" descr="image.png"/>
          <p:cNvPicPr>
            <a:picLocks noGrp="1" noChangeAspect="1"/>
          </p:cNvPicPr>
          <p:nvPr>
            <p:ph type="pic" sz="quarter" idx="34"/>
          </p:nvPr>
        </p:nvPicPr>
        <p:blipFill>
          <a:blip r:embed="rId2"/>
          <a:srcRect t="17359" b="17359"/>
          <a:stretch>
            <a:fillRect/>
          </a:stretch>
        </p:blipFill>
        <p:spPr/>
      </p:pic>
      <p:pic>
        <p:nvPicPr>
          <p:cNvPr id="21" name="Picture Placeholder 20" descr="image.png"/>
          <p:cNvPicPr>
            <a:picLocks noGrp="1" noChangeAspect="1"/>
          </p:cNvPicPr>
          <p:nvPr>
            <p:ph type="pic" sz="quarter" idx="35"/>
          </p:nvPr>
        </p:nvPicPr>
        <p:blipFill>
          <a:blip r:embed="rId2"/>
          <a:srcRect t="17359" b="17359"/>
          <a:stretch>
            <a:fillRect/>
          </a:stretch>
        </p:blipFill>
        <p:spPr/>
      </p:pic>
      <p:pic>
        <p:nvPicPr>
          <p:cNvPr id="22" name="Picture Placeholder 21" descr="image.png"/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 t="17359" b="17359"/>
          <a:stretch>
            <a:fillRect/>
          </a:stretch>
        </p:blipFill>
        <p:spPr/>
      </p:pic>
      <p:pic>
        <p:nvPicPr>
          <p:cNvPr id="23" name="Picture Placeholder 22" descr="image.png"/>
          <p:cNvPicPr>
            <a:picLocks noGrp="1" noChangeAspect="1"/>
          </p:cNvPicPr>
          <p:nvPr>
            <p:ph type="pic" sz="quarter" idx="37"/>
          </p:nvPr>
        </p:nvPicPr>
        <p:blipFill>
          <a:blip r:embed="rId2"/>
          <a:srcRect t="17359" b="17359"/>
          <a:stretch>
            <a:fillRect/>
          </a:stretch>
        </p:blipFill>
        <p:spPr/>
      </p:pic>
      <p:pic>
        <p:nvPicPr>
          <p:cNvPr id="24" name="Picture Placeholder 23" descr="image.png"/>
          <p:cNvPicPr>
            <a:picLocks noGrp="1" noChangeAspect="1"/>
          </p:cNvPicPr>
          <p:nvPr>
            <p:ph type="pic" sz="quarter" idx="38"/>
          </p:nvPr>
        </p:nvPicPr>
        <p:blipFill>
          <a:blip r:embed="rId2"/>
          <a:srcRect t="17359" b="17359"/>
          <a:stretch>
            <a:fillRect/>
          </a:stretch>
        </p:blipFill>
        <p:spPr/>
      </p:pic>
      <p:pic>
        <p:nvPicPr>
          <p:cNvPr id="25" name="Picture Placeholder 24" descr="image.png"/>
          <p:cNvPicPr>
            <a:picLocks noGrp="1" noChangeAspect="1"/>
          </p:cNvPicPr>
          <p:nvPr>
            <p:ph type="pic" sz="quarter" idx="39"/>
          </p:nvPr>
        </p:nvPicPr>
        <p:blipFill>
          <a:blip r:embed="rId2"/>
          <a:srcRect t="17359" b="17359"/>
          <a:stretch>
            <a:fillRect/>
          </a:stretch>
        </p:blipFill>
        <p:spPr/>
      </p:pic>
      <p:pic>
        <p:nvPicPr>
          <p:cNvPr id="26" name="Picture Placeholder 25" descr="image.png"/>
          <p:cNvPicPr>
            <a:picLocks noGrp="1" noChangeAspect="1"/>
          </p:cNvPicPr>
          <p:nvPr>
            <p:ph type="pic" sz="quarter" idx="40"/>
          </p:nvPr>
        </p:nvPicPr>
        <p:blipFill>
          <a:blip r:embed="rId2"/>
          <a:srcRect t="17359" b="17359"/>
          <a:stretch>
            <a:fillRect/>
          </a:stretch>
        </p:blipFill>
        <p:spPr/>
      </p:pic>
      <p:pic>
        <p:nvPicPr>
          <p:cNvPr id="27" name="Picture Placeholder 26" descr="image.pn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t="17359" b="17359"/>
          <a:stretch>
            <a:fillRect/>
          </a:stretch>
        </p:blipFill>
        <p:spPr/>
      </p:pic>
      <p:pic>
        <p:nvPicPr>
          <p:cNvPr id="28" name="Picture Placeholder 27" descr="image.png"/>
          <p:cNvPicPr>
            <a:picLocks noGrp="1" noChangeAspect="1"/>
          </p:cNvPicPr>
          <p:nvPr>
            <p:ph type="pic" sz="quarter" idx="42"/>
          </p:nvPr>
        </p:nvPicPr>
        <p:blipFill>
          <a:blip r:embed="rId2"/>
          <a:srcRect t="17359" b="17359"/>
          <a:stretch>
            <a:fillRect/>
          </a:stretch>
        </p:blipFill>
        <p:spPr/>
      </p:pic>
      <p:pic>
        <p:nvPicPr>
          <p:cNvPr id="29" name="Picture Placeholder 28" descr="image.png"/>
          <p:cNvPicPr>
            <a:picLocks noGrp="1" noChangeAspect="1"/>
          </p:cNvPicPr>
          <p:nvPr>
            <p:ph type="pic" sz="quarter" idx="43"/>
          </p:nvPr>
        </p:nvPicPr>
        <p:blipFill>
          <a:blip r:embed="rId2"/>
          <a:srcRect t="17359" b="17359"/>
          <a:stretch>
            <a:fillRect/>
          </a:stretch>
        </p:blipFill>
        <p:spPr/>
      </p:pic>
      <p:pic>
        <p:nvPicPr>
          <p:cNvPr id="30" name="Picture Placeholder 29" descr="image.png"/>
          <p:cNvPicPr>
            <a:picLocks noGrp="1" noChangeAspect="1"/>
          </p:cNvPicPr>
          <p:nvPr>
            <p:ph type="pic" sz="quarter" idx="44"/>
          </p:nvPr>
        </p:nvPicPr>
        <p:blipFill>
          <a:blip r:embed="rId2"/>
          <a:srcRect t="17359" b="17359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A100910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KOSEF KRX100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KRX100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한국거래소가 산출하는 KRX100 지수를 추종하는 ETF입니다. KRX100 지수는 유가증권시장과 코스닥시장을 대표하는 100개 기업으로 구성되어 있으며 시가총액 및 유동성 지표 이외에도 수익성, 안정성, 건전성 등 다양한 기준을 반영하고 있습니다.</a:t>
            </a:r>
          </a:p>
        </p:txBody>
      </p:sp>
      <p:graphicFrame>
        <p:nvGraphicFramePr>
          <p:cNvPr id="6" name="Table Placeholder 5"/>
          <p:cNvGraphicFramePr>
            <a:graphicFrameLocks noGrp="1"/>
          </p:cNvGraphicFramePr>
          <p:nvPr>
            <p:ph type="tbl" sz="quarter" idx="20"/>
          </p:nvPr>
        </p:nvGraphicFramePr>
        <p:xfrm>
          <a:off x="6749504" y="397569"/>
          <a:ext cx="2951999" cy="17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800">
                <a:tc>
                  <a:txBody>
                    <a:bodyPr/>
                    <a:lstStyle/>
                    <a:p>
                      <a:pPr algn="l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최근 종가(원)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5,615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800">
                <a:tc>
                  <a:txBody>
                    <a:bodyPr/>
                    <a:lstStyle/>
                    <a:p>
                      <a:pPr algn="l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52주최고/최저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6,938원/5,490원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800">
                <a:tc>
                  <a:txBody>
                    <a:bodyPr/>
                    <a:lstStyle/>
                    <a:p>
                      <a:pPr algn="l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20일평균거래량/거래대금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367주/2백만원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800">
                <a:tc>
                  <a:txBody>
                    <a:bodyPr/>
                    <a:lstStyle/>
                    <a:p>
                      <a:pPr algn="l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시가총액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101억원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800">
                <a:tc>
                  <a:txBody>
                    <a:bodyPr/>
                    <a:lstStyle/>
                    <a:p>
                      <a:pPr algn="l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외국인지분율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0.01%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800">
                <a:tc>
                  <a:txBody>
                    <a:bodyPr/>
                    <a:lstStyle/>
                    <a:p>
                      <a:pPr algn="l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수익률(1M/3M/6M/1Y)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+0.99/-8.70%/-9.36%/-18.41%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800">
                <a:tc>
                  <a:txBody>
                    <a:bodyPr/>
                    <a:lstStyle/>
                    <a:p>
                      <a:pPr algn="l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최초설정일/상장일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2008-01-22/2008-01-23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800">
                <a:tc>
                  <a:txBody>
                    <a:bodyPr/>
                    <a:lstStyle/>
                    <a:p>
                      <a:pPr algn="l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총보수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0.230%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800">
                <a:tc>
                  <a:txBody>
                    <a:bodyPr/>
                    <a:lstStyle/>
                    <a:p>
                      <a:pPr algn="l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자산운용사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키움투자자산운용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30"/>
          </p:nvPr>
        </p:nvGraphicFramePr>
        <p:xfrm>
          <a:off x="108558" y="2676909"/>
          <a:ext cx="2951999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200">
                <a:tc>
                  <a:txBody>
                    <a:bodyPr/>
                    <a:lstStyle/>
                    <a:p>
                      <a:pPr algn="l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삼성전자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24.75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algn="l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SK하이닉스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6.33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algn="l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NAVER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4.34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algn="l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삼성SDI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3.31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algn="l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카카오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3.16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algn="l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현대차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2.61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algn="l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LG화학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2.43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algn="l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KB금융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2.18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algn="l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기아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2.01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algn="l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POSCO홀딩스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800" b="0">
                          <a:solidFill>
                            <a:srgbClr val="000000"/>
                          </a:solidFill>
                          <a:latin typeface="원신한 Light"/>
                        </a:defRPr>
                      </a:pPr>
                      <a:r>
                        <a:t>1.91</a:t>
                      </a:r>
                    </a:p>
                  </a:txBody>
                  <a:tcPr marL="36000" marR="36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8" name="Picture Placeholder 7" descr="hp_fig.png"/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t="2468" b="2468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t>월간 평균 거래량(천 주)</a:t>
            </a:r>
          </a:p>
        </p:txBody>
      </p:sp>
      <p:pic>
        <p:nvPicPr>
          <p:cNvPr id="10" name="Picture Placeholder 9" descr="vp_fig.png"/>
          <p:cNvPicPr>
            <a:picLocks noGrp="1" noChangeAspect="1"/>
          </p:cNvPicPr>
          <p:nvPr>
            <p:ph type="pic" sz="quarter" idx="23"/>
          </p:nvPr>
        </p:nvPicPr>
        <p:blipFill>
          <a:blip r:embed="rId3"/>
          <a:srcRect l="757" r="757"/>
          <a:stretch>
            <a:fillRect/>
          </a:stretch>
        </p:blipFill>
        <p:spPr/>
      </p:pic>
      <p:sp>
        <p:nvSpPr>
          <p:cNvPr id="11" name="Text Placeholder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섹터 분포(%)</a:t>
            </a:r>
          </a:p>
        </p:txBody>
      </p:sp>
      <p:pic>
        <p:nvPicPr>
          <p:cNvPr id="14" name="Picture Placeholder 13" descr="hap_fig.png"/>
          <p:cNvPicPr>
            <a:picLocks noGrp="1" noChangeAspect="1"/>
          </p:cNvPicPr>
          <p:nvPr>
            <p:ph type="pic" sz="quarter" idx="27"/>
          </p:nvPr>
        </p:nvPicPr>
        <p:blipFill>
          <a:blip r:embed="rId4"/>
          <a:srcRect t="149" b="149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9"/>
          </p:nvPr>
        </p:nvSpPr>
        <p:spPr/>
      </p:sp>
      <p:pic>
        <p:nvPicPr>
          <p:cNvPr id="17" name="Picture Placeholder 16" descr="mr_fig.png"/>
          <p:cNvPicPr>
            <a:picLocks noGrp="1" noChangeAspect="1"/>
          </p:cNvPicPr>
          <p:nvPr>
            <p:ph type="pic" sz="quarter" idx="31"/>
          </p:nvPr>
        </p:nvPicPr>
        <p:blipFill>
          <a:blip r:embed="rId5"/>
          <a:srcRect t="1990" b="1990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주식 &gt; 한국 &gt; KRX100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33"/>
          </p:nvPr>
        </p:nvSpPr>
        <p:spPr/>
      </p:sp>
      <p:pic>
        <p:nvPicPr>
          <p:cNvPr id="20" name="Picture Placeholder 19" descr="image.png"/>
          <p:cNvPicPr>
            <a:picLocks noGrp="1" noChangeAspect="1"/>
          </p:cNvPicPr>
          <p:nvPr>
            <p:ph type="pic" sz="quarter" idx="34"/>
          </p:nvPr>
        </p:nvPicPr>
        <p:blipFill>
          <a:blip r:embed="rId6"/>
          <a:srcRect t="17359" b="17359"/>
          <a:stretch>
            <a:fillRect/>
          </a:stretch>
        </p:blipFill>
        <p:spPr/>
      </p:pic>
      <p:sp>
        <p:nvSpPr>
          <p:cNvPr id="21" name="Picture Placeholder 20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23" name="Picture Placeholder 22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24" name="Picture Placeholder 23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5" name="Picture Placeholder 24"/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6" name="Picture Placeholder 25"/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7" name="Picture Placeholder 26"/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8" name="Picture Placeholder 27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9" name="Picture Placeholder 28"/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30" name="Picture Placeholder 29"/>
          <p:cNvSpPr>
            <a:spLocks noGrp="1"/>
          </p:cNvSpPr>
          <p:nvPr>
            <p:ph type="pic" sz="quarter" idx="44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8159</TotalTime>
  <Words>136</Words>
  <Application>Microsoft Office PowerPoint</Application>
  <PresentationFormat>A4 용지(210x297mm)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원신한 Bold</vt:lpstr>
      <vt:lpstr>원신한 Light</vt:lpstr>
      <vt:lpstr>원신한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빈무진</dc:creator>
  <cp:lastModifiedBy>Jaeweon Kim</cp:lastModifiedBy>
  <cp:revision>530</cp:revision>
  <dcterms:created xsi:type="dcterms:W3CDTF">2020-06-10T10:39:10Z</dcterms:created>
  <dcterms:modified xsi:type="dcterms:W3CDTF">2022-04-16T13:46:43Z</dcterms:modified>
</cp:coreProperties>
</file>