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3120">
          <p15:clr>
            <a:srgbClr val="A4A3A4"/>
          </p15:clr>
        </p15:guide>
        <p15:guide id="7" pos="126">
          <p15:clr>
            <a:srgbClr val="A4A3A4"/>
          </p15:clr>
        </p15:guide>
        <p15:guide id="8" pos="6114">
          <p15:clr>
            <a:srgbClr val="A4A3A4"/>
          </p15:clr>
        </p15:guide>
        <p15:guide id="9" pos="1578">
          <p15:clr>
            <a:srgbClr val="A4A3A4"/>
          </p15:clr>
        </p15:guide>
        <p15:guide id="10" pos="4662">
          <p15:clr>
            <a:srgbClr val="A4A3A4"/>
          </p15:clr>
        </p15:guide>
        <p15:guide id="11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AFF"/>
    <a:srgbClr val="BF9000"/>
    <a:srgbClr val="4F81BD"/>
    <a:srgbClr val="B9D08C"/>
    <a:srgbClr val="BFE4FF"/>
    <a:srgbClr val="C5E0B4"/>
    <a:srgbClr val="A9D18E"/>
    <a:srgbClr val="70AD47"/>
    <a:srgbClr val="548235"/>
    <a:srgbClr val="5D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howGuides="1">
      <p:cViewPr>
        <p:scale>
          <a:sx n="125" d="100"/>
          <a:sy n="125" d="100"/>
        </p:scale>
        <p:origin x="2456" y="744"/>
      </p:cViewPr>
      <p:guideLst>
        <p:guide orient="horz" pos="2160"/>
        <p:guide orient="horz" pos="663"/>
        <p:guide orient="horz" pos="1661"/>
        <p:guide orient="horz" pos="300"/>
        <p:guide orient="horz" pos="845"/>
        <p:guide pos="3120"/>
        <p:guide pos="126"/>
        <p:guide pos="6114"/>
        <p:guide pos="1578"/>
        <p:guide pos="4662"/>
        <p:guide pos="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24" d="100"/>
          <a:sy n="124" d="100"/>
        </p:scale>
        <p:origin x="496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3521-A707-45AB-BAE5-113C671A5659}" type="datetimeFigureOut">
              <a:rPr lang="ko-KR" altLang="en-US" smtClean="0"/>
              <a:pPr/>
              <a:t>2022-04-16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FF20E-B74A-4AF0-BFB8-8ABB9B3B9F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90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B6DF5-A395-48D6-8B9A-37B41E2AC6C6}" type="datetimeFigureOut">
              <a:rPr lang="ko-KR" altLang="en-US" smtClean="0"/>
              <a:pPr/>
              <a:t>2022-04-16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45340-7327-482F-A842-B5455136D4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4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022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C2631C7-2196-4161-B1D1-536EBF0E27DC}"/>
              </a:ext>
            </a:extLst>
          </p:cNvPr>
          <p:cNvSpPr/>
          <p:nvPr userDrawn="1"/>
        </p:nvSpPr>
        <p:spPr>
          <a:xfrm>
            <a:off x="6631386" y="2420541"/>
            <a:ext cx="3001565" cy="2177336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모서리가 둥근 직사각형 138">
            <a:extLst>
              <a:ext uri="{FF2B5EF4-FFF2-40B4-BE49-F238E27FC236}">
                <a16:creationId xmlns:a16="http://schemas.microsoft.com/office/drawing/2014/main" id="{D792B32C-4326-469E-9BB9-D600F345F1F7}"/>
              </a:ext>
            </a:extLst>
          </p:cNvPr>
          <p:cNvSpPr/>
          <p:nvPr userDrawn="1"/>
        </p:nvSpPr>
        <p:spPr>
          <a:xfrm>
            <a:off x="108558" y="938984"/>
            <a:ext cx="6245783" cy="1108040"/>
          </a:xfrm>
          <a:prstGeom prst="roundRect">
            <a:avLst>
              <a:gd name="adj" fmla="val 10664"/>
            </a:avLst>
          </a:prstGeom>
          <a:solidFill>
            <a:srgbClr val="E6CB96">
              <a:lumMod val="20000"/>
              <a:lumOff val="80000"/>
            </a:srgbClr>
          </a:solidFill>
          <a:ln w="12700" cap="flat" cmpd="sng" algn="ctr">
            <a:solidFill>
              <a:srgbClr val="D3A243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8"/>
          </p:nvPr>
        </p:nvSpPr>
        <p:spPr>
          <a:xfrm>
            <a:off x="3797300" y="6491436"/>
            <a:ext cx="23114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>
                <a:solidFill>
                  <a:schemeClr val="tx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72B3219B-C384-44BD-BDAC-79EBF44E6C1F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5" name="0"/>
          <p:cNvSpPr>
            <a:spLocks noGrp="1"/>
          </p:cNvSpPr>
          <p:nvPr>
            <p:ph type="body" sz="quarter" idx="13" hasCustomPrompt="1"/>
          </p:nvPr>
        </p:nvSpPr>
        <p:spPr>
          <a:xfrm>
            <a:off x="146694" y="355233"/>
            <a:ext cx="185397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rgbClr val="BF9000"/>
                </a:solidFill>
                <a:latin typeface="원신한 Bold" panose="020B0803000000000000" pitchFamily="50" charset="-127"/>
                <a:ea typeface="원신한 Bold" panose="020B0803000000000000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SYMB (0)</a:t>
            </a:r>
            <a:endParaRPr lang="ko-KR" altLang="en-US" dirty="0"/>
          </a:p>
        </p:txBody>
      </p:sp>
      <p:sp>
        <p:nvSpPr>
          <p:cNvPr id="66" name="1"/>
          <p:cNvSpPr>
            <a:spLocks noGrp="1"/>
          </p:cNvSpPr>
          <p:nvPr>
            <p:ph type="body" sz="quarter" idx="14" hasCustomPrompt="1"/>
          </p:nvPr>
        </p:nvSpPr>
        <p:spPr>
          <a:xfrm>
            <a:off x="1645590" y="369584"/>
            <a:ext cx="655272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ETF full name (1)</a:t>
            </a:r>
            <a:endParaRPr lang="ko-KR" altLang="en-US" dirty="0"/>
          </a:p>
        </p:txBody>
      </p:sp>
      <p:sp>
        <p:nvSpPr>
          <p:cNvPr id="68" name="3"/>
          <p:cNvSpPr>
            <a:spLocks noGrp="1"/>
          </p:cNvSpPr>
          <p:nvPr>
            <p:ph type="body" sz="quarter" idx="19" hasCustomPrompt="1"/>
          </p:nvPr>
        </p:nvSpPr>
        <p:spPr>
          <a:xfrm>
            <a:off x="178664" y="1006633"/>
            <a:ext cx="6070480" cy="972957"/>
          </a:xfrm>
        </p:spPr>
        <p:txBody>
          <a:bodyPr tIns="90000" anchor="t">
            <a:normAutofit/>
          </a:bodyPr>
          <a:lstStyle>
            <a:lvl1pPr marL="0" indent="0" algn="just" latinLnBrk="0" hangingPunc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Description (3)</a:t>
            </a:r>
          </a:p>
        </p:txBody>
      </p:sp>
      <p:sp>
        <p:nvSpPr>
          <p:cNvPr id="69" name="4"/>
          <p:cNvSpPr>
            <a:spLocks noGrp="1"/>
          </p:cNvSpPr>
          <p:nvPr>
            <p:ph type="tbl" sz="quarter" idx="20" hasCustomPrompt="1"/>
          </p:nvPr>
        </p:nvSpPr>
        <p:spPr>
          <a:xfrm>
            <a:off x="6749504" y="397569"/>
            <a:ext cx="2952000" cy="173557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Summary Table (4)</a:t>
            </a:r>
          </a:p>
        </p:txBody>
      </p:sp>
      <p:sp>
        <p:nvSpPr>
          <p:cNvPr id="70" name="5"/>
          <p:cNvSpPr>
            <a:spLocks noGrp="1"/>
          </p:cNvSpPr>
          <p:nvPr>
            <p:ph type="tbl" sz="quarter" idx="30" hasCustomPrompt="1"/>
          </p:nvPr>
        </p:nvSpPr>
        <p:spPr>
          <a:xfrm>
            <a:off x="108558" y="2676909"/>
            <a:ext cx="2952000" cy="1871385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편입 상위 </a:t>
            </a:r>
            <a:r>
              <a:rPr lang="en-US" altLang="ko-KR" dirty="0"/>
              <a:t>10 </a:t>
            </a:r>
            <a:r>
              <a:rPr lang="ko-KR" altLang="en-US" dirty="0"/>
              <a:t>종목</a:t>
            </a:r>
            <a:r>
              <a:rPr lang="en-US" altLang="ko-KR" dirty="0"/>
              <a:t> (5)</a:t>
            </a:r>
          </a:p>
        </p:txBody>
      </p:sp>
      <p:sp>
        <p:nvSpPr>
          <p:cNvPr id="71" name="6"/>
          <p:cNvSpPr>
            <a:spLocks noGrp="1"/>
          </p:cNvSpPr>
          <p:nvPr>
            <p:ph type="pic" sz="quarter" idx="21" hasCustomPrompt="1"/>
          </p:nvPr>
        </p:nvSpPr>
        <p:spPr>
          <a:xfrm>
            <a:off x="108558" y="5065439"/>
            <a:ext cx="3174346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Historical Price (6)</a:t>
            </a:r>
            <a:endParaRPr lang="ko-KR" altLang="en-US" dirty="0"/>
          </a:p>
        </p:txBody>
      </p:sp>
      <p:sp>
        <p:nvSpPr>
          <p:cNvPr id="72" name="7"/>
          <p:cNvSpPr>
            <a:spLocks noGrp="1"/>
          </p:cNvSpPr>
          <p:nvPr>
            <p:ph type="body" sz="quarter" idx="22" hasCustomPrompt="1"/>
          </p:nvPr>
        </p:nvSpPr>
        <p:spPr>
          <a:xfrm>
            <a:off x="7358603" y="4802903"/>
            <a:ext cx="2359252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Title1 (7)</a:t>
            </a:r>
            <a:endParaRPr lang="ko-KR" altLang="en-US" dirty="0"/>
          </a:p>
        </p:txBody>
      </p:sp>
      <p:sp>
        <p:nvSpPr>
          <p:cNvPr id="73" name="8"/>
          <p:cNvSpPr>
            <a:spLocks noGrp="1"/>
          </p:cNvSpPr>
          <p:nvPr>
            <p:ph type="pic" sz="quarter" idx="23" hasCustomPrompt="1"/>
          </p:nvPr>
        </p:nvSpPr>
        <p:spPr>
          <a:xfrm>
            <a:off x="7358603" y="5062852"/>
            <a:ext cx="2359252" cy="1260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Chart1 (8)</a:t>
            </a:r>
            <a:endParaRPr lang="ko-KR" altLang="en-US" dirty="0"/>
          </a:p>
        </p:txBody>
      </p:sp>
      <p:sp>
        <p:nvSpPr>
          <p:cNvPr id="76" name="11"/>
          <p:cNvSpPr>
            <a:spLocks noGrp="1"/>
          </p:cNvSpPr>
          <p:nvPr>
            <p:ph type="body" sz="quarter" idx="26" hasCustomPrompt="1"/>
          </p:nvPr>
        </p:nvSpPr>
        <p:spPr>
          <a:xfrm>
            <a:off x="3462505" y="2423269"/>
            <a:ext cx="2891836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Title3 (11)</a:t>
            </a:r>
            <a:endParaRPr lang="ko-KR" altLang="en-US" dirty="0"/>
          </a:p>
        </p:txBody>
      </p:sp>
      <p:sp>
        <p:nvSpPr>
          <p:cNvPr id="77" name="12"/>
          <p:cNvSpPr>
            <a:spLocks noGrp="1"/>
          </p:cNvSpPr>
          <p:nvPr>
            <p:ph type="pic" sz="quarter" idx="27" hasCustomPrompt="1"/>
          </p:nvPr>
        </p:nvSpPr>
        <p:spPr>
          <a:xfrm>
            <a:off x="3462505" y="2668567"/>
            <a:ext cx="2891836" cy="1871384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Chart3 (12)</a:t>
            </a:r>
            <a:endParaRPr lang="ko-KR" altLang="en-US" dirty="0"/>
          </a:p>
        </p:txBody>
      </p:sp>
      <p:sp>
        <p:nvSpPr>
          <p:cNvPr id="80" name="TextBox 79"/>
          <p:cNvSpPr txBox="1"/>
          <p:nvPr userDrawn="1"/>
        </p:nvSpPr>
        <p:spPr>
          <a:xfrm>
            <a:off x="6739639" y="118571"/>
            <a:ext cx="885302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ETF 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기본정보</a:t>
            </a:r>
          </a:p>
        </p:txBody>
      </p:sp>
      <p:sp>
        <p:nvSpPr>
          <p:cNvPr id="88" name="TextBox 87"/>
          <p:cNvSpPr txBox="1"/>
          <p:nvPr userDrawn="1"/>
        </p:nvSpPr>
        <p:spPr>
          <a:xfrm>
            <a:off x="114277" y="2420540"/>
            <a:ext cx="1358188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편입 상위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10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종목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(%)</a:t>
            </a:r>
            <a:endParaRPr lang="ko-KR" altLang="en-US" sz="1000" b="0" dirty="0">
              <a:latin typeface="원신한 Medium" panose="020B0603000000000000" pitchFamily="50" charset="-127"/>
              <a:ea typeface="원신한 Medium" panose="020B06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112517" y="4799073"/>
            <a:ext cx="641645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가격추이</a:t>
            </a:r>
          </a:p>
        </p:txBody>
      </p:sp>
      <p:cxnSp>
        <p:nvCxnSpPr>
          <p:cNvPr id="82" name="직선 연결선 81"/>
          <p:cNvCxnSpPr/>
          <p:nvPr userDrawn="1"/>
        </p:nvCxnSpPr>
        <p:spPr>
          <a:xfrm>
            <a:off x="6739639" y="352600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>
            <a:off x="114277" y="265456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 userDrawn="1"/>
        </p:nvCxnSpPr>
        <p:spPr>
          <a:xfrm>
            <a:off x="3462505" y="4579772"/>
            <a:ext cx="289215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765527" y="215124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114277" y="4578608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780949" y="2168433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50793" y="4599587"/>
            <a:ext cx="11766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3403638" y="6381328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7377850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3491364" y="4597877"/>
            <a:ext cx="11526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2" b="28626"/>
          <a:stretch/>
        </p:blipFill>
        <p:spPr bwMode="auto">
          <a:xfrm>
            <a:off x="8265528" y="6489548"/>
            <a:ext cx="1440000" cy="2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5"/>
          <p:cNvSpPr>
            <a:spLocks noGrp="1"/>
          </p:cNvSpPr>
          <p:nvPr>
            <p:ph type="pic" sz="quarter" idx="31" hasCustomPrompt="1"/>
          </p:nvPr>
        </p:nvSpPr>
        <p:spPr>
          <a:xfrm>
            <a:off x="3384251" y="5063301"/>
            <a:ext cx="3852000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Monthly Return Table (15)</a:t>
            </a:r>
            <a:endParaRPr lang="ko-KR" altLang="en-US" dirty="0"/>
          </a:p>
        </p:txBody>
      </p:sp>
      <p:sp>
        <p:nvSpPr>
          <p:cNvPr id="3" name="16"/>
          <p:cNvSpPr>
            <a:spLocks noGrp="1"/>
          </p:cNvSpPr>
          <p:nvPr>
            <p:ph type="body" sz="quarter" idx="32" hasCustomPrompt="1"/>
          </p:nvPr>
        </p:nvSpPr>
        <p:spPr>
          <a:xfrm>
            <a:off x="64360" y="25052"/>
            <a:ext cx="6395826" cy="333375"/>
          </a:xfrm>
        </p:spPr>
        <p:txBody>
          <a:bodyPr anchor="ctr"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Classification (16)</a:t>
            </a:r>
            <a:endParaRPr lang="ko-KR" altLang="en-US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D7B2377-E462-4EDB-945F-D9AE13E814DE}"/>
              </a:ext>
            </a:extLst>
          </p:cNvPr>
          <p:cNvSpPr txBox="1"/>
          <p:nvPr userDrawn="1"/>
        </p:nvSpPr>
        <p:spPr>
          <a:xfrm>
            <a:off x="3389875" y="4784282"/>
            <a:ext cx="814770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월간 수익률</a:t>
            </a:r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03E5A708-57C7-442A-A914-6B59F3B65A85}"/>
              </a:ext>
            </a:extLst>
          </p:cNvPr>
          <p:cNvCxnSpPr>
            <a:cxnSpLocks/>
          </p:cNvCxnSpPr>
          <p:nvPr userDrawn="1"/>
        </p:nvCxnSpPr>
        <p:spPr>
          <a:xfrm>
            <a:off x="3452083" y="2654569"/>
            <a:ext cx="28851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B6A6CC45-0464-40FD-A736-511761B20E6A}"/>
              </a:ext>
            </a:extLst>
          </p:cNvPr>
          <p:cNvCxnSpPr>
            <a:cxnSpLocks/>
          </p:cNvCxnSpPr>
          <p:nvPr userDrawn="1"/>
        </p:nvCxnSpPr>
        <p:spPr>
          <a:xfrm>
            <a:off x="3386427" y="501955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5CD8CF57-3BEB-4442-825D-CFEC31A64CC0}"/>
              </a:ext>
            </a:extLst>
          </p:cNvPr>
          <p:cNvCxnSpPr>
            <a:cxnSpLocks/>
          </p:cNvCxnSpPr>
          <p:nvPr userDrawn="1"/>
        </p:nvCxnSpPr>
        <p:spPr>
          <a:xfrm>
            <a:off x="7355837" y="501890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4B153F6D-F075-44AA-A47B-8893D4B718D1}"/>
              </a:ext>
            </a:extLst>
          </p:cNvPr>
          <p:cNvCxnSpPr>
            <a:cxnSpLocks/>
          </p:cNvCxnSpPr>
          <p:nvPr userDrawn="1"/>
        </p:nvCxnSpPr>
        <p:spPr>
          <a:xfrm>
            <a:off x="108558" y="501955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D1AC156C-57BD-4141-BB6C-457B4D4B04F8}"/>
              </a:ext>
            </a:extLst>
          </p:cNvPr>
          <p:cNvCxnSpPr>
            <a:cxnSpLocks/>
          </p:cNvCxnSpPr>
          <p:nvPr userDrawn="1"/>
        </p:nvCxnSpPr>
        <p:spPr>
          <a:xfrm>
            <a:off x="3386427" y="635270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12CE67EF-7A87-49EC-B969-93C079486679}"/>
              </a:ext>
            </a:extLst>
          </p:cNvPr>
          <p:cNvCxnSpPr>
            <a:cxnSpLocks/>
          </p:cNvCxnSpPr>
          <p:nvPr userDrawn="1"/>
        </p:nvCxnSpPr>
        <p:spPr>
          <a:xfrm>
            <a:off x="7355837" y="635205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4BB81FEE-0F43-4E40-B9BD-76AB255C6029}"/>
              </a:ext>
            </a:extLst>
          </p:cNvPr>
          <p:cNvCxnSpPr>
            <a:cxnSpLocks/>
          </p:cNvCxnSpPr>
          <p:nvPr userDrawn="1"/>
        </p:nvCxnSpPr>
        <p:spPr>
          <a:xfrm>
            <a:off x="108558" y="635270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CB2D9042-18D7-458E-8F0D-49E477EF5B1C}"/>
              </a:ext>
            </a:extLst>
          </p:cNvPr>
          <p:cNvSpPr txBox="1"/>
          <p:nvPr userDrawn="1"/>
        </p:nvSpPr>
        <p:spPr>
          <a:xfrm>
            <a:off x="113817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754CFA-254C-4237-BB0A-82B36F0FC67F}"/>
              </a:ext>
            </a:extLst>
          </p:cNvPr>
          <p:cNvSpPr txBox="1"/>
          <p:nvPr userDrawn="1"/>
        </p:nvSpPr>
        <p:spPr>
          <a:xfrm>
            <a:off x="6739639" y="2415787"/>
            <a:ext cx="814770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자산 스타일</a:t>
            </a:r>
          </a:p>
        </p:txBody>
      </p:sp>
      <p:graphicFrame>
        <p:nvGraphicFramePr>
          <p:cNvPr id="52" name="표 5">
            <a:extLst>
              <a:ext uri="{FF2B5EF4-FFF2-40B4-BE49-F238E27FC236}">
                <a16:creationId xmlns:a16="http://schemas.microsoft.com/office/drawing/2014/main" id="{61DC4C22-4678-4A04-8D7F-C1FC92665F7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4163902"/>
              </p:ext>
            </p:extLst>
          </p:nvPr>
        </p:nvGraphicFramePr>
        <p:xfrm>
          <a:off x="7090359" y="2591156"/>
          <a:ext cx="2330858" cy="1859908"/>
        </p:xfrm>
        <a:graphic>
          <a:graphicData uri="http://schemas.openxmlformats.org/drawingml/2006/table">
            <a:tbl>
              <a:tblPr firstRow="1" bandRow="1"/>
              <a:tblGrid>
                <a:gridCol w="618653">
                  <a:extLst>
                    <a:ext uri="{9D8B030D-6E8A-4147-A177-3AD203B41FA5}">
                      <a16:colId xmlns:a16="http://schemas.microsoft.com/office/drawing/2014/main" val="490126816"/>
                    </a:ext>
                  </a:extLst>
                </a:gridCol>
                <a:gridCol w="618653">
                  <a:extLst>
                    <a:ext uri="{9D8B030D-6E8A-4147-A177-3AD203B41FA5}">
                      <a16:colId xmlns:a16="http://schemas.microsoft.com/office/drawing/2014/main" val="1061314702"/>
                    </a:ext>
                  </a:extLst>
                </a:gridCol>
                <a:gridCol w="618653">
                  <a:extLst>
                    <a:ext uri="{9D8B030D-6E8A-4147-A177-3AD203B41FA5}">
                      <a16:colId xmlns:a16="http://schemas.microsoft.com/office/drawing/2014/main" val="3622059614"/>
                    </a:ext>
                  </a:extLst>
                </a:gridCol>
                <a:gridCol w="474899">
                  <a:extLst>
                    <a:ext uri="{9D8B030D-6E8A-4147-A177-3AD203B41FA5}">
                      <a16:colId xmlns:a16="http://schemas.microsoft.com/office/drawing/2014/main" val="1850201985"/>
                    </a:ext>
                  </a:extLst>
                </a:gridCol>
              </a:tblGrid>
              <a:tr h="2298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가치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혼합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성장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69039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대형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583432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멀티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932530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중소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91844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소형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2562"/>
                  </a:ext>
                </a:extLst>
              </a:tr>
            </a:tbl>
          </a:graphicData>
        </a:graphic>
      </p:graphicFrame>
      <p:sp>
        <p:nvSpPr>
          <p:cNvPr id="105" name="그림 개체 틀 4">
            <a:extLst>
              <a:ext uri="{FF2B5EF4-FFF2-40B4-BE49-F238E27FC236}">
                <a16:creationId xmlns:a16="http://schemas.microsoft.com/office/drawing/2014/main" id="{1AE1F59A-77D3-4A65-A9EB-FE9ABF35AC6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090359" y="2834942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93" name="그림 개체 틀 4">
            <a:extLst>
              <a:ext uri="{FF2B5EF4-FFF2-40B4-BE49-F238E27FC236}">
                <a16:creationId xmlns:a16="http://schemas.microsoft.com/office/drawing/2014/main" id="{8F59E8BD-52EB-4655-B08A-5CA2FCB15C2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1591" y="28368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94" name="그림 개체 틀 4">
            <a:extLst>
              <a:ext uri="{FF2B5EF4-FFF2-40B4-BE49-F238E27FC236}">
                <a16:creationId xmlns:a16="http://schemas.microsoft.com/office/drawing/2014/main" id="{AE47D0E0-2F9A-44D5-B094-9ECFE20D9AA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332823" y="28368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95" name="그림 개체 틀 4">
            <a:extLst>
              <a:ext uri="{FF2B5EF4-FFF2-40B4-BE49-F238E27FC236}">
                <a16:creationId xmlns:a16="http://schemas.microsoft.com/office/drawing/2014/main" id="{9E26732F-3509-4328-ADDA-00028A26CC7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090359" y="32400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96" name="그림 개체 틀 4">
            <a:extLst>
              <a:ext uri="{FF2B5EF4-FFF2-40B4-BE49-F238E27FC236}">
                <a16:creationId xmlns:a16="http://schemas.microsoft.com/office/drawing/2014/main" id="{8DAB9718-9C23-4C4C-A73A-12BD28AFF39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1591" y="32400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97" name="그림 개체 틀 4">
            <a:extLst>
              <a:ext uri="{FF2B5EF4-FFF2-40B4-BE49-F238E27FC236}">
                <a16:creationId xmlns:a16="http://schemas.microsoft.com/office/drawing/2014/main" id="{96DB4358-3EC4-48BB-8275-E1559D59A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32823" y="323818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98" name="그림 개체 틀 4">
            <a:extLst>
              <a:ext uri="{FF2B5EF4-FFF2-40B4-BE49-F238E27FC236}">
                <a16:creationId xmlns:a16="http://schemas.microsoft.com/office/drawing/2014/main" id="{CFC4A5E8-CF9C-4A09-9B01-89249E6B38E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096518" y="3636726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99" name="그림 개체 틀 4">
            <a:extLst>
              <a:ext uri="{FF2B5EF4-FFF2-40B4-BE49-F238E27FC236}">
                <a16:creationId xmlns:a16="http://schemas.microsoft.com/office/drawing/2014/main" id="{D95C6118-1469-415E-A539-118754BC3E5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9255" y="36360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100" name="그림 개체 틀 4">
            <a:extLst>
              <a:ext uri="{FF2B5EF4-FFF2-40B4-BE49-F238E27FC236}">
                <a16:creationId xmlns:a16="http://schemas.microsoft.com/office/drawing/2014/main" id="{519C4A9B-E831-416C-B9C1-3E5EA9CB03B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38982" y="36360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101" name="그림 개체 틀 4">
            <a:extLst>
              <a:ext uri="{FF2B5EF4-FFF2-40B4-BE49-F238E27FC236}">
                <a16:creationId xmlns:a16="http://schemas.microsoft.com/office/drawing/2014/main" id="{90C12A17-2745-427C-9F5E-AA9A646E710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095399" y="404867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102" name="그림 개체 틀 4">
            <a:extLst>
              <a:ext uri="{FF2B5EF4-FFF2-40B4-BE49-F238E27FC236}">
                <a16:creationId xmlns:a16="http://schemas.microsoft.com/office/drawing/2014/main" id="{B3CCAA24-045A-47CB-BA3D-06B0FAAC1ED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6631" y="40500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110" name="그림 개체 틀 4">
            <a:extLst>
              <a:ext uri="{FF2B5EF4-FFF2-40B4-BE49-F238E27FC236}">
                <a16:creationId xmlns:a16="http://schemas.microsoft.com/office/drawing/2014/main" id="{4542EF00-2597-4F0F-89E9-F722231BC27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37863" y="4050000"/>
            <a:ext cx="612000" cy="39952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altLang="ko-KR" dirty="0"/>
              <a:t>(18)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28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모서리가 둥근 직사각형 138">
            <a:extLst>
              <a:ext uri="{FF2B5EF4-FFF2-40B4-BE49-F238E27FC236}">
                <a16:creationId xmlns:a16="http://schemas.microsoft.com/office/drawing/2014/main" id="{81ED0484-35DF-4564-AC31-6C12CB140FC0}"/>
              </a:ext>
            </a:extLst>
          </p:cNvPr>
          <p:cNvSpPr/>
          <p:nvPr userDrawn="1"/>
        </p:nvSpPr>
        <p:spPr>
          <a:xfrm>
            <a:off x="108558" y="938984"/>
            <a:ext cx="6245783" cy="1108040"/>
          </a:xfrm>
          <a:prstGeom prst="roundRect">
            <a:avLst>
              <a:gd name="adj" fmla="val 10664"/>
            </a:avLst>
          </a:prstGeom>
          <a:solidFill>
            <a:srgbClr val="E6CB96">
              <a:lumMod val="20000"/>
              <a:lumOff val="80000"/>
            </a:srgbClr>
          </a:solidFill>
          <a:ln w="12700" cap="flat" cmpd="sng" algn="ctr">
            <a:solidFill>
              <a:srgbClr val="D3A243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8"/>
          </p:nvPr>
        </p:nvSpPr>
        <p:spPr>
          <a:xfrm>
            <a:off x="3797300" y="6491436"/>
            <a:ext cx="23114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>
                <a:solidFill>
                  <a:schemeClr val="tx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72B3219B-C384-44BD-BDAC-79EBF44E6C1F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5" name="0"/>
          <p:cNvSpPr>
            <a:spLocks noGrp="1"/>
          </p:cNvSpPr>
          <p:nvPr>
            <p:ph type="body" sz="quarter" idx="13" hasCustomPrompt="1"/>
          </p:nvPr>
        </p:nvSpPr>
        <p:spPr>
          <a:xfrm>
            <a:off x="146694" y="364324"/>
            <a:ext cx="185397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rgbClr val="BF9000"/>
                </a:solidFill>
                <a:latin typeface="원신한 Bold" panose="020B0803000000000000" pitchFamily="50" charset="-127"/>
                <a:ea typeface="원신한 Bold" panose="020B0803000000000000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SYMB (0)</a:t>
            </a:r>
            <a:endParaRPr lang="ko-KR" altLang="en-US" dirty="0"/>
          </a:p>
        </p:txBody>
      </p:sp>
      <p:sp>
        <p:nvSpPr>
          <p:cNvPr id="66" name="1"/>
          <p:cNvSpPr>
            <a:spLocks noGrp="1"/>
          </p:cNvSpPr>
          <p:nvPr>
            <p:ph type="body" sz="quarter" idx="14" hasCustomPrompt="1"/>
          </p:nvPr>
        </p:nvSpPr>
        <p:spPr>
          <a:xfrm>
            <a:off x="1584558" y="368244"/>
            <a:ext cx="655272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ETF full name (1)</a:t>
            </a:r>
            <a:endParaRPr lang="ko-KR" altLang="en-US" dirty="0"/>
          </a:p>
        </p:txBody>
      </p:sp>
      <p:sp>
        <p:nvSpPr>
          <p:cNvPr id="68" name="3"/>
          <p:cNvSpPr>
            <a:spLocks noGrp="1"/>
          </p:cNvSpPr>
          <p:nvPr>
            <p:ph type="body" sz="quarter" idx="19" hasCustomPrompt="1"/>
          </p:nvPr>
        </p:nvSpPr>
        <p:spPr>
          <a:xfrm>
            <a:off x="178664" y="982068"/>
            <a:ext cx="6070480" cy="1027779"/>
          </a:xfrm>
        </p:spPr>
        <p:txBody>
          <a:bodyPr tIns="90000" anchor="t">
            <a:normAutofit/>
          </a:bodyPr>
          <a:lstStyle>
            <a:lvl1pPr marL="0" indent="0" algn="just" latinLnBrk="0" hangingPunc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Description (3)</a:t>
            </a:r>
          </a:p>
        </p:txBody>
      </p:sp>
      <p:sp>
        <p:nvSpPr>
          <p:cNvPr id="69" name="4"/>
          <p:cNvSpPr>
            <a:spLocks noGrp="1"/>
          </p:cNvSpPr>
          <p:nvPr>
            <p:ph type="tbl" sz="quarter" idx="20" hasCustomPrompt="1"/>
          </p:nvPr>
        </p:nvSpPr>
        <p:spPr>
          <a:xfrm>
            <a:off x="6749504" y="397569"/>
            <a:ext cx="2952000" cy="173557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Summary Table (4)</a:t>
            </a:r>
          </a:p>
        </p:txBody>
      </p:sp>
      <p:sp>
        <p:nvSpPr>
          <p:cNvPr id="70" name="5"/>
          <p:cNvSpPr>
            <a:spLocks noGrp="1"/>
          </p:cNvSpPr>
          <p:nvPr>
            <p:ph type="tbl" sz="quarter" idx="30" hasCustomPrompt="1"/>
          </p:nvPr>
        </p:nvSpPr>
        <p:spPr>
          <a:xfrm>
            <a:off x="108558" y="2676909"/>
            <a:ext cx="2952000" cy="1871385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편입 상위 </a:t>
            </a:r>
            <a:r>
              <a:rPr lang="en-US" altLang="ko-KR" dirty="0"/>
              <a:t>10 </a:t>
            </a:r>
            <a:r>
              <a:rPr lang="ko-KR" altLang="en-US" dirty="0"/>
              <a:t>종목</a:t>
            </a:r>
            <a:r>
              <a:rPr lang="en-US" altLang="ko-KR" dirty="0"/>
              <a:t> (5)</a:t>
            </a:r>
          </a:p>
        </p:txBody>
      </p:sp>
      <p:sp>
        <p:nvSpPr>
          <p:cNvPr id="71" name="6"/>
          <p:cNvSpPr>
            <a:spLocks noGrp="1"/>
          </p:cNvSpPr>
          <p:nvPr>
            <p:ph type="pic" sz="quarter" idx="21" hasCustomPrompt="1"/>
          </p:nvPr>
        </p:nvSpPr>
        <p:spPr>
          <a:xfrm>
            <a:off x="108558" y="5065439"/>
            <a:ext cx="3174346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Historical Price (6)</a:t>
            </a:r>
            <a:endParaRPr lang="ko-KR" altLang="en-US" dirty="0"/>
          </a:p>
        </p:txBody>
      </p:sp>
      <p:sp>
        <p:nvSpPr>
          <p:cNvPr id="72" name="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148" y="4802903"/>
            <a:ext cx="2359252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Title1 (7)</a:t>
            </a:r>
            <a:endParaRPr lang="ko-KR" altLang="en-US" dirty="0"/>
          </a:p>
        </p:txBody>
      </p:sp>
      <p:sp>
        <p:nvSpPr>
          <p:cNvPr id="73" name="8"/>
          <p:cNvSpPr>
            <a:spLocks noGrp="1"/>
          </p:cNvSpPr>
          <p:nvPr>
            <p:ph type="pic" sz="quarter" idx="23" hasCustomPrompt="1"/>
          </p:nvPr>
        </p:nvSpPr>
        <p:spPr>
          <a:xfrm>
            <a:off x="7358603" y="5062852"/>
            <a:ext cx="2359252" cy="1260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Chart1 (8)</a:t>
            </a:r>
            <a:endParaRPr lang="ko-KR" altLang="en-US" dirty="0"/>
          </a:p>
        </p:txBody>
      </p:sp>
      <p:sp>
        <p:nvSpPr>
          <p:cNvPr id="76" name="11"/>
          <p:cNvSpPr>
            <a:spLocks noGrp="1"/>
          </p:cNvSpPr>
          <p:nvPr>
            <p:ph type="body" sz="quarter" idx="26" hasCustomPrompt="1"/>
          </p:nvPr>
        </p:nvSpPr>
        <p:spPr>
          <a:xfrm>
            <a:off x="3462505" y="2423269"/>
            <a:ext cx="2891836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Title3 (11)</a:t>
            </a:r>
            <a:endParaRPr lang="ko-KR" altLang="en-US" dirty="0"/>
          </a:p>
        </p:txBody>
      </p:sp>
      <p:sp>
        <p:nvSpPr>
          <p:cNvPr id="77" name="12"/>
          <p:cNvSpPr>
            <a:spLocks noGrp="1"/>
          </p:cNvSpPr>
          <p:nvPr>
            <p:ph type="pic" sz="quarter" idx="27" hasCustomPrompt="1"/>
          </p:nvPr>
        </p:nvSpPr>
        <p:spPr>
          <a:xfrm>
            <a:off x="3462505" y="2668567"/>
            <a:ext cx="2891836" cy="1871384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Chart3 (12)</a:t>
            </a:r>
            <a:endParaRPr lang="ko-KR" altLang="en-US" dirty="0"/>
          </a:p>
        </p:txBody>
      </p:sp>
      <p:sp>
        <p:nvSpPr>
          <p:cNvPr id="80" name="TextBox 79"/>
          <p:cNvSpPr txBox="1"/>
          <p:nvPr userDrawn="1"/>
        </p:nvSpPr>
        <p:spPr>
          <a:xfrm>
            <a:off x="6739639" y="118571"/>
            <a:ext cx="885302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ETF 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기본정보</a:t>
            </a:r>
          </a:p>
        </p:txBody>
      </p:sp>
      <p:sp>
        <p:nvSpPr>
          <p:cNvPr id="88" name="TextBox 87"/>
          <p:cNvSpPr txBox="1"/>
          <p:nvPr userDrawn="1"/>
        </p:nvSpPr>
        <p:spPr>
          <a:xfrm>
            <a:off x="114277" y="2420540"/>
            <a:ext cx="1358188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편입 상위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10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종목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(%)</a:t>
            </a:r>
            <a:endParaRPr lang="ko-KR" altLang="en-US" sz="1000" b="0" dirty="0">
              <a:latin typeface="원신한 Medium" panose="020B0603000000000000" pitchFamily="50" charset="-127"/>
              <a:ea typeface="원신한 Medium" panose="020B06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112517" y="4799073"/>
            <a:ext cx="641645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가격추이</a:t>
            </a:r>
          </a:p>
        </p:txBody>
      </p:sp>
      <p:cxnSp>
        <p:nvCxnSpPr>
          <p:cNvPr id="82" name="직선 연결선 81"/>
          <p:cNvCxnSpPr/>
          <p:nvPr userDrawn="1"/>
        </p:nvCxnSpPr>
        <p:spPr>
          <a:xfrm>
            <a:off x="6739639" y="352600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>
            <a:off x="114277" y="265456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 userDrawn="1"/>
        </p:nvCxnSpPr>
        <p:spPr>
          <a:xfrm>
            <a:off x="3462505" y="4579772"/>
            <a:ext cx="289215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765527" y="215124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114277" y="4578608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780949" y="2168433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50793" y="4599587"/>
            <a:ext cx="11766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3403638" y="6381328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7377850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3491364" y="4597877"/>
            <a:ext cx="11526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2" b="28626"/>
          <a:stretch/>
        </p:blipFill>
        <p:spPr bwMode="auto">
          <a:xfrm>
            <a:off x="8265528" y="6489548"/>
            <a:ext cx="1440000" cy="2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5"/>
          <p:cNvSpPr>
            <a:spLocks noGrp="1"/>
          </p:cNvSpPr>
          <p:nvPr>
            <p:ph type="pic" sz="quarter" idx="31" hasCustomPrompt="1"/>
          </p:nvPr>
        </p:nvSpPr>
        <p:spPr>
          <a:xfrm>
            <a:off x="3384251" y="5063301"/>
            <a:ext cx="3852000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Monthly Return Table (15)</a:t>
            </a:r>
            <a:endParaRPr lang="ko-KR" altLang="en-US" dirty="0"/>
          </a:p>
        </p:txBody>
      </p:sp>
      <p:sp>
        <p:nvSpPr>
          <p:cNvPr id="3" name="16"/>
          <p:cNvSpPr>
            <a:spLocks noGrp="1"/>
          </p:cNvSpPr>
          <p:nvPr>
            <p:ph type="body" sz="quarter" idx="32" hasCustomPrompt="1"/>
          </p:nvPr>
        </p:nvSpPr>
        <p:spPr>
          <a:xfrm>
            <a:off x="74687" y="2131"/>
            <a:ext cx="6552728" cy="333375"/>
          </a:xfrm>
        </p:spPr>
        <p:txBody>
          <a:bodyPr anchor="ctr"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Classification (16)</a:t>
            </a:r>
            <a:endParaRPr lang="ko-KR" altLang="en-US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D7B2377-E462-4EDB-945F-D9AE13E814DE}"/>
              </a:ext>
            </a:extLst>
          </p:cNvPr>
          <p:cNvSpPr txBox="1"/>
          <p:nvPr userDrawn="1"/>
        </p:nvSpPr>
        <p:spPr>
          <a:xfrm>
            <a:off x="3389875" y="4784282"/>
            <a:ext cx="814770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월간 수익률</a:t>
            </a:r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03E5A708-57C7-442A-A914-6B59F3B65A85}"/>
              </a:ext>
            </a:extLst>
          </p:cNvPr>
          <p:cNvCxnSpPr>
            <a:cxnSpLocks/>
          </p:cNvCxnSpPr>
          <p:nvPr userDrawn="1"/>
        </p:nvCxnSpPr>
        <p:spPr>
          <a:xfrm>
            <a:off x="3452083" y="2654569"/>
            <a:ext cx="28851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B6A6CC45-0464-40FD-A736-511761B20E6A}"/>
              </a:ext>
            </a:extLst>
          </p:cNvPr>
          <p:cNvCxnSpPr>
            <a:cxnSpLocks/>
          </p:cNvCxnSpPr>
          <p:nvPr userDrawn="1"/>
        </p:nvCxnSpPr>
        <p:spPr>
          <a:xfrm>
            <a:off x="3386427" y="501955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5CD8CF57-3BEB-4442-825D-CFEC31A64CC0}"/>
              </a:ext>
            </a:extLst>
          </p:cNvPr>
          <p:cNvCxnSpPr>
            <a:cxnSpLocks/>
          </p:cNvCxnSpPr>
          <p:nvPr userDrawn="1"/>
        </p:nvCxnSpPr>
        <p:spPr>
          <a:xfrm>
            <a:off x="7355837" y="501890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4B153F6D-F075-44AA-A47B-8893D4B718D1}"/>
              </a:ext>
            </a:extLst>
          </p:cNvPr>
          <p:cNvCxnSpPr>
            <a:cxnSpLocks/>
          </p:cNvCxnSpPr>
          <p:nvPr userDrawn="1"/>
        </p:nvCxnSpPr>
        <p:spPr>
          <a:xfrm>
            <a:off x="108558" y="501955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D1AC156C-57BD-4141-BB6C-457B4D4B04F8}"/>
              </a:ext>
            </a:extLst>
          </p:cNvPr>
          <p:cNvCxnSpPr>
            <a:cxnSpLocks/>
          </p:cNvCxnSpPr>
          <p:nvPr userDrawn="1"/>
        </p:nvCxnSpPr>
        <p:spPr>
          <a:xfrm>
            <a:off x="3386427" y="635270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12CE67EF-7A87-49EC-B969-93C079486679}"/>
              </a:ext>
            </a:extLst>
          </p:cNvPr>
          <p:cNvCxnSpPr>
            <a:cxnSpLocks/>
          </p:cNvCxnSpPr>
          <p:nvPr userDrawn="1"/>
        </p:nvCxnSpPr>
        <p:spPr>
          <a:xfrm>
            <a:off x="7355837" y="635205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4BB81FEE-0F43-4E40-B9BD-76AB255C6029}"/>
              </a:ext>
            </a:extLst>
          </p:cNvPr>
          <p:cNvCxnSpPr>
            <a:cxnSpLocks/>
          </p:cNvCxnSpPr>
          <p:nvPr userDrawn="1"/>
        </p:nvCxnSpPr>
        <p:spPr>
          <a:xfrm>
            <a:off x="108558" y="635270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CB2D9042-18D7-458E-8F0D-49E477EF5B1C}"/>
              </a:ext>
            </a:extLst>
          </p:cNvPr>
          <p:cNvSpPr txBox="1"/>
          <p:nvPr userDrawn="1"/>
        </p:nvSpPr>
        <p:spPr>
          <a:xfrm>
            <a:off x="113817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8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34C32876-F86B-4B3F-A885-C86C01CF2355}"/>
              </a:ext>
            </a:extLst>
          </p:cNvPr>
          <p:cNvSpPr/>
          <p:nvPr userDrawn="1"/>
        </p:nvSpPr>
        <p:spPr>
          <a:xfrm>
            <a:off x="108558" y="938984"/>
            <a:ext cx="6245783" cy="1108040"/>
          </a:xfrm>
          <a:prstGeom prst="roundRect">
            <a:avLst>
              <a:gd name="adj" fmla="val 10664"/>
            </a:avLst>
          </a:prstGeom>
          <a:solidFill>
            <a:srgbClr val="E6CB96">
              <a:lumMod val="20000"/>
              <a:lumOff val="80000"/>
            </a:srgbClr>
          </a:solidFill>
          <a:ln w="12700" cap="flat" cmpd="sng" algn="ctr">
            <a:solidFill>
              <a:srgbClr val="D3A243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8"/>
          </p:nvPr>
        </p:nvSpPr>
        <p:spPr>
          <a:xfrm>
            <a:off x="3797300" y="6491436"/>
            <a:ext cx="23114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>
                <a:solidFill>
                  <a:schemeClr val="tx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72B3219B-C384-44BD-BDAC-79EBF44E6C1F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5" name="0"/>
          <p:cNvSpPr>
            <a:spLocks noGrp="1"/>
          </p:cNvSpPr>
          <p:nvPr>
            <p:ph type="body" sz="quarter" idx="13" hasCustomPrompt="1"/>
          </p:nvPr>
        </p:nvSpPr>
        <p:spPr>
          <a:xfrm>
            <a:off x="146694" y="356926"/>
            <a:ext cx="185397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rgbClr val="BF9000"/>
                </a:solidFill>
                <a:latin typeface="원신한 Bold" panose="020B0803000000000000" pitchFamily="50" charset="-127"/>
                <a:ea typeface="원신한 Bold" panose="020B0803000000000000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SYMB (0)</a:t>
            </a:r>
            <a:endParaRPr lang="ko-KR" altLang="en-US" dirty="0"/>
          </a:p>
        </p:txBody>
      </p:sp>
      <p:sp>
        <p:nvSpPr>
          <p:cNvPr id="66" name="1"/>
          <p:cNvSpPr>
            <a:spLocks noGrp="1"/>
          </p:cNvSpPr>
          <p:nvPr>
            <p:ph type="body" sz="quarter" idx="14" hasCustomPrompt="1"/>
          </p:nvPr>
        </p:nvSpPr>
        <p:spPr>
          <a:xfrm>
            <a:off x="1584558" y="378480"/>
            <a:ext cx="6552728" cy="369332"/>
          </a:xfrm>
        </p:spPr>
        <p:txBody>
          <a:bodyPr wrap="square" tIns="0" bIns="0" anchor="ctr">
            <a:spAutoFit/>
          </a:bodyPr>
          <a:lstStyle>
            <a:lvl1pPr marL="0" indent="0">
              <a:buNone/>
              <a:defRPr lang="ko-KR" altLang="en-US" sz="2400" b="0" kern="12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ETF full name (1)</a:t>
            </a:r>
            <a:endParaRPr lang="ko-KR" altLang="en-US" dirty="0"/>
          </a:p>
        </p:txBody>
      </p:sp>
      <p:sp>
        <p:nvSpPr>
          <p:cNvPr id="68" name="3"/>
          <p:cNvSpPr>
            <a:spLocks noGrp="1"/>
          </p:cNvSpPr>
          <p:nvPr>
            <p:ph type="body" sz="quarter" idx="19" hasCustomPrompt="1"/>
          </p:nvPr>
        </p:nvSpPr>
        <p:spPr>
          <a:xfrm>
            <a:off x="178664" y="1008289"/>
            <a:ext cx="6070480" cy="971302"/>
          </a:xfrm>
        </p:spPr>
        <p:txBody>
          <a:bodyPr tIns="90000" anchor="t">
            <a:normAutofit/>
          </a:bodyPr>
          <a:lstStyle>
            <a:lvl1pPr marL="0" indent="0" algn="just" latinLnBrk="0" hangingPunc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Description (3)</a:t>
            </a:r>
          </a:p>
        </p:txBody>
      </p:sp>
      <p:sp>
        <p:nvSpPr>
          <p:cNvPr id="69" name="4"/>
          <p:cNvSpPr>
            <a:spLocks noGrp="1"/>
          </p:cNvSpPr>
          <p:nvPr>
            <p:ph type="tbl" sz="quarter" idx="20" hasCustomPrompt="1"/>
          </p:nvPr>
        </p:nvSpPr>
        <p:spPr>
          <a:xfrm>
            <a:off x="6749504" y="397569"/>
            <a:ext cx="2952000" cy="173557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Summary Table (4)</a:t>
            </a:r>
          </a:p>
        </p:txBody>
      </p:sp>
      <p:sp>
        <p:nvSpPr>
          <p:cNvPr id="70" name="5"/>
          <p:cNvSpPr>
            <a:spLocks noGrp="1"/>
          </p:cNvSpPr>
          <p:nvPr>
            <p:ph type="tbl" sz="quarter" idx="30" hasCustomPrompt="1"/>
          </p:nvPr>
        </p:nvSpPr>
        <p:spPr>
          <a:xfrm>
            <a:off x="108558" y="2676909"/>
            <a:ext cx="2952000" cy="1871385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편입 상위 </a:t>
            </a:r>
            <a:r>
              <a:rPr lang="en-US" altLang="ko-KR" dirty="0"/>
              <a:t>10 </a:t>
            </a:r>
            <a:r>
              <a:rPr lang="ko-KR" altLang="en-US" dirty="0"/>
              <a:t>종목</a:t>
            </a:r>
            <a:r>
              <a:rPr lang="en-US" altLang="ko-KR" dirty="0"/>
              <a:t> (5)</a:t>
            </a:r>
          </a:p>
        </p:txBody>
      </p:sp>
      <p:sp>
        <p:nvSpPr>
          <p:cNvPr id="71" name="6"/>
          <p:cNvSpPr>
            <a:spLocks noGrp="1"/>
          </p:cNvSpPr>
          <p:nvPr>
            <p:ph type="pic" sz="quarter" idx="21" hasCustomPrompt="1"/>
          </p:nvPr>
        </p:nvSpPr>
        <p:spPr>
          <a:xfrm>
            <a:off x="108558" y="5065439"/>
            <a:ext cx="3174346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Historical Price (6)</a:t>
            </a:r>
            <a:endParaRPr lang="ko-KR" altLang="en-US" dirty="0"/>
          </a:p>
        </p:txBody>
      </p:sp>
      <p:sp>
        <p:nvSpPr>
          <p:cNvPr id="72" name="7"/>
          <p:cNvSpPr>
            <a:spLocks noGrp="1"/>
          </p:cNvSpPr>
          <p:nvPr>
            <p:ph type="body" sz="quarter" idx="22" hasCustomPrompt="1"/>
          </p:nvPr>
        </p:nvSpPr>
        <p:spPr>
          <a:xfrm>
            <a:off x="7358603" y="4802903"/>
            <a:ext cx="2359252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Title1 (7)</a:t>
            </a:r>
            <a:endParaRPr lang="ko-KR" altLang="en-US" dirty="0"/>
          </a:p>
        </p:txBody>
      </p:sp>
      <p:sp>
        <p:nvSpPr>
          <p:cNvPr id="73" name="8"/>
          <p:cNvSpPr>
            <a:spLocks noGrp="1"/>
          </p:cNvSpPr>
          <p:nvPr>
            <p:ph type="pic" sz="quarter" idx="23" hasCustomPrompt="1"/>
          </p:nvPr>
        </p:nvSpPr>
        <p:spPr>
          <a:xfrm>
            <a:off x="7358603" y="5062852"/>
            <a:ext cx="2359252" cy="1260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Chart1 (8)</a:t>
            </a:r>
            <a:endParaRPr lang="ko-KR" altLang="en-US" dirty="0"/>
          </a:p>
        </p:txBody>
      </p:sp>
      <p:sp>
        <p:nvSpPr>
          <p:cNvPr id="76" name="11"/>
          <p:cNvSpPr>
            <a:spLocks noGrp="1"/>
          </p:cNvSpPr>
          <p:nvPr>
            <p:ph type="body" sz="quarter" idx="26" hasCustomPrompt="1"/>
          </p:nvPr>
        </p:nvSpPr>
        <p:spPr>
          <a:xfrm>
            <a:off x="3462505" y="2423269"/>
            <a:ext cx="2891836" cy="216000"/>
          </a:xfrm>
        </p:spPr>
        <p:txBody>
          <a:bodyPr lIns="36000" anchor="ctr">
            <a:noAutofit/>
          </a:bodyPr>
          <a:lstStyle>
            <a:lvl1pPr marL="0" indent="0">
              <a:buNone/>
              <a:defRPr sz="1000" b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Title3 (11)</a:t>
            </a:r>
            <a:endParaRPr lang="ko-KR" altLang="en-US" dirty="0"/>
          </a:p>
        </p:txBody>
      </p:sp>
      <p:sp>
        <p:nvSpPr>
          <p:cNvPr id="77" name="12"/>
          <p:cNvSpPr>
            <a:spLocks noGrp="1"/>
          </p:cNvSpPr>
          <p:nvPr>
            <p:ph type="pic" sz="quarter" idx="27" hasCustomPrompt="1"/>
          </p:nvPr>
        </p:nvSpPr>
        <p:spPr>
          <a:xfrm>
            <a:off x="3462505" y="2668567"/>
            <a:ext cx="2891836" cy="1871384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Chart3 (12)</a:t>
            </a:r>
            <a:endParaRPr lang="ko-KR" altLang="en-US" dirty="0"/>
          </a:p>
        </p:txBody>
      </p:sp>
      <p:sp>
        <p:nvSpPr>
          <p:cNvPr id="80" name="TextBox 79"/>
          <p:cNvSpPr txBox="1"/>
          <p:nvPr userDrawn="1"/>
        </p:nvSpPr>
        <p:spPr>
          <a:xfrm>
            <a:off x="6739639" y="118571"/>
            <a:ext cx="885302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ETF 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기본정보</a:t>
            </a:r>
          </a:p>
        </p:txBody>
      </p:sp>
      <p:sp>
        <p:nvSpPr>
          <p:cNvPr id="88" name="TextBox 87"/>
          <p:cNvSpPr txBox="1"/>
          <p:nvPr userDrawn="1"/>
        </p:nvSpPr>
        <p:spPr>
          <a:xfrm>
            <a:off x="114277" y="2420540"/>
            <a:ext cx="1358188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편입 상위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10</a:t>
            </a:r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종목 </a:t>
            </a:r>
            <a:r>
              <a:rPr lang="en-US" altLang="ko-KR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(%)</a:t>
            </a:r>
            <a:endParaRPr lang="ko-KR" altLang="en-US" sz="1000" b="0" dirty="0">
              <a:latin typeface="원신한 Medium" panose="020B0603000000000000" pitchFamily="50" charset="-127"/>
              <a:ea typeface="원신한 Medium" panose="020B0603000000000000" pitchFamily="50" charset="-127"/>
              <a:cs typeface="Tahoma" panose="020B0604030504040204" pitchFamily="34" charset="0"/>
            </a:endParaRPr>
          </a:p>
        </p:txBody>
      </p:sp>
      <p:cxnSp>
        <p:nvCxnSpPr>
          <p:cNvPr id="82" name="직선 연결선 81"/>
          <p:cNvCxnSpPr/>
          <p:nvPr userDrawn="1"/>
        </p:nvCxnSpPr>
        <p:spPr>
          <a:xfrm>
            <a:off x="6739639" y="352600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>
            <a:off x="114277" y="265456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 userDrawn="1"/>
        </p:nvCxnSpPr>
        <p:spPr>
          <a:xfrm>
            <a:off x="3462505" y="4579772"/>
            <a:ext cx="289215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765527" y="2151249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114277" y="4578608"/>
            <a:ext cx="29523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780949" y="2168433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50793" y="4599587"/>
            <a:ext cx="11766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3403638" y="6381328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7377850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3491364" y="4597877"/>
            <a:ext cx="11526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Company</a:t>
            </a:r>
            <a:r>
              <a:rPr lang="en-US" altLang="ko-KR" sz="700" b="0" baseline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Guide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2" b="28626"/>
          <a:stretch/>
        </p:blipFill>
        <p:spPr bwMode="auto">
          <a:xfrm>
            <a:off x="8265528" y="6489548"/>
            <a:ext cx="1440000" cy="2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5"/>
          <p:cNvSpPr>
            <a:spLocks noGrp="1"/>
          </p:cNvSpPr>
          <p:nvPr>
            <p:ph type="pic" sz="quarter" idx="31" hasCustomPrompt="1"/>
          </p:nvPr>
        </p:nvSpPr>
        <p:spPr>
          <a:xfrm>
            <a:off x="3384251" y="5063301"/>
            <a:ext cx="3852000" cy="1260000"/>
          </a:xfrm>
        </p:spPr>
        <p:txBody>
          <a:bodyPr>
            <a:normAutofit/>
          </a:bodyPr>
          <a:lstStyle>
            <a:lvl1pPr marL="0" indent="0">
              <a:buNone/>
              <a:defRPr sz="1200" b="0" baseline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Monthly Return Table (15)</a:t>
            </a:r>
            <a:endParaRPr lang="ko-KR" altLang="en-US" dirty="0"/>
          </a:p>
        </p:txBody>
      </p:sp>
      <p:sp>
        <p:nvSpPr>
          <p:cNvPr id="3" name="16"/>
          <p:cNvSpPr>
            <a:spLocks noGrp="1"/>
          </p:cNvSpPr>
          <p:nvPr>
            <p:ph type="body" sz="quarter" idx="32" hasCustomPrompt="1"/>
          </p:nvPr>
        </p:nvSpPr>
        <p:spPr>
          <a:xfrm>
            <a:off x="71415" y="15521"/>
            <a:ext cx="6552728" cy="333375"/>
          </a:xfrm>
        </p:spPr>
        <p:txBody>
          <a:bodyPr anchor="ctr"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Classification (16)</a:t>
            </a:r>
            <a:endParaRPr lang="ko-KR" altLang="en-US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D7B2377-E462-4EDB-945F-D9AE13E814DE}"/>
              </a:ext>
            </a:extLst>
          </p:cNvPr>
          <p:cNvSpPr txBox="1"/>
          <p:nvPr userDrawn="1"/>
        </p:nvSpPr>
        <p:spPr>
          <a:xfrm>
            <a:off x="3389875" y="4784282"/>
            <a:ext cx="814770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월간 수익률</a:t>
            </a:r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03E5A708-57C7-442A-A914-6B59F3B65A85}"/>
              </a:ext>
            </a:extLst>
          </p:cNvPr>
          <p:cNvCxnSpPr>
            <a:cxnSpLocks/>
          </p:cNvCxnSpPr>
          <p:nvPr userDrawn="1"/>
        </p:nvCxnSpPr>
        <p:spPr>
          <a:xfrm>
            <a:off x="3452083" y="2654569"/>
            <a:ext cx="28851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B6A6CC45-0464-40FD-A736-511761B20E6A}"/>
              </a:ext>
            </a:extLst>
          </p:cNvPr>
          <p:cNvCxnSpPr>
            <a:cxnSpLocks/>
          </p:cNvCxnSpPr>
          <p:nvPr userDrawn="1"/>
        </p:nvCxnSpPr>
        <p:spPr>
          <a:xfrm>
            <a:off x="3386427" y="501955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5CD8CF57-3BEB-4442-825D-CFEC31A64CC0}"/>
              </a:ext>
            </a:extLst>
          </p:cNvPr>
          <p:cNvCxnSpPr>
            <a:cxnSpLocks/>
          </p:cNvCxnSpPr>
          <p:nvPr userDrawn="1"/>
        </p:nvCxnSpPr>
        <p:spPr>
          <a:xfrm>
            <a:off x="7355837" y="501890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4B153F6D-F075-44AA-A47B-8893D4B718D1}"/>
              </a:ext>
            </a:extLst>
          </p:cNvPr>
          <p:cNvCxnSpPr>
            <a:cxnSpLocks/>
          </p:cNvCxnSpPr>
          <p:nvPr userDrawn="1"/>
        </p:nvCxnSpPr>
        <p:spPr>
          <a:xfrm>
            <a:off x="108558" y="501955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D1AC156C-57BD-4141-BB6C-457B4D4B04F8}"/>
              </a:ext>
            </a:extLst>
          </p:cNvPr>
          <p:cNvCxnSpPr>
            <a:cxnSpLocks/>
          </p:cNvCxnSpPr>
          <p:nvPr userDrawn="1"/>
        </p:nvCxnSpPr>
        <p:spPr>
          <a:xfrm>
            <a:off x="3386427" y="6352709"/>
            <a:ext cx="38708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12CE67EF-7A87-49EC-B969-93C079486679}"/>
              </a:ext>
            </a:extLst>
          </p:cNvPr>
          <p:cNvCxnSpPr>
            <a:cxnSpLocks/>
          </p:cNvCxnSpPr>
          <p:nvPr userDrawn="1"/>
        </p:nvCxnSpPr>
        <p:spPr>
          <a:xfrm>
            <a:off x="7355837" y="6352053"/>
            <a:ext cx="23647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4BB81FEE-0F43-4E40-B9BD-76AB255C6029}"/>
              </a:ext>
            </a:extLst>
          </p:cNvPr>
          <p:cNvCxnSpPr>
            <a:cxnSpLocks/>
          </p:cNvCxnSpPr>
          <p:nvPr userDrawn="1"/>
        </p:nvCxnSpPr>
        <p:spPr>
          <a:xfrm>
            <a:off x="108558" y="6352709"/>
            <a:ext cx="31744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CB2D9042-18D7-458E-8F0D-49E477EF5B1C}"/>
              </a:ext>
            </a:extLst>
          </p:cNvPr>
          <p:cNvSpPr txBox="1"/>
          <p:nvPr userDrawn="1"/>
        </p:nvSpPr>
        <p:spPr>
          <a:xfrm>
            <a:off x="113817" y="6381328"/>
            <a:ext cx="10685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자료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: </a:t>
            </a:r>
            <a:r>
              <a:rPr lang="en-US" altLang="ko-KR" sz="700" b="0" dirty="0" err="1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Naver</a:t>
            </a:r>
            <a:r>
              <a:rPr lang="en-US" altLang="ko-KR" sz="700" b="0" dirty="0">
                <a:latin typeface="원신한 Light" panose="020B0303000000000000" pitchFamily="50" charset="-127"/>
                <a:ea typeface="원신한 Light" panose="020B0303000000000000" pitchFamily="50" charset="-127"/>
                <a:cs typeface="Tahoma" panose="020B0604030504040204" pitchFamily="34" charset="0"/>
              </a:rPr>
              <a:t> Finance</a:t>
            </a:r>
            <a:endParaRPr lang="ko-KR" altLang="en-US" sz="700" b="0" dirty="0">
              <a:latin typeface="원신한 Light" panose="020B0303000000000000" pitchFamily="50" charset="-127"/>
              <a:ea typeface="원신한 Light" panose="020B0303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BA91CEB-0A3D-44C8-B0B9-51A55FAD9908}"/>
              </a:ext>
            </a:extLst>
          </p:cNvPr>
          <p:cNvSpPr/>
          <p:nvPr userDrawn="1"/>
        </p:nvSpPr>
        <p:spPr>
          <a:xfrm>
            <a:off x="6631386" y="2420541"/>
            <a:ext cx="3001565" cy="2177336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42B641-4785-4E43-9401-81C33AB81E21}"/>
              </a:ext>
            </a:extLst>
          </p:cNvPr>
          <p:cNvSpPr txBox="1"/>
          <p:nvPr userDrawn="1"/>
        </p:nvSpPr>
        <p:spPr>
          <a:xfrm>
            <a:off x="6739639" y="2415787"/>
            <a:ext cx="814770" cy="246221"/>
          </a:xfrm>
          <a:prstGeom prst="rect">
            <a:avLst/>
          </a:prstGeom>
          <a:noFill/>
        </p:spPr>
        <p:txBody>
          <a:bodyPr wrap="none" lIns="36000" rtlCol="0" anchor="ctr">
            <a:spAutoFit/>
          </a:bodyPr>
          <a:lstStyle/>
          <a:p>
            <a:r>
              <a:rPr lang="ko-KR" altLang="en-US" sz="1000" b="0" dirty="0">
                <a:latin typeface="원신한 Medium" panose="020B0603000000000000" pitchFamily="50" charset="-127"/>
                <a:ea typeface="원신한 Medium" panose="020B0603000000000000" pitchFamily="50" charset="-127"/>
                <a:cs typeface="Tahoma" panose="020B0604030504040204" pitchFamily="34" charset="0"/>
              </a:rPr>
              <a:t>자산 스타일</a:t>
            </a:r>
          </a:p>
        </p:txBody>
      </p:sp>
      <p:graphicFrame>
        <p:nvGraphicFramePr>
          <p:cNvPr id="81" name="표 5">
            <a:extLst>
              <a:ext uri="{FF2B5EF4-FFF2-40B4-BE49-F238E27FC236}">
                <a16:creationId xmlns:a16="http://schemas.microsoft.com/office/drawing/2014/main" id="{C11A2569-8DF2-44EC-B8E1-56B947CA600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8442242"/>
              </p:ext>
            </p:extLst>
          </p:nvPr>
        </p:nvGraphicFramePr>
        <p:xfrm>
          <a:off x="7090359" y="2591156"/>
          <a:ext cx="2330858" cy="1859908"/>
        </p:xfrm>
        <a:graphic>
          <a:graphicData uri="http://schemas.openxmlformats.org/drawingml/2006/table">
            <a:tbl>
              <a:tblPr firstRow="1" bandRow="1"/>
              <a:tblGrid>
                <a:gridCol w="618653">
                  <a:extLst>
                    <a:ext uri="{9D8B030D-6E8A-4147-A177-3AD203B41FA5}">
                      <a16:colId xmlns:a16="http://schemas.microsoft.com/office/drawing/2014/main" val="490126816"/>
                    </a:ext>
                  </a:extLst>
                </a:gridCol>
                <a:gridCol w="618653">
                  <a:extLst>
                    <a:ext uri="{9D8B030D-6E8A-4147-A177-3AD203B41FA5}">
                      <a16:colId xmlns:a16="http://schemas.microsoft.com/office/drawing/2014/main" val="1061314702"/>
                    </a:ext>
                  </a:extLst>
                </a:gridCol>
                <a:gridCol w="618653">
                  <a:extLst>
                    <a:ext uri="{9D8B030D-6E8A-4147-A177-3AD203B41FA5}">
                      <a16:colId xmlns:a16="http://schemas.microsoft.com/office/drawing/2014/main" val="3622059614"/>
                    </a:ext>
                  </a:extLst>
                </a:gridCol>
                <a:gridCol w="474899">
                  <a:extLst>
                    <a:ext uri="{9D8B030D-6E8A-4147-A177-3AD203B41FA5}">
                      <a16:colId xmlns:a16="http://schemas.microsoft.com/office/drawing/2014/main" val="1850201985"/>
                    </a:ext>
                  </a:extLst>
                </a:gridCol>
              </a:tblGrid>
              <a:tr h="2298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가치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혼합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성장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69039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대형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583432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멀티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932530"/>
                  </a:ext>
                </a:extLst>
              </a:tr>
              <a:tr h="404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중소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91844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원신한 Bold" panose="020B0803000000000000" pitchFamily="50" charset="-127"/>
                          <a:ea typeface="원신한 Bold" panose="020B0803000000000000" pitchFamily="50" charset="-127"/>
                        </a:rPr>
                        <a:t>소형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0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B121BD-C09A-4351-8697-8EC124B14C2A}"/>
              </a:ext>
            </a:extLst>
          </p:cNvPr>
          <p:cNvGrpSpPr/>
          <p:nvPr userDrawn="1"/>
        </p:nvGrpSpPr>
        <p:grpSpPr>
          <a:xfrm>
            <a:off x="0" y="347066"/>
            <a:ext cx="6467938" cy="454026"/>
            <a:chOff x="0" y="347066"/>
            <a:chExt cx="6467938" cy="4540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0C77CE-03C1-40F0-A5C8-9C820B07BE18}"/>
                </a:ext>
              </a:extLst>
            </p:cNvPr>
            <p:cNvSpPr/>
            <p:nvPr userDrawn="1"/>
          </p:nvSpPr>
          <p:spPr>
            <a:xfrm>
              <a:off x="0" y="347067"/>
              <a:ext cx="4933950" cy="454025"/>
            </a:xfrm>
            <a:prstGeom prst="rect">
              <a:avLst/>
            </a:prstGeom>
            <a:solidFill>
              <a:srgbClr val="A5A5A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모서리가 둥근 직사각형 12">
              <a:extLst>
                <a:ext uri="{FF2B5EF4-FFF2-40B4-BE49-F238E27FC236}">
                  <a16:creationId xmlns:a16="http://schemas.microsoft.com/office/drawing/2014/main" id="{BF0ACF94-9DE9-4BA4-BF46-A074DE23E14D}"/>
                </a:ext>
              </a:extLst>
            </p:cNvPr>
            <p:cNvSpPr/>
            <p:nvPr userDrawn="1"/>
          </p:nvSpPr>
          <p:spPr>
            <a:xfrm>
              <a:off x="4570789" y="347066"/>
              <a:ext cx="1897149" cy="45402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모서리가 둥근 직사각형 13">
              <a:extLst>
                <a:ext uri="{FF2B5EF4-FFF2-40B4-BE49-F238E27FC236}">
                  <a16:creationId xmlns:a16="http://schemas.microsoft.com/office/drawing/2014/main" id="{438EC392-F9E1-4E90-9918-21D2F0426703}"/>
                </a:ext>
              </a:extLst>
            </p:cNvPr>
            <p:cNvSpPr/>
            <p:nvPr userDrawn="1"/>
          </p:nvSpPr>
          <p:spPr>
            <a:xfrm>
              <a:off x="174238" y="354493"/>
              <a:ext cx="1453790" cy="410211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87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0" r:id="rId2"/>
    <p:sldLayoutId id="2147483662" r:id="rId3"/>
    <p:sldLayoutId id="214748366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8148</TotalTime>
  <Words>0</Words>
  <Application>Microsoft Office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6" baseType="lpstr">
      <vt:lpstr>맑은 고딕</vt:lpstr>
      <vt:lpstr>원신한 Bold</vt:lpstr>
      <vt:lpstr>원신한 Light</vt:lpstr>
      <vt:lpstr>원신한 Medium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빈무진</dc:creator>
  <cp:lastModifiedBy>Jaeweon Kim</cp:lastModifiedBy>
  <cp:revision>517</cp:revision>
  <dcterms:created xsi:type="dcterms:W3CDTF">2020-06-10T10:39:10Z</dcterms:created>
  <dcterms:modified xsi:type="dcterms:W3CDTF">2022-04-16T13:09:27Z</dcterms:modified>
</cp:coreProperties>
</file>