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01" r:id="rId1"/>
  </p:sldMasterIdLst>
  <p:sldIdLst>
    <p:sldId id="256" r:id="rId2"/>
    <p:sldId id="257" r:id="rId3"/>
    <p:sldId id="258" r:id="rId4"/>
    <p:sldId id="259" r:id="rId5"/>
    <p:sldId id="274" r:id="rId6"/>
    <p:sldId id="275" r:id="rId7"/>
    <p:sldId id="261" r:id="rId8"/>
    <p:sldId id="262" r:id="rId9"/>
    <p:sldId id="263" r:id="rId10"/>
    <p:sldId id="264"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1675"/>
    <p:restoredTop sz="94660"/>
  </p:normalViewPr>
  <p:slideViewPr>
    <p:cSldViewPr snapToGrid="0">
      <p:cViewPr varScale="1">
        <p:scale>
          <a:sx n="100" d="100"/>
          <a:sy n="100" d="100"/>
        </p:scale>
        <p:origin x="1494" y="60"/>
      </p:cViewPr>
      <p:guideLst>
        <p:guide orient="horz" pos="2154"/>
        <p:guide pos="2874"/>
        <p:guide pos="-307"/>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8" Type="http://schemas.openxmlformats.org/officeDocument/2006/relationships/viewProps" Target="viewProps.xml"  /><Relationship Id="rId19" Type="http://schemas.openxmlformats.org/officeDocument/2006/relationships/theme" Target="theme/theme1.xml"  /><Relationship Id="rId2" Type="http://schemas.openxmlformats.org/officeDocument/2006/relationships/slide" Target="slides/slide1.xml"  /><Relationship Id="rId20"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319621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14772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336566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109079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118177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145826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267338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144903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75643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144006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0F75A9E0-2851-4814-B850-C1A37BD7521B}" type="datetimeFigureOut">
              <a:rPr lang="ko-KR" altLang="en-US" smtClean="0"/>
              <a:t>2023-11-28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24562628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5A9E0-2851-4814-B850-C1A37BD7521B}" type="datetimeFigureOut">
              <a:rPr lang="ko-KR" altLang="en-US" smtClean="0"/>
              <a:t>2023-11-28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4FE8C-007D-4839-B0D0-0A525A4CFFD8}" type="slidenum">
              <a:rPr lang="ko-KR" altLang="en-US" smtClean="0"/>
              <a:t>‹#›</a:t>
            </a:fld>
            <a:endParaRPr lang="ko-KR" altLang="en-US"/>
          </a:p>
        </p:txBody>
      </p:sp>
    </p:spTree>
    <p:extLst>
      <p:ext uri="{BB962C8B-B14F-4D97-AF65-F5344CB8AC3E}">
        <p14:creationId xmlns:p14="http://schemas.microsoft.com/office/powerpoint/2010/main" val="3836727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 Id="rId3" Type="http://schemas.openxmlformats.org/officeDocument/2006/relationships/image" Target="../media/image1.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3"/>
          <p:cNvSpPr txBox="1"/>
          <p:nvPr/>
        </p:nvSpPr>
        <p:spPr>
          <a:xfrm>
            <a:off x="899797" y="1762569"/>
            <a:ext cx="7344405" cy="769174"/>
          </a:xfrm>
          <a:prstGeom prst="rect">
            <a:avLst/>
          </a:prstGeom>
          <a:noFill/>
        </p:spPr>
        <p:txBody>
          <a:bodyPr wrap="square">
            <a:spAutoFit/>
          </a:bodyPr>
          <a:lstStyle/>
          <a:p>
            <a:pPr algn="ctr">
              <a:defRPr/>
            </a:pPr>
            <a:r>
              <a:rPr lang="en-US" altLang="ko-KR" sz="4500"/>
              <a:t>HEXAGONLOGISTICS</a:t>
            </a:r>
            <a:endParaRPr lang="en-US" altLang="ko-KR" sz="4500"/>
          </a:p>
        </p:txBody>
      </p:sp>
      <p:sp>
        <p:nvSpPr>
          <p:cNvPr id="5" name=""/>
          <p:cNvSpPr txBox="1"/>
          <p:nvPr/>
        </p:nvSpPr>
        <p:spPr>
          <a:xfrm>
            <a:off x="4740423" y="4440785"/>
            <a:ext cx="4762501" cy="2377210"/>
          </a:xfrm>
          <a:prstGeom prst="rect">
            <a:avLst/>
          </a:prstGeom>
        </p:spPr>
        <p:txBody>
          <a:bodyPr wrap="square">
            <a:spAutoFit/>
          </a:bodyPr>
          <a:p>
            <a:pPr>
              <a:defRPr/>
            </a:pPr>
            <a:r>
              <a:rPr lang="ko-KR" altLang="en-US" sz="2500"/>
              <a:t>                     </a:t>
            </a:r>
            <a:endParaRPr lang="ko-KR" altLang="en-US" sz="2500"/>
          </a:p>
          <a:p>
            <a:pPr>
              <a:defRPr/>
            </a:pPr>
            <a:r>
              <a:rPr lang="ko-KR" altLang="en-US" sz="2500"/>
              <a:t>チーム長  :  パク·ジェヒョン</a:t>
            </a:r>
            <a:endParaRPr lang="ko-KR" altLang="en-US" sz="2500"/>
          </a:p>
          <a:p>
            <a:pPr>
              <a:defRPr/>
            </a:pPr>
            <a:r>
              <a:rPr lang="ko-KR" altLang="en-US" sz="2500"/>
              <a:t>チーム員  :  カン·ヘウン</a:t>
            </a:r>
            <a:endParaRPr lang="ko-KR" altLang="en-US" sz="2500"/>
          </a:p>
          <a:p>
            <a:pPr>
              <a:defRPr/>
            </a:pPr>
            <a:r>
              <a:rPr lang="ko-KR" altLang="en-US" sz="2500"/>
              <a:t>                       キム·ウジン</a:t>
            </a:r>
            <a:endParaRPr lang="ko-KR" altLang="en-US" sz="2500"/>
          </a:p>
          <a:p>
            <a:pPr>
              <a:defRPr/>
            </a:pPr>
            <a:r>
              <a:rPr lang="ko-KR" altLang="en-US" sz="2500"/>
              <a:t>                       キム·ミョンシク</a:t>
            </a:r>
            <a:endParaRPr lang="ko-KR" altLang="en-US" sz="2500"/>
          </a:p>
          <a:p>
            <a:pPr>
              <a:defRPr/>
            </a:pPr>
            <a:r>
              <a:rPr lang="ko-KR" altLang="en-US" sz="2500"/>
              <a:t> 発表者     </a:t>
            </a:r>
            <a:r>
              <a:rPr lang="en-US" altLang="ko-KR" sz="2500"/>
              <a:t>:</a:t>
            </a:r>
            <a:r>
              <a:rPr lang="ko-KR" altLang="en-US" sz="2500"/>
              <a:t>  キム·ウジン</a:t>
            </a:r>
            <a:endParaRPr lang="ko-KR" altLang="en-US" sz="2500"/>
          </a:p>
        </p:txBody>
      </p:sp>
      <p:sp>
        <p:nvSpPr>
          <p:cNvPr id="6" name=""/>
          <p:cNvSpPr txBox="1"/>
          <p:nvPr/>
        </p:nvSpPr>
        <p:spPr>
          <a:xfrm>
            <a:off x="6683967" y="4293816"/>
            <a:ext cx="2287780" cy="511199"/>
          </a:xfrm>
          <a:prstGeom prst="rect">
            <a:avLst/>
          </a:prstGeom>
        </p:spPr>
        <p:txBody>
          <a:bodyPr wrap="square">
            <a:spAutoFit/>
          </a:bodyPr>
          <a:p>
            <a:pPr>
              <a:defRPr/>
            </a:pPr>
            <a:r>
              <a:rPr lang="ko-KR" altLang="en-US" sz="2800"/>
              <a:t>1チーム</a:t>
            </a:r>
            <a:endParaRPr lang="ko-KR" altLang="en-US" sz="2800"/>
          </a:p>
        </p:txBody>
      </p:sp>
      <p:sp>
        <p:nvSpPr>
          <p:cNvPr id="8" name=""/>
          <p:cNvSpPr txBox="1"/>
          <p:nvPr/>
        </p:nvSpPr>
        <p:spPr>
          <a:xfrm>
            <a:off x="753341" y="1047750"/>
            <a:ext cx="4320886" cy="360045"/>
          </a:xfrm>
          <a:prstGeom prst="rect">
            <a:avLst/>
          </a:prstGeom>
        </p:spPr>
        <p:txBody>
          <a:bodyPr wrap="square">
            <a:spAutoFit/>
          </a:bodyPr>
          <a:p>
            <a:pPr>
              <a:defRPr/>
            </a:pPr>
            <a:endParaRPr lang="ko-KR" altLang="en-US"/>
          </a:p>
        </p:txBody>
      </p:sp>
      <p:pic>
        <p:nvPicPr>
          <p:cNvPr id="9" name=""/>
          <p:cNvPicPr>
            <a:picLocks noChangeAspect="1"/>
          </p:cNvPicPr>
          <p:nvPr/>
        </p:nvPicPr>
        <p:blipFill rotWithShape="1">
          <a:blip r:embed="rId2"/>
          <a:stretch>
            <a:fillRect/>
          </a:stretch>
        </p:blipFill>
        <p:spPr>
          <a:xfrm>
            <a:off x="787977" y="1628791"/>
            <a:ext cx="1094490" cy="109623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3" name="TextBox 33"/>
          <p:cNvSpPr txBox="1"/>
          <p:nvPr/>
        </p:nvSpPr>
        <p:spPr>
          <a:xfrm>
            <a:off x="1272863" y="152400"/>
            <a:ext cx="7344405" cy="693420"/>
          </a:xfrm>
          <a:prstGeom prst="rect">
            <a:avLst/>
          </a:prstGeom>
          <a:noFill/>
        </p:spPr>
        <p:txBody>
          <a:bodyPr wrap="square">
            <a:spAutoFit/>
          </a:bodyPr>
          <a:lstStyle/>
          <a:p>
            <a:pPr algn="ctr">
              <a:defRPr/>
            </a:pPr>
            <a:r>
              <a:rPr lang="ko-KR" altLang="en-US" sz="4000"/>
              <a:t>販売履歴 </a:t>
            </a:r>
            <a:r>
              <a:rPr lang="en-US" altLang="ko-KR" sz="4000"/>
              <a:t>View(2/2)</a:t>
            </a:r>
            <a:r>
              <a:rPr lang="en-US" altLang="ko-KR" sz="1500" b="1"/>
              <a:t>出庫履歴</a:t>
            </a:r>
            <a:endParaRPr lang="en-US" altLang="ko-KR" sz="1500" b="1"/>
          </a:p>
        </p:txBody>
      </p:sp>
      <p:pic>
        <p:nvPicPr>
          <p:cNvPr id="25" name=""/>
          <p:cNvPicPr>
            <a:picLocks noChangeAspect="1"/>
          </p:cNvPicPr>
          <p:nvPr/>
        </p:nvPicPr>
        <p:blipFill rotWithShape="1">
          <a:blip r:embed="rId2"/>
          <a:stretch>
            <a:fillRect/>
          </a:stretch>
        </p:blipFill>
        <p:spPr>
          <a:xfrm>
            <a:off x="0" y="1083091"/>
            <a:ext cx="9144000" cy="4691817"/>
          </a:xfrm>
          <a:prstGeom prst="rect">
            <a:avLst/>
          </a:prstGeom>
        </p:spPr>
      </p:pic>
      <p:sp>
        <p:nvSpPr>
          <p:cNvPr id="26" name=""/>
          <p:cNvSpPr/>
          <p:nvPr/>
        </p:nvSpPr>
        <p:spPr>
          <a:xfrm>
            <a:off x="172357" y="2750085"/>
            <a:ext cx="2864978" cy="563190"/>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zh-CN" altLang="en-US" sz="1100"/>
              <a:t>品目名</a:t>
            </a:r>
            <a:r>
              <a:rPr lang="ko-KR" altLang="en-US" sz="1100"/>
              <a:t>または品目コードを検索して、</a:t>
            </a:r>
            <a:endParaRPr lang="ko-KR" altLang="en-US" sz="1100"/>
          </a:p>
          <a:p>
            <a:pPr algn="ctr">
              <a:defRPr/>
            </a:pPr>
            <a:r>
              <a:rPr lang="ko-KR" altLang="en-US" sz="1100"/>
              <a:t>必要な 品目の</a:t>
            </a:r>
            <a:r>
              <a:rPr lang="en-US" altLang="ko-KR" sz="1100" b="1"/>
              <a:t>出庫履歴</a:t>
            </a:r>
            <a:r>
              <a:rPr lang="ko-KR" altLang="en-US" sz="1100"/>
              <a:t>を確認できます。</a:t>
            </a:r>
            <a:endParaRPr lang="ko-KR" altLang="en-US" sz="1100"/>
          </a:p>
        </p:txBody>
      </p:sp>
      <p:cxnSp>
        <p:nvCxnSpPr>
          <p:cNvPr id="27" name=""/>
          <p:cNvCxnSpPr>
            <a:stCxn id="26" idx="3"/>
          </p:cNvCxnSpPr>
          <p:nvPr/>
        </p:nvCxnSpPr>
        <p:spPr>
          <a:xfrm flipV="1">
            <a:off x="3037335" y="2044759"/>
            <a:ext cx="1414490" cy="986920"/>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
          <p:cNvSpPr/>
          <p:nvPr/>
        </p:nvSpPr>
        <p:spPr>
          <a:xfrm>
            <a:off x="6374480" y="5707206"/>
            <a:ext cx="2585310" cy="58771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3.</a:t>
            </a:r>
            <a:r>
              <a:rPr lang="ko-KR" altLang="en-US" sz="1100"/>
              <a:t> </a:t>
            </a:r>
            <a:r>
              <a:rPr lang="en-US" altLang="ko-KR" sz="1100" b="1"/>
              <a:t>出庫履歴</a:t>
            </a:r>
            <a:r>
              <a:rPr lang="ko-KR" altLang="en-US" sz="1100"/>
              <a:t>は1ページに10個ずつ</a:t>
            </a:r>
            <a:endParaRPr lang="ko-KR" altLang="en-US" sz="1100"/>
          </a:p>
          <a:p>
            <a:pPr algn="ctr">
              <a:defRPr/>
            </a:pPr>
            <a:r>
              <a:rPr lang="ko-KR" altLang="en-US" sz="1100"/>
              <a:t>表示されています。</a:t>
            </a:r>
            <a:endParaRPr lang="ko-KR" altLang="en-US" sz="1100"/>
          </a:p>
        </p:txBody>
      </p:sp>
      <p:cxnSp>
        <p:nvCxnSpPr>
          <p:cNvPr id="29" name=""/>
          <p:cNvCxnSpPr>
            <a:stCxn id="28" idx="1"/>
          </p:cNvCxnSpPr>
          <p:nvPr/>
        </p:nvCxnSpPr>
        <p:spPr>
          <a:xfrm rot="16200000" flipV="1">
            <a:off x="5179766" y="4806350"/>
            <a:ext cx="1330253" cy="1059174"/>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75" name=""/>
          <p:cNvPicPr>
            <a:picLocks noChangeAspect="1"/>
          </p:cNvPicPr>
          <p:nvPr/>
        </p:nvPicPr>
        <p:blipFill rotWithShape="1">
          <a:blip r:embed="rId2"/>
          <a:stretch>
            <a:fillRect/>
          </a:stretch>
        </p:blipFill>
        <p:spPr>
          <a:xfrm>
            <a:off x="0" y="1087782"/>
            <a:ext cx="9144000" cy="4682434"/>
          </a:xfrm>
          <a:prstGeom prst="rect">
            <a:avLst/>
          </a:prstGeom>
        </p:spPr>
      </p:pic>
      <p:sp>
        <p:nvSpPr>
          <p:cNvPr id="70" name="TextBox 33"/>
          <p:cNvSpPr txBox="1"/>
          <p:nvPr/>
        </p:nvSpPr>
        <p:spPr>
          <a:xfrm>
            <a:off x="1377638" y="133350"/>
            <a:ext cx="7344405" cy="693420"/>
          </a:xfrm>
          <a:prstGeom prst="rect">
            <a:avLst/>
          </a:prstGeom>
          <a:noFill/>
        </p:spPr>
        <p:txBody>
          <a:bodyPr wrap="square">
            <a:spAutoFit/>
          </a:bodyPr>
          <a:lstStyle/>
          <a:p>
            <a:pPr algn="ctr">
              <a:defRPr/>
            </a:pPr>
            <a:r>
              <a:rPr lang="ko-KR" altLang="en-US" sz="4000"/>
              <a:t>ログイン </a:t>
            </a:r>
            <a:r>
              <a:rPr lang="en-US" altLang="ko-KR" sz="4000"/>
              <a:t>View(1/3)</a:t>
            </a:r>
            <a:r>
              <a:rPr lang="ko-KR" altLang="en-US" sz="1500" b="1"/>
              <a:t>ログインページ</a:t>
            </a:r>
            <a:endParaRPr lang="ko-KR" altLang="en-US" sz="1500" b="1"/>
          </a:p>
        </p:txBody>
      </p:sp>
      <p:sp>
        <p:nvSpPr>
          <p:cNvPr id="72" name=""/>
          <p:cNvSpPr/>
          <p:nvPr/>
        </p:nvSpPr>
        <p:spPr>
          <a:xfrm>
            <a:off x="6101632" y="3878418"/>
            <a:ext cx="2392163" cy="58771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ko-KR" altLang="en-US" sz="1100"/>
              <a:t>新規登録時に会員登録をこの</a:t>
            </a:r>
            <a:endParaRPr lang="ko-KR" altLang="en-US" sz="1100"/>
          </a:p>
          <a:p>
            <a:pPr algn="ctr">
              <a:defRPr/>
            </a:pPr>
            <a:r>
              <a:rPr lang="ko-KR" altLang="en-US" sz="1100"/>
              <a:t>ボタンでページに移動</a:t>
            </a:r>
            <a:endParaRPr lang="ko-KR" altLang="en-US" sz="1100"/>
          </a:p>
        </p:txBody>
      </p:sp>
      <p:cxnSp>
        <p:nvCxnSpPr>
          <p:cNvPr id="73" name=""/>
          <p:cNvCxnSpPr>
            <a:stCxn id="72" idx="1"/>
          </p:cNvCxnSpPr>
          <p:nvPr/>
        </p:nvCxnSpPr>
        <p:spPr>
          <a:xfrm rot="10800000">
            <a:off x="5324206" y="3531370"/>
            <a:ext cx="777426" cy="640906"/>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83" name=""/>
          <p:cNvPicPr>
            <a:picLocks noChangeAspect="1"/>
          </p:cNvPicPr>
          <p:nvPr/>
        </p:nvPicPr>
        <p:blipFill rotWithShape="1">
          <a:blip r:embed="rId2"/>
          <a:stretch>
            <a:fillRect/>
          </a:stretch>
        </p:blipFill>
        <p:spPr>
          <a:xfrm>
            <a:off x="5712239" y="4394525"/>
            <a:ext cx="1529520" cy="2463474"/>
          </a:xfrm>
          <a:prstGeom prst="rect">
            <a:avLst/>
          </a:prstGeom>
        </p:spPr>
      </p:pic>
      <p:pic>
        <p:nvPicPr>
          <p:cNvPr id="82" name=""/>
          <p:cNvPicPr>
            <a:picLocks noChangeAspect="1"/>
          </p:cNvPicPr>
          <p:nvPr/>
        </p:nvPicPr>
        <p:blipFill rotWithShape="1">
          <a:blip r:embed="rId3"/>
          <a:stretch>
            <a:fillRect/>
          </a:stretch>
        </p:blipFill>
        <p:spPr>
          <a:xfrm>
            <a:off x="1739518" y="4254019"/>
            <a:ext cx="1596809" cy="2096574"/>
          </a:xfrm>
          <a:prstGeom prst="rect">
            <a:avLst/>
          </a:prstGeom>
        </p:spPr>
      </p:pic>
      <p:pic>
        <p:nvPicPr>
          <p:cNvPr id="81" name=""/>
          <p:cNvPicPr>
            <a:picLocks noChangeAspect="1"/>
          </p:cNvPicPr>
          <p:nvPr/>
        </p:nvPicPr>
        <p:blipFill rotWithShape="1">
          <a:blip r:embed="rId4"/>
          <a:stretch>
            <a:fillRect/>
          </a:stretch>
        </p:blipFill>
        <p:spPr>
          <a:xfrm>
            <a:off x="2802849" y="904057"/>
            <a:ext cx="3859804" cy="3759113"/>
          </a:xfrm>
          <a:prstGeom prst="rect">
            <a:avLst/>
          </a:prstGeom>
        </p:spPr>
      </p:pic>
      <p:sp>
        <p:nvSpPr>
          <p:cNvPr id="73" name="TextBox 33"/>
          <p:cNvSpPr txBox="1"/>
          <p:nvPr/>
        </p:nvSpPr>
        <p:spPr>
          <a:xfrm>
            <a:off x="1406213" y="133350"/>
            <a:ext cx="7344405" cy="693420"/>
          </a:xfrm>
          <a:prstGeom prst="rect">
            <a:avLst/>
          </a:prstGeom>
          <a:noFill/>
        </p:spPr>
        <p:txBody>
          <a:bodyPr wrap="square">
            <a:spAutoFit/>
          </a:bodyPr>
          <a:lstStyle/>
          <a:p>
            <a:pPr algn="ctr">
              <a:defRPr/>
            </a:pPr>
            <a:r>
              <a:rPr lang="ko-KR" altLang="en-US" sz="4000"/>
              <a:t>ログイン </a:t>
            </a:r>
            <a:r>
              <a:rPr lang="en-US" altLang="ko-KR" sz="4000"/>
              <a:t>View(2/3)</a:t>
            </a:r>
            <a:r>
              <a:rPr lang="ko-KR" altLang="en-US" sz="1500" b="1"/>
              <a:t>会員加入ページ</a:t>
            </a:r>
            <a:endParaRPr lang="ko-KR" altLang="en-US" sz="1500" b="1"/>
          </a:p>
        </p:txBody>
      </p:sp>
      <p:sp>
        <p:nvSpPr>
          <p:cNvPr id="75" name=""/>
          <p:cNvSpPr/>
          <p:nvPr/>
        </p:nvSpPr>
        <p:spPr>
          <a:xfrm>
            <a:off x="141387" y="3735216"/>
            <a:ext cx="2804914" cy="49246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2.</a:t>
            </a:r>
            <a:r>
              <a:rPr lang="ko-KR" altLang="en-US" sz="1100"/>
              <a:t>パスワードとパスワードの確認が異なる場合、エラーメッセージを出力</a:t>
            </a:r>
            <a:endParaRPr lang="ko-KR" altLang="en-US" sz="1100"/>
          </a:p>
        </p:txBody>
      </p:sp>
      <p:cxnSp>
        <p:nvCxnSpPr>
          <p:cNvPr id="76" name=""/>
          <p:cNvCxnSpPr>
            <a:stCxn id="75" idx="2"/>
          </p:cNvCxnSpPr>
          <p:nvPr/>
        </p:nvCxnSpPr>
        <p:spPr>
          <a:xfrm rot="16200000" flipH="1">
            <a:off x="1010134" y="4761397"/>
            <a:ext cx="1515888" cy="448467"/>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
          <p:cNvSpPr/>
          <p:nvPr/>
        </p:nvSpPr>
        <p:spPr>
          <a:xfrm>
            <a:off x="6096000" y="3735217"/>
            <a:ext cx="2098475" cy="413091"/>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3.</a:t>
            </a:r>
            <a:r>
              <a:rPr lang="ko-KR" altLang="en-US" sz="1100"/>
              <a:t>登録済み社員番号の場合、エラーメッセージを出力</a:t>
            </a:r>
            <a:endParaRPr lang="ko-KR" altLang="en-US" sz="1100"/>
          </a:p>
        </p:txBody>
      </p:sp>
      <p:cxnSp>
        <p:nvCxnSpPr>
          <p:cNvPr id="79" name=""/>
          <p:cNvCxnSpPr>
            <a:stCxn id="78" idx="2"/>
          </p:cNvCxnSpPr>
          <p:nvPr/>
        </p:nvCxnSpPr>
        <p:spPr>
          <a:xfrm rot="5400000">
            <a:off x="6445270" y="4202291"/>
            <a:ext cx="753953" cy="645983"/>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9" name=""/>
          <p:cNvPicPr>
            <a:picLocks noChangeAspect="1"/>
          </p:cNvPicPr>
          <p:nvPr/>
        </p:nvPicPr>
        <p:blipFill rotWithShape="1">
          <a:blip r:embed="rId2"/>
          <a:stretch>
            <a:fillRect/>
          </a:stretch>
        </p:blipFill>
        <p:spPr>
          <a:xfrm>
            <a:off x="0" y="1639375"/>
            <a:ext cx="9144000" cy="3579248"/>
          </a:xfrm>
          <a:prstGeom prst="rect">
            <a:avLst/>
          </a:prstGeom>
        </p:spPr>
      </p:pic>
      <p:sp>
        <p:nvSpPr>
          <p:cNvPr id="5" name="TextBox 33"/>
          <p:cNvSpPr txBox="1"/>
          <p:nvPr/>
        </p:nvSpPr>
        <p:spPr>
          <a:xfrm>
            <a:off x="1396688" y="114300"/>
            <a:ext cx="7344405" cy="693420"/>
          </a:xfrm>
          <a:prstGeom prst="rect">
            <a:avLst/>
          </a:prstGeom>
          <a:noFill/>
        </p:spPr>
        <p:txBody>
          <a:bodyPr wrap="square">
            <a:spAutoFit/>
          </a:bodyPr>
          <a:lstStyle/>
          <a:p>
            <a:pPr algn="ctr">
              <a:defRPr/>
            </a:pPr>
            <a:r>
              <a:rPr lang="ko-KR" altLang="en-US" sz="4000"/>
              <a:t>ログイン </a:t>
            </a:r>
            <a:r>
              <a:rPr lang="en-US" altLang="ko-KR" sz="4000"/>
              <a:t>View(3/3)</a:t>
            </a:r>
            <a:r>
              <a:rPr lang="ko-KR" altLang="en-US" sz="1500" b="1"/>
              <a:t>加入成功ページ</a:t>
            </a:r>
            <a:endParaRPr lang="ko-KR" altLang="en-US" sz="1500" b="1"/>
          </a:p>
        </p:txBody>
      </p:sp>
      <p:sp>
        <p:nvSpPr>
          <p:cNvPr id="6" name=""/>
          <p:cNvSpPr/>
          <p:nvPr/>
        </p:nvSpPr>
        <p:spPr>
          <a:xfrm>
            <a:off x="2955415" y="3751270"/>
            <a:ext cx="2804914" cy="49246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4.</a:t>
            </a:r>
            <a:r>
              <a:rPr lang="ko-KR" altLang="en-US" sz="1100"/>
              <a:t>登録に成功した場合、ログインボタンを出力</a:t>
            </a:r>
            <a:endParaRPr lang="ko-KR" altLang="en-US" sz="1100"/>
          </a:p>
        </p:txBody>
      </p:sp>
      <p:cxnSp>
        <p:nvCxnSpPr>
          <p:cNvPr id="7" name=""/>
          <p:cNvCxnSpPr>
            <a:stCxn id="6" idx="0"/>
          </p:cNvCxnSpPr>
          <p:nvPr/>
        </p:nvCxnSpPr>
        <p:spPr>
          <a:xfrm flipV="1">
            <a:off x="4357873" y="3041768"/>
            <a:ext cx="841709" cy="709501"/>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5" name=""/>
          <p:cNvPicPr>
            <a:picLocks noChangeAspect="1"/>
          </p:cNvPicPr>
          <p:nvPr/>
        </p:nvPicPr>
        <p:blipFill rotWithShape="1">
          <a:blip r:embed="rId2"/>
          <a:stretch>
            <a:fillRect/>
          </a:stretch>
        </p:blipFill>
        <p:spPr>
          <a:xfrm>
            <a:off x="0" y="1119125"/>
            <a:ext cx="9144000" cy="4943600"/>
          </a:xfrm>
          <a:prstGeom prst="rect">
            <a:avLst/>
          </a:prstGeom>
        </p:spPr>
      </p:pic>
      <p:sp>
        <p:nvSpPr>
          <p:cNvPr id="5" name="TextBox 33"/>
          <p:cNvSpPr txBox="1"/>
          <p:nvPr/>
        </p:nvSpPr>
        <p:spPr>
          <a:xfrm>
            <a:off x="1044263" y="190500"/>
            <a:ext cx="7344405" cy="693420"/>
          </a:xfrm>
          <a:prstGeom prst="rect">
            <a:avLst/>
          </a:prstGeom>
          <a:noFill/>
        </p:spPr>
        <p:txBody>
          <a:bodyPr wrap="square">
            <a:spAutoFit/>
          </a:bodyPr>
          <a:lstStyle/>
          <a:p>
            <a:pPr algn="ctr">
              <a:defRPr/>
            </a:pPr>
            <a:r>
              <a:rPr lang="ja-JP" altLang="en-US" sz="4000"/>
              <a:t>お知らせ</a:t>
            </a:r>
            <a:r>
              <a:rPr lang="ko-KR" altLang="en-US" sz="4000"/>
              <a:t> </a:t>
            </a:r>
            <a:r>
              <a:rPr lang="en-US" altLang="ko-KR" sz="4000"/>
              <a:t>View</a:t>
            </a:r>
            <a:r>
              <a:rPr lang="ja-JP" altLang="en-US" sz="1500" b="1"/>
              <a:t>お知らせ</a:t>
            </a:r>
            <a:r>
              <a:rPr lang="ko-KR" altLang="en-US" sz="1500" b="1"/>
              <a:t>ページ</a:t>
            </a:r>
            <a:endParaRPr lang="ko-KR" altLang="en-US" sz="1500" b="1"/>
          </a:p>
        </p:txBody>
      </p:sp>
      <p:sp>
        <p:nvSpPr>
          <p:cNvPr id="6" name=""/>
          <p:cNvSpPr/>
          <p:nvPr/>
        </p:nvSpPr>
        <p:spPr>
          <a:xfrm>
            <a:off x="1767086" y="5663109"/>
            <a:ext cx="2804914" cy="49246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2.</a:t>
            </a:r>
            <a:r>
              <a:rPr lang="ko-KR" altLang="en-US" sz="1100"/>
              <a:t>お知らせリストをページングして出力</a:t>
            </a:r>
            <a:endParaRPr lang="ko-KR" altLang="en-US" sz="1100"/>
          </a:p>
        </p:txBody>
      </p:sp>
      <p:cxnSp>
        <p:nvCxnSpPr>
          <p:cNvPr id="7" name=""/>
          <p:cNvCxnSpPr>
            <a:stCxn id="6" idx="0"/>
          </p:cNvCxnSpPr>
          <p:nvPr/>
        </p:nvCxnSpPr>
        <p:spPr>
          <a:xfrm flipV="1">
            <a:off x="3169543" y="5058604"/>
            <a:ext cx="2089942" cy="604505"/>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
          <p:cNvCxnSpPr>
            <a:stCxn id="8" idx="2"/>
          </p:cNvCxnSpPr>
          <p:nvPr/>
        </p:nvCxnSpPr>
        <p:spPr>
          <a:xfrm rot="10800000" flipV="1">
            <a:off x="5947339" y="1380908"/>
            <a:ext cx="1297045" cy="877495"/>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
          <p:cNvSpPr/>
          <p:nvPr/>
        </p:nvSpPr>
        <p:spPr>
          <a:xfrm>
            <a:off x="5841922" y="888441"/>
            <a:ext cx="2804914" cy="49246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ko-KR" altLang="en-US" sz="1100"/>
              <a:t>ログインした会員に限り、お知らせを作成可能</a:t>
            </a:r>
            <a:endParaRPr lang="ko-KR" altLang="en-US" sz="11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3"/>
          <p:cNvSpPr txBox="1"/>
          <p:nvPr/>
        </p:nvSpPr>
        <p:spPr>
          <a:xfrm>
            <a:off x="899797" y="0"/>
            <a:ext cx="7344405" cy="922020"/>
          </a:xfrm>
          <a:prstGeom prst="rect">
            <a:avLst/>
          </a:prstGeom>
          <a:noFill/>
        </p:spPr>
        <p:txBody>
          <a:bodyPr wrap="square">
            <a:spAutoFit/>
          </a:bodyPr>
          <a:lstStyle/>
          <a:p>
            <a:pPr algn="ctr">
              <a:defRPr/>
            </a:pPr>
            <a:r>
              <a:rPr lang="en-US" altLang="ko-KR" sz="5500"/>
              <a:t>HEXAGONLOGISTICS</a:t>
            </a:r>
            <a:endParaRPr lang="en-US" altLang="ko-KR" sz="5500"/>
          </a:p>
        </p:txBody>
      </p:sp>
      <p:pic>
        <p:nvPicPr>
          <p:cNvPr id="6" name=""/>
          <p:cNvPicPr>
            <a:picLocks noChangeAspect="1"/>
          </p:cNvPicPr>
          <p:nvPr/>
        </p:nvPicPr>
        <p:blipFill rotWithShape="1">
          <a:blip r:embed="rId2"/>
          <a:stretch>
            <a:fillRect/>
          </a:stretch>
        </p:blipFill>
        <p:spPr>
          <a:xfrm>
            <a:off x="4572000" y="3429000"/>
            <a:ext cx="0" cy="0"/>
          </a:xfrm>
          <a:prstGeom prst="rect">
            <a:avLst/>
          </a:prstGeom>
        </p:spPr>
      </p:pic>
      <p:pic>
        <p:nvPicPr>
          <p:cNvPr id="8" name=""/>
          <p:cNvPicPr>
            <a:picLocks noChangeAspect="1"/>
          </p:cNvPicPr>
          <p:nvPr/>
        </p:nvPicPr>
        <p:blipFill rotWithShape="1">
          <a:blip r:embed="rId3"/>
          <a:stretch>
            <a:fillRect/>
          </a:stretch>
        </p:blipFill>
        <p:spPr>
          <a:xfrm>
            <a:off x="127097" y="1619202"/>
            <a:ext cx="3613821" cy="3619595"/>
          </a:xfrm>
          <a:prstGeom prst="rect">
            <a:avLst/>
          </a:prstGeom>
        </p:spPr>
      </p:pic>
      <p:sp>
        <p:nvSpPr>
          <p:cNvPr id="5" name=""/>
          <p:cNvSpPr txBox="1"/>
          <p:nvPr/>
        </p:nvSpPr>
        <p:spPr>
          <a:xfrm>
            <a:off x="3937559" y="3076575"/>
            <a:ext cx="5108520" cy="845820"/>
          </a:xfrm>
          <a:prstGeom prst="rect">
            <a:avLst/>
          </a:prstGeom>
          <a:solidFill>
            <a:schemeClr val="lt1"/>
          </a:solidFill>
        </p:spPr>
        <p:txBody>
          <a:bodyPr wrap="square">
            <a:spAutoFit/>
          </a:bodyPr>
          <a:p>
            <a:pPr algn="ctr">
              <a:defRPr/>
            </a:pPr>
            <a:r>
              <a:rPr lang="en-US" altLang="ko-KR" sz="3600"/>
              <a:t>ありがとうございます</a:t>
            </a:r>
            <a:r>
              <a:rPr lang="en-US" altLang="ko-KR" sz="5000"/>
              <a:t>。</a:t>
            </a:r>
            <a:endParaRPr lang="en-US" altLang="ko-KR" sz="5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4700" y="457200"/>
            <a:ext cx="5588000" cy="445770"/>
          </a:xfrm>
          <a:prstGeom prst="rect">
            <a:avLst/>
          </a:prstGeom>
          <a:noFill/>
        </p:spPr>
        <p:txBody>
          <a:bodyPr wrap="square">
            <a:spAutoFit/>
          </a:bodyPr>
          <a:lstStyle/>
          <a:p>
            <a:pPr lvl="0">
              <a:defRPr/>
            </a:pPr>
            <a:r>
              <a:rPr lang="ko-KR" altLang="en-US" sz="2400"/>
              <a:t>プロジェクト内容</a:t>
            </a:r>
            <a:endParaRPr lang="ko-KR" altLang="en-US" sz="2400"/>
          </a:p>
        </p:txBody>
      </p:sp>
      <p:sp>
        <p:nvSpPr>
          <p:cNvPr id="7" name="TextBox 6"/>
          <p:cNvSpPr txBox="1"/>
          <p:nvPr/>
        </p:nvSpPr>
        <p:spPr>
          <a:xfrm>
            <a:off x="996671" y="1960674"/>
            <a:ext cx="7399132" cy="1117309"/>
          </a:xfrm>
          <a:prstGeom prst="rect">
            <a:avLst/>
          </a:prstGeom>
          <a:noFill/>
        </p:spPr>
        <p:txBody>
          <a:bodyPr wrap="square">
            <a:spAutoFit/>
          </a:bodyPr>
          <a:lstStyle/>
          <a:p>
            <a:pPr>
              <a:lnSpc>
                <a:spcPct val="125000"/>
              </a:lnSpc>
              <a:defRPr/>
            </a:pPr>
            <a:r>
              <a:rPr lang="en-US" altLang="ko-KR"/>
              <a:t>- </a:t>
            </a:r>
            <a:r>
              <a:rPr lang="ko-KR" altLang="en-US"/>
              <a:t>本プロジェクトは全社的資源管理のための物流管理プログラムである。 在庫管理機能に重点を置いて在庫確認および変更、登録ができるようにし、商品の販売を処理し、その内訳を確認することができる。</a:t>
            </a:r>
            <a:endParaRPr lang="ko-KR" altLang="en-US"/>
          </a:p>
        </p:txBody>
      </p:sp>
      <p:sp>
        <p:nvSpPr>
          <p:cNvPr id="8" name="TextBox 7"/>
          <p:cNvSpPr txBox="1"/>
          <p:nvPr/>
        </p:nvSpPr>
        <p:spPr>
          <a:xfrm>
            <a:off x="774700" y="1577538"/>
            <a:ext cx="6985000" cy="363657"/>
          </a:xfrm>
          <a:prstGeom prst="rect">
            <a:avLst/>
          </a:prstGeom>
          <a:noFill/>
        </p:spPr>
        <p:txBody>
          <a:bodyPr wrap="square">
            <a:spAutoFit/>
          </a:bodyPr>
          <a:lstStyle/>
          <a:p>
            <a:pPr lvl="0">
              <a:defRPr/>
            </a:pPr>
            <a:r>
              <a:rPr lang="en-US" altLang="ko-KR"/>
              <a:t>●</a:t>
            </a:r>
            <a:r>
              <a:rPr lang="ko-KR" altLang="en-US"/>
              <a:t> プロジェクト概要</a:t>
            </a:r>
            <a:endParaRPr lang="ko-KR" altLang="en-US"/>
          </a:p>
        </p:txBody>
      </p:sp>
      <p:sp>
        <p:nvSpPr>
          <p:cNvPr id="9" name="TextBox 8"/>
          <p:cNvSpPr txBox="1"/>
          <p:nvPr/>
        </p:nvSpPr>
        <p:spPr>
          <a:xfrm>
            <a:off x="1079500" y="3568700"/>
            <a:ext cx="6985000" cy="2487294"/>
          </a:xfrm>
          <a:prstGeom prst="rect">
            <a:avLst/>
          </a:prstGeom>
          <a:noFill/>
        </p:spPr>
        <p:txBody>
          <a:bodyPr wrap="square">
            <a:spAutoFit/>
          </a:bodyPr>
          <a:lstStyle/>
          <a:p>
            <a:pPr marL="342900" indent="-342900">
              <a:lnSpc>
                <a:spcPct val="125000"/>
              </a:lnSpc>
              <a:buAutoNum type="arabicParenR"/>
              <a:defRPr/>
            </a:pPr>
            <a:r>
              <a:rPr lang="ko-KR" altLang="en-US"/>
              <a:t>入力情報要件によってデータベースに製品登録、販売履歴登録ができる。</a:t>
            </a:r>
            <a:endParaRPr lang="ko-KR" altLang="en-US"/>
          </a:p>
          <a:p>
            <a:pPr marL="342900" indent="-342900">
              <a:lnSpc>
                <a:spcPct val="125000"/>
              </a:lnSpc>
              <a:buAutoNum type="arabicParenR"/>
              <a:defRPr/>
            </a:pPr>
            <a:r>
              <a:rPr lang="ko-KR" altLang="en-US"/>
              <a:t>会員登録ができる。</a:t>
            </a:r>
            <a:endParaRPr lang="ko-KR" altLang="en-US"/>
          </a:p>
          <a:p>
            <a:pPr marL="342900" indent="-342900">
              <a:lnSpc>
                <a:spcPct val="125000"/>
              </a:lnSpc>
              <a:buAutoNum type="arabicParenR"/>
              <a:defRPr/>
            </a:pPr>
            <a:r>
              <a:rPr lang="ko-KR" altLang="en-US"/>
              <a:t>製品リストを照会することができる。</a:t>
            </a:r>
            <a:endParaRPr lang="ko-KR" altLang="en-US"/>
          </a:p>
          <a:p>
            <a:pPr marL="342900" indent="-342900">
              <a:lnSpc>
                <a:spcPct val="125000"/>
              </a:lnSpc>
              <a:buAutoNum type="arabicParenR"/>
              <a:defRPr/>
            </a:pPr>
            <a:r>
              <a:rPr lang="ko-KR" altLang="en-US"/>
              <a:t>製品登録/修正ができる。 製品コードで照会できる。</a:t>
            </a:r>
            <a:endParaRPr lang="ko-KR" altLang="en-US"/>
          </a:p>
          <a:p>
            <a:pPr marL="342900" indent="-342900">
              <a:lnSpc>
                <a:spcPct val="125000"/>
              </a:lnSpc>
              <a:buAutoNum type="arabicParenR"/>
              <a:defRPr/>
            </a:pPr>
            <a:r>
              <a:rPr lang="ko-KR" altLang="en-US"/>
              <a:t>販売登録や履歴閲覧ができる。</a:t>
            </a:r>
            <a:endParaRPr lang="ko-KR" altLang="en-US"/>
          </a:p>
          <a:p>
            <a:pPr marL="342900" indent="-342900">
              <a:lnSpc>
                <a:spcPct val="125000"/>
              </a:lnSpc>
              <a:buAutoNum type="arabicParenR"/>
              <a:defRPr/>
            </a:pPr>
            <a:r>
              <a:rPr lang="ko-KR" altLang="en-US"/>
              <a:t>掲示板にお知らせを登録することができる。</a:t>
            </a:r>
            <a:endParaRPr lang="ko-KR" altLang="en-US"/>
          </a:p>
        </p:txBody>
      </p:sp>
      <p:sp>
        <p:nvSpPr>
          <p:cNvPr id="10" name="TextBox 9"/>
          <p:cNvSpPr txBox="1"/>
          <p:nvPr/>
        </p:nvSpPr>
        <p:spPr>
          <a:xfrm>
            <a:off x="774700" y="3199368"/>
            <a:ext cx="6985000" cy="369332"/>
          </a:xfrm>
          <a:prstGeom prst="rect">
            <a:avLst/>
          </a:prstGeom>
          <a:noFill/>
        </p:spPr>
        <p:txBody>
          <a:bodyPr wrap="square">
            <a:spAutoFit/>
          </a:bodyPr>
          <a:lstStyle/>
          <a:p>
            <a:pPr lvl="0">
              <a:defRPr/>
            </a:pPr>
            <a:r>
              <a:rPr lang="en-US" altLang="ko-KR"/>
              <a:t>● </a:t>
            </a:r>
            <a:r>
              <a:rPr lang="ko-KR" altLang="en-US"/>
              <a:t>プロジェクト要件</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88" name=""/>
          <p:cNvPicPr>
            <a:picLocks noChangeAspect="1"/>
          </p:cNvPicPr>
          <p:nvPr/>
        </p:nvPicPr>
        <p:blipFill rotWithShape="1">
          <a:blip r:embed="rId2"/>
          <a:stretch>
            <a:fillRect/>
          </a:stretch>
        </p:blipFill>
        <p:spPr>
          <a:xfrm>
            <a:off x="0" y="1078227"/>
            <a:ext cx="9144000" cy="4701544"/>
          </a:xfrm>
          <a:prstGeom prst="rect">
            <a:avLst/>
          </a:prstGeom>
        </p:spPr>
      </p:pic>
      <p:sp>
        <p:nvSpPr>
          <p:cNvPr id="79" name="TextBox 78"/>
          <p:cNvSpPr txBox="1"/>
          <p:nvPr/>
        </p:nvSpPr>
        <p:spPr>
          <a:xfrm>
            <a:off x="834713" y="0"/>
            <a:ext cx="7344405" cy="693420"/>
          </a:xfrm>
          <a:prstGeom prst="rect">
            <a:avLst/>
          </a:prstGeom>
          <a:noFill/>
        </p:spPr>
        <p:txBody>
          <a:bodyPr wrap="square">
            <a:spAutoFit/>
          </a:bodyPr>
          <a:lstStyle/>
          <a:p>
            <a:pPr algn="ctr">
              <a:defRPr/>
            </a:pPr>
            <a:r>
              <a:rPr lang="ko-KR" altLang="en-US" sz="4000"/>
              <a:t>メイン画面</a:t>
            </a:r>
            <a:endParaRPr lang="ko-KR" altLang="en-US" sz="4000"/>
          </a:p>
        </p:txBody>
      </p:sp>
      <p:sp>
        <p:nvSpPr>
          <p:cNvPr id="81" name=""/>
          <p:cNvSpPr/>
          <p:nvPr/>
        </p:nvSpPr>
        <p:spPr>
          <a:xfrm>
            <a:off x="676541" y="746149"/>
            <a:ext cx="3199144" cy="767633"/>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p>
            <a:pPr algn="ctr">
              <a:defRPr/>
            </a:pPr>
            <a:r>
              <a:rPr lang="en-US" altLang="ko-KR" sz="1100"/>
              <a:t>1.</a:t>
            </a:r>
            <a:r>
              <a:rPr lang="ko-KR" altLang="en-US" sz="1100"/>
              <a:t>常にメニューバーをWebページの左側に配置し、すべてのページからメニューバーを介して目的のページに移動できます。</a:t>
            </a:r>
            <a:endParaRPr lang="ko-KR" altLang="en-US" sz="1100"/>
          </a:p>
        </p:txBody>
      </p:sp>
      <p:cxnSp>
        <p:nvCxnSpPr>
          <p:cNvPr id="82" name=""/>
          <p:cNvCxnSpPr>
            <a:stCxn id="81" idx="2"/>
          </p:cNvCxnSpPr>
          <p:nvPr/>
        </p:nvCxnSpPr>
        <p:spPr>
          <a:xfrm rot="10800000" flipV="1">
            <a:off x="1264955" y="1513782"/>
            <a:ext cx="1011158" cy="433056"/>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
          <p:cNvSpPr/>
          <p:nvPr/>
        </p:nvSpPr>
        <p:spPr>
          <a:xfrm>
            <a:off x="356074" y="4636507"/>
            <a:ext cx="3199144" cy="767633"/>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p>
            <a:pPr algn="ctr">
              <a:defRPr/>
            </a:pPr>
            <a:r>
              <a:rPr lang="en-US" altLang="ko-KR" sz="1100"/>
              <a:t>2.</a:t>
            </a:r>
            <a:r>
              <a:rPr lang="ko-KR" altLang="en-US" sz="1100"/>
              <a:t>お知らせ閲覧以外のすべての機能はログインしてから利用可能。</a:t>
            </a:r>
            <a:endParaRPr lang="ko-KR" altLang="en-US" sz="1100"/>
          </a:p>
        </p:txBody>
      </p:sp>
      <p:cxnSp>
        <p:nvCxnSpPr>
          <p:cNvPr id="85" name=""/>
          <p:cNvCxnSpPr>
            <a:stCxn id="84" idx="0"/>
          </p:cNvCxnSpPr>
          <p:nvPr/>
        </p:nvCxnSpPr>
        <p:spPr>
          <a:xfrm rot="16200000" flipV="1">
            <a:off x="844089" y="3524948"/>
            <a:ext cx="1505718" cy="717396"/>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9" name=""/>
          <p:cNvPicPr>
            <a:picLocks noChangeAspect="1"/>
          </p:cNvPicPr>
          <p:nvPr/>
        </p:nvPicPr>
        <p:blipFill rotWithShape="1">
          <a:blip r:embed="rId2"/>
          <a:stretch>
            <a:fillRect/>
          </a:stretch>
        </p:blipFill>
        <p:spPr>
          <a:xfrm>
            <a:off x="0" y="1084708"/>
            <a:ext cx="9144000" cy="4688584"/>
          </a:xfrm>
          <a:prstGeom prst="rect">
            <a:avLst/>
          </a:prstGeom>
        </p:spPr>
      </p:pic>
      <p:sp>
        <p:nvSpPr>
          <p:cNvPr id="20" name="TextBox 19"/>
          <p:cNvSpPr txBox="1"/>
          <p:nvPr/>
        </p:nvSpPr>
        <p:spPr>
          <a:xfrm>
            <a:off x="834713" y="76200"/>
            <a:ext cx="7344405" cy="693420"/>
          </a:xfrm>
          <a:prstGeom prst="rect">
            <a:avLst/>
          </a:prstGeom>
          <a:noFill/>
        </p:spPr>
        <p:txBody>
          <a:bodyPr wrap="square">
            <a:spAutoFit/>
          </a:bodyPr>
          <a:lstStyle/>
          <a:p>
            <a:pPr algn="ctr">
              <a:defRPr/>
            </a:pPr>
            <a:r>
              <a:rPr lang="ko-KR" altLang="en-US" sz="4000"/>
              <a:t>在庫状況</a:t>
            </a:r>
            <a:r>
              <a:rPr lang="en-US" altLang="ko-KR" sz="4000"/>
              <a:t>(1/2)</a:t>
            </a:r>
            <a:r>
              <a:rPr lang="ko-KR" altLang="en-US" sz="4000"/>
              <a:t> </a:t>
            </a:r>
            <a:r>
              <a:rPr lang="en-US" altLang="ko-KR" sz="4000"/>
              <a:t>View</a:t>
            </a:r>
            <a:r>
              <a:rPr lang="en-US" altLang="ko-KR" sz="1500" b="1"/>
              <a:t>在庫リスト</a:t>
            </a:r>
            <a:endParaRPr lang="en-US" altLang="ko-KR" sz="1500" b="1"/>
          </a:p>
        </p:txBody>
      </p:sp>
      <p:sp>
        <p:nvSpPr>
          <p:cNvPr id="21" name=""/>
          <p:cNvSpPr/>
          <p:nvPr/>
        </p:nvSpPr>
        <p:spPr>
          <a:xfrm>
            <a:off x="172357" y="2750085"/>
            <a:ext cx="2864978" cy="563190"/>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zh-CN" altLang="en-US" sz="1100"/>
              <a:t>品目名</a:t>
            </a:r>
            <a:r>
              <a:rPr lang="ko-KR" altLang="en-US" sz="1100"/>
              <a:t>または品目コードを検索して、</a:t>
            </a:r>
            <a:endParaRPr lang="ko-KR" altLang="en-US" sz="1100"/>
          </a:p>
          <a:p>
            <a:pPr algn="ctr">
              <a:defRPr/>
            </a:pPr>
            <a:r>
              <a:rPr lang="ko-KR" altLang="en-US" sz="1100"/>
              <a:t>必要な 品目の在庫量を確認できます。</a:t>
            </a:r>
            <a:endParaRPr lang="ko-KR" altLang="en-US" sz="1100"/>
          </a:p>
        </p:txBody>
      </p:sp>
      <p:cxnSp>
        <p:nvCxnSpPr>
          <p:cNvPr id="22" name=""/>
          <p:cNvCxnSpPr>
            <a:stCxn id="21" idx="3"/>
          </p:cNvCxnSpPr>
          <p:nvPr/>
        </p:nvCxnSpPr>
        <p:spPr>
          <a:xfrm flipV="1">
            <a:off x="3037335" y="2196091"/>
            <a:ext cx="1534665" cy="835589"/>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
          <p:cNvSpPr/>
          <p:nvPr/>
        </p:nvSpPr>
        <p:spPr>
          <a:xfrm>
            <a:off x="6374480" y="5707206"/>
            <a:ext cx="2585310" cy="58771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3.</a:t>
            </a:r>
            <a:r>
              <a:rPr lang="ko-KR" altLang="en-US" sz="1100"/>
              <a:t> 品目リストは1ページに10個ずつ</a:t>
            </a:r>
            <a:endParaRPr lang="ko-KR" altLang="en-US" sz="1100"/>
          </a:p>
          <a:p>
            <a:pPr algn="ctr">
              <a:defRPr/>
            </a:pPr>
            <a:r>
              <a:rPr lang="ko-KR" altLang="en-US" sz="1100"/>
              <a:t>表示されています。</a:t>
            </a:r>
            <a:endParaRPr lang="ko-KR" altLang="en-US" sz="1100"/>
          </a:p>
        </p:txBody>
      </p:sp>
      <p:cxnSp>
        <p:nvCxnSpPr>
          <p:cNvPr id="25" name=""/>
          <p:cNvCxnSpPr>
            <a:stCxn id="24" idx="1"/>
          </p:cNvCxnSpPr>
          <p:nvPr/>
        </p:nvCxnSpPr>
        <p:spPr>
          <a:xfrm rot="16200000" flipV="1">
            <a:off x="5179766" y="4806350"/>
            <a:ext cx="1330253" cy="1059174"/>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
          <p:cNvSpPr/>
          <p:nvPr/>
        </p:nvSpPr>
        <p:spPr>
          <a:xfrm>
            <a:off x="5828738" y="1372572"/>
            <a:ext cx="3217342" cy="516501"/>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2.</a:t>
            </a:r>
            <a:r>
              <a:rPr lang="ko-KR" altLang="en-US" sz="1100"/>
              <a:t> 正確な製品名がわからない場合は、</a:t>
            </a:r>
            <a:endParaRPr lang="ko-KR" altLang="en-US" sz="1100"/>
          </a:p>
          <a:p>
            <a:pPr algn="ctr">
              <a:defRPr/>
            </a:pPr>
            <a:r>
              <a:rPr lang="ko-KR" altLang="en-US" sz="1100"/>
              <a:t>製品名検索ボタンを使用して検索できます。。</a:t>
            </a:r>
            <a:endParaRPr lang="ko-KR" altLang="en-US" sz="1100"/>
          </a:p>
        </p:txBody>
      </p:sp>
      <p:cxnSp>
        <p:nvCxnSpPr>
          <p:cNvPr id="31" name=""/>
          <p:cNvCxnSpPr>
            <a:stCxn id="30" idx="2"/>
          </p:cNvCxnSpPr>
          <p:nvPr/>
        </p:nvCxnSpPr>
        <p:spPr>
          <a:xfrm rot="10800000" flipV="1">
            <a:off x="5609066" y="1889073"/>
            <a:ext cx="1828343" cy="209656"/>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19"/>
          <p:cNvSpPr txBox="1"/>
          <p:nvPr/>
        </p:nvSpPr>
        <p:spPr>
          <a:xfrm>
            <a:off x="834713" y="76200"/>
            <a:ext cx="7344405" cy="693420"/>
          </a:xfrm>
          <a:prstGeom prst="rect">
            <a:avLst/>
          </a:prstGeom>
          <a:noFill/>
        </p:spPr>
        <p:txBody>
          <a:bodyPr wrap="square">
            <a:spAutoFit/>
          </a:bodyPr>
          <a:lstStyle/>
          <a:p>
            <a:pPr algn="ctr">
              <a:defRPr/>
            </a:pPr>
            <a:r>
              <a:rPr lang="ko-KR" altLang="en-US" sz="4000"/>
              <a:t>在庫状況</a:t>
            </a:r>
            <a:r>
              <a:rPr lang="en-US" altLang="ko-KR" sz="4000"/>
              <a:t>(2/3)</a:t>
            </a:r>
            <a:r>
              <a:rPr lang="ko-KR" altLang="en-US" sz="4000"/>
              <a:t> </a:t>
            </a:r>
            <a:r>
              <a:rPr lang="en-US" altLang="ko-KR" sz="4000"/>
              <a:t>View</a:t>
            </a:r>
            <a:r>
              <a:rPr lang="en-US" altLang="ko-KR" sz="1500" b="1"/>
              <a:t>在庫リスト</a:t>
            </a:r>
            <a:endParaRPr lang="en-US" altLang="ko-KR" sz="1500"/>
          </a:p>
        </p:txBody>
      </p:sp>
      <p:pic>
        <p:nvPicPr>
          <p:cNvPr id="5" name=""/>
          <p:cNvPicPr>
            <a:picLocks noChangeAspect="1"/>
          </p:cNvPicPr>
          <p:nvPr/>
        </p:nvPicPr>
        <p:blipFill rotWithShape="1">
          <a:blip r:embed="rId2"/>
          <a:stretch>
            <a:fillRect/>
          </a:stretch>
        </p:blipFill>
        <p:spPr>
          <a:xfrm>
            <a:off x="0" y="1078495"/>
            <a:ext cx="9144000" cy="4701010"/>
          </a:xfrm>
          <a:prstGeom prst="rect">
            <a:avLst/>
          </a:prstGeom>
        </p:spPr>
      </p:pic>
      <p:sp>
        <p:nvSpPr>
          <p:cNvPr id="6" name=""/>
          <p:cNvSpPr/>
          <p:nvPr/>
        </p:nvSpPr>
        <p:spPr>
          <a:xfrm>
            <a:off x="3166216" y="1343589"/>
            <a:ext cx="3114230" cy="563190"/>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ko-KR" altLang="en-US" sz="1100"/>
              <a:t>製品名検索ボタンをクリックすると、製品名検索ポップアップウィンドウが開きます。</a:t>
            </a:r>
            <a:endParaRPr lang="ko-KR" altLang="en-US" sz="1100"/>
          </a:p>
        </p:txBody>
      </p:sp>
      <p:cxnSp>
        <p:nvCxnSpPr>
          <p:cNvPr id="7" name=""/>
          <p:cNvCxnSpPr/>
          <p:nvPr/>
        </p:nvCxnSpPr>
        <p:spPr>
          <a:xfrm rot="10800000" flipV="1">
            <a:off x="4425119" y="2053662"/>
            <a:ext cx="694345" cy="240349"/>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
          <p:cNvSpPr/>
          <p:nvPr/>
        </p:nvSpPr>
        <p:spPr>
          <a:xfrm>
            <a:off x="5181629" y="4728001"/>
            <a:ext cx="3172834" cy="58771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3.</a:t>
            </a:r>
            <a:r>
              <a:rPr lang="ko-KR" altLang="en-US" sz="1100"/>
              <a:t> 検索結果の製品名をクリックすると、その</a:t>
            </a:r>
            <a:endParaRPr lang="ko-KR" altLang="en-US" sz="1100"/>
          </a:p>
          <a:p>
            <a:pPr algn="ctr">
              <a:defRPr/>
            </a:pPr>
            <a:r>
              <a:rPr lang="ko-KR" altLang="en-US" sz="1100"/>
              <a:t>製品の名前が製品リスト検索ボックスに</a:t>
            </a:r>
            <a:endParaRPr lang="ko-KR" altLang="en-US" sz="1100"/>
          </a:p>
          <a:p>
            <a:pPr algn="ctr">
              <a:defRPr/>
            </a:pPr>
            <a:r>
              <a:rPr lang="ko-KR" altLang="en-US" sz="1100"/>
              <a:t>そのまま入力されます。。</a:t>
            </a:r>
            <a:endParaRPr lang="ko-KR" altLang="en-US" sz="1100"/>
          </a:p>
        </p:txBody>
      </p:sp>
      <p:cxnSp>
        <p:nvCxnSpPr>
          <p:cNvPr id="9" name=""/>
          <p:cNvCxnSpPr>
            <a:stCxn id="8" idx="1"/>
          </p:cNvCxnSpPr>
          <p:nvPr/>
        </p:nvCxnSpPr>
        <p:spPr>
          <a:xfrm rot="10800000">
            <a:off x="3855400" y="3834035"/>
            <a:ext cx="1326229" cy="1187824"/>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19"/>
          <p:cNvSpPr txBox="1"/>
          <p:nvPr/>
        </p:nvSpPr>
        <p:spPr>
          <a:xfrm>
            <a:off x="834713" y="76200"/>
            <a:ext cx="7344405" cy="693420"/>
          </a:xfrm>
          <a:prstGeom prst="rect">
            <a:avLst/>
          </a:prstGeom>
          <a:noFill/>
        </p:spPr>
        <p:txBody>
          <a:bodyPr wrap="square">
            <a:spAutoFit/>
          </a:bodyPr>
          <a:lstStyle/>
          <a:p>
            <a:pPr algn="ctr">
              <a:defRPr/>
            </a:pPr>
            <a:r>
              <a:rPr lang="ko-KR" altLang="en-US" sz="4000"/>
              <a:t>在庫状況</a:t>
            </a:r>
            <a:r>
              <a:rPr lang="en-US" altLang="ko-KR" sz="4000"/>
              <a:t>(3/3)</a:t>
            </a:r>
            <a:r>
              <a:rPr lang="ko-KR" altLang="en-US" sz="4000"/>
              <a:t> </a:t>
            </a:r>
            <a:r>
              <a:rPr lang="en-US" altLang="ko-KR" sz="4000"/>
              <a:t>View</a:t>
            </a:r>
            <a:r>
              <a:rPr lang="en-US" altLang="ko-KR" sz="1500" b="1"/>
              <a:t>入庫記録</a:t>
            </a:r>
            <a:endParaRPr lang="en-US" altLang="ko-KR" sz="1500" b="1"/>
          </a:p>
        </p:txBody>
      </p:sp>
      <p:pic>
        <p:nvPicPr>
          <p:cNvPr id="5" name=""/>
          <p:cNvPicPr>
            <a:picLocks noChangeAspect="1"/>
          </p:cNvPicPr>
          <p:nvPr/>
        </p:nvPicPr>
        <p:blipFill rotWithShape="1">
          <a:blip r:embed="rId2"/>
          <a:stretch>
            <a:fillRect/>
          </a:stretch>
        </p:blipFill>
        <p:spPr>
          <a:xfrm>
            <a:off x="0" y="1083008"/>
            <a:ext cx="9144000" cy="4691983"/>
          </a:xfrm>
          <a:prstGeom prst="rect">
            <a:avLst/>
          </a:prstGeom>
        </p:spPr>
      </p:pic>
      <p:sp>
        <p:nvSpPr>
          <p:cNvPr id="6" name=""/>
          <p:cNvSpPr/>
          <p:nvPr/>
        </p:nvSpPr>
        <p:spPr>
          <a:xfrm>
            <a:off x="2297423" y="4460945"/>
            <a:ext cx="3172834" cy="58771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ko-KR" altLang="en-US" sz="1100"/>
              <a:t> 入庫または登録時に変更された履歴は、</a:t>
            </a:r>
            <a:endParaRPr lang="ko-KR" altLang="en-US" sz="1100"/>
          </a:p>
          <a:p>
            <a:pPr algn="ctr">
              <a:defRPr/>
            </a:pPr>
            <a:r>
              <a:rPr lang="ko-KR" altLang="en-US" sz="1100"/>
              <a:t>入庫記録ページに自動的に記録されます。</a:t>
            </a:r>
            <a:endParaRPr lang="ko-KR" altLang="en-US" sz="1100"/>
          </a:p>
        </p:txBody>
      </p:sp>
      <p:cxnSp>
        <p:nvCxnSpPr>
          <p:cNvPr id="7" name=""/>
          <p:cNvCxnSpPr>
            <a:stCxn id="6" idx="0"/>
          </p:cNvCxnSpPr>
          <p:nvPr/>
        </p:nvCxnSpPr>
        <p:spPr>
          <a:xfrm flipV="1">
            <a:off x="3883840" y="3655996"/>
            <a:ext cx="1021979" cy="804948"/>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3" name=""/>
          <p:cNvPicPr>
            <a:picLocks noChangeAspect="1"/>
          </p:cNvPicPr>
          <p:nvPr/>
        </p:nvPicPr>
        <p:blipFill rotWithShape="1">
          <a:blip r:embed="rId2"/>
          <a:stretch>
            <a:fillRect/>
          </a:stretch>
        </p:blipFill>
        <p:spPr>
          <a:xfrm>
            <a:off x="0" y="1079851"/>
            <a:ext cx="9144000" cy="4698298"/>
          </a:xfrm>
          <a:prstGeom prst="rect">
            <a:avLst/>
          </a:prstGeom>
        </p:spPr>
      </p:pic>
      <p:sp>
        <p:nvSpPr>
          <p:cNvPr id="34" name="TextBox 33"/>
          <p:cNvSpPr txBox="1"/>
          <p:nvPr/>
        </p:nvSpPr>
        <p:spPr>
          <a:xfrm>
            <a:off x="1282388" y="142875"/>
            <a:ext cx="7344405" cy="693420"/>
          </a:xfrm>
          <a:prstGeom prst="rect">
            <a:avLst/>
          </a:prstGeom>
          <a:noFill/>
        </p:spPr>
        <p:txBody>
          <a:bodyPr wrap="square">
            <a:spAutoFit/>
          </a:bodyPr>
          <a:lstStyle/>
          <a:p>
            <a:pPr algn="ctr">
              <a:defRPr/>
            </a:pPr>
            <a:r>
              <a:rPr lang="ko-KR" altLang="en-US" sz="4000"/>
              <a:t>在庫管理 </a:t>
            </a:r>
            <a:r>
              <a:rPr lang="en-US" altLang="ko-KR" sz="4000"/>
              <a:t>View(1/2)</a:t>
            </a:r>
            <a:r>
              <a:rPr lang="en-US" altLang="ko-KR" sz="1500" b="1"/>
              <a:t>新規登録</a:t>
            </a:r>
            <a:endParaRPr lang="en-US" altLang="ko-KR" sz="1500" b="1"/>
          </a:p>
        </p:txBody>
      </p:sp>
      <p:sp>
        <p:nvSpPr>
          <p:cNvPr id="36" name=""/>
          <p:cNvSpPr/>
          <p:nvPr/>
        </p:nvSpPr>
        <p:spPr>
          <a:xfrm>
            <a:off x="1742167" y="3598786"/>
            <a:ext cx="3871187" cy="68296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ko-KR" altLang="en-US" sz="1100"/>
              <a:t>品目コードは自動入力され、該当条件を入力した後、登録ボタンをクリックすると在庫リストに登録</a:t>
            </a:r>
            <a:endParaRPr lang="ko-KR" altLang="en-US" sz="1100"/>
          </a:p>
        </p:txBody>
      </p:sp>
      <p:cxnSp>
        <p:nvCxnSpPr>
          <p:cNvPr id="37" name=""/>
          <p:cNvCxnSpPr>
            <a:stCxn id="36" idx="0"/>
          </p:cNvCxnSpPr>
          <p:nvPr/>
        </p:nvCxnSpPr>
        <p:spPr>
          <a:xfrm rot="5400000" flipH="1" flipV="1">
            <a:off x="3522919" y="2717521"/>
            <a:ext cx="1036106" cy="726423"/>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
          <p:cNvSpPr/>
          <p:nvPr/>
        </p:nvSpPr>
        <p:spPr>
          <a:xfrm>
            <a:off x="222874" y="4786687"/>
            <a:ext cx="2971134" cy="539348"/>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2.</a:t>
            </a:r>
            <a:r>
              <a:rPr lang="ko-KR" altLang="en-US" sz="1100"/>
              <a:t>同じ製品の入庫処理が必要な場合は、</a:t>
            </a:r>
            <a:endParaRPr lang="ko-KR" altLang="en-US" sz="1100"/>
          </a:p>
          <a:p>
            <a:pPr algn="ctr">
              <a:defRPr/>
            </a:pPr>
            <a:r>
              <a:rPr lang="ko-KR" altLang="en-US" sz="1100"/>
              <a:t>入庫処理ボタンで該当ページに移動します。</a:t>
            </a:r>
            <a:endParaRPr lang="ko-KR" altLang="en-US" sz="1100"/>
          </a:p>
        </p:txBody>
      </p:sp>
      <p:cxnSp>
        <p:nvCxnSpPr>
          <p:cNvPr id="39" name=""/>
          <p:cNvCxnSpPr>
            <a:stCxn id="38" idx="0"/>
          </p:cNvCxnSpPr>
          <p:nvPr/>
        </p:nvCxnSpPr>
        <p:spPr>
          <a:xfrm rot="16200000" flipV="1">
            <a:off x="235910" y="3314155"/>
            <a:ext cx="1833937" cy="1111125"/>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7" name=""/>
          <p:cNvPicPr>
            <a:picLocks noChangeAspect="1"/>
          </p:cNvPicPr>
          <p:nvPr/>
        </p:nvPicPr>
        <p:blipFill rotWithShape="1">
          <a:blip r:embed="rId2"/>
          <a:stretch>
            <a:fillRect/>
          </a:stretch>
        </p:blipFill>
        <p:spPr>
          <a:xfrm>
            <a:off x="0" y="1076693"/>
            <a:ext cx="9144000" cy="4704613"/>
          </a:xfrm>
          <a:prstGeom prst="rect">
            <a:avLst/>
          </a:prstGeom>
        </p:spPr>
      </p:pic>
      <p:sp>
        <p:nvSpPr>
          <p:cNvPr id="30" name="TextBox 33"/>
          <p:cNvSpPr txBox="1"/>
          <p:nvPr/>
        </p:nvSpPr>
        <p:spPr>
          <a:xfrm>
            <a:off x="1253813" y="114300"/>
            <a:ext cx="7344405" cy="693420"/>
          </a:xfrm>
          <a:prstGeom prst="rect">
            <a:avLst/>
          </a:prstGeom>
          <a:noFill/>
        </p:spPr>
        <p:txBody>
          <a:bodyPr wrap="square">
            <a:spAutoFit/>
          </a:bodyPr>
          <a:lstStyle/>
          <a:p>
            <a:pPr algn="ctr">
              <a:defRPr/>
            </a:pPr>
            <a:r>
              <a:rPr lang="ko-KR" altLang="en-US" sz="4000"/>
              <a:t>在庫管理 </a:t>
            </a:r>
            <a:r>
              <a:rPr lang="en-US" altLang="ko-KR" sz="4000"/>
              <a:t>View(2/2)</a:t>
            </a:r>
            <a:r>
              <a:rPr lang="en-US" altLang="ko-KR" sz="1500" b="1"/>
              <a:t>入庫処理</a:t>
            </a:r>
            <a:endParaRPr lang="en-US" altLang="ko-KR" sz="1500" b="1"/>
          </a:p>
        </p:txBody>
      </p:sp>
      <p:sp>
        <p:nvSpPr>
          <p:cNvPr id="32" name=""/>
          <p:cNvSpPr/>
          <p:nvPr/>
        </p:nvSpPr>
        <p:spPr>
          <a:xfrm>
            <a:off x="863480" y="1100856"/>
            <a:ext cx="3457348" cy="587716"/>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ko-KR" altLang="en-US" sz="1100"/>
              <a:t>品目コードで検索して、その商品の入庫量を</a:t>
            </a:r>
            <a:endParaRPr lang="ko-KR" altLang="en-US" sz="1100"/>
          </a:p>
          <a:p>
            <a:pPr algn="ctr">
              <a:defRPr/>
            </a:pPr>
            <a:r>
              <a:rPr lang="ko-KR" altLang="en-US" sz="1100"/>
              <a:t>確認しながら、追加入庫する数量を入力できます。</a:t>
            </a:r>
            <a:endParaRPr lang="ko-KR" altLang="en-US" sz="1100"/>
          </a:p>
        </p:txBody>
      </p:sp>
      <p:cxnSp>
        <p:nvCxnSpPr>
          <p:cNvPr id="33" name=""/>
          <p:cNvCxnSpPr>
            <a:stCxn id="32" idx="2"/>
          </p:cNvCxnSpPr>
          <p:nvPr/>
        </p:nvCxnSpPr>
        <p:spPr>
          <a:xfrm>
            <a:off x="2592154" y="1688572"/>
            <a:ext cx="1841867" cy="249364"/>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4" name=""/>
          <p:cNvPicPr>
            <a:picLocks noChangeAspect="1"/>
          </p:cNvPicPr>
          <p:nvPr/>
        </p:nvPicPr>
        <p:blipFill rotWithShape="1">
          <a:blip r:embed="rId2"/>
          <a:stretch>
            <a:fillRect/>
          </a:stretch>
        </p:blipFill>
        <p:spPr>
          <a:xfrm>
            <a:off x="0" y="1076601"/>
            <a:ext cx="9144000" cy="4704796"/>
          </a:xfrm>
          <a:prstGeom prst="rect">
            <a:avLst/>
          </a:prstGeom>
        </p:spPr>
      </p:pic>
      <p:sp>
        <p:nvSpPr>
          <p:cNvPr id="27" name=""/>
          <p:cNvSpPr/>
          <p:nvPr/>
        </p:nvSpPr>
        <p:spPr>
          <a:xfrm>
            <a:off x="1988183" y="1251521"/>
            <a:ext cx="2368352" cy="484529"/>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1.</a:t>
            </a:r>
            <a:r>
              <a:rPr lang="ko-KR" altLang="en-US" sz="1100"/>
              <a:t>品目コードを検索して修正</a:t>
            </a:r>
            <a:endParaRPr lang="ko-KR" altLang="en-US" sz="1100"/>
          </a:p>
          <a:p>
            <a:pPr algn="ctr">
              <a:defRPr/>
            </a:pPr>
            <a:r>
              <a:rPr lang="ko-KR" altLang="en-US" sz="1100"/>
              <a:t>する品目が存在するか確認</a:t>
            </a:r>
            <a:endParaRPr lang="ko-KR" altLang="en-US" sz="1100"/>
          </a:p>
        </p:txBody>
      </p:sp>
      <p:cxnSp>
        <p:nvCxnSpPr>
          <p:cNvPr id="28" name=""/>
          <p:cNvCxnSpPr>
            <a:stCxn id="27" idx="2"/>
          </p:cNvCxnSpPr>
          <p:nvPr/>
        </p:nvCxnSpPr>
        <p:spPr>
          <a:xfrm>
            <a:off x="3172359" y="1736050"/>
            <a:ext cx="1564326" cy="139573"/>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
          <p:cNvSpPr/>
          <p:nvPr/>
        </p:nvSpPr>
        <p:spPr>
          <a:xfrm>
            <a:off x="2309318" y="3317201"/>
            <a:ext cx="2368352" cy="484529"/>
          </a:xfrm>
          <a:prstGeom prst="roundRect">
            <a:avLst>
              <a:gd name="adj" fmla="val 16667"/>
            </a:avLst>
          </a:prstGeom>
          <a:solidFill>
            <a:schemeClr val="accent2">
              <a:alpha val="80000"/>
            </a:schemeClr>
          </a:solidFill>
        </p:spPr>
        <p:style>
          <a:lnRef idx="2">
            <a:schemeClr val="accent2">
              <a:shade val="20000"/>
            </a:schemeClr>
          </a:lnRef>
          <a:fillRef idx="1">
            <a:schemeClr val="accent2"/>
          </a:fillRef>
          <a:effectRef idx="0">
            <a:schemeClr val="accent2"/>
          </a:effectRef>
          <a:fontRef idx="minor">
            <a:schemeClr val="lt1"/>
          </a:fontRef>
        </p:style>
        <p:txBody>
          <a:bodyPr vert="horz" wrap="square" lIns="91440" tIns="45720" rIns="91440" bIns="45720" anchor="ctr">
            <a:noAutofit/>
          </a:bodyPr>
          <a:lstStyle/>
          <a:p>
            <a:pPr algn="ctr">
              <a:defRPr/>
            </a:pPr>
            <a:r>
              <a:rPr lang="en-US" altLang="ko-KR" sz="1100"/>
              <a:t>2.</a:t>
            </a:r>
            <a:r>
              <a:rPr lang="ko-KR" altLang="en-US" sz="1100"/>
              <a:t>品目コード存在時に修正できる入力欄出力</a:t>
            </a:r>
            <a:endParaRPr lang="ko-KR" altLang="en-US" sz="1100"/>
          </a:p>
        </p:txBody>
      </p:sp>
      <p:cxnSp>
        <p:nvCxnSpPr>
          <p:cNvPr id="30" name=""/>
          <p:cNvCxnSpPr>
            <a:stCxn id="29" idx="0"/>
          </p:cNvCxnSpPr>
          <p:nvPr/>
        </p:nvCxnSpPr>
        <p:spPr>
          <a:xfrm flipV="1">
            <a:off x="3493494" y="2626316"/>
            <a:ext cx="1243860" cy="690884"/>
          </a:xfrm>
          <a:prstGeom prst="straightConnector1">
            <a:avLst/>
          </a:prstGeom>
          <a:ln w="25400" algn="ctr">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3"/>
          <p:cNvSpPr txBox="1"/>
          <p:nvPr/>
        </p:nvSpPr>
        <p:spPr>
          <a:xfrm>
            <a:off x="1272863" y="152400"/>
            <a:ext cx="7344405" cy="693420"/>
          </a:xfrm>
          <a:prstGeom prst="rect">
            <a:avLst/>
          </a:prstGeom>
          <a:noFill/>
        </p:spPr>
        <p:txBody>
          <a:bodyPr wrap="square">
            <a:spAutoFit/>
          </a:bodyPr>
          <a:lstStyle/>
          <a:p>
            <a:pPr algn="ctr">
              <a:defRPr/>
            </a:pPr>
            <a:r>
              <a:rPr lang="ko-KR" altLang="en-US" sz="4000"/>
              <a:t>販売履歴 </a:t>
            </a:r>
            <a:r>
              <a:rPr lang="en-US" altLang="ko-KR" sz="4000"/>
              <a:t>View(1/2)</a:t>
            </a:r>
            <a:r>
              <a:rPr lang="en-US" altLang="ko-KR" sz="1500" b="1"/>
              <a:t>販売登録</a:t>
            </a:r>
            <a:endParaRPr lang="en-US" altLang="ko-KR" sz="1500"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75</ep:Words>
  <ep:PresentationFormat>화면 슬라이드 쇼(4:3)</ep:PresentationFormat>
  <ep:Paragraphs>65</ep:Paragraphs>
  <ep:Slides>15</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15</vt:i4>
      </vt:variant>
    </vt:vector>
  </ep:HeadingPairs>
  <ep:TitlesOfParts>
    <vt:vector size="16"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2023-11-27T01:36:21.000</dcterms:created>
  <dc:creator>호성 이</dc:creator>
  <cp:lastModifiedBy>hexagon</cp:lastModifiedBy>
  <dcterms:modified xsi:type="dcterms:W3CDTF">2024-01-05T06:20:33.865</dcterms:modified>
  <cp:revision>307</cp:revision>
  <dc:title>PowerPoint 프레젠테이션</dc:title>
  <cp:version>0906.0100.01</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