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5" r:id="rId1"/>
  </p:sldMasterIdLst>
  <p:notesMasterIdLst>
    <p:notesMasterId r:id="rId54"/>
  </p:notesMasterIdLst>
  <p:sldIdLst>
    <p:sldId id="256" r:id="rId2"/>
    <p:sldId id="257" r:id="rId3"/>
    <p:sldId id="258" r:id="rId4"/>
    <p:sldId id="259" r:id="rId5"/>
    <p:sldId id="260" r:id="rId6"/>
    <p:sldId id="261" r:id="rId7"/>
    <p:sldId id="269" r:id="rId8"/>
    <p:sldId id="262" r:id="rId9"/>
    <p:sldId id="271" r:id="rId10"/>
    <p:sldId id="263" r:id="rId11"/>
    <p:sldId id="264" r:id="rId12"/>
    <p:sldId id="265" r:id="rId13"/>
    <p:sldId id="270" r:id="rId14"/>
    <p:sldId id="272" r:id="rId15"/>
    <p:sldId id="273" r:id="rId16"/>
    <p:sldId id="274" r:id="rId17"/>
    <p:sldId id="275" r:id="rId18"/>
    <p:sldId id="276" r:id="rId19"/>
    <p:sldId id="277" r:id="rId20"/>
    <p:sldId id="278" r:id="rId21"/>
    <p:sldId id="279"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 id="311" r:id="rId5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66" d="100"/>
          <a:sy n="66" d="100"/>
        </p:scale>
        <p:origin x="-360" y="-48"/>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803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7200"/>
            </a:lvl1pPr>
          </a:lstStyle>
          <a:p>
            <a:r>
              <a:rPr lang="en-US" smtClean="0"/>
              <a:t>Click to edit Master title style</a:t>
            </a:r>
            <a:endParaRPr lang="en-IN"/>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915847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5C6B4A9-1611-4792-9094-5F34BCA07E0B}" type="datetimeFigureOut">
              <a:rPr lang="en-US" smtClean="0"/>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38990247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1005840" y="438150"/>
            <a:ext cx="9281160" cy="697420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6644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7778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pPr/>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830976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2051686"/>
            <a:ext cx="12618720" cy="3423284"/>
          </a:xfrm>
        </p:spPr>
        <p:txBody>
          <a:bodyPr anchor="b"/>
          <a:lstStyle>
            <a:lvl1pPr>
              <a:defRPr sz="7200"/>
            </a:lvl1pPr>
          </a:lstStyle>
          <a:p>
            <a:r>
              <a:rPr lang="en-US" smtClean="0"/>
              <a:t>Click to edit Master title style</a:t>
            </a:r>
            <a:endParaRPr lang="en-IN"/>
          </a:p>
        </p:txBody>
      </p:sp>
      <p:sp>
        <p:nvSpPr>
          <p:cNvPr id="3" name="Text Placeholder 2"/>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954450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1005840" y="2190750"/>
            <a:ext cx="6217920" cy="5221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7406640" y="2190750"/>
            <a:ext cx="6217920" cy="52216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B712588-04B1-427B-82EE-E8DB90309F08}" type="datetimeFigureOut">
              <a:rPr lang="en-US" smtClean="0"/>
              <a:t>11/27/2024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87023541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4" name="Content Placeholder 3"/>
          <p:cNvSpPr>
            <a:spLocks noGrp="1"/>
          </p:cNvSpPr>
          <p:nvPr>
            <p:ph sz="half" idx="2"/>
          </p:nvPr>
        </p:nvSpPr>
        <p:spPr>
          <a:xfrm>
            <a:off x="1007746" y="3006090"/>
            <a:ext cx="6189344" cy="44215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smtClean="0"/>
              <a:t>Click to edit Master text styles</a:t>
            </a:r>
          </a:p>
        </p:txBody>
      </p:sp>
      <p:sp>
        <p:nvSpPr>
          <p:cNvPr id="6" name="Content Placeholder 5"/>
          <p:cNvSpPr>
            <a:spLocks noGrp="1"/>
          </p:cNvSpPr>
          <p:nvPr>
            <p:ph sz="quarter" idx="4"/>
          </p:nvPr>
        </p:nvSpPr>
        <p:spPr>
          <a:xfrm>
            <a:off x="7406640" y="3006090"/>
            <a:ext cx="6219826" cy="442150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61BEF0D-F0BB-DE4B-95CE-6DB70DBA9567}" type="datetimeFigureOut">
              <a:rPr lang="en-US" smtClean="0"/>
              <a:pPr/>
              <a:t>11/27/2024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533782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61BEF0D-F0BB-DE4B-95CE-6DB70DBA9567}" type="datetimeFigureOut">
              <a:rPr lang="en-US" smtClean="0"/>
              <a:pPr/>
              <a:t>11/27/2024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015860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874796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smtClean="0"/>
              <a:t>Click to edit Master title style</a:t>
            </a:r>
            <a:endParaRPr lang="en-IN"/>
          </a:p>
        </p:txBody>
      </p:sp>
      <p:sp>
        <p:nvSpPr>
          <p:cNvPr id="3" name="Content Placeholder 2"/>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35110149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smtClean="0"/>
              <a:t>Click to edit Master title style</a:t>
            </a:r>
            <a:endParaRPr lang="en-IN"/>
          </a:p>
        </p:txBody>
      </p:sp>
      <p:sp>
        <p:nvSpPr>
          <p:cNvPr id="3" name="Picture Placeholder 2"/>
          <p:cNvSpPr>
            <a:spLocks noGrp="1"/>
          </p:cNvSpPr>
          <p:nvPr>
            <p:ph type="pic" idx="1"/>
          </p:nvPr>
        </p:nvSpPr>
        <p:spPr>
          <a:xfrm>
            <a:off x="6219826" y="1184911"/>
            <a:ext cx="7406640" cy="584835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en-IN"/>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767694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B61BEF0D-F0BB-DE4B-95CE-6DB70DBA9567}" type="datetimeFigureOut">
              <a:rPr lang="en-US" smtClean="0"/>
              <a:pPr/>
              <a:t>11/27/2024</a:t>
            </a:fld>
            <a:endParaRPr lang="en-US" dirty="0"/>
          </a:p>
        </p:txBody>
      </p:sp>
      <p:sp>
        <p:nvSpPr>
          <p:cNvPr id="5" name="Footer Placeholder 4"/>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4375193"/>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webp"/></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jpe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jpe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beginnersbook.com/2014/05/where-clause-in-sql/" TargetMode="External"/><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beginnersbook.com/2018/11/sql-select/" TargetMode="External"/><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jpeg"/></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jpeg"/></Relationships>
</file>

<file path=ppt/slides/_rels/slide5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jpe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chemeClr val="tx2">
              <a:lumMod val="20000"/>
              <a:lumOff val="80000"/>
            </a:schemeClr>
          </a:solidFill>
          <a:ln/>
        </p:spPr>
      </p:sp>
      <p:sp>
        <p:nvSpPr>
          <p:cNvPr id="3" name="Shape 1"/>
          <p:cNvSpPr/>
          <p:nvPr/>
        </p:nvSpPr>
        <p:spPr>
          <a:xfrm>
            <a:off x="514434" y="4114800"/>
            <a:ext cx="8814339" cy="3196650"/>
          </a:xfrm>
          <a:prstGeom prst="rect">
            <a:avLst/>
          </a:prstGeom>
          <a:solidFill>
            <a:schemeClr val="tx2">
              <a:lumMod val="20000"/>
              <a:lumOff val="80000"/>
            </a:schemeClr>
          </a:solidFill>
          <a:ln/>
        </p:spPr>
      </p:sp>
      <p:sp>
        <p:nvSpPr>
          <p:cNvPr id="6" name="Text 2"/>
          <p:cNvSpPr/>
          <p:nvPr/>
        </p:nvSpPr>
        <p:spPr>
          <a:xfrm>
            <a:off x="793790" y="1425535"/>
            <a:ext cx="7556421" cy="2542045"/>
          </a:xfrm>
          <a:prstGeom prst="rect">
            <a:avLst/>
          </a:prstGeom>
          <a:noFill/>
          <a:ln/>
        </p:spPr>
        <p:txBody>
          <a:bodyPr wrap="square" rtlCol="0" anchor="t"/>
          <a:lstStyle/>
          <a:p>
            <a:pPr marL="0" indent="0">
              <a:lnSpc>
                <a:spcPts val="7702"/>
              </a:lnSpc>
              <a:buNone/>
            </a:pPr>
            <a:r>
              <a:rPr lang="en-US" sz="6162" b="1" dirty="0">
                <a:solidFill>
                  <a:srgbClr val="333F70"/>
                </a:solidFill>
                <a:latin typeface="Unbounded" pitchFamily="34" charset="0"/>
                <a:ea typeface="Unbounded" pitchFamily="34" charset="-122"/>
                <a:cs typeface="Unbounded" pitchFamily="34" charset="-120"/>
              </a:rPr>
              <a:t>Introduction to SQL Statements</a:t>
            </a:r>
            <a:endParaRPr lang="en-US" sz="6162" dirty="0"/>
          </a:p>
        </p:txBody>
      </p:sp>
      <p:sp>
        <p:nvSpPr>
          <p:cNvPr id="7" name="Text 3"/>
          <p:cNvSpPr/>
          <p:nvPr/>
        </p:nvSpPr>
        <p:spPr>
          <a:xfrm>
            <a:off x="761301" y="4186893"/>
            <a:ext cx="7556421" cy="1451610"/>
          </a:xfrm>
          <a:prstGeom prst="rect">
            <a:avLst/>
          </a:prstGeom>
          <a:noFill/>
          <a:ln/>
        </p:spPr>
        <p:txBody>
          <a:bodyPr wrap="square" rtlCol="0" anchor="t"/>
          <a:lstStyle/>
          <a:p>
            <a:pPr marL="0" indent="0">
              <a:lnSpc>
                <a:spcPts val="2858"/>
              </a:lnSpc>
              <a:buNone/>
            </a:pPr>
            <a:r>
              <a:rPr lang="en-US" sz="1786" dirty="0">
                <a:solidFill>
                  <a:srgbClr val="333F70"/>
                </a:solidFill>
                <a:latin typeface="Open Sans" pitchFamily="34" charset="0"/>
                <a:ea typeface="Open Sans" pitchFamily="34" charset="-122"/>
                <a:cs typeface="Open Sans" pitchFamily="34" charset="-120"/>
              </a:rPr>
              <a:t>SQL, or Structured Query Language, is the standard language for managing and manipulating relational databases. It provides a powerful set of statements that allow you to create, retrieve, update, and delete data with ease.</a:t>
            </a:r>
            <a:endParaRPr lang="en-US" sz="1786" dirty="0"/>
          </a:p>
        </p:txBody>
      </p:sp>
      <p:sp>
        <p:nvSpPr>
          <p:cNvPr id="9" name="Text 5"/>
          <p:cNvSpPr/>
          <p:nvPr/>
        </p:nvSpPr>
        <p:spPr>
          <a:xfrm>
            <a:off x="912852" y="6556653"/>
            <a:ext cx="124658" cy="97512"/>
          </a:xfrm>
          <a:prstGeom prst="rect">
            <a:avLst/>
          </a:prstGeom>
          <a:noFill/>
          <a:ln/>
        </p:spPr>
        <p:txBody>
          <a:bodyPr wrap="none" rtlCol="0" anchor="t"/>
          <a:lstStyle/>
          <a:p>
            <a:pPr marL="0" indent="0" algn="ctr">
              <a:lnSpc>
                <a:spcPts val="768"/>
              </a:lnSpc>
              <a:buNone/>
            </a:pPr>
            <a:endParaRPr lang="en-US" sz="768" dirty="0"/>
          </a:p>
        </p:txBody>
      </p:sp>
      <p:pic>
        <p:nvPicPr>
          <p:cNvPr id="1026" name="Picture 2" descr="Download Parul University Logo PNG and Vector (PDF, SVG, Ai, EPS) F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8938" y="150471"/>
            <a:ext cx="2777923" cy="1388962"/>
          </a:xfrm>
          <a:prstGeom prst="rect">
            <a:avLst/>
          </a:prstGeom>
          <a:ln>
            <a:noFill/>
          </a:ln>
          <a:effectLst>
            <a:softEdge rad="112500"/>
          </a:effectLst>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32965" y="2998862"/>
            <a:ext cx="4893243" cy="4312588"/>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chemeClr val="tx2">
              <a:lumMod val="20000"/>
              <a:lumOff val="80000"/>
            </a:schemeClr>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83488" y="1655088"/>
            <a:ext cx="4919424" cy="4919424"/>
          </a:xfrm>
          <a:prstGeom prst="rect">
            <a:avLst/>
          </a:prstGeom>
        </p:spPr>
      </p:pic>
      <p:sp>
        <p:nvSpPr>
          <p:cNvPr id="6" name="Text 2"/>
          <p:cNvSpPr/>
          <p:nvPr/>
        </p:nvSpPr>
        <p:spPr>
          <a:xfrm>
            <a:off x="6280190" y="748189"/>
            <a:ext cx="7556421" cy="1417558"/>
          </a:xfrm>
          <a:prstGeom prst="rect">
            <a:avLst/>
          </a:prstGeom>
          <a:noFill/>
          <a:ln/>
        </p:spPr>
        <p:txBody>
          <a:bodyPr wrap="square" rtlCol="0" anchor="t"/>
          <a:lstStyle/>
          <a:p>
            <a:pPr marL="0" indent="0">
              <a:lnSpc>
                <a:spcPts val="5581"/>
              </a:lnSpc>
              <a:buNone/>
            </a:pPr>
            <a:r>
              <a:rPr lang="en-US" sz="4465" b="1" dirty="0">
                <a:solidFill>
                  <a:srgbClr val="333F70"/>
                </a:solidFill>
                <a:latin typeface="Unbounded" pitchFamily="34" charset="0"/>
                <a:ea typeface="Unbounded" pitchFamily="34" charset="-122"/>
                <a:cs typeface="Unbounded" pitchFamily="34" charset="-120"/>
              </a:rPr>
              <a:t>Data Manipulation Language (DML)</a:t>
            </a:r>
            <a:endParaRPr lang="en-US" sz="4465" dirty="0"/>
          </a:p>
        </p:txBody>
      </p:sp>
      <p:sp>
        <p:nvSpPr>
          <p:cNvPr id="7" name="Shape 3"/>
          <p:cNvSpPr/>
          <p:nvPr/>
        </p:nvSpPr>
        <p:spPr>
          <a:xfrm>
            <a:off x="6280190" y="2761059"/>
            <a:ext cx="510302" cy="510302"/>
          </a:xfrm>
          <a:prstGeom prst="roundRect">
            <a:avLst>
              <a:gd name="adj" fmla="val 18669"/>
            </a:avLst>
          </a:prstGeom>
          <a:solidFill>
            <a:schemeClr val="accent1">
              <a:lumMod val="60000"/>
              <a:lumOff val="40000"/>
            </a:schemeClr>
          </a:solidFill>
          <a:ln w="7620">
            <a:solidFill>
              <a:srgbClr val="BCDBD4"/>
            </a:solidFill>
            <a:prstDash val="solid"/>
          </a:ln>
        </p:spPr>
      </p:sp>
      <p:sp>
        <p:nvSpPr>
          <p:cNvPr id="8" name="Text 4"/>
          <p:cNvSpPr/>
          <p:nvPr/>
        </p:nvSpPr>
        <p:spPr>
          <a:xfrm>
            <a:off x="6446877" y="2846070"/>
            <a:ext cx="176927" cy="340281"/>
          </a:xfrm>
          <a:prstGeom prst="rect">
            <a:avLst/>
          </a:prstGeom>
          <a:noFill/>
          <a:ln/>
        </p:spPr>
        <p:txBody>
          <a:bodyPr wrap="none" rtlCol="0" anchor="t"/>
          <a:lstStyle/>
          <a:p>
            <a:pPr marL="0" indent="0" algn="ctr">
              <a:lnSpc>
                <a:spcPts val="2679"/>
              </a:lnSpc>
              <a:buNone/>
            </a:pPr>
            <a:r>
              <a:rPr lang="en-US" sz="2679" b="1" dirty="0">
                <a:solidFill>
                  <a:srgbClr val="333F70"/>
                </a:solidFill>
                <a:latin typeface="Unbounded" pitchFamily="34" charset="0"/>
                <a:ea typeface="Unbounded" pitchFamily="34" charset="-122"/>
                <a:cs typeface="Unbounded" pitchFamily="34" charset="-120"/>
              </a:rPr>
              <a:t>1</a:t>
            </a:r>
            <a:endParaRPr lang="en-US" sz="2679" dirty="0"/>
          </a:p>
        </p:txBody>
      </p:sp>
      <p:sp>
        <p:nvSpPr>
          <p:cNvPr id="9" name="Text 5"/>
          <p:cNvSpPr/>
          <p:nvPr/>
        </p:nvSpPr>
        <p:spPr>
          <a:xfrm>
            <a:off x="7017306" y="2761059"/>
            <a:ext cx="2927747" cy="708660"/>
          </a:xfrm>
          <a:prstGeom prst="rect">
            <a:avLst/>
          </a:prstGeom>
          <a:noFill/>
          <a:ln/>
        </p:spPr>
        <p:txBody>
          <a:bodyPr wrap="square" rtlCol="0" anchor="t"/>
          <a:lstStyle/>
          <a:p>
            <a:pPr marL="0" indent="0">
              <a:lnSpc>
                <a:spcPts val="2791"/>
              </a:lnSpc>
              <a:buNone/>
            </a:pPr>
            <a:r>
              <a:rPr lang="en-US" sz="2233" b="1" dirty="0">
                <a:solidFill>
                  <a:srgbClr val="333F70"/>
                </a:solidFill>
                <a:latin typeface="Unbounded" pitchFamily="34" charset="0"/>
                <a:ea typeface="Unbounded" pitchFamily="34" charset="-122"/>
                <a:cs typeface="Unbounded" pitchFamily="34" charset="-120"/>
              </a:rPr>
              <a:t>DML Statements</a:t>
            </a:r>
            <a:endParaRPr lang="en-US" sz="2233" dirty="0"/>
          </a:p>
        </p:txBody>
      </p:sp>
      <p:sp>
        <p:nvSpPr>
          <p:cNvPr id="10" name="Text 6"/>
          <p:cNvSpPr/>
          <p:nvPr/>
        </p:nvSpPr>
        <p:spPr>
          <a:xfrm>
            <a:off x="7017306" y="3605808"/>
            <a:ext cx="2927747" cy="2177415"/>
          </a:xfrm>
          <a:prstGeom prst="rect">
            <a:avLst/>
          </a:prstGeom>
          <a:solidFill>
            <a:schemeClr val="tx2">
              <a:lumMod val="20000"/>
              <a:lumOff val="80000"/>
            </a:schemeClr>
          </a:solidFill>
          <a:ln/>
        </p:spPr>
        <p:txBody>
          <a:bodyPr wrap="square" rtlCol="0" anchor="t"/>
          <a:lstStyle/>
          <a:p>
            <a:pPr marL="0" indent="0">
              <a:lnSpc>
                <a:spcPts val="2858"/>
              </a:lnSpc>
              <a:buNone/>
            </a:pPr>
            <a:r>
              <a:rPr lang="en-US" sz="1786" dirty="0">
                <a:solidFill>
                  <a:srgbClr val="333F70"/>
                </a:solidFill>
                <a:latin typeface="Open Sans" pitchFamily="34" charset="0"/>
                <a:ea typeface="Open Sans" pitchFamily="34" charset="-122"/>
                <a:cs typeface="Open Sans" pitchFamily="34" charset="-120"/>
              </a:rPr>
              <a:t>DML statements are used to create, modify, and delete data in a database, allowing you to manage the actual content of your database.</a:t>
            </a:r>
            <a:endParaRPr lang="en-US" sz="1786" dirty="0"/>
          </a:p>
        </p:txBody>
      </p:sp>
      <p:sp>
        <p:nvSpPr>
          <p:cNvPr id="11" name="Shape 7"/>
          <p:cNvSpPr/>
          <p:nvPr/>
        </p:nvSpPr>
        <p:spPr>
          <a:xfrm>
            <a:off x="10171867" y="2761059"/>
            <a:ext cx="510302" cy="510302"/>
          </a:xfrm>
          <a:prstGeom prst="roundRect">
            <a:avLst>
              <a:gd name="adj" fmla="val 18669"/>
            </a:avLst>
          </a:prstGeom>
          <a:solidFill>
            <a:schemeClr val="accent1">
              <a:lumMod val="60000"/>
              <a:lumOff val="40000"/>
            </a:schemeClr>
          </a:solidFill>
          <a:ln w="7620">
            <a:solidFill>
              <a:srgbClr val="BCDBD4"/>
            </a:solidFill>
            <a:prstDash val="solid"/>
          </a:ln>
        </p:spPr>
      </p:sp>
      <p:sp>
        <p:nvSpPr>
          <p:cNvPr id="12" name="Text 8"/>
          <p:cNvSpPr/>
          <p:nvPr/>
        </p:nvSpPr>
        <p:spPr>
          <a:xfrm>
            <a:off x="10284976" y="2846070"/>
            <a:ext cx="284083" cy="340281"/>
          </a:xfrm>
          <a:prstGeom prst="rect">
            <a:avLst/>
          </a:prstGeom>
          <a:noFill/>
          <a:ln/>
        </p:spPr>
        <p:txBody>
          <a:bodyPr wrap="none" rtlCol="0" anchor="t"/>
          <a:lstStyle/>
          <a:p>
            <a:pPr marL="0" indent="0" algn="ctr">
              <a:lnSpc>
                <a:spcPts val="2679"/>
              </a:lnSpc>
              <a:buNone/>
            </a:pPr>
            <a:r>
              <a:rPr lang="en-US" sz="2679" b="1" dirty="0">
                <a:solidFill>
                  <a:srgbClr val="333F70"/>
                </a:solidFill>
                <a:latin typeface="Unbounded" pitchFamily="34" charset="0"/>
                <a:ea typeface="Unbounded" pitchFamily="34" charset="-122"/>
                <a:cs typeface="Unbounded" pitchFamily="34" charset="-120"/>
              </a:rPr>
              <a:t>2</a:t>
            </a:r>
            <a:endParaRPr lang="en-US" sz="2679" dirty="0"/>
          </a:p>
        </p:txBody>
      </p:sp>
      <p:sp>
        <p:nvSpPr>
          <p:cNvPr id="13" name="Text 9"/>
          <p:cNvSpPr/>
          <p:nvPr/>
        </p:nvSpPr>
        <p:spPr>
          <a:xfrm>
            <a:off x="10908983" y="2761059"/>
            <a:ext cx="2927747" cy="708660"/>
          </a:xfrm>
          <a:prstGeom prst="rect">
            <a:avLst/>
          </a:prstGeom>
          <a:noFill/>
          <a:ln/>
        </p:spPr>
        <p:txBody>
          <a:bodyPr wrap="square" rtlCol="0" anchor="t"/>
          <a:lstStyle/>
          <a:p>
            <a:pPr marL="0" indent="0">
              <a:lnSpc>
                <a:spcPts val="2791"/>
              </a:lnSpc>
              <a:buNone/>
            </a:pPr>
            <a:r>
              <a:rPr lang="en-US" sz="2233" b="1" dirty="0">
                <a:solidFill>
                  <a:srgbClr val="333F70"/>
                </a:solidFill>
                <a:latin typeface="Unbounded" pitchFamily="34" charset="0"/>
                <a:ea typeface="Unbounded" pitchFamily="34" charset="-122"/>
                <a:cs typeface="Unbounded" pitchFamily="34" charset="-120"/>
              </a:rPr>
              <a:t>Key DML Statements</a:t>
            </a:r>
            <a:endParaRPr lang="en-US" sz="2233" dirty="0"/>
          </a:p>
        </p:txBody>
      </p:sp>
      <p:sp>
        <p:nvSpPr>
          <p:cNvPr id="14" name="Text 10"/>
          <p:cNvSpPr/>
          <p:nvPr/>
        </p:nvSpPr>
        <p:spPr>
          <a:xfrm>
            <a:off x="10908983" y="3605808"/>
            <a:ext cx="2927747" cy="1088708"/>
          </a:xfrm>
          <a:prstGeom prst="rect">
            <a:avLst/>
          </a:prstGeom>
          <a:solidFill>
            <a:schemeClr val="tx2">
              <a:lumMod val="20000"/>
              <a:lumOff val="80000"/>
            </a:schemeClr>
          </a:solidFill>
          <a:ln/>
        </p:spPr>
        <p:txBody>
          <a:bodyPr wrap="square" rtlCol="0" anchor="t"/>
          <a:lstStyle/>
          <a:p>
            <a:pPr marL="0" indent="0">
              <a:lnSpc>
                <a:spcPts val="2858"/>
              </a:lnSpc>
              <a:buNone/>
            </a:pPr>
            <a:r>
              <a:rPr lang="en-US" sz="1786" dirty="0">
                <a:solidFill>
                  <a:srgbClr val="333F70"/>
                </a:solidFill>
                <a:latin typeface="Open Sans" pitchFamily="34" charset="0"/>
                <a:ea typeface="Open Sans" pitchFamily="34" charset="-122"/>
                <a:cs typeface="Open Sans" pitchFamily="34" charset="-120"/>
              </a:rPr>
              <a:t>The most common DML statements are INSERT, UPDATE, and DELETE.</a:t>
            </a:r>
            <a:endParaRPr lang="en-US" sz="1786" dirty="0"/>
          </a:p>
        </p:txBody>
      </p:sp>
      <p:sp>
        <p:nvSpPr>
          <p:cNvPr id="15" name="Shape 11"/>
          <p:cNvSpPr/>
          <p:nvPr/>
        </p:nvSpPr>
        <p:spPr>
          <a:xfrm>
            <a:off x="6280190" y="6265188"/>
            <a:ext cx="510302" cy="510302"/>
          </a:xfrm>
          <a:prstGeom prst="roundRect">
            <a:avLst>
              <a:gd name="adj" fmla="val 18669"/>
            </a:avLst>
          </a:prstGeom>
          <a:solidFill>
            <a:schemeClr val="accent1">
              <a:lumMod val="60000"/>
              <a:lumOff val="40000"/>
            </a:schemeClr>
          </a:solidFill>
          <a:ln w="7620">
            <a:solidFill>
              <a:srgbClr val="BCDBD4"/>
            </a:solidFill>
            <a:prstDash val="solid"/>
          </a:ln>
        </p:spPr>
      </p:sp>
      <p:sp>
        <p:nvSpPr>
          <p:cNvPr id="16" name="Text 12"/>
          <p:cNvSpPr/>
          <p:nvPr/>
        </p:nvSpPr>
        <p:spPr>
          <a:xfrm>
            <a:off x="6392585" y="6350198"/>
            <a:ext cx="285512" cy="340281"/>
          </a:xfrm>
          <a:prstGeom prst="rect">
            <a:avLst/>
          </a:prstGeom>
          <a:noFill/>
          <a:ln/>
        </p:spPr>
        <p:txBody>
          <a:bodyPr wrap="none" rtlCol="0" anchor="t"/>
          <a:lstStyle/>
          <a:p>
            <a:pPr marL="0" indent="0" algn="ctr">
              <a:lnSpc>
                <a:spcPts val="2679"/>
              </a:lnSpc>
              <a:buNone/>
            </a:pPr>
            <a:r>
              <a:rPr lang="en-US" sz="2679" b="1" dirty="0">
                <a:solidFill>
                  <a:srgbClr val="333F70"/>
                </a:solidFill>
                <a:latin typeface="Unbounded" pitchFamily="34" charset="0"/>
                <a:ea typeface="Unbounded" pitchFamily="34" charset="-122"/>
                <a:cs typeface="Unbounded" pitchFamily="34" charset="-120"/>
              </a:rPr>
              <a:t>3</a:t>
            </a:r>
            <a:endParaRPr lang="en-US" sz="2679" dirty="0"/>
          </a:p>
        </p:txBody>
      </p:sp>
      <p:sp>
        <p:nvSpPr>
          <p:cNvPr id="17" name="Text 13"/>
          <p:cNvSpPr/>
          <p:nvPr/>
        </p:nvSpPr>
        <p:spPr>
          <a:xfrm>
            <a:off x="7017306" y="6265188"/>
            <a:ext cx="3383756" cy="354330"/>
          </a:xfrm>
          <a:prstGeom prst="rect">
            <a:avLst/>
          </a:prstGeom>
          <a:noFill/>
          <a:ln/>
        </p:spPr>
        <p:txBody>
          <a:bodyPr wrap="none" rtlCol="0" anchor="t"/>
          <a:lstStyle/>
          <a:p>
            <a:pPr marL="0" indent="0">
              <a:lnSpc>
                <a:spcPts val="2791"/>
              </a:lnSpc>
              <a:buNone/>
            </a:pPr>
            <a:r>
              <a:rPr lang="en-US" sz="2233" b="1" dirty="0">
                <a:solidFill>
                  <a:srgbClr val="333F70"/>
                </a:solidFill>
                <a:latin typeface="Unbounded" pitchFamily="34" charset="0"/>
                <a:ea typeface="Unbounded" pitchFamily="34" charset="-122"/>
                <a:cs typeface="Unbounded" pitchFamily="34" charset="-120"/>
              </a:rPr>
              <a:t>Data Management</a:t>
            </a:r>
            <a:endParaRPr lang="en-US" sz="2233" dirty="0"/>
          </a:p>
        </p:txBody>
      </p:sp>
      <p:sp>
        <p:nvSpPr>
          <p:cNvPr id="18" name="Text 14"/>
          <p:cNvSpPr/>
          <p:nvPr/>
        </p:nvSpPr>
        <p:spPr>
          <a:xfrm>
            <a:off x="7017306" y="6755606"/>
            <a:ext cx="6819305" cy="725805"/>
          </a:xfrm>
          <a:prstGeom prst="rect">
            <a:avLst/>
          </a:prstGeom>
          <a:solidFill>
            <a:schemeClr val="tx2">
              <a:lumMod val="20000"/>
              <a:lumOff val="80000"/>
            </a:schemeClr>
          </a:solidFill>
          <a:ln/>
        </p:spPr>
        <p:txBody>
          <a:bodyPr wrap="square" rtlCol="0" anchor="t"/>
          <a:lstStyle/>
          <a:p>
            <a:pPr marL="0" indent="0">
              <a:lnSpc>
                <a:spcPts val="2858"/>
              </a:lnSpc>
              <a:buNone/>
            </a:pPr>
            <a:r>
              <a:rPr lang="en-US" sz="1786" dirty="0">
                <a:solidFill>
                  <a:srgbClr val="333F70"/>
                </a:solidFill>
                <a:latin typeface="Open Sans" pitchFamily="34" charset="0"/>
                <a:ea typeface="Open Sans" pitchFamily="34" charset="-122"/>
                <a:cs typeface="Open Sans" pitchFamily="34" charset="-120"/>
              </a:rPr>
              <a:t>DML statements provide the tools to add new data, update existing data, and remove data from your database as needed.</a:t>
            </a:r>
            <a:endParaRPr lang="en-US" sz="1786" dirty="0"/>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02947" y="0"/>
            <a:ext cx="2627333" cy="1423686"/>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11575" y="11734"/>
            <a:ext cx="14630400" cy="8229600"/>
          </a:xfrm>
          <a:prstGeom prst="rect">
            <a:avLst/>
          </a:prstGeom>
          <a:solidFill>
            <a:schemeClr val="tx2">
              <a:lumMod val="20000"/>
              <a:lumOff val="80000"/>
            </a:schemeClr>
          </a:solidFill>
          <a:ln/>
        </p:spPr>
      </p:sp>
      <p:pic>
        <p:nvPicPr>
          <p:cNvPr id="4" name="Image 0" descr="preencoded.png"/>
          <p:cNvPicPr>
            <a:picLocks noChangeAspect="1"/>
          </p:cNvPicPr>
          <p:nvPr/>
        </p:nvPicPr>
        <p:blipFill>
          <a:blip r:embed="rId3"/>
          <a:stretch>
            <a:fillRect/>
          </a:stretch>
        </p:blipFill>
        <p:spPr>
          <a:xfrm>
            <a:off x="-11575" y="388194"/>
            <a:ext cx="5486400" cy="7864874"/>
          </a:xfrm>
          <a:prstGeom prst="rect">
            <a:avLst/>
          </a:prstGeom>
        </p:spPr>
      </p:pic>
      <p:pic>
        <p:nvPicPr>
          <p:cNvPr id="5" name="Image 1" descr="preencoded.png"/>
          <p:cNvPicPr>
            <a:picLocks noChangeAspect="1"/>
          </p:cNvPicPr>
          <p:nvPr/>
        </p:nvPicPr>
        <p:blipFill>
          <a:blip r:embed="rId4"/>
          <a:stretch>
            <a:fillRect/>
          </a:stretch>
        </p:blipFill>
        <p:spPr>
          <a:xfrm>
            <a:off x="24580" y="11734"/>
            <a:ext cx="5461820" cy="5412873"/>
          </a:xfrm>
          <a:prstGeom prst="rect">
            <a:avLst/>
          </a:prstGeom>
        </p:spPr>
      </p:pic>
      <p:sp>
        <p:nvSpPr>
          <p:cNvPr id="6" name="Text 2"/>
          <p:cNvSpPr/>
          <p:nvPr/>
        </p:nvSpPr>
        <p:spPr>
          <a:xfrm>
            <a:off x="6280190" y="893088"/>
            <a:ext cx="7556421" cy="1417558"/>
          </a:xfrm>
          <a:prstGeom prst="rect">
            <a:avLst/>
          </a:prstGeom>
          <a:noFill/>
          <a:ln/>
        </p:spPr>
        <p:txBody>
          <a:bodyPr wrap="square" rtlCol="0" anchor="t"/>
          <a:lstStyle/>
          <a:p>
            <a:pPr marL="0" indent="0">
              <a:lnSpc>
                <a:spcPts val="5581"/>
              </a:lnSpc>
              <a:buNone/>
            </a:pPr>
            <a:r>
              <a:rPr lang="en-US" sz="4465" b="1" dirty="0">
                <a:solidFill>
                  <a:srgbClr val="333F70"/>
                </a:solidFill>
                <a:latin typeface="Unbounded" pitchFamily="34" charset="0"/>
                <a:ea typeface="Unbounded" pitchFamily="34" charset="-122"/>
                <a:cs typeface="Unbounded" pitchFamily="34" charset="-120"/>
              </a:rPr>
              <a:t>Data Manipulation Language (DML)</a:t>
            </a:r>
            <a:endParaRPr lang="en-US" sz="4465" dirty="0"/>
          </a:p>
        </p:txBody>
      </p:sp>
      <p:sp>
        <p:nvSpPr>
          <p:cNvPr id="7" name="Shape 3"/>
          <p:cNvSpPr/>
          <p:nvPr/>
        </p:nvSpPr>
        <p:spPr>
          <a:xfrm>
            <a:off x="6280190" y="2650808"/>
            <a:ext cx="3664863" cy="2773799"/>
          </a:xfrm>
          <a:prstGeom prst="roundRect">
            <a:avLst>
              <a:gd name="adj" fmla="val 3435"/>
            </a:avLst>
          </a:prstGeom>
          <a:solidFill>
            <a:schemeClr val="accent1">
              <a:lumMod val="60000"/>
              <a:lumOff val="40000"/>
            </a:schemeClr>
          </a:solidFill>
          <a:ln w="7620">
            <a:solidFill>
              <a:srgbClr val="BCDBD4"/>
            </a:solidFill>
            <a:prstDash val="solid"/>
          </a:ln>
        </p:spPr>
      </p:sp>
      <p:sp>
        <p:nvSpPr>
          <p:cNvPr id="8" name="Text 4"/>
          <p:cNvSpPr/>
          <p:nvPr/>
        </p:nvSpPr>
        <p:spPr>
          <a:xfrm>
            <a:off x="6514624" y="2885242"/>
            <a:ext cx="2835235" cy="354330"/>
          </a:xfrm>
          <a:prstGeom prst="rect">
            <a:avLst/>
          </a:prstGeom>
          <a:noFill/>
          <a:ln/>
        </p:spPr>
        <p:txBody>
          <a:bodyPr wrap="none" rtlCol="0" anchor="t"/>
          <a:lstStyle/>
          <a:p>
            <a:pPr marL="0" indent="0">
              <a:lnSpc>
                <a:spcPts val="2791"/>
              </a:lnSpc>
              <a:buNone/>
            </a:pPr>
            <a:r>
              <a:rPr lang="en-US" sz="2233" b="1" dirty="0">
                <a:solidFill>
                  <a:srgbClr val="333F70"/>
                </a:solidFill>
                <a:latin typeface="Unbounded" pitchFamily="34" charset="0"/>
                <a:ea typeface="Unbounded" pitchFamily="34" charset="-122"/>
                <a:cs typeface="Unbounded" pitchFamily="34" charset="-120"/>
              </a:rPr>
              <a:t>INSERT</a:t>
            </a:r>
            <a:endParaRPr lang="en-US" sz="2233" dirty="0"/>
          </a:p>
        </p:txBody>
      </p:sp>
      <p:sp>
        <p:nvSpPr>
          <p:cNvPr id="9" name="Text 5"/>
          <p:cNvSpPr/>
          <p:nvPr/>
        </p:nvSpPr>
        <p:spPr>
          <a:xfrm>
            <a:off x="6514624" y="3375660"/>
            <a:ext cx="3195995" cy="1451610"/>
          </a:xfrm>
          <a:prstGeom prst="rect">
            <a:avLst/>
          </a:prstGeom>
          <a:noFill/>
          <a:ln/>
        </p:spPr>
        <p:txBody>
          <a:bodyPr wrap="square" rtlCol="0" anchor="t"/>
          <a:lstStyle/>
          <a:p>
            <a:pPr marL="0" indent="0">
              <a:lnSpc>
                <a:spcPts val="2858"/>
              </a:lnSpc>
              <a:buNone/>
            </a:pPr>
            <a:r>
              <a:rPr lang="en-US" sz="1786" dirty="0">
                <a:solidFill>
                  <a:srgbClr val="333F70"/>
                </a:solidFill>
                <a:latin typeface="Open Sans" pitchFamily="34" charset="0"/>
                <a:ea typeface="Open Sans" pitchFamily="34" charset="-122"/>
                <a:cs typeface="Open Sans" pitchFamily="34" charset="-120"/>
              </a:rPr>
              <a:t>The INSERT statement is used to add new data to a table, such as inserting a new customer record.</a:t>
            </a:r>
            <a:endParaRPr lang="en-US" sz="1786" dirty="0"/>
          </a:p>
        </p:txBody>
      </p:sp>
      <p:sp>
        <p:nvSpPr>
          <p:cNvPr id="10" name="Shape 6"/>
          <p:cNvSpPr/>
          <p:nvPr/>
        </p:nvSpPr>
        <p:spPr>
          <a:xfrm>
            <a:off x="10171867" y="2650808"/>
            <a:ext cx="3664863" cy="2773799"/>
          </a:xfrm>
          <a:prstGeom prst="roundRect">
            <a:avLst>
              <a:gd name="adj" fmla="val 3435"/>
            </a:avLst>
          </a:prstGeom>
          <a:solidFill>
            <a:schemeClr val="accent1">
              <a:lumMod val="60000"/>
              <a:lumOff val="40000"/>
            </a:schemeClr>
          </a:solidFill>
          <a:ln w="7620">
            <a:solidFill>
              <a:srgbClr val="BCDBD4"/>
            </a:solidFill>
            <a:prstDash val="solid"/>
          </a:ln>
        </p:spPr>
      </p:sp>
      <p:sp>
        <p:nvSpPr>
          <p:cNvPr id="11" name="Text 7"/>
          <p:cNvSpPr/>
          <p:nvPr/>
        </p:nvSpPr>
        <p:spPr>
          <a:xfrm>
            <a:off x="10406301" y="2885242"/>
            <a:ext cx="2835235" cy="354330"/>
          </a:xfrm>
          <a:prstGeom prst="rect">
            <a:avLst/>
          </a:prstGeom>
          <a:noFill/>
          <a:ln/>
        </p:spPr>
        <p:txBody>
          <a:bodyPr wrap="none" rtlCol="0" anchor="t"/>
          <a:lstStyle/>
          <a:p>
            <a:pPr marL="0" indent="0">
              <a:lnSpc>
                <a:spcPts val="2791"/>
              </a:lnSpc>
              <a:buNone/>
            </a:pPr>
            <a:r>
              <a:rPr lang="en-US" sz="2233" b="1" dirty="0">
                <a:solidFill>
                  <a:srgbClr val="333F70"/>
                </a:solidFill>
                <a:latin typeface="Unbounded" pitchFamily="34" charset="0"/>
                <a:ea typeface="Unbounded" pitchFamily="34" charset="-122"/>
                <a:cs typeface="Unbounded" pitchFamily="34" charset="-120"/>
              </a:rPr>
              <a:t>UPDATE</a:t>
            </a:r>
            <a:endParaRPr lang="en-US" sz="2233" dirty="0"/>
          </a:p>
        </p:txBody>
      </p:sp>
      <p:sp>
        <p:nvSpPr>
          <p:cNvPr id="12" name="Text 8"/>
          <p:cNvSpPr/>
          <p:nvPr/>
        </p:nvSpPr>
        <p:spPr>
          <a:xfrm>
            <a:off x="10406301" y="3375660"/>
            <a:ext cx="3195995" cy="1814513"/>
          </a:xfrm>
          <a:prstGeom prst="rect">
            <a:avLst/>
          </a:prstGeom>
          <a:noFill/>
          <a:ln/>
        </p:spPr>
        <p:txBody>
          <a:bodyPr wrap="square" rtlCol="0" anchor="t"/>
          <a:lstStyle/>
          <a:p>
            <a:pPr marL="0" indent="0">
              <a:lnSpc>
                <a:spcPts val="2858"/>
              </a:lnSpc>
              <a:buNone/>
            </a:pPr>
            <a:r>
              <a:rPr lang="en-US" sz="1786" dirty="0">
                <a:solidFill>
                  <a:srgbClr val="333F70"/>
                </a:solidFill>
                <a:latin typeface="Open Sans" pitchFamily="34" charset="0"/>
                <a:ea typeface="Open Sans" pitchFamily="34" charset="-122"/>
                <a:cs typeface="Open Sans" pitchFamily="34" charset="-120"/>
              </a:rPr>
              <a:t>The UPDATE statement is used to modify existing data in a table, such as updating a customer's email address or phone number.</a:t>
            </a:r>
            <a:endParaRPr lang="en-US" sz="1786" dirty="0"/>
          </a:p>
        </p:txBody>
      </p:sp>
      <p:sp>
        <p:nvSpPr>
          <p:cNvPr id="13" name="Shape 9"/>
          <p:cNvSpPr/>
          <p:nvPr/>
        </p:nvSpPr>
        <p:spPr>
          <a:xfrm>
            <a:off x="6280190" y="5651421"/>
            <a:ext cx="7556421" cy="1685092"/>
          </a:xfrm>
          <a:prstGeom prst="roundRect">
            <a:avLst>
              <a:gd name="adj" fmla="val 5654"/>
            </a:avLst>
          </a:prstGeom>
          <a:solidFill>
            <a:schemeClr val="accent1">
              <a:lumMod val="60000"/>
              <a:lumOff val="40000"/>
            </a:schemeClr>
          </a:solidFill>
          <a:ln w="7620">
            <a:solidFill>
              <a:srgbClr val="BCDBD4"/>
            </a:solidFill>
            <a:prstDash val="solid"/>
          </a:ln>
        </p:spPr>
      </p:sp>
      <p:sp>
        <p:nvSpPr>
          <p:cNvPr id="14" name="Text 10"/>
          <p:cNvSpPr/>
          <p:nvPr/>
        </p:nvSpPr>
        <p:spPr>
          <a:xfrm>
            <a:off x="6514624" y="5885855"/>
            <a:ext cx="2835235" cy="354330"/>
          </a:xfrm>
          <a:prstGeom prst="rect">
            <a:avLst/>
          </a:prstGeom>
          <a:noFill/>
          <a:ln/>
        </p:spPr>
        <p:txBody>
          <a:bodyPr wrap="none" rtlCol="0" anchor="t"/>
          <a:lstStyle/>
          <a:p>
            <a:pPr marL="0" indent="0">
              <a:lnSpc>
                <a:spcPts val="2791"/>
              </a:lnSpc>
              <a:buNone/>
            </a:pPr>
            <a:r>
              <a:rPr lang="en-US" sz="2233" b="1" dirty="0">
                <a:solidFill>
                  <a:srgbClr val="333F70"/>
                </a:solidFill>
                <a:latin typeface="Unbounded" pitchFamily="34" charset="0"/>
                <a:ea typeface="Unbounded" pitchFamily="34" charset="-122"/>
                <a:cs typeface="Unbounded" pitchFamily="34" charset="-120"/>
              </a:rPr>
              <a:t>DELETE</a:t>
            </a:r>
            <a:endParaRPr lang="en-US" sz="2233" dirty="0"/>
          </a:p>
        </p:txBody>
      </p:sp>
      <p:sp>
        <p:nvSpPr>
          <p:cNvPr id="15" name="Text 11"/>
          <p:cNvSpPr/>
          <p:nvPr/>
        </p:nvSpPr>
        <p:spPr>
          <a:xfrm>
            <a:off x="6514624" y="6376273"/>
            <a:ext cx="7087553" cy="725805"/>
          </a:xfrm>
          <a:prstGeom prst="rect">
            <a:avLst/>
          </a:prstGeom>
          <a:noFill/>
          <a:ln/>
        </p:spPr>
        <p:txBody>
          <a:bodyPr wrap="square" rtlCol="0" anchor="t"/>
          <a:lstStyle/>
          <a:p>
            <a:pPr marL="0" indent="0">
              <a:lnSpc>
                <a:spcPts val="2858"/>
              </a:lnSpc>
              <a:buNone/>
            </a:pPr>
            <a:r>
              <a:rPr lang="en-US" sz="1786" dirty="0">
                <a:solidFill>
                  <a:srgbClr val="333F70"/>
                </a:solidFill>
                <a:latin typeface="Open Sans" pitchFamily="34" charset="0"/>
                <a:ea typeface="Open Sans" pitchFamily="34" charset="-122"/>
                <a:cs typeface="Open Sans" pitchFamily="34" charset="-120"/>
              </a:rPr>
              <a:t>The DELETE statement is used to remove data from a table, such as removing a customer record that is no longer needed.</a:t>
            </a:r>
            <a:endParaRPr lang="en-US" sz="1786" dirty="0"/>
          </a:p>
        </p:txBody>
      </p:sp>
      <p:sp>
        <p:nvSpPr>
          <p:cNvPr id="17" name="Title 16"/>
          <p:cNvSpPr>
            <a:spLocks noGrp="1"/>
          </p:cNvSpPr>
          <p:nvPr>
            <p:ph type="ctrTitle"/>
          </p:nvPr>
        </p:nvSpPr>
        <p:spPr>
          <a:xfrm>
            <a:off x="24581" y="5424607"/>
            <a:ext cx="5461820" cy="1045640"/>
          </a:xfrm>
          <a:solidFill>
            <a:schemeClr val="accent1">
              <a:lumMod val="60000"/>
              <a:lumOff val="40000"/>
            </a:schemeClr>
          </a:solidFill>
        </p:spPr>
        <p:txBody>
          <a:bodyPr>
            <a:normAutofit/>
          </a:bodyPr>
          <a:lstStyle/>
          <a:p>
            <a:r>
              <a:rPr lang="en-IN" sz="1400" b="0" i="0" dirty="0" smtClean="0">
                <a:solidFill>
                  <a:srgbClr val="0000CD"/>
                </a:solidFill>
                <a:effectLst/>
                <a:latin typeface="Consolas" panose="020B0609020204030204" pitchFamily="49" charset="0"/>
              </a:rPr>
              <a:t>INSERT</a:t>
            </a:r>
            <a:r>
              <a:rPr lang="en-IN" sz="1400" b="0" i="0" dirty="0" smtClean="0">
                <a:solidFill>
                  <a:srgbClr val="000000"/>
                </a:solidFill>
                <a:effectLst/>
                <a:latin typeface="Consolas" panose="020B0609020204030204" pitchFamily="49" charset="0"/>
              </a:rPr>
              <a:t> </a:t>
            </a:r>
            <a:r>
              <a:rPr lang="en-IN" sz="1400" b="0" i="0" dirty="0" smtClean="0">
                <a:solidFill>
                  <a:srgbClr val="0000CD"/>
                </a:solidFill>
                <a:effectLst/>
                <a:latin typeface="Consolas" panose="020B0609020204030204" pitchFamily="49" charset="0"/>
              </a:rPr>
              <a:t>INTO</a:t>
            </a:r>
            <a:r>
              <a:rPr lang="en-IN" sz="1400" b="0" i="0" dirty="0" smtClean="0">
                <a:solidFill>
                  <a:srgbClr val="000000"/>
                </a:solidFill>
                <a:effectLst/>
                <a:latin typeface="Consolas" panose="020B0609020204030204" pitchFamily="49" charset="0"/>
              </a:rPr>
              <a:t> Customers (</a:t>
            </a:r>
            <a:r>
              <a:rPr lang="en-IN" sz="1400" b="0" i="0" dirty="0" err="1" smtClean="0">
                <a:solidFill>
                  <a:srgbClr val="000000"/>
                </a:solidFill>
                <a:effectLst/>
                <a:latin typeface="Consolas" panose="020B0609020204030204" pitchFamily="49" charset="0"/>
              </a:rPr>
              <a:t>CustomerName</a:t>
            </a:r>
            <a:r>
              <a:rPr lang="en-IN" sz="1400" b="0" i="0" dirty="0" smtClean="0">
                <a:solidFill>
                  <a:srgbClr val="000000"/>
                </a:solidFill>
                <a:effectLst/>
                <a:latin typeface="Consolas" panose="020B0609020204030204" pitchFamily="49" charset="0"/>
              </a:rPr>
              <a:t>, </a:t>
            </a:r>
            <a:r>
              <a:rPr lang="en-IN" sz="1400" b="0" i="0" dirty="0" err="1" smtClean="0">
                <a:solidFill>
                  <a:srgbClr val="000000"/>
                </a:solidFill>
                <a:effectLst/>
                <a:latin typeface="Consolas" panose="020B0609020204030204" pitchFamily="49" charset="0"/>
              </a:rPr>
              <a:t>ContactName</a:t>
            </a:r>
            <a:r>
              <a:rPr lang="en-IN" sz="1400" b="0" i="0" dirty="0" smtClean="0">
                <a:solidFill>
                  <a:srgbClr val="000000"/>
                </a:solidFill>
                <a:effectLst/>
                <a:latin typeface="Consolas" panose="020B0609020204030204" pitchFamily="49" charset="0"/>
              </a:rPr>
              <a:t>, Address, City, </a:t>
            </a:r>
            <a:r>
              <a:rPr lang="en-IN" sz="1400" b="0" i="0" dirty="0" err="1" smtClean="0">
                <a:solidFill>
                  <a:srgbClr val="000000"/>
                </a:solidFill>
                <a:effectLst/>
                <a:latin typeface="Consolas" panose="020B0609020204030204" pitchFamily="49" charset="0"/>
              </a:rPr>
              <a:t>PostalCode</a:t>
            </a:r>
            <a:r>
              <a:rPr lang="en-IN" sz="1400" b="0" i="0" dirty="0" smtClean="0">
                <a:solidFill>
                  <a:srgbClr val="000000"/>
                </a:solidFill>
                <a:effectLst/>
                <a:latin typeface="Consolas" panose="020B0609020204030204" pitchFamily="49" charset="0"/>
              </a:rPr>
              <a:t>, Country)</a:t>
            </a:r>
            <a:r>
              <a:rPr lang="en-IN" sz="1400" dirty="0" smtClean="0"/>
              <a:t/>
            </a:r>
            <a:br>
              <a:rPr lang="en-IN" sz="1400" dirty="0" smtClean="0"/>
            </a:br>
            <a:r>
              <a:rPr lang="en-IN" sz="1400" b="0" i="0" dirty="0" smtClean="0">
                <a:solidFill>
                  <a:srgbClr val="0000CD"/>
                </a:solidFill>
                <a:effectLst/>
                <a:latin typeface="Consolas" panose="020B0609020204030204" pitchFamily="49" charset="0"/>
              </a:rPr>
              <a:t>VALUES</a:t>
            </a:r>
            <a:r>
              <a:rPr lang="en-IN" sz="1400" b="0" i="0" dirty="0" smtClean="0">
                <a:solidFill>
                  <a:srgbClr val="000000"/>
                </a:solidFill>
                <a:effectLst/>
                <a:latin typeface="Consolas" panose="020B0609020204030204" pitchFamily="49" charset="0"/>
              </a:rPr>
              <a:t> (</a:t>
            </a:r>
            <a:r>
              <a:rPr lang="en-IN" sz="1400" b="0" i="0" dirty="0" smtClean="0">
                <a:solidFill>
                  <a:srgbClr val="A52A2A"/>
                </a:solidFill>
                <a:effectLst/>
                <a:latin typeface="Consolas" panose="020B0609020204030204" pitchFamily="49" charset="0"/>
              </a:rPr>
              <a:t>'Cardinal'</a:t>
            </a:r>
            <a:r>
              <a:rPr lang="en-IN" sz="1400" b="0" i="0" dirty="0" smtClean="0">
                <a:solidFill>
                  <a:srgbClr val="000000"/>
                </a:solidFill>
                <a:effectLst/>
                <a:latin typeface="Consolas" panose="020B0609020204030204" pitchFamily="49" charset="0"/>
              </a:rPr>
              <a:t>, </a:t>
            </a:r>
            <a:r>
              <a:rPr lang="en-IN" sz="1400" b="0" i="0" dirty="0" smtClean="0">
                <a:solidFill>
                  <a:srgbClr val="A52A2A"/>
                </a:solidFill>
                <a:effectLst/>
                <a:latin typeface="Consolas" panose="020B0609020204030204" pitchFamily="49" charset="0"/>
              </a:rPr>
              <a:t>'Tom B. </a:t>
            </a:r>
            <a:r>
              <a:rPr lang="en-IN" sz="1400" b="0" i="0" dirty="0" err="1" smtClean="0">
                <a:solidFill>
                  <a:srgbClr val="A52A2A"/>
                </a:solidFill>
                <a:effectLst/>
                <a:latin typeface="Consolas" panose="020B0609020204030204" pitchFamily="49" charset="0"/>
              </a:rPr>
              <a:t>Erichsen</a:t>
            </a:r>
            <a:r>
              <a:rPr lang="en-IN" sz="1400" b="0" i="0" dirty="0" smtClean="0">
                <a:solidFill>
                  <a:srgbClr val="A52A2A"/>
                </a:solidFill>
                <a:effectLst/>
                <a:latin typeface="Consolas" panose="020B0609020204030204" pitchFamily="49" charset="0"/>
              </a:rPr>
              <a:t>'</a:t>
            </a:r>
            <a:r>
              <a:rPr lang="en-IN" sz="1400" b="0" i="0" dirty="0" smtClean="0">
                <a:solidFill>
                  <a:srgbClr val="000000"/>
                </a:solidFill>
                <a:effectLst/>
                <a:latin typeface="Consolas" panose="020B0609020204030204" pitchFamily="49" charset="0"/>
              </a:rPr>
              <a:t>, </a:t>
            </a:r>
            <a:r>
              <a:rPr lang="en-IN" sz="1400" b="0" i="0" dirty="0" smtClean="0">
                <a:solidFill>
                  <a:srgbClr val="A52A2A"/>
                </a:solidFill>
                <a:effectLst/>
                <a:latin typeface="Consolas" panose="020B0609020204030204" pitchFamily="49" charset="0"/>
              </a:rPr>
              <a:t>'</a:t>
            </a:r>
            <a:r>
              <a:rPr lang="en-IN" sz="1400" b="0" i="0" dirty="0" err="1" smtClean="0">
                <a:solidFill>
                  <a:srgbClr val="A52A2A"/>
                </a:solidFill>
                <a:effectLst/>
                <a:latin typeface="Consolas" panose="020B0609020204030204" pitchFamily="49" charset="0"/>
              </a:rPr>
              <a:t>Skagen</a:t>
            </a:r>
            <a:r>
              <a:rPr lang="en-IN" sz="1400" b="0" i="0" dirty="0" smtClean="0">
                <a:solidFill>
                  <a:srgbClr val="A52A2A"/>
                </a:solidFill>
                <a:effectLst/>
                <a:latin typeface="Consolas" panose="020B0609020204030204" pitchFamily="49" charset="0"/>
              </a:rPr>
              <a:t> 21'</a:t>
            </a:r>
            <a:r>
              <a:rPr lang="en-IN" sz="1400" b="0" i="0" dirty="0" smtClean="0">
                <a:solidFill>
                  <a:srgbClr val="000000"/>
                </a:solidFill>
                <a:effectLst/>
                <a:latin typeface="Consolas" panose="020B0609020204030204" pitchFamily="49" charset="0"/>
              </a:rPr>
              <a:t>, </a:t>
            </a:r>
            <a:r>
              <a:rPr lang="en-IN" sz="1400" b="0" i="0" dirty="0" smtClean="0">
                <a:solidFill>
                  <a:srgbClr val="A52A2A"/>
                </a:solidFill>
                <a:effectLst/>
                <a:latin typeface="Consolas" panose="020B0609020204030204" pitchFamily="49" charset="0"/>
              </a:rPr>
              <a:t>'Stavanger'</a:t>
            </a:r>
            <a:r>
              <a:rPr lang="en-IN" sz="1400" b="0" i="0" dirty="0" smtClean="0">
                <a:solidFill>
                  <a:srgbClr val="000000"/>
                </a:solidFill>
                <a:effectLst/>
                <a:latin typeface="Consolas" panose="020B0609020204030204" pitchFamily="49" charset="0"/>
              </a:rPr>
              <a:t>, </a:t>
            </a:r>
            <a:r>
              <a:rPr lang="en-IN" sz="1400" b="0" i="0" dirty="0" smtClean="0">
                <a:solidFill>
                  <a:srgbClr val="A52A2A"/>
                </a:solidFill>
                <a:effectLst/>
                <a:latin typeface="Consolas" panose="020B0609020204030204" pitchFamily="49" charset="0"/>
              </a:rPr>
              <a:t>'4006'</a:t>
            </a:r>
            <a:r>
              <a:rPr lang="en-IN" sz="1400" b="0" i="0" dirty="0" smtClean="0">
                <a:solidFill>
                  <a:srgbClr val="000000"/>
                </a:solidFill>
                <a:effectLst/>
                <a:latin typeface="Consolas" panose="020B0609020204030204" pitchFamily="49" charset="0"/>
              </a:rPr>
              <a:t>, </a:t>
            </a:r>
            <a:r>
              <a:rPr lang="en-IN" sz="1400" b="0" i="0" dirty="0" smtClean="0">
                <a:solidFill>
                  <a:srgbClr val="A52A2A"/>
                </a:solidFill>
                <a:effectLst/>
                <a:latin typeface="Consolas" panose="020B0609020204030204" pitchFamily="49" charset="0"/>
              </a:rPr>
              <a:t>'Norway'</a:t>
            </a:r>
            <a:r>
              <a:rPr lang="en-IN" sz="1400" b="0" i="0" dirty="0" smtClean="0">
                <a:solidFill>
                  <a:srgbClr val="000000"/>
                </a:solidFill>
                <a:effectLst/>
                <a:latin typeface="Consolas" panose="020B0609020204030204" pitchFamily="49" charset="0"/>
              </a:rPr>
              <a:t>);</a:t>
            </a:r>
            <a:endParaRPr lang="en-IN" sz="1400" dirty="0"/>
          </a:p>
        </p:txBody>
      </p:sp>
      <p:sp>
        <p:nvSpPr>
          <p:cNvPr id="18" name="Subtitle 17"/>
          <p:cNvSpPr>
            <a:spLocks noGrp="1"/>
          </p:cNvSpPr>
          <p:nvPr>
            <p:ph type="subTitle" idx="1"/>
          </p:nvPr>
        </p:nvSpPr>
        <p:spPr>
          <a:xfrm>
            <a:off x="1" y="7156551"/>
            <a:ext cx="5474824" cy="1117965"/>
          </a:xfrm>
          <a:solidFill>
            <a:schemeClr val="accent1">
              <a:lumMod val="60000"/>
              <a:lumOff val="40000"/>
            </a:schemeClr>
          </a:solidFill>
        </p:spPr>
        <p:txBody>
          <a:bodyPr>
            <a:normAutofit/>
          </a:bodyPr>
          <a:lstStyle/>
          <a:p>
            <a:r>
              <a:rPr lang="en-US" sz="1400" b="0" i="0" dirty="0" smtClean="0">
                <a:solidFill>
                  <a:srgbClr val="0000CD"/>
                </a:solidFill>
                <a:effectLst/>
                <a:latin typeface="Consolas" panose="020B0609020204030204" pitchFamily="49" charset="0"/>
              </a:rPr>
              <a:t>DELETE</a:t>
            </a:r>
            <a:r>
              <a:rPr lang="en-US" sz="1400" b="0" i="0" dirty="0" smtClean="0">
                <a:solidFill>
                  <a:srgbClr val="000000"/>
                </a:solidFill>
                <a:effectLst/>
                <a:latin typeface="Consolas" panose="020B0609020204030204" pitchFamily="49" charset="0"/>
              </a:rPr>
              <a:t> </a:t>
            </a:r>
            <a:r>
              <a:rPr lang="en-US" sz="1400" b="0" i="0" dirty="0" smtClean="0">
                <a:solidFill>
                  <a:srgbClr val="0000CD"/>
                </a:solidFill>
                <a:effectLst/>
                <a:latin typeface="Consolas" panose="020B0609020204030204" pitchFamily="49" charset="0"/>
              </a:rPr>
              <a:t>FROM</a:t>
            </a:r>
            <a:r>
              <a:rPr lang="en-US" sz="1400" b="0" i="0" dirty="0" smtClean="0">
                <a:solidFill>
                  <a:srgbClr val="000000"/>
                </a:solidFill>
                <a:effectLst/>
                <a:latin typeface="Consolas" panose="020B0609020204030204" pitchFamily="49" charset="0"/>
              </a:rPr>
              <a:t> Customers </a:t>
            </a:r>
            <a:r>
              <a:rPr lang="en-US" sz="1400" b="0" i="0" dirty="0" smtClean="0">
                <a:solidFill>
                  <a:srgbClr val="0000CD"/>
                </a:solidFill>
                <a:effectLst/>
                <a:latin typeface="Consolas" panose="020B0609020204030204" pitchFamily="49" charset="0"/>
              </a:rPr>
              <a:t>WHERE</a:t>
            </a:r>
            <a:r>
              <a:rPr lang="en-US" sz="1400" b="0" i="0" dirty="0" smtClean="0">
                <a:solidFill>
                  <a:srgbClr val="000000"/>
                </a:solidFill>
                <a:effectLst/>
                <a:latin typeface="Consolas" panose="020B0609020204030204" pitchFamily="49" charset="0"/>
              </a:rPr>
              <a:t> </a:t>
            </a:r>
            <a:r>
              <a:rPr lang="en-US" sz="1400" b="0" i="0" dirty="0" err="1" smtClean="0">
                <a:solidFill>
                  <a:srgbClr val="000000"/>
                </a:solidFill>
                <a:effectLst/>
                <a:latin typeface="Consolas" panose="020B0609020204030204" pitchFamily="49" charset="0"/>
              </a:rPr>
              <a:t>CustomerName</a:t>
            </a:r>
            <a:r>
              <a:rPr lang="en-US" sz="1400" b="0" i="0" dirty="0" smtClean="0">
                <a:solidFill>
                  <a:srgbClr val="000000"/>
                </a:solidFill>
                <a:effectLst/>
                <a:latin typeface="Consolas" panose="020B0609020204030204" pitchFamily="49" charset="0"/>
              </a:rPr>
              <a:t>=</a:t>
            </a:r>
            <a:r>
              <a:rPr lang="en-US" sz="1400" b="0" i="0" dirty="0" smtClean="0">
                <a:solidFill>
                  <a:srgbClr val="A52A2A"/>
                </a:solidFill>
                <a:effectLst/>
                <a:latin typeface="Consolas" panose="020B0609020204030204" pitchFamily="49" charset="0"/>
              </a:rPr>
              <a:t>'</a:t>
            </a:r>
            <a:r>
              <a:rPr lang="en-US" sz="1400" b="0" i="0" dirty="0" err="1" smtClean="0">
                <a:solidFill>
                  <a:srgbClr val="A52A2A"/>
                </a:solidFill>
                <a:effectLst/>
                <a:latin typeface="Consolas" panose="020B0609020204030204" pitchFamily="49" charset="0"/>
              </a:rPr>
              <a:t>Alfreds</a:t>
            </a:r>
            <a:r>
              <a:rPr lang="en-US" sz="1400" b="0" i="0" dirty="0" smtClean="0">
                <a:solidFill>
                  <a:srgbClr val="A52A2A"/>
                </a:solidFill>
                <a:effectLst/>
                <a:latin typeface="Consolas" panose="020B0609020204030204" pitchFamily="49" charset="0"/>
              </a:rPr>
              <a:t> </a:t>
            </a:r>
            <a:r>
              <a:rPr lang="en-US" sz="1400" b="0" i="0" dirty="0" err="1" smtClean="0">
                <a:solidFill>
                  <a:srgbClr val="A52A2A"/>
                </a:solidFill>
                <a:effectLst/>
                <a:latin typeface="Consolas" panose="020B0609020204030204" pitchFamily="49" charset="0"/>
              </a:rPr>
              <a:t>Futterkiste</a:t>
            </a:r>
            <a:r>
              <a:rPr lang="en-US" sz="1400" b="0" i="0" dirty="0" smtClean="0">
                <a:solidFill>
                  <a:srgbClr val="A52A2A"/>
                </a:solidFill>
                <a:effectLst/>
                <a:latin typeface="Consolas" panose="020B0609020204030204" pitchFamily="49" charset="0"/>
              </a:rPr>
              <a:t>'</a:t>
            </a:r>
            <a:r>
              <a:rPr lang="en-US" sz="1400" b="0" i="0" dirty="0" smtClean="0">
                <a:solidFill>
                  <a:srgbClr val="000000"/>
                </a:solidFill>
                <a:effectLst/>
                <a:latin typeface="Consolas" panose="020B0609020204030204" pitchFamily="49" charset="0"/>
              </a:rPr>
              <a:t>;</a:t>
            </a:r>
            <a:endParaRPr lang="en-IN" sz="1400" dirty="0"/>
          </a:p>
        </p:txBody>
      </p:sp>
      <p:sp>
        <p:nvSpPr>
          <p:cNvPr id="19" name="Title 16"/>
          <p:cNvSpPr txBox="1">
            <a:spLocks/>
          </p:cNvSpPr>
          <p:nvPr/>
        </p:nvSpPr>
        <p:spPr>
          <a:xfrm>
            <a:off x="24581" y="6491695"/>
            <a:ext cx="5450244" cy="610383"/>
          </a:xfrm>
          <a:prstGeom prst="rect">
            <a:avLst/>
          </a:prstGeom>
          <a:solidFill>
            <a:schemeClr val="accent1">
              <a:lumMod val="60000"/>
              <a:lumOff val="40000"/>
            </a:schemeClr>
          </a:solidFill>
        </p:spPr>
        <p:txBody>
          <a:bodyPr vert="horz" lIns="91440" tIns="45720" rIns="91440" bIns="45720" rtlCol="0" anchor="b">
            <a:noAutofit/>
          </a:bodyPr>
          <a:lstStyle>
            <a:lvl1pPr algn="ctr" defTabSz="1097280" rtl="0" eaLnBrk="1" latinLnBrk="0" hangingPunct="1">
              <a:lnSpc>
                <a:spcPct val="90000"/>
              </a:lnSpc>
              <a:spcBef>
                <a:spcPct val="0"/>
              </a:spcBef>
              <a:buNone/>
              <a:defRPr sz="7200" kern="1200">
                <a:solidFill>
                  <a:schemeClr val="tx1"/>
                </a:solidFill>
                <a:latin typeface="+mj-lt"/>
                <a:ea typeface="+mj-ea"/>
                <a:cs typeface="+mj-cs"/>
              </a:defRPr>
            </a:lvl1pPr>
          </a:lstStyle>
          <a:p>
            <a:r>
              <a:rPr lang="en-US" sz="1400" dirty="0">
                <a:solidFill>
                  <a:srgbClr val="0000CD"/>
                </a:solidFill>
                <a:latin typeface="Consolas" panose="020B0609020204030204" pitchFamily="49" charset="0"/>
              </a:rPr>
              <a:t>UPDATE</a:t>
            </a:r>
            <a:r>
              <a:rPr lang="en-US" sz="1400" dirty="0">
                <a:solidFill>
                  <a:srgbClr val="000000"/>
                </a:solidFill>
                <a:latin typeface="Consolas" panose="020B0609020204030204" pitchFamily="49" charset="0"/>
              </a:rPr>
              <a:t> Customers</a:t>
            </a:r>
            <a:r>
              <a:rPr lang="en-US" sz="1400" dirty="0"/>
              <a:t/>
            </a:r>
            <a:br>
              <a:rPr lang="en-US" sz="1400" dirty="0"/>
            </a:br>
            <a:r>
              <a:rPr lang="en-US" sz="1400" dirty="0">
                <a:solidFill>
                  <a:srgbClr val="0000CD"/>
                </a:solidFill>
                <a:latin typeface="Consolas" panose="020B0609020204030204" pitchFamily="49" charset="0"/>
              </a:rPr>
              <a:t>SET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ContactName</a:t>
            </a:r>
            <a:r>
              <a:rPr lang="en-US" sz="1400" dirty="0">
                <a:solidFill>
                  <a:srgbClr val="000000"/>
                </a:solidFill>
                <a:latin typeface="Consolas" panose="020B0609020204030204" pitchFamily="49" charset="0"/>
              </a:rPr>
              <a:t> = </a:t>
            </a:r>
            <a:r>
              <a:rPr lang="en-US" sz="1400" dirty="0">
                <a:solidFill>
                  <a:srgbClr val="A52A2A"/>
                </a:solidFill>
                <a:latin typeface="Consolas" panose="020B0609020204030204" pitchFamily="49" charset="0"/>
              </a:rPr>
              <a:t>'Alfred Schmidt'</a:t>
            </a:r>
            <a:r>
              <a:rPr lang="en-US" sz="1400" dirty="0">
                <a:solidFill>
                  <a:srgbClr val="000000"/>
                </a:solidFill>
                <a:latin typeface="Consolas" panose="020B0609020204030204" pitchFamily="49" charset="0"/>
              </a:rPr>
              <a:t>, City= </a:t>
            </a:r>
            <a:r>
              <a:rPr lang="en-US" sz="1400" dirty="0">
                <a:solidFill>
                  <a:srgbClr val="A52A2A"/>
                </a:solidFill>
                <a:latin typeface="Consolas" panose="020B0609020204030204" pitchFamily="49" charset="0"/>
              </a:rPr>
              <a:t>'Frankfurt'</a:t>
            </a:r>
            <a:r>
              <a:rPr lang="en-US" sz="1400" dirty="0"/>
              <a:t/>
            </a:r>
            <a:br>
              <a:rPr lang="en-US" sz="1400" dirty="0"/>
            </a:br>
            <a:r>
              <a:rPr lang="en-US" sz="1400" dirty="0">
                <a:solidFill>
                  <a:srgbClr val="0000CD"/>
                </a:solidFill>
                <a:latin typeface="Consolas" panose="020B0609020204030204" pitchFamily="49" charset="0"/>
              </a:rPr>
              <a:t>WHERE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CustomerID</a:t>
            </a:r>
            <a:r>
              <a:rPr lang="en-US" sz="1400" dirty="0">
                <a:solidFill>
                  <a:srgbClr val="000000"/>
                </a:solidFill>
                <a:latin typeface="Consolas" panose="020B0609020204030204" pitchFamily="49" charset="0"/>
              </a:rPr>
              <a:t> = </a:t>
            </a:r>
            <a:r>
              <a:rPr lang="en-US" sz="1400" dirty="0">
                <a:solidFill>
                  <a:srgbClr val="FF0000"/>
                </a:solidFill>
                <a:latin typeface="Consolas" panose="020B0609020204030204" pitchFamily="49" charset="0"/>
              </a:rPr>
              <a:t>1</a:t>
            </a:r>
            <a:r>
              <a:rPr lang="en-US" sz="1400" dirty="0">
                <a:solidFill>
                  <a:srgbClr val="000000"/>
                </a:solidFill>
                <a:latin typeface="Consolas" panose="020B0609020204030204" pitchFamily="49" charset="0"/>
              </a:rPr>
              <a:t>;</a:t>
            </a:r>
            <a:endParaRPr lang="en-IN" sz="1400" dirty="0" smtClean="0"/>
          </a:p>
        </p:txBody>
      </p:sp>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725153" y="14229"/>
            <a:ext cx="2893671" cy="1409458"/>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chemeClr val="tx2">
              <a:lumMod val="20000"/>
              <a:lumOff val="80000"/>
            </a:schemeClr>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64319" y="2462213"/>
            <a:ext cx="4957763" cy="3305175"/>
          </a:xfrm>
          <a:prstGeom prst="rect">
            <a:avLst/>
          </a:prstGeom>
        </p:spPr>
      </p:pic>
      <p:sp>
        <p:nvSpPr>
          <p:cNvPr id="6" name="Text 2"/>
          <p:cNvSpPr/>
          <p:nvPr/>
        </p:nvSpPr>
        <p:spPr>
          <a:xfrm>
            <a:off x="6226731" y="747593"/>
            <a:ext cx="7663339" cy="1322070"/>
          </a:xfrm>
          <a:prstGeom prst="rect">
            <a:avLst/>
          </a:prstGeom>
          <a:noFill/>
          <a:ln/>
        </p:spPr>
        <p:txBody>
          <a:bodyPr wrap="square" rtlCol="0" anchor="t"/>
          <a:lstStyle/>
          <a:p>
            <a:pPr marL="0" indent="0">
              <a:lnSpc>
                <a:spcPts val="5205"/>
              </a:lnSpc>
              <a:buNone/>
            </a:pPr>
            <a:r>
              <a:rPr lang="en-US" sz="4164" b="1" dirty="0">
                <a:solidFill>
                  <a:srgbClr val="333F70"/>
                </a:solidFill>
                <a:latin typeface="Unbounded" pitchFamily="34" charset="0"/>
                <a:ea typeface="Unbounded" pitchFamily="34" charset="-122"/>
                <a:cs typeface="Unbounded" pitchFamily="34" charset="-120"/>
              </a:rPr>
              <a:t>Data Manipulation Language (DML)</a:t>
            </a:r>
            <a:endParaRPr lang="en-US" sz="4164" dirty="0"/>
          </a:p>
        </p:txBody>
      </p:sp>
      <p:sp>
        <p:nvSpPr>
          <p:cNvPr id="7" name="Shape 3"/>
          <p:cNvSpPr/>
          <p:nvPr/>
        </p:nvSpPr>
        <p:spPr>
          <a:xfrm>
            <a:off x="6530816" y="2386965"/>
            <a:ext cx="26432" cy="5094923"/>
          </a:xfrm>
          <a:prstGeom prst="roundRect">
            <a:avLst>
              <a:gd name="adj" fmla="val 336148"/>
            </a:avLst>
          </a:prstGeom>
          <a:solidFill>
            <a:srgbClr val="BCDBD4"/>
          </a:solidFill>
          <a:ln/>
        </p:spPr>
      </p:sp>
      <p:sp>
        <p:nvSpPr>
          <p:cNvPr id="8" name="Shape 4"/>
          <p:cNvSpPr/>
          <p:nvPr/>
        </p:nvSpPr>
        <p:spPr>
          <a:xfrm>
            <a:off x="6781979" y="2849523"/>
            <a:ext cx="740331" cy="26432"/>
          </a:xfrm>
          <a:prstGeom prst="roundRect">
            <a:avLst>
              <a:gd name="adj" fmla="val 336148"/>
            </a:avLst>
          </a:prstGeom>
          <a:solidFill>
            <a:srgbClr val="BCDBD4"/>
          </a:solidFill>
          <a:ln/>
        </p:spPr>
      </p:sp>
      <p:sp>
        <p:nvSpPr>
          <p:cNvPr id="9" name="Shape 5"/>
          <p:cNvSpPr/>
          <p:nvPr/>
        </p:nvSpPr>
        <p:spPr>
          <a:xfrm>
            <a:off x="6306086" y="2624852"/>
            <a:ext cx="475893" cy="475893"/>
          </a:xfrm>
          <a:prstGeom prst="roundRect">
            <a:avLst>
              <a:gd name="adj" fmla="val 18670"/>
            </a:avLst>
          </a:prstGeom>
          <a:solidFill>
            <a:schemeClr val="accent1">
              <a:lumMod val="60000"/>
              <a:lumOff val="40000"/>
            </a:schemeClr>
          </a:solidFill>
          <a:ln w="7620">
            <a:solidFill>
              <a:srgbClr val="BCDBD4"/>
            </a:solidFill>
            <a:prstDash val="solid"/>
          </a:ln>
        </p:spPr>
      </p:sp>
      <p:sp>
        <p:nvSpPr>
          <p:cNvPr id="10" name="Text 6"/>
          <p:cNvSpPr/>
          <p:nvPr/>
        </p:nvSpPr>
        <p:spPr>
          <a:xfrm>
            <a:off x="6461462" y="2704148"/>
            <a:ext cx="165021" cy="317302"/>
          </a:xfrm>
          <a:prstGeom prst="rect">
            <a:avLst/>
          </a:prstGeom>
          <a:noFill/>
          <a:ln/>
        </p:spPr>
        <p:txBody>
          <a:bodyPr wrap="none" rtlCol="0" anchor="t"/>
          <a:lstStyle/>
          <a:p>
            <a:pPr marL="0" indent="0" algn="ctr">
              <a:lnSpc>
                <a:spcPts val="2499"/>
              </a:lnSpc>
              <a:buNone/>
            </a:pPr>
            <a:r>
              <a:rPr lang="en-US" sz="2499" b="1" dirty="0">
                <a:solidFill>
                  <a:srgbClr val="333F70"/>
                </a:solidFill>
                <a:latin typeface="Unbounded" pitchFamily="34" charset="0"/>
                <a:ea typeface="Unbounded" pitchFamily="34" charset="-122"/>
                <a:cs typeface="Unbounded" pitchFamily="34" charset="-120"/>
              </a:rPr>
              <a:t>1</a:t>
            </a:r>
            <a:endParaRPr lang="en-US" sz="2499" dirty="0"/>
          </a:p>
        </p:txBody>
      </p:sp>
      <p:sp>
        <p:nvSpPr>
          <p:cNvPr id="11" name="Text 7"/>
          <p:cNvSpPr/>
          <p:nvPr/>
        </p:nvSpPr>
        <p:spPr>
          <a:xfrm>
            <a:off x="7707511" y="2598420"/>
            <a:ext cx="5571411" cy="330517"/>
          </a:xfrm>
          <a:prstGeom prst="rect">
            <a:avLst/>
          </a:prstGeom>
          <a:noFill/>
          <a:ln/>
        </p:spPr>
        <p:txBody>
          <a:bodyPr wrap="none" rtlCol="0" anchor="t"/>
          <a:lstStyle/>
          <a:p>
            <a:pPr marL="0" indent="0" algn="l">
              <a:lnSpc>
                <a:spcPts val="2603"/>
              </a:lnSpc>
              <a:buNone/>
            </a:pPr>
            <a:r>
              <a:rPr lang="en-US" sz="2082" b="1" dirty="0">
                <a:solidFill>
                  <a:srgbClr val="333F70"/>
                </a:solidFill>
                <a:latin typeface="Unbounded" pitchFamily="34" charset="0"/>
                <a:ea typeface="Unbounded" pitchFamily="34" charset="-122"/>
                <a:cs typeface="Unbounded" pitchFamily="34" charset="-120"/>
              </a:rPr>
              <a:t>Example: Adding a New Customer</a:t>
            </a:r>
            <a:endParaRPr lang="en-US" sz="2082" dirty="0"/>
          </a:p>
        </p:txBody>
      </p:sp>
      <p:sp>
        <p:nvSpPr>
          <p:cNvPr id="12" name="Text 8"/>
          <p:cNvSpPr/>
          <p:nvPr/>
        </p:nvSpPr>
        <p:spPr>
          <a:xfrm>
            <a:off x="7707511" y="3055858"/>
            <a:ext cx="6182558" cy="676989"/>
          </a:xfrm>
          <a:prstGeom prst="rect">
            <a:avLst/>
          </a:prstGeom>
          <a:noFill/>
          <a:ln/>
        </p:spPr>
        <p:txBody>
          <a:bodyPr wrap="square" rtlCol="0" anchor="t"/>
          <a:lstStyle/>
          <a:p>
            <a:pPr marL="0" indent="0" algn="l">
              <a:lnSpc>
                <a:spcPts val="2665"/>
              </a:lnSpc>
              <a:buNone/>
            </a:pPr>
            <a:r>
              <a:rPr lang="en-US" sz="1666" dirty="0">
                <a:solidFill>
                  <a:srgbClr val="333F70"/>
                </a:solidFill>
                <a:latin typeface="Open Sans" pitchFamily="34" charset="0"/>
                <a:ea typeface="Open Sans" pitchFamily="34" charset="-122"/>
                <a:cs typeface="Open Sans" pitchFamily="34" charset="-120"/>
              </a:rPr>
              <a:t>To add a new customer to the Customers table, you can use the INSERT statement:</a:t>
            </a:r>
            <a:endParaRPr lang="en-US" sz="1666" dirty="0"/>
          </a:p>
        </p:txBody>
      </p:sp>
      <p:sp>
        <p:nvSpPr>
          <p:cNvPr id="13" name="Shape 9"/>
          <p:cNvSpPr/>
          <p:nvPr/>
        </p:nvSpPr>
        <p:spPr>
          <a:xfrm>
            <a:off x="6781979" y="4618315"/>
            <a:ext cx="740331" cy="26432"/>
          </a:xfrm>
          <a:prstGeom prst="roundRect">
            <a:avLst>
              <a:gd name="adj" fmla="val 336148"/>
            </a:avLst>
          </a:prstGeom>
          <a:solidFill>
            <a:srgbClr val="BCDBD4"/>
          </a:solidFill>
          <a:ln/>
        </p:spPr>
      </p:sp>
      <p:sp>
        <p:nvSpPr>
          <p:cNvPr id="14" name="Shape 10"/>
          <p:cNvSpPr/>
          <p:nvPr/>
        </p:nvSpPr>
        <p:spPr>
          <a:xfrm>
            <a:off x="6306086" y="4393644"/>
            <a:ext cx="475893" cy="475893"/>
          </a:xfrm>
          <a:prstGeom prst="roundRect">
            <a:avLst>
              <a:gd name="adj" fmla="val 18670"/>
            </a:avLst>
          </a:prstGeom>
          <a:solidFill>
            <a:schemeClr val="accent1">
              <a:lumMod val="60000"/>
              <a:lumOff val="40000"/>
            </a:schemeClr>
          </a:solidFill>
          <a:ln w="7620">
            <a:solidFill>
              <a:srgbClr val="BCDBD4"/>
            </a:solidFill>
            <a:prstDash val="solid"/>
          </a:ln>
        </p:spPr>
      </p:sp>
      <p:sp>
        <p:nvSpPr>
          <p:cNvPr id="15" name="Text 11"/>
          <p:cNvSpPr/>
          <p:nvPr/>
        </p:nvSpPr>
        <p:spPr>
          <a:xfrm>
            <a:off x="6411575" y="4472940"/>
            <a:ext cx="264914" cy="317302"/>
          </a:xfrm>
          <a:prstGeom prst="rect">
            <a:avLst/>
          </a:prstGeom>
          <a:noFill/>
          <a:ln/>
        </p:spPr>
        <p:txBody>
          <a:bodyPr wrap="none" rtlCol="0" anchor="t"/>
          <a:lstStyle/>
          <a:p>
            <a:pPr marL="0" indent="0" algn="ctr">
              <a:lnSpc>
                <a:spcPts val="2499"/>
              </a:lnSpc>
              <a:buNone/>
            </a:pPr>
            <a:r>
              <a:rPr lang="en-US" sz="2499" b="1" dirty="0">
                <a:solidFill>
                  <a:srgbClr val="333F70"/>
                </a:solidFill>
                <a:latin typeface="Unbounded" pitchFamily="34" charset="0"/>
                <a:ea typeface="Unbounded" pitchFamily="34" charset="-122"/>
                <a:cs typeface="Unbounded" pitchFamily="34" charset="-120"/>
              </a:rPr>
              <a:t>2</a:t>
            </a:r>
            <a:endParaRPr lang="en-US" sz="2499" dirty="0"/>
          </a:p>
        </p:txBody>
      </p:sp>
      <p:sp>
        <p:nvSpPr>
          <p:cNvPr id="16" name="Text 12"/>
          <p:cNvSpPr/>
          <p:nvPr/>
        </p:nvSpPr>
        <p:spPr>
          <a:xfrm>
            <a:off x="7707511" y="4367213"/>
            <a:ext cx="5342453" cy="330517"/>
          </a:xfrm>
          <a:prstGeom prst="rect">
            <a:avLst/>
          </a:prstGeom>
          <a:noFill/>
          <a:ln/>
        </p:spPr>
        <p:txBody>
          <a:bodyPr wrap="none" rtlCol="0" anchor="t"/>
          <a:lstStyle/>
          <a:p>
            <a:pPr marL="0" indent="0" algn="l">
              <a:lnSpc>
                <a:spcPts val="2603"/>
              </a:lnSpc>
              <a:buNone/>
            </a:pPr>
            <a:r>
              <a:rPr lang="en-US" sz="2082" b="1" dirty="0">
                <a:solidFill>
                  <a:srgbClr val="333F70"/>
                </a:solidFill>
                <a:latin typeface="Unbounded" pitchFamily="34" charset="0"/>
                <a:ea typeface="Unbounded" pitchFamily="34" charset="-122"/>
                <a:cs typeface="Unbounded" pitchFamily="34" charset="-120"/>
              </a:rPr>
              <a:t>Updating Customer Information</a:t>
            </a:r>
            <a:endParaRPr lang="en-US" sz="2082" dirty="0"/>
          </a:p>
        </p:txBody>
      </p:sp>
      <p:sp>
        <p:nvSpPr>
          <p:cNvPr id="17" name="Text 13"/>
          <p:cNvSpPr/>
          <p:nvPr/>
        </p:nvSpPr>
        <p:spPr>
          <a:xfrm>
            <a:off x="7707511" y="4824651"/>
            <a:ext cx="6182558" cy="676989"/>
          </a:xfrm>
          <a:prstGeom prst="rect">
            <a:avLst/>
          </a:prstGeom>
          <a:noFill/>
          <a:ln/>
        </p:spPr>
        <p:txBody>
          <a:bodyPr wrap="square" rtlCol="0" anchor="t"/>
          <a:lstStyle/>
          <a:p>
            <a:pPr marL="0" indent="0" algn="l">
              <a:lnSpc>
                <a:spcPts val="2665"/>
              </a:lnSpc>
              <a:buNone/>
            </a:pPr>
            <a:r>
              <a:rPr lang="en-US" sz="1666" dirty="0">
                <a:solidFill>
                  <a:srgbClr val="333F70"/>
                </a:solidFill>
                <a:latin typeface="Open Sans" pitchFamily="34" charset="0"/>
                <a:ea typeface="Open Sans" pitchFamily="34" charset="-122"/>
                <a:cs typeface="Open Sans" pitchFamily="34" charset="-120"/>
              </a:rPr>
              <a:t>To update an existing customer's information, you can use the UPDATE statement:</a:t>
            </a:r>
            <a:endParaRPr lang="en-US" sz="1666" dirty="0"/>
          </a:p>
        </p:txBody>
      </p:sp>
      <p:sp>
        <p:nvSpPr>
          <p:cNvPr id="18" name="Shape 14"/>
          <p:cNvSpPr/>
          <p:nvPr/>
        </p:nvSpPr>
        <p:spPr>
          <a:xfrm>
            <a:off x="6781979" y="6387108"/>
            <a:ext cx="740331" cy="26432"/>
          </a:xfrm>
          <a:prstGeom prst="roundRect">
            <a:avLst>
              <a:gd name="adj" fmla="val 336148"/>
            </a:avLst>
          </a:prstGeom>
          <a:solidFill>
            <a:srgbClr val="BCDBD4"/>
          </a:solidFill>
          <a:ln/>
        </p:spPr>
      </p:sp>
      <p:sp>
        <p:nvSpPr>
          <p:cNvPr id="19" name="Shape 15"/>
          <p:cNvSpPr/>
          <p:nvPr/>
        </p:nvSpPr>
        <p:spPr>
          <a:xfrm>
            <a:off x="6306086" y="6162437"/>
            <a:ext cx="475893" cy="475893"/>
          </a:xfrm>
          <a:prstGeom prst="roundRect">
            <a:avLst>
              <a:gd name="adj" fmla="val 18670"/>
            </a:avLst>
          </a:prstGeom>
          <a:solidFill>
            <a:schemeClr val="accent1">
              <a:lumMod val="60000"/>
              <a:lumOff val="40000"/>
            </a:schemeClr>
          </a:solidFill>
          <a:ln w="7620">
            <a:solidFill>
              <a:srgbClr val="BCDBD4"/>
            </a:solidFill>
            <a:prstDash val="solid"/>
          </a:ln>
        </p:spPr>
      </p:sp>
      <p:sp>
        <p:nvSpPr>
          <p:cNvPr id="20" name="Text 16"/>
          <p:cNvSpPr/>
          <p:nvPr/>
        </p:nvSpPr>
        <p:spPr>
          <a:xfrm>
            <a:off x="6410861" y="6241733"/>
            <a:ext cx="266224" cy="317302"/>
          </a:xfrm>
          <a:prstGeom prst="rect">
            <a:avLst/>
          </a:prstGeom>
          <a:noFill/>
          <a:ln/>
        </p:spPr>
        <p:txBody>
          <a:bodyPr wrap="none" rtlCol="0" anchor="t"/>
          <a:lstStyle/>
          <a:p>
            <a:pPr marL="0" indent="0" algn="ctr">
              <a:lnSpc>
                <a:spcPts val="2499"/>
              </a:lnSpc>
              <a:buNone/>
            </a:pPr>
            <a:r>
              <a:rPr lang="en-US" sz="2499" b="1" dirty="0">
                <a:solidFill>
                  <a:srgbClr val="333F70"/>
                </a:solidFill>
                <a:latin typeface="Unbounded" pitchFamily="34" charset="0"/>
                <a:ea typeface="Unbounded" pitchFamily="34" charset="-122"/>
                <a:cs typeface="Unbounded" pitchFamily="34" charset="-120"/>
              </a:rPr>
              <a:t>3</a:t>
            </a:r>
            <a:endParaRPr lang="en-US" sz="2499" dirty="0"/>
          </a:p>
        </p:txBody>
      </p:sp>
      <p:sp>
        <p:nvSpPr>
          <p:cNvPr id="21" name="Text 17"/>
          <p:cNvSpPr/>
          <p:nvPr/>
        </p:nvSpPr>
        <p:spPr>
          <a:xfrm>
            <a:off x="7707511" y="6136005"/>
            <a:ext cx="3397568" cy="330517"/>
          </a:xfrm>
          <a:prstGeom prst="rect">
            <a:avLst/>
          </a:prstGeom>
          <a:noFill/>
          <a:ln/>
        </p:spPr>
        <p:txBody>
          <a:bodyPr wrap="none" rtlCol="0" anchor="t"/>
          <a:lstStyle/>
          <a:p>
            <a:pPr marL="0" indent="0" algn="l">
              <a:lnSpc>
                <a:spcPts val="2603"/>
              </a:lnSpc>
              <a:buNone/>
            </a:pPr>
            <a:r>
              <a:rPr lang="en-US" sz="2082" b="1" dirty="0">
                <a:solidFill>
                  <a:srgbClr val="333F70"/>
                </a:solidFill>
                <a:latin typeface="Unbounded" pitchFamily="34" charset="0"/>
                <a:ea typeface="Unbounded" pitchFamily="34" charset="-122"/>
                <a:cs typeface="Unbounded" pitchFamily="34" charset="-120"/>
              </a:rPr>
              <a:t>Deleting a Customer</a:t>
            </a:r>
            <a:endParaRPr lang="en-US" sz="2082" dirty="0"/>
          </a:p>
        </p:txBody>
      </p:sp>
      <p:sp>
        <p:nvSpPr>
          <p:cNvPr id="22" name="Text 18"/>
          <p:cNvSpPr/>
          <p:nvPr/>
        </p:nvSpPr>
        <p:spPr>
          <a:xfrm>
            <a:off x="7707511" y="6593443"/>
            <a:ext cx="6182558" cy="676989"/>
          </a:xfrm>
          <a:prstGeom prst="rect">
            <a:avLst/>
          </a:prstGeom>
          <a:noFill/>
          <a:ln/>
        </p:spPr>
        <p:txBody>
          <a:bodyPr wrap="square" rtlCol="0" anchor="t"/>
          <a:lstStyle/>
          <a:p>
            <a:pPr marL="0" indent="0" algn="l">
              <a:lnSpc>
                <a:spcPts val="2665"/>
              </a:lnSpc>
              <a:buNone/>
            </a:pPr>
            <a:r>
              <a:rPr lang="en-US" sz="1666" dirty="0">
                <a:solidFill>
                  <a:srgbClr val="333F70"/>
                </a:solidFill>
                <a:latin typeface="Open Sans" pitchFamily="34" charset="0"/>
                <a:ea typeface="Open Sans" pitchFamily="34" charset="-122"/>
                <a:cs typeface="Open Sans" pitchFamily="34" charset="-120"/>
              </a:rPr>
              <a:t>To remove a customer from the Customers table, you can use the DELETE statement:</a:t>
            </a:r>
            <a:endParaRPr lang="en-US" sz="1666" dirty="0"/>
          </a:p>
        </p:txBody>
      </p:sp>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14522" y="1"/>
            <a:ext cx="2615878" cy="902824"/>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400" dirty="0" smtClean="0">
                <a:latin typeface="Kanit" pitchFamily="34" charset="0"/>
                <a:ea typeface="Kanit" pitchFamily="34" charset="-122"/>
                <a:cs typeface="Kanit" pitchFamily="34" charset="-120"/>
              </a:rPr>
              <a:t>Transaction Control Language (TCL)</a:t>
            </a:r>
            <a:endParaRPr lang="en-IN" sz="4400" dirty="0"/>
          </a:p>
        </p:txBody>
      </p:sp>
      <p:sp>
        <p:nvSpPr>
          <p:cNvPr id="19" name="Rectangle 6"/>
          <p:cNvSpPr>
            <a:spLocks noGrp="1" noChangeArrowheads="1"/>
          </p:cNvSpPr>
          <p:nvPr>
            <p:ph sz="half" idx="1"/>
          </p:nvPr>
        </p:nvSpPr>
        <p:spPr bwMode="auto">
          <a:xfrm>
            <a:off x="1005840" y="2223986"/>
            <a:ext cx="6217920" cy="5155136"/>
          </a:xfrm>
          <a:prstGeom prst="rect">
            <a:avLst/>
          </a:prstGeom>
          <a:solidFill>
            <a:schemeClr val="accent1">
              <a:lumMod val="60000"/>
              <a:lumOff val="40000"/>
            </a:schemeClr>
          </a:solidFill>
          <a:ln>
            <a:noFill/>
          </a:ln>
          <a:effectLst/>
        </p:spPr>
        <p:txBody>
          <a:bodyPr vert="horz" wrap="square" lIns="0" tIns="190440" rIns="0" bIns="1904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effectLst/>
                <a:latin typeface="var(--bs-font-monospace)"/>
              </a:rPr>
              <a:t>ROLLBACK</a:t>
            </a:r>
          </a:p>
          <a:p>
            <a:pPr marL="0" lvl="0" indent="0" defTabSz="914400">
              <a:lnSpc>
                <a:spcPct val="100000"/>
              </a:lnSpc>
              <a:buNone/>
            </a:pPr>
            <a:r>
              <a:rPr lang="en-US" sz="2000" dirty="0" smtClean="0">
                <a:solidFill>
                  <a:srgbClr val="212529"/>
                </a:solidFill>
                <a:latin typeface="var(--bs-font-monospace)"/>
              </a:rPr>
              <a:t>Rollback</a:t>
            </a:r>
            <a:r>
              <a:rPr kumimoji="0" lang="en-US" sz="1300" b="0" i="0" u="none" strike="noStrike" cap="none" normalizeH="0" baseline="0" dirty="0" smtClean="0">
                <a:ln>
                  <a:noFill/>
                </a:ln>
                <a:solidFill>
                  <a:srgbClr val="212529"/>
                </a:solidFill>
                <a:effectLst/>
                <a:latin typeface="system-ui"/>
              </a:rPr>
              <a:t> </a:t>
            </a:r>
            <a:r>
              <a:rPr kumimoji="0" lang="en-US" sz="1800" b="0" i="0" u="none" strike="noStrike" cap="none" normalizeH="0" baseline="0" dirty="0" smtClean="0">
                <a:ln>
                  <a:noFill/>
                </a:ln>
                <a:effectLst/>
                <a:latin typeface="system-ui"/>
              </a:rPr>
              <a:t>command </a:t>
            </a:r>
            <a:r>
              <a:rPr lang="en-US" sz="1800" dirty="0" smtClean="0">
                <a:solidFill>
                  <a:prstClr val="black"/>
                </a:solidFill>
                <a:latin typeface="system-ui"/>
              </a:rPr>
              <a:t>This </a:t>
            </a:r>
            <a:r>
              <a:rPr lang="en-US" sz="1800" dirty="0">
                <a:solidFill>
                  <a:prstClr val="black"/>
                </a:solidFill>
                <a:latin typeface="system-ui"/>
              </a:rPr>
              <a:t>command restores the database to last </a:t>
            </a:r>
            <a:r>
              <a:rPr lang="en-US" sz="1800" dirty="0" err="1" smtClean="0">
                <a:solidFill>
                  <a:prstClr val="black"/>
                </a:solidFill>
                <a:latin typeface="system-ui"/>
              </a:rPr>
              <a:t>commited</a:t>
            </a:r>
            <a:r>
              <a:rPr lang="en-US" sz="1800" dirty="0" smtClean="0">
                <a:solidFill>
                  <a:prstClr val="black"/>
                </a:solidFill>
                <a:latin typeface="system-ui"/>
              </a:rPr>
              <a:t> </a:t>
            </a:r>
            <a:r>
              <a:rPr lang="en-US" sz="1800" dirty="0">
                <a:solidFill>
                  <a:prstClr val="black"/>
                </a:solidFill>
                <a:latin typeface="system-ui"/>
              </a:rPr>
              <a:t>state.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effectLst/>
              <a:latin typeface="system-ui"/>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effectLst/>
              <a:latin typeface="system-ui"/>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effectLst/>
                <a:latin typeface="system-ui"/>
              </a:rPr>
              <a:t>It is also used with </a:t>
            </a:r>
            <a:r>
              <a:rPr kumimoji="0" lang="en-US" sz="1800" b="0" i="0" u="none" strike="noStrike" cap="none" normalizeH="0" baseline="0" dirty="0" smtClean="0">
                <a:ln>
                  <a:noFill/>
                </a:ln>
                <a:effectLst/>
                <a:latin typeface="var(--bs-font-monospace)"/>
              </a:rPr>
              <a:t>SAVEPOINT</a:t>
            </a:r>
            <a:r>
              <a:rPr kumimoji="0" lang="en-US" sz="1800" b="0" i="0" u="none" strike="noStrike" cap="none" normalizeH="0" baseline="0" dirty="0" smtClean="0">
                <a:ln>
                  <a:noFill/>
                </a:ln>
                <a:effectLst/>
                <a:latin typeface="system-ui"/>
              </a:rPr>
              <a:t> command to jump to a save point in an ongoing transaction.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effectLst/>
                <a:latin typeface="system-ui"/>
              </a:rPr>
              <a:t>If we have used the </a:t>
            </a:r>
            <a:r>
              <a:rPr kumimoji="0" lang="en-US" sz="1800" b="0" i="0" u="none" strike="noStrike" cap="none" normalizeH="0" baseline="0" dirty="0" smtClean="0">
                <a:ln>
                  <a:noFill/>
                </a:ln>
                <a:effectLst/>
                <a:latin typeface="var(--bs-font-monospace)"/>
              </a:rPr>
              <a:t>UPDATE</a:t>
            </a:r>
            <a:r>
              <a:rPr kumimoji="0" lang="en-US" sz="1800" b="0" i="0" u="none" strike="noStrike" cap="none" normalizeH="0" baseline="0" dirty="0" smtClean="0">
                <a:ln>
                  <a:noFill/>
                </a:ln>
                <a:effectLst/>
                <a:latin typeface="system-ui"/>
              </a:rPr>
              <a:t> command to make some changes into the database, and </a:t>
            </a:r>
            <a:r>
              <a:rPr kumimoji="0" lang="en-US" sz="1800" b="0" i="0" u="none" strike="noStrike" cap="none" normalizeH="0" baseline="0" dirty="0" err="1" smtClean="0">
                <a:ln>
                  <a:noFill/>
                </a:ln>
                <a:effectLst/>
                <a:latin typeface="system-ui"/>
              </a:rPr>
              <a:t>realise</a:t>
            </a:r>
            <a:r>
              <a:rPr kumimoji="0" lang="en-US" sz="1800" b="0" i="0" u="none" strike="noStrike" cap="none" normalizeH="0" baseline="0" dirty="0" smtClean="0">
                <a:ln>
                  <a:noFill/>
                </a:ln>
                <a:effectLst/>
                <a:latin typeface="system-ui"/>
              </a:rPr>
              <a:t> that those changes were not required, then we can use </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a:latin typeface="system-ui"/>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effectLst/>
              <a:latin typeface="system-ui"/>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effectLst/>
                <a:latin typeface="system-ui"/>
              </a:rPr>
              <a:t>the </a:t>
            </a:r>
            <a:r>
              <a:rPr kumimoji="0" lang="en-US" sz="1800" b="0" i="0" u="none" strike="noStrike" cap="none" normalizeH="0" baseline="0" dirty="0" smtClean="0">
                <a:ln>
                  <a:noFill/>
                </a:ln>
                <a:effectLst/>
                <a:latin typeface="var(--bs-font-monospace)"/>
              </a:rPr>
              <a:t>ROLLBACK</a:t>
            </a:r>
            <a:r>
              <a:rPr kumimoji="0" lang="en-US" sz="1800" b="0" i="0" u="none" strike="noStrike" cap="none" normalizeH="0" baseline="0" dirty="0" smtClean="0">
                <a:ln>
                  <a:noFill/>
                </a:ln>
                <a:effectLst/>
                <a:latin typeface="system-ui"/>
              </a:rPr>
              <a:t> command to rollback those changes, if they were not </a:t>
            </a:r>
            <a:r>
              <a:rPr kumimoji="0" lang="en-US" sz="1800" b="0" i="0" u="none" strike="noStrike" cap="none" normalizeH="0" baseline="0" dirty="0" err="1" smtClean="0">
                <a:ln>
                  <a:noFill/>
                </a:ln>
                <a:effectLst/>
                <a:latin typeface="system-ui"/>
              </a:rPr>
              <a:t>commited</a:t>
            </a:r>
            <a:r>
              <a:rPr kumimoji="0" lang="en-US" sz="1800" b="0" i="0" u="none" strike="noStrike" cap="none" normalizeH="0" baseline="0" dirty="0" smtClean="0">
                <a:ln>
                  <a:noFill/>
                </a:ln>
                <a:effectLst/>
                <a:latin typeface="system-ui"/>
              </a:rPr>
              <a:t> using the </a:t>
            </a:r>
            <a:r>
              <a:rPr kumimoji="0" lang="en-US" sz="1800" b="0" i="0" u="none" strike="noStrike" cap="none" normalizeH="0" baseline="0" dirty="0" smtClean="0">
                <a:ln>
                  <a:noFill/>
                </a:ln>
                <a:effectLst/>
                <a:latin typeface="var(--bs-font-monospace)"/>
              </a:rPr>
              <a:t>COMMIT</a:t>
            </a:r>
            <a:r>
              <a:rPr kumimoji="0" lang="en-US" sz="1800" b="0" i="0" u="none" strike="noStrike" cap="none" normalizeH="0" baseline="0" dirty="0" smtClean="0">
                <a:ln>
                  <a:noFill/>
                </a:ln>
                <a:effectLst/>
                <a:latin typeface="system-ui"/>
              </a:rPr>
              <a:t> command.</a:t>
            </a:r>
            <a:endParaRPr lang="en-US" sz="1800" dirty="0">
              <a:latin typeface="system-ui"/>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effectLst/>
                <a:latin typeface="system-ui"/>
              </a:rPr>
              <a:t>Following is rollback command's syntax</a:t>
            </a:r>
            <a:r>
              <a:rPr kumimoji="0" lang="en-US" sz="1500" b="0" i="0" u="none" strike="noStrike" cap="none" normalizeH="0" baseline="0" dirty="0" smtClean="0">
                <a:ln>
                  <a:noFill/>
                </a:ln>
                <a:solidFill>
                  <a:srgbClr val="212529"/>
                </a:solidFill>
                <a:effectLst/>
                <a:latin typeface="system-ui"/>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4"/>
          <p:cNvSpPr>
            <a:spLocks noGrp="1" noChangeArrowheads="1"/>
          </p:cNvSpPr>
          <p:nvPr>
            <p:ph sz="half" idx="2"/>
          </p:nvPr>
        </p:nvSpPr>
        <p:spPr bwMode="auto">
          <a:xfrm>
            <a:off x="7546693" y="2309816"/>
            <a:ext cx="6217920" cy="5124359"/>
          </a:xfrm>
          <a:prstGeom prst="rect">
            <a:avLst/>
          </a:prstGeom>
          <a:solidFill>
            <a:schemeClr val="accent1">
              <a:lumMod val="60000"/>
              <a:lumOff val="40000"/>
            </a:schemeClr>
          </a:solidFill>
          <a:ln>
            <a:noFill/>
          </a:ln>
          <a:effectLst/>
        </p:spPr>
        <p:txBody>
          <a:bodyPr vert="horz" wrap="square" lIns="0" tIns="190440" rIns="0" bIns="1904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effectLst/>
                <a:latin typeface="var(--bs-font-monospace)"/>
              </a:rPr>
              <a:t>COMMIT</a:t>
            </a:r>
            <a:r>
              <a:rPr kumimoji="0" lang="en-US" sz="2000" b="1" i="0" u="none" strike="noStrike" cap="none" normalizeH="0" baseline="0" dirty="0" smtClean="0">
                <a:ln>
                  <a:noFill/>
                </a:ln>
                <a:effectLst/>
                <a:latin typeface="system-ui"/>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effectLst/>
                <a:latin typeface="var(--bs-font-monospace)"/>
              </a:rPr>
              <a:t>COMMIT</a:t>
            </a:r>
            <a:r>
              <a:rPr kumimoji="0" lang="en-US" sz="1800" b="0" i="0" u="none" strike="noStrike" cap="none" normalizeH="0" baseline="0" dirty="0" smtClean="0">
                <a:ln>
                  <a:noFill/>
                </a:ln>
                <a:effectLst/>
                <a:latin typeface="system-ui"/>
              </a:rPr>
              <a:t> </a:t>
            </a:r>
            <a:r>
              <a:rPr kumimoji="0" lang="en-US" sz="1800" b="0" i="0" u="none" strike="noStrike" cap="none" normalizeH="0" baseline="0" dirty="0" smtClean="0">
                <a:ln>
                  <a:noFill/>
                </a:ln>
                <a:solidFill>
                  <a:srgbClr val="212529"/>
                </a:solidFill>
                <a:effectLst/>
                <a:latin typeface="system-ui"/>
              </a:rPr>
              <a:t>command is used to permanently save any transaction into the database.</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a:solidFill>
                <a:srgbClr val="212529"/>
              </a:solidFill>
              <a:latin typeface="system-ui"/>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12529"/>
                </a:solidFill>
                <a:effectLst/>
                <a:latin typeface="system-ui"/>
              </a:rPr>
              <a:t>When we use any DML command like </a:t>
            </a:r>
            <a:r>
              <a:rPr kumimoji="0" lang="en-US" sz="1800" b="0" i="0" u="none" strike="noStrike" cap="none" normalizeH="0" baseline="0" dirty="0" smtClean="0">
                <a:ln>
                  <a:noFill/>
                </a:ln>
                <a:effectLst/>
                <a:latin typeface="var(--bs-font-monospace)"/>
              </a:rPr>
              <a:t>INSERT</a:t>
            </a:r>
            <a:r>
              <a:rPr kumimoji="0" lang="en-US" sz="1800" b="0" i="0" u="none" strike="noStrike" cap="none" normalizeH="0" baseline="0" dirty="0" smtClean="0">
                <a:ln>
                  <a:noFill/>
                </a:ln>
                <a:effectLst/>
                <a:latin typeface="system-ui"/>
              </a:rPr>
              <a:t>, </a:t>
            </a:r>
            <a:r>
              <a:rPr kumimoji="0" lang="en-US" sz="1800" b="0" i="0" u="none" strike="noStrike" cap="none" normalizeH="0" baseline="0" dirty="0" smtClean="0">
                <a:ln>
                  <a:noFill/>
                </a:ln>
                <a:effectLst/>
                <a:latin typeface="var(--bs-font-monospace)"/>
              </a:rPr>
              <a:t>UPDATE</a:t>
            </a:r>
            <a:r>
              <a:rPr kumimoji="0" lang="en-US" sz="1800" b="0" i="0" u="none" strike="noStrike" cap="none" normalizeH="0" baseline="0" dirty="0" smtClean="0">
                <a:ln>
                  <a:noFill/>
                </a:ln>
                <a:effectLst/>
                <a:latin typeface="system-ui"/>
              </a:rPr>
              <a:t> or </a:t>
            </a:r>
            <a:r>
              <a:rPr kumimoji="0" lang="en-US" sz="1800" b="0" i="0" u="none" strike="noStrike" cap="none" normalizeH="0" baseline="0" dirty="0" smtClean="0">
                <a:ln>
                  <a:noFill/>
                </a:ln>
                <a:effectLst/>
                <a:latin typeface="var(--bs-font-monospace)"/>
              </a:rPr>
              <a:t>DELETE</a:t>
            </a:r>
            <a:r>
              <a:rPr kumimoji="0" lang="en-US" sz="1800" b="0" i="0" u="none" strike="noStrike" cap="none" normalizeH="0" baseline="0" dirty="0" smtClean="0">
                <a:ln>
                  <a:noFill/>
                </a:ln>
                <a:solidFill>
                  <a:srgbClr val="212529"/>
                </a:solidFill>
                <a:effectLst/>
                <a:latin typeface="system-ui"/>
              </a:rPr>
              <a:t>, the changes made by these commands are not permanent,</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a:solidFill>
                <a:srgbClr val="212529"/>
              </a:solidFill>
              <a:latin typeface="system-ui"/>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12529"/>
                </a:solidFill>
                <a:effectLst/>
                <a:latin typeface="system-ui"/>
              </a:rPr>
              <a:t> until the current session is closed, the changes made by these commands can be rolled back.</a:t>
            </a:r>
            <a:endParaRPr lang="en-US" sz="1800" dirty="0">
              <a:solidFill>
                <a:srgbClr val="212529"/>
              </a:solidFill>
              <a:latin typeface="system-ui"/>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12529"/>
                </a:solidFill>
                <a:effectLst/>
                <a:latin typeface="Open Sans"/>
              </a:rPr>
              <a:t>To avoid that, we use the </a:t>
            </a:r>
            <a:r>
              <a:rPr kumimoji="0" lang="en-US" sz="1800" b="0" i="0" u="none" strike="noStrike" cap="none" normalizeH="0" baseline="0" dirty="0" smtClean="0">
                <a:ln>
                  <a:noFill/>
                </a:ln>
                <a:effectLst/>
                <a:latin typeface="Open Sans"/>
              </a:rPr>
              <a:t>COMMIT</a:t>
            </a:r>
            <a:r>
              <a:rPr kumimoji="0" lang="en-US" sz="1800" b="0" i="0" u="none" strike="noStrike" cap="none" normalizeH="0" baseline="0" dirty="0" smtClean="0">
                <a:ln>
                  <a:noFill/>
                </a:ln>
                <a:solidFill>
                  <a:srgbClr val="212529"/>
                </a:solidFill>
                <a:effectLst/>
                <a:latin typeface="Open Sans"/>
              </a:rPr>
              <a:t> command to mark the changes as permanent.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212529"/>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12529"/>
                </a:solidFill>
                <a:effectLst/>
                <a:latin typeface="Open Sans"/>
              </a:rPr>
              <a:t>Following is commit command's syntax,</a:t>
            </a:r>
            <a:endParaRPr kumimoji="0" lang="en-US" sz="1800" b="0" i="0" u="none" strike="noStrike" cap="none" normalizeH="0" baseline="0" dirty="0" smtClean="0">
              <a:ln>
                <a:noFill/>
              </a:ln>
              <a:solidFill>
                <a:schemeClr val="tx1"/>
              </a:solidFill>
              <a:effectLst/>
              <a:latin typeface="Open Sans"/>
            </a:endParaRPr>
          </a:p>
        </p:txBody>
      </p:sp>
      <p:pic>
        <p:nvPicPr>
          <p:cNvPr id="39" name="Picture 3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9716" y="0"/>
            <a:ext cx="2430684" cy="1650465"/>
          </a:xfrm>
          <a:prstGeom prst="rect">
            <a:avLst/>
          </a:prstGeom>
          <a:ln>
            <a:noFill/>
          </a:ln>
          <a:effectLst>
            <a:softEdge rad="112500"/>
          </a:effectLst>
        </p:spPr>
      </p:pic>
    </p:spTree>
    <p:extLst>
      <p:ext uri="{BB962C8B-B14F-4D97-AF65-F5344CB8AC3E}">
        <p14:creationId xmlns:p14="http://schemas.microsoft.com/office/powerpoint/2010/main" val="12491480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05840" y="438150"/>
            <a:ext cx="11182302" cy="1590676"/>
          </a:xfrm>
        </p:spPr>
        <p:txBody>
          <a:bodyPr/>
          <a:lstStyle/>
          <a:p>
            <a:r>
              <a:rPr lang="en-US" sz="5400" dirty="0" smtClean="0">
                <a:latin typeface="Kanit" pitchFamily="34" charset="0"/>
                <a:ea typeface="Kanit" pitchFamily="34" charset="-122"/>
                <a:cs typeface="Kanit" pitchFamily="34" charset="-120"/>
              </a:rPr>
              <a:t>Transaction Control Language (TCL)</a:t>
            </a:r>
            <a:endParaRPr lang="en-IN" dirty="0"/>
          </a:p>
        </p:txBody>
      </p:sp>
      <p:sp>
        <p:nvSpPr>
          <p:cNvPr id="7" name="Rectangle 6"/>
          <p:cNvSpPr/>
          <p:nvPr/>
        </p:nvSpPr>
        <p:spPr>
          <a:xfrm>
            <a:off x="1176263" y="2218871"/>
            <a:ext cx="11011879" cy="4001095"/>
          </a:xfrm>
          <a:prstGeom prst="rect">
            <a:avLst/>
          </a:prstGeom>
          <a:solidFill>
            <a:schemeClr val="accent1">
              <a:lumMod val="60000"/>
              <a:lumOff val="40000"/>
            </a:schemeClr>
          </a:solidFill>
        </p:spPr>
        <p:txBody>
          <a:bodyPr wrap="square">
            <a:spAutoFit/>
          </a:bodyPr>
          <a:lstStyle/>
          <a:p>
            <a:r>
              <a:rPr lang="en-US" sz="2000" b="1" dirty="0"/>
              <a:t>SAVEPOINT</a:t>
            </a:r>
            <a:r>
              <a:rPr lang="en-US" dirty="0"/>
              <a:t> </a:t>
            </a:r>
          </a:p>
          <a:p>
            <a:r>
              <a:rPr lang="en-US" dirty="0"/>
              <a:t>SAVEPOINT command is used to temporarily save a transaction so that you can </a:t>
            </a:r>
            <a:r>
              <a:rPr lang="en-US" dirty="0" smtClean="0"/>
              <a:t>rollback </a:t>
            </a:r>
            <a:r>
              <a:rPr lang="en-US" dirty="0"/>
              <a:t>to that point whenever required.</a:t>
            </a:r>
          </a:p>
          <a:p>
            <a:endParaRPr lang="en-US" dirty="0"/>
          </a:p>
          <a:p>
            <a:r>
              <a:rPr lang="en-US" dirty="0"/>
              <a:t>Following is </a:t>
            </a:r>
            <a:r>
              <a:rPr lang="en-US" dirty="0" err="1"/>
              <a:t>savepoint</a:t>
            </a:r>
            <a:r>
              <a:rPr lang="en-US" dirty="0"/>
              <a:t> command's syntax,</a:t>
            </a:r>
          </a:p>
          <a:p>
            <a:endParaRPr lang="en-US" dirty="0"/>
          </a:p>
          <a:p>
            <a:r>
              <a:rPr lang="en-US" dirty="0"/>
              <a:t>SAVEPOINT </a:t>
            </a:r>
            <a:r>
              <a:rPr lang="en-US" dirty="0" err="1"/>
              <a:t>savepoint_name</a:t>
            </a:r>
            <a:r>
              <a:rPr lang="en-US" dirty="0"/>
              <a:t>;..</a:t>
            </a:r>
          </a:p>
          <a:p>
            <a:endParaRPr lang="en-US" dirty="0"/>
          </a:p>
          <a:p>
            <a:endParaRPr lang="en-US" dirty="0"/>
          </a:p>
          <a:p>
            <a:pPr lvl="0" eaLnBrk="0" fontAlgn="base" hangingPunct="0">
              <a:spcBef>
                <a:spcPct val="0"/>
              </a:spcBef>
              <a:spcAft>
                <a:spcPct val="0"/>
              </a:spcAft>
            </a:pPr>
            <a:r>
              <a:rPr lang="en-US" dirty="0">
                <a:latin typeface="Open Sans"/>
              </a:rPr>
              <a:t>In short, using this command we can </a:t>
            </a:r>
            <a:r>
              <a:rPr lang="en-US" b="1" dirty="0">
                <a:latin typeface="Open Sans"/>
              </a:rPr>
              <a:t>name</a:t>
            </a:r>
            <a:r>
              <a:rPr lang="en-US" dirty="0">
                <a:latin typeface="Open Sans"/>
              </a:rPr>
              <a:t> the different states of our data in any table and then rollback to that state using</a:t>
            </a:r>
          </a:p>
          <a:p>
            <a:pPr lvl="0" eaLnBrk="0" fontAlgn="base" hangingPunct="0">
              <a:spcBef>
                <a:spcPct val="0"/>
              </a:spcBef>
              <a:spcAft>
                <a:spcPct val="0"/>
              </a:spcAft>
            </a:pPr>
            <a:endParaRPr lang="en-US" dirty="0">
              <a:latin typeface="Open Sans"/>
            </a:endParaRPr>
          </a:p>
          <a:p>
            <a:pPr lvl="0" eaLnBrk="0" fontAlgn="base" hangingPunct="0">
              <a:spcBef>
                <a:spcPct val="0"/>
              </a:spcBef>
              <a:spcAft>
                <a:spcPct val="0"/>
              </a:spcAft>
            </a:pPr>
            <a:endParaRPr lang="en-US" dirty="0">
              <a:latin typeface="Open Sans"/>
            </a:endParaRPr>
          </a:p>
          <a:p>
            <a:pPr lvl="0" eaLnBrk="0" fontAlgn="base" hangingPunct="0">
              <a:spcBef>
                <a:spcPct val="0"/>
              </a:spcBef>
              <a:spcAft>
                <a:spcPct val="0"/>
              </a:spcAft>
            </a:pPr>
            <a:r>
              <a:rPr lang="en-US" dirty="0">
                <a:latin typeface="Open Sans"/>
              </a:rPr>
              <a:t> the ROLLBACK command whenever required</a:t>
            </a:r>
            <a:r>
              <a:rPr lang="en-US" dirty="0">
                <a:latin typeface="system-ui"/>
              </a:rPr>
              <a:t>.</a:t>
            </a:r>
            <a:r>
              <a:rPr lang="en-US" dirty="0"/>
              <a:t> </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9046" y="0"/>
            <a:ext cx="3021354" cy="1458410"/>
          </a:xfrm>
          <a:prstGeom prst="rect">
            <a:avLst/>
          </a:prstGeom>
          <a:ln>
            <a:noFill/>
          </a:ln>
          <a:effectLst>
            <a:softEdge rad="112500"/>
          </a:effectLst>
        </p:spPr>
      </p:pic>
    </p:spTree>
    <p:extLst>
      <p:ext uri="{BB962C8B-B14F-4D97-AF65-F5344CB8AC3E}">
        <p14:creationId xmlns:p14="http://schemas.microsoft.com/office/powerpoint/2010/main" val="9231091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05840" y="438150"/>
            <a:ext cx="11182302" cy="1590676"/>
          </a:xfrm>
        </p:spPr>
        <p:txBody>
          <a:bodyPr/>
          <a:lstStyle/>
          <a:p>
            <a:r>
              <a:rPr lang="en-US" sz="5400" dirty="0" smtClean="0">
                <a:latin typeface="Kanit" pitchFamily="34" charset="0"/>
                <a:ea typeface="Kanit" pitchFamily="34" charset="-122"/>
              </a:rPr>
              <a:t>RELATIONAL ALGEBRA</a:t>
            </a:r>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9046" y="0"/>
            <a:ext cx="3021354" cy="1458410"/>
          </a:xfrm>
          <a:prstGeom prst="rect">
            <a:avLst/>
          </a:prstGeom>
          <a:ln>
            <a:noFill/>
          </a:ln>
          <a:effectLst>
            <a:softEdge rad="112500"/>
          </a:effectLst>
        </p:spPr>
      </p:pic>
      <p:sp>
        <p:nvSpPr>
          <p:cNvPr id="3" name="Content Placeholder 2"/>
          <p:cNvSpPr>
            <a:spLocks noGrp="1"/>
          </p:cNvSpPr>
          <p:nvPr>
            <p:ph sz="half" idx="1"/>
          </p:nvPr>
        </p:nvSpPr>
        <p:spPr>
          <a:xfrm>
            <a:off x="1005840" y="2190750"/>
            <a:ext cx="12419874" cy="5221606"/>
          </a:xfrm>
          <a:solidFill>
            <a:schemeClr val="accent1">
              <a:lumMod val="60000"/>
              <a:lumOff val="40000"/>
            </a:schemeClr>
          </a:solidFill>
        </p:spPr>
        <p:txBody>
          <a:bodyPr/>
          <a:lstStyle/>
          <a:p>
            <a:r>
              <a:rPr lang="en-US" dirty="0"/>
              <a:t>Relational algebra is a procedural query language that works on relational model. The purpose of a query language is to retrieve data from database or perform various operations such as insert, update, delete on the data. When I say that relational algebra is a procedural query language, it means that it tells what data to be retrieved and how to be retrieved.  </a:t>
            </a:r>
          </a:p>
          <a:p>
            <a:r>
              <a:rPr lang="en-US" dirty="0"/>
              <a:t>On the other hand relational calculus is a non-procedural query language, which means it tells what data to be retrieved but doesn’t tell how to retrieve it. We will discuss relational calculus in a separate tutorial. </a:t>
            </a:r>
          </a:p>
        </p:txBody>
      </p:sp>
    </p:spTree>
    <p:extLst>
      <p:ext uri="{BB962C8B-B14F-4D97-AF65-F5344CB8AC3E}">
        <p14:creationId xmlns:p14="http://schemas.microsoft.com/office/powerpoint/2010/main" val="41917782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05840" y="438150"/>
            <a:ext cx="11182302" cy="1590676"/>
          </a:xfrm>
        </p:spPr>
        <p:txBody>
          <a:bodyPr/>
          <a:lstStyle/>
          <a:p>
            <a:r>
              <a:rPr lang="en-US" sz="5400" dirty="0" smtClean="0">
                <a:latin typeface="Kanit" pitchFamily="34" charset="0"/>
                <a:ea typeface="Kanit" pitchFamily="34" charset="-122"/>
              </a:rPr>
              <a:t>RELATIONAL ALGEBRA</a:t>
            </a:r>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9046" y="0"/>
            <a:ext cx="3021354" cy="1458410"/>
          </a:xfrm>
          <a:prstGeom prst="rect">
            <a:avLst/>
          </a:prstGeom>
          <a:ln>
            <a:noFill/>
          </a:ln>
          <a:effectLst>
            <a:softEdge rad="112500"/>
          </a:effectLst>
        </p:spPr>
      </p:pic>
      <p:sp>
        <p:nvSpPr>
          <p:cNvPr id="3" name="Content Placeholder 2"/>
          <p:cNvSpPr>
            <a:spLocks noGrp="1"/>
          </p:cNvSpPr>
          <p:nvPr>
            <p:ph sz="half" idx="1"/>
          </p:nvPr>
        </p:nvSpPr>
        <p:spPr>
          <a:xfrm>
            <a:off x="1005840" y="1799771"/>
            <a:ext cx="12419874" cy="5612585"/>
          </a:xfrm>
          <a:solidFill>
            <a:schemeClr val="accent1">
              <a:lumMod val="60000"/>
              <a:lumOff val="40000"/>
            </a:schemeClr>
          </a:solidFill>
          <a:ln>
            <a:noFill/>
          </a:ln>
        </p:spPr>
        <p:txBody>
          <a:bodyPr>
            <a:normAutofit fontScale="92500" lnSpcReduction="20000"/>
          </a:bodyPr>
          <a:lstStyle/>
          <a:p>
            <a:r>
              <a:rPr lang="en-US" dirty="0"/>
              <a:t>Types of operations in relational algebra We have divided these operations in two categories</a:t>
            </a:r>
            <a:r>
              <a:rPr lang="en-US" dirty="0" smtClean="0"/>
              <a:t>:</a:t>
            </a:r>
          </a:p>
          <a:p>
            <a:r>
              <a:rPr lang="en-US" dirty="0" smtClean="0"/>
              <a:t> </a:t>
            </a:r>
            <a:r>
              <a:rPr lang="en-US" dirty="0"/>
              <a:t>1. </a:t>
            </a:r>
            <a:r>
              <a:rPr lang="en-US" b="1" dirty="0"/>
              <a:t>Basic Operations </a:t>
            </a:r>
            <a:r>
              <a:rPr lang="en-US" dirty="0"/>
              <a:t>2. </a:t>
            </a:r>
            <a:r>
              <a:rPr lang="en-US" b="1" dirty="0"/>
              <a:t>Derived Operations  </a:t>
            </a:r>
          </a:p>
          <a:p>
            <a:r>
              <a:rPr lang="en-US" u="sng" dirty="0"/>
              <a:t>Basic/Fundamental Operations</a:t>
            </a:r>
            <a:r>
              <a:rPr lang="en-US" u="sng" dirty="0" smtClean="0"/>
              <a:t>:</a:t>
            </a:r>
          </a:p>
          <a:p>
            <a:pPr marL="0" indent="0">
              <a:buNone/>
            </a:pPr>
            <a:r>
              <a:rPr lang="en-US" dirty="0" smtClean="0"/>
              <a:t> </a:t>
            </a:r>
            <a:r>
              <a:rPr lang="en-US" dirty="0"/>
              <a:t>1. Select (σ</a:t>
            </a:r>
            <a:r>
              <a:rPr lang="en-US" dirty="0" smtClean="0"/>
              <a:t>)</a:t>
            </a:r>
          </a:p>
          <a:p>
            <a:pPr marL="0" indent="0">
              <a:buNone/>
            </a:pPr>
            <a:r>
              <a:rPr lang="en-US" dirty="0" smtClean="0"/>
              <a:t> </a:t>
            </a:r>
            <a:r>
              <a:rPr lang="en-US" dirty="0"/>
              <a:t>2. Project (∏</a:t>
            </a:r>
            <a:r>
              <a:rPr lang="en-US" dirty="0" smtClean="0"/>
              <a:t>)</a:t>
            </a:r>
          </a:p>
          <a:p>
            <a:pPr marL="0" indent="0">
              <a:buNone/>
            </a:pPr>
            <a:r>
              <a:rPr lang="en-US" dirty="0" smtClean="0"/>
              <a:t> </a:t>
            </a:r>
            <a:r>
              <a:rPr lang="en-US" dirty="0"/>
              <a:t>3. Union (∪</a:t>
            </a:r>
            <a:r>
              <a:rPr lang="en-US" dirty="0" smtClean="0"/>
              <a:t>)</a:t>
            </a:r>
          </a:p>
          <a:p>
            <a:pPr marL="0" indent="0">
              <a:buNone/>
            </a:pPr>
            <a:r>
              <a:rPr lang="en-US" sz="3600" dirty="0" smtClean="0"/>
              <a:t> </a:t>
            </a:r>
            <a:r>
              <a:rPr lang="en-US" sz="3400" dirty="0" smtClean="0"/>
              <a:t>4.Intersection </a:t>
            </a:r>
            <a:r>
              <a:rPr lang="en-US" sz="3400" dirty="0"/>
              <a:t>Operator (∩)</a:t>
            </a:r>
          </a:p>
          <a:p>
            <a:pPr marL="0" indent="0">
              <a:buNone/>
            </a:pPr>
            <a:r>
              <a:rPr lang="en-US" dirty="0"/>
              <a:t> </a:t>
            </a:r>
            <a:r>
              <a:rPr lang="en-US" dirty="0" smtClean="0"/>
              <a:t>5</a:t>
            </a:r>
            <a:r>
              <a:rPr lang="en-US" dirty="0" smtClean="0"/>
              <a:t>. </a:t>
            </a:r>
            <a:r>
              <a:rPr lang="en-US" dirty="0"/>
              <a:t>Set Difference </a:t>
            </a:r>
            <a:r>
              <a:rPr lang="en-US" dirty="0" smtClean="0"/>
              <a:t>(-)</a:t>
            </a:r>
          </a:p>
          <a:p>
            <a:pPr marL="0" indent="0">
              <a:buNone/>
            </a:pPr>
            <a:r>
              <a:rPr lang="en-US" dirty="0" smtClean="0"/>
              <a:t> </a:t>
            </a:r>
            <a:r>
              <a:rPr lang="en-US" dirty="0"/>
              <a:t>6</a:t>
            </a:r>
            <a:r>
              <a:rPr lang="en-US" dirty="0" smtClean="0"/>
              <a:t>. </a:t>
            </a:r>
            <a:r>
              <a:rPr lang="en-US" dirty="0"/>
              <a:t>Cartesian product (X</a:t>
            </a:r>
            <a:r>
              <a:rPr lang="en-US" dirty="0" smtClean="0"/>
              <a:t>)</a:t>
            </a:r>
          </a:p>
          <a:p>
            <a:pPr marL="0" indent="0">
              <a:buNone/>
            </a:pPr>
            <a:r>
              <a:rPr lang="en-US" dirty="0" smtClean="0"/>
              <a:t> </a:t>
            </a:r>
            <a:r>
              <a:rPr lang="en-US" dirty="0"/>
              <a:t>7</a:t>
            </a:r>
            <a:r>
              <a:rPr lang="en-US" dirty="0" smtClean="0"/>
              <a:t>. </a:t>
            </a:r>
            <a:r>
              <a:rPr lang="en-US" dirty="0"/>
              <a:t>Rename (ρ)</a:t>
            </a:r>
          </a:p>
        </p:txBody>
      </p:sp>
    </p:spTree>
    <p:extLst>
      <p:ext uri="{BB962C8B-B14F-4D97-AF65-F5344CB8AC3E}">
        <p14:creationId xmlns:p14="http://schemas.microsoft.com/office/powerpoint/2010/main" val="25626656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05840" y="438150"/>
            <a:ext cx="11182302" cy="1590676"/>
          </a:xfrm>
        </p:spPr>
        <p:txBody>
          <a:bodyPr/>
          <a:lstStyle/>
          <a:p>
            <a:r>
              <a:rPr lang="en-US" sz="5400" dirty="0" smtClean="0">
                <a:latin typeface="Kanit" pitchFamily="34" charset="0"/>
                <a:ea typeface="Kanit" pitchFamily="34" charset="-122"/>
              </a:rPr>
              <a:t>RELATIONAL ALGEBRA</a:t>
            </a:r>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9046" y="0"/>
            <a:ext cx="3021354" cy="1458410"/>
          </a:xfrm>
          <a:prstGeom prst="rect">
            <a:avLst/>
          </a:prstGeom>
          <a:ln>
            <a:noFill/>
          </a:ln>
          <a:effectLst>
            <a:softEdge rad="112500"/>
          </a:effectLst>
        </p:spPr>
      </p:pic>
      <p:sp>
        <p:nvSpPr>
          <p:cNvPr id="3" name="Content Placeholder 2"/>
          <p:cNvSpPr>
            <a:spLocks noGrp="1"/>
          </p:cNvSpPr>
          <p:nvPr>
            <p:ph sz="half" idx="1"/>
          </p:nvPr>
        </p:nvSpPr>
        <p:spPr>
          <a:xfrm>
            <a:off x="1005840" y="1799771"/>
            <a:ext cx="12419874" cy="5612585"/>
          </a:xfrm>
          <a:solidFill>
            <a:schemeClr val="accent1">
              <a:lumMod val="60000"/>
              <a:lumOff val="40000"/>
            </a:schemeClr>
          </a:solidFill>
        </p:spPr>
        <p:txBody>
          <a:bodyPr>
            <a:normAutofit/>
          </a:bodyPr>
          <a:lstStyle/>
          <a:p>
            <a:r>
              <a:rPr lang="en-US" dirty="0"/>
              <a:t>Types of operations in relational algebra We have divided these operations in two categories</a:t>
            </a:r>
            <a:r>
              <a:rPr lang="en-US" dirty="0" smtClean="0"/>
              <a:t>:</a:t>
            </a:r>
          </a:p>
          <a:p>
            <a:r>
              <a:rPr lang="en-US" dirty="0" smtClean="0"/>
              <a:t> </a:t>
            </a:r>
            <a:r>
              <a:rPr lang="en-US" dirty="0"/>
              <a:t>1. </a:t>
            </a:r>
            <a:r>
              <a:rPr lang="en-US" b="1" dirty="0"/>
              <a:t>Basic Operations </a:t>
            </a:r>
            <a:r>
              <a:rPr lang="en-US" dirty="0"/>
              <a:t>2. </a:t>
            </a:r>
            <a:r>
              <a:rPr lang="en-US" b="1" dirty="0"/>
              <a:t>Derived Operations  </a:t>
            </a:r>
          </a:p>
          <a:p>
            <a:pPr marL="0" indent="0">
              <a:buNone/>
            </a:pPr>
            <a:r>
              <a:rPr lang="en-US" u="sng" dirty="0"/>
              <a:t>Derived Operations</a:t>
            </a:r>
            <a:r>
              <a:rPr lang="en-US" u="sng" dirty="0" smtClean="0"/>
              <a:t>:</a:t>
            </a:r>
          </a:p>
          <a:p>
            <a:pPr marL="0" indent="0">
              <a:buNone/>
            </a:pPr>
            <a:r>
              <a:rPr lang="en-US" dirty="0" smtClean="0"/>
              <a:t> </a:t>
            </a:r>
            <a:r>
              <a:rPr lang="en-US" dirty="0"/>
              <a:t>1. Natural Join (⋈</a:t>
            </a:r>
            <a:r>
              <a:rPr lang="en-US" dirty="0" smtClean="0"/>
              <a:t>)</a:t>
            </a:r>
          </a:p>
          <a:p>
            <a:pPr marL="0" indent="0">
              <a:buNone/>
            </a:pPr>
            <a:r>
              <a:rPr lang="en-US" dirty="0" smtClean="0"/>
              <a:t> </a:t>
            </a:r>
            <a:r>
              <a:rPr lang="en-US" dirty="0"/>
              <a:t>2. Left, Right, Full outer join ( , , </a:t>
            </a:r>
            <a:r>
              <a:rPr lang="en-US" dirty="0" smtClean="0"/>
              <a:t>)</a:t>
            </a:r>
          </a:p>
          <a:p>
            <a:pPr marL="0" indent="0">
              <a:buNone/>
            </a:pPr>
            <a:r>
              <a:rPr lang="en-US" dirty="0" smtClean="0"/>
              <a:t> </a:t>
            </a:r>
            <a:r>
              <a:rPr lang="en-US" dirty="0"/>
              <a:t>3. Intersection (∩</a:t>
            </a:r>
            <a:r>
              <a:rPr lang="en-US" dirty="0" smtClean="0"/>
              <a:t>)</a:t>
            </a:r>
          </a:p>
          <a:p>
            <a:pPr marL="0" indent="0">
              <a:buNone/>
            </a:pPr>
            <a:r>
              <a:rPr lang="en-US" dirty="0" smtClean="0"/>
              <a:t> </a:t>
            </a:r>
            <a:r>
              <a:rPr lang="en-US" dirty="0"/>
              <a:t>4. Division (÷) </a:t>
            </a:r>
          </a:p>
        </p:txBody>
      </p:sp>
    </p:spTree>
    <p:extLst>
      <p:ext uri="{BB962C8B-B14F-4D97-AF65-F5344CB8AC3E}">
        <p14:creationId xmlns:p14="http://schemas.microsoft.com/office/powerpoint/2010/main" val="42435878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05840" y="438150"/>
            <a:ext cx="11182302" cy="1590676"/>
          </a:xfrm>
        </p:spPr>
        <p:txBody>
          <a:bodyPr/>
          <a:lstStyle/>
          <a:p>
            <a:r>
              <a:rPr lang="en-US" sz="5400" dirty="0" smtClean="0">
                <a:latin typeface="Kanit" pitchFamily="34" charset="0"/>
                <a:ea typeface="Kanit" pitchFamily="34" charset="-122"/>
              </a:rPr>
              <a:t>RELATIONAL ALGEBRA</a:t>
            </a:r>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9046" y="0"/>
            <a:ext cx="3021354" cy="1458410"/>
          </a:xfrm>
          <a:prstGeom prst="rect">
            <a:avLst/>
          </a:prstGeom>
          <a:ln>
            <a:noFill/>
          </a:ln>
          <a:effectLst>
            <a:softEdge rad="112500"/>
          </a:effectLst>
        </p:spPr>
      </p:pic>
      <p:sp>
        <p:nvSpPr>
          <p:cNvPr id="3" name="Content Placeholder 2"/>
          <p:cNvSpPr>
            <a:spLocks noGrp="1"/>
          </p:cNvSpPr>
          <p:nvPr>
            <p:ph sz="half" idx="1"/>
          </p:nvPr>
        </p:nvSpPr>
        <p:spPr>
          <a:xfrm>
            <a:off x="1005840" y="1799771"/>
            <a:ext cx="12419874" cy="5612585"/>
          </a:xfrm>
          <a:solidFill>
            <a:schemeClr val="accent1">
              <a:lumMod val="60000"/>
              <a:lumOff val="40000"/>
            </a:schemeClr>
          </a:solidFill>
        </p:spPr>
        <p:txBody>
          <a:bodyPr>
            <a:normAutofit/>
          </a:bodyPr>
          <a:lstStyle/>
          <a:p>
            <a:pPr marL="0" indent="0">
              <a:buNone/>
            </a:pPr>
            <a:r>
              <a:rPr lang="en-US" b="1" u="sng" dirty="0"/>
              <a:t>Select Operator </a:t>
            </a:r>
            <a:r>
              <a:rPr lang="en-US" dirty="0"/>
              <a:t>is denoted by sigma (σ) and it is used to find the tuples (or rows) in a relation (or table) which satisfy the given condition.</a:t>
            </a:r>
          </a:p>
          <a:p>
            <a:pPr marL="0" indent="0">
              <a:buNone/>
            </a:pPr>
            <a:r>
              <a:rPr lang="en-US" dirty="0"/>
              <a:t> </a:t>
            </a:r>
          </a:p>
          <a:p>
            <a:pPr marL="0" indent="0">
              <a:buNone/>
            </a:pPr>
            <a:r>
              <a:rPr lang="en-US" dirty="0"/>
              <a:t>If you understand little bit of SQL then you can think of it as a </a:t>
            </a:r>
            <a:r>
              <a:rPr lang="en-US" dirty="0">
                <a:hlinkClick r:id="rId3"/>
              </a:rPr>
              <a:t>where clause in</a:t>
            </a:r>
            <a:r>
              <a:rPr lang="en-US" dirty="0"/>
              <a:t> </a:t>
            </a:r>
            <a:r>
              <a:rPr lang="en-US" dirty="0">
                <a:hlinkClick r:id="rId3"/>
              </a:rPr>
              <a:t>SQL</a:t>
            </a:r>
            <a:r>
              <a:rPr lang="en-US" dirty="0"/>
              <a:t>, which is used for the same purpose.</a:t>
            </a:r>
          </a:p>
          <a:p>
            <a:pPr marL="0" indent="0">
              <a:buNone/>
            </a:pPr>
            <a:r>
              <a:rPr lang="en-US" dirty="0"/>
              <a:t> </a:t>
            </a:r>
          </a:p>
          <a:p>
            <a:pPr marL="0" indent="0">
              <a:buNone/>
            </a:pPr>
            <a:r>
              <a:rPr lang="en-US" b="1" dirty="0"/>
              <a:t>Syntax of Select Operator (σ)</a:t>
            </a:r>
          </a:p>
          <a:p>
            <a:pPr marL="0" indent="0">
              <a:buNone/>
            </a:pPr>
            <a:r>
              <a:rPr lang="en-US" dirty="0"/>
              <a:t>σ Condition/Predicate(Relation/Table name)</a:t>
            </a:r>
          </a:p>
          <a:p>
            <a:pPr marL="0" indent="0">
              <a:buNone/>
            </a:pPr>
            <a:endParaRPr lang="en-US" dirty="0"/>
          </a:p>
        </p:txBody>
      </p:sp>
    </p:spTree>
    <p:extLst>
      <p:ext uri="{BB962C8B-B14F-4D97-AF65-F5344CB8AC3E}">
        <p14:creationId xmlns:p14="http://schemas.microsoft.com/office/powerpoint/2010/main" val="290124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05840" y="438150"/>
            <a:ext cx="11182302" cy="1590676"/>
          </a:xfrm>
        </p:spPr>
        <p:txBody>
          <a:bodyPr/>
          <a:lstStyle/>
          <a:p>
            <a:r>
              <a:rPr lang="en-US" sz="5400" dirty="0" smtClean="0">
                <a:latin typeface="Kanit" pitchFamily="34" charset="0"/>
                <a:ea typeface="Kanit" pitchFamily="34" charset="-122"/>
              </a:rPr>
              <a:t>RELATIONAL ALGEBRA</a:t>
            </a:r>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9046" y="0"/>
            <a:ext cx="3021354" cy="1458410"/>
          </a:xfrm>
          <a:prstGeom prst="rect">
            <a:avLst/>
          </a:prstGeom>
          <a:ln>
            <a:noFill/>
          </a:ln>
          <a:effectLst>
            <a:softEdge rad="112500"/>
          </a:effectLst>
        </p:spPr>
      </p:pic>
      <p:sp>
        <p:nvSpPr>
          <p:cNvPr id="3" name="Content Placeholder 2"/>
          <p:cNvSpPr>
            <a:spLocks noGrp="1"/>
          </p:cNvSpPr>
          <p:nvPr>
            <p:ph sz="half" idx="1"/>
          </p:nvPr>
        </p:nvSpPr>
        <p:spPr>
          <a:xfrm>
            <a:off x="1005840" y="1799771"/>
            <a:ext cx="12419874" cy="5612585"/>
          </a:xfrm>
        </p:spPr>
        <p:txBody>
          <a:bodyPr>
            <a:normAutofit/>
          </a:bodyPr>
          <a:lstStyle/>
          <a:p>
            <a:pPr marL="0" indent="0">
              <a:buNone/>
            </a:pPr>
            <a:r>
              <a:rPr lang="en-US" dirty="0"/>
              <a:t>Select Operator is denoted by sigma (σ) and it is used to find </a:t>
            </a:r>
            <a:r>
              <a:rPr lang="en-US" dirty="0" smtClean="0"/>
              <a:t>the</a:t>
            </a:r>
          </a:p>
          <a:p>
            <a:pPr marL="0" indent="0">
              <a:buNone/>
            </a:pPr>
            <a:endParaRPr lang="en-US" dirty="0"/>
          </a:p>
          <a:p>
            <a:pPr marL="0" indent="0">
              <a:buNone/>
            </a:pPr>
            <a:endParaRPr lang="en-US" dirty="0"/>
          </a:p>
        </p:txBody>
      </p:sp>
      <p:grpSp>
        <p:nvGrpSpPr>
          <p:cNvPr id="8" name="Group 7"/>
          <p:cNvGrpSpPr>
            <a:grpSpLocks/>
          </p:cNvGrpSpPr>
          <p:nvPr/>
        </p:nvGrpSpPr>
        <p:grpSpPr>
          <a:xfrm>
            <a:off x="4343400" y="3984625"/>
            <a:ext cx="1139825" cy="9525"/>
            <a:chOff x="0" y="0"/>
            <a:chExt cx="1139825" cy="8890"/>
          </a:xfrm>
        </p:grpSpPr>
        <p:sp>
          <p:nvSpPr>
            <p:cNvPr id="9" name="Graphic 5"/>
            <p:cNvSpPr/>
            <p:nvPr/>
          </p:nvSpPr>
          <p:spPr>
            <a:xfrm>
              <a:off x="0" y="4308"/>
              <a:ext cx="1139825" cy="1270"/>
            </a:xfrm>
            <a:custGeom>
              <a:avLst/>
              <a:gdLst/>
              <a:ahLst/>
              <a:cxnLst/>
              <a:rect l="l" t="t" r="r" b="b"/>
              <a:pathLst>
                <a:path w="1139825">
                  <a:moveTo>
                    <a:pt x="0" y="0"/>
                  </a:moveTo>
                  <a:lnTo>
                    <a:pt x="1139375" y="0"/>
                  </a:lnTo>
                </a:path>
              </a:pathLst>
            </a:custGeom>
            <a:ln w="8616">
              <a:solidFill>
                <a:srgbClr val="000000"/>
              </a:solidFill>
              <a:prstDash val="dash"/>
            </a:ln>
          </p:spPr>
          <p:txBody>
            <a:bodyPr wrap="square" lIns="0" tIns="0" rIns="0" bIns="0" rtlCol="0">
              <a:prstTxWarp prst="textNoShape">
                <a:avLst/>
              </a:prstTxWarp>
              <a:noAutofit/>
            </a:bodyPr>
            <a:lstStyle/>
            <a:p>
              <a:endParaRPr lang="en-US"/>
            </a:p>
          </p:txBody>
        </p:sp>
      </p:grpSp>
      <p:pic>
        <p:nvPicPr>
          <p:cNvPr id="1026" name="Picture 2" descr="C:\Users\amit garg\Desktop\a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343" y="2805113"/>
            <a:ext cx="14107886" cy="5103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12920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chemeClr val="tx2">
              <a:lumMod val="20000"/>
              <a:lumOff val="80000"/>
            </a:schemeClr>
          </a:solidFill>
          <a:ln/>
        </p:spPr>
      </p:sp>
      <p:sp>
        <p:nvSpPr>
          <p:cNvPr id="4" name="Text 2"/>
          <p:cNvSpPr/>
          <p:nvPr/>
        </p:nvSpPr>
        <p:spPr>
          <a:xfrm>
            <a:off x="793790" y="1951673"/>
            <a:ext cx="11210330" cy="708779"/>
          </a:xfrm>
          <a:prstGeom prst="rect">
            <a:avLst/>
          </a:prstGeom>
          <a:noFill/>
          <a:ln/>
        </p:spPr>
        <p:txBody>
          <a:bodyPr wrap="none" rtlCol="0" anchor="t"/>
          <a:lstStyle/>
          <a:p>
            <a:pPr marL="0" indent="0">
              <a:lnSpc>
                <a:spcPts val="5581"/>
              </a:lnSpc>
              <a:buNone/>
            </a:pPr>
            <a:r>
              <a:rPr lang="en-US" sz="4465" b="1" dirty="0">
                <a:solidFill>
                  <a:srgbClr val="333F70"/>
                </a:solidFill>
                <a:latin typeface="Unbounded" pitchFamily="34" charset="0"/>
                <a:ea typeface="Unbounded" pitchFamily="34" charset="-122"/>
                <a:cs typeface="Unbounded" pitchFamily="34" charset="-120"/>
              </a:rPr>
              <a:t>Data Definition Language (DDL)</a:t>
            </a:r>
            <a:endParaRPr lang="en-US" sz="4465" dirty="0"/>
          </a:p>
        </p:txBody>
      </p:sp>
      <p:sp>
        <p:nvSpPr>
          <p:cNvPr id="5" name="Shape 3"/>
          <p:cNvSpPr/>
          <p:nvPr/>
        </p:nvSpPr>
        <p:spPr>
          <a:xfrm>
            <a:off x="793790" y="3255764"/>
            <a:ext cx="510302" cy="510302"/>
          </a:xfrm>
          <a:prstGeom prst="roundRect">
            <a:avLst>
              <a:gd name="adj" fmla="val 18669"/>
            </a:avLst>
          </a:prstGeom>
          <a:solidFill>
            <a:schemeClr val="accent1">
              <a:lumMod val="60000"/>
              <a:lumOff val="40000"/>
            </a:schemeClr>
          </a:solidFill>
          <a:ln w="7620">
            <a:solidFill>
              <a:srgbClr val="BCDBD4"/>
            </a:solidFill>
            <a:prstDash val="solid"/>
          </a:ln>
        </p:spPr>
      </p:sp>
      <p:sp>
        <p:nvSpPr>
          <p:cNvPr id="6" name="Text 4"/>
          <p:cNvSpPr/>
          <p:nvPr/>
        </p:nvSpPr>
        <p:spPr>
          <a:xfrm>
            <a:off x="960477" y="3340775"/>
            <a:ext cx="176927" cy="340281"/>
          </a:xfrm>
          <a:prstGeom prst="rect">
            <a:avLst/>
          </a:prstGeom>
          <a:noFill/>
          <a:ln/>
        </p:spPr>
        <p:txBody>
          <a:bodyPr wrap="none" rtlCol="0" anchor="t"/>
          <a:lstStyle/>
          <a:p>
            <a:pPr marL="0" indent="0" algn="ctr">
              <a:lnSpc>
                <a:spcPts val="2679"/>
              </a:lnSpc>
              <a:buNone/>
            </a:pPr>
            <a:r>
              <a:rPr lang="en-US" sz="2679" b="1" dirty="0">
                <a:solidFill>
                  <a:srgbClr val="333F70"/>
                </a:solidFill>
                <a:latin typeface="Unbounded" pitchFamily="34" charset="0"/>
                <a:ea typeface="Unbounded" pitchFamily="34" charset="-122"/>
                <a:cs typeface="Unbounded" pitchFamily="34" charset="-120"/>
              </a:rPr>
              <a:t>1</a:t>
            </a:r>
            <a:endParaRPr lang="en-US" sz="2679" dirty="0"/>
          </a:p>
        </p:txBody>
      </p:sp>
      <p:sp>
        <p:nvSpPr>
          <p:cNvPr id="7" name="Text 5"/>
          <p:cNvSpPr/>
          <p:nvPr/>
        </p:nvSpPr>
        <p:spPr>
          <a:xfrm>
            <a:off x="1530906" y="3255764"/>
            <a:ext cx="2965252" cy="354330"/>
          </a:xfrm>
          <a:prstGeom prst="rect">
            <a:avLst/>
          </a:prstGeom>
          <a:noFill/>
          <a:ln/>
        </p:spPr>
        <p:txBody>
          <a:bodyPr wrap="none" rtlCol="0" anchor="t"/>
          <a:lstStyle/>
          <a:p>
            <a:pPr marL="0" indent="0">
              <a:lnSpc>
                <a:spcPts val="2791"/>
              </a:lnSpc>
              <a:buNone/>
            </a:pPr>
            <a:r>
              <a:rPr lang="en-US" sz="2233" b="1" dirty="0">
                <a:solidFill>
                  <a:srgbClr val="333F70"/>
                </a:solidFill>
                <a:latin typeface="Unbounded" pitchFamily="34" charset="0"/>
                <a:ea typeface="Unbounded" pitchFamily="34" charset="-122"/>
                <a:cs typeface="Unbounded" pitchFamily="34" charset="-120"/>
              </a:rPr>
              <a:t>DDL Statements</a:t>
            </a:r>
            <a:endParaRPr lang="en-US" sz="2233" dirty="0"/>
          </a:p>
        </p:txBody>
      </p:sp>
      <p:sp>
        <p:nvSpPr>
          <p:cNvPr id="8" name="Text 6"/>
          <p:cNvSpPr/>
          <p:nvPr/>
        </p:nvSpPr>
        <p:spPr>
          <a:xfrm>
            <a:off x="1530906" y="3746183"/>
            <a:ext cx="3459242" cy="1814513"/>
          </a:xfrm>
          <a:prstGeom prst="rect">
            <a:avLst/>
          </a:prstGeom>
          <a:noFill/>
          <a:ln/>
        </p:spPr>
        <p:txBody>
          <a:bodyPr wrap="square" rtlCol="0" anchor="t"/>
          <a:lstStyle/>
          <a:p>
            <a:pPr marL="0" indent="0">
              <a:lnSpc>
                <a:spcPts val="2858"/>
              </a:lnSpc>
              <a:buNone/>
            </a:pPr>
            <a:r>
              <a:rPr lang="en-US" sz="1786" dirty="0">
                <a:solidFill>
                  <a:srgbClr val="333F70"/>
                </a:solidFill>
                <a:latin typeface="Open Sans" pitchFamily="34" charset="0"/>
                <a:ea typeface="Open Sans" pitchFamily="34" charset="-122"/>
                <a:cs typeface="Open Sans" pitchFamily="34" charset="-120"/>
              </a:rPr>
              <a:t>DDL statements are used to define and manage the structure of a database, including tables, indexes, and other objects.</a:t>
            </a:r>
            <a:endParaRPr lang="en-US" sz="1786" dirty="0"/>
          </a:p>
        </p:txBody>
      </p:sp>
      <p:sp>
        <p:nvSpPr>
          <p:cNvPr id="9" name="Shape 7"/>
          <p:cNvSpPr/>
          <p:nvPr/>
        </p:nvSpPr>
        <p:spPr>
          <a:xfrm>
            <a:off x="5216962" y="3255764"/>
            <a:ext cx="510302" cy="510302"/>
          </a:xfrm>
          <a:prstGeom prst="roundRect">
            <a:avLst>
              <a:gd name="adj" fmla="val 18669"/>
            </a:avLst>
          </a:prstGeom>
          <a:solidFill>
            <a:schemeClr val="accent1">
              <a:lumMod val="60000"/>
              <a:lumOff val="40000"/>
            </a:schemeClr>
          </a:solidFill>
          <a:ln w="7620">
            <a:solidFill>
              <a:srgbClr val="BCDBD4"/>
            </a:solidFill>
            <a:prstDash val="solid"/>
          </a:ln>
        </p:spPr>
      </p:sp>
      <p:sp>
        <p:nvSpPr>
          <p:cNvPr id="10" name="Text 8"/>
          <p:cNvSpPr/>
          <p:nvPr/>
        </p:nvSpPr>
        <p:spPr>
          <a:xfrm>
            <a:off x="5330071" y="3340775"/>
            <a:ext cx="284083" cy="340281"/>
          </a:xfrm>
          <a:prstGeom prst="rect">
            <a:avLst/>
          </a:prstGeom>
          <a:noFill/>
          <a:ln/>
        </p:spPr>
        <p:txBody>
          <a:bodyPr wrap="none" rtlCol="0" anchor="t"/>
          <a:lstStyle/>
          <a:p>
            <a:pPr marL="0" indent="0" algn="ctr">
              <a:lnSpc>
                <a:spcPts val="2679"/>
              </a:lnSpc>
              <a:buNone/>
            </a:pPr>
            <a:r>
              <a:rPr lang="en-US" sz="2679" b="1" dirty="0">
                <a:solidFill>
                  <a:srgbClr val="333F70"/>
                </a:solidFill>
                <a:latin typeface="Unbounded" pitchFamily="34" charset="0"/>
                <a:ea typeface="Unbounded" pitchFamily="34" charset="-122"/>
                <a:cs typeface="Unbounded" pitchFamily="34" charset="-120"/>
              </a:rPr>
              <a:t>2</a:t>
            </a:r>
            <a:endParaRPr lang="en-US" sz="2679" dirty="0"/>
          </a:p>
        </p:txBody>
      </p:sp>
      <p:sp>
        <p:nvSpPr>
          <p:cNvPr id="11" name="Text 9"/>
          <p:cNvSpPr/>
          <p:nvPr/>
        </p:nvSpPr>
        <p:spPr>
          <a:xfrm>
            <a:off x="5954078" y="3255764"/>
            <a:ext cx="3459242" cy="708660"/>
          </a:xfrm>
          <a:prstGeom prst="rect">
            <a:avLst/>
          </a:prstGeom>
          <a:noFill/>
          <a:ln/>
        </p:spPr>
        <p:txBody>
          <a:bodyPr wrap="square" rtlCol="0" anchor="t"/>
          <a:lstStyle/>
          <a:p>
            <a:pPr marL="0" indent="0">
              <a:lnSpc>
                <a:spcPts val="2791"/>
              </a:lnSpc>
              <a:buNone/>
            </a:pPr>
            <a:r>
              <a:rPr lang="en-US" sz="2233" b="1" dirty="0">
                <a:solidFill>
                  <a:srgbClr val="333F70"/>
                </a:solidFill>
                <a:latin typeface="Unbounded" pitchFamily="34" charset="0"/>
                <a:ea typeface="Unbounded" pitchFamily="34" charset="-122"/>
                <a:cs typeface="Unbounded" pitchFamily="34" charset="-120"/>
              </a:rPr>
              <a:t>Key DDL Statements</a:t>
            </a:r>
            <a:endParaRPr lang="en-US" sz="2233" dirty="0"/>
          </a:p>
        </p:txBody>
      </p:sp>
      <p:sp>
        <p:nvSpPr>
          <p:cNvPr id="12" name="Text 10"/>
          <p:cNvSpPr/>
          <p:nvPr/>
        </p:nvSpPr>
        <p:spPr>
          <a:xfrm>
            <a:off x="5954078" y="4100512"/>
            <a:ext cx="3459242" cy="1088708"/>
          </a:xfrm>
          <a:prstGeom prst="rect">
            <a:avLst/>
          </a:prstGeom>
          <a:noFill/>
          <a:ln/>
        </p:spPr>
        <p:txBody>
          <a:bodyPr wrap="square" rtlCol="0" anchor="t"/>
          <a:lstStyle/>
          <a:p>
            <a:pPr marL="0" indent="0">
              <a:lnSpc>
                <a:spcPts val="2858"/>
              </a:lnSpc>
              <a:buNone/>
            </a:pPr>
            <a:r>
              <a:rPr lang="en-US" sz="1786" dirty="0">
                <a:solidFill>
                  <a:srgbClr val="333F70"/>
                </a:solidFill>
                <a:latin typeface="Open Sans" pitchFamily="34" charset="0"/>
                <a:ea typeface="Open Sans" pitchFamily="34" charset="-122"/>
                <a:cs typeface="Open Sans" pitchFamily="34" charset="-120"/>
              </a:rPr>
              <a:t>The most common DDL statements are CREATE, ALTER, DROP, and TRUNCATE.</a:t>
            </a:r>
            <a:endParaRPr lang="en-US" sz="1786" dirty="0"/>
          </a:p>
        </p:txBody>
      </p:sp>
      <p:sp>
        <p:nvSpPr>
          <p:cNvPr id="13" name="Shape 11"/>
          <p:cNvSpPr/>
          <p:nvPr/>
        </p:nvSpPr>
        <p:spPr>
          <a:xfrm>
            <a:off x="9640133" y="3255764"/>
            <a:ext cx="510302" cy="510302"/>
          </a:xfrm>
          <a:prstGeom prst="roundRect">
            <a:avLst>
              <a:gd name="adj" fmla="val 18669"/>
            </a:avLst>
          </a:prstGeom>
          <a:solidFill>
            <a:schemeClr val="accent1">
              <a:lumMod val="60000"/>
              <a:lumOff val="40000"/>
            </a:schemeClr>
          </a:solidFill>
          <a:ln w="7620">
            <a:solidFill>
              <a:srgbClr val="BCDBD4"/>
            </a:solidFill>
            <a:prstDash val="solid"/>
          </a:ln>
        </p:spPr>
      </p:sp>
      <p:sp>
        <p:nvSpPr>
          <p:cNvPr id="14" name="Text 12"/>
          <p:cNvSpPr/>
          <p:nvPr/>
        </p:nvSpPr>
        <p:spPr>
          <a:xfrm>
            <a:off x="9752528" y="3340775"/>
            <a:ext cx="285512" cy="340281"/>
          </a:xfrm>
          <a:prstGeom prst="rect">
            <a:avLst/>
          </a:prstGeom>
          <a:noFill/>
          <a:ln/>
        </p:spPr>
        <p:txBody>
          <a:bodyPr wrap="none" rtlCol="0" anchor="t"/>
          <a:lstStyle/>
          <a:p>
            <a:pPr marL="0" indent="0" algn="ctr">
              <a:lnSpc>
                <a:spcPts val="2679"/>
              </a:lnSpc>
              <a:buNone/>
            </a:pPr>
            <a:r>
              <a:rPr lang="en-US" sz="2679" b="1" dirty="0">
                <a:solidFill>
                  <a:srgbClr val="333F70"/>
                </a:solidFill>
                <a:latin typeface="Unbounded" pitchFamily="34" charset="0"/>
                <a:ea typeface="Unbounded" pitchFamily="34" charset="-122"/>
                <a:cs typeface="Unbounded" pitchFamily="34" charset="-120"/>
              </a:rPr>
              <a:t>3</a:t>
            </a:r>
            <a:endParaRPr lang="en-US" sz="2679" dirty="0"/>
          </a:p>
        </p:txBody>
      </p:sp>
      <p:sp>
        <p:nvSpPr>
          <p:cNvPr id="15" name="Text 13"/>
          <p:cNvSpPr/>
          <p:nvPr/>
        </p:nvSpPr>
        <p:spPr>
          <a:xfrm>
            <a:off x="10377249" y="3255764"/>
            <a:ext cx="3459242" cy="708660"/>
          </a:xfrm>
          <a:prstGeom prst="rect">
            <a:avLst/>
          </a:prstGeom>
          <a:noFill/>
          <a:ln/>
        </p:spPr>
        <p:txBody>
          <a:bodyPr wrap="square" rtlCol="0" anchor="t"/>
          <a:lstStyle/>
          <a:p>
            <a:pPr marL="0" indent="0">
              <a:lnSpc>
                <a:spcPts val="2791"/>
              </a:lnSpc>
              <a:buNone/>
            </a:pPr>
            <a:r>
              <a:rPr lang="en-US" sz="2233" b="1" dirty="0">
                <a:solidFill>
                  <a:srgbClr val="333F70"/>
                </a:solidFill>
                <a:latin typeface="Unbounded" pitchFamily="34" charset="0"/>
                <a:ea typeface="Unbounded" pitchFamily="34" charset="-122"/>
                <a:cs typeface="Unbounded" pitchFamily="34" charset="-120"/>
              </a:rPr>
              <a:t>Structural Changes</a:t>
            </a:r>
            <a:endParaRPr lang="en-US" sz="2233" dirty="0"/>
          </a:p>
        </p:txBody>
      </p:sp>
      <p:sp>
        <p:nvSpPr>
          <p:cNvPr id="16" name="Text 14"/>
          <p:cNvSpPr/>
          <p:nvPr/>
        </p:nvSpPr>
        <p:spPr>
          <a:xfrm>
            <a:off x="10377249" y="4100512"/>
            <a:ext cx="3459242" cy="2177415"/>
          </a:xfrm>
          <a:prstGeom prst="rect">
            <a:avLst/>
          </a:prstGeom>
          <a:noFill/>
          <a:ln/>
        </p:spPr>
        <p:txBody>
          <a:bodyPr wrap="square" rtlCol="0" anchor="t"/>
          <a:lstStyle/>
          <a:p>
            <a:pPr marL="0" indent="0">
              <a:lnSpc>
                <a:spcPts val="2858"/>
              </a:lnSpc>
              <a:buNone/>
            </a:pPr>
            <a:r>
              <a:rPr lang="en-US" sz="1786" dirty="0">
                <a:solidFill>
                  <a:srgbClr val="333F70"/>
                </a:solidFill>
                <a:latin typeface="Open Sans" pitchFamily="34" charset="0"/>
                <a:ea typeface="Open Sans" pitchFamily="34" charset="-122"/>
                <a:cs typeface="Open Sans" pitchFamily="34" charset="-120"/>
              </a:rPr>
              <a:t>DDL statements allow you to make structural changes to your database, such as adding new tables, modifying existing tables, or removing unnecessary objects.</a:t>
            </a:r>
            <a:endParaRPr lang="en-US" sz="1786" dirty="0"/>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3270" y="92751"/>
            <a:ext cx="3286863" cy="1631877"/>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05840" y="438150"/>
            <a:ext cx="11182302" cy="1590676"/>
          </a:xfrm>
        </p:spPr>
        <p:txBody>
          <a:bodyPr/>
          <a:lstStyle/>
          <a:p>
            <a:r>
              <a:rPr lang="en-US" sz="5400" dirty="0" smtClean="0">
                <a:latin typeface="Kanit" pitchFamily="34" charset="0"/>
                <a:ea typeface="Kanit" pitchFamily="34" charset="-122"/>
              </a:rPr>
              <a:t>RELATIONAL ALGEBRA</a:t>
            </a:r>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9046" y="0"/>
            <a:ext cx="3021354" cy="1458410"/>
          </a:xfrm>
          <a:prstGeom prst="rect">
            <a:avLst/>
          </a:prstGeom>
          <a:ln>
            <a:noFill/>
          </a:ln>
          <a:effectLst>
            <a:softEdge rad="112500"/>
          </a:effectLst>
        </p:spPr>
      </p:pic>
      <p:sp>
        <p:nvSpPr>
          <p:cNvPr id="3" name="Content Placeholder 2"/>
          <p:cNvSpPr>
            <a:spLocks noGrp="1"/>
          </p:cNvSpPr>
          <p:nvPr>
            <p:ph sz="half" idx="1"/>
          </p:nvPr>
        </p:nvSpPr>
        <p:spPr>
          <a:xfrm>
            <a:off x="1005840" y="1799771"/>
            <a:ext cx="12419874" cy="5612585"/>
          </a:xfrm>
        </p:spPr>
        <p:txBody>
          <a:bodyPr>
            <a:normAutofit/>
          </a:bodyPr>
          <a:lstStyle/>
          <a:p>
            <a:pPr marL="0" indent="0">
              <a:buNone/>
            </a:pPr>
            <a:r>
              <a:rPr lang="en-US" dirty="0"/>
              <a:t>Select Operator is denoted by sigma (σ) and it is used to find </a:t>
            </a:r>
            <a:r>
              <a:rPr lang="en-US" dirty="0" smtClean="0"/>
              <a:t>the</a:t>
            </a:r>
          </a:p>
          <a:p>
            <a:pPr marL="0" indent="0">
              <a:buNone/>
            </a:pPr>
            <a:endParaRPr lang="en-US" dirty="0"/>
          </a:p>
          <a:p>
            <a:pPr marL="0" indent="0">
              <a:buNone/>
            </a:pPr>
            <a:endParaRPr lang="en-US" dirty="0"/>
          </a:p>
        </p:txBody>
      </p:sp>
      <p:grpSp>
        <p:nvGrpSpPr>
          <p:cNvPr id="8" name="Group 7"/>
          <p:cNvGrpSpPr>
            <a:grpSpLocks/>
          </p:cNvGrpSpPr>
          <p:nvPr/>
        </p:nvGrpSpPr>
        <p:grpSpPr>
          <a:xfrm>
            <a:off x="4343400" y="3984625"/>
            <a:ext cx="1139825" cy="9525"/>
            <a:chOff x="0" y="0"/>
            <a:chExt cx="1139825" cy="8890"/>
          </a:xfrm>
        </p:grpSpPr>
        <p:sp>
          <p:nvSpPr>
            <p:cNvPr id="9" name="Graphic 5"/>
            <p:cNvSpPr/>
            <p:nvPr/>
          </p:nvSpPr>
          <p:spPr>
            <a:xfrm>
              <a:off x="0" y="4308"/>
              <a:ext cx="1139825" cy="1270"/>
            </a:xfrm>
            <a:custGeom>
              <a:avLst/>
              <a:gdLst/>
              <a:ahLst/>
              <a:cxnLst/>
              <a:rect l="l" t="t" r="r" b="b"/>
              <a:pathLst>
                <a:path w="1139825">
                  <a:moveTo>
                    <a:pt x="0" y="0"/>
                  </a:moveTo>
                  <a:lnTo>
                    <a:pt x="1139375" y="0"/>
                  </a:lnTo>
                </a:path>
              </a:pathLst>
            </a:custGeom>
            <a:ln w="8616">
              <a:solidFill>
                <a:srgbClr val="000000"/>
              </a:solidFill>
              <a:prstDash val="dash"/>
            </a:ln>
          </p:spPr>
          <p:txBody>
            <a:bodyPr wrap="square" lIns="0" tIns="0" rIns="0" bIns="0" rtlCol="0">
              <a:prstTxWarp prst="textNoShape">
                <a:avLst/>
              </a:prstTxWarp>
              <a:noAutofit/>
            </a:bodyPr>
            <a:lstStyle/>
            <a:p>
              <a:endParaRPr lang="en-US"/>
            </a:p>
          </p:txBody>
        </p: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8343" y="3108409"/>
            <a:ext cx="14107886" cy="4497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90595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05840" y="438150"/>
            <a:ext cx="11182302" cy="1590676"/>
          </a:xfrm>
        </p:spPr>
        <p:txBody>
          <a:bodyPr/>
          <a:lstStyle/>
          <a:p>
            <a:r>
              <a:rPr lang="en-US" sz="5400" dirty="0" smtClean="0">
                <a:latin typeface="Kanit" pitchFamily="34" charset="0"/>
                <a:ea typeface="Kanit" pitchFamily="34" charset="-122"/>
              </a:rPr>
              <a:t>RELATIONAL ALGEBRA</a:t>
            </a:r>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9046" y="0"/>
            <a:ext cx="3021354" cy="1458410"/>
          </a:xfrm>
          <a:prstGeom prst="rect">
            <a:avLst/>
          </a:prstGeom>
          <a:ln>
            <a:noFill/>
          </a:ln>
          <a:effectLst>
            <a:softEdge rad="112500"/>
          </a:effectLst>
        </p:spPr>
      </p:pic>
      <p:sp>
        <p:nvSpPr>
          <p:cNvPr id="3" name="Content Placeholder 2"/>
          <p:cNvSpPr>
            <a:spLocks noGrp="1"/>
          </p:cNvSpPr>
          <p:nvPr>
            <p:ph sz="half" idx="1"/>
          </p:nvPr>
        </p:nvSpPr>
        <p:spPr>
          <a:xfrm>
            <a:off x="1005840" y="1799771"/>
            <a:ext cx="12419874" cy="5612585"/>
          </a:xfrm>
          <a:solidFill>
            <a:schemeClr val="accent1">
              <a:lumMod val="60000"/>
              <a:lumOff val="40000"/>
            </a:schemeClr>
          </a:solidFill>
        </p:spPr>
        <p:txBody>
          <a:bodyPr>
            <a:normAutofit/>
          </a:bodyPr>
          <a:lstStyle/>
          <a:p>
            <a:pPr marL="0" indent="0">
              <a:buNone/>
            </a:pPr>
            <a:r>
              <a:rPr lang="en-US" dirty="0"/>
              <a:t>Select Operator is denoted by sigma (σ) and it is used to find </a:t>
            </a:r>
            <a:r>
              <a:rPr lang="en-US" dirty="0" smtClean="0"/>
              <a:t>the</a:t>
            </a:r>
          </a:p>
          <a:p>
            <a:pPr marL="0" indent="0">
              <a:buNone/>
            </a:pPr>
            <a:endParaRPr lang="en-US" dirty="0"/>
          </a:p>
          <a:p>
            <a:pPr marL="0" indent="0">
              <a:buNone/>
            </a:pPr>
            <a:endParaRPr lang="en-US" dirty="0"/>
          </a:p>
        </p:txBody>
      </p:sp>
      <p:grpSp>
        <p:nvGrpSpPr>
          <p:cNvPr id="8" name="Group 7"/>
          <p:cNvGrpSpPr>
            <a:grpSpLocks/>
          </p:cNvGrpSpPr>
          <p:nvPr/>
        </p:nvGrpSpPr>
        <p:grpSpPr>
          <a:xfrm>
            <a:off x="4343400" y="3984625"/>
            <a:ext cx="1139825" cy="9525"/>
            <a:chOff x="0" y="0"/>
            <a:chExt cx="1139825" cy="8890"/>
          </a:xfrm>
        </p:grpSpPr>
        <p:sp>
          <p:nvSpPr>
            <p:cNvPr id="9" name="Graphic 5"/>
            <p:cNvSpPr/>
            <p:nvPr/>
          </p:nvSpPr>
          <p:spPr>
            <a:xfrm>
              <a:off x="0" y="4308"/>
              <a:ext cx="1139825" cy="1270"/>
            </a:xfrm>
            <a:custGeom>
              <a:avLst/>
              <a:gdLst/>
              <a:ahLst/>
              <a:cxnLst/>
              <a:rect l="l" t="t" r="r" b="b"/>
              <a:pathLst>
                <a:path w="1139825">
                  <a:moveTo>
                    <a:pt x="0" y="0"/>
                  </a:moveTo>
                  <a:lnTo>
                    <a:pt x="1139375" y="0"/>
                  </a:lnTo>
                </a:path>
              </a:pathLst>
            </a:custGeom>
            <a:ln w="8616">
              <a:solidFill>
                <a:srgbClr val="000000"/>
              </a:solidFill>
              <a:prstDash val="dash"/>
            </a:ln>
          </p:spPr>
          <p:txBody>
            <a:bodyPr wrap="square" lIns="0" tIns="0" rIns="0" bIns="0" rtlCol="0">
              <a:prstTxWarp prst="textNoShape">
                <a:avLst/>
              </a:prstTxWarp>
              <a:noAutofit/>
            </a:bodyPr>
            <a:lstStyle/>
            <a:p>
              <a:endParaRPr lang="en-US"/>
            </a:p>
          </p:txBody>
        </p:sp>
      </p:grpSp>
      <p:sp>
        <p:nvSpPr>
          <p:cNvPr id="4" name="Rectangle 3"/>
          <p:cNvSpPr/>
          <p:nvPr/>
        </p:nvSpPr>
        <p:spPr>
          <a:xfrm>
            <a:off x="1005840" y="2583544"/>
            <a:ext cx="9966960" cy="3046988"/>
          </a:xfrm>
          <a:prstGeom prst="rect">
            <a:avLst/>
          </a:prstGeom>
        </p:spPr>
        <p:txBody>
          <a:bodyPr wrap="square">
            <a:spAutoFit/>
          </a:bodyPr>
          <a:lstStyle/>
          <a:p>
            <a:r>
              <a:rPr lang="en-US" sz="3200" dirty="0"/>
              <a:t>In general, we allow comparisons using =, &gt;,&lt; , ≥ in the selection predicate. Furthermore, we can combine several predicates into a larger predicate by using the connectives and (∧), or (∨), and not </a:t>
            </a:r>
            <a:r>
              <a:rPr lang="en-US" sz="3200" dirty="0" smtClean="0"/>
              <a:t>(¬).</a:t>
            </a:r>
          </a:p>
          <a:p>
            <a:endParaRPr lang="en-US" sz="3200" dirty="0"/>
          </a:p>
          <a:p>
            <a:r>
              <a:rPr lang="en-US" sz="3200" dirty="0" err="1"/>
              <a:t>σbranch</a:t>
            </a:r>
            <a:r>
              <a:rPr lang="en-US" sz="3200" dirty="0"/>
              <a:t>-name = “</a:t>
            </a:r>
            <a:r>
              <a:rPr lang="en-US" sz="3200" dirty="0" err="1"/>
              <a:t>Perryridge</a:t>
            </a:r>
            <a:r>
              <a:rPr lang="en-US" sz="3200" dirty="0"/>
              <a:t>” ∧ amount&gt;1200 (loan)</a:t>
            </a:r>
          </a:p>
        </p:txBody>
      </p:sp>
    </p:spTree>
    <p:extLst>
      <p:ext uri="{BB962C8B-B14F-4D97-AF65-F5344CB8AC3E}">
        <p14:creationId xmlns:p14="http://schemas.microsoft.com/office/powerpoint/2010/main" val="24092556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05840" y="438150"/>
            <a:ext cx="11182302" cy="1590676"/>
          </a:xfrm>
        </p:spPr>
        <p:txBody>
          <a:bodyPr/>
          <a:lstStyle/>
          <a:p>
            <a:r>
              <a:rPr lang="en-US" sz="5400" dirty="0" smtClean="0">
                <a:latin typeface="Kanit" pitchFamily="34" charset="0"/>
                <a:ea typeface="Kanit" pitchFamily="34" charset="-122"/>
              </a:rPr>
              <a:t>RELATIONAL ALGEBRA</a:t>
            </a:r>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9046" y="0"/>
            <a:ext cx="3021354" cy="1458410"/>
          </a:xfrm>
          <a:prstGeom prst="rect">
            <a:avLst/>
          </a:prstGeom>
          <a:ln>
            <a:noFill/>
          </a:ln>
          <a:effectLst>
            <a:softEdge rad="112500"/>
          </a:effectLst>
        </p:spPr>
      </p:pic>
      <p:grpSp>
        <p:nvGrpSpPr>
          <p:cNvPr id="8" name="Group 7"/>
          <p:cNvGrpSpPr>
            <a:grpSpLocks/>
          </p:cNvGrpSpPr>
          <p:nvPr/>
        </p:nvGrpSpPr>
        <p:grpSpPr>
          <a:xfrm>
            <a:off x="4343400" y="3984625"/>
            <a:ext cx="1139825" cy="9525"/>
            <a:chOff x="0" y="0"/>
            <a:chExt cx="1139825" cy="8890"/>
          </a:xfrm>
        </p:grpSpPr>
        <p:sp>
          <p:nvSpPr>
            <p:cNvPr id="9" name="Graphic 5"/>
            <p:cNvSpPr/>
            <p:nvPr/>
          </p:nvSpPr>
          <p:spPr>
            <a:xfrm>
              <a:off x="0" y="4308"/>
              <a:ext cx="1139825" cy="1270"/>
            </a:xfrm>
            <a:custGeom>
              <a:avLst/>
              <a:gdLst/>
              <a:ahLst/>
              <a:cxnLst/>
              <a:rect l="l" t="t" r="r" b="b"/>
              <a:pathLst>
                <a:path w="1139825">
                  <a:moveTo>
                    <a:pt x="0" y="0"/>
                  </a:moveTo>
                  <a:lnTo>
                    <a:pt x="1139375" y="0"/>
                  </a:lnTo>
                </a:path>
              </a:pathLst>
            </a:custGeom>
            <a:ln w="8616">
              <a:solidFill>
                <a:srgbClr val="000000"/>
              </a:solidFill>
              <a:prstDash val="dash"/>
            </a:ln>
          </p:spPr>
          <p:txBody>
            <a:bodyPr wrap="square" lIns="0" tIns="0" rIns="0" bIns="0" rtlCol="0">
              <a:prstTxWarp prst="textNoShape">
                <a:avLst/>
              </a:prstTxWarp>
              <a:noAutofit/>
            </a:bodyPr>
            <a:lstStyle/>
            <a:p>
              <a:endParaRPr lang="en-US"/>
            </a:p>
          </p:txBody>
        </p:sp>
      </p:grpSp>
      <p:sp>
        <p:nvSpPr>
          <p:cNvPr id="4" name="Rectangle 3"/>
          <p:cNvSpPr/>
          <p:nvPr/>
        </p:nvSpPr>
        <p:spPr>
          <a:xfrm>
            <a:off x="454296" y="1735515"/>
            <a:ext cx="13087531" cy="5262979"/>
          </a:xfrm>
          <a:prstGeom prst="rect">
            <a:avLst/>
          </a:prstGeom>
          <a:solidFill>
            <a:schemeClr val="accent1">
              <a:lumMod val="60000"/>
              <a:lumOff val="40000"/>
            </a:schemeClr>
          </a:solidFill>
        </p:spPr>
        <p:txBody>
          <a:bodyPr wrap="square">
            <a:spAutoFit/>
          </a:bodyPr>
          <a:lstStyle/>
          <a:p>
            <a:r>
              <a:rPr lang="en-US" sz="2800" b="1" u="sng" dirty="0"/>
              <a:t>Project Operator (∏)</a:t>
            </a:r>
          </a:p>
          <a:p>
            <a:r>
              <a:rPr lang="en-US" sz="2800" dirty="0"/>
              <a:t>Project operator is denoted by ∏ symbol and it is used to select desired columns (or attributes) from a table (or relation).</a:t>
            </a:r>
          </a:p>
          <a:p>
            <a:r>
              <a:rPr lang="en-US" sz="2800" dirty="0"/>
              <a:t> </a:t>
            </a:r>
          </a:p>
          <a:p>
            <a:r>
              <a:rPr lang="en-US" sz="2800" dirty="0"/>
              <a:t>Project operator in relational algebra is similar to the </a:t>
            </a:r>
            <a:r>
              <a:rPr lang="en-US" sz="2800" dirty="0">
                <a:hlinkClick r:id="rId3"/>
              </a:rPr>
              <a:t>Select statement in SQL</a:t>
            </a:r>
            <a:r>
              <a:rPr lang="en-US" sz="2800" dirty="0"/>
              <a:t>.</a:t>
            </a:r>
          </a:p>
          <a:p>
            <a:r>
              <a:rPr lang="en-US" sz="2800" dirty="0"/>
              <a:t> </a:t>
            </a:r>
          </a:p>
          <a:p>
            <a:r>
              <a:rPr lang="en-US" sz="2800" b="1" dirty="0"/>
              <a:t>Syntax of Project Operator (∏)</a:t>
            </a:r>
          </a:p>
          <a:p>
            <a:r>
              <a:rPr lang="en-US" sz="2800" dirty="0"/>
              <a:t>∏ column_name1, column_name2, ...., </a:t>
            </a:r>
            <a:r>
              <a:rPr lang="en-US" sz="2800" dirty="0" err="1"/>
              <a:t>column_nameN</a:t>
            </a:r>
            <a:r>
              <a:rPr lang="en-US" sz="2800" dirty="0"/>
              <a:t>(</a:t>
            </a:r>
            <a:r>
              <a:rPr lang="en-US" sz="2800" dirty="0" err="1"/>
              <a:t>table_name</a:t>
            </a:r>
            <a:r>
              <a:rPr lang="en-US" sz="2800" dirty="0"/>
              <a:t>)</a:t>
            </a:r>
          </a:p>
          <a:p>
            <a:r>
              <a:rPr lang="en-US" sz="2800" dirty="0"/>
              <a:t/>
            </a:r>
            <a:br>
              <a:rPr lang="en-US" sz="2800" dirty="0"/>
            </a:br>
            <a:r>
              <a:rPr lang="en-US" sz="2800" dirty="0"/>
              <a:t>Project Operator (∏) Example</a:t>
            </a:r>
          </a:p>
          <a:p>
            <a:r>
              <a:rPr lang="en-US" sz="2800" dirty="0"/>
              <a:t>In this example, we have a table CUSTOMER with three columns, we want to fetch only two columns of the table, which we can do with the help of Project Operator ∏.</a:t>
            </a:r>
          </a:p>
        </p:txBody>
      </p:sp>
    </p:spTree>
    <p:extLst>
      <p:ext uri="{BB962C8B-B14F-4D97-AF65-F5344CB8AC3E}">
        <p14:creationId xmlns:p14="http://schemas.microsoft.com/office/powerpoint/2010/main" val="27528033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709" y="438150"/>
            <a:ext cx="11182302" cy="1590676"/>
          </a:xfrm>
        </p:spPr>
        <p:txBody>
          <a:bodyPr/>
          <a:lstStyle/>
          <a:p>
            <a:r>
              <a:rPr lang="en-US" sz="5400" dirty="0" smtClean="0">
                <a:latin typeface="Kanit" pitchFamily="34" charset="0"/>
                <a:ea typeface="Kanit" pitchFamily="34" charset="-122"/>
              </a:rPr>
              <a:t>RELATIONAL ALGEBRA</a:t>
            </a:r>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9046" y="0"/>
            <a:ext cx="3021354" cy="1458410"/>
          </a:xfrm>
          <a:prstGeom prst="rect">
            <a:avLst/>
          </a:prstGeom>
          <a:ln>
            <a:noFill/>
          </a:ln>
          <a:effectLst>
            <a:softEdge rad="112500"/>
          </a:effectLst>
        </p:spPr>
      </p:pic>
      <p:grpSp>
        <p:nvGrpSpPr>
          <p:cNvPr id="8" name="Group 7"/>
          <p:cNvGrpSpPr>
            <a:grpSpLocks/>
          </p:cNvGrpSpPr>
          <p:nvPr/>
        </p:nvGrpSpPr>
        <p:grpSpPr>
          <a:xfrm>
            <a:off x="4343400" y="3984625"/>
            <a:ext cx="1139825" cy="9525"/>
            <a:chOff x="0" y="0"/>
            <a:chExt cx="1139825" cy="8890"/>
          </a:xfrm>
        </p:grpSpPr>
        <p:sp>
          <p:nvSpPr>
            <p:cNvPr id="9" name="Graphic 5"/>
            <p:cNvSpPr/>
            <p:nvPr/>
          </p:nvSpPr>
          <p:spPr>
            <a:xfrm>
              <a:off x="0" y="4308"/>
              <a:ext cx="1139825" cy="1270"/>
            </a:xfrm>
            <a:custGeom>
              <a:avLst/>
              <a:gdLst/>
              <a:ahLst/>
              <a:cxnLst/>
              <a:rect l="l" t="t" r="r" b="b"/>
              <a:pathLst>
                <a:path w="1139825">
                  <a:moveTo>
                    <a:pt x="0" y="0"/>
                  </a:moveTo>
                  <a:lnTo>
                    <a:pt x="1139375" y="0"/>
                  </a:lnTo>
                </a:path>
              </a:pathLst>
            </a:custGeom>
            <a:ln w="8616">
              <a:solidFill>
                <a:srgbClr val="000000"/>
              </a:solidFill>
              <a:prstDash val="dash"/>
            </a:ln>
          </p:spPr>
          <p:txBody>
            <a:bodyPr wrap="square" lIns="0" tIns="0" rIns="0" bIns="0" rtlCol="0">
              <a:prstTxWarp prst="textNoShape">
                <a:avLst/>
              </a:prstTxWarp>
              <a:noAutofit/>
            </a:bodyPr>
            <a:lstStyle/>
            <a:p>
              <a:endParaRPr lang="en-US"/>
            </a:p>
          </p:txBody>
        </p:sp>
      </p:gr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2652" y="1745570"/>
            <a:ext cx="10024291" cy="6265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27987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709" y="438150"/>
            <a:ext cx="11182302" cy="1590676"/>
          </a:xfrm>
        </p:spPr>
        <p:txBody>
          <a:bodyPr/>
          <a:lstStyle/>
          <a:p>
            <a:r>
              <a:rPr lang="en-US" sz="5400" dirty="0" smtClean="0">
                <a:latin typeface="Kanit" pitchFamily="34" charset="0"/>
                <a:ea typeface="Kanit" pitchFamily="34" charset="-122"/>
              </a:rPr>
              <a:t>RELATIONAL ALGEBRA</a:t>
            </a:r>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9046" y="0"/>
            <a:ext cx="3021354" cy="1458410"/>
          </a:xfrm>
          <a:prstGeom prst="rect">
            <a:avLst/>
          </a:prstGeom>
          <a:ln>
            <a:noFill/>
          </a:ln>
          <a:effectLst>
            <a:softEdge rad="112500"/>
          </a:effectLst>
        </p:spPr>
      </p:pic>
      <p:sp>
        <p:nvSpPr>
          <p:cNvPr id="12" name="TextBox 11"/>
          <p:cNvSpPr txBox="1"/>
          <p:nvPr/>
        </p:nvSpPr>
        <p:spPr>
          <a:xfrm>
            <a:off x="580571" y="2191657"/>
            <a:ext cx="13164458" cy="5262979"/>
          </a:xfrm>
          <a:prstGeom prst="rect">
            <a:avLst/>
          </a:prstGeom>
          <a:solidFill>
            <a:schemeClr val="accent1">
              <a:lumMod val="60000"/>
              <a:lumOff val="40000"/>
            </a:schemeClr>
          </a:solidFill>
        </p:spPr>
        <p:txBody>
          <a:bodyPr wrap="square" rtlCol="0">
            <a:spAutoFit/>
          </a:bodyPr>
          <a:lstStyle/>
          <a:p>
            <a:r>
              <a:rPr lang="en-US" sz="2400" b="1" u="sng" dirty="0"/>
              <a:t>Union Operator ( )</a:t>
            </a:r>
            <a:endParaRPr lang="en-US" sz="2400" u="sng" dirty="0"/>
          </a:p>
          <a:p>
            <a:r>
              <a:rPr lang="en-US" sz="2400" dirty="0"/>
              <a:t>Union operator is denoted by ∪ symbol and it is used to select all the rows (tuples) from two tables (relations</a:t>
            </a:r>
            <a:r>
              <a:rPr lang="en-US" sz="2400" dirty="0" smtClean="0"/>
              <a:t>).</a:t>
            </a:r>
          </a:p>
          <a:p>
            <a:endParaRPr lang="en-US" sz="2400" dirty="0"/>
          </a:p>
          <a:p>
            <a:r>
              <a:rPr lang="en-US" sz="2400" dirty="0"/>
              <a:t>Lets discuss union operator a bit more. Lets say we have two relations R1 and R2 both have same columns and we want to select all the tuples(rows) from these relations then we can apply the union operator on these relations.</a:t>
            </a:r>
          </a:p>
          <a:p>
            <a:r>
              <a:rPr lang="en-US" sz="2400" dirty="0"/>
              <a:t> </a:t>
            </a:r>
          </a:p>
          <a:p>
            <a:r>
              <a:rPr lang="en-US" sz="2400" b="1" dirty="0"/>
              <a:t>Note: </a:t>
            </a:r>
            <a:r>
              <a:rPr lang="en-US" sz="2400" dirty="0"/>
              <a:t>The rows (tuples) that are present in both the tables will only appear once in the union set. In short you can say that there are no duplicates present after the union operation.</a:t>
            </a:r>
          </a:p>
          <a:p>
            <a:r>
              <a:rPr lang="en-US" sz="2400" dirty="0"/>
              <a:t> </a:t>
            </a:r>
          </a:p>
          <a:p>
            <a:r>
              <a:rPr lang="en-US" sz="2400" b="1" dirty="0"/>
              <a:t>Syntax of Union Operator ( )</a:t>
            </a:r>
          </a:p>
          <a:p>
            <a:r>
              <a:rPr lang="en-US" sz="2400" dirty="0"/>
              <a:t>table_name1 ∪ table_name2</a:t>
            </a:r>
          </a:p>
          <a:p>
            <a:endParaRPr lang="en-US" sz="2400" dirty="0"/>
          </a:p>
        </p:txBody>
      </p:sp>
    </p:spTree>
    <p:extLst>
      <p:ext uri="{BB962C8B-B14F-4D97-AF65-F5344CB8AC3E}">
        <p14:creationId xmlns:p14="http://schemas.microsoft.com/office/powerpoint/2010/main" val="25129088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709" y="438150"/>
            <a:ext cx="11182302" cy="1590676"/>
          </a:xfrm>
        </p:spPr>
        <p:txBody>
          <a:bodyPr/>
          <a:lstStyle/>
          <a:p>
            <a:r>
              <a:rPr lang="en-US" sz="5400" dirty="0" smtClean="0">
                <a:latin typeface="Kanit" pitchFamily="34" charset="0"/>
                <a:ea typeface="Kanit" pitchFamily="34" charset="-122"/>
              </a:rPr>
              <a:t>RELATIONAL ALGEBRA</a:t>
            </a:r>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9046" y="0"/>
            <a:ext cx="3021354" cy="1458410"/>
          </a:xfrm>
          <a:prstGeom prst="rect">
            <a:avLst/>
          </a:prstGeom>
          <a:ln>
            <a:noFill/>
          </a:ln>
          <a:effectLst>
            <a:softEdge rad="112500"/>
          </a:effec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708" y="1924049"/>
            <a:ext cx="12284891" cy="5968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64709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709" y="438150"/>
            <a:ext cx="11182302" cy="1590676"/>
          </a:xfrm>
        </p:spPr>
        <p:txBody>
          <a:bodyPr/>
          <a:lstStyle/>
          <a:p>
            <a:r>
              <a:rPr lang="en-US" sz="5400" dirty="0" smtClean="0">
                <a:latin typeface="Kanit" pitchFamily="34" charset="0"/>
                <a:ea typeface="Kanit" pitchFamily="34" charset="-122"/>
              </a:rPr>
              <a:t>RELATIONAL ALGEBRA</a:t>
            </a:r>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9046" y="0"/>
            <a:ext cx="3021354" cy="1458410"/>
          </a:xfrm>
          <a:prstGeom prst="rect">
            <a:avLst/>
          </a:prstGeom>
          <a:ln>
            <a:noFill/>
          </a:ln>
          <a:effectLst>
            <a:softEdge rad="112500"/>
          </a:effectLst>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429" y="2028826"/>
            <a:ext cx="10884807" cy="34468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1429" y="5475682"/>
            <a:ext cx="10884807" cy="115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49394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709" y="438150"/>
            <a:ext cx="11182302" cy="1590676"/>
          </a:xfrm>
        </p:spPr>
        <p:txBody>
          <a:bodyPr/>
          <a:lstStyle/>
          <a:p>
            <a:r>
              <a:rPr lang="en-US" sz="5400" dirty="0" smtClean="0">
                <a:latin typeface="Kanit" pitchFamily="34" charset="0"/>
                <a:ea typeface="Kanit" pitchFamily="34" charset="-122"/>
              </a:rPr>
              <a:t>RELATIONAL ALGEBRA</a:t>
            </a:r>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9046" y="0"/>
            <a:ext cx="3021354" cy="1458410"/>
          </a:xfrm>
          <a:prstGeom prst="rect">
            <a:avLst/>
          </a:prstGeom>
          <a:ln>
            <a:noFill/>
          </a:ln>
          <a:effectLst>
            <a:softEdge rad="112500"/>
          </a:effectLst>
        </p:spPr>
      </p:pic>
      <p:sp>
        <p:nvSpPr>
          <p:cNvPr id="5" name="TextBox 4"/>
          <p:cNvSpPr txBox="1"/>
          <p:nvPr/>
        </p:nvSpPr>
        <p:spPr>
          <a:xfrm>
            <a:off x="914400" y="2206170"/>
            <a:ext cx="12554857" cy="5262979"/>
          </a:xfrm>
          <a:prstGeom prst="rect">
            <a:avLst/>
          </a:prstGeom>
          <a:solidFill>
            <a:schemeClr val="accent1">
              <a:lumMod val="60000"/>
              <a:lumOff val="40000"/>
            </a:schemeClr>
          </a:solidFill>
          <a:ln>
            <a:noFill/>
          </a:ln>
        </p:spPr>
        <p:txBody>
          <a:bodyPr wrap="square" rtlCol="0">
            <a:spAutoFit/>
          </a:bodyPr>
          <a:lstStyle/>
          <a:p>
            <a:r>
              <a:rPr lang="en-US" sz="2400" b="1" u="sng" dirty="0"/>
              <a:t>Intersection Operator (∩)</a:t>
            </a:r>
          </a:p>
          <a:p>
            <a:r>
              <a:rPr lang="en-US" sz="2400" dirty="0"/>
              <a:t>Intersection operator is denoted by ∩ symbol and it is used to select common rows (tuples) from two tables (relations).</a:t>
            </a:r>
          </a:p>
          <a:p>
            <a:r>
              <a:rPr lang="en-US" sz="2400" dirty="0"/>
              <a:t> </a:t>
            </a:r>
          </a:p>
          <a:p>
            <a:r>
              <a:rPr lang="en-US" sz="2400" dirty="0"/>
              <a:t>Lets say we have two relations R1 and R2 both have same columns and we want to select all those tuples(rows) that are present in both the relations, then in that case we can apply intersection operation on these two relations R1 ∩ R2.</a:t>
            </a:r>
          </a:p>
          <a:p>
            <a:r>
              <a:rPr lang="en-US" sz="2400" dirty="0"/>
              <a:t> </a:t>
            </a:r>
          </a:p>
          <a:p>
            <a:r>
              <a:rPr lang="en-US" sz="2400" b="1" dirty="0"/>
              <a:t>Note: </a:t>
            </a:r>
            <a:r>
              <a:rPr lang="en-US" sz="2400" dirty="0"/>
              <a:t>Only those rows that are present in both the tables will appear in the result set.</a:t>
            </a:r>
          </a:p>
          <a:p>
            <a:r>
              <a:rPr lang="en-US" sz="2400" dirty="0"/>
              <a:t> </a:t>
            </a:r>
          </a:p>
          <a:p>
            <a:r>
              <a:rPr lang="en-US" sz="2400" b="1" dirty="0"/>
              <a:t>Syntax of Intersection Operator (∩)</a:t>
            </a:r>
          </a:p>
          <a:p>
            <a:r>
              <a:rPr lang="en-US" sz="2400" dirty="0"/>
              <a:t>table_name1 ∩ table_name2</a:t>
            </a:r>
          </a:p>
          <a:p>
            <a:r>
              <a:rPr lang="en-US" sz="2400" dirty="0"/>
              <a:t/>
            </a:r>
            <a:br>
              <a:rPr lang="en-US" sz="2400" dirty="0"/>
            </a:br>
            <a:endParaRPr lang="en-US" sz="2400" dirty="0"/>
          </a:p>
        </p:txBody>
      </p:sp>
    </p:spTree>
    <p:extLst>
      <p:ext uri="{BB962C8B-B14F-4D97-AF65-F5344CB8AC3E}">
        <p14:creationId xmlns:p14="http://schemas.microsoft.com/office/powerpoint/2010/main" val="14597016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709" y="438150"/>
            <a:ext cx="11182302" cy="1590676"/>
          </a:xfrm>
        </p:spPr>
        <p:txBody>
          <a:bodyPr/>
          <a:lstStyle/>
          <a:p>
            <a:r>
              <a:rPr lang="en-US" sz="5400" dirty="0" smtClean="0">
                <a:latin typeface="Kanit" pitchFamily="34" charset="0"/>
                <a:ea typeface="Kanit" pitchFamily="34" charset="-122"/>
              </a:rPr>
              <a:t>RELATIONAL ALGEBRA</a:t>
            </a:r>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9046" y="0"/>
            <a:ext cx="3021354" cy="1458410"/>
          </a:xfrm>
          <a:prstGeom prst="rect">
            <a:avLst/>
          </a:prstGeom>
          <a:ln>
            <a:noFill/>
          </a:ln>
          <a:effectLst>
            <a:softEdge rad="112500"/>
          </a:effectLst>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 y="1843088"/>
            <a:ext cx="12615489" cy="5588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09199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709" y="438150"/>
            <a:ext cx="11182302" cy="1590676"/>
          </a:xfrm>
        </p:spPr>
        <p:txBody>
          <a:bodyPr/>
          <a:lstStyle/>
          <a:p>
            <a:r>
              <a:rPr lang="en-US" sz="5400" dirty="0" smtClean="0">
                <a:latin typeface="Kanit" pitchFamily="34" charset="0"/>
                <a:ea typeface="Kanit" pitchFamily="34" charset="-122"/>
              </a:rPr>
              <a:t>RELATIONAL ALGEBRA</a:t>
            </a:r>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9046" y="0"/>
            <a:ext cx="3021354" cy="1458410"/>
          </a:xfrm>
          <a:prstGeom prst="rect">
            <a:avLst/>
          </a:prstGeom>
          <a:ln>
            <a:noFill/>
          </a:ln>
          <a:effectLst>
            <a:softEdge rad="112500"/>
          </a:effectLst>
        </p:spPr>
      </p:pic>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709" y="2028826"/>
            <a:ext cx="12023980" cy="4220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10028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chemeClr val="tx2">
              <a:lumMod val="20000"/>
              <a:lumOff val="80000"/>
            </a:schemeClr>
          </a:solidFill>
          <a:ln/>
        </p:spPr>
      </p:sp>
      <p:pic>
        <p:nvPicPr>
          <p:cNvPr id="4" name="Image 0" descr="preencoded.png"/>
          <p:cNvPicPr>
            <a:picLocks noChangeAspect="1"/>
          </p:cNvPicPr>
          <p:nvPr/>
        </p:nvPicPr>
        <p:blipFill>
          <a:blip r:embed="rId3"/>
          <a:stretch>
            <a:fillRect/>
          </a:stretch>
        </p:blipFill>
        <p:spPr>
          <a:xfrm>
            <a:off x="0" y="0"/>
            <a:ext cx="5486400" cy="8229600"/>
          </a:xfrm>
          <a:prstGeom prst="rect">
            <a:avLst/>
          </a:prstGeom>
          <a:solidFill>
            <a:schemeClr val="tx2">
              <a:lumMod val="20000"/>
              <a:lumOff val="80000"/>
            </a:schemeClr>
          </a:solidFill>
        </p:spPr>
      </p:pic>
      <p:sp>
        <p:nvSpPr>
          <p:cNvPr id="6" name="Text 2"/>
          <p:cNvSpPr/>
          <p:nvPr/>
        </p:nvSpPr>
        <p:spPr>
          <a:xfrm>
            <a:off x="6230660" y="1155598"/>
            <a:ext cx="7655481" cy="1328976"/>
          </a:xfrm>
          <a:prstGeom prst="rect">
            <a:avLst/>
          </a:prstGeom>
          <a:noFill/>
          <a:ln/>
        </p:spPr>
        <p:txBody>
          <a:bodyPr wrap="square" rtlCol="0" anchor="t"/>
          <a:lstStyle/>
          <a:p>
            <a:pPr marL="0" indent="0">
              <a:lnSpc>
                <a:spcPts val="5233"/>
              </a:lnSpc>
              <a:buNone/>
            </a:pPr>
            <a:r>
              <a:rPr lang="en-US" sz="4186" b="1" dirty="0">
                <a:solidFill>
                  <a:srgbClr val="333F70"/>
                </a:solidFill>
                <a:latin typeface="Unbounded" pitchFamily="34" charset="0"/>
                <a:ea typeface="Unbounded" pitchFamily="34" charset="-122"/>
                <a:cs typeface="Unbounded" pitchFamily="34" charset="-120"/>
              </a:rPr>
              <a:t>Data Definition Language (</a:t>
            </a:r>
            <a:r>
              <a:rPr lang="en-US" sz="4400" b="1" dirty="0">
                <a:solidFill>
                  <a:srgbClr val="333F70"/>
                </a:solidFill>
                <a:latin typeface="Unbounded" pitchFamily="34" charset="0"/>
                <a:ea typeface="Unbounded" pitchFamily="34" charset="-122"/>
                <a:cs typeface="Unbounded" pitchFamily="34" charset="-120"/>
              </a:rPr>
              <a:t>DDL</a:t>
            </a:r>
            <a:r>
              <a:rPr lang="en-US" sz="4186" b="1" dirty="0">
                <a:solidFill>
                  <a:srgbClr val="333F70"/>
                </a:solidFill>
                <a:latin typeface="Unbounded" pitchFamily="34" charset="0"/>
                <a:ea typeface="Unbounded" pitchFamily="34" charset="-122"/>
                <a:cs typeface="Unbounded" pitchFamily="34" charset="-120"/>
              </a:rPr>
              <a:t>)</a:t>
            </a:r>
            <a:endParaRPr lang="en-US" sz="4186" dirty="0"/>
          </a:p>
        </p:txBody>
      </p:sp>
      <p:sp>
        <p:nvSpPr>
          <p:cNvPr id="7" name="Shape 3"/>
          <p:cNvSpPr/>
          <p:nvPr/>
        </p:nvSpPr>
        <p:spPr>
          <a:xfrm>
            <a:off x="6223038" y="2621637"/>
            <a:ext cx="3721418" cy="2601158"/>
          </a:xfrm>
          <a:prstGeom prst="roundRect">
            <a:avLst>
              <a:gd name="adj" fmla="val 3434"/>
            </a:avLst>
          </a:prstGeom>
          <a:solidFill>
            <a:schemeClr val="accent1">
              <a:lumMod val="60000"/>
              <a:lumOff val="40000"/>
            </a:schemeClr>
          </a:solidFill>
          <a:ln w="7620">
            <a:solidFill>
              <a:srgbClr val="BCDBD4"/>
            </a:solidFill>
            <a:prstDash val="solid"/>
          </a:ln>
        </p:spPr>
      </p:sp>
      <p:sp>
        <p:nvSpPr>
          <p:cNvPr id="8" name="Text 4"/>
          <p:cNvSpPr/>
          <p:nvPr/>
        </p:nvSpPr>
        <p:spPr>
          <a:xfrm>
            <a:off x="6450925" y="2621637"/>
            <a:ext cx="2658070" cy="332303"/>
          </a:xfrm>
          <a:prstGeom prst="rect">
            <a:avLst/>
          </a:prstGeom>
          <a:noFill/>
          <a:ln/>
        </p:spPr>
        <p:txBody>
          <a:bodyPr wrap="none" rtlCol="0" anchor="t"/>
          <a:lstStyle/>
          <a:p>
            <a:pPr marL="0" indent="0">
              <a:lnSpc>
                <a:spcPts val="2616"/>
              </a:lnSpc>
              <a:buNone/>
            </a:pPr>
            <a:r>
              <a:rPr lang="en-US" sz="2093" b="1" dirty="0">
                <a:solidFill>
                  <a:srgbClr val="333F70"/>
                </a:solidFill>
                <a:latin typeface="Unbounded" pitchFamily="34" charset="0"/>
                <a:ea typeface="Unbounded" pitchFamily="34" charset="-122"/>
                <a:cs typeface="Unbounded" pitchFamily="34" charset="-120"/>
              </a:rPr>
              <a:t>CREATE</a:t>
            </a:r>
            <a:endParaRPr lang="en-US" sz="2093" dirty="0"/>
          </a:p>
        </p:txBody>
      </p:sp>
      <p:sp>
        <p:nvSpPr>
          <p:cNvPr id="9" name="Text 5"/>
          <p:cNvSpPr/>
          <p:nvPr/>
        </p:nvSpPr>
        <p:spPr>
          <a:xfrm>
            <a:off x="6450925" y="3081457"/>
            <a:ext cx="3280886" cy="1360646"/>
          </a:xfrm>
          <a:prstGeom prst="rect">
            <a:avLst/>
          </a:prstGeom>
          <a:noFill/>
          <a:ln/>
        </p:spPr>
        <p:txBody>
          <a:bodyPr wrap="square" rtlCol="0" anchor="t"/>
          <a:lstStyle/>
          <a:p>
            <a:pPr marL="0" indent="0">
              <a:lnSpc>
                <a:spcPts val="2679"/>
              </a:lnSpc>
              <a:buNone/>
            </a:pPr>
            <a:r>
              <a:rPr lang="en-US" sz="1674" dirty="0">
                <a:solidFill>
                  <a:srgbClr val="333F70"/>
                </a:solidFill>
                <a:latin typeface="Open Sans" pitchFamily="34" charset="0"/>
                <a:ea typeface="Open Sans" pitchFamily="34" charset="-122"/>
                <a:cs typeface="Open Sans" pitchFamily="34" charset="-120"/>
              </a:rPr>
              <a:t>The CREATE statement is used to define and build new database objects, such as tables, indexes, and views.</a:t>
            </a:r>
            <a:endParaRPr lang="en-US" sz="1674" dirty="0"/>
          </a:p>
        </p:txBody>
      </p:sp>
      <p:sp>
        <p:nvSpPr>
          <p:cNvPr id="10" name="Shape 6"/>
          <p:cNvSpPr/>
          <p:nvPr/>
        </p:nvSpPr>
        <p:spPr>
          <a:xfrm>
            <a:off x="10084363" y="2631282"/>
            <a:ext cx="3721418" cy="2601158"/>
          </a:xfrm>
          <a:prstGeom prst="roundRect">
            <a:avLst>
              <a:gd name="adj" fmla="val 3434"/>
            </a:avLst>
          </a:prstGeom>
          <a:solidFill>
            <a:schemeClr val="accent1">
              <a:lumMod val="60000"/>
              <a:lumOff val="40000"/>
            </a:schemeClr>
          </a:solidFill>
          <a:ln w="7620">
            <a:solidFill>
              <a:srgbClr val="BCDBD4"/>
            </a:solidFill>
            <a:prstDash val="solid"/>
          </a:ln>
        </p:spPr>
      </p:sp>
      <p:sp>
        <p:nvSpPr>
          <p:cNvPr id="11" name="Text 7"/>
          <p:cNvSpPr/>
          <p:nvPr/>
        </p:nvSpPr>
        <p:spPr>
          <a:xfrm>
            <a:off x="10384988" y="2621637"/>
            <a:ext cx="2658070" cy="332303"/>
          </a:xfrm>
          <a:prstGeom prst="rect">
            <a:avLst/>
          </a:prstGeom>
          <a:noFill/>
          <a:ln/>
        </p:spPr>
        <p:txBody>
          <a:bodyPr wrap="none" rtlCol="0" anchor="t"/>
          <a:lstStyle/>
          <a:p>
            <a:pPr marL="0" indent="0">
              <a:lnSpc>
                <a:spcPts val="2616"/>
              </a:lnSpc>
              <a:buNone/>
            </a:pPr>
            <a:r>
              <a:rPr lang="en-US" sz="2093" b="1" dirty="0">
                <a:solidFill>
                  <a:srgbClr val="333F70"/>
                </a:solidFill>
                <a:latin typeface="Unbounded" pitchFamily="34" charset="0"/>
                <a:ea typeface="Unbounded" pitchFamily="34" charset="-122"/>
                <a:cs typeface="Unbounded" pitchFamily="34" charset="-120"/>
              </a:rPr>
              <a:t>ALTER</a:t>
            </a:r>
            <a:endParaRPr lang="en-US" sz="2093" dirty="0"/>
          </a:p>
        </p:txBody>
      </p:sp>
      <p:sp>
        <p:nvSpPr>
          <p:cNvPr id="12" name="Text 8"/>
          <p:cNvSpPr/>
          <p:nvPr/>
        </p:nvSpPr>
        <p:spPr>
          <a:xfrm>
            <a:off x="10384988" y="3081457"/>
            <a:ext cx="3280886" cy="1700808"/>
          </a:xfrm>
          <a:prstGeom prst="rect">
            <a:avLst/>
          </a:prstGeom>
          <a:solidFill>
            <a:schemeClr val="accent1">
              <a:lumMod val="60000"/>
              <a:lumOff val="40000"/>
            </a:schemeClr>
          </a:solidFill>
          <a:ln/>
        </p:spPr>
        <p:txBody>
          <a:bodyPr wrap="square" rtlCol="0" anchor="t"/>
          <a:lstStyle/>
          <a:p>
            <a:pPr marL="0" indent="0">
              <a:lnSpc>
                <a:spcPts val="2679"/>
              </a:lnSpc>
              <a:buNone/>
            </a:pPr>
            <a:r>
              <a:rPr lang="en-US" sz="1674" dirty="0">
                <a:solidFill>
                  <a:srgbClr val="333F70"/>
                </a:solidFill>
                <a:latin typeface="Open Sans" pitchFamily="34" charset="0"/>
                <a:ea typeface="Open Sans" pitchFamily="34" charset="-122"/>
                <a:cs typeface="Open Sans" pitchFamily="34" charset="-120"/>
              </a:rPr>
              <a:t>The ALTER statement is used to modify the structure of an existing database object, such as adding, removing, or changing columns in a table.</a:t>
            </a:r>
            <a:endParaRPr lang="en-US" sz="1674" dirty="0"/>
          </a:p>
        </p:txBody>
      </p:sp>
      <p:sp>
        <p:nvSpPr>
          <p:cNvPr id="13" name="Shape 9"/>
          <p:cNvSpPr/>
          <p:nvPr/>
        </p:nvSpPr>
        <p:spPr>
          <a:xfrm>
            <a:off x="6223038" y="5434368"/>
            <a:ext cx="3721418" cy="2260997"/>
          </a:xfrm>
          <a:prstGeom prst="roundRect">
            <a:avLst>
              <a:gd name="adj" fmla="val 3950"/>
            </a:avLst>
          </a:prstGeom>
          <a:solidFill>
            <a:schemeClr val="accent1">
              <a:lumMod val="60000"/>
              <a:lumOff val="40000"/>
            </a:schemeClr>
          </a:solidFill>
          <a:ln w="7620">
            <a:solidFill>
              <a:srgbClr val="BCDBD4"/>
            </a:solidFill>
            <a:prstDash val="solid"/>
          </a:ln>
        </p:spPr>
      </p:sp>
      <p:sp>
        <p:nvSpPr>
          <p:cNvPr id="14" name="Text 10"/>
          <p:cNvSpPr/>
          <p:nvPr/>
        </p:nvSpPr>
        <p:spPr>
          <a:xfrm>
            <a:off x="6450925" y="5435441"/>
            <a:ext cx="2658070" cy="332303"/>
          </a:xfrm>
          <a:prstGeom prst="rect">
            <a:avLst/>
          </a:prstGeom>
          <a:noFill/>
          <a:ln/>
        </p:spPr>
        <p:txBody>
          <a:bodyPr wrap="none" rtlCol="0" anchor="t"/>
          <a:lstStyle/>
          <a:p>
            <a:pPr marL="0" indent="0">
              <a:lnSpc>
                <a:spcPts val="2616"/>
              </a:lnSpc>
              <a:buNone/>
            </a:pPr>
            <a:r>
              <a:rPr lang="en-US" sz="2093" b="1" dirty="0">
                <a:solidFill>
                  <a:srgbClr val="333F70"/>
                </a:solidFill>
                <a:latin typeface="Unbounded" pitchFamily="34" charset="0"/>
                <a:ea typeface="Unbounded" pitchFamily="34" charset="-122"/>
                <a:cs typeface="Unbounded" pitchFamily="34" charset="-120"/>
              </a:rPr>
              <a:t>DROP</a:t>
            </a:r>
            <a:endParaRPr lang="en-US" sz="2093" dirty="0"/>
          </a:p>
        </p:txBody>
      </p:sp>
      <p:sp>
        <p:nvSpPr>
          <p:cNvPr id="15" name="Text 11"/>
          <p:cNvSpPr/>
          <p:nvPr/>
        </p:nvSpPr>
        <p:spPr>
          <a:xfrm>
            <a:off x="6450925" y="5895261"/>
            <a:ext cx="3280886" cy="1360646"/>
          </a:xfrm>
          <a:prstGeom prst="rect">
            <a:avLst/>
          </a:prstGeom>
          <a:noFill/>
          <a:ln/>
        </p:spPr>
        <p:txBody>
          <a:bodyPr wrap="square" rtlCol="0" anchor="t"/>
          <a:lstStyle/>
          <a:p>
            <a:pPr marL="0" indent="0">
              <a:lnSpc>
                <a:spcPts val="2679"/>
              </a:lnSpc>
              <a:buNone/>
            </a:pPr>
            <a:r>
              <a:rPr lang="en-US" sz="1674" dirty="0">
                <a:solidFill>
                  <a:srgbClr val="333F70"/>
                </a:solidFill>
                <a:latin typeface="Open Sans" pitchFamily="34" charset="0"/>
                <a:ea typeface="Open Sans" pitchFamily="34" charset="-122"/>
                <a:cs typeface="Open Sans" pitchFamily="34" charset="-120"/>
              </a:rPr>
              <a:t>The DROP statement is used to remove an existing database object, such as a table or index, from the database.</a:t>
            </a:r>
            <a:endParaRPr lang="en-US" sz="1674" dirty="0"/>
          </a:p>
        </p:txBody>
      </p:sp>
      <p:sp>
        <p:nvSpPr>
          <p:cNvPr id="16" name="Shape 12"/>
          <p:cNvSpPr/>
          <p:nvPr/>
        </p:nvSpPr>
        <p:spPr>
          <a:xfrm>
            <a:off x="10084363" y="5434367"/>
            <a:ext cx="3721418" cy="2260997"/>
          </a:xfrm>
          <a:prstGeom prst="roundRect">
            <a:avLst>
              <a:gd name="adj" fmla="val 3950"/>
            </a:avLst>
          </a:prstGeom>
          <a:solidFill>
            <a:schemeClr val="accent1">
              <a:lumMod val="60000"/>
              <a:lumOff val="40000"/>
            </a:schemeClr>
          </a:solidFill>
          <a:ln w="7620">
            <a:solidFill>
              <a:srgbClr val="BCDBD4"/>
            </a:solidFill>
            <a:prstDash val="solid"/>
          </a:ln>
        </p:spPr>
      </p:sp>
      <p:sp>
        <p:nvSpPr>
          <p:cNvPr id="17" name="Text 13"/>
          <p:cNvSpPr/>
          <p:nvPr/>
        </p:nvSpPr>
        <p:spPr>
          <a:xfrm>
            <a:off x="10384988" y="5435441"/>
            <a:ext cx="2658070" cy="332303"/>
          </a:xfrm>
          <a:prstGeom prst="rect">
            <a:avLst/>
          </a:prstGeom>
          <a:noFill/>
          <a:ln/>
        </p:spPr>
        <p:txBody>
          <a:bodyPr wrap="none" rtlCol="0" anchor="t"/>
          <a:lstStyle/>
          <a:p>
            <a:pPr marL="0" indent="0">
              <a:lnSpc>
                <a:spcPts val="2616"/>
              </a:lnSpc>
              <a:buNone/>
            </a:pPr>
            <a:r>
              <a:rPr lang="en-US" sz="2093" b="1" dirty="0">
                <a:solidFill>
                  <a:srgbClr val="333F70"/>
                </a:solidFill>
                <a:latin typeface="Unbounded" pitchFamily="34" charset="0"/>
                <a:ea typeface="Unbounded" pitchFamily="34" charset="-122"/>
                <a:cs typeface="Unbounded" pitchFamily="34" charset="-120"/>
              </a:rPr>
              <a:t>TRUNCATE</a:t>
            </a:r>
            <a:endParaRPr lang="en-US" sz="2093" dirty="0"/>
          </a:p>
        </p:txBody>
      </p:sp>
      <p:sp>
        <p:nvSpPr>
          <p:cNvPr id="18" name="Text 14"/>
          <p:cNvSpPr/>
          <p:nvPr/>
        </p:nvSpPr>
        <p:spPr>
          <a:xfrm>
            <a:off x="10384988" y="5895261"/>
            <a:ext cx="3280886" cy="1360646"/>
          </a:xfrm>
          <a:prstGeom prst="rect">
            <a:avLst/>
          </a:prstGeom>
          <a:noFill/>
          <a:ln/>
        </p:spPr>
        <p:txBody>
          <a:bodyPr wrap="square" rtlCol="0" anchor="t"/>
          <a:lstStyle/>
          <a:p>
            <a:pPr marL="0" indent="0">
              <a:lnSpc>
                <a:spcPts val="2679"/>
              </a:lnSpc>
              <a:buNone/>
            </a:pPr>
            <a:r>
              <a:rPr lang="en-US" sz="1674" dirty="0">
                <a:solidFill>
                  <a:srgbClr val="333F70"/>
                </a:solidFill>
                <a:latin typeface="Open Sans" pitchFamily="34" charset="0"/>
                <a:ea typeface="Open Sans" pitchFamily="34" charset="-122"/>
                <a:cs typeface="Open Sans" pitchFamily="34" charset="-120"/>
              </a:rPr>
              <a:t>The TRUNCATE statement is used to remove all data from a table, while keeping the table structure intact.</a:t>
            </a:r>
            <a:endParaRPr lang="en-US" sz="1674" dirty="0"/>
          </a:p>
        </p:txBody>
      </p:sp>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 y="-13812"/>
            <a:ext cx="5486404" cy="2863455"/>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2849643"/>
            <a:ext cx="5486400" cy="991377"/>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3858382"/>
            <a:ext cx="5486399" cy="876376"/>
          </a:xfrm>
          <a:prstGeom prst="rect">
            <a:avLst/>
          </a:prstGeom>
        </p:spPr>
      </p:pic>
      <p:pic>
        <p:nvPicPr>
          <p:cNvPr id="24" name="Picture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4757907"/>
            <a:ext cx="5486400" cy="891617"/>
          </a:xfrm>
          <a:prstGeom prst="rect">
            <a:avLst/>
          </a:prstGeom>
        </p:spPr>
      </p:pic>
      <p:pic>
        <p:nvPicPr>
          <p:cNvPr id="25"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 y="5682009"/>
            <a:ext cx="5486399" cy="800169"/>
          </a:xfrm>
          <a:prstGeom prst="rect">
            <a:avLst/>
          </a:prstGeom>
        </p:spPr>
      </p:pic>
      <p:pic>
        <p:nvPicPr>
          <p:cNvPr id="26" name="Picture 2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945072" y="30356"/>
            <a:ext cx="2628177" cy="1312307"/>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709" y="438150"/>
            <a:ext cx="11182302" cy="1590676"/>
          </a:xfrm>
        </p:spPr>
        <p:txBody>
          <a:bodyPr/>
          <a:lstStyle/>
          <a:p>
            <a:r>
              <a:rPr lang="en-US" sz="5400" dirty="0" smtClean="0">
                <a:latin typeface="Kanit" pitchFamily="34" charset="0"/>
                <a:ea typeface="Kanit" pitchFamily="34" charset="-122"/>
              </a:rPr>
              <a:t>RELATIONAL ALGEBRA</a:t>
            </a:r>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9046" y="0"/>
            <a:ext cx="3021354" cy="1458410"/>
          </a:xfrm>
          <a:prstGeom prst="rect">
            <a:avLst/>
          </a:prstGeom>
          <a:ln>
            <a:noFill/>
          </a:ln>
          <a:effectLst>
            <a:softEdge rad="112500"/>
          </a:effectLst>
        </p:spPr>
      </p:pic>
      <p:sp>
        <p:nvSpPr>
          <p:cNvPr id="3" name="TextBox 2"/>
          <p:cNvSpPr txBox="1"/>
          <p:nvPr/>
        </p:nvSpPr>
        <p:spPr>
          <a:xfrm>
            <a:off x="605424" y="1886857"/>
            <a:ext cx="12892862" cy="4832092"/>
          </a:xfrm>
          <a:prstGeom prst="rect">
            <a:avLst/>
          </a:prstGeom>
          <a:solidFill>
            <a:schemeClr val="accent1">
              <a:lumMod val="60000"/>
              <a:lumOff val="40000"/>
            </a:schemeClr>
          </a:solidFill>
        </p:spPr>
        <p:txBody>
          <a:bodyPr wrap="square" rtlCol="0">
            <a:spAutoFit/>
          </a:bodyPr>
          <a:lstStyle/>
          <a:p>
            <a:r>
              <a:rPr lang="en-US" sz="2800" b="1" u="sng" dirty="0"/>
              <a:t>Set Difference (-)</a:t>
            </a:r>
            <a:endParaRPr lang="en-US" sz="2800" u="sng" dirty="0"/>
          </a:p>
          <a:p>
            <a:r>
              <a:rPr lang="en-US" sz="2800" dirty="0"/>
              <a:t>Set Difference is denoted by – symbol. Lets say we have two relations R1 and R2 </a:t>
            </a:r>
            <a:endParaRPr lang="en-US" sz="2800" dirty="0" smtClean="0"/>
          </a:p>
          <a:p>
            <a:r>
              <a:rPr lang="en-US" sz="2800" dirty="0" smtClean="0"/>
              <a:t>and </a:t>
            </a:r>
            <a:r>
              <a:rPr lang="en-US" sz="2800" dirty="0"/>
              <a:t>we want to select all those </a:t>
            </a:r>
            <a:r>
              <a:rPr lang="en-US" sz="2800" dirty="0" smtClean="0"/>
              <a:t>tuples(rows) that </a:t>
            </a:r>
            <a:r>
              <a:rPr lang="en-US" sz="2800" dirty="0"/>
              <a:t>are present in Relation R1 </a:t>
            </a:r>
            <a:r>
              <a:rPr lang="en-US" sz="2800" dirty="0" smtClean="0"/>
              <a:t>but</a:t>
            </a:r>
          </a:p>
          <a:p>
            <a:r>
              <a:rPr lang="en-US" sz="2800" dirty="0" smtClean="0"/>
              <a:t> </a:t>
            </a:r>
            <a:r>
              <a:rPr lang="en-US" sz="2800" b="1" dirty="0"/>
              <a:t>not </a:t>
            </a:r>
            <a:r>
              <a:rPr lang="en-US" sz="2800" dirty="0"/>
              <a:t>present in Relation R2, this can be done using Set difference R1 – R2.</a:t>
            </a:r>
          </a:p>
          <a:p>
            <a:r>
              <a:rPr lang="en-US" sz="2800" dirty="0"/>
              <a:t> </a:t>
            </a:r>
          </a:p>
          <a:p>
            <a:r>
              <a:rPr lang="en-US" sz="2800" b="1" dirty="0"/>
              <a:t>Syntax of Set Difference (-)</a:t>
            </a:r>
          </a:p>
          <a:p>
            <a:r>
              <a:rPr lang="en-US" sz="2800" dirty="0"/>
              <a:t>table_name1 - table_name2</a:t>
            </a:r>
          </a:p>
          <a:p>
            <a:r>
              <a:rPr lang="en-US" sz="2800" dirty="0"/>
              <a:t/>
            </a:r>
            <a:br>
              <a:rPr lang="en-US" sz="2800" dirty="0"/>
            </a:br>
            <a:r>
              <a:rPr lang="en-US" sz="2800" dirty="0"/>
              <a:t>Set Difference (-) Example</a:t>
            </a:r>
          </a:p>
          <a:p>
            <a:r>
              <a:rPr lang="en-US" sz="2800" dirty="0"/>
              <a:t>Lets take the same tables COURSE and STUDENT that we have seen above.</a:t>
            </a:r>
          </a:p>
          <a:p>
            <a:endParaRPr lang="en-US" sz="2800" dirty="0"/>
          </a:p>
        </p:txBody>
      </p:sp>
    </p:spTree>
    <p:extLst>
      <p:ext uri="{BB962C8B-B14F-4D97-AF65-F5344CB8AC3E}">
        <p14:creationId xmlns:p14="http://schemas.microsoft.com/office/powerpoint/2010/main" val="32274362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709" y="438150"/>
            <a:ext cx="11182302" cy="1590676"/>
          </a:xfrm>
        </p:spPr>
        <p:txBody>
          <a:bodyPr/>
          <a:lstStyle/>
          <a:p>
            <a:r>
              <a:rPr lang="en-US" sz="5400" dirty="0" smtClean="0">
                <a:latin typeface="Kanit" pitchFamily="34" charset="0"/>
                <a:ea typeface="Kanit" pitchFamily="34" charset="-122"/>
              </a:rPr>
              <a:t>RELATIONAL ALGEBRA</a:t>
            </a:r>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9046" y="0"/>
            <a:ext cx="3021354" cy="1458410"/>
          </a:xfrm>
          <a:prstGeom prst="rect">
            <a:avLst/>
          </a:prstGeom>
          <a:ln>
            <a:noFill/>
          </a:ln>
          <a:effectLst>
            <a:softEdge rad="112500"/>
          </a:effec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219" y="2467881"/>
            <a:ext cx="13084924" cy="4869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3930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709" y="438150"/>
            <a:ext cx="11182302" cy="1590676"/>
          </a:xfrm>
        </p:spPr>
        <p:txBody>
          <a:bodyPr/>
          <a:lstStyle/>
          <a:p>
            <a:r>
              <a:rPr lang="en-US" sz="5400" dirty="0" smtClean="0">
                <a:latin typeface="Kanit" pitchFamily="34" charset="0"/>
                <a:ea typeface="Kanit" pitchFamily="34" charset="-122"/>
              </a:rPr>
              <a:t>RELATIONAL ALGEBRA</a:t>
            </a:r>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9046" y="0"/>
            <a:ext cx="3021354" cy="1458410"/>
          </a:xfrm>
          <a:prstGeom prst="rect">
            <a:avLst/>
          </a:prstGeom>
          <a:ln>
            <a:noFill/>
          </a:ln>
          <a:effectLst>
            <a:softEdge rad="112500"/>
          </a:effectLst>
        </p:spPr>
      </p:pic>
      <p:sp>
        <p:nvSpPr>
          <p:cNvPr id="3" name="TextBox 2"/>
          <p:cNvSpPr txBox="1"/>
          <p:nvPr/>
        </p:nvSpPr>
        <p:spPr>
          <a:xfrm>
            <a:off x="867954" y="1872343"/>
            <a:ext cx="12415520" cy="2246769"/>
          </a:xfrm>
          <a:prstGeom prst="rect">
            <a:avLst/>
          </a:prstGeom>
          <a:solidFill>
            <a:schemeClr val="accent1">
              <a:lumMod val="60000"/>
              <a:lumOff val="40000"/>
            </a:schemeClr>
          </a:solidFill>
        </p:spPr>
        <p:txBody>
          <a:bodyPr wrap="square" rtlCol="0">
            <a:spAutoFit/>
          </a:bodyPr>
          <a:lstStyle/>
          <a:p>
            <a:r>
              <a:rPr lang="en-US" sz="2000" b="1" u="sng" dirty="0"/>
              <a:t>Cartesian product (X)</a:t>
            </a:r>
            <a:endParaRPr lang="en-US" sz="2000" u="sng" dirty="0"/>
          </a:p>
          <a:p>
            <a:r>
              <a:rPr lang="en-US" sz="2000" dirty="0"/>
              <a:t>Cartesian Product is denoted by X symbol. Lets say we have two relations R1 and R2 then the </a:t>
            </a:r>
            <a:r>
              <a:rPr lang="en-US" sz="2000" dirty="0" err="1"/>
              <a:t>cartesian</a:t>
            </a:r>
            <a:r>
              <a:rPr lang="en-US" sz="2000" dirty="0"/>
              <a:t> product of these two relations (R1 X R2) would combine each tuple of first relation R1 with the each tuple of second relation </a:t>
            </a:r>
            <a:r>
              <a:rPr lang="en-US" sz="2000" dirty="0" smtClean="0"/>
              <a:t>R2. Lets </a:t>
            </a:r>
            <a:r>
              <a:rPr lang="en-US" sz="2000" dirty="0"/>
              <a:t>take an example of this, you will be able to understand this.</a:t>
            </a:r>
          </a:p>
          <a:p>
            <a:r>
              <a:rPr lang="en-US" sz="2000" dirty="0"/>
              <a:t> </a:t>
            </a:r>
          </a:p>
          <a:p>
            <a:r>
              <a:rPr lang="en-US" sz="2000" b="1" dirty="0"/>
              <a:t>Syntax of Cartesian product (X)</a:t>
            </a:r>
          </a:p>
          <a:p>
            <a:r>
              <a:rPr lang="en-US" sz="2000" dirty="0"/>
              <a:t>R1 X </a:t>
            </a:r>
            <a:r>
              <a:rPr lang="en-US" sz="2000" dirty="0" smtClean="0"/>
              <a:t>R2</a:t>
            </a:r>
            <a:endParaRPr lang="en-US" sz="2000"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954" y="4403045"/>
            <a:ext cx="12729029"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56983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709" y="438150"/>
            <a:ext cx="11182302" cy="1590676"/>
          </a:xfrm>
        </p:spPr>
        <p:txBody>
          <a:bodyPr/>
          <a:lstStyle/>
          <a:p>
            <a:r>
              <a:rPr lang="en-US" sz="5400" dirty="0" smtClean="0">
                <a:latin typeface="Kanit" pitchFamily="34" charset="0"/>
                <a:ea typeface="Kanit" pitchFamily="34" charset="-122"/>
              </a:rPr>
              <a:t>RELATIONAL ALGEBRA</a:t>
            </a:r>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9046" y="0"/>
            <a:ext cx="3021354" cy="1458410"/>
          </a:xfrm>
          <a:prstGeom prst="rect">
            <a:avLst/>
          </a:prstGeom>
          <a:ln>
            <a:noFill/>
          </a:ln>
          <a:effectLst>
            <a:softEdge rad="112500"/>
          </a:effectLst>
        </p:spPr>
      </p:pic>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514" y="1800225"/>
            <a:ext cx="13585372" cy="6182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769988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709" y="438150"/>
            <a:ext cx="11182302" cy="1590676"/>
          </a:xfrm>
        </p:spPr>
        <p:txBody>
          <a:bodyPr/>
          <a:lstStyle/>
          <a:p>
            <a:r>
              <a:rPr lang="en-US" sz="5400" dirty="0" smtClean="0">
                <a:latin typeface="Kanit" pitchFamily="34" charset="0"/>
                <a:ea typeface="Kanit" pitchFamily="34" charset="-122"/>
              </a:rPr>
              <a:t>RELATIONAL ALGEBRA</a:t>
            </a:r>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9046" y="0"/>
            <a:ext cx="3021354" cy="1458410"/>
          </a:xfrm>
          <a:prstGeom prst="rect">
            <a:avLst/>
          </a:prstGeom>
          <a:ln>
            <a:noFill/>
          </a:ln>
          <a:effectLst>
            <a:softEdge rad="112500"/>
          </a:effectLst>
        </p:spPr>
      </p:pic>
      <p:sp>
        <p:nvSpPr>
          <p:cNvPr id="3" name="TextBox 2"/>
          <p:cNvSpPr txBox="1"/>
          <p:nvPr/>
        </p:nvSpPr>
        <p:spPr>
          <a:xfrm>
            <a:off x="827313" y="2554514"/>
            <a:ext cx="12292409" cy="4154984"/>
          </a:xfrm>
          <a:prstGeom prst="rect">
            <a:avLst/>
          </a:prstGeom>
          <a:solidFill>
            <a:schemeClr val="accent1">
              <a:lumMod val="60000"/>
              <a:lumOff val="40000"/>
            </a:schemeClr>
          </a:solidFill>
        </p:spPr>
        <p:txBody>
          <a:bodyPr wrap="square" rtlCol="0">
            <a:spAutoFit/>
          </a:bodyPr>
          <a:lstStyle/>
          <a:p>
            <a:r>
              <a:rPr lang="en-US" sz="2400" b="1" u="sng" dirty="0"/>
              <a:t>Rename (ρ)</a:t>
            </a:r>
          </a:p>
          <a:p>
            <a:r>
              <a:rPr lang="en-US" sz="2400" dirty="0"/>
              <a:t>Rename (ρ) operation can be used to rename a relation or an attribute of a relation.</a:t>
            </a:r>
          </a:p>
          <a:p>
            <a:r>
              <a:rPr lang="en-US" sz="2400" b="1" dirty="0"/>
              <a:t>Rename (ρ) Syntax:</a:t>
            </a:r>
          </a:p>
          <a:p>
            <a:r>
              <a:rPr lang="en-US" sz="2400" dirty="0"/>
              <a:t>ρ(</a:t>
            </a:r>
            <a:r>
              <a:rPr lang="en-US" sz="2400" dirty="0" err="1"/>
              <a:t>new_relation_name</a:t>
            </a:r>
            <a:r>
              <a:rPr lang="en-US" sz="2400" dirty="0"/>
              <a:t>, </a:t>
            </a:r>
            <a:r>
              <a:rPr lang="en-US" sz="2400" dirty="0" err="1"/>
              <a:t>old_relation_name</a:t>
            </a:r>
            <a:r>
              <a:rPr lang="en-US" sz="2400" dirty="0"/>
              <a:t>)</a:t>
            </a:r>
          </a:p>
          <a:p>
            <a:r>
              <a:rPr lang="en-US" sz="2400" dirty="0"/>
              <a:t> </a:t>
            </a:r>
          </a:p>
          <a:p>
            <a:r>
              <a:rPr lang="en-US" sz="2400" dirty="0"/>
              <a:t>Rename (ρ) Example</a:t>
            </a:r>
          </a:p>
          <a:p>
            <a:r>
              <a:rPr lang="en-US" sz="2400" dirty="0"/>
              <a:t>Lets say we have a table customer, we are fetching customer names and we are </a:t>
            </a:r>
            <a:r>
              <a:rPr lang="en-US" sz="2400" dirty="0" smtClean="0"/>
              <a:t>renaming</a:t>
            </a:r>
          </a:p>
          <a:p>
            <a:r>
              <a:rPr lang="en-US" sz="2400" dirty="0" smtClean="0"/>
              <a:t> </a:t>
            </a:r>
            <a:r>
              <a:rPr lang="en-US" sz="2400" dirty="0"/>
              <a:t>the resulted relation to CUST_NAMES.</a:t>
            </a:r>
          </a:p>
          <a:p>
            <a:r>
              <a:rPr lang="en-US" sz="2400" dirty="0"/>
              <a:t> </a:t>
            </a:r>
          </a:p>
          <a:p>
            <a:r>
              <a:rPr lang="en-US" sz="2400" dirty="0"/>
              <a:t>Table: CUSTOMER</a:t>
            </a:r>
          </a:p>
          <a:p>
            <a:endParaRPr lang="en-US" sz="2400" dirty="0"/>
          </a:p>
        </p:txBody>
      </p:sp>
    </p:spTree>
    <p:extLst>
      <p:ext uri="{BB962C8B-B14F-4D97-AF65-F5344CB8AC3E}">
        <p14:creationId xmlns:p14="http://schemas.microsoft.com/office/powerpoint/2010/main" val="28318886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709" y="438150"/>
            <a:ext cx="11182302" cy="1590676"/>
          </a:xfrm>
        </p:spPr>
        <p:txBody>
          <a:bodyPr/>
          <a:lstStyle/>
          <a:p>
            <a:r>
              <a:rPr lang="en-US" sz="5400" dirty="0" smtClean="0">
                <a:latin typeface="Kanit" pitchFamily="34" charset="0"/>
                <a:ea typeface="Kanit" pitchFamily="34" charset="-122"/>
              </a:rPr>
              <a:t>RELATIONAL ALGEBRA</a:t>
            </a:r>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9046" y="0"/>
            <a:ext cx="3021354" cy="1458410"/>
          </a:xfrm>
          <a:prstGeom prst="rect">
            <a:avLst/>
          </a:prstGeom>
          <a:ln>
            <a:noFill/>
          </a:ln>
          <a:effectLst>
            <a:softEdge rad="112500"/>
          </a:effectLst>
        </p:spPr>
      </p:pic>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1" y="1862138"/>
            <a:ext cx="12306922" cy="6221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844182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709" y="438150"/>
            <a:ext cx="11182302" cy="1590676"/>
          </a:xfrm>
        </p:spPr>
        <p:txBody>
          <a:bodyPr/>
          <a:lstStyle/>
          <a:p>
            <a:r>
              <a:rPr lang="en-US" sz="5400" dirty="0" smtClean="0">
                <a:latin typeface="Kanit" pitchFamily="34" charset="0"/>
                <a:ea typeface="Kanit" pitchFamily="34" charset="-122"/>
              </a:rPr>
              <a:t>RELATIONAL </a:t>
            </a:r>
            <a:r>
              <a:rPr lang="en-US" sz="5400" dirty="0" smtClean="0">
                <a:latin typeface="Kanit" pitchFamily="34" charset="0"/>
                <a:ea typeface="Kanit" pitchFamily="34" charset="-122"/>
              </a:rPr>
              <a:t>CALCULUS</a:t>
            </a:r>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9046" y="0"/>
            <a:ext cx="3021354" cy="1458410"/>
          </a:xfrm>
          <a:prstGeom prst="rect">
            <a:avLst/>
          </a:prstGeom>
          <a:ln>
            <a:noFill/>
          </a:ln>
          <a:effectLst>
            <a:softEdge rad="112500"/>
          </a:effectLst>
        </p:spPr>
      </p:pic>
      <p:sp>
        <p:nvSpPr>
          <p:cNvPr id="3" name="Rectangle 2"/>
          <p:cNvSpPr/>
          <p:nvPr/>
        </p:nvSpPr>
        <p:spPr>
          <a:xfrm>
            <a:off x="914399" y="2314307"/>
            <a:ext cx="12729030" cy="1815882"/>
          </a:xfrm>
          <a:prstGeom prst="rect">
            <a:avLst/>
          </a:prstGeom>
          <a:solidFill>
            <a:schemeClr val="accent1">
              <a:lumMod val="60000"/>
              <a:lumOff val="40000"/>
            </a:schemeClr>
          </a:solidFill>
        </p:spPr>
        <p:txBody>
          <a:bodyPr wrap="square">
            <a:spAutoFit/>
          </a:bodyPr>
          <a:lstStyle/>
          <a:p>
            <a:r>
              <a:rPr lang="en-US" sz="2800" dirty="0"/>
              <a:t>Relational calculus is a non-procedural query language that tells the system what data to be retrieved but doesn’t tell how to retrieve it.</a:t>
            </a:r>
          </a:p>
          <a:p>
            <a:r>
              <a:rPr lang="en-US" sz="2800" dirty="0"/>
              <a:t> </a:t>
            </a:r>
          </a:p>
          <a:p>
            <a:r>
              <a:rPr lang="en-US" sz="2800" b="1" dirty="0"/>
              <a:t>Types of Relational Calculus</a:t>
            </a:r>
          </a:p>
        </p:txBody>
      </p:sp>
      <p:pic>
        <p:nvPicPr>
          <p:cNvPr id="6" name="Image 75"/>
          <p:cNvPicPr/>
          <p:nvPr/>
        </p:nvPicPr>
        <p:blipFill>
          <a:blip r:embed="rId3" cstate="print"/>
          <a:stretch>
            <a:fillRect/>
          </a:stretch>
        </p:blipFill>
        <p:spPr>
          <a:xfrm>
            <a:off x="3596957" y="4573497"/>
            <a:ext cx="7158128" cy="2625590"/>
          </a:xfrm>
          <a:prstGeom prst="rect">
            <a:avLst/>
          </a:prstGeom>
        </p:spPr>
      </p:pic>
    </p:spTree>
    <p:extLst>
      <p:ext uri="{BB962C8B-B14F-4D97-AF65-F5344CB8AC3E}">
        <p14:creationId xmlns:p14="http://schemas.microsoft.com/office/powerpoint/2010/main" val="5574467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709" y="438150"/>
            <a:ext cx="11182302" cy="1590676"/>
          </a:xfrm>
        </p:spPr>
        <p:txBody>
          <a:bodyPr/>
          <a:lstStyle/>
          <a:p>
            <a:r>
              <a:rPr lang="en-US" sz="5400" dirty="0" smtClean="0">
                <a:latin typeface="Kanit" pitchFamily="34" charset="0"/>
                <a:ea typeface="Kanit" pitchFamily="34" charset="-122"/>
              </a:rPr>
              <a:t>RELATIONAL </a:t>
            </a:r>
            <a:r>
              <a:rPr lang="en-US" sz="5400" dirty="0" smtClean="0">
                <a:latin typeface="Kanit" pitchFamily="34" charset="0"/>
                <a:ea typeface="Kanit" pitchFamily="34" charset="-122"/>
              </a:rPr>
              <a:t>CALCULUS</a:t>
            </a:r>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9046" y="0"/>
            <a:ext cx="3021354" cy="1458410"/>
          </a:xfrm>
          <a:prstGeom prst="rect">
            <a:avLst/>
          </a:prstGeom>
          <a:ln>
            <a:noFill/>
          </a:ln>
          <a:effectLst>
            <a:softEdge rad="112500"/>
          </a:effectLst>
        </p:spPr>
      </p:pic>
      <p:sp>
        <p:nvSpPr>
          <p:cNvPr id="3" name="Rectangle 2"/>
          <p:cNvSpPr/>
          <p:nvPr/>
        </p:nvSpPr>
        <p:spPr>
          <a:xfrm>
            <a:off x="923109" y="2028826"/>
            <a:ext cx="12729030" cy="5262979"/>
          </a:xfrm>
          <a:prstGeom prst="rect">
            <a:avLst/>
          </a:prstGeom>
          <a:solidFill>
            <a:schemeClr val="accent1">
              <a:lumMod val="60000"/>
              <a:lumOff val="40000"/>
            </a:schemeClr>
          </a:solidFill>
        </p:spPr>
        <p:txBody>
          <a:bodyPr wrap="square">
            <a:spAutoFit/>
          </a:bodyPr>
          <a:lstStyle/>
          <a:p>
            <a:pPr lvl="0"/>
            <a:r>
              <a:rPr lang="en-US" sz="2800" b="1" u="sng" dirty="0"/>
              <a:t>Tuple Relational Calculus (TRC)</a:t>
            </a:r>
            <a:endParaRPr lang="en-US" sz="2800" u="sng" dirty="0"/>
          </a:p>
          <a:p>
            <a:r>
              <a:rPr lang="en-US" sz="2800" dirty="0"/>
              <a:t>Tuple relational calculus is used for selecting those tuples that satisfy the given condition</a:t>
            </a:r>
            <a:r>
              <a:rPr lang="en-US" sz="2800" dirty="0" smtClean="0"/>
              <a:t>.</a:t>
            </a:r>
          </a:p>
          <a:p>
            <a:endParaRPr lang="en-US" sz="2800" dirty="0"/>
          </a:p>
          <a:p>
            <a:endParaRPr lang="en-US" sz="2800" dirty="0" smtClean="0"/>
          </a:p>
          <a:p>
            <a:endParaRPr lang="en-US" sz="2800" dirty="0"/>
          </a:p>
          <a:p>
            <a:r>
              <a:rPr lang="en-US" sz="2800" dirty="0"/>
              <a:t> </a:t>
            </a:r>
          </a:p>
          <a:p>
            <a:r>
              <a:rPr lang="en-US" sz="2800" b="1" dirty="0"/>
              <a:t>     </a:t>
            </a:r>
            <a:endParaRPr lang="en-US" sz="2800" b="1" dirty="0" smtClean="0"/>
          </a:p>
          <a:p>
            <a:endParaRPr lang="en-US" sz="2800" b="1" dirty="0"/>
          </a:p>
          <a:p>
            <a:r>
              <a:rPr lang="en-US" sz="2800" b="1" dirty="0" smtClean="0"/>
              <a:t> </a:t>
            </a:r>
            <a:r>
              <a:rPr lang="en-US" sz="2800" b="1" dirty="0"/>
              <a:t>T</a:t>
            </a:r>
            <a:r>
              <a:rPr lang="en-US" sz="2800" dirty="0"/>
              <a:t> is the resulting tuples</a:t>
            </a:r>
          </a:p>
          <a:p>
            <a:r>
              <a:rPr lang="en-US" sz="2800" b="1" dirty="0"/>
              <a:t>  </a:t>
            </a:r>
            <a:r>
              <a:rPr lang="en-US" sz="2800" b="1" dirty="0" smtClean="0"/>
              <a:t>P(T</a:t>
            </a:r>
            <a:r>
              <a:rPr lang="en-US" sz="2800" b="1" dirty="0"/>
              <a:t>)</a:t>
            </a:r>
            <a:r>
              <a:rPr lang="en-US" sz="2800" dirty="0"/>
              <a:t> is the condition used to fetch T</a:t>
            </a:r>
            <a:r>
              <a:rPr lang="en-US" sz="2800" dirty="0" smtClean="0"/>
              <a:t>.</a:t>
            </a:r>
          </a:p>
          <a:p>
            <a:endParaRPr lang="en-US" sz="2800" dirty="0"/>
          </a:p>
        </p:txBody>
      </p:sp>
      <p:pic>
        <p:nvPicPr>
          <p:cNvPr id="7" name="Picture 6" descr="C:\Users\amit garg\Desktop\1.PNG"/>
          <p:cNvPicPr/>
          <p:nvPr/>
        </p:nvPicPr>
        <p:blipFill>
          <a:blip r:embed="rId3">
            <a:extLst>
              <a:ext uri="{28A0092B-C50C-407E-A947-70E740481C1C}">
                <a14:useLocalDpi xmlns:a14="http://schemas.microsoft.com/office/drawing/2010/main" val="0"/>
              </a:ext>
            </a:extLst>
          </a:blip>
          <a:srcRect/>
          <a:stretch>
            <a:fillRect/>
          </a:stretch>
        </p:blipFill>
        <p:spPr bwMode="auto">
          <a:xfrm>
            <a:off x="3904434" y="3307987"/>
            <a:ext cx="6560365" cy="2236470"/>
          </a:xfrm>
          <a:prstGeom prst="rect">
            <a:avLst/>
          </a:prstGeom>
          <a:noFill/>
          <a:ln>
            <a:noFill/>
          </a:ln>
        </p:spPr>
      </p:pic>
    </p:spTree>
    <p:extLst>
      <p:ext uri="{BB962C8B-B14F-4D97-AF65-F5344CB8AC3E}">
        <p14:creationId xmlns:p14="http://schemas.microsoft.com/office/powerpoint/2010/main" val="324578649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709" y="438150"/>
            <a:ext cx="11182302" cy="1590676"/>
          </a:xfrm>
        </p:spPr>
        <p:txBody>
          <a:bodyPr/>
          <a:lstStyle/>
          <a:p>
            <a:r>
              <a:rPr lang="en-US" sz="5400" dirty="0" smtClean="0">
                <a:latin typeface="Kanit" pitchFamily="34" charset="0"/>
                <a:ea typeface="Kanit" pitchFamily="34" charset="-122"/>
              </a:rPr>
              <a:t>RELATIONAL </a:t>
            </a:r>
            <a:r>
              <a:rPr lang="en-US" sz="5400" dirty="0" smtClean="0">
                <a:latin typeface="Kanit" pitchFamily="34" charset="0"/>
                <a:ea typeface="Kanit" pitchFamily="34" charset="-122"/>
              </a:rPr>
              <a:t>CALCULUS</a:t>
            </a:r>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9046" y="0"/>
            <a:ext cx="3021354" cy="1458410"/>
          </a:xfrm>
          <a:prstGeom prst="rect">
            <a:avLst/>
          </a:prstGeom>
          <a:ln>
            <a:noFill/>
          </a:ln>
          <a:effectLst>
            <a:softEdge rad="112500"/>
          </a:effectLst>
        </p:spPr>
      </p:pic>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4415" y="1673453"/>
            <a:ext cx="11875308" cy="3696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44416" y="5540375"/>
            <a:ext cx="11875308"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10066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709" y="438150"/>
            <a:ext cx="11182302" cy="1590676"/>
          </a:xfrm>
        </p:spPr>
        <p:txBody>
          <a:bodyPr/>
          <a:lstStyle/>
          <a:p>
            <a:r>
              <a:rPr lang="en-US" sz="5400" dirty="0" smtClean="0">
                <a:latin typeface="Kanit" pitchFamily="34" charset="0"/>
                <a:ea typeface="Kanit" pitchFamily="34" charset="-122"/>
              </a:rPr>
              <a:t>RELATIONAL </a:t>
            </a:r>
            <a:r>
              <a:rPr lang="en-US" sz="5400" dirty="0" smtClean="0">
                <a:latin typeface="Kanit" pitchFamily="34" charset="0"/>
                <a:ea typeface="Kanit" pitchFamily="34" charset="-122"/>
              </a:rPr>
              <a:t>CALCULUS</a:t>
            </a:r>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9046" y="0"/>
            <a:ext cx="3021354" cy="1458410"/>
          </a:xfrm>
          <a:prstGeom prst="rect">
            <a:avLst/>
          </a:prstGeom>
          <a:ln>
            <a:noFill/>
          </a:ln>
          <a:effectLst>
            <a:softEdge rad="112500"/>
          </a:effectLst>
        </p:spPr>
      </p:pic>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0005" y="2468335"/>
            <a:ext cx="11109718" cy="3293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92397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chemeClr val="tx2">
              <a:lumMod val="20000"/>
              <a:lumOff val="80000"/>
            </a:schemeClr>
          </a:solidFill>
          <a:ln/>
        </p:spPr>
      </p:sp>
      <p:sp>
        <p:nvSpPr>
          <p:cNvPr id="3" name="Shape 1"/>
          <p:cNvSpPr/>
          <p:nvPr/>
        </p:nvSpPr>
        <p:spPr>
          <a:xfrm>
            <a:off x="0" y="0"/>
            <a:ext cx="14630400" cy="8231386"/>
          </a:xfrm>
          <a:prstGeom prst="rect">
            <a:avLst/>
          </a:prstGeom>
          <a:solidFill>
            <a:schemeClr val="tx2">
              <a:lumMod val="20000"/>
              <a:lumOff val="80000"/>
            </a:schemeClr>
          </a:solidFill>
          <a:ln/>
        </p:spPr>
      </p:sp>
      <p:sp>
        <p:nvSpPr>
          <p:cNvPr id="4" name="Text 2"/>
          <p:cNvSpPr/>
          <p:nvPr/>
        </p:nvSpPr>
        <p:spPr>
          <a:xfrm>
            <a:off x="787241" y="618530"/>
            <a:ext cx="11118533" cy="702826"/>
          </a:xfrm>
          <a:prstGeom prst="rect">
            <a:avLst/>
          </a:prstGeom>
          <a:noFill/>
          <a:ln/>
        </p:spPr>
        <p:txBody>
          <a:bodyPr wrap="none" rtlCol="0" anchor="t"/>
          <a:lstStyle/>
          <a:p>
            <a:pPr marL="0" indent="0">
              <a:lnSpc>
                <a:spcPts val="5535"/>
              </a:lnSpc>
              <a:buNone/>
            </a:pPr>
            <a:r>
              <a:rPr lang="en-US" sz="4428" b="1" dirty="0">
                <a:solidFill>
                  <a:srgbClr val="333F70"/>
                </a:solidFill>
                <a:latin typeface="Unbounded" pitchFamily="34" charset="0"/>
                <a:ea typeface="Unbounded" pitchFamily="34" charset="-122"/>
                <a:cs typeface="Unbounded" pitchFamily="34" charset="-120"/>
              </a:rPr>
              <a:t>Data Definition Language (DDL)</a:t>
            </a:r>
            <a:endParaRPr lang="en-US" sz="4428" dirty="0"/>
          </a:p>
        </p:txBody>
      </p:sp>
      <p:sp>
        <p:nvSpPr>
          <p:cNvPr id="5" name="Text 3"/>
          <p:cNvSpPr/>
          <p:nvPr/>
        </p:nvSpPr>
        <p:spPr>
          <a:xfrm>
            <a:off x="787241" y="1883688"/>
            <a:ext cx="3985498" cy="702945"/>
          </a:xfrm>
          <a:prstGeom prst="rect">
            <a:avLst/>
          </a:prstGeom>
          <a:noFill/>
          <a:ln/>
        </p:spPr>
        <p:txBody>
          <a:bodyPr wrap="square" rtlCol="0" anchor="t"/>
          <a:lstStyle/>
          <a:p>
            <a:pPr marL="0" indent="0">
              <a:lnSpc>
                <a:spcPts val="2768"/>
              </a:lnSpc>
              <a:buNone/>
            </a:pPr>
            <a:r>
              <a:rPr lang="en-US" sz="2214" b="1" dirty="0">
                <a:solidFill>
                  <a:srgbClr val="333F70"/>
                </a:solidFill>
                <a:latin typeface="Unbounded" pitchFamily="34" charset="0"/>
                <a:ea typeface="Unbounded" pitchFamily="34" charset="-122"/>
                <a:cs typeface="Unbounded" pitchFamily="34" charset="-120"/>
              </a:rPr>
              <a:t>Example: Creating a New Table</a:t>
            </a:r>
            <a:endParaRPr lang="en-US" sz="2214" dirty="0"/>
          </a:p>
        </p:txBody>
      </p:sp>
      <p:sp>
        <p:nvSpPr>
          <p:cNvPr id="6" name="Text 4"/>
          <p:cNvSpPr/>
          <p:nvPr/>
        </p:nvSpPr>
        <p:spPr>
          <a:xfrm>
            <a:off x="787241" y="2811542"/>
            <a:ext cx="3985498" cy="1079421"/>
          </a:xfrm>
          <a:prstGeom prst="rect">
            <a:avLst/>
          </a:prstGeom>
          <a:noFill/>
          <a:ln/>
        </p:spPr>
        <p:txBody>
          <a:bodyPr wrap="square" rtlCol="0" anchor="t"/>
          <a:lstStyle/>
          <a:p>
            <a:pPr marL="0" indent="0">
              <a:lnSpc>
                <a:spcPts val="2834"/>
              </a:lnSpc>
              <a:buNone/>
            </a:pPr>
            <a:r>
              <a:rPr lang="en-US" sz="1771" dirty="0">
                <a:solidFill>
                  <a:srgbClr val="333F70"/>
                </a:solidFill>
                <a:latin typeface="Open Sans" pitchFamily="34" charset="0"/>
                <a:ea typeface="Open Sans" pitchFamily="34" charset="-122"/>
                <a:cs typeface="Open Sans" pitchFamily="34" charset="-120"/>
              </a:rPr>
              <a:t>To create a new table for customer information, you can use the CREATE TABLE statement:</a:t>
            </a:r>
            <a:endParaRPr lang="en-US" sz="1771" dirty="0"/>
          </a:p>
        </p:txBody>
      </p:sp>
      <p:sp>
        <p:nvSpPr>
          <p:cNvPr id="7" name="Shape 5"/>
          <p:cNvSpPr/>
          <p:nvPr/>
        </p:nvSpPr>
        <p:spPr>
          <a:xfrm>
            <a:off x="787241" y="4143970"/>
            <a:ext cx="3985498" cy="3215878"/>
          </a:xfrm>
          <a:prstGeom prst="roundRect">
            <a:avLst>
              <a:gd name="adj" fmla="val 2938"/>
            </a:avLst>
          </a:prstGeom>
          <a:solidFill>
            <a:srgbClr val="D6F5EE"/>
          </a:solidFill>
          <a:ln/>
        </p:spPr>
      </p:sp>
      <p:sp>
        <p:nvSpPr>
          <p:cNvPr id="8" name="Shape 6"/>
          <p:cNvSpPr/>
          <p:nvPr/>
        </p:nvSpPr>
        <p:spPr>
          <a:xfrm>
            <a:off x="776049" y="4143970"/>
            <a:ext cx="4007882" cy="3215878"/>
          </a:xfrm>
          <a:prstGeom prst="roundRect">
            <a:avLst>
              <a:gd name="adj" fmla="val 1049"/>
            </a:avLst>
          </a:prstGeom>
          <a:solidFill>
            <a:schemeClr val="accent1">
              <a:lumMod val="60000"/>
              <a:lumOff val="40000"/>
            </a:schemeClr>
          </a:solidFill>
          <a:ln/>
        </p:spPr>
      </p:sp>
      <p:sp>
        <p:nvSpPr>
          <p:cNvPr id="9" name="Text 7"/>
          <p:cNvSpPr/>
          <p:nvPr/>
        </p:nvSpPr>
        <p:spPr>
          <a:xfrm>
            <a:off x="1000958" y="4312682"/>
            <a:ext cx="3558064" cy="2878455"/>
          </a:xfrm>
          <a:prstGeom prst="rect">
            <a:avLst/>
          </a:prstGeom>
          <a:noFill/>
          <a:ln/>
        </p:spPr>
        <p:txBody>
          <a:bodyPr wrap="square" rtlCol="0" anchor="t"/>
          <a:lstStyle/>
          <a:p>
            <a:pPr marL="0" indent="0">
              <a:lnSpc>
                <a:spcPts val="2834"/>
              </a:lnSpc>
              <a:buNone/>
            </a:pPr>
            <a:r>
              <a:rPr lang="en-US" sz="1771" dirty="0" smtClean="0">
                <a:solidFill>
                  <a:srgbClr val="333F70"/>
                </a:solidFill>
                <a:highlight>
                  <a:srgbClr val="D6F5EE"/>
                </a:highlight>
                <a:latin typeface="Consolas" pitchFamily="34" charset="0"/>
                <a:ea typeface="Consolas" pitchFamily="34" charset="-122"/>
                <a:cs typeface="Consolas" pitchFamily="34" charset="-120"/>
              </a:rPr>
              <a:t>CREATE TABLE Customers (
    </a:t>
            </a:r>
            <a:r>
              <a:rPr lang="en-US" sz="1771" dirty="0" err="1" smtClean="0">
                <a:solidFill>
                  <a:srgbClr val="333F70"/>
                </a:solidFill>
                <a:highlight>
                  <a:srgbClr val="D6F5EE"/>
                </a:highlight>
                <a:latin typeface="Consolas" pitchFamily="34" charset="0"/>
                <a:ea typeface="Consolas" pitchFamily="34" charset="-122"/>
                <a:cs typeface="Consolas" pitchFamily="34" charset="-120"/>
              </a:rPr>
              <a:t>CustomerID</a:t>
            </a:r>
            <a:r>
              <a:rPr lang="en-US" sz="1771" dirty="0" smtClean="0">
                <a:solidFill>
                  <a:srgbClr val="333F70"/>
                </a:solidFill>
                <a:highlight>
                  <a:srgbClr val="D6F5EE"/>
                </a:highlight>
                <a:latin typeface="Consolas" pitchFamily="34" charset="0"/>
                <a:ea typeface="Consolas" pitchFamily="34" charset="-122"/>
                <a:cs typeface="Consolas" pitchFamily="34" charset="-120"/>
              </a:rPr>
              <a:t> INT PRIMARY KEY,
    </a:t>
            </a:r>
            <a:r>
              <a:rPr lang="en-US" sz="1771" dirty="0" err="1" smtClean="0">
                <a:solidFill>
                  <a:srgbClr val="333F70"/>
                </a:solidFill>
                <a:highlight>
                  <a:srgbClr val="D6F5EE"/>
                </a:highlight>
                <a:latin typeface="Consolas" pitchFamily="34" charset="0"/>
                <a:ea typeface="Consolas" pitchFamily="34" charset="-122"/>
                <a:cs typeface="Consolas" pitchFamily="34" charset="-120"/>
              </a:rPr>
              <a:t>FirstName</a:t>
            </a:r>
            <a:r>
              <a:rPr lang="en-US" sz="1771" dirty="0" smtClean="0">
                <a:solidFill>
                  <a:srgbClr val="333F70"/>
                </a:solidFill>
                <a:highlight>
                  <a:srgbClr val="D6F5EE"/>
                </a:highlight>
                <a:latin typeface="Consolas" pitchFamily="34" charset="0"/>
                <a:ea typeface="Consolas" pitchFamily="34" charset="-122"/>
                <a:cs typeface="Consolas" pitchFamily="34" charset="-120"/>
              </a:rPr>
              <a:t> VARCHAR(50),
    </a:t>
            </a:r>
            <a:r>
              <a:rPr lang="en-US" sz="1771" dirty="0" err="1" smtClean="0">
                <a:solidFill>
                  <a:srgbClr val="333F70"/>
                </a:solidFill>
                <a:highlight>
                  <a:srgbClr val="D6F5EE"/>
                </a:highlight>
                <a:latin typeface="Consolas" pitchFamily="34" charset="0"/>
                <a:ea typeface="Consolas" pitchFamily="34" charset="-122"/>
                <a:cs typeface="Consolas" pitchFamily="34" charset="-120"/>
              </a:rPr>
              <a:t>LastName</a:t>
            </a:r>
            <a:r>
              <a:rPr lang="en-US" sz="1771" dirty="0" smtClean="0">
                <a:solidFill>
                  <a:srgbClr val="333F70"/>
                </a:solidFill>
                <a:highlight>
                  <a:srgbClr val="D6F5EE"/>
                </a:highlight>
                <a:latin typeface="Consolas" pitchFamily="34" charset="0"/>
                <a:ea typeface="Consolas" pitchFamily="34" charset="-122"/>
                <a:cs typeface="Consolas" pitchFamily="34" charset="-120"/>
              </a:rPr>
              <a:t> VARCHAR(50),
    Email VARCHAR(100),
    Phone VARCHAR(20)
);</a:t>
            </a:r>
            <a:r>
              <a:rPr lang="en-US" sz="1771" dirty="0">
                <a:solidFill>
                  <a:srgbClr val="333F70"/>
                </a:solidFill>
                <a:highlight>
                  <a:srgbClr val="D6F5EE"/>
                </a:highlight>
                <a:latin typeface="Consolas" pitchFamily="34" charset="0"/>
                <a:ea typeface="Consolas" pitchFamily="34" charset="-122"/>
                <a:cs typeface="Consolas" pitchFamily="34" charset="-120"/>
              </a:rPr>
              <a:t>
</a:t>
            </a:r>
            <a:endParaRPr lang="en-US" sz="1771" dirty="0"/>
          </a:p>
        </p:txBody>
      </p:sp>
      <p:sp>
        <p:nvSpPr>
          <p:cNvPr id="10" name="Text 8"/>
          <p:cNvSpPr/>
          <p:nvPr/>
        </p:nvSpPr>
        <p:spPr>
          <a:xfrm>
            <a:off x="5329238" y="1883688"/>
            <a:ext cx="2811899" cy="351472"/>
          </a:xfrm>
          <a:prstGeom prst="rect">
            <a:avLst/>
          </a:prstGeom>
          <a:noFill/>
          <a:ln/>
        </p:spPr>
        <p:txBody>
          <a:bodyPr wrap="none" rtlCol="0" anchor="t"/>
          <a:lstStyle/>
          <a:p>
            <a:pPr marL="0" indent="0">
              <a:lnSpc>
                <a:spcPts val="2768"/>
              </a:lnSpc>
              <a:buNone/>
            </a:pPr>
            <a:r>
              <a:rPr lang="en-US" sz="2214" b="1" dirty="0">
                <a:solidFill>
                  <a:srgbClr val="333F70"/>
                </a:solidFill>
                <a:latin typeface="Unbounded" pitchFamily="34" charset="0"/>
                <a:ea typeface="Unbounded" pitchFamily="34" charset="-122"/>
                <a:cs typeface="Unbounded" pitchFamily="34" charset="-120"/>
              </a:rPr>
              <a:t>Table Structure</a:t>
            </a:r>
            <a:endParaRPr lang="en-US" sz="2214" dirty="0"/>
          </a:p>
        </p:txBody>
      </p:sp>
      <p:sp>
        <p:nvSpPr>
          <p:cNvPr id="11" name="Text 9"/>
          <p:cNvSpPr/>
          <p:nvPr/>
        </p:nvSpPr>
        <p:spPr>
          <a:xfrm>
            <a:off x="5329238" y="2460069"/>
            <a:ext cx="3985498" cy="1439228"/>
          </a:xfrm>
          <a:prstGeom prst="rect">
            <a:avLst/>
          </a:prstGeom>
          <a:noFill/>
          <a:ln/>
        </p:spPr>
        <p:txBody>
          <a:bodyPr wrap="square" rtlCol="0" anchor="t"/>
          <a:lstStyle/>
          <a:p>
            <a:pPr marL="0" indent="0">
              <a:lnSpc>
                <a:spcPts val="2834"/>
              </a:lnSpc>
              <a:buNone/>
            </a:pPr>
            <a:r>
              <a:rPr lang="en-US" sz="1771" dirty="0">
                <a:solidFill>
                  <a:srgbClr val="333F70"/>
                </a:solidFill>
                <a:latin typeface="Open Sans" pitchFamily="34" charset="0"/>
                <a:ea typeface="Open Sans" pitchFamily="34" charset="-122"/>
                <a:cs typeface="Open Sans" pitchFamily="34" charset="-120"/>
              </a:rPr>
              <a:t>This creates a new table called "Customers" with five columns: CustomerID, FirstName, LastName, Email, and Phone.</a:t>
            </a:r>
            <a:endParaRPr lang="en-US" sz="1771" dirty="0"/>
          </a:p>
        </p:txBody>
      </p:sp>
      <p:sp>
        <p:nvSpPr>
          <p:cNvPr id="12" name="Text 10"/>
          <p:cNvSpPr/>
          <p:nvPr/>
        </p:nvSpPr>
        <p:spPr>
          <a:xfrm>
            <a:off x="9871234" y="1883688"/>
            <a:ext cx="2811899" cy="351472"/>
          </a:xfrm>
          <a:prstGeom prst="rect">
            <a:avLst/>
          </a:prstGeom>
          <a:noFill/>
          <a:ln/>
        </p:spPr>
        <p:txBody>
          <a:bodyPr wrap="none" rtlCol="0" anchor="t"/>
          <a:lstStyle/>
          <a:p>
            <a:pPr marL="0" indent="0">
              <a:lnSpc>
                <a:spcPts val="2768"/>
              </a:lnSpc>
              <a:buNone/>
            </a:pPr>
            <a:r>
              <a:rPr lang="en-US" sz="2214" b="1" dirty="0">
                <a:solidFill>
                  <a:srgbClr val="333F70"/>
                </a:solidFill>
                <a:latin typeface="Unbounded" pitchFamily="34" charset="0"/>
                <a:ea typeface="Unbounded" pitchFamily="34" charset="-122"/>
                <a:cs typeface="Unbounded" pitchFamily="34" charset="-120"/>
              </a:rPr>
              <a:t>Primary Key</a:t>
            </a:r>
            <a:endParaRPr lang="en-US" sz="2214" dirty="0"/>
          </a:p>
        </p:txBody>
      </p:sp>
      <p:sp>
        <p:nvSpPr>
          <p:cNvPr id="13" name="Text 11"/>
          <p:cNvSpPr/>
          <p:nvPr/>
        </p:nvSpPr>
        <p:spPr>
          <a:xfrm>
            <a:off x="9871234" y="2460069"/>
            <a:ext cx="3985498" cy="1439228"/>
          </a:xfrm>
          <a:prstGeom prst="rect">
            <a:avLst/>
          </a:prstGeom>
          <a:noFill/>
          <a:ln/>
        </p:spPr>
        <p:txBody>
          <a:bodyPr wrap="square" rtlCol="0" anchor="t"/>
          <a:lstStyle/>
          <a:p>
            <a:pPr marL="0" indent="0">
              <a:lnSpc>
                <a:spcPts val="2834"/>
              </a:lnSpc>
              <a:buNone/>
            </a:pPr>
            <a:r>
              <a:rPr lang="en-US" sz="1771" dirty="0">
                <a:solidFill>
                  <a:srgbClr val="333F70"/>
                </a:solidFill>
                <a:latin typeface="Open Sans" pitchFamily="34" charset="0"/>
                <a:ea typeface="Open Sans" pitchFamily="34" charset="-122"/>
                <a:cs typeface="Open Sans" pitchFamily="34" charset="-120"/>
              </a:rPr>
              <a:t>The CustomerID column is defined as the primary key, which ensures unique identification of each customer record.</a:t>
            </a:r>
            <a:endParaRPr lang="en-US" sz="1771" dirty="0"/>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7281" y="92596"/>
            <a:ext cx="2824223" cy="1566183"/>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709" y="438150"/>
            <a:ext cx="11182302" cy="1590676"/>
          </a:xfrm>
        </p:spPr>
        <p:txBody>
          <a:bodyPr/>
          <a:lstStyle/>
          <a:p>
            <a:r>
              <a:rPr lang="en-US" sz="5400" dirty="0" smtClean="0">
                <a:latin typeface="Kanit" pitchFamily="34" charset="0"/>
                <a:ea typeface="Kanit" pitchFamily="34" charset="-122"/>
              </a:rPr>
              <a:t>RELATIONAL </a:t>
            </a:r>
            <a:r>
              <a:rPr lang="en-US" sz="5400" dirty="0" smtClean="0">
                <a:latin typeface="Kanit" pitchFamily="34" charset="0"/>
                <a:ea typeface="Kanit" pitchFamily="34" charset="-122"/>
              </a:rPr>
              <a:t>CALCULUS</a:t>
            </a:r>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9046" y="0"/>
            <a:ext cx="3021354" cy="1458410"/>
          </a:xfrm>
          <a:prstGeom prst="rect">
            <a:avLst/>
          </a:prstGeom>
          <a:ln>
            <a:noFill/>
          </a:ln>
          <a:effectLst>
            <a:softEdge rad="112500"/>
          </a:effectLst>
        </p:spPr>
      </p:pic>
      <p:sp>
        <p:nvSpPr>
          <p:cNvPr id="3" name="TextBox 2"/>
          <p:cNvSpPr txBox="1"/>
          <p:nvPr/>
        </p:nvSpPr>
        <p:spPr>
          <a:xfrm>
            <a:off x="1024709" y="2072369"/>
            <a:ext cx="12095014" cy="5632311"/>
          </a:xfrm>
          <a:prstGeom prst="rect">
            <a:avLst/>
          </a:prstGeom>
          <a:solidFill>
            <a:schemeClr val="accent1">
              <a:lumMod val="60000"/>
              <a:lumOff val="40000"/>
            </a:schemeClr>
          </a:solidFill>
        </p:spPr>
        <p:txBody>
          <a:bodyPr wrap="square" rtlCol="0">
            <a:spAutoFit/>
          </a:bodyPr>
          <a:lstStyle/>
          <a:p>
            <a:pPr lvl="0"/>
            <a:r>
              <a:rPr lang="en-US" sz="2400" b="1" u="sng" dirty="0"/>
              <a:t>Domain Relational Calculus (DRC)</a:t>
            </a:r>
            <a:endParaRPr lang="en-US" sz="2400" u="sng" dirty="0"/>
          </a:p>
          <a:p>
            <a:r>
              <a:rPr lang="en-US" sz="2400" dirty="0"/>
              <a:t>In domain relational calculus the records are filtered based on the domains. Again we take the same table to understand how DRC works.</a:t>
            </a:r>
          </a:p>
          <a:p>
            <a:r>
              <a:rPr lang="en-US" sz="2400" dirty="0"/>
              <a:t> </a:t>
            </a:r>
          </a:p>
          <a:p>
            <a:r>
              <a:rPr lang="en-US" sz="2400" b="1" dirty="0"/>
              <a:t>Many of the calculus expressions involves the use of Quantifiers</a:t>
            </a:r>
            <a:r>
              <a:rPr lang="en-US" sz="2400" b="1" dirty="0" smtClean="0"/>
              <a:t>.</a:t>
            </a:r>
          </a:p>
          <a:p>
            <a:r>
              <a:rPr lang="en-US" sz="2400" b="1" dirty="0" smtClean="0"/>
              <a:t> </a:t>
            </a:r>
            <a:r>
              <a:rPr lang="en-US" sz="2400" b="1" dirty="0"/>
              <a:t>There are two types of quantifiers</a:t>
            </a:r>
            <a:r>
              <a:rPr lang="en-US" sz="2400" b="1" dirty="0" smtClean="0"/>
              <a:t>:</a:t>
            </a:r>
          </a:p>
          <a:p>
            <a:endParaRPr lang="en-US" sz="2400" dirty="0"/>
          </a:p>
          <a:p>
            <a:pPr lvl="0"/>
            <a:r>
              <a:rPr lang="en-US" sz="2400" b="1" dirty="0"/>
              <a:t>Universal Quantifiers:</a:t>
            </a:r>
            <a:r>
              <a:rPr lang="en-US" sz="2400" dirty="0"/>
              <a:t> The universal quantifier denoted by </a:t>
            </a:r>
            <a:r>
              <a:rPr lang="en-US" sz="2400" b="1" dirty="0"/>
              <a:t>∀</a:t>
            </a:r>
            <a:r>
              <a:rPr lang="en-US" sz="2400" dirty="0"/>
              <a:t> is read as for all which means that in a given set of tuples exactly all tuples satisfy a given condition</a:t>
            </a:r>
            <a:r>
              <a:rPr lang="en-US" sz="2400" dirty="0" smtClean="0"/>
              <a:t>.</a:t>
            </a:r>
          </a:p>
          <a:p>
            <a:pPr lvl="0"/>
            <a:endParaRPr lang="en-US" sz="2400" dirty="0"/>
          </a:p>
          <a:p>
            <a:pPr lvl="0"/>
            <a:r>
              <a:rPr lang="en-US" sz="2400" b="1" dirty="0"/>
              <a:t>Existential Quantifiers:</a:t>
            </a:r>
            <a:r>
              <a:rPr lang="en-US" sz="2400" dirty="0"/>
              <a:t> The existential quantifier denoted by </a:t>
            </a:r>
            <a:r>
              <a:rPr lang="en-US" sz="2400" b="1" dirty="0"/>
              <a:t>∃</a:t>
            </a:r>
            <a:r>
              <a:rPr lang="en-US" sz="2400" dirty="0"/>
              <a:t> is read as for all which means that in a given set of tuples there is at least one occurrences whose value satisfy a given condition.</a:t>
            </a:r>
          </a:p>
          <a:p>
            <a:r>
              <a:rPr lang="en-US" sz="2400" dirty="0"/>
              <a:t> </a:t>
            </a:r>
          </a:p>
          <a:p>
            <a:endParaRPr lang="en-US" sz="2400" dirty="0"/>
          </a:p>
        </p:txBody>
      </p:sp>
      <p:pic>
        <p:nvPicPr>
          <p:cNvPr id="6" name="Picture 5" descr="C:\Users\amit garg\Desktop\2.PNG"/>
          <p:cNvPicPr/>
          <p:nvPr/>
        </p:nvPicPr>
        <p:blipFill>
          <a:blip r:embed="rId3">
            <a:extLst>
              <a:ext uri="{28A0092B-C50C-407E-A947-70E740481C1C}">
                <a14:useLocalDpi xmlns:a14="http://schemas.microsoft.com/office/drawing/2010/main" val="0"/>
              </a:ext>
            </a:extLst>
          </a:blip>
          <a:srcRect/>
          <a:stretch>
            <a:fillRect/>
          </a:stretch>
        </p:blipFill>
        <p:spPr bwMode="auto">
          <a:xfrm>
            <a:off x="9465220" y="6559775"/>
            <a:ext cx="3450590" cy="1144905"/>
          </a:xfrm>
          <a:prstGeom prst="rect">
            <a:avLst/>
          </a:prstGeom>
          <a:noFill/>
          <a:ln>
            <a:noFill/>
          </a:ln>
        </p:spPr>
      </p:pic>
    </p:spTree>
    <p:extLst>
      <p:ext uri="{BB962C8B-B14F-4D97-AF65-F5344CB8AC3E}">
        <p14:creationId xmlns:p14="http://schemas.microsoft.com/office/powerpoint/2010/main" val="26992043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709" y="438150"/>
            <a:ext cx="11182302" cy="1590676"/>
          </a:xfrm>
        </p:spPr>
        <p:txBody>
          <a:bodyPr/>
          <a:lstStyle/>
          <a:p>
            <a:r>
              <a:rPr lang="en-US" sz="5400" dirty="0" smtClean="0">
                <a:latin typeface="Kanit" pitchFamily="34" charset="0"/>
                <a:ea typeface="Kanit" pitchFamily="34" charset="-122"/>
              </a:rPr>
              <a:t>RELATIONAL </a:t>
            </a:r>
            <a:r>
              <a:rPr lang="en-US" sz="5400" dirty="0" smtClean="0">
                <a:latin typeface="Kanit" pitchFamily="34" charset="0"/>
                <a:ea typeface="Kanit" pitchFamily="34" charset="-122"/>
              </a:rPr>
              <a:t>CALCULUS</a:t>
            </a:r>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9046" y="0"/>
            <a:ext cx="3021354" cy="1458410"/>
          </a:xfrm>
          <a:prstGeom prst="rect">
            <a:avLst/>
          </a:prstGeom>
          <a:ln>
            <a:noFill/>
          </a:ln>
          <a:effectLst>
            <a:softEdge rad="112500"/>
          </a:effectLst>
        </p:spPr>
      </p:pic>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052" y="1837418"/>
            <a:ext cx="12879977"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5051" y="5276849"/>
            <a:ext cx="12879977" cy="2618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49032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709" y="438150"/>
            <a:ext cx="11182302" cy="1590676"/>
          </a:xfrm>
        </p:spPr>
        <p:txBody>
          <a:bodyPr/>
          <a:lstStyle/>
          <a:p>
            <a:r>
              <a:rPr lang="en-US" sz="5400" dirty="0" smtClean="0">
                <a:latin typeface="Kanit" pitchFamily="34" charset="0"/>
                <a:ea typeface="Kanit" pitchFamily="34" charset="-122"/>
              </a:rPr>
              <a:t>VIEWS IN DBMS</a:t>
            </a:r>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9046" y="0"/>
            <a:ext cx="3021354" cy="1458410"/>
          </a:xfrm>
          <a:prstGeom prst="rect">
            <a:avLst/>
          </a:prstGeom>
          <a:ln>
            <a:noFill/>
          </a:ln>
          <a:effectLst>
            <a:softEdge rad="112500"/>
          </a:effectLst>
        </p:spPr>
      </p:pic>
      <p:sp>
        <p:nvSpPr>
          <p:cNvPr id="3" name="Rectangle 2"/>
          <p:cNvSpPr/>
          <p:nvPr/>
        </p:nvSpPr>
        <p:spPr>
          <a:xfrm>
            <a:off x="1024709" y="1594075"/>
            <a:ext cx="12821920" cy="2862322"/>
          </a:xfrm>
          <a:prstGeom prst="rect">
            <a:avLst/>
          </a:prstGeom>
          <a:solidFill>
            <a:schemeClr val="accent1">
              <a:lumMod val="60000"/>
              <a:lumOff val="40000"/>
            </a:schemeClr>
          </a:solidFill>
        </p:spPr>
        <p:txBody>
          <a:bodyPr wrap="square">
            <a:spAutoFit/>
          </a:bodyPr>
          <a:lstStyle/>
          <a:p>
            <a:pPr fontAlgn="base"/>
            <a:r>
              <a:rPr lang="en-US" sz="2000" dirty="0"/>
              <a:t>Views in SQL are a type of </a:t>
            </a:r>
            <a:r>
              <a:rPr lang="en-US" sz="2000" b="1" dirty="0"/>
              <a:t>virtual table</a:t>
            </a:r>
            <a:r>
              <a:rPr lang="en-US" sz="2000" dirty="0"/>
              <a:t> that simplifies how users interact with data across one or more tables. Unlike</a:t>
            </a:r>
            <a:r>
              <a:rPr lang="en-US" sz="2000" b="1" dirty="0"/>
              <a:t> traditional tables</a:t>
            </a:r>
            <a:r>
              <a:rPr lang="en-US" sz="2000" dirty="0"/>
              <a:t>, a view in </a:t>
            </a:r>
            <a:r>
              <a:rPr lang="en-US" sz="2000" b="1" dirty="0"/>
              <a:t>SQL</a:t>
            </a:r>
            <a:r>
              <a:rPr lang="en-US" sz="2000" dirty="0"/>
              <a:t> does not store data on disk; instead, it dynamically retrieves data based on a pre-defined query each time it’s accessed.</a:t>
            </a:r>
          </a:p>
          <a:p>
            <a:pPr fontAlgn="base"/>
            <a:r>
              <a:rPr lang="en-US" sz="2000" dirty="0"/>
              <a:t>SQL views are particularly useful for managing complex queries, enhancing security, and presenting data in a simplified format.</a:t>
            </a:r>
          </a:p>
          <a:p>
            <a:r>
              <a:rPr lang="en-US" sz="2000" dirty="0"/>
              <a:t> </a:t>
            </a:r>
          </a:p>
          <a:p>
            <a:pPr lvl="0"/>
            <a:r>
              <a:rPr lang="en-US" sz="2000" dirty="0"/>
              <a:t>Views in SQL are considered as a virtual table. A view also contains rows and columns.</a:t>
            </a:r>
          </a:p>
          <a:p>
            <a:pPr lvl="0"/>
            <a:r>
              <a:rPr lang="en-US" sz="2000" dirty="0"/>
              <a:t>To create the view, we can select the fields from one or more tables present in the database.</a:t>
            </a:r>
          </a:p>
          <a:p>
            <a:pPr lvl="0"/>
            <a:r>
              <a:rPr lang="en-US" sz="2000" dirty="0"/>
              <a:t>A view can either have specific rows based on certain condition or all the rows of a table.</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3176" y="4452485"/>
            <a:ext cx="8425281" cy="338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16195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709" y="438150"/>
            <a:ext cx="11182302" cy="1590676"/>
          </a:xfrm>
        </p:spPr>
        <p:txBody>
          <a:bodyPr/>
          <a:lstStyle/>
          <a:p>
            <a:r>
              <a:rPr lang="en-US" sz="5400" dirty="0" smtClean="0">
                <a:latin typeface="Kanit" pitchFamily="34" charset="0"/>
                <a:ea typeface="Kanit" pitchFamily="34" charset="-122"/>
              </a:rPr>
              <a:t>VIEWS IN DBMS</a:t>
            </a:r>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9046" y="0"/>
            <a:ext cx="3021354" cy="1458410"/>
          </a:xfrm>
          <a:prstGeom prst="rect">
            <a:avLst/>
          </a:prstGeom>
          <a:ln>
            <a:noFill/>
          </a:ln>
          <a:effectLst>
            <a:softEdge rad="112500"/>
          </a:effectLst>
        </p:spPr>
      </p:pic>
      <p:sp>
        <p:nvSpPr>
          <p:cNvPr id="3" name="Rectangle 2"/>
          <p:cNvSpPr/>
          <p:nvPr/>
        </p:nvSpPr>
        <p:spPr>
          <a:xfrm>
            <a:off x="1024709" y="1594075"/>
            <a:ext cx="12821920" cy="6247864"/>
          </a:xfrm>
          <a:prstGeom prst="rect">
            <a:avLst/>
          </a:prstGeom>
          <a:solidFill>
            <a:schemeClr val="accent1">
              <a:lumMod val="60000"/>
              <a:lumOff val="40000"/>
            </a:schemeClr>
          </a:solidFill>
        </p:spPr>
        <p:txBody>
          <a:bodyPr wrap="square">
            <a:spAutoFit/>
          </a:bodyPr>
          <a:lstStyle/>
          <a:p>
            <a:r>
              <a:rPr lang="en-US" sz="2000" b="1" dirty="0"/>
              <a:t>1. Creating view</a:t>
            </a:r>
          </a:p>
          <a:p>
            <a:r>
              <a:rPr lang="en-US" sz="2000" dirty="0"/>
              <a:t> </a:t>
            </a:r>
            <a:r>
              <a:rPr lang="en-US" sz="2000" dirty="0" smtClean="0"/>
              <a:t>A </a:t>
            </a:r>
            <a:r>
              <a:rPr lang="en-US" sz="2000" dirty="0"/>
              <a:t>view can be created using the </a:t>
            </a:r>
            <a:r>
              <a:rPr lang="en-US" sz="2000" b="1" dirty="0"/>
              <a:t>CREATE VIEW </a:t>
            </a:r>
            <a:r>
              <a:rPr lang="en-US" sz="2000" dirty="0"/>
              <a:t>statement. We can create a view from a single table or multiple tables.</a:t>
            </a:r>
          </a:p>
          <a:p>
            <a:r>
              <a:rPr lang="en-US" sz="2000" dirty="0"/>
              <a:t> </a:t>
            </a:r>
          </a:p>
          <a:p>
            <a:r>
              <a:rPr lang="en-US" sz="2000" b="1" dirty="0"/>
              <a:t>Syntax:</a:t>
            </a:r>
          </a:p>
          <a:p>
            <a:endParaRPr lang="en-US" sz="2000" b="1" dirty="0"/>
          </a:p>
          <a:p>
            <a:r>
              <a:rPr lang="en-US" sz="2000" dirty="0" smtClean="0"/>
              <a:t>CREATE </a:t>
            </a:r>
            <a:r>
              <a:rPr lang="en-US" sz="2000" dirty="0"/>
              <a:t>VIEW </a:t>
            </a:r>
            <a:r>
              <a:rPr lang="en-US" sz="2000" dirty="0" err="1"/>
              <a:t>view_name</a:t>
            </a:r>
            <a:r>
              <a:rPr lang="en-US" sz="2000" dirty="0"/>
              <a:t> </a:t>
            </a:r>
            <a:r>
              <a:rPr lang="en-US" sz="2000" dirty="0" smtClean="0"/>
              <a:t>AS</a:t>
            </a:r>
          </a:p>
          <a:p>
            <a:pPr lvl="0"/>
            <a:r>
              <a:rPr lang="en-US" sz="2000" dirty="0"/>
              <a:t>SELECT column1, column2.....</a:t>
            </a:r>
          </a:p>
          <a:p>
            <a:pPr lvl="0"/>
            <a:r>
              <a:rPr lang="en-US" sz="2000" dirty="0"/>
              <a:t>FROM </a:t>
            </a:r>
            <a:r>
              <a:rPr lang="en-US" sz="2000" dirty="0" err="1"/>
              <a:t>table_name</a:t>
            </a:r>
            <a:endParaRPr lang="en-US" sz="2000" dirty="0"/>
          </a:p>
          <a:p>
            <a:pPr lvl="0"/>
            <a:r>
              <a:rPr lang="en-US" sz="2000" dirty="0"/>
              <a:t>WHERE condition;</a:t>
            </a:r>
          </a:p>
          <a:p>
            <a:r>
              <a:rPr lang="en-US" sz="2000" dirty="0"/>
              <a:t> </a:t>
            </a:r>
          </a:p>
          <a:p>
            <a:r>
              <a:rPr lang="en-US" sz="2000" b="1" dirty="0"/>
              <a:t>2. Creating View from a single table</a:t>
            </a:r>
          </a:p>
          <a:p>
            <a:r>
              <a:rPr lang="en-US" sz="2000" dirty="0"/>
              <a:t> </a:t>
            </a:r>
            <a:r>
              <a:rPr lang="en-US" sz="2000" dirty="0" smtClean="0"/>
              <a:t>In </a:t>
            </a:r>
            <a:r>
              <a:rPr lang="en-US" sz="2000" dirty="0"/>
              <a:t>this example, we create a View named </a:t>
            </a:r>
            <a:r>
              <a:rPr lang="en-US" sz="2000" dirty="0" err="1"/>
              <a:t>DetailsView</a:t>
            </a:r>
            <a:r>
              <a:rPr lang="en-US" sz="2000" dirty="0"/>
              <a:t> from the table </a:t>
            </a:r>
            <a:r>
              <a:rPr lang="en-US" sz="2000" dirty="0" err="1"/>
              <a:t>Student_Detail</a:t>
            </a:r>
            <a:r>
              <a:rPr lang="en-US" sz="2000" dirty="0"/>
              <a:t>.</a:t>
            </a:r>
          </a:p>
          <a:p>
            <a:r>
              <a:rPr lang="en-US" sz="2000" dirty="0"/>
              <a:t> </a:t>
            </a:r>
          </a:p>
          <a:p>
            <a:r>
              <a:rPr lang="en-US" sz="2000" b="1" dirty="0"/>
              <a:t>Query</a:t>
            </a:r>
            <a:r>
              <a:rPr lang="en-US" sz="2000" b="1" dirty="0" smtClean="0"/>
              <a:t>:</a:t>
            </a:r>
          </a:p>
          <a:p>
            <a:endParaRPr lang="en-US" sz="2000" b="1" dirty="0"/>
          </a:p>
          <a:p>
            <a:r>
              <a:rPr lang="en-US" sz="2000" b="1" dirty="0"/>
              <a:t> </a:t>
            </a:r>
            <a:r>
              <a:rPr lang="en-US" sz="2000" dirty="0" smtClean="0"/>
              <a:t>CREATE </a:t>
            </a:r>
            <a:r>
              <a:rPr lang="en-US" sz="2000" dirty="0"/>
              <a:t>VIEW </a:t>
            </a:r>
            <a:r>
              <a:rPr lang="en-US" sz="2000" dirty="0" err="1"/>
              <a:t>DetailsView</a:t>
            </a:r>
            <a:r>
              <a:rPr lang="en-US" sz="2000" dirty="0"/>
              <a:t> AS</a:t>
            </a:r>
          </a:p>
          <a:p>
            <a:pPr lvl="0"/>
            <a:r>
              <a:rPr lang="en-US" sz="2000" dirty="0"/>
              <a:t>SELECT NAME, ADDRESS</a:t>
            </a:r>
          </a:p>
          <a:p>
            <a:pPr lvl="0"/>
            <a:r>
              <a:rPr lang="en-US" sz="2000" dirty="0"/>
              <a:t>FROM </a:t>
            </a:r>
            <a:r>
              <a:rPr lang="en-US" sz="2000" dirty="0" err="1"/>
              <a:t>Student_Details</a:t>
            </a:r>
            <a:endParaRPr lang="en-US" sz="2000" dirty="0"/>
          </a:p>
          <a:p>
            <a:pPr lvl="0"/>
            <a:r>
              <a:rPr lang="en-US" sz="2000" dirty="0"/>
              <a:t>WHERE STU_ID &lt; 4;</a:t>
            </a:r>
          </a:p>
          <a:p>
            <a:endParaRPr lang="en-US" sz="2000" dirty="0"/>
          </a:p>
        </p:txBody>
      </p:sp>
    </p:spTree>
    <p:extLst>
      <p:ext uri="{BB962C8B-B14F-4D97-AF65-F5344CB8AC3E}">
        <p14:creationId xmlns:p14="http://schemas.microsoft.com/office/powerpoint/2010/main" val="4604832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709" y="438150"/>
            <a:ext cx="11182302" cy="1590676"/>
          </a:xfrm>
        </p:spPr>
        <p:txBody>
          <a:bodyPr/>
          <a:lstStyle/>
          <a:p>
            <a:r>
              <a:rPr lang="en-US" sz="5400" dirty="0" smtClean="0">
                <a:latin typeface="Kanit" pitchFamily="34" charset="0"/>
                <a:ea typeface="Kanit" pitchFamily="34" charset="-122"/>
              </a:rPr>
              <a:t>VIEWS IN DBMS</a:t>
            </a:r>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9046" y="0"/>
            <a:ext cx="3021354" cy="1458410"/>
          </a:xfrm>
          <a:prstGeom prst="rect">
            <a:avLst/>
          </a:prstGeom>
          <a:ln>
            <a:noFill/>
          </a:ln>
          <a:effectLst>
            <a:softEdge rad="112500"/>
          </a:effectLst>
        </p:spPr>
      </p:pic>
      <p:sp>
        <p:nvSpPr>
          <p:cNvPr id="3" name="Rectangle 2"/>
          <p:cNvSpPr/>
          <p:nvPr/>
        </p:nvSpPr>
        <p:spPr>
          <a:xfrm>
            <a:off x="1024709" y="1594075"/>
            <a:ext cx="12821920" cy="5632311"/>
          </a:xfrm>
          <a:prstGeom prst="rect">
            <a:avLst/>
          </a:prstGeom>
          <a:solidFill>
            <a:schemeClr val="accent1">
              <a:lumMod val="60000"/>
              <a:lumOff val="40000"/>
            </a:schemeClr>
          </a:solidFill>
        </p:spPr>
        <p:txBody>
          <a:bodyPr wrap="square">
            <a:spAutoFit/>
          </a:bodyPr>
          <a:lstStyle/>
          <a:p>
            <a:r>
              <a:rPr lang="en-US" sz="2000" dirty="0"/>
              <a:t> 	SELECT * FROM </a:t>
            </a:r>
            <a:r>
              <a:rPr lang="en-US" sz="2000" dirty="0" err="1"/>
              <a:t>DetailsView</a:t>
            </a:r>
            <a:r>
              <a:rPr lang="en-US" sz="2000" dirty="0"/>
              <a:t>;</a:t>
            </a:r>
          </a:p>
          <a:p>
            <a:r>
              <a:rPr lang="en-US" sz="2000" dirty="0"/>
              <a:t> </a:t>
            </a:r>
          </a:p>
          <a:p>
            <a:r>
              <a:rPr lang="en-US" sz="2000" b="1" dirty="0"/>
              <a:t>Output</a:t>
            </a:r>
            <a:r>
              <a:rPr lang="en-US" sz="2000" b="1" dirty="0" smtClean="0"/>
              <a:t>:</a:t>
            </a:r>
          </a:p>
          <a:p>
            <a:endParaRPr lang="en-US" sz="2000" dirty="0" smtClean="0"/>
          </a:p>
          <a:p>
            <a:endParaRPr lang="en-US" sz="2000" dirty="0"/>
          </a:p>
          <a:p>
            <a:endParaRPr lang="en-US" sz="2000" dirty="0" smtClean="0"/>
          </a:p>
          <a:p>
            <a:endParaRPr lang="en-US" sz="2000" dirty="0"/>
          </a:p>
          <a:p>
            <a:endParaRPr lang="en-US" sz="2000" dirty="0" smtClean="0"/>
          </a:p>
          <a:p>
            <a:r>
              <a:rPr lang="en-US" sz="2000" b="1" dirty="0"/>
              <a:t>3. Creating View from multiple tables</a:t>
            </a:r>
          </a:p>
          <a:p>
            <a:r>
              <a:rPr lang="en-US" sz="2000" dirty="0"/>
              <a:t> </a:t>
            </a:r>
            <a:r>
              <a:rPr lang="en-US" sz="2000" dirty="0" smtClean="0"/>
              <a:t>View </a:t>
            </a:r>
            <a:r>
              <a:rPr lang="en-US" sz="2000" dirty="0"/>
              <a:t>from multiple tables can be created by simply include multiple tables in the SELECT statement.</a:t>
            </a:r>
          </a:p>
          <a:p>
            <a:r>
              <a:rPr lang="en-US" sz="2000" dirty="0" smtClean="0"/>
              <a:t>In </a:t>
            </a:r>
            <a:r>
              <a:rPr lang="en-US" sz="2000" dirty="0"/>
              <a:t>the given example, a view is created named </a:t>
            </a:r>
            <a:r>
              <a:rPr lang="en-US" sz="2000" dirty="0" err="1"/>
              <a:t>MarksView</a:t>
            </a:r>
            <a:r>
              <a:rPr lang="en-US" sz="2000" dirty="0"/>
              <a:t> from two tables </a:t>
            </a:r>
            <a:r>
              <a:rPr lang="en-US" sz="2000" dirty="0" err="1"/>
              <a:t>Student_Detail</a:t>
            </a:r>
            <a:r>
              <a:rPr lang="en-US" sz="2000" dirty="0"/>
              <a:t> and </a:t>
            </a:r>
            <a:r>
              <a:rPr lang="en-US" sz="2000" dirty="0" err="1"/>
              <a:t>Student_Marks</a:t>
            </a:r>
            <a:r>
              <a:rPr lang="en-US" sz="2000" dirty="0"/>
              <a:t>.</a:t>
            </a:r>
          </a:p>
          <a:p>
            <a:r>
              <a:rPr lang="en-US" sz="2000" dirty="0"/>
              <a:t> </a:t>
            </a:r>
          </a:p>
          <a:p>
            <a:r>
              <a:rPr lang="en-US" sz="2000" b="1" dirty="0"/>
              <a:t>Query:</a:t>
            </a:r>
          </a:p>
          <a:p>
            <a:r>
              <a:rPr lang="en-US" sz="2000" b="1" dirty="0"/>
              <a:t> </a:t>
            </a:r>
            <a:endParaRPr lang="en-US" sz="2000" dirty="0"/>
          </a:p>
          <a:p>
            <a:r>
              <a:rPr lang="en-US" sz="2000" dirty="0"/>
              <a:t>CREATE VIEW </a:t>
            </a:r>
            <a:r>
              <a:rPr lang="en-US" sz="2000" dirty="0" err="1"/>
              <a:t>MarksView</a:t>
            </a:r>
            <a:r>
              <a:rPr lang="en-US" sz="2000" dirty="0"/>
              <a:t> AS</a:t>
            </a:r>
          </a:p>
          <a:p>
            <a:r>
              <a:rPr lang="en-US" sz="2000" dirty="0"/>
              <a:t> </a:t>
            </a:r>
            <a:r>
              <a:rPr lang="en-US" sz="2000" dirty="0" smtClean="0"/>
              <a:t>SELECT </a:t>
            </a:r>
            <a:r>
              <a:rPr lang="en-US" sz="2000" dirty="0"/>
              <a:t>Student_Detail.NAME, </a:t>
            </a:r>
            <a:r>
              <a:rPr lang="en-US" sz="2000" dirty="0" err="1"/>
              <a:t>Student_Detail.ADDRESS</a:t>
            </a:r>
            <a:r>
              <a:rPr lang="en-US" sz="2000" dirty="0"/>
              <a:t>, </a:t>
            </a:r>
            <a:r>
              <a:rPr lang="en-US" sz="2000" dirty="0" err="1" smtClean="0"/>
              <a:t>Student_Marks.MARKS</a:t>
            </a:r>
            <a:endParaRPr lang="en-US" sz="2000" dirty="0" smtClean="0"/>
          </a:p>
          <a:p>
            <a:pPr lvl="0"/>
            <a:r>
              <a:rPr lang="en-US" sz="2000" dirty="0"/>
              <a:t>FROM </a:t>
            </a:r>
            <a:r>
              <a:rPr lang="en-US" sz="2000" dirty="0" err="1"/>
              <a:t>Student_Detail</a:t>
            </a:r>
            <a:r>
              <a:rPr lang="en-US" sz="2000" dirty="0"/>
              <a:t>, </a:t>
            </a:r>
            <a:r>
              <a:rPr lang="en-US" sz="2000" dirty="0" err="1"/>
              <a:t>Student_Mark</a:t>
            </a:r>
            <a:endParaRPr lang="en-US" sz="2000" dirty="0"/>
          </a:p>
          <a:p>
            <a:r>
              <a:rPr lang="en-US" sz="2000" dirty="0"/>
              <a:t>WHERE Student_Detail.NAME = Student_Marks.NAME; To display </a:t>
            </a:r>
          </a:p>
        </p:txBody>
      </p:sp>
      <p:graphicFrame>
        <p:nvGraphicFramePr>
          <p:cNvPr id="6" name="Table 5"/>
          <p:cNvGraphicFramePr>
            <a:graphicFrameLocks noGrp="1"/>
          </p:cNvGraphicFramePr>
          <p:nvPr>
            <p:extLst>
              <p:ext uri="{D42A27DB-BD31-4B8C-83A1-F6EECF244321}">
                <p14:modId xmlns:p14="http://schemas.microsoft.com/office/powerpoint/2010/main" val="1378384408"/>
              </p:ext>
            </p:extLst>
          </p:nvPr>
        </p:nvGraphicFramePr>
        <p:xfrm>
          <a:off x="1325381" y="3095738"/>
          <a:ext cx="4112895" cy="876300"/>
        </p:xfrm>
        <a:graphic>
          <a:graphicData uri="http://schemas.openxmlformats.org/drawingml/2006/table">
            <a:tbl>
              <a:tblPr firstRow="1" firstCol="1" lastRow="1" lastCol="1" bandRow="1" bandCol="1">
                <a:tableStyleId>{5C22544A-7EE6-4342-B048-85BDC9FD1C3A}</a:tableStyleId>
              </a:tblPr>
              <a:tblGrid>
                <a:gridCol w="1741170"/>
                <a:gridCol w="2371725"/>
              </a:tblGrid>
              <a:tr h="271145">
                <a:tc>
                  <a:txBody>
                    <a:bodyPr/>
                    <a:lstStyle/>
                    <a:p>
                      <a:pPr marL="73660">
                        <a:spcBef>
                          <a:spcPts val="610"/>
                        </a:spcBef>
                        <a:spcAft>
                          <a:spcPts val="0"/>
                        </a:spcAft>
                      </a:pPr>
                      <a:r>
                        <a:rPr lang="en-US" sz="1200">
                          <a:effectLst/>
                        </a:rPr>
                        <a:t>NAME</a:t>
                      </a:r>
                      <a:endParaRPr lang="en-US" sz="1100">
                        <a:effectLst/>
                        <a:latin typeface="Arial MT"/>
                        <a:ea typeface="Arial MT"/>
                        <a:cs typeface="Arial MT"/>
                      </a:endParaRPr>
                    </a:p>
                  </a:txBody>
                  <a:tcPr marL="0" marR="0" marT="0" marB="0"/>
                </a:tc>
                <a:tc>
                  <a:txBody>
                    <a:bodyPr/>
                    <a:lstStyle/>
                    <a:p>
                      <a:pPr marL="74295">
                        <a:spcBef>
                          <a:spcPts val="610"/>
                        </a:spcBef>
                        <a:spcAft>
                          <a:spcPts val="0"/>
                        </a:spcAft>
                      </a:pPr>
                      <a:r>
                        <a:rPr lang="en-US" sz="1200">
                          <a:effectLst/>
                        </a:rPr>
                        <a:t>ADDRESS</a:t>
                      </a:r>
                      <a:endParaRPr lang="en-US" sz="1100">
                        <a:effectLst/>
                        <a:latin typeface="Arial MT"/>
                        <a:ea typeface="Arial MT"/>
                        <a:cs typeface="Arial MT"/>
                      </a:endParaRPr>
                    </a:p>
                  </a:txBody>
                  <a:tcPr marL="0" marR="0" marT="0" marB="0"/>
                </a:tc>
              </a:tr>
              <a:tr h="202565">
                <a:tc>
                  <a:txBody>
                    <a:bodyPr/>
                    <a:lstStyle/>
                    <a:p>
                      <a:pPr marL="45720">
                        <a:spcBef>
                          <a:spcPts val="375"/>
                        </a:spcBef>
                        <a:spcAft>
                          <a:spcPts val="0"/>
                        </a:spcAft>
                      </a:pPr>
                      <a:r>
                        <a:rPr lang="en-US" sz="1200">
                          <a:effectLst/>
                        </a:rPr>
                        <a:t>Stephan</a:t>
                      </a:r>
                      <a:endParaRPr lang="en-US" sz="1100">
                        <a:effectLst/>
                        <a:latin typeface="Arial MT"/>
                        <a:ea typeface="Arial MT"/>
                        <a:cs typeface="Arial MT"/>
                      </a:endParaRPr>
                    </a:p>
                  </a:txBody>
                  <a:tcPr marL="0" marR="0" marT="0" marB="0"/>
                </a:tc>
                <a:tc>
                  <a:txBody>
                    <a:bodyPr/>
                    <a:lstStyle/>
                    <a:p>
                      <a:pPr marL="45720">
                        <a:spcBef>
                          <a:spcPts val="375"/>
                        </a:spcBef>
                        <a:spcAft>
                          <a:spcPts val="0"/>
                        </a:spcAft>
                      </a:pPr>
                      <a:r>
                        <a:rPr lang="en-US" sz="1200">
                          <a:effectLst/>
                        </a:rPr>
                        <a:t>Delhi</a:t>
                      </a:r>
                      <a:endParaRPr lang="en-US" sz="1100">
                        <a:effectLst/>
                        <a:latin typeface="Arial MT"/>
                        <a:ea typeface="Arial MT"/>
                        <a:cs typeface="Arial MT"/>
                      </a:endParaRPr>
                    </a:p>
                  </a:txBody>
                  <a:tcPr marL="0" marR="0" marT="0" marB="0"/>
                </a:tc>
              </a:tr>
              <a:tr h="201295">
                <a:tc>
                  <a:txBody>
                    <a:bodyPr/>
                    <a:lstStyle/>
                    <a:p>
                      <a:pPr marL="45720">
                        <a:spcBef>
                          <a:spcPts val="360"/>
                        </a:spcBef>
                        <a:spcAft>
                          <a:spcPts val="0"/>
                        </a:spcAft>
                      </a:pPr>
                      <a:r>
                        <a:rPr lang="en-US" sz="1200">
                          <a:effectLst/>
                        </a:rPr>
                        <a:t>Kathrin</a:t>
                      </a:r>
                      <a:endParaRPr lang="en-US" sz="1100">
                        <a:effectLst/>
                        <a:latin typeface="Arial MT"/>
                        <a:ea typeface="Arial MT"/>
                        <a:cs typeface="Arial MT"/>
                      </a:endParaRPr>
                    </a:p>
                  </a:txBody>
                  <a:tcPr marL="0" marR="0" marT="0" marB="0"/>
                </a:tc>
                <a:tc>
                  <a:txBody>
                    <a:bodyPr/>
                    <a:lstStyle/>
                    <a:p>
                      <a:pPr marL="45720">
                        <a:spcBef>
                          <a:spcPts val="360"/>
                        </a:spcBef>
                        <a:spcAft>
                          <a:spcPts val="0"/>
                        </a:spcAft>
                      </a:pPr>
                      <a:r>
                        <a:rPr lang="en-US" sz="1200">
                          <a:effectLst/>
                        </a:rPr>
                        <a:t>Noida</a:t>
                      </a:r>
                      <a:endParaRPr lang="en-US" sz="1100">
                        <a:effectLst/>
                        <a:latin typeface="Arial MT"/>
                        <a:ea typeface="Arial MT"/>
                        <a:cs typeface="Arial MT"/>
                      </a:endParaRPr>
                    </a:p>
                  </a:txBody>
                  <a:tcPr marL="0" marR="0" marT="0" marB="0"/>
                </a:tc>
              </a:tr>
              <a:tr h="201295">
                <a:tc>
                  <a:txBody>
                    <a:bodyPr/>
                    <a:lstStyle/>
                    <a:p>
                      <a:pPr marL="45720">
                        <a:spcBef>
                          <a:spcPts val="360"/>
                        </a:spcBef>
                        <a:spcAft>
                          <a:spcPts val="0"/>
                        </a:spcAft>
                      </a:pPr>
                      <a:r>
                        <a:rPr lang="en-US" sz="1200">
                          <a:effectLst/>
                        </a:rPr>
                        <a:t>David</a:t>
                      </a:r>
                      <a:endParaRPr lang="en-US" sz="1100">
                        <a:effectLst/>
                        <a:latin typeface="Arial MT"/>
                        <a:ea typeface="Arial MT"/>
                        <a:cs typeface="Arial MT"/>
                      </a:endParaRPr>
                    </a:p>
                  </a:txBody>
                  <a:tcPr marL="0" marR="0" marT="0" marB="0"/>
                </a:tc>
                <a:tc>
                  <a:txBody>
                    <a:bodyPr/>
                    <a:lstStyle/>
                    <a:p>
                      <a:pPr marL="45720">
                        <a:spcBef>
                          <a:spcPts val="360"/>
                        </a:spcBef>
                        <a:spcAft>
                          <a:spcPts val="0"/>
                        </a:spcAft>
                      </a:pPr>
                      <a:r>
                        <a:rPr lang="en-US" sz="1200" dirty="0">
                          <a:effectLst/>
                        </a:rPr>
                        <a:t>Ghaziabad</a:t>
                      </a:r>
                      <a:endParaRPr lang="en-US" sz="1100" dirty="0">
                        <a:effectLst/>
                        <a:latin typeface="Arial MT"/>
                        <a:ea typeface="Arial MT"/>
                        <a:cs typeface="Arial MT"/>
                      </a:endParaRPr>
                    </a:p>
                  </a:txBody>
                  <a:tcPr marL="0" marR="0" marT="0" marB="0"/>
                </a:tc>
              </a:tr>
            </a:tbl>
          </a:graphicData>
        </a:graphic>
      </p:graphicFrame>
    </p:spTree>
    <p:extLst>
      <p:ext uri="{BB962C8B-B14F-4D97-AF65-F5344CB8AC3E}">
        <p14:creationId xmlns:p14="http://schemas.microsoft.com/office/powerpoint/2010/main" val="26837583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709" y="438150"/>
            <a:ext cx="11182302" cy="1590676"/>
          </a:xfrm>
        </p:spPr>
        <p:txBody>
          <a:bodyPr/>
          <a:lstStyle/>
          <a:p>
            <a:r>
              <a:rPr lang="en-US" sz="5400" dirty="0" smtClean="0">
                <a:latin typeface="Kanit" pitchFamily="34" charset="0"/>
                <a:ea typeface="Kanit" pitchFamily="34" charset="-122"/>
              </a:rPr>
              <a:t>VIEWS IN DBMS</a:t>
            </a:r>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9046" y="0"/>
            <a:ext cx="3021354" cy="1458410"/>
          </a:xfrm>
          <a:prstGeom prst="rect">
            <a:avLst/>
          </a:prstGeom>
          <a:ln>
            <a:noFill/>
          </a:ln>
          <a:effectLst>
            <a:softEdge rad="112500"/>
          </a:effectLst>
        </p:spPr>
      </p:pic>
      <p:sp>
        <p:nvSpPr>
          <p:cNvPr id="3" name="Rectangle 2"/>
          <p:cNvSpPr/>
          <p:nvPr/>
        </p:nvSpPr>
        <p:spPr>
          <a:xfrm>
            <a:off x="1024709" y="1594075"/>
            <a:ext cx="12821920" cy="5324535"/>
          </a:xfrm>
          <a:prstGeom prst="rect">
            <a:avLst/>
          </a:prstGeom>
          <a:solidFill>
            <a:schemeClr val="accent1">
              <a:lumMod val="60000"/>
              <a:lumOff val="40000"/>
            </a:schemeClr>
          </a:solidFill>
        </p:spPr>
        <p:txBody>
          <a:bodyPr wrap="square">
            <a:spAutoFit/>
          </a:bodyPr>
          <a:lstStyle/>
          <a:p>
            <a:r>
              <a:rPr lang="en-US" sz="2000" dirty="0"/>
              <a:t>SELECT * FROM </a:t>
            </a:r>
            <a:r>
              <a:rPr lang="en-US" sz="2000" dirty="0" err="1"/>
              <a:t>MarksView</a:t>
            </a:r>
            <a:r>
              <a:rPr lang="en-US" sz="2000" dirty="0"/>
              <a:t>;</a:t>
            </a:r>
          </a:p>
          <a:p>
            <a:r>
              <a:rPr lang="en-US" sz="2000" dirty="0"/>
              <a:t> </a:t>
            </a:r>
          </a:p>
          <a:p>
            <a:endParaRPr lang="en-US" sz="2000" dirty="0" smtClean="0"/>
          </a:p>
          <a:p>
            <a:endParaRPr lang="en-US" sz="2000" dirty="0"/>
          </a:p>
          <a:p>
            <a:endParaRPr lang="en-US" sz="2000" dirty="0" smtClean="0"/>
          </a:p>
          <a:p>
            <a:endParaRPr lang="en-US" sz="2000" dirty="0"/>
          </a:p>
          <a:p>
            <a:endParaRPr lang="en-US" sz="2000" dirty="0" smtClean="0"/>
          </a:p>
          <a:p>
            <a:r>
              <a:rPr lang="en-US" sz="2000" b="1" dirty="0"/>
              <a:t>4. Deleting View</a:t>
            </a:r>
          </a:p>
          <a:p>
            <a:r>
              <a:rPr lang="en-US" sz="2000" dirty="0"/>
              <a:t> </a:t>
            </a:r>
          </a:p>
          <a:p>
            <a:r>
              <a:rPr lang="en-US" sz="2000" dirty="0"/>
              <a:t>A view can be deleted using the Drop View statement.</a:t>
            </a:r>
          </a:p>
          <a:p>
            <a:r>
              <a:rPr lang="en-US" sz="2000" dirty="0"/>
              <a:t> </a:t>
            </a:r>
          </a:p>
          <a:p>
            <a:r>
              <a:rPr lang="en-US" sz="2000" b="1" dirty="0"/>
              <a:t>Syntax</a:t>
            </a:r>
          </a:p>
          <a:p>
            <a:r>
              <a:rPr lang="en-US" sz="2000" b="1" dirty="0"/>
              <a:t> </a:t>
            </a:r>
            <a:r>
              <a:rPr lang="en-US" sz="2000" dirty="0" smtClean="0"/>
              <a:t>DROP </a:t>
            </a:r>
            <a:r>
              <a:rPr lang="en-US" sz="2000" dirty="0"/>
              <a:t>VIEW </a:t>
            </a:r>
            <a:r>
              <a:rPr lang="en-US" sz="2000" dirty="0" err="1"/>
              <a:t>view_name</a:t>
            </a:r>
            <a:r>
              <a:rPr lang="en-US" sz="2000" dirty="0"/>
              <a:t>;</a:t>
            </a:r>
          </a:p>
          <a:p>
            <a:r>
              <a:rPr lang="en-US" sz="2000" dirty="0"/>
              <a:t> </a:t>
            </a:r>
          </a:p>
          <a:p>
            <a:r>
              <a:rPr lang="en-US" sz="2000" b="1" dirty="0"/>
              <a:t>Example:</a:t>
            </a:r>
          </a:p>
          <a:p>
            <a:r>
              <a:rPr lang="en-US" sz="2000" b="1" dirty="0"/>
              <a:t> </a:t>
            </a:r>
            <a:r>
              <a:rPr lang="en-US" sz="2000" dirty="0" smtClean="0"/>
              <a:t>If </a:t>
            </a:r>
            <a:r>
              <a:rPr lang="en-US" sz="2000" dirty="0"/>
              <a:t>we want to delete the View </a:t>
            </a:r>
            <a:r>
              <a:rPr lang="en-US" sz="2000" b="1" dirty="0" err="1"/>
              <a:t>MarksView</a:t>
            </a:r>
            <a:r>
              <a:rPr lang="en-US" sz="2000" dirty="0"/>
              <a:t>, we can do this as: DROP VIEW </a:t>
            </a:r>
            <a:r>
              <a:rPr lang="en-US" sz="2000" dirty="0" err="1"/>
              <a:t>MarksView</a:t>
            </a:r>
            <a:r>
              <a:rPr lang="en-US" sz="2000" dirty="0" smtClean="0"/>
              <a:t>;</a:t>
            </a:r>
          </a:p>
          <a:p>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723376586"/>
              </p:ext>
            </p:extLst>
          </p:nvPr>
        </p:nvGraphicFramePr>
        <p:xfrm>
          <a:off x="1310866" y="2201568"/>
          <a:ext cx="4112895" cy="1077595"/>
        </p:xfrm>
        <a:graphic>
          <a:graphicData uri="http://schemas.openxmlformats.org/drawingml/2006/table">
            <a:tbl>
              <a:tblPr firstRow="1" firstCol="1" lastRow="1" lastCol="1" bandRow="1" bandCol="1">
                <a:tableStyleId>{5C22544A-7EE6-4342-B048-85BDC9FD1C3A}</a:tableStyleId>
              </a:tblPr>
              <a:tblGrid>
                <a:gridCol w="1170940"/>
                <a:gridCol w="1595120"/>
                <a:gridCol w="1346835"/>
              </a:tblGrid>
              <a:tr h="271145">
                <a:tc>
                  <a:txBody>
                    <a:bodyPr/>
                    <a:lstStyle/>
                    <a:p>
                      <a:pPr marL="73660">
                        <a:spcBef>
                          <a:spcPts val="610"/>
                        </a:spcBef>
                        <a:spcAft>
                          <a:spcPts val="0"/>
                        </a:spcAft>
                      </a:pPr>
                      <a:r>
                        <a:rPr lang="en-US" sz="1200">
                          <a:effectLst/>
                        </a:rPr>
                        <a:t>NAME</a:t>
                      </a:r>
                      <a:endParaRPr lang="en-US" sz="1100">
                        <a:effectLst/>
                        <a:latin typeface="Arial MT"/>
                        <a:ea typeface="Arial MT"/>
                        <a:cs typeface="Arial MT"/>
                      </a:endParaRPr>
                    </a:p>
                  </a:txBody>
                  <a:tcPr marL="0" marR="0" marT="0" marB="0"/>
                </a:tc>
                <a:tc>
                  <a:txBody>
                    <a:bodyPr/>
                    <a:lstStyle/>
                    <a:p>
                      <a:pPr marL="73660">
                        <a:spcBef>
                          <a:spcPts val="610"/>
                        </a:spcBef>
                        <a:spcAft>
                          <a:spcPts val="0"/>
                        </a:spcAft>
                      </a:pPr>
                      <a:r>
                        <a:rPr lang="en-US" sz="1200">
                          <a:effectLst/>
                        </a:rPr>
                        <a:t>ADDRESS</a:t>
                      </a:r>
                      <a:endParaRPr lang="en-US" sz="1100">
                        <a:effectLst/>
                        <a:latin typeface="Arial MT"/>
                        <a:ea typeface="Arial MT"/>
                        <a:cs typeface="Arial MT"/>
                      </a:endParaRPr>
                    </a:p>
                  </a:txBody>
                  <a:tcPr marL="0" marR="0" marT="0" marB="0"/>
                </a:tc>
                <a:tc>
                  <a:txBody>
                    <a:bodyPr/>
                    <a:lstStyle/>
                    <a:p>
                      <a:pPr marL="74295">
                        <a:spcBef>
                          <a:spcPts val="610"/>
                        </a:spcBef>
                        <a:spcAft>
                          <a:spcPts val="0"/>
                        </a:spcAft>
                      </a:pPr>
                      <a:r>
                        <a:rPr lang="en-US" sz="1200">
                          <a:effectLst/>
                        </a:rPr>
                        <a:t>MARKS</a:t>
                      </a:r>
                      <a:endParaRPr lang="en-US" sz="1100">
                        <a:effectLst/>
                        <a:latin typeface="Arial MT"/>
                        <a:ea typeface="Arial MT"/>
                        <a:cs typeface="Arial MT"/>
                      </a:endParaRPr>
                    </a:p>
                  </a:txBody>
                  <a:tcPr marL="0" marR="0" marT="0" marB="0"/>
                </a:tc>
              </a:tr>
              <a:tr h="202565">
                <a:tc>
                  <a:txBody>
                    <a:bodyPr/>
                    <a:lstStyle/>
                    <a:p>
                      <a:pPr marL="45720">
                        <a:spcBef>
                          <a:spcPts val="375"/>
                        </a:spcBef>
                        <a:spcAft>
                          <a:spcPts val="0"/>
                        </a:spcAft>
                      </a:pPr>
                      <a:r>
                        <a:rPr lang="en-US" sz="1200">
                          <a:effectLst/>
                        </a:rPr>
                        <a:t>Stephan</a:t>
                      </a:r>
                      <a:endParaRPr lang="en-US" sz="1100">
                        <a:effectLst/>
                        <a:latin typeface="Arial MT"/>
                        <a:ea typeface="Arial MT"/>
                        <a:cs typeface="Arial MT"/>
                      </a:endParaRPr>
                    </a:p>
                  </a:txBody>
                  <a:tcPr marL="0" marR="0" marT="0" marB="0"/>
                </a:tc>
                <a:tc>
                  <a:txBody>
                    <a:bodyPr/>
                    <a:lstStyle/>
                    <a:p>
                      <a:pPr marL="45720">
                        <a:spcBef>
                          <a:spcPts val="375"/>
                        </a:spcBef>
                        <a:spcAft>
                          <a:spcPts val="0"/>
                        </a:spcAft>
                      </a:pPr>
                      <a:r>
                        <a:rPr lang="en-US" sz="1200">
                          <a:effectLst/>
                        </a:rPr>
                        <a:t>Delhi</a:t>
                      </a:r>
                      <a:endParaRPr lang="en-US" sz="1100">
                        <a:effectLst/>
                        <a:latin typeface="Arial MT"/>
                        <a:ea typeface="Arial MT"/>
                        <a:cs typeface="Arial MT"/>
                      </a:endParaRPr>
                    </a:p>
                  </a:txBody>
                  <a:tcPr marL="0" marR="0" marT="0" marB="0"/>
                </a:tc>
                <a:tc>
                  <a:txBody>
                    <a:bodyPr/>
                    <a:lstStyle/>
                    <a:p>
                      <a:pPr marL="45720">
                        <a:spcBef>
                          <a:spcPts val="375"/>
                        </a:spcBef>
                        <a:spcAft>
                          <a:spcPts val="0"/>
                        </a:spcAft>
                      </a:pPr>
                      <a:r>
                        <a:rPr lang="en-US" sz="1200">
                          <a:effectLst/>
                        </a:rPr>
                        <a:t>97</a:t>
                      </a:r>
                      <a:endParaRPr lang="en-US" sz="1100">
                        <a:effectLst/>
                        <a:latin typeface="Arial MT"/>
                        <a:ea typeface="Arial MT"/>
                        <a:cs typeface="Arial MT"/>
                      </a:endParaRPr>
                    </a:p>
                  </a:txBody>
                  <a:tcPr marL="0" marR="0" marT="0" marB="0"/>
                </a:tc>
              </a:tr>
              <a:tr h="201295">
                <a:tc>
                  <a:txBody>
                    <a:bodyPr/>
                    <a:lstStyle/>
                    <a:p>
                      <a:pPr marL="45720">
                        <a:spcBef>
                          <a:spcPts val="360"/>
                        </a:spcBef>
                        <a:spcAft>
                          <a:spcPts val="0"/>
                        </a:spcAft>
                      </a:pPr>
                      <a:r>
                        <a:rPr lang="en-US" sz="1200">
                          <a:effectLst/>
                        </a:rPr>
                        <a:t>Kathrin</a:t>
                      </a:r>
                      <a:endParaRPr lang="en-US" sz="1100">
                        <a:effectLst/>
                        <a:latin typeface="Arial MT"/>
                        <a:ea typeface="Arial MT"/>
                        <a:cs typeface="Arial MT"/>
                      </a:endParaRPr>
                    </a:p>
                  </a:txBody>
                  <a:tcPr marL="0" marR="0" marT="0" marB="0"/>
                </a:tc>
                <a:tc>
                  <a:txBody>
                    <a:bodyPr/>
                    <a:lstStyle/>
                    <a:p>
                      <a:pPr marL="45720">
                        <a:spcBef>
                          <a:spcPts val="360"/>
                        </a:spcBef>
                        <a:spcAft>
                          <a:spcPts val="0"/>
                        </a:spcAft>
                      </a:pPr>
                      <a:r>
                        <a:rPr lang="en-US" sz="1200">
                          <a:effectLst/>
                        </a:rPr>
                        <a:t>Noida</a:t>
                      </a:r>
                      <a:endParaRPr lang="en-US" sz="1100">
                        <a:effectLst/>
                        <a:latin typeface="Arial MT"/>
                        <a:ea typeface="Arial MT"/>
                        <a:cs typeface="Arial MT"/>
                      </a:endParaRPr>
                    </a:p>
                  </a:txBody>
                  <a:tcPr marL="0" marR="0" marT="0" marB="0"/>
                </a:tc>
                <a:tc>
                  <a:txBody>
                    <a:bodyPr/>
                    <a:lstStyle/>
                    <a:p>
                      <a:pPr marL="45720">
                        <a:spcBef>
                          <a:spcPts val="360"/>
                        </a:spcBef>
                        <a:spcAft>
                          <a:spcPts val="0"/>
                        </a:spcAft>
                      </a:pPr>
                      <a:r>
                        <a:rPr lang="en-US" sz="1200">
                          <a:effectLst/>
                        </a:rPr>
                        <a:t>86</a:t>
                      </a:r>
                      <a:endParaRPr lang="en-US" sz="1100">
                        <a:effectLst/>
                        <a:latin typeface="Arial MT"/>
                        <a:ea typeface="Arial MT"/>
                        <a:cs typeface="Arial MT"/>
                      </a:endParaRPr>
                    </a:p>
                  </a:txBody>
                  <a:tcPr marL="0" marR="0" marT="0" marB="0"/>
                </a:tc>
              </a:tr>
              <a:tr h="201295">
                <a:tc>
                  <a:txBody>
                    <a:bodyPr/>
                    <a:lstStyle/>
                    <a:p>
                      <a:pPr marL="45720">
                        <a:spcBef>
                          <a:spcPts val="360"/>
                        </a:spcBef>
                        <a:spcAft>
                          <a:spcPts val="0"/>
                        </a:spcAft>
                      </a:pPr>
                      <a:r>
                        <a:rPr lang="en-US" sz="1200">
                          <a:effectLst/>
                        </a:rPr>
                        <a:t>David</a:t>
                      </a:r>
                      <a:endParaRPr lang="en-US" sz="1100">
                        <a:effectLst/>
                        <a:latin typeface="Arial MT"/>
                        <a:ea typeface="Arial MT"/>
                        <a:cs typeface="Arial MT"/>
                      </a:endParaRPr>
                    </a:p>
                  </a:txBody>
                  <a:tcPr marL="0" marR="0" marT="0" marB="0"/>
                </a:tc>
                <a:tc>
                  <a:txBody>
                    <a:bodyPr/>
                    <a:lstStyle/>
                    <a:p>
                      <a:pPr marL="45720">
                        <a:spcBef>
                          <a:spcPts val="360"/>
                        </a:spcBef>
                        <a:spcAft>
                          <a:spcPts val="0"/>
                        </a:spcAft>
                      </a:pPr>
                      <a:r>
                        <a:rPr lang="en-US" sz="1200">
                          <a:effectLst/>
                        </a:rPr>
                        <a:t>Ghaziabad</a:t>
                      </a:r>
                      <a:endParaRPr lang="en-US" sz="1100">
                        <a:effectLst/>
                        <a:latin typeface="Arial MT"/>
                        <a:ea typeface="Arial MT"/>
                        <a:cs typeface="Arial MT"/>
                      </a:endParaRPr>
                    </a:p>
                  </a:txBody>
                  <a:tcPr marL="0" marR="0" marT="0" marB="0"/>
                </a:tc>
                <a:tc>
                  <a:txBody>
                    <a:bodyPr/>
                    <a:lstStyle/>
                    <a:p>
                      <a:pPr marL="45720">
                        <a:spcBef>
                          <a:spcPts val="360"/>
                        </a:spcBef>
                        <a:spcAft>
                          <a:spcPts val="0"/>
                        </a:spcAft>
                      </a:pPr>
                      <a:r>
                        <a:rPr lang="en-US" sz="1200">
                          <a:effectLst/>
                        </a:rPr>
                        <a:t>74</a:t>
                      </a:r>
                      <a:endParaRPr lang="en-US" sz="1100">
                        <a:effectLst/>
                        <a:latin typeface="Arial MT"/>
                        <a:ea typeface="Arial MT"/>
                        <a:cs typeface="Arial MT"/>
                      </a:endParaRPr>
                    </a:p>
                  </a:txBody>
                  <a:tcPr marL="0" marR="0" marT="0" marB="0"/>
                </a:tc>
              </a:tr>
              <a:tr h="201295">
                <a:tc>
                  <a:txBody>
                    <a:bodyPr/>
                    <a:lstStyle/>
                    <a:p>
                      <a:pPr marL="45720">
                        <a:spcBef>
                          <a:spcPts val="360"/>
                        </a:spcBef>
                        <a:spcAft>
                          <a:spcPts val="0"/>
                        </a:spcAft>
                      </a:pPr>
                      <a:r>
                        <a:rPr lang="en-US" sz="1200">
                          <a:effectLst/>
                        </a:rPr>
                        <a:t>Alina</a:t>
                      </a:r>
                      <a:endParaRPr lang="en-US" sz="1100">
                        <a:effectLst/>
                        <a:latin typeface="Arial MT"/>
                        <a:ea typeface="Arial MT"/>
                        <a:cs typeface="Arial MT"/>
                      </a:endParaRPr>
                    </a:p>
                  </a:txBody>
                  <a:tcPr marL="0" marR="0" marT="0" marB="0"/>
                </a:tc>
                <a:tc>
                  <a:txBody>
                    <a:bodyPr/>
                    <a:lstStyle/>
                    <a:p>
                      <a:pPr marL="45720">
                        <a:spcBef>
                          <a:spcPts val="360"/>
                        </a:spcBef>
                        <a:spcAft>
                          <a:spcPts val="0"/>
                        </a:spcAft>
                      </a:pPr>
                      <a:r>
                        <a:rPr lang="en-US" sz="1200">
                          <a:effectLst/>
                        </a:rPr>
                        <a:t>Gurugram</a:t>
                      </a:r>
                      <a:endParaRPr lang="en-US" sz="1100">
                        <a:effectLst/>
                        <a:latin typeface="Arial MT"/>
                        <a:ea typeface="Arial MT"/>
                        <a:cs typeface="Arial MT"/>
                      </a:endParaRPr>
                    </a:p>
                  </a:txBody>
                  <a:tcPr marL="0" marR="0" marT="0" marB="0"/>
                </a:tc>
                <a:tc>
                  <a:txBody>
                    <a:bodyPr/>
                    <a:lstStyle/>
                    <a:p>
                      <a:pPr marL="45720">
                        <a:spcBef>
                          <a:spcPts val="360"/>
                        </a:spcBef>
                        <a:spcAft>
                          <a:spcPts val="0"/>
                        </a:spcAft>
                      </a:pPr>
                      <a:r>
                        <a:rPr lang="en-US" sz="1200" dirty="0">
                          <a:effectLst/>
                        </a:rPr>
                        <a:t>90</a:t>
                      </a:r>
                      <a:endParaRPr lang="en-US" sz="1100" dirty="0">
                        <a:effectLst/>
                        <a:latin typeface="Arial MT"/>
                        <a:ea typeface="Arial MT"/>
                        <a:cs typeface="Arial MT"/>
                      </a:endParaRPr>
                    </a:p>
                  </a:txBody>
                  <a:tcPr marL="0" marR="0" marT="0" marB="0"/>
                </a:tc>
              </a:tr>
            </a:tbl>
          </a:graphicData>
        </a:graphic>
      </p:graphicFrame>
    </p:spTree>
    <p:extLst>
      <p:ext uri="{BB962C8B-B14F-4D97-AF65-F5344CB8AC3E}">
        <p14:creationId xmlns:p14="http://schemas.microsoft.com/office/powerpoint/2010/main" val="21599440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709" y="438150"/>
            <a:ext cx="11182302" cy="1590676"/>
          </a:xfrm>
        </p:spPr>
        <p:txBody>
          <a:bodyPr/>
          <a:lstStyle/>
          <a:p>
            <a:r>
              <a:rPr lang="en-US" sz="5400" dirty="0" smtClean="0">
                <a:latin typeface="Kanit" pitchFamily="34" charset="0"/>
                <a:ea typeface="Kanit" pitchFamily="34" charset="-122"/>
              </a:rPr>
              <a:t>NO-SQL</a:t>
            </a:r>
            <a:br>
              <a:rPr lang="en-US" sz="5400" dirty="0" smtClean="0">
                <a:latin typeface="Kanit" pitchFamily="34" charset="0"/>
                <a:ea typeface="Kanit" pitchFamily="34" charset="-122"/>
              </a:rPr>
            </a:br>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9046" y="0"/>
            <a:ext cx="3021354" cy="1458410"/>
          </a:xfrm>
          <a:prstGeom prst="rect">
            <a:avLst/>
          </a:prstGeom>
          <a:ln>
            <a:noFill/>
          </a:ln>
          <a:effectLst>
            <a:softEdge rad="112500"/>
          </a:effectLst>
        </p:spPr>
      </p:pic>
      <p:sp>
        <p:nvSpPr>
          <p:cNvPr id="3" name="Rectangle 2"/>
          <p:cNvSpPr/>
          <p:nvPr/>
        </p:nvSpPr>
        <p:spPr>
          <a:xfrm>
            <a:off x="661852" y="1635121"/>
            <a:ext cx="12821920" cy="6001643"/>
          </a:xfrm>
          <a:prstGeom prst="rect">
            <a:avLst/>
          </a:prstGeom>
          <a:solidFill>
            <a:schemeClr val="accent1">
              <a:lumMod val="60000"/>
              <a:lumOff val="40000"/>
            </a:schemeClr>
          </a:solidFill>
        </p:spPr>
        <p:txBody>
          <a:bodyPr wrap="square">
            <a:spAutoFit/>
          </a:bodyPr>
          <a:lstStyle/>
          <a:p>
            <a:pPr lvl="0"/>
            <a:r>
              <a:rPr lang="en-US" sz="2400" dirty="0" err="1"/>
              <a:t>NoSQL</a:t>
            </a:r>
            <a:r>
              <a:rPr lang="en-US" sz="2400" dirty="0"/>
              <a:t> stands for "not only SQL" and refers to a type of database that stores data in a non-tabular format. </a:t>
            </a:r>
            <a:r>
              <a:rPr lang="en-US" sz="2400" dirty="0" err="1"/>
              <a:t>NoSQL</a:t>
            </a:r>
            <a:r>
              <a:rPr lang="en-US" sz="2400" dirty="0"/>
              <a:t> databases are designed to handle large amounts of unstructured data, such as documents, graphs, key-value, and wide columns.</a:t>
            </a:r>
          </a:p>
          <a:p>
            <a:pPr lvl="0"/>
            <a:r>
              <a:rPr lang="en-US" sz="2400" dirty="0" err="1"/>
              <a:t>NoSQL</a:t>
            </a:r>
            <a:r>
              <a:rPr lang="en-US" sz="2400" dirty="0"/>
              <a:t> databases are increasingly used in big data and real-time web applications.</a:t>
            </a:r>
          </a:p>
          <a:p>
            <a:r>
              <a:rPr lang="en-US" sz="2400" dirty="0"/>
              <a:t>simplicity of design, simpler "horizontal" scaling to clusters of machines (which is a problem for relational databases), finer control over availability and limiting the object-relational impedance </a:t>
            </a:r>
            <a:r>
              <a:rPr lang="en-US" sz="2400" dirty="0" smtClean="0"/>
              <a:t>mismatch.</a:t>
            </a:r>
          </a:p>
          <a:p>
            <a:endParaRPr lang="en-US" sz="2400" dirty="0"/>
          </a:p>
          <a:p>
            <a:r>
              <a:rPr lang="en-US" sz="2400" dirty="0"/>
              <a:t>Types of </a:t>
            </a:r>
            <a:r>
              <a:rPr lang="en-US" sz="2400" dirty="0" err="1"/>
              <a:t>NoSQL</a:t>
            </a:r>
            <a:r>
              <a:rPr lang="en-US" sz="2400" dirty="0"/>
              <a:t> databases</a:t>
            </a:r>
          </a:p>
          <a:p>
            <a:r>
              <a:rPr lang="en-US" sz="2400" dirty="0"/>
              <a:t> </a:t>
            </a:r>
          </a:p>
          <a:p>
            <a:pPr lvl="0"/>
            <a:r>
              <a:rPr lang="en-US" sz="2400" dirty="0"/>
              <a:t>The data structures used by </a:t>
            </a:r>
            <a:r>
              <a:rPr lang="en-US" sz="2400" dirty="0" err="1"/>
              <a:t>NoSQL</a:t>
            </a:r>
            <a:r>
              <a:rPr lang="en-US" sz="2400" dirty="0"/>
              <a:t> databases (e.g. key–value pair, wide column, graph, or document) are different from those used by default in relational databases, making some operations faster in </a:t>
            </a:r>
            <a:r>
              <a:rPr lang="en-US" sz="2400" dirty="0" err="1"/>
              <a:t>NoSQL</a:t>
            </a:r>
            <a:r>
              <a:rPr lang="en-US" sz="2400" dirty="0"/>
              <a:t>.</a:t>
            </a:r>
          </a:p>
          <a:p>
            <a:pPr lvl="0"/>
            <a:r>
              <a:rPr lang="en-US" sz="2400" b="1" dirty="0"/>
              <a:t>Key-value </a:t>
            </a:r>
            <a:r>
              <a:rPr lang="en-US" sz="2400" dirty="0" err="1"/>
              <a:t>Key-value</a:t>
            </a:r>
            <a:r>
              <a:rPr lang="en-US" sz="2400" dirty="0"/>
              <a:t> stores pair keys and values using a hash table. Key- value types are best when a key is known and the associated value for the key is unknown.</a:t>
            </a:r>
          </a:p>
          <a:p>
            <a:endParaRPr lang="en-US" sz="2400" dirty="0"/>
          </a:p>
        </p:txBody>
      </p:sp>
    </p:spTree>
    <p:extLst>
      <p:ext uri="{BB962C8B-B14F-4D97-AF65-F5344CB8AC3E}">
        <p14:creationId xmlns:p14="http://schemas.microsoft.com/office/powerpoint/2010/main" val="2433243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709" y="438150"/>
            <a:ext cx="11182302" cy="1590676"/>
          </a:xfrm>
        </p:spPr>
        <p:txBody>
          <a:bodyPr/>
          <a:lstStyle/>
          <a:p>
            <a:r>
              <a:rPr lang="en-US" sz="5400" dirty="0" smtClean="0">
                <a:latin typeface="Kanit" pitchFamily="34" charset="0"/>
                <a:ea typeface="Kanit" pitchFamily="34" charset="-122"/>
              </a:rPr>
              <a:t>NO-SQL</a:t>
            </a:r>
            <a:br>
              <a:rPr lang="en-US" sz="5400" dirty="0" smtClean="0">
                <a:latin typeface="Kanit" pitchFamily="34" charset="0"/>
                <a:ea typeface="Kanit" pitchFamily="34" charset="-122"/>
              </a:rPr>
            </a:br>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9046" y="0"/>
            <a:ext cx="3021354" cy="1458410"/>
          </a:xfrm>
          <a:prstGeom prst="rect">
            <a:avLst/>
          </a:prstGeom>
          <a:ln>
            <a:noFill/>
          </a:ln>
          <a:effectLst>
            <a:softEdge rad="112500"/>
          </a:effectLst>
        </p:spPr>
      </p:pic>
      <p:sp>
        <p:nvSpPr>
          <p:cNvPr id="3" name="Rectangle 2"/>
          <p:cNvSpPr/>
          <p:nvPr/>
        </p:nvSpPr>
        <p:spPr>
          <a:xfrm>
            <a:off x="661852" y="1635121"/>
            <a:ext cx="12821920" cy="6370975"/>
          </a:xfrm>
          <a:prstGeom prst="rect">
            <a:avLst/>
          </a:prstGeom>
          <a:solidFill>
            <a:schemeClr val="accent1">
              <a:lumMod val="60000"/>
              <a:lumOff val="40000"/>
            </a:schemeClr>
          </a:solidFill>
        </p:spPr>
        <p:txBody>
          <a:bodyPr wrap="square">
            <a:spAutoFit/>
          </a:bodyPr>
          <a:lstStyle/>
          <a:p>
            <a:pPr lvl="0"/>
            <a:r>
              <a:rPr lang="en-US" sz="2400" b="1" dirty="0"/>
              <a:t>Document </a:t>
            </a:r>
            <a:r>
              <a:rPr lang="en-US" sz="2400" dirty="0"/>
              <a:t>databases store data in documents similar to JSON (JavaScript Object Notation) objects. Each document contains pairs of fields and values. The values can typically be a variety of types including things like strings, numbers, Booleans, arrays, or objects.</a:t>
            </a:r>
          </a:p>
          <a:p>
            <a:r>
              <a:rPr lang="en-US" sz="2400" dirty="0"/>
              <a:t> </a:t>
            </a:r>
          </a:p>
          <a:p>
            <a:r>
              <a:rPr lang="en-US" sz="2400" dirty="0"/>
              <a:t>Document databases extend the concept of the key-value database by </a:t>
            </a:r>
            <a:r>
              <a:rPr lang="en-US" sz="2400" dirty="0" err="1"/>
              <a:t>organising</a:t>
            </a:r>
            <a:r>
              <a:rPr lang="en-US" sz="2400" dirty="0"/>
              <a:t> entire documents into groups called collections. They support nested key-value pairs and allow queries on any attribute within a document</a:t>
            </a:r>
            <a:r>
              <a:rPr lang="en-US" sz="2400" dirty="0" smtClean="0"/>
              <a:t>.</a:t>
            </a:r>
          </a:p>
          <a:p>
            <a:pPr lvl="0"/>
            <a:r>
              <a:rPr lang="en-US" sz="2400" b="1" dirty="0"/>
              <a:t>Wide-column </a:t>
            </a:r>
            <a:r>
              <a:rPr lang="en-US" sz="2400" dirty="0"/>
              <a:t>stores store data in tables, rows, and dynamic columns.</a:t>
            </a:r>
          </a:p>
          <a:p>
            <a:r>
              <a:rPr lang="en-US" sz="2400" dirty="0"/>
              <a:t> </a:t>
            </a:r>
          </a:p>
          <a:p>
            <a:r>
              <a:rPr lang="en-US" sz="2400" dirty="0"/>
              <a:t>Columnar, wide-column or column-family databases efficiently store data and query across rows of sparse data and are advantageous when querying across specific columns in the database.</a:t>
            </a:r>
          </a:p>
          <a:p>
            <a:pPr lvl="0"/>
            <a:r>
              <a:rPr lang="en-US" sz="2400" b="1" dirty="0"/>
              <a:t>Graph </a:t>
            </a:r>
            <a:r>
              <a:rPr lang="en-US" sz="2400" dirty="0"/>
              <a:t>databases store data in nodes and edges. Nodes typically store information about people, places, and things, while edges store information about the relationships between the nodes.</a:t>
            </a:r>
          </a:p>
          <a:p>
            <a:r>
              <a:rPr lang="en-US" sz="2400" dirty="0"/>
              <a:t> </a:t>
            </a:r>
          </a:p>
          <a:p>
            <a:r>
              <a:rPr lang="en-US" sz="2400" dirty="0"/>
              <a:t>Graph databases use a model based on nodes and edges to represent interconnected data—such as relationships between people in a social network—and offer simplified storage and navigation through complex relationships</a:t>
            </a:r>
          </a:p>
        </p:txBody>
      </p:sp>
    </p:spTree>
    <p:extLst>
      <p:ext uri="{BB962C8B-B14F-4D97-AF65-F5344CB8AC3E}">
        <p14:creationId xmlns:p14="http://schemas.microsoft.com/office/powerpoint/2010/main" val="25920303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709" y="438150"/>
            <a:ext cx="11182302" cy="1590676"/>
          </a:xfrm>
        </p:spPr>
        <p:txBody>
          <a:bodyPr/>
          <a:lstStyle/>
          <a:p>
            <a:r>
              <a:rPr lang="en-US" sz="5400" dirty="0" smtClean="0">
                <a:latin typeface="Kanit" pitchFamily="34" charset="0"/>
                <a:ea typeface="Kanit" pitchFamily="34" charset="-122"/>
              </a:rPr>
              <a:t>NO-SQL</a:t>
            </a:r>
            <a:br>
              <a:rPr lang="en-US" sz="5400" dirty="0" smtClean="0">
                <a:latin typeface="Kanit" pitchFamily="34" charset="0"/>
                <a:ea typeface="Kanit" pitchFamily="34" charset="-122"/>
              </a:rPr>
            </a:br>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9046" y="0"/>
            <a:ext cx="3021354" cy="1458410"/>
          </a:xfrm>
          <a:prstGeom prst="rect">
            <a:avLst/>
          </a:prstGeom>
          <a:ln>
            <a:noFill/>
          </a:ln>
          <a:effectLst>
            <a:softEdge rad="112500"/>
          </a:effectLst>
        </p:spPr>
      </p:pic>
      <p:sp>
        <p:nvSpPr>
          <p:cNvPr id="3" name="Rectangle 2"/>
          <p:cNvSpPr/>
          <p:nvPr/>
        </p:nvSpPr>
        <p:spPr>
          <a:xfrm>
            <a:off x="661852" y="1635121"/>
            <a:ext cx="12821920" cy="1569660"/>
          </a:xfrm>
          <a:prstGeom prst="rect">
            <a:avLst/>
          </a:prstGeom>
          <a:solidFill>
            <a:schemeClr val="accent1">
              <a:lumMod val="60000"/>
              <a:lumOff val="40000"/>
            </a:schemeClr>
          </a:solidFill>
        </p:spPr>
        <p:txBody>
          <a:bodyPr wrap="square">
            <a:spAutoFit/>
          </a:bodyPr>
          <a:lstStyle/>
          <a:p>
            <a:r>
              <a:rPr lang="en-US" sz="2400" b="1" i="1" dirty="0"/>
              <a:t>RDBMS </a:t>
            </a:r>
            <a:r>
              <a:rPr lang="en-US" sz="2400" b="1" i="1" dirty="0" err="1"/>
              <a:t>vs</a:t>
            </a:r>
            <a:r>
              <a:rPr lang="en-US" sz="2400" b="1" i="1" dirty="0"/>
              <a:t> </a:t>
            </a:r>
            <a:r>
              <a:rPr lang="en-US" sz="2400" b="1" i="1" dirty="0" err="1"/>
              <a:t>NoSQL</a:t>
            </a:r>
            <a:r>
              <a:rPr lang="en-US" sz="2400" b="1" i="1" dirty="0"/>
              <a:t>: Data Modeling Example</a:t>
            </a:r>
            <a:endParaRPr lang="en-US" sz="2400" dirty="0"/>
          </a:p>
          <a:p>
            <a:r>
              <a:rPr lang="en-US" sz="2400" dirty="0"/>
              <a:t>Let's consider an example of storing information about a user and their hobbies. We need to store a user's first name, last name, cell phone number, city, and hobbies.</a:t>
            </a:r>
          </a:p>
          <a:p>
            <a:r>
              <a:rPr lang="en-US" sz="2400" dirty="0"/>
              <a:t>In a relational database, we'd likely create two tables: one for Users and one for Hobbies.</a:t>
            </a: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4722" y="3363007"/>
            <a:ext cx="6686919" cy="3618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6276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709" y="438150"/>
            <a:ext cx="11182302" cy="1590676"/>
          </a:xfrm>
        </p:spPr>
        <p:txBody>
          <a:bodyPr/>
          <a:lstStyle/>
          <a:p>
            <a:r>
              <a:rPr lang="en-US" sz="5400" dirty="0" smtClean="0">
                <a:latin typeface="Kanit" pitchFamily="34" charset="0"/>
                <a:ea typeface="Kanit" pitchFamily="34" charset="-122"/>
              </a:rPr>
              <a:t>NO-SQL</a:t>
            </a:r>
            <a:br>
              <a:rPr lang="en-US" sz="5400" dirty="0" smtClean="0">
                <a:latin typeface="Kanit" pitchFamily="34" charset="0"/>
                <a:ea typeface="Kanit" pitchFamily="34" charset="-122"/>
              </a:rPr>
            </a:br>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9046" y="0"/>
            <a:ext cx="3021354" cy="1458410"/>
          </a:xfrm>
          <a:prstGeom prst="rect">
            <a:avLst/>
          </a:prstGeom>
          <a:ln>
            <a:noFill/>
          </a:ln>
          <a:effectLst>
            <a:softEdge rad="112500"/>
          </a:effectLst>
        </p:spPr>
      </p:pic>
      <p:sp>
        <p:nvSpPr>
          <p:cNvPr id="3" name="Rectangle 2"/>
          <p:cNvSpPr/>
          <p:nvPr/>
        </p:nvSpPr>
        <p:spPr>
          <a:xfrm>
            <a:off x="661852" y="1635121"/>
            <a:ext cx="12821920" cy="1938992"/>
          </a:xfrm>
          <a:prstGeom prst="rect">
            <a:avLst/>
          </a:prstGeom>
          <a:solidFill>
            <a:schemeClr val="accent1">
              <a:lumMod val="60000"/>
              <a:lumOff val="40000"/>
            </a:schemeClr>
          </a:solidFill>
        </p:spPr>
        <p:txBody>
          <a:bodyPr wrap="square">
            <a:spAutoFit/>
          </a:bodyPr>
          <a:lstStyle/>
          <a:p>
            <a:r>
              <a:rPr lang="en-US" sz="2400" dirty="0"/>
              <a:t>In order to retrieve all of the information about a user and their hobbies, information from the Users table and Hobbies table will need to be joined together.</a:t>
            </a:r>
          </a:p>
          <a:p>
            <a:r>
              <a:rPr lang="en-US" sz="2400" dirty="0"/>
              <a:t>The data model we design for a </a:t>
            </a:r>
            <a:r>
              <a:rPr lang="en-US" sz="2400" dirty="0" err="1"/>
              <a:t>NoSQL</a:t>
            </a:r>
            <a:r>
              <a:rPr lang="en-US" sz="2400" dirty="0"/>
              <a:t> database will depend on the type of </a:t>
            </a:r>
            <a:r>
              <a:rPr lang="en-US" sz="2400" dirty="0" err="1"/>
              <a:t>NoSQL</a:t>
            </a:r>
            <a:r>
              <a:rPr lang="en-US" sz="2400" dirty="0"/>
              <a:t> database we choose. Let's consider how to store the same information about a user and their hobbies in a document database like </a:t>
            </a:r>
            <a:r>
              <a:rPr lang="en-US" sz="2400" dirty="0" err="1"/>
              <a:t>MongoDB</a:t>
            </a:r>
            <a:r>
              <a:rPr lang="en-US" sz="2400" dirty="0"/>
              <a:t>.</a:t>
            </a:r>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7546" y="3956050"/>
            <a:ext cx="5124450" cy="346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90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chemeClr val="accent1">
              <a:lumMod val="20000"/>
              <a:lumOff val="80000"/>
            </a:schemeClr>
          </a:solidFill>
          <a:ln/>
        </p:spPr>
      </p:sp>
      <p:sp>
        <p:nvSpPr>
          <p:cNvPr id="3" name="Shape 1"/>
          <p:cNvSpPr/>
          <p:nvPr/>
        </p:nvSpPr>
        <p:spPr>
          <a:xfrm>
            <a:off x="0" y="0"/>
            <a:ext cx="14630400" cy="8229600"/>
          </a:xfrm>
          <a:prstGeom prst="rect">
            <a:avLst/>
          </a:prstGeom>
          <a:solidFill>
            <a:schemeClr val="tx2">
              <a:lumMod val="20000"/>
              <a:lumOff val="80000"/>
            </a:schemeClr>
          </a:solidFill>
          <a:ln/>
        </p:spPr>
        <p:txBody>
          <a:bodyPr/>
          <a:lstStyle/>
          <a:p>
            <a:endParaRPr lang="en-IN" dirty="0"/>
          </a:p>
        </p:txBody>
      </p:sp>
      <p:sp>
        <p:nvSpPr>
          <p:cNvPr id="6" name="Text 2"/>
          <p:cNvSpPr/>
          <p:nvPr/>
        </p:nvSpPr>
        <p:spPr>
          <a:xfrm>
            <a:off x="6280191" y="929640"/>
            <a:ext cx="6185744" cy="1417558"/>
          </a:xfrm>
          <a:prstGeom prst="rect">
            <a:avLst/>
          </a:prstGeom>
          <a:noFill/>
          <a:ln/>
        </p:spPr>
        <p:txBody>
          <a:bodyPr wrap="square" rtlCol="0" anchor="t"/>
          <a:lstStyle/>
          <a:p>
            <a:pPr marL="0" indent="0">
              <a:lnSpc>
                <a:spcPts val="5581"/>
              </a:lnSpc>
              <a:buNone/>
            </a:pPr>
            <a:r>
              <a:rPr lang="en-US" sz="4400" b="1" dirty="0">
                <a:solidFill>
                  <a:srgbClr val="333F70"/>
                </a:solidFill>
                <a:latin typeface="Unbounded" pitchFamily="34" charset="0"/>
                <a:ea typeface="Unbounded" pitchFamily="34" charset="-122"/>
                <a:cs typeface="Unbounded" pitchFamily="34" charset="-120"/>
              </a:rPr>
              <a:t>Data Query Language (DQL)</a:t>
            </a:r>
            <a:endParaRPr lang="en-US" sz="4400" dirty="0"/>
          </a:p>
        </p:txBody>
      </p:sp>
      <p:sp>
        <p:nvSpPr>
          <p:cNvPr id="7" name="Shape 3"/>
          <p:cNvSpPr/>
          <p:nvPr/>
        </p:nvSpPr>
        <p:spPr>
          <a:xfrm>
            <a:off x="6280190" y="2942511"/>
            <a:ext cx="510302" cy="510302"/>
          </a:xfrm>
          <a:prstGeom prst="roundRect">
            <a:avLst>
              <a:gd name="adj" fmla="val 18669"/>
            </a:avLst>
          </a:prstGeom>
          <a:solidFill>
            <a:schemeClr val="accent1">
              <a:lumMod val="60000"/>
              <a:lumOff val="40000"/>
            </a:schemeClr>
          </a:solidFill>
          <a:ln w="7620">
            <a:solidFill>
              <a:srgbClr val="BCDBD4"/>
            </a:solidFill>
            <a:prstDash val="solid"/>
          </a:ln>
        </p:spPr>
      </p:sp>
      <p:sp>
        <p:nvSpPr>
          <p:cNvPr id="8" name="Text 4"/>
          <p:cNvSpPr/>
          <p:nvPr/>
        </p:nvSpPr>
        <p:spPr>
          <a:xfrm>
            <a:off x="6446877" y="3027521"/>
            <a:ext cx="176927" cy="340281"/>
          </a:xfrm>
          <a:prstGeom prst="rect">
            <a:avLst/>
          </a:prstGeom>
          <a:noFill/>
          <a:ln/>
        </p:spPr>
        <p:txBody>
          <a:bodyPr wrap="none" rtlCol="0" anchor="t"/>
          <a:lstStyle/>
          <a:p>
            <a:pPr marL="0" indent="0" algn="ctr">
              <a:lnSpc>
                <a:spcPts val="2679"/>
              </a:lnSpc>
              <a:buNone/>
            </a:pPr>
            <a:r>
              <a:rPr lang="en-US" sz="2679" b="1" dirty="0">
                <a:solidFill>
                  <a:srgbClr val="333F70"/>
                </a:solidFill>
                <a:latin typeface="Unbounded" pitchFamily="34" charset="0"/>
                <a:ea typeface="Unbounded" pitchFamily="34" charset="-122"/>
                <a:cs typeface="Unbounded" pitchFamily="34" charset="-120"/>
              </a:rPr>
              <a:t>1</a:t>
            </a:r>
            <a:endParaRPr lang="en-US" sz="2679" dirty="0"/>
          </a:p>
        </p:txBody>
      </p:sp>
      <p:sp>
        <p:nvSpPr>
          <p:cNvPr id="9" name="Text 5"/>
          <p:cNvSpPr/>
          <p:nvPr/>
        </p:nvSpPr>
        <p:spPr>
          <a:xfrm>
            <a:off x="7017306" y="2942511"/>
            <a:ext cx="2927747" cy="708660"/>
          </a:xfrm>
          <a:prstGeom prst="rect">
            <a:avLst/>
          </a:prstGeom>
          <a:noFill/>
          <a:ln/>
        </p:spPr>
        <p:txBody>
          <a:bodyPr wrap="square" rtlCol="0" anchor="t"/>
          <a:lstStyle/>
          <a:p>
            <a:pPr marL="0" indent="0">
              <a:lnSpc>
                <a:spcPts val="2791"/>
              </a:lnSpc>
              <a:buNone/>
            </a:pPr>
            <a:r>
              <a:rPr lang="en-US" sz="2233" b="1" dirty="0">
                <a:solidFill>
                  <a:srgbClr val="333F70"/>
                </a:solidFill>
                <a:latin typeface="Unbounded" pitchFamily="34" charset="0"/>
                <a:ea typeface="Unbounded" pitchFamily="34" charset="-122"/>
                <a:cs typeface="Unbounded" pitchFamily="34" charset="-120"/>
              </a:rPr>
              <a:t>DQL Statements</a:t>
            </a:r>
            <a:endParaRPr lang="en-US" sz="2233" dirty="0"/>
          </a:p>
        </p:txBody>
      </p:sp>
      <p:sp>
        <p:nvSpPr>
          <p:cNvPr id="10" name="Text 6"/>
          <p:cNvSpPr/>
          <p:nvPr/>
        </p:nvSpPr>
        <p:spPr>
          <a:xfrm>
            <a:off x="7017306" y="3787259"/>
            <a:ext cx="2927747" cy="1814513"/>
          </a:xfrm>
          <a:prstGeom prst="rect">
            <a:avLst/>
          </a:prstGeom>
          <a:noFill/>
          <a:ln/>
        </p:spPr>
        <p:txBody>
          <a:bodyPr wrap="square" rtlCol="0" anchor="t"/>
          <a:lstStyle/>
          <a:p>
            <a:pPr marL="0" indent="0">
              <a:lnSpc>
                <a:spcPts val="2858"/>
              </a:lnSpc>
              <a:buNone/>
            </a:pPr>
            <a:r>
              <a:rPr lang="en-US" sz="1786" dirty="0">
                <a:solidFill>
                  <a:srgbClr val="333F70"/>
                </a:solidFill>
                <a:latin typeface="Open Sans" pitchFamily="34" charset="0"/>
                <a:ea typeface="Open Sans" pitchFamily="34" charset="-122"/>
                <a:cs typeface="Open Sans" pitchFamily="34" charset="-120"/>
              </a:rPr>
              <a:t>DQL statements are used to retrieve and query data from a database, allowing you to filter, sort, and aggregate information.</a:t>
            </a:r>
            <a:endParaRPr lang="en-US" sz="1786" dirty="0"/>
          </a:p>
        </p:txBody>
      </p:sp>
      <p:sp>
        <p:nvSpPr>
          <p:cNvPr id="11" name="Shape 7"/>
          <p:cNvSpPr/>
          <p:nvPr/>
        </p:nvSpPr>
        <p:spPr>
          <a:xfrm>
            <a:off x="10171867" y="2942511"/>
            <a:ext cx="510302" cy="510302"/>
          </a:xfrm>
          <a:prstGeom prst="roundRect">
            <a:avLst>
              <a:gd name="adj" fmla="val 18669"/>
            </a:avLst>
          </a:prstGeom>
          <a:solidFill>
            <a:schemeClr val="accent1">
              <a:lumMod val="60000"/>
              <a:lumOff val="40000"/>
            </a:schemeClr>
          </a:solidFill>
          <a:ln w="7620">
            <a:solidFill>
              <a:srgbClr val="BCDBD4"/>
            </a:solidFill>
            <a:prstDash val="solid"/>
          </a:ln>
        </p:spPr>
      </p:sp>
      <p:sp>
        <p:nvSpPr>
          <p:cNvPr id="12" name="Text 8"/>
          <p:cNvSpPr/>
          <p:nvPr/>
        </p:nvSpPr>
        <p:spPr>
          <a:xfrm>
            <a:off x="10284976" y="3027521"/>
            <a:ext cx="284083" cy="340281"/>
          </a:xfrm>
          <a:prstGeom prst="rect">
            <a:avLst/>
          </a:prstGeom>
          <a:noFill/>
          <a:ln/>
        </p:spPr>
        <p:txBody>
          <a:bodyPr wrap="none" rtlCol="0" anchor="t"/>
          <a:lstStyle/>
          <a:p>
            <a:pPr marL="0" indent="0" algn="ctr">
              <a:lnSpc>
                <a:spcPts val="2679"/>
              </a:lnSpc>
              <a:buNone/>
            </a:pPr>
            <a:r>
              <a:rPr lang="en-US" sz="2679" b="1" dirty="0">
                <a:solidFill>
                  <a:srgbClr val="333F70"/>
                </a:solidFill>
                <a:latin typeface="Unbounded" pitchFamily="34" charset="0"/>
                <a:ea typeface="Unbounded" pitchFamily="34" charset="-122"/>
                <a:cs typeface="Unbounded" pitchFamily="34" charset="-120"/>
              </a:rPr>
              <a:t>2</a:t>
            </a:r>
            <a:endParaRPr lang="en-US" sz="2679" dirty="0"/>
          </a:p>
        </p:txBody>
      </p:sp>
      <p:sp>
        <p:nvSpPr>
          <p:cNvPr id="13" name="Text 9"/>
          <p:cNvSpPr/>
          <p:nvPr/>
        </p:nvSpPr>
        <p:spPr>
          <a:xfrm>
            <a:off x="10908983" y="2942511"/>
            <a:ext cx="2927747" cy="708660"/>
          </a:xfrm>
          <a:prstGeom prst="rect">
            <a:avLst/>
          </a:prstGeom>
          <a:noFill/>
          <a:ln/>
        </p:spPr>
        <p:txBody>
          <a:bodyPr wrap="square" rtlCol="0" anchor="t"/>
          <a:lstStyle/>
          <a:p>
            <a:pPr marL="0" indent="0">
              <a:lnSpc>
                <a:spcPts val="2791"/>
              </a:lnSpc>
              <a:buNone/>
            </a:pPr>
            <a:r>
              <a:rPr lang="en-US" sz="2233" b="1" dirty="0">
                <a:solidFill>
                  <a:srgbClr val="333F70"/>
                </a:solidFill>
                <a:latin typeface="Unbounded" pitchFamily="34" charset="0"/>
                <a:ea typeface="Unbounded" pitchFamily="34" charset="-122"/>
                <a:cs typeface="Unbounded" pitchFamily="34" charset="-120"/>
              </a:rPr>
              <a:t>Key DQL Statements</a:t>
            </a:r>
            <a:endParaRPr lang="en-US" sz="2233" dirty="0"/>
          </a:p>
        </p:txBody>
      </p:sp>
      <p:sp>
        <p:nvSpPr>
          <p:cNvPr id="14" name="Text 10"/>
          <p:cNvSpPr/>
          <p:nvPr/>
        </p:nvSpPr>
        <p:spPr>
          <a:xfrm>
            <a:off x="10908983" y="3787259"/>
            <a:ext cx="2927747" cy="1451610"/>
          </a:xfrm>
          <a:prstGeom prst="rect">
            <a:avLst/>
          </a:prstGeom>
          <a:noFill/>
          <a:ln/>
        </p:spPr>
        <p:txBody>
          <a:bodyPr wrap="square" rtlCol="0" anchor="t"/>
          <a:lstStyle/>
          <a:p>
            <a:pPr marL="0" indent="0">
              <a:lnSpc>
                <a:spcPts val="2858"/>
              </a:lnSpc>
              <a:buNone/>
            </a:pPr>
            <a:r>
              <a:rPr lang="en-US" sz="1786" dirty="0">
                <a:solidFill>
                  <a:srgbClr val="333F70"/>
                </a:solidFill>
                <a:latin typeface="Open Sans" pitchFamily="34" charset="0"/>
                <a:ea typeface="Open Sans" pitchFamily="34" charset="-122"/>
                <a:cs typeface="Open Sans" pitchFamily="34" charset="-120"/>
              </a:rPr>
              <a:t>The most common DQL statement is SELECT, which is used to retrieve data from one or more tables.</a:t>
            </a:r>
            <a:endParaRPr lang="en-US" sz="1786" dirty="0"/>
          </a:p>
        </p:txBody>
      </p:sp>
      <p:sp>
        <p:nvSpPr>
          <p:cNvPr id="15" name="Shape 11"/>
          <p:cNvSpPr/>
          <p:nvPr/>
        </p:nvSpPr>
        <p:spPr>
          <a:xfrm>
            <a:off x="6280190" y="6083737"/>
            <a:ext cx="510302" cy="510302"/>
          </a:xfrm>
          <a:prstGeom prst="roundRect">
            <a:avLst>
              <a:gd name="adj" fmla="val 18669"/>
            </a:avLst>
          </a:prstGeom>
          <a:solidFill>
            <a:schemeClr val="accent1">
              <a:lumMod val="60000"/>
              <a:lumOff val="40000"/>
            </a:schemeClr>
          </a:solidFill>
          <a:ln w="7620">
            <a:solidFill>
              <a:srgbClr val="BCDBD4"/>
            </a:solidFill>
            <a:prstDash val="solid"/>
          </a:ln>
        </p:spPr>
      </p:sp>
      <p:sp>
        <p:nvSpPr>
          <p:cNvPr id="16" name="Text 12"/>
          <p:cNvSpPr/>
          <p:nvPr/>
        </p:nvSpPr>
        <p:spPr>
          <a:xfrm>
            <a:off x="6392585" y="6168747"/>
            <a:ext cx="285512" cy="340281"/>
          </a:xfrm>
          <a:prstGeom prst="rect">
            <a:avLst/>
          </a:prstGeom>
          <a:noFill/>
          <a:ln/>
        </p:spPr>
        <p:txBody>
          <a:bodyPr wrap="none" rtlCol="0" anchor="t"/>
          <a:lstStyle/>
          <a:p>
            <a:pPr marL="0" indent="0" algn="ctr">
              <a:lnSpc>
                <a:spcPts val="2679"/>
              </a:lnSpc>
              <a:buNone/>
            </a:pPr>
            <a:r>
              <a:rPr lang="en-US" sz="2679" b="1" dirty="0">
                <a:solidFill>
                  <a:srgbClr val="333F70"/>
                </a:solidFill>
                <a:latin typeface="Unbounded" pitchFamily="34" charset="0"/>
                <a:ea typeface="Unbounded" pitchFamily="34" charset="-122"/>
                <a:cs typeface="Unbounded" pitchFamily="34" charset="-120"/>
              </a:rPr>
              <a:t>3</a:t>
            </a:r>
            <a:endParaRPr lang="en-US" sz="2679" dirty="0"/>
          </a:p>
        </p:txBody>
      </p:sp>
      <p:sp>
        <p:nvSpPr>
          <p:cNvPr id="17" name="Text 13"/>
          <p:cNvSpPr/>
          <p:nvPr/>
        </p:nvSpPr>
        <p:spPr>
          <a:xfrm>
            <a:off x="7017306" y="6083737"/>
            <a:ext cx="3291721" cy="354330"/>
          </a:xfrm>
          <a:prstGeom prst="rect">
            <a:avLst/>
          </a:prstGeom>
          <a:noFill/>
          <a:ln/>
        </p:spPr>
        <p:txBody>
          <a:bodyPr wrap="none" rtlCol="0" anchor="t"/>
          <a:lstStyle/>
          <a:p>
            <a:pPr marL="0" indent="0">
              <a:lnSpc>
                <a:spcPts val="2791"/>
              </a:lnSpc>
              <a:buNone/>
            </a:pPr>
            <a:r>
              <a:rPr lang="en-US" sz="2233" b="1" dirty="0">
                <a:solidFill>
                  <a:srgbClr val="333F70"/>
                </a:solidFill>
                <a:latin typeface="Unbounded" pitchFamily="34" charset="0"/>
                <a:ea typeface="Unbounded" pitchFamily="34" charset="-122"/>
                <a:cs typeface="Unbounded" pitchFamily="34" charset="-120"/>
              </a:rPr>
              <a:t>Powerful Querying</a:t>
            </a:r>
            <a:endParaRPr lang="en-US" sz="2233" dirty="0"/>
          </a:p>
        </p:txBody>
      </p:sp>
      <p:sp>
        <p:nvSpPr>
          <p:cNvPr id="18" name="Text 14"/>
          <p:cNvSpPr/>
          <p:nvPr/>
        </p:nvSpPr>
        <p:spPr>
          <a:xfrm>
            <a:off x="7017306" y="6574155"/>
            <a:ext cx="6819305" cy="725805"/>
          </a:xfrm>
          <a:prstGeom prst="rect">
            <a:avLst/>
          </a:prstGeom>
          <a:noFill/>
          <a:ln/>
        </p:spPr>
        <p:txBody>
          <a:bodyPr wrap="square" rtlCol="0" anchor="t"/>
          <a:lstStyle/>
          <a:p>
            <a:pPr marL="0" indent="0">
              <a:lnSpc>
                <a:spcPts val="2858"/>
              </a:lnSpc>
              <a:buNone/>
            </a:pPr>
            <a:r>
              <a:rPr lang="en-US" sz="1786" dirty="0">
                <a:solidFill>
                  <a:srgbClr val="333F70"/>
                </a:solidFill>
                <a:latin typeface="Open Sans" pitchFamily="34" charset="0"/>
                <a:ea typeface="Open Sans" pitchFamily="34" charset="-122"/>
                <a:cs typeface="Open Sans" pitchFamily="34" charset="-120"/>
              </a:rPr>
              <a:t>DQL statements provide powerful ways to filter, sort, and group data, making it easier to find the information you need.</a:t>
            </a:r>
            <a:endParaRPr lang="en-US" sz="1786" dirty="0"/>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524" y="1203767"/>
            <a:ext cx="5715000" cy="6180881"/>
          </a:xfrm>
          <a:prstGeom prst="rect">
            <a:avLst/>
          </a:prstGeom>
        </p:spPr>
      </p:pic>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49246" y="104171"/>
            <a:ext cx="2407534" cy="1099595"/>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709" y="438150"/>
            <a:ext cx="11182302" cy="1590676"/>
          </a:xfrm>
        </p:spPr>
        <p:txBody>
          <a:bodyPr/>
          <a:lstStyle/>
          <a:p>
            <a:r>
              <a:rPr lang="en-US" sz="5400" dirty="0" smtClean="0">
                <a:latin typeface="Kanit" pitchFamily="34" charset="0"/>
                <a:ea typeface="Kanit" pitchFamily="34" charset="-122"/>
              </a:rPr>
              <a:t>NO-SQL</a:t>
            </a:r>
            <a:br>
              <a:rPr lang="en-US" sz="5400" dirty="0" smtClean="0">
                <a:latin typeface="Kanit" pitchFamily="34" charset="0"/>
                <a:ea typeface="Kanit" pitchFamily="34" charset="-122"/>
              </a:rPr>
            </a:br>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9046" y="0"/>
            <a:ext cx="3021354" cy="1458410"/>
          </a:xfrm>
          <a:prstGeom prst="rect">
            <a:avLst/>
          </a:prstGeom>
          <a:ln>
            <a:noFill/>
          </a:ln>
          <a:effectLst>
            <a:softEdge rad="112500"/>
          </a:effectLst>
        </p:spPr>
      </p:pic>
      <p:sp>
        <p:nvSpPr>
          <p:cNvPr id="3" name="Rectangle 2"/>
          <p:cNvSpPr/>
          <p:nvPr/>
        </p:nvSpPr>
        <p:spPr>
          <a:xfrm>
            <a:off x="661852" y="1424388"/>
            <a:ext cx="12821920" cy="6370975"/>
          </a:xfrm>
          <a:prstGeom prst="rect">
            <a:avLst/>
          </a:prstGeom>
          <a:solidFill>
            <a:schemeClr val="accent1">
              <a:lumMod val="60000"/>
              <a:lumOff val="40000"/>
            </a:schemeClr>
          </a:solidFill>
        </p:spPr>
        <p:txBody>
          <a:bodyPr wrap="square">
            <a:spAutoFit/>
          </a:bodyPr>
          <a:lstStyle/>
          <a:p>
            <a:r>
              <a:rPr lang="en-US" sz="2400" dirty="0"/>
              <a:t>In order to retrieve all of the information about a user and their hobbies, a single document can be retrieved from the database. No joins are required, resulting in faster queries.</a:t>
            </a:r>
          </a:p>
          <a:p>
            <a:pPr lvl="0"/>
            <a:r>
              <a:rPr lang="en-US" sz="2400" b="1" dirty="0"/>
              <a:t>Advantages of </a:t>
            </a:r>
            <a:r>
              <a:rPr lang="en-US" sz="2400" b="1" dirty="0" err="1"/>
              <a:t>NoSQL</a:t>
            </a:r>
            <a:r>
              <a:rPr lang="en-US" sz="2400" b="1" dirty="0"/>
              <a:t>:</a:t>
            </a:r>
            <a:endParaRPr lang="en-US" sz="2400" dirty="0"/>
          </a:p>
          <a:p>
            <a:r>
              <a:rPr lang="en-US" sz="2400" dirty="0"/>
              <a:t>There are many advantages of working with </a:t>
            </a:r>
            <a:r>
              <a:rPr lang="en-US" sz="2400" dirty="0" err="1"/>
              <a:t>NoSQL</a:t>
            </a:r>
            <a:r>
              <a:rPr lang="en-US" sz="2400" dirty="0"/>
              <a:t> databases such as </a:t>
            </a:r>
            <a:r>
              <a:rPr lang="en-US" sz="2400" dirty="0" err="1"/>
              <a:t>MongoDB</a:t>
            </a:r>
            <a:r>
              <a:rPr lang="en-US" sz="2400" dirty="0"/>
              <a:t> and Cassandra. The main advantages are high scalability and high availability.</a:t>
            </a:r>
          </a:p>
          <a:p>
            <a:pPr lvl="0"/>
            <a:r>
              <a:rPr lang="en-US" sz="2400" b="1" dirty="0"/>
              <a:t>High scalability –</a:t>
            </a:r>
            <a:endParaRPr lang="en-US" sz="2400" dirty="0"/>
          </a:p>
          <a:p>
            <a:r>
              <a:rPr lang="en-US" sz="2400" dirty="0" err="1"/>
              <a:t>NoSQL</a:t>
            </a:r>
            <a:r>
              <a:rPr lang="en-US" sz="2400" dirty="0"/>
              <a:t> database use </a:t>
            </a:r>
            <a:r>
              <a:rPr lang="en-US" sz="2400" dirty="0" err="1"/>
              <a:t>sharding</a:t>
            </a:r>
            <a:r>
              <a:rPr lang="en-US" sz="2400" dirty="0"/>
              <a:t> for horizontal scaling. Partitioning of data and placing it on multiple machines in such a way that the order of the data is preserved is </a:t>
            </a:r>
            <a:r>
              <a:rPr lang="en-US" sz="2400" dirty="0" err="1"/>
              <a:t>sharding</a:t>
            </a:r>
            <a:r>
              <a:rPr lang="en-US" sz="2400" dirty="0"/>
              <a:t>. Vertical scaling means adding more resources to the existing machine whereas horizontal scaling means adding more machines to handle the data. Vertical scaling is not that easy to implement but horizontal scaling is easy to implement.</a:t>
            </a:r>
          </a:p>
          <a:p>
            <a:r>
              <a:rPr lang="en-US" sz="2400" dirty="0"/>
              <a:t>Examples of horizontal scaling databases are </a:t>
            </a:r>
            <a:r>
              <a:rPr lang="en-US" sz="2400" dirty="0" err="1"/>
              <a:t>MongoDB</a:t>
            </a:r>
            <a:r>
              <a:rPr lang="en-US" sz="2400" dirty="0"/>
              <a:t>, Cassandra etc. </a:t>
            </a:r>
            <a:r>
              <a:rPr lang="en-US" sz="2400" dirty="0" err="1"/>
              <a:t>NoSQL</a:t>
            </a:r>
            <a:r>
              <a:rPr lang="en-US" sz="2400" dirty="0"/>
              <a:t> </a:t>
            </a:r>
            <a:r>
              <a:rPr lang="en-US" sz="2400" dirty="0" err="1" smtClean="0"/>
              <a:t>can</a:t>
            </a:r>
            <a:r>
              <a:rPr lang="en-US" sz="2400" dirty="0" err="1"/>
              <a:t>handle</a:t>
            </a:r>
            <a:r>
              <a:rPr lang="en-US" sz="2400" dirty="0"/>
              <a:t> huge amount of data because of scalability, as the data grows </a:t>
            </a:r>
            <a:r>
              <a:rPr lang="en-US" sz="2400" dirty="0" err="1"/>
              <a:t>NoSQL</a:t>
            </a:r>
            <a:r>
              <a:rPr lang="en-US" sz="2400" dirty="0"/>
              <a:t> scale itself to handle that data in efficient manner.</a:t>
            </a:r>
          </a:p>
          <a:p>
            <a:pPr lvl="0"/>
            <a:r>
              <a:rPr lang="en-US" sz="2400" b="1" dirty="0"/>
              <a:t>High availability –</a:t>
            </a:r>
            <a:endParaRPr lang="en-US" sz="2400" dirty="0"/>
          </a:p>
          <a:p>
            <a:r>
              <a:rPr lang="en-US" sz="2400" dirty="0"/>
              <a:t>Auto replication feature in </a:t>
            </a:r>
            <a:r>
              <a:rPr lang="en-US" sz="2400" dirty="0" err="1"/>
              <a:t>NoSQL</a:t>
            </a:r>
            <a:r>
              <a:rPr lang="en-US" sz="2400" dirty="0"/>
              <a:t> databases makes it highly available because in case of any failure data replicates itself to the previous consistent state</a:t>
            </a:r>
            <a:r>
              <a:rPr lang="en-US" sz="2400" dirty="0" smtClean="0"/>
              <a:t>.</a:t>
            </a:r>
            <a:endParaRPr lang="en-US" sz="2400" dirty="0"/>
          </a:p>
        </p:txBody>
      </p:sp>
    </p:spTree>
    <p:extLst>
      <p:ext uri="{BB962C8B-B14F-4D97-AF65-F5344CB8AC3E}">
        <p14:creationId xmlns:p14="http://schemas.microsoft.com/office/powerpoint/2010/main" val="230593696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4709" y="438150"/>
            <a:ext cx="11182302" cy="1590676"/>
          </a:xfrm>
        </p:spPr>
        <p:txBody>
          <a:bodyPr/>
          <a:lstStyle/>
          <a:p>
            <a:r>
              <a:rPr lang="en-US" sz="5400" dirty="0" smtClean="0">
                <a:latin typeface="Kanit" pitchFamily="34" charset="0"/>
                <a:ea typeface="Kanit" pitchFamily="34" charset="-122"/>
              </a:rPr>
              <a:t>NO-SQL</a:t>
            </a:r>
            <a:br>
              <a:rPr lang="en-US" sz="5400" dirty="0" smtClean="0">
                <a:latin typeface="Kanit" pitchFamily="34" charset="0"/>
                <a:ea typeface="Kanit" pitchFamily="34" charset="-122"/>
              </a:rPr>
            </a:br>
            <a:endParaRPr lang="en-IN"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9046" y="0"/>
            <a:ext cx="3021354" cy="1458410"/>
          </a:xfrm>
          <a:prstGeom prst="rect">
            <a:avLst/>
          </a:prstGeom>
          <a:ln>
            <a:noFill/>
          </a:ln>
          <a:effectLst>
            <a:softEdge rad="112500"/>
          </a:effectLst>
        </p:spPr>
      </p:pic>
      <p:sp>
        <p:nvSpPr>
          <p:cNvPr id="3" name="Rectangle 2"/>
          <p:cNvSpPr/>
          <p:nvPr/>
        </p:nvSpPr>
        <p:spPr>
          <a:xfrm>
            <a:off x="661852" y="1424388"/>
            <a:ext cx="12821920" cy="3600986"/>
          </a:xfrm>
          <a:prstGeom prst="rect">
            <a:avLst/>
          </a:prstGeom>
          <a:solidFill>
            <a:schemeClr val="accent1">
              <a:lumMod val="60000"/>
              <a:lumOff val="40000"/>
            </a:schemeClr>
          </a:solidFill>
        </p:spPr>
        <p:txBody>
          <a:bodyPr wrap="square">
            <a:spAutoFit/>
          </a:bodyPr>
          <a:lstStyle/>
          <a:p>
            <a:pPr lvl="1"/>
            <a:r>
              <a:rPr lang="en-US" sz="2800" b="1" dirty="0"/>
              <a:t>When should </a:t>
            </a:r>
            <a:r>
              <a:rPr lang="en-US" sz="2800" b="1" dirty="0" err="1"/>
              <a:t>NoSQL</a:t>
            </a:r>
            <a:r>
              <a:rPr lang="en-US" sz="2800" b="1" dirty="0"/>
              <a:t> be used</a:t>
            </a:r>
            <a:r>
              <a:rPr lang="en-US" sz="2800" b="1" dirty="0" smtClean="0"/>
              <a:t>:</a:t>
            </a:r>
            <a:r>
              <a:rPr lang="en-US" sz="2800" b="1" dirty="0"/>
              <a:t> </a:t>
            </a:r>
            <a:endParaRPr lang="en-US" sz="2800" b="1" dirty="0" smtClean="0"/>
          </a:p>
          <a:p>
            <a:pPr lvl="1"/>
            <a:endParaRPr lang="en-US" sz="3200" b="1" dirty="0"/>
          </a:p>
          <a:p>
            <a:pPr marL="1257300" lvl="2" indent="-342900">
              <a:buFont typeface="+mj-lt"/>
              <a:buAutoNum type="arabicPeriod"/>
            </a:pPr>
            <a:r>
              <a:rPr lang="en-US" sz="2800" dirty="0"/>
              <a:t>When huge amount of data need to be stored and retrieved .</a:t>
            </a:r>
            <a:endParaRPr lang="en-US" sz="2400" dirty="0"/>
          </a:p>
          <a:p>
            <a:pPr marL="1257300" lvl="2" indent="-342900">
              <a:buFont typeface="+mj-lt"/>
              <a:buAutoNum type="arabicPeriod"/>
            </a:pPr>
            <a:r>
              <a:rPr lang="en-US" sz="2800" dirty="0"/>
              <a:t>The relationship between the data you store is not that important</a:t>
            </a:r>
            <a:endParaRPr lang="en-US" sz="2400" dirty="0"/>
          </a:p>
          <a:p>
            <a:pPr marL="1257300" lvl="2" indent="-342900">
              <a:buFont typeface="+mj-lt"/>
              <a:buAutoNum type="arabicPeriod"/>
            </a:pPr>
            <a:r>
              <a:rPr lang="en-US" sz="2800" dirty="0"/>
              <a:t>The data changing over time and is not structured.</a:t>
            </a:r>
            <a:endParaRPr lang="en-US" sz="2400" dirty="0"/>
          </a:p>
          <a:p>
            <a:pPr marL="1257300" lvl="2" indent="-342900">
              <a:buFont typeface="+mj-lt"/>
              <a:buAutoNum type="arabicPeriod"/>
            </a:pPr>
            <a:r>
              <a:rPr lang="en-US" sz="2800" dirty="0"/>
              <a:t>Support of Constraints and Joins is not required at database level</a:t>
            </a:r>
            <a:endParaRPr lang="en-US" sz="2400" dirty="0"/>
          </a:p>
          <a:p>
            <a:pPr marL="1257300" lvl="2" indent="-342900">
              <a:buFont typeface="+mj-lt"/>
              <a:buAutoNum type="arabicPeriod"/>
            </a:pPr>
            <a:r>
              <a:rPr lang="en-US" sz="2800" dirty="0"/>
              <a:t>The data is growing continuously and you need to scale the database regular to handle the data.</a:t>
            </a:r>
            <a:endParaRPr lang="en-US" sz="2400" dirty="0"/>
          </a:p>
        </p:txBody>
      </p:sp>
    </p:spTree>
    <p:extLst>
      <p:ext uri="{BB962C8B-B14F-4D97-AF65-F5344CB8AC3E}">
        <p14:creationId xmlns:p14="http://schemas.microsoft.com/office/powerpoint/2010/main" val="34213389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1852" y="2721"/>
            <a:ext cx="11182302" cy="1590676"/>
          </a:xfrm>
        </p:spPr>
        <p:txBody>
          <a:bodyPr/>
          <a:lstStyle/>
          <a:p>
            <a:r>
              <a:rPr lang="en-US" sz="5400" b="1" dirty="0"/>
              <a:t>AGGREGATION IN DBMS</a:t>
            </a:r>
            <a:endParaRPr lang="en-US" sz="4800"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9046" y="0"/>
            <a:ext cx="3021354" cy="1458410"/>
          </a:xfrm>
          <a:prstGeom prst="rect">
            <a:avLst/>
          </a:prstGeom>
          <a:ln>
            <a:noFill/>
          </a:ln>
          <a:effectLst>
            <a:softEdge rad="112500"/>
          </a:effectLst>
        </p:spPr>
      </p:pic>
      <p:sp>
        <p:nvSpPr>
          <p:cNvPr id="3" name="Rectangle 2"/>
          <p:cNvSpPr/>
          <p:nvPr/>
        </p:nvSpPr>
        <p:spPr>
          <a:xfrm>
            <a:off x="661852" y="1758217"/>
            <a:ext cx="12821920" cy="5509200"/>
          </a:xfrm>
          <a:prstGeom prst="rect">
            <a:avLst/>
          </a:prstGeom>
          <a:solidFill>
            <a:schemeClr val="accent1">
              <a:lumMod val="60000"/>
              <a:lumOff val="40000"/>
            </a:schemeClr>
          </a:solidFill>
        </p:spPr>
        <p:txBody>
          <a:bodyPr wrap="square">
            <a:spAutoFit/>
          </a:bodyPr>
          <a:lstStyle/>
          <a:p>
            <a:r>
              <a:rPr lang="en-US" b="1" dirty="0"/>
              <a:t> </a:t>
            </a:r>
            <a:r>
              <a:rPr lang="en-US" sz="2000" dirty="0" smtClean="0"/>
              <a:t>In </a:t>
            </a:r>
            <a:r>
              <a:rPr lang="en-US" sz="2000" dirty="0"/>
              <a:t>aggregation, the relation between two entities is treated as a single entity. In aggregation, relationship with its corresponding entities is aggregated into a higher level entity.</a:t>
            </a:r>
          </a:p>
          <a:p>
            <a:r>
              <a:rPr lang="en-US" sz="2000" b="1" dirty="0"/>
              <a:t>For example:</a:t>
            </a:r>
            <a:r>
              <a:rPr lang="en-US" sz="2000" dirty="0"/>
              <a:t> Center entity offers the Course entity act as a single entity in the relationship which is in a relationship with another entity visitor. In the real world, if a visitor visits a coaching center then he will never enquiry about the Course only or just about the Center instead he will ask the enquiry about </a:t>
            </a:r>
            <a:r>
              <a:rPr lang="en-US" sz="2000" dirty="0" smtClean="0"/>
              <a:t>both.</a:t>
            </a:r>
          </a:p>
          <a:p>
            <a:endParaRPr lang="en-US" sz="2800" dirty="0"/>
          </a:p>
          <a:p>
            <a:pPr fontAlgn="base"/>
            <a:r>
              <a:rPr lang="en-US" sz="2800" dirty="0"/>
              <a:t>When it comes to statistical information in a DBMS</a:t>
            </a:r>
            <a:r>
              <a:rPr lang="en-US" sz="2800" dirty="0" smtClean="0"/>
              <a:t>,</a:t>
            </a:r>
          </a:p>
          <a:p>
            <a:pPr fontAlgn="base"/>
            <a:r>
              <a:rPr lang="en-US" sz="2800" dirty="0" smtClean="0"/>
              <a:t>there </a:t>
            </a:r>
            <a:r>
              <a:rPr lang="en-US" sz="2800" dirty="0"/>
              <a:t>are extraordinary gears and approaches to collect </a:t>
            </a:r>
            <a:r>
              <a:rPr lang="en-US" sz="2800" dirty="0" smtClean="0"/>
              <a:t>it.</a:t>
            </a:r>
          </a:p>
          <a:p>
            <a:pPr fontAlgn="base"/>
            <a:endParaRPr lang="en-US" sz="2800" dirty="0"/>
          </a:p>
          <a:p>
            <a:pPr lvl="0" fontAlgn="base"/>
            <a:r>
              <a:rPr lang="en-US" sz="2800" b="1" dirty="0"/>
              <a:t>SUM: </a:t>
            </a:r>
            <a:r>
              <a:rPr lang="en-US" sz="2800" dirty="0"/>
              <a:t>It is used for adding things up.</a:t>
            </a:r>
          </a:p>
          <a:p>
            <a:pPr lvl="0" fontAlgn="base"/>
            <a:r>
              <a:rPr lang="en-US" sz="2800" b="1" dirty="0"/>
              <a:t>AVG: </a:t>
            </a:r>
            <a:r>
              <a:rPr lang="en-US" sz="2800" dirty="0"/>
              <a:t>It is used for finding the middle ground.</a:t>
            </a:r>
          </a:p>
          <a:p>
            <a:pPr lvl="0" fontAlgn="base"/>
            <a:r>
              <a:rPr lang="en-US" sz="2800" b="1" dirty="0"/>
              <a:t>Minimum (MIN): </a:t>
            </a:r>
            <a:r>
              <a:rPr lang="en-US" sz="2800" dirty="0"/>
              <a:t>It is used to get the singling out of the smallest values.</a:t>
            </a:r>
          </a:p>
          <a:p>
            <a:pPr lvl="0" fontAlgn="base"/>
            <a:r>
              <a:rPr lang="en-US" sz="2800" b="1" dirty="0"/>
              <a:t>Maximum (MAX): </a:t>
            </a:r>
            <a:r>
              <a:rPr lang="en-US" sz="2800" dirty="0"/>
              <a:t>It is used for singling out for the largest values.</a:t>
            </a:r>
          </a:p>
          <a:p>
            <a:pPr lvl="0" fontAlgn="base"/>
            <a:r>
              <a:rPr lang="en-US" sz="2800" b="1" dirty="0"/>
              <a:t>COUNT: </a:t>
            </a:r>
            <a:r>
              <a:rPr lang="en-US" sz="2800" dirty="0"/>
              <a:t>It is used for a headcount and </a:t>
            </a:r>
            <a:r>
              <a:rPr lang="en-US" sz="2800" b="1" dirty="0"/>
              <a:t>DISTINCT</a:t>
            </a:r>
            <a:r>
              <a:rPr lang="en-US" sz="2800" dirty="0"/>
              <a:t> for counting unique items</a:t>
            </a:r>
            <a:r>
              <a:rPr lang="en-US" sz="2800" dirty="0" smtClean="0"/>
              <a:t>.</a:t>
            </a:r>
            <a:endParaRPr lang="en-US" sz="2800" dirty="0"/>
          </a:p>
        </p:txBody>
      </p:sp>
      <p:pic>
        <p:nvPicPr>
          <p:cNvPr id="5" name="Picture 4" descr="C:\Users\amit garg\Desktop\12.PNG"/>
          <p:cNvPicPr/>
          <p:nvPr/>
        </p:nvPicPr>
        <p:blipFill>
          <a:blip r:embed="rId3">
            <a:extLst>
              <a:ext uri="{28A0092B-C50C-407E-A947-70E740481C1C}">
                <a14:useLocalDpi xmlns:a14="http://schemas.microsoft.com/office/drawing/2010/main" val="0"/>
              </a:ext>
            </a:extLst>
          </a:blip>
          <a:srcRect/>
          <a:stretch>
            <a:fillRect/>
          </a:stretch>
        </p:blipFill>
        <p:spPr bwMode="auto">
          <a:xfrm>
            <a:off x="9534570" y="3554730"/>
            <a:ext cx="3776345" cy="2339340"/>
          </a:xfrm>
          <a:prstGeom prst="rect">
            <a:avLst/>
          </a:prstGeom>
          <a:noFill/>
          <a:ln>
            <a:noFill/>
          </a:ln>
        </p:spPr>
      </p:pic>
    </p:spTree>
    <p:extLst>
      <p:ext uri="{BB962C8B-B14F-4D97-AF65-F5344CB8AC3E}">
        <p14:creationId xmlns:p14="http://schemas.microsoft.com/office/powerpoint/2010/main" val="640869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17524" y="-134780"/>
            <a:ext cx="14630400" cy="8364379"/>
          </a:xfrm>
          <a:prstGeom prst="rect">
            <a:avLst/>
          </a:prstGeom>
          <a:solidFill>
            <a:schemeClr val="accent1">
              <a:lumMod val="20000"/>
              <a:lumOff val="80000"/>
            </a:schemeClr>
          </a:solidFill>
          <a:ln/>
        </p:spPr>
      </p:sp>
      <p:sp>
        <p:nvSpPr>
          <p:cNvPr id="4" name="Text 2"/>
          <p:cNvSpPr/>
          <p:nvPr/>
        </p:nvSpPr>
        <p:spPr>
          <a:xfrm>
            <a:off x="793790" y="1995607"/>
            <a:ext cx="9877306" cy="708779"/>
          </a:xfrm>
          <a:prstGeom prst="rect">
            <a:avLst/>
          </a:prstGeom>
          <a:noFill/>
          <a:ln/>
        </p:spPr>
        <p:txBody>
          <a:bodyPr wrap="none" rtlCol="0" anchor="t"/>
          <a:lstStyle/>
          <a:p>
            <a:pPr marL="0" indent="0">
              <a:lnSpc>
                <a:spcPts val="5581"/>
              </a:lnSpc>
              <a:buNone/>
            </a:pPr>
            <a:r>
              <a:rPr lang="en-US" sz="4465" b="1" dirty="0">
                <a:solidFill>
                  <a:srgbClr val="333F70"/>
                </a:solidFill>
                <a:latin typeface="Unbounded" pitchFamily="34" charset="0"/>
                <a:ea typeface="Unbounded" pitchFamily="34" charset="-122"/>
                <a:cs typeface="Unbounded" pitchFamily="34" charset="-120"/>
              </a:rPr>
              <a:t>Data Query Language (DQL)</a:t>
            </a:r>
            <a:endParaRPr lang="en-US" sz="4465" dirty="0"/>
          </a:p>
        </p:txBody>
      </p:sp>
      <p:sp>
        <p:nvSpPr>
          <p:cNvPr id="5" name="Text 3"/>
          <p:cNvSpPr/>
          <p:nvPr/>
        </p:nvSpPr>
        <p:spPr>
          <a:xfrm>
            <a:off x="793790" y="3271361"/>
            <a:ext cx="3402687" cy="354330"/>
          </a:xfrm>
          <a:prstGeom prst="rect">
            <a:avLst/>
          </a:prstGeom>
          <a:noFill/>
          <a:ln/>
        </p:spPr>
        <p:txBody>
          <a:bodyPr wrap="none" rtlCol="0" anchor="t"/>
          <a:lstStyle/>
          <a:p>
            <a:pPr marL="0" indent="0">
              <a:lnSpc>
                <a:spcPts val="2791"/>
              </a:lnSpc>
              <a:buNone/>
            </a:pPr>
            <a:r>
              <a:rPr lang="en-US" sz="2233" b="1" dirty="0">
                <a:solidFill>
                  <a:srgbClr val="333F70"/>
                </a:solidFill>
                <a:latin typeface="Unbounded" pitchFamily="34" charset="0"/>
                <a:ea typeface="Unbounded" pitchFamily="34" charset="-122"/>
                <a:cs typeface="Unbounded" pitchFamily="34" charset="-120"/>
              </a:rPr>
              <a:t>SELECT Statement</a:t>
            </a:r>
            <a:endParaRPr lang="en-US" sz="2233" dirty="0"/>
          </a:p>
        </p:txBody>
      </p:sp>
      <p:sp>
        <p:nvSpPr>
          <p:cNvPr id="6" name="Text 4"/>
          <p:cNvSpPr/>
          <p:nvPr/>
        </p:nvSpPr>
        <p:spPr>
          <a:xfrm>
            <a:off x="793790" y="3852505"/>
            <a:ext cx="3978116" cy="2177415"/>
          </a:xfrm>
          <a:prstGeom prst="rect">
            <a:avLst/>
          </a:prstGeom>
          <a:solidFill>
            <a:schemeClr val="accent1">
              <a:lumMod val="60000"/>
              <a:lumOff val="40000"/>
            </a:schemeClr>
          </a:solidFill>
          <a:ln/>
        </p:spPr>
        <p:txBody>
          <a:bodyPr wrap="square" rtlCol="0" anchor="t"/>
          <a:lstStyle/>
          <a:p>
            <a:pPr marL="0" indent="0">
              <a:lnSpc>
                <a:spcPts val="2858"/>
              </a:lnSpc>
              <a:buNone/>
            </a:pPr>
            <a:r>
              <a:rPr lang="en-US" sz="1786" dirty="0">
                <a:solidFill>
                  <a:srgbClr val="333F70"/>
                </a:solidFill>
                <a:latin typeface="Open Sans" pitchFamily="34" charset="0"/>
                <a:ea typeface="Open Sans" pitchFamily="34" charset="-122"/>
                <a:cs typeface="Open Sans" pitchFamily="34" charset="-120"/>
              </a:rPr>
              <a:t>The SELECT statement is used to retrieve data from a database. It allows you to specify the columns you want to retrieve and the conditions for the data you want to retrieve.</a:t>
            </a:r>
            <a:endParaRPr lang="en-US" sz="1786" dirty="0"/>
          </a:p>
        </p:txBody>
      </p:sp>
      <p:sp>
        <p:nvSpPr>
          <p:cNvPr id="7" name="Text 5"/>
          <p:cNvSpPr/>
          <p:nvPr/>
        </p:nvSpPr>
        <p:spPr>
          <a:xfrm>
            <a:off x="5332928" y="3271361"/>
            <a:ext cx="3743920" cy="354330"/>
          </a:xfrm>
          <a:prstGeom prst="rect">
            <a:avLst/>
          </a:prstGeom>
          <a:noFill/>
          <a:ln/>
        </p:spPr>
        <p:txBody>
          <a:bodyPr wrap="none" rtlCol="0" anchor="t"/>
          <a:lstStyle/>
          <a:p>
            <a:pPr marL="0" indent="0">
              <a:lnSpc>
                <a:spcPts val="2791"/>
              </a:lnSpc>
              <a:buNone/>
            </a:pPr>
            <a:r>
              <a:rPr lang="en-US" sz="2233" b="1" dirty="0">
                <a:solidFill>
                  <a:srgbClr val="333F70"/>
                </a:solidFill>
                <a:latin typeface="Unbounded" pitchFamily="34" charset="0"/>
                <a:ea typeface="Unbounded" pitchFamily="34" charset="-122"/>
                <a:cs typeface="Unbounded" pitchFamily="34" charset="-120"/>
              </a:rPr>
              <a:t>Filtering with WHERE</a:t>
            </a:r>
            <a:endParaRPr lang="en-US" sz="2233" dirty="0"/>
          </a:p>
        </p:txBody>
      </p:sp>
      <p:sp>
        <p:nvSpPr>
          <p:cNvPr id="8" name="Text 6"/>
          <p:cNvSpPr/>
          <p:nvPr/>
        </p:nvSpPr>
        <p:spPr>
          <a:xfrm>
            <a:off x="5332928" y="3852505"/>
            <a:ext cx="3978116" cy="1814513"/>
          </a:xfrm>
          <a:prstGeom prst="rect">
            <a:avLst/>
          </a:prstGeom>
          <a:solidFill>
            <a:schemeClr val="accent1">
              <a:lumMod val="60000"/>
              <a:lumOff val="40000"/>
            </a:schemeClr>
          </a:solidFill>
          <a:ln/>
        </p:spPr>
        <p:txBody>
          <a:bodyPr wrap="square" rtlCol="0" anchor="t"/>
          <a:lstStyle/>
          <a:p>
            <a:pPr marL="0" indent="0">
              <a:lnSpc>
                <a:spcPts val="2858"/>
              </a:lnSpc>
              <a:buNone/>
            </a:pPr>
            <a:r>
              <a:rPr lang="en-US" sz="1786" dirty="0">
                <a:solidFill>
                  <a:srgbClr val="333F70"/>
                </a:solidFill>
                <a:latin typeface="Open Sans" pitchFamily="34" charset="0"/>
                <a:ea typeface="Open Sans" pitchFamily="34" charset="-122"/>
                <a:cs typeface="Open Sans" pitchFamily="34" charset="-120"/>
              </a:rPr>
              <a:t>The WHERE clause in a SELECT statement allows you to filter the results based on specific criteria, such as selecting only customers with a specific email domain.</a:t>
            </a:r>
            <a:endParaRPr lang="en-US" sz="1786" dirty="0"/>
          </a:p>
        </p:txBody>
      </p:sp>
      <p:sp>
        <p:nvSpPr>
          <p:cNvPr id="9" name="Text 7"/>
          <p:cNvSpPr/>
          <p:nvPr/>
        </p:nvSpPr>
        <p:spPr>
          <a:xfrm>
            <a:off x="9872067" y="3271361"/>
            <a:ext cx="3978116" cy="708660"/>
          </a:xfrm>
          <a:prstGeom prst="rect">
            <a:avLst/>
          </a:prstGeom>
          <a:noFill/>
          <a:ln/>
        </p:spPr>
        <p:txBody>
          <a:bodyPr wrap="square" rtlCol="0" anchor="t"/>
          <a:lstStyle/>
          <a:p>
            <a:pPr marL="0" indent="0">
              <a:lnSpc>
                <a:spcPts val="2791"/>
              </a:lnSpc>
              <a:buNone/>
            </a:pPr>
            <a:r>
              <a:rPr lang="en-US" sz="2233" b="1" dirty="0">
                <a:solidFill>
                  <a:srgbClr val="333F70"/>
                </a:solidFill>
                <a:latin typeface="Unbounded" pitchFamily="34" charset="0"/>
                <a:ea typeface="Unbounded" pitchFamily="34" charset="-122"/>
                <a:cs typeface="Unbounded" pitchFamily="34" charset="-120"/>
              </a:rPr>
              <a:t>Sorting with ORDER BY</a:t>
            </a:r>
            <a:endParaRPr lang="en-US" sz="2233" dirty="0"/>
          </a:p>
        </p:txBody>
      </p:sp>
      <p:sp>
        <p:nvSpPr>
          <p:cNvPr id="10" name="Text 8"/>
          <p:cNvSpPr/>
          <p:nvPr/>
        </p:nvSpPr>
        <p:spPr>
          <a:xfrm>
            <a:off x="9872067" y="3765644"/>
            <a:ext cx="3978116" cy="1814513"/>
          </a:xfrm>
          <a:prstGeom prst="rect">
            <a:avLst/>
          </a:prstGeom>
          <a:solidFill>
            <a:schemeClr val="accent1">
              <a:lumMod val="60000"/>
              <a:lumOff val="40000"/>
            </a:schemeClr>
          </a:solidFill>
          <a:ln/>
        </p:spPr>
        <p:txBody>
          <a:bodyPr wrap="square" rtlCol="0" anchor="t"/>
          <a:lstStyle/>
          <a:p>
            <a:pPr marL="0" indent="0">
              <a:lnSpc>
                <a:spcPts val="2858"/>
              </a:lnSpc>
              <a:buNone/>
            </a:pPr>
            <a:r>
              <a:rPr lang="en-US" sz="1786" dirty="0">
                <a:solidFill>
                  <a:srgbClr val="333F70"/>
                </a:solidFill>
                <a:latin typeface="Open Sans" pitchFamily="34" charset="0"/>
                <a:ea typeface="Open Sans" pitchFamily="34" charset="-122"/>
                <a:cs typeface="Open Sans" pitchFamily="34" charset="-120"/>
              </a:rPr>
              <a:t>The ORDER BY clause in a SELECT statement allows you to sort the results in ascending or descending order based on one or more columns.</a:t>
            </a:r>
            <a:endParaRPr lang="en-US" sz="1786"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4886" y="23336"/>
            <a:ext cx="3165513" cy="1972271"/>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968" y="1642639"/>
            <a:ext cx="13976432" cy="946477"/>
          </a:xfrm>
          <a:prstGeom prst="rect">
            <a:avLst/>
          </a:prstGeom>
          <a:solidFill>
            <a:schemeClr val="bg2">
              <a:lumMod val="90000"/>
            </a:schemeClr>
          </a:solidFill>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758" y="568126"/>
            <a:ext cx="13970642" cy="1074513"/>
          </a:xfrm>
          <a:prstGeom prst="rect">
            <a:avLst/>
          </a:prstGeom>
          <a:solidFill>
            <a:schemeClr val="bg1"/>
          </a:solidFill>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757" y="2698373"/>
            <a:ext cx="13970642" cy="723729"/>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9757" y="3422101"/>
            <a:ext cx="13970643" cy="847407"/>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9758" y="5607232"/>
            <a:ext cx="13970642" cy="1489812"/>
          </a:xfrm>
          <a:prstGeom prst="rect">
            <a:avLst/>
          </a:prstGeom>
        </p:spPr>
      </p:pic>
      <p:pic>
        <p:nvPicPr>
          <p:cNvPr id="7" name="Picture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9757" y="4269509"/>
            <a:ext cx="13970642" cy="1228466"/>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9757" y="6352138"/>
            <a:ext cx="13970642" cy="640135"/>
          </a:xfrm>
          <a:prstGeom prst="rect">
            <a:avLst/>
          </a:prstGeom>
        </p:spPr>
      </p:pic>
      <p:pic>
        <p:nvPicPr>
          <p:cNvPr id="11" name="Picture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713580" y="0"/>
            <a:ext cx="2916820" cy="1642639"/>
          </a:xfrm>
          <a:prstGeom prst="rect">
            <a:avLst/>
          </a:prstGeom>
          <a:ln>
            <a:noFill/>
          </a:ln>
          <a:effectLst>
            <a:softEdge rad="112500"/>
          </a:effectLst>
        </p:spPr>
      </p:pic>
    </p:spTree>
    <p:extLst>
      <p:ext uri="{BB962C8B-B14F-4D97-AF65-F5344CB8AC3E}">
        <p14:creationId xmlns:p14="http://schemas.microsoft.com/office/powerpoint/2010/main" val="2310471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chemeClr val="accent1">
              <a:lumMod val="40000"/>
              <a:lumOff val="60000"/>
            </a:schemeClr>
          </a:solidFill>
          <a:ln/>
        </p:spPr>
      </p:sp>
      <p:sp>
        <p:nvSpPr>
          <p:cNvPr id="3" name="Shape 1"/>
          <p:cNvSpPr/>
          <p:nvPr/>
        </p:nvSpPr>
        <p:spPr>
          <a:xfrm>
            <a:off x="0" y="-34724"/>
            <a:ext cx="14630400" cy="8266229"/>
          </a:xfrm>
          <a:prstGeom prst="rect">
            <a:avLst/>
          </a:prstGeom>
          <a:solidFill>
            <a:schemeClr val="tx2">
              <a:lumMod val="20000"/>
              <a:lumOff val="80000"/>
            </a:schemeClr>
          </a:solidFill>
          <a:ln/>
        </p:spPr>
      </p:sp>
      <p:pic>
        <p:nvPicPr>
          <p:cNvPr id="4" name="Image 0" descr="preencoded.png"/>
          <p:cNvPicPr>
            <a:picLocks noChangeAspect="1"/>
          </p:cNvPicPr>
          <p:nvPr/>
        </p:nvPicPr>
        <p:blipFill>
          <a:blip r:embed="rId3"/>
          <a:stretch>
            <a:fillRect/>
          </a:stretch>
        </p:blipFill>
        <p:spPr>
          <a:xfrm>
            <a:off x="0" y="0"/>
            <a:ext cx="5486400" cy="8231505"/>
          </a:xfrm>
          <a:prstGeom prst="rect">
            <a:avLst/>
          </a:prstGeom>
          <a:solidFill>
            <a:schemeClr val="tx2">
              <a:lumMod val="20000"/>
              <a:lumOff val="80000"/>
            </a:schemeClr>
          </a:solidFill>
        </p:spPr>
      </p:pic>
      <p:pic>
        <p:nvPicPr>
          <p:cNvPr id="5" name="Image 1" descr="preencoded.png"/>
          <p:cNvPicPr>
            <a:picLocks noChangeAspect="1"/>
          </p:cNvPicPr>
          <p:nvPr/>
        </p:nvPicPr>
        <p:blipFill>
          <a:blip r:embed="rId4"/>
          <a:stretch>
            <a:fillRect/>
          </a:stretch>
        </p:blipFill>
        <p:spPr>
          <a:xfrm>
            <a:off x="254198" y="2947988"/>
            <a:ext cx="4978003" cy="2335530"/>
          </a:xfrm>
          <a:prstGeom prst="rect">
            <a:avLst/>
          </a:prstGeom>
        </p:spPr>
      </p:pic>
      <p:sp>
        <p:nvSpPr>
          <p:cNvPr id="6" name="Text 2"/>
          <p:cNvSpPr/>
          <p:nvPr/>
        </p:nvSpPr>
        <p:spPr>
          <a:xfrm>
            <a:off x="6197918" y="1186160"/>
            <a:ext cx="7720965" cy="794524"/>
          </a:xfrm>
          <a:prstGeom prst="rect">
            <a:avLst/>
          </a:prstGeom>
          <a:solidFill>
            <a:schemeClr val="tx2">
              <a:lumMod val="20000"/>
              <a:lumOff val="80000"/>
            </a:schemeClr>
          </a:solidFill>
          <a:ln/>
        </p:spPr>
        <p:txBody>
          <a:bodyPr wrap="square" rtlCol="0" anchor="t"/>
          <a:lstStyle/>
          <a:p>
            <a:pPr marL="0" indent="0">
              <a:lnSpc>
                <a:spcPts val="5002"/>
              </a:lnSpc>
              <a:buNone/>
            </a:pPr>
            <a:r>
              <a:rPr lang="en-US" sz="4002" b="1" dirty="0">
                <a:solidFill>
                  <a:srgbClr val="333F70"/>
                </a:solidFill>
                <a:latin typeface="Unbounded" pitchFamily="34" charset="0"/>
                <a:ea typeface="Unbounded" pitchFamily="34" charset="-122"/>
                <a:cs typeface="Unbounded" pitchFamily="34" charset="-120"/>
              </a:rPr>
              <a:t>Data Query Language (DQL)</a:t>
            </a:r>
            <a:endParaRPr lang="en-US" sz="4002" dirty="0"/>
          </a:p>
        </p:txBody>
      </p:sp>
      <p:sp>
        <p:nvSpPr>
          <p:cNvPr id="7" name="Shape 3"/>
          <p:cNvSpPr/>
          <p:nvPr/>
        </p:nvSpPr>
        <p:spPr>
          <a:xfrm>
            <a:off x="6490216" y="2134553"/>
            <a:ext cx="25360" cy="5537954"/>
          </a:xfrm>
          <a:prstGeom prst="roundRect">
            <a:avLst>
              <a:gd name="adj" fmla="val 336692"/>
            </a:avLst>
          </a:prstGeom>
          <a:solidFill>
            <a:srgbClr val="BCDBD4"/>
          </a:solidFill>
          <a:ln/>
        </p:spPr>
      </p:sp>
      <p:sp>
        <p:nvSpPr>
          <p:cNvPr id="8" name="Shape 4"/>
          <p:cNvSpPr/>
          <p:nvPr/>
        </p:nvSpPr>
        <p:spPr>
          <a:xfrm>
            <a:off x="6731496" y="2579072"/>
            <a:ext cx="711518" cy="25360"/>
          </a:xfrm>
          <a:prstGeom prst="roundRect">
            <a:avLst>
              <a:gd name="adj" fmla="val 336692"/>
            </a:avLst>
          </a:prstGeom>
          <a:solidFill>
            <a:srgbClr val="BCDBD4"/>
          </a:solidFill>
          <a:ln/>
        </p:spPr>
      </p:sp>
      <p:sp>
        <p:nvSpPr>
          <p:cNvPr id="9" name="Shape 5"/>
          <p:cNvSpPr/>
          <p:nvPr/>
        </p:nvSpPr>
        <p:spPr>
          <a:xfrm>
            <a:off x="6274177" y="2363153"/>
            <a:ext cx="457319" cy="457319"/>
          </a:xfrm>
          <a:prstGeom prst="roundRect">
            <a:avLst>
              <a:gd name="adj" fmla="val 18671"/>
            </a:avLst>
          </a:prstGeom>
          <a:solidFill>
            <a:srgbClr val="D6F5EE"/>
          </a:solidFill>
          <a:ln w="7620">
            <a:solidFill>
              <a:srgbClr val="BCDBD4"/>
            </a:solidFill>
            <a:prstDash val="solid"/>
          </a:ln>
        </p:spPr>
      </p:sp>
      <p:sp>
        <p:nvSpPr>
          <p:cNvPr id="10" name="Text 6"/>
          <p:cNvSpPr/>
          <p:nvPr/>
        </p:nvSpPr>
        <p:spPr>
          <a:xfrm>
            <a:off x="6423481" y="2439352"/>
            <a:ext cx="158591" cy="304919"/>
          </a:xfrm>
          <a:prstGeom prst="rect">
            <a:avLst/>
          </a:prstGeom>
          <a:noFill/>
          <a:ln/>
        </p:spPr>
        <p:txBody>
          <a:bodyPr wrap="none" rtlCol="0" anchor="t"/>
          <a:lstStyle/>
          <a:p>
            <a:pPr marL="0" indent="0" algn="ctr">
              <a:lnSpc>
                <a:spcPts val="2401"/>
              </a:lnSpc>
              <a:buNone/>
            </a:pPr>
            <a:r>
              <a:rPr lang="en-US" sz="2401" b="1" dirty="0">
                <a:solidFill>
                  <a:srgbClr val="333F70"/>
                </a:solidFill>
                <a:latin typeface="Unbounded" pitchFamily="34" charset="0"/>
                <a:ea typeface="Unbounded" pitchFamily="34" charset="-122"/>
                <a:cs typeface="Unbounded" pitchFamily="34" charset="-120"/>
              </a:rPr>
              <a:t>1</a:t>
            </a:r>
            <a:endParaRPr lang="en-US" sz="2401" dirty="0"/>
          </a:p>
        </p:txBody>
      </p:sp>
      <p:sp>
        <p:nvSpPr>
          <p:cNvPr id="11" name="Text 7"/>
          <p:cNvSpPr/>
          <p:nvPr/>
        </p:nvSpPr>
        <p:spPr>
          <a:xfrm>
            <a:off x="7620953" y="2337792"/>
            <a:ext cx="6297930" cy="635079"/>
          </a:xfrm>
          <a:prstGeom prst="rect">
            <a:avLst/>
          </a:prstGeom>
          <a:noFill/>
          <a:ln/>
        </p:spPr>
        <p:txBody>
          <a:bodyPr wrap="square" rtlCol="0" anchor="t"/>
          <a:lstStyle/>
          <a:p>
            <a:pPr marL="0" indent="0" algn="l">
              <a:lnSpc>
                <a:spcPts val="2501"/>
              </a:lnSpc>
              <a:buNone/>
            </a:pPr>
            <a:r>
              <a:rPr lang="en-US" sz="2001" b="1" dirty="0">
                <a:solidFill>
                  <a:srgbClr val="333F70"/>
                </a:solidFill>
                <a:latin typeface="Unbounded" pitchFamily="34" charset="0"/>
                <a:ea typeface="Unbounded" pitchFamily="34" charset="-122"/>
                <a:cs typeface="Unbounded" pitchFamily="34" charset="-120"/>
              </a:rPr>
              <a:t>Example: Retrieving Customer Information</a:t>
            </a:r>
            <a:endParaRPr lang="en-US" sz="2001" dirty="0"/>
          </a:p>
        </p:txBody>
      </p:sp>
      <p:sp>
        <p:nvSpPr>
          <p:cNvPr id="12" name="Text 8"/>
          <p:cNvSpPr/>
          <p:nvPr/>
        </p:nvSpPr>
        <p:spPr>
          <a:xfrm>
            <a:off x="7620953" y="3094792"/>
            <a:ext cx="6297930" cy="650319"/>
          </a:xfrm>
          <a:prstGeom prst="rect">
            <a:avLst/>
          </a:prstGeom>
          <a:noFill/>
          <a:ln/>
        </p:spPr>
        <p:txBody>
          <a:bodyPr wrap="square" rtlCol="0" anchor="t"/>
          <a:lstStyle/>
          <a:p>
            <a:pPr marL="0" indent="0" algn="l">
              <a:lnSpc>
                <a:spcPts val="2561"/>
              </a:lnSpc>
              <a:buNone/>
            </a:pPr>
            <a:r>
              <a:rPr lang="en-US" sz="1601" dirty="0">
                <a:solidFill>
                  <a:srgbClr val="333F70"/>
                </a:solidFill>
                <a:latin typeface="Open Sans" pitchFamily="34" charset="0"/>
                <a:ea typeface="Open Sans" pitchFamily="34" charset="-122"/>
                <a:cs typeface="Open Sans" pitchFamily="34" charset="-120"/>
              </a:rPr>
              <a:t>To retrieve customer information based on specific criteria, you can use a SELECT statement like this:</a:t>
            </a:r>
            <a:endParaRPr lang="en-US" sz="1601" dirty="0"/>
          </a:p>
        </p:txBody>
      </p:sp>
      <p:sp>
        <p:nvSpPr>
          <p:cNvPr id="13" name="Shape 9"/>
          <p:cNvSpPr/>
          <p:nvPr/>
        </p:nvSpPr>
        <p:spPr>
          <a:xfrm>
            <a:off x="6731496" y="4596110"/>
            <a:ext cx="711518" cy="25360"/>
          </a:xfrm>
          <a:prstGeom prst="roundRect">
            <a:avLst>
              <a:gd name="adj" fmla="val 336692"/>
            </a:avLst>
          </a:prstGeom>
          <a:solidFill>
            <a:srgbClr val="BCDBD4"/>
          </a:solidFill>
          <a:ln/>
        </p:spPr>
      </p:sp>
      <p:sp>
        <p:nvSpPr>
          <p:cNvPr id="14" name="Shape 10"/>
          <p:cNvSpPr/>
          <p:nvPr/>
        </p:nvSpPr>
        <p:spPr>
          <a:xfrm>
            <a:off x="6274177" y="4380190"/>
            <a:ext cx="457319" cy="457319"/>
          </a:xfrm>
          <a:prstGeom prst="roundRect">
            <a:avLst>
              <a:gd name="adj" fmla="val 18671"/>
            </a:avLst>
          </a:prstGeom>
          <a:solidFill>
            <a:srgbClr val="D6F5EE"/>
          </a:solidFill>
          <a:ln w="7620">
            <a:solidFill>
              <a:srgbClr val="BCDBD4"/>
            </a:solidFill>
            <a:prstDash val="solid"/>
          </a:ln>
        </p:spPr>
      </p:sp>
      <p:sp>
        <p:nvSpPr>
          <p:cNvPr id="15" name="Text 11"/>
          <p:cNvSpPr/>
          <p:nvPr/>
        </p:nvSpPr>
        <p:spPr>
          <a:xfrm>
            <a:off x="6375499" y="4456390"/>
            <a:ext cx="254556" cy="304919"/>
          </a:xfrm>
          <a:prstGeom prst="rect">
            <a:avLst/>
          </a:prstGeom>
          <a:noFill/>
          <a:ln/>
        </p:spPr>
        <p:txBody>
          <a:bodyPr wrap="none" rtlCol="0" anchor="t"/>
          <a:lstStyle/>
          <a:p>
            <a:pPr marL="0" indent="0" algn="ctr">
              <a:lnSpc>
                <a:spcPts val="2401"/>
              </a:lnSpc>
              <a:buNone/>
            </a:pPr>
            <a:r>
              <a:rPr lang="en-US" sz="2401" b="1" dirty="0">
                <a:solidFill>
                  <a:srgbClr val="333F70"/>
                </a:solidFill>
                <a:latin typeface="Unbounded" pitchFamily="34" charset="0"/>
                <a:ea typeface="Unbounded" pitchFamily="34" charset="-122"/>
                <a:cs typeface="Unbounded" pitchFamily="34" charset="-120"/>
              </a:rPr>
              <a:t>2</a:t>
            </a:r>
            <a:endParaRPr lang="en-US" sz="2401" dirty="0"/>
          </a:p>
        </p:txBody>
      </p:sp>
      <p:sp>
        <p:nvSpPr>
          <p:cNvPr id="16" name="Text 12"/>
          <p:cNvSpPr/>
          <p:nvPr/>
        </p:nvSpPr>
        <p:spPr>
          <a:xfrm>
            <a:off x="7620953" y="4354830"/>
            <a:ext cx="2541151" cy="317540"/>
          </a:xfrm>
          <a:prstGeom prst="rect">
            <a:avLst/>
          </a:prstGeom>
          <a:noFill/>
          <a:ln/>
        </p:spPr>
        <p:txBody>
          <a:bodyPr wrap="none" rtlCol="0" anchor="t"/>
          <a:lstStyle/>
          <a:p>
            <a:pPr marL="0" indent="0" algn="l">
              <a:lnSpc>
                <a:spcPts val="2501"/>
              </a:lnSpc>
              <a:buNone/>
            </a:pPr>
            <a:r>
              <a:rPr lang="en-US" sz="2001" b="1" dirty="0">
                <a:solidFill>
                  <a:srgbClr val="333F70"/>
                </a:solidFill>
                <a:latin typeface="Unbounded" pitchFamily="34" charset="0"/>
                <a:ea typeface="Unbounded" pitchFamily="34" charset="-122"/>
                <a:cs typeface="Unbounded" pitchFamily="34" charset="-120"/>
              </a:rPr>
              <a:t>Query</a:t>
            </a:r>
            <a:endParaRPr lang="en-US" sz="2001" dirty="0"/>
          </a:p>
        </p:txBody>
      </p:sp>
      <p:sp>
        <p:nvSpPr>
          <p:cNvPr id="17" name="Text 13"/>
          <p:cNvSpPr/>
          <p:nvPr/>
        </p:nvSpPr>
        <p:spPr>
          <a:xfrm>
            <a:off x="7620953" y="4794290"/>
            <a:ext cx="6297930" cy="650319"/>
          </a:xfrm>
          <a:prstGeom prst="rect">
            <a:avLst/>
          </a:prstGeom>
          <a:noFill/>
          <a:ln/>
        </p:spPr>
        <p:txBody>
          <a:bodyPr wrap="square" rtlCol="0" anchor="t"/>
          <a:lstStyle/>
          <a:p>
            <a:pPr marL="0" indent="0" algn="l">
              <a:lnSpc>
                <a:spcPts val="2561"/>
              </a:lnSpc>
              <a:buNone/>
            </a:pPr>
            <a:r>
              <a:rPr lang="en-US" sz="1601" dirty="0">
                <a:solidFill>
                  <a:srgbClr val="333F70"/>
                </a:solidFill>
                <a:latin typeface="Open Sans" pitchFamily="34" charset="0"/>
                <a:ea typeface="Open Sans" pitchFamily="34" charset="-122"/>
                <a:cs typeface="Open Sans" pitchFamily="34" charset="-120"/>
              </a:rPr>
              <a:t>SELECT FirstName, LastName, Email, Phone FROM Customers WHERE Email LIKE '%@example.com';</a:t>
            </a:r>
            <a:endParaRPr lang="en-US" sz="1601" dirty="0"/>
          </a:p>
        </p:txBody>
      </p:sp>
      <p:sp>
        <p:nvSpPr>
          <p:cNvPr id="18" name="Shape 14"/>
          <p:cNvSpPr/>
          <p:nvPr/>
        </p:nvSpPr>
        <p:spPr>
          <a:xfrm>
            <a:off x="6731496" y="6295608"/>
            <a:ext cx="711518" cy="25360"/>
          </a:xfrm>
          <a:prstGeom prst="roundRect">
            <a:avLst>
              <a:gd name="adj" fmla="val 336692"/>
            </a:avLst>
          </a:prstGeom>
          <a:solidFill>
            <a:srgbClr val="BCDBD4"/>
          </a:solidFill>
          <a:ln/>
        </p:spPr>
      </p:sp>
      <p:sp>
        <p:nvSpPr>
          <p:cNvPr id="19" name="Shape 15"/>
          <p:cNvSpPr/>
          <p:nvPr/>
        </p:nvSpPr>
        <p:spPr>
          <a:xfrm>
            <a:off x="6274177" y="6079688"/>
            <a:ext cx="457319" cy="457319"/>
          </a:xfrm>
          <a:prstGeom prst="roundRect">
            <a:avLst>
              <a:gd name="adj" fmla="val 18671"/>
            </a:avLst>
          </a:prstGeom>
          <a:solidFill>
            <a:srgbClr val="D6F5EE"/>
          </a:solidFill>
          <a:ln w="7620">
            <a:solidFill>
              <a:srgbClr val="BCDBD4"/>
            </a:solidFill>
            <a:prstDash val="solid"/>
          </a:ln>
        </p:spPr>
      </p:sp>
      <p:sp>
        <p:nvSpPr>
          <p:cNvPr id="20" name="Text 16"/>
          <p:cNvSpPr/>
          <p:nvPr/>
        </p:nvSpPr>
        <p:spPr>
          <a:xfrm>
            <a:off x="6374904" y="6155888"/>
            <a:ext cx="255746" cy="304919"/>
          </a:xfrm>
          <a:prstGeom prst="rect">
            <a:avLst/>
          </a:prstGeom>
          <a:noFill/>
          <a:ln/>
        </p:spPr>
        <p:txBody>
          <a:bodyPr wrap="none" rtlCol="0" anchor="t"/>
          <a:lstStyle/>
          <a:p>
            <a:pPr marL="0" indent="0" algn="ctr">
              <a:lnSpc>
                <a:spcPts val="2401"/>
              </a:lnSpc>
              <a:buNone/>
            </a:pPr>
            <a:r>
              <a:rPr lang="en-US" sz="2401" b="1" dirty="0">
                <a:solidFill>
                  <a:srgbClr val="333F70"/>
                </a:solidFill>
                <a:latin typeface="Unbounded" pitchFamily="34" charset="0"/>
                <a:ea typeface="Unbounded" pitchFamily="34" charset="-122"/>
                <a:cs typeface="Unbounded" pitchFamily="34" charset="-120"/>
              </a:rPr>
              <a:t>3</a:t>
            </a:r>
            <a:endParaRPr lang="en-US" sz="2401" dirty="0"/>
          </a:p>
        </p:txBody>
      </p:sp>
      <p:sp>
        <p:nvSpPr>
          <p:cNvPr id="21" name="Text 17"/>
          <p:cNvSpPr/>
          <p:nvPr/>
        </p:nvSpPr>
        <p:spPr>
          <a:xfrm>
            <a:off x="7620953" y="6054328"/>
            <a:ext cx="2541151" cy="317540"/>
          </a:xfrm>
          <a:prstGeom prst="rect">
            <a:avLst/>
          </a:prstGeom>
          <a:noFill/>
          <a:ln/>
        </p:spPr>
        <p:txBody>
          <a:bodyPr wrap="none" rtlCol="0" anchor="t"/>
          <a:lstStyle/>
          <a:p>
            <a:pPr marL="0" indent="0" algn="l">
              <a:lnSpc>
                <a:spcPts val="2501"/>
              </a:lnSpc>
              <a:buNone/>
            </a:pPr>
            <a:r>
              <a:rPr lang="en-US" sz="2001" b="1" dirty="0">
                <a:solidFill>
                  <a:srgbClr val="333F70"/>
                </a:solidFill>
                <a:latin typeface="Unbounded" pitchFamily="34" charset="0"/>
                <a:ea typeface="Unbounded" pitchFamily="34" charset="-122"/>
                <a:cs typeface="Unbounded" pitchFamily="34" charset="-120"/>
              </a:rPr>
              <a:t>Results</a:t>
            </a:r>
            <a:endParaRPr lang="en-US" sz="2001" dirty="0"/>
          </a:p>
        </p:txBody>
      </p:sp>
      <p:sp>
        <p:nvSpPr>
          <p:cNvPr id="22" name="Text 18"/>
          <p:cNvSpPr/>
          <p:nvPr/>
        </p:nvSpPr>
        <p:spPr>
          <a:xfrm>
            <a:off x="7620953" y="6493788"/>
            <a:ext cx="6297930" cy="975479"/>
          </a:xfrm>
          <a:prstGeom prst="rect">
            <a:avLst/>
          </a:prstGeom>
          <a:noFill/>
          <a:ln/>
        </p:spPr>
        <p:txBody>
          <a:bodyPr wrap="square" rtlCol="0" anchor="t"/>
          <a:lstStyle/>
          <a:p>
            <a:pPr marL="0" indent="0" algn="l">
              <a:lnSpc>
                <a:spcPts val="2561"/>
              </a:lnSpc>
              <a:buNone/>
            </a:pPr>
            <a:r>
              <a:rPr lang="en-US" sz="1601" dirty="0">
                <a:solidFill>
                  <a:srgbClr val="333F70"/>
                </a:solidFill>
                <a:latin typeface="Open Sans" pitchFamily="34" charset="0"/>
                <a:ea typeface="Open Sans" pitchFamily="34" charset="-122"/>
                <a:cs typeface="Open Sans" pitchFamily="34" charset="-120"/>
              </a:rPr>
              <a:t>This query will return the first name, last name, email, and phone number of all customers with an email address that ends with '@example.com'.</a:t>
            </a:r>
            <a:endParaRPr lang="en-US" sz="1601" dirty="0"/>
          </a:p>
        </p:txBody>
      </p:sp>
      <p:pic>
        <p:nvPicPr>
          <p:cNvPr id="24" name="Picture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83970" y="4869"/>
            <a:ext cx="2489280" cy="1106301"/>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
          <p:cNvSpPr/>
          <p:nvPr/>
        </p:nvSpPr>
        <p:spPr>
          <a:xfrm>
            <a:off x="115746" y="0"/>
            <a:ext cx="14630400" cy="8229600"/>
          </a:xfrm>
          <a:prstGeom prst="rect">
            <a:avLst/>
          </a:prstGeom>
          <a:solidFill>
            <a:schemeClr val="tx2">
              <a:lumMod val="20000"/>
              <a:lumOff val="80000"/>
            </a:schemeClr>
          </a:solidFill>
          <a:ln/>
        </p:spPr>
      </p:sp>
      <p:sp>
        <p:nvSpPr>
          <p:cNvPr id="11" name="Title 10"/>
          <p:cNvSpPr>
            <a:spLocks noGrp="1"/>
          </p:cNvSpPr>
          <p:nvPr>
            <p:ph type="title"/>
          </p:nvPr>
        </p:nvSpPr>
        <p:spPr>
          <a:xfrm>
            <a:off x="4525701" y="1527858"/>
            <a:ext cx="8496397" cy="1003116"/>
          </a:xfrm>
        </p:spPr>
        <p:txBody>
          <a:bodyPr>
            <a:normAutofit/>
          </a:bodyPr>
          <a:lstStyle/>
          <a:p>
            <a:r>
              <a:rPr lang="en-US" sz="4400" dirty="0" smtClean="0">
                <a:latin typeface="Kanit" pitchFamily="34" charset="0"/>
                <a:ea typeface="Kanit" pitchFamily="34" charset="-122"/>
                <a:cs typeface="Kanit" pitchFamily="34" charset="-120"/>
              </a:rPr>
              <a:t>Data Control Language (DCL)</a:t>
            </a:r>
            <a:endParaRPr lang="en-IN" sz="4400" dirty="0"/>
          </a:p>
        </p:txBody>
      </p:sp>
      <p:sp>
        <p:nvSpPr>
          <p:cNvPr id="20" name="Rectangle 3"/>
          <p:cNvSpPr>
            <a:spLocks noGrp="1" noChangeArrowheads="1"/>
          </p:cNvSpPr>
          <p:nvPr>
            <p:ph sz="half" idx="1"/>
          </p:nvPr>
        </p:nvSpPr>
        <p:spPr bwMode="auto">
          <a:xfrm>
            <a:off x="5046562" y="2892291"/>
            <a:ext cx="4039565" cy="4785926"/>
          </a:xfrm>
          <a:prstGeom prst="rect">
            <a:avLst/>
          </a:prstGeom>
          <a:solidFill>
            <a:schemeClr val="accent1">
              <a:lumMod val="60000"/>
              <a:lumOff val="40000"/>
            </a:schemeClr>
          </a:solidFill>
          <a:ln>
            <a:noFill/>
          </a:ln>
          <a:effec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312F3A"/>
                </a:solidFill>
                <a:effectLst/>
                <a:latin typeface="-apple-system"/>
              </a:rPr>
              <a:t>Using the 'GRANT' Statement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12F3A"/>
                </a:solidFill>
                <a:effectLst/>
                <a:latin typeface="Open Sans"/>
              </a:rPr>
              <a:t>The 'GRANT' statement is used to give user's permissions to a database. The syntax for the 'GRANT' statement 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12F3A"/>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b="1" dirty="0" smtClean="0">
                <a:solidFill>
                  <a:srgbClr val="312F3A"/>
                </a:solidFill>
                <a:latin typeface="-apple-system"/>
              </a:rPr>
              <a:t>SYNTAX</a:t>
            </a:r>
            <a:endParaRPr kumimoji="0" lang="en-US" sz="1800" b="1"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onsolas" panose="020B0609020204030204" pitchFamily="49" charset="0"/>
              </a:rPr>
              <a:t>GRANT </a:t>
            </a:r>
            <a:r>
              <a:rPr kumimoji="0" lang="en-US" sz="1800" b="0" i="0" u="none" strike="noStrike" cap="none" normalizeH="0" baseline="0" dirty="0" err="1" smtClean="0">
                <a:ln>
                  <a:noFill/>
                </a:ln>
                <a:solidFill>
                  <a:srgbClr val="000000"/>
                </a:solidFill>
                <a:effectLst/>
                <a:latin typeface="Consolas" panose="020B0609020204030204" pitchFamily="49" charset="0"/>
              </a:rPr>
              <a:t>privilege_name</a:t>
            </a:r>
            <a:r>
              <a:rPr kumimoji="0" lang="en-US" sz="1800" b="0" i="0" u="none" strike="noStrike" cap="none" normalizeH="0" baseline="0" dirty="0" smtClean="0">
                <a:ln>
                  <a:noFill/>
                </a:ln>
                <a:solidFill>
                  <a:srgbClr val="000000"/>
                </a:solidFill>
                <a:effectLst/>
                <a:latin typeface="Consolas" panose="020B0609020204030204" pitchFamily="49" charset="0"/>
              </a:rPr>
              <a:t> ON </a:t>
            </a:r>
            <a:r>
              <a:rPr kumimoji="0" lang="en-US" sz="1800" b="0" i="0" u="none" strike="noStrike" cap="none" normalizeH="0" baseline="0" dirty="0" err="1" smtClean="0">
                <a:ln>
                  <a:noFill/>
                </a:ln>
                <a:solidFill>
                  <a:srgbClr val="000000"/>
                </a:solidFill>
                <a:effectLst/>
                <a:latin typeface="Consolas" panose="020B0609020204030204" pitchFamily="49" charset="0"/>
              </a:rPr>
              <a:t>object_name</a:t>
            </a:r>
            <a:r>
              <a:rPr kumimoji="0" lang="en-US" sz="1800" b="0" i="0" u="none" strike="noStrike" cap="none" normalizeH="0" baseline="0" dirty="0" smtClean="0">
                <a:ln>
                  <a:noFill/>
                </a:ln>
                <a:solidFill>
                  <a:srgbClr val="000000"/>
                </a:solidFill>
                <a:effectLst/>
                <a:latin typeface="Consolas" panose="020B0609020204030204" pitchFamily="49" charset="0"/>
              </a:rPr>
              <a:t> TO {</a:t>
            </a:r>
            <a:r>
              <a:rPr kumimoji="0" lang="en-US" sz="1800" b="0" i="0" u="none" strike="noStrike" cap="none" normalizeH="0" baseline="0" dirty="0" err="1" smtClean="0">
                <a:ln>
                  <a:noFill/>
                </a:ln>
                <a:solidFill>
                  <a:srgbClr val="000000"/>
                </a:solidFill>
                <a:effectLst/>
                <a:latin typeface="Consolas" panose="020B0609020204030204" pitchFamily="49" charset="0"/>
              </a:rPr>
              <a:t>user_name</a:t>
            </a:r>
            <a:r>
              <a:rPr kumimoji="0" lang="en-US" sz="1800" b="0" i="0" u="none" strike="noStrike" cap="none" normalizeH="0" baseline="0" dirty="0" smtClean="0">
                <a:ln>
                  <a:noFill/>
                </a:ln>
                <a:solidFill>
                  <a:srgbClr val="000000"/>
                </a:solidFill>
                <a:effectLst/>
                <a:latin typeface="Consolas" panose="020B0609020204030204" pitchFamily="49" charset="0"/>
              </a:rPr>
              <a:t> |PUBLIC |</a:t>
            </a:r>
            <a:r>
              <a:rPr kumimoji="0" lang="en-US" sz="1800" b="0" i="0" u="none" strike="noStrike" cap="none" normalizeH="0" baseline="0" dirty="0" err="1" smtClean="0">
                <a:ln>
                  <a:noFill/>
                </a:ln>
                <a:solidFill>
                  <a:srgbClr val="000000"/>
                </a:solidFill>
                <a:effectLst/>
                <a:latin typeface="Consolas" panose="020B0609020204030204" pitchFamily="49" charset="0"/>
              </a:rPr>
              <a:t>role_name</a:t>
            </a:r>
            <a:r>
              <a:rPr kumimoji="0" lang="en-US" sz="1800" b="0" i="0" u="none" strike="noStrike" cap="none" normalizeH="0" baseline="0" dirty="0" smtClean="0">
                <a:ln>
                  <a:noFill/>
                </a:ln>
                <a:solidFill>
                  <a:srgbClr val="000000"/>
                </a:solidFill>
                <a:effectLst/>
                <a:latin typeface="Consolas" panose="020B0609020204030204" pitchFamily="49" charset="0"/>
              </a:rPr>
              <a:t>} [WITH GRANT OPTION];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12F3A"/>
                </a:solidFill>
                <a:effectLst/>
                <a:latin typeface="-apple-system"/>
              </a:rPr>
              <a:t>Let's consider an 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onsolas" panose="020B0609020204030204" pitchFamily="49" charset="0"/>
              </a:rPr>
              <a:t>GRANT SELECT, INSERT, DELETE ON my </a:t>
            </a:r>
            <a:r>
              <a:rPr kumimoji="0" lang="en-US" sz="1800" b="0" i="0" u="none" strike="noStrike" cap="none" normalizeH="0" baseline="0" dirty="0" err="1" smtClean="0">
                <a:ln>
                  <a:noFill/>
                </a:ln>
                <a:solidFill>
                  <a:srgbClr val="000000"/>
                </a:solidFill>
                <a:effectLst/>
                <a:latin typeface="Consolas" panose="020B0609020204030204" pitchFamily="49" charset="0"/>
              </a:rPr>
              <a:t>db</a:t>
            </a:r>
            <a:r>
              <a:rPr kumimoji="0" lang="en-US" sz="1800" b="0" i="0" u="none" strike="noStrike" cap="none" normalizeH="0" baseline="0" dirty="0" smtClean="0">
                <a:ln>
                  <a:noFill/>
                </a:ln>
                <a:solidFill>
                  <a:srgbClr val="000000"/>
                </a:solidFill>
                <a:effectLst/>
                <a:latin typeface="Consolas" panose="020B0609020204030204" pitchFamily="49" charset="0"/>
              </a:rPr>
              <a:t> TO 'user1'@'localhost';</a:t>
            </a:r>
            <a:r>
              <a:rPr kumimoji="0" lang="en-US" sz="1800" b="0" i="0" u="none" strike="noStrike" cap="none" normalizeH="0" baseline="0" dirty="0" smtClean="0">
                <a:ln>
                  <a:noFill/>
                </a:ln>
                <a:solidFill>
                  <a:schemeClr val="tx1"/>
                </a:solidFill>
                <a:effectLst/>
              </a:rPr>
              <a:t> </a:t>
            </a:r>
          </a:p>
        </p:txBody>
      </p:sp>
      <p:sp>
        <p:nvSpPr>
          <p:cNvPr id="23" name="Rectangle 5"/>
          <p:cNvSpPr>
            <a:spLocks noGrp="1" noChangeArrowheads="1"/>
          </p:cNvSpPr>
          <p:nvPr>
            <p:ph sz="half" idx="2"/>
          </p:nvPr>
        </p:nvSpPr>
        <p:spPr bwMode="auto">
          <a:xfrm>
            <a:off x="9903591" y="2767660"/>
            <a:ext cx="4391144" cy="4801314"/>
          </a:xfrm>
          <a:prstGeom prst="rect">
            <a:avLst/>
          </a:prstGeom>
          <a:solidFill>
            <a:schemeClr val="accent1">
              <a:lumMod val="60000"/>
              <a:lumOff val="40000"/>
            </a:schemeClr>
          </a:solidFill>
          <a:ln>
            <a:noFill/>
          </a:ln>
          <a:effec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smtClean="0">
                <a:ln>
                  <a:noFill/>
                </a:ln>
                <a:solidFill>
                  <a:srgbClr val="312F3A"/>
                </a:solidFill>
                <a:effectLst/>
                <a:latin typeface="Open Sans"/>
              </a:rPr>
              <a:t>Using the 'REVOKE' Statement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12F3A"/>
                </a:solidFill>
                <a:effectLst/>
                <a:latin typeface="Open Sans"/>
              </a:rPr>
              <a:t>The 'REVOKE' statement is used to take back permissions from a user. The syntax for the 'REVOKE' statement 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onsolas" panose="020B0609020204030204" pitchFamily="49" charset="0"/>
              </a:rPr>
              <a:t>REVOKE </a:t>
            </a:r>
            <a:r>
              <a:rPr kumimoji="0" lang="en-US" sz="1800" b="0" i="0" u="none" strike="noStrike" cap="none" normalizeH="0" baseline="0" dirty="0" err="1" smtClean="0">
                <a:ln>
                  <a:noFill/>
                </a:ln>
                <a:solidFill>
                  <a:srgbClr val="000000"/>
                </a:solidFill>
                <a:effectLst/>
                <a:latin typeface="Consolas" panose="020B0609020204030204" pitchFamily="49" charset="0"/>
              </a:rPr>
              <a:t>privilege_name</a:t>
            </a:r>
            <a:r>
              <a:rPr kumimoji="0" lang="en-US" sz="1800" b="0" i="0" u="none" strike="noStrike" cap="none" normalizeH="0" baseline="0" dirty="0" smtClean="0">
                <a:ln>
                  <a:noFill/>
                </a:ln>
                <a:solidFill>
                  <a:srgbClr val="000000"/>
                </a:solidFill>
                <a:effectLst/>
                <a:latin typeface="Consolas" panose="020B0609020204030204" pitchFamily="49" charset="0"/>
              </a:rPr>
              <a:t> ON </a:t>
            </a:r>
            <a:r>
              <a:rPr kumimoji="0" lang="en-US" sz="1800" b="0" i="0" u="none" strike="noStrike" cap="none" normalizeH="0" baseline="0" dirty="0" err="1" smtClean="0">
                <a:ln>
                  <a:noFill/>
                </a:ln>
                <a:solidFill>
                  <a:srgbClr val="000000"/>
                </a:solidFill>
                <a:effectLst/>
                <a:latin typeface="Consolas" panose="020B0609020204030204" pitchFamily="49" charset="0"/>
              </a:rPr>
              <a:t>object_name</a:t>
            </a:r>
            <a:r>
              <a:rPr kumimoji="0" lang="en-US" sz="1800" b="0" i="0" u="none" strike="noStrike" cap="none" normalizeH="0" baseline="0" dirty="0" smtClean="0">
                <a:ln>
                  <a:noFill/>
                </a:ln>
                <a:solidFill>
                  <a:srgbClr val="000000"/>
                </a:solidFill>
                <a:effectLst/>
                <a:latin typeface="Consolas" panose="020B0609020204030204" pitchFamily="49" charset="0"/>
              </a:rPr>
              <a:t> FROM {</a:t>
            </a:r>
            <a:r>
              <a:rPr kumimoji="0" lang="en-US" sz="1800" b="0" i="0" u="none" strike="noStrike" cap="none" normalizeH="0" baseline="0" dirty="0" err="1" smtClean="0">
                <a:ln>
                  <a:noFill/>
                </a:ln>
                <a:solidFill>
                  <a:srgbClr val="000000"/>
                </a:solidFill>
                <a:effectLst/>
                <a:latin typeface="Consolas" panose="020B0609020204030204" pitchFamily="49" charset="0"/>
              </a:rPr>
              <a:t>user_name</a:t>
            </a:r>
            <a:r>
              <a:rPr kumimoji="0" lang="en-US" sz="1800" b="0" i="0" u="none" strike="noStrike" cap="none" normalizeH="0" baseline="0" dirty="0" smtClean="0">
                <a:ln>
                  <a:noFill/>
                </a:ln>
                <a:solidFill>
                  <a:srgbClr val="000000"/>
                </a:solidFill>
                <a:effectLst/>
                <a:latin typeface="Consolas" panose="020B0609020204030204" pitchFamily="49" charset="0"/>
              </a:rPr>
              <a:t> |PUBLIC |</a:t>
            </a:r>
            <a:r>
              <a:rPr kumimoji="0" lang="en-US" sz="1800" b="0" i="0" u="none" strike="noStrike" cap="none" normalizeH="0" baseline="0" dirty="0" err="1" smtClean="0">
                <a:ln>
                  <a:noFill/>
                </a:ln>
                <a:solidFill>
                  <a:srgbClr val="000000"/>
                </a:solidFill>
                <a:effectLst/>
                <a:latin typeface="Consolas" panose="020B0609020204030204" pitchFamily="49" charset="0"/>
              </a:rPr>
              <a:t>role_name</a:t>
            </a:r>
            <a:r>
              <a:rPr kumimoji="0" lang="en-US" sz="18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12F3A"/>
                </a:solidFill>
                <a:effectLst/>
                <a:latin typeface="-apple-system"/>
              </a:rPr>
              <a:t>Here is an 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0000"/>
                </a:solidFill>
                <a:effectLst/>
                <a:latin typeface="Consolas" panose="020B0609020204030204" pitchFamily="49" charset="0"/>
              </a:rPr>
              <a:t>REVOKE INSERT ON </a:t>
            </a:r>
            <a:r>
              <a:rPr kumimoji="0" lang="en-US" sz="1800" b="0" i="0" u="none" strike="noStrike" cap="none" normalizeH="0" baseline="0" dirty="0" err="1" smtClean="0">
                <a:ln>
                  <a:noFill/>
                </a:ln>
                <a:solidFill>
                  <a:srgbClr val="000000"/>
                </a:solidFill>
                <a:effectLst/>
                <a:latin typeface="Consolas" panose="020B0609020204030204" pitchFamily="49" charset="0"/>
              </a:rPr>
              <a:t>mydb</a:t>
            </a:r>
            <a:r>
              <a:rPr kumimoji="0" lang="en-US" sz="1800" b="0" i="0" u="none" strike="noStrike" cap="none" normalizeH="0" baseline="0" dirty="0" smtClean="0">
                <a:ln>
                  <a:noFill/>
                </a:ln>
                <a:solidFill>
                  <a:srgbClr val="000000"/>
                </a:solidFill>
                <a:effectLst/>
                <a:latin typeface="Consolas" panose="020B0609020204030204" pitchFamily="49" charset="0"/>
              </a:rPr>
              <a:t> FROM 'user1'@'localhost';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0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12F3A"/>
                </a:solidFill>
                <a:effectLst/>
                <a:latin typeface="-apple-system"/>
              </a:rPr>
              <a:t>This command revokes the INSERT permission on the database '</a:t>
            </a:r>
            <a:r>
              <a:rPr kumimoji="0" lang="en-US" sz="1800" b="0" i="0" u="none" strike="noStrike" cap="none" normalizeH="0" baseline="0" dirty="0" err="1" smtClean="0">
                <a:ln>
                  <a:noFill/>
                </a:ln>
                <a:solidFill>
                  <a:srgbClr val="312F3A"/>
                </a:solidFill>
                <a:effectLst/>
                <a:latin typeface="-apple-system"/>
              </a:rPr>
              <a:t>mydb</a:t>
            </a:r>
            <a:r>
              <a:rPr kumimoji="0" lang="en-US" sz="1800" b="0" i="0" u="none" strike="noStrike" cap="none" normalizeH="0" baseline="0" dirty="0" smtClean="0">
                <a:ln>
                  <a:noFill/>
                </a:ln>
                <a:solidFill>
                  <a:srgbClr val="312F3A"/>
                </a:solidFill>
                <a:effectLst/>
                <a:latin typeface="-apple-system"/>
              </a:rPr>
              <a:t>' from 'user1'.</a:t>
            </a:r>
            <a:endParaRPr kumimoji="0" lang="en-US" sz="1800" b="0" i="0" u="none" strike="noStrike" cap="none" normalizeH="0" baseline="0" dirty="0" smtClean="0">
              <a:ln>
                <a:noFill/>
              </a:ln>
              <a:solidFill>
                <a:schemeClr val="tx1"/>
              </a:solidFill>
              <a:effectLst/>
            </a:endParaRPr>
          </a:p>
        </p:txBody>
      </p:sp>
      <p:pic>
        <p:nvPicPr>
          <p:cNvPr id="16" name="Image 1" descr="preencoded.png"/>
          <p:cNvPicPr>
            <a:picLocks noChangeAspect="1"/>
          </p:cNvPicPr>
          <p:nvPr/>
        </p:nvPicPr>
        <p:blipFill>
          <a:blip r:embed="rId2"/>
          <a:stretch>
            <a:fillRect/>
          </a:stretch>
        </p:blipFill>
        <p:spPr>
          <a:xfrm>
            <a:off x="0" y="0"/>
            <a:ext cx="4398381" cy="8229600"/>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29326" y="0"/>
            <a:ext cx="2904883" cy="1527858"/>
          </a:xfrm>
          <a:prstGeom prst="rect">
            <a:avLst/>
          </a:prstGeom>
          <a:ln>
            <a:noFill/>
          </a:ln>
          <a:effectLst>
            <a:softEdge rad="112500"/>
          </a:effectLst>
        </p:spPr>
      </p:pic>
    </p:spTree>
    <p:extLst>
      <p:ext uri="{BB962C8B-B14F-4D97-AF65-F5344CB8AC3E}">
        <p14:creationId xmlns:p14="http://schemas.microsoft.com/office/powerpoint/2010/main" val="10317868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12512</TotalTime>
  <Words>2248</Words>
  <Application>Microsoft Office PowerPoint</Application>
  <PresentationFormat>Custom</PresentationFormat>
  <Paragraphs>429</Paragraphs>
  <Slides>52</Slides>
  <Notes>10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Control Language (DCL)</vt:lpstr>
      <vt:lpstr>PowerPoint Presentation</vt:lpstr>
      <vt:lpstr>INSERT INTO Customers (CustomerName, ContactName, Address, City, PostalCode, Country) VALUES ('Cardinal', 'Tom B. Erichsen', 'Skagen 21', 'Stavanger', '4006', 'Norway');</vt:lpstr>
      <vt:lpstr>PowerPoint Presentation</vt:lpstr>
      <vt:lpstr>Transaction Control Language (TCL)</vt:lpstr>
      <vt:lpstr>Transaction Control Language (TCL)</vt:lpstr>
      <vt:lpstr>RELATIONAL ALGEBRA</vt:lpstr>
      <vt:lpstr>RELATIONAL ALGEBRA</vt:lpstr>
      <vt:lpstr>RELATIONAL ALGEBRA</vt:lpstr>
      <vt:lpstr>RELATIONAL ALGEBRA</vt:lpstr>
      <vt:lpstr>RELATIONAL ALGEBRA</vt:lpstr>
      <vt:lpstr>RELATIONAL ALGEBRA</vt:lpstr>
      <vt:lpstr>RELATIONAL ALGEBRA</vt:lpstr>
      <vt:lpstr>RELATIONAL ALGEBRA</vt:lpstr>
      <vt:lpstr>RELATIONAL ALGEBRA</vt:lpstr>
      <vt:lpstr>RELATIONAL ALGEBRA</vt:lpstr>
      <vt:lpstr>RELATIONAL ALGEBRA</vt:lpstr>
      <vt:lpstr>RELATIONAL ALGEBRA</vt:lpstr>
      <vt:lpstr>RELATIONAL ALGEBRA</vt:lpstr>
      <vt:lpstr>RELATIONAL ALGEBRA</vt:lpstr>
      <vt:lpstr>RELATIONAL ALGEBRA</vt:lpstr>
      <vt:lpstr>RELATIONAL ALGEBRA</vt:lpstr>
      <vt:lpstr>RELATIONAL ALGEBRA</vt:lpstr>
      <vt:lpstr>RELATIONAL ALGEBRA</vt:lpstr>
      <vt:lpstr>RELATIONAL ALGEBRA</vt:lpstr>
      <vt:lpstr>RELATIONAL ALGEBRA</vt:lpstr>
      <vt:lpstr>RELATIONAL ALGEBRA</vt:lpstr>
      <vt:lpstr>RELATIONAL CALCULUS</vt:lpstr>
      <vt:lpstr>RELATIONAL CALCULUS</vt:lpstr>
      <vt:lpstr>RELATIONAL CALCULUS</vt:lpstr>
      <vt:lpstr>RELATIONAL CALCULUS</vt:lpstr>
      <vt:lpstr>RELATIONAL CALCULUS</vt:lpstr>
      <vt:lpstr>RELATIONAL CALCULUS</vt:lpstr>
      <vt:lpstr>VIEWS IN DBMS</vt:lpstr>
      <vt:lpstr>VIEWS IN DBMS</vt:lpstr>
      <vt:lpstr>VIEWS IN DBMS</vt:lpstr>
      <vt:lpstr>VIEWS IN DBMS</vt:lpstr>
      <vt:lpstr>NO-SQL </vt:lpstr>
      <vt:lpstr>NO-SQL </vt:lpstr>
      <vt:lpstr>NO-SQL </vt:lpstr>
      <vt:lpstr>NO-SQL </vt:lpstr>
      <vt:lpstr>NO-SQL </vt:lpstr>
      <vt:lpstr>NO-SQL </vt:lpstr>
      <vt:lpstr>AGGREGATION IN DBMS</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amit garg</cp:lastModifiedBy>
  <cp:revision>75</cp:revision>
  <dcterms:created xsi:type="dcterms:W3CDTF">2024-07-24T16:09:23Z</dcterms:created>
  <dcterms:modified xsi:type="dcterms:W3CDTF">2024-11-27T08:33:55Z</dcterms:modified>
</cp:coreProperties>
</file>