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2.xml" ContentType="application/vnd.openxmlformats-officedocument.presentationml.slide+xml"/>
  <Override PartName="/ppt/slides/slide19.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5"/>
  </p:notesMasterIdLst>
  <p:sldIdLst>
    <p:sldId id="256" r:id="rId2"/>
    <p:sldId id="424" r:id="rId3"/>
    <p:sldId id="351" r:id="rId4"/>
    <p:sldId id="483" r:id="rId5"/>
    <p:sldId id="485" r:id="rId6"/>
    <p:sldId id="358" r:id="rId7"/>
    <p:sldId id="359" r:id="rId8"/>
    <p:sldId id="468" r:id="rId9"/>
    <p:sldId id="469" r:id="rId10"/>
    <p:sldId id="417" r:id="rId11"/>
    <p:sldId id="420" r:id="rId12"/>
    <p:sldId id="470" r:id="rId13"/>
    <p:sldId id="408" r:id="rId14"/>
    <p:sldId id="409" r:id="rId15"/>
    <p:sldId id="410" r:id="rId16"/>
    <p:sldId id="482" r:id="rId17"/>
    <p:sldId id="473" r:id="rId18"/>
    <p:sldId id="474" r:id="rId19"/>
    <p:sldId id="475" r:id="rId20"/>
    <p:sldId id="476" r:id="rId21"/>
    <p:sldId id="477" r:id="rId22"/>
    <p:sldId id="478" r:id="rId23"/>
    <p:sldId id="479" r:id="rId24"/>
    <p:sldId id="363" r:id="rId25"/>
    <p:sldId id="497" r:id="rId26"/>
    <p:sldId id="498" r:id="rId27"/>
    <p:sldId id="499" r:id="rId28"/>
    <p:sldId id="500" r:id="rId29"/>
    <p:sldId id="501" r:id="rId30"/>
    <p:sldId id="502" r:id="rId31"/>
    <p:sldId id="503" r:id="rId32"/>
    <p:sldId id="504" r:id="rId33"/>
    <p:sldId id="489" r:id="rId3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p:cViewPr varScale="1">
        <p:scale>
          <a:sx n="98" d="100"/>
          <a:sy n="98" d="100"/>
        </p:scale>
        <p:origin x="-600" y="-90"/>
      </p:cViewPr>
      <p:guideLst>
        <p:guide orient="horz" pos="2160"/>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1D274C-1259-4013-9B43-3338ADE00CB9}" type="datetimeFigureOut">
              <a:rPr lang="en-US" smtClean="0"/>
              <a:pPr/>
              <a:t>1/8/2024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ABDC54-E87D-48A5-B08C-C4028BFC479E}" type="slidenum">
              <a:rPr lang="en-US" smtClean="0"/>
              <a:pPr/>
              <a:t>‹#›</a:t>
            </a:fld>
            <a:endParaRPr lang="en-US"/>
          </a:p>
        </p:txBody>
      </p:sp>
    </p:spTree>
    <p:extLst>
      <p:ext uri="{BB962C8B-B14F-4D97-AF65-F5344CB8AC3E}">
        <p14:creationId xmlns:p14="http://schemas.microsoft.com/office/powerpoint/2010/main" xmlns="" val="1521430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49811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314451"/>
            <a:ext cx="7772400" cy="1372321"/>
          </a:xfrm>
        </p:spPr>
        <p:txBody>
          <a:bodyPr vert="horz" anchor="b">
            <a:normAutofit/>
            <a:scene3d>
              <a:camera prst="orthographicFront"/>
              <a:lightRig rig="soft" dir="t"/>
            </a:scene3d>
            <a:sp3d prstMaterial="softEdge">
              <a:bevelT w="25400" h="25400"/>
            </a:sp3d>
          </a:bodyPr>
          <a:lstStyle>
            <a:lvl1pPr algn="r">
              <a:defRPr sz="3200" b="1">
                <a:solidFill>
                  <a:schemeClr val="accent4">
                    <a:lumMod val="75000"/>
                  </a:schemeClr>
                </a:solidFill>
                <a:effectLst>
                  <a:outerShdw blurRad="31750" dist="25400" dir="5400000" algn="tl" rotWithShape="0">
                    <a:srgbClr val="000000">
                      <a:alpha val="25000"/>
                    </a:srgbClr>
                  </a:outerShdw>
                </a:effectLst>
              </a:defRPr>
            </a:lvl1pPr>
            <a:extLst/>
          </a:lstStyle>
          <a:p>
            <a:r>
              <a:rPr kumimoji="0" lang="en-US" dirty="0"/>
              <a:t>Click to edit Master title style</a:t>
            </a:r>
          </a:p>
        </p:txBody>
      </p:sp>
      <p:sp>
        <p:nvSpPr>
          <p:cNvPr id="17" name="Subtitle 16"/>
          <p:cNvSpPr>
            <a:spLocks noGrp="1"/>
          </p:cNvSpPr>
          <p:nvPr>
            <p:ph type="subTitle" idx="1"/>
          </p:nvPr>
        </p:nvSpPr>
        <p:spPr>
          <a:xfrm>
            <a:off x="685800" y="2708705"/>
            <a:ext cx="7772400" cy="899778"/>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3714750"/>
            <a:ext cx="9147765" cy="1434066"/>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6727032" y="4805958"/>
            <a:ext cx="1920240" cy="274320"/>
          </a:xfrm>
          <a:prstGeom prst="rect">
            <a:avLst/>
          </a:prstGeom>
        </p:spPr>
        <p:txBody>
          <a:bodyPr/>
          <a:lstStyle>
            <a:lvl1pPr>
              <a:defRPr>
                <a:solidFill>
                  <a:srgbClr val="FFFFFF"/>
                </a:solidFill>
              </a:defRPr>
            </a:lvl1pPr>
            <a:extLst/>
          </a:lstStyle>
          <a:p>
            <a:fld id="{AFEED065-0664-473B-A2A9-FDD2F613F4A9}" type="datetimeFigureOut">
              <a:rPr lang="en-US" smtClean="0"/>
              <a:pPr/>
              <a:t>1/8/2024</a:t>
            </a:fld>
            <a:endParaRPr lang="en-US"/>
          </a:p>
        </p:txBody>
      </p:sp>
      <p:sp>
        <p:nvSpPr>
          <p:cNvPr id="19" name="Footer Placeholder 18"/>
          <p:cNvSpPr>
            <a:spLocks noGrp="1"/>
          </p:cNvSpPr>
          <p:nvPr>
            <p:ph type="ftr" sz="quarter" idx="11"/>
          </p:nvPr>
        </p:nvSpPr>
        <p:spPr>
          <a:xfrm>
            <a:off x="4380073" y="4805958"/>
            <a:ext cx="2350681" cy="273844"/>
          </a:xfrm>
          <a:prstGeom prst="rect">
            <a:avLst/>
          </a:prstGeom>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a:xfrm>
            <a:off x="8647272" y="4805958"/>
            <a:ext cx="365760" cy="273844"/>
          </a:xfrm>
          <a:prstGeom prst="rect">
            <a:avLst/>
          </a:prstGeom>
        </p:spPr>
        <p:txBody>
          <a:bodyPr/>
          <a:lstStyle>
            <a:lvl1pPr>
              <a:defRPr>
                <a:solidFill>
                  <a:srgbClr val="FFFFFF"/>
                </a:solidFill>
              </a:defRPr>
            </a:lvl1pPr>
            <a:extLst/>
          </a:lstStyle>
          <a:p>
            <a:fld id="{092C2EA7-927C-40AA-B0BE-290C8E9BB11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110997"/>
            <a:ext cx="8229600" cy="328955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727032" y="4805958"/>
            <a:ext cx="1920240" cy="274320"/>
          </a:xfrm>
          <a:prstGeom prst="rect">
            <a:avLst/>
          </a:prstGeom>
        </p:spPr>
        <p:txBody>
          <a:bodyPr/>
          <a:lstStyle/>
          <a:p>
            <a:fld id="{AFEED065-0664-473B-A2A9-FDD2F613F4A9}" type="datetimeFigureOut">
              <a:rPr lang="en-US" smtClean="0"/>
              <a:pPr/>
              <a:t>1/8/2024</a:t>
            </a:fld>
            <a:endParaRPr lang="en-US"/>
          </a:p>
        </p:txBody>
      </p:sp>
      <p:sp>
        <p:nvSpPr>
          <p:cNvPr id="5" name="Footer Placeholder 4"/>
          <p:cNvSpPr>
            <a:spLocks noGrp="1"/>
          </p:cNvSpPr>
          <p:nvPr>
            <p:ph type="ftr" sz="quarter" idx="11"/>
          </p:nvPr>
        </p:nvSpPr>
        <p:spPr>
          <a:xfrm>
            <a:off x="4380073" y="4805958"/>
            <a:ext cx="2350681"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8647272" y="4805958"/>
            <a:ext cx="365760" cy="273844"/>
          </a:xfrm>
          <a:prstGeom prst="rect">
            <a:avLst/>
          </a:prstGeom>
        </p:spPr>
        <p:txBody>
          <a:bodyPr/>
          <a:lstStyle/>
          <a:p>
            <a:fld id="{092C2EA7-927C-40AA-B0BE-290C8E9BB11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05980"/>
            <a:ext cx="1777470" cy="419457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81"/>
            <a:ext cx="6324600" cy="419457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727032" y="4805958"/>
            <a:ext cx="1920240" cy="274320"/>
          </a:xfrm>
          <a:prstGeom prst="rect">
            <a:avLst/>
          </a:prstGeom>
        </p:spPr>
        <p:txBody>
          <a:bodyPr/>
          <a:lstStyle/>
          <a:p>
            <a:fld id="{AFEED065-0664-473B-A2A9-FDD2F613F4A9}" type="datetimeFigureOut">
              <a:rPr lang="en-US" smtClean="0"/>
              <a:pPr/>
              <a:t>1/8/2024</a:t>
            </a:fld>
            <a:endParaRPr lang="en-US"/>
          </a:p>
        </p:txBody>
      </p:sp>
      <p:sp>
        <p:nvSpPr>
          <p:cNvPr id="5" name="Footer Placeholder 4"/>
          <p:cNvSpPr>
            <a:spLocks noGrp="1"/>
          </p:cNvSpPr>
          <p:nvPr>
            <p:ph type="ftr" sz="quarter" idx="11"/>
          </p:nvPr>
        </p:nvSpPr>
        <p:spPr>
          <a:xfrm>
            <a:off x="4380073" y="4805958"/>
            <a:ext cx="2350681"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8647272" y="4805958"/>
            <a:ext cx="365760" cy="273844"/>
          </a:xfrm>
          <a:prstGeom prst="rect">
            <a:avLst/>
          </a:prstGeom>
        </p:spPr>
        <p:txBody>
          <a:bodyPr/>
          <a:lstStyle/>
          <a:p>
            <a:fld id="{092C2EA7-927C-40AA-B0BE-290C8E9BB11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0" y="0"/>
            <a:ext cx="9144000" cy="571500"/>
          </a:xfrm>
          <a:prstGeom prst="rect">
            <a:avLst/>
          </a:prstGeom>
        </p:spPr>
        <p:txBody>
          <a:bodyPr lIns="0" tIns="0" rIns="0" bIns="0"/>
          <a:lstStyle>
            <a:lvl1pPr>
              <a:defRPr sz="2700" b="0" i="0">
                <a:solidFill>
                  <a:srgbClr val="C00000"/>
                </a:solidFill>
                <a:latin typeface="Times New Roman"/>
                <a:cs typeface="Times New Roman"/>
              </a:defRPr>
            </a:lvl1pPr>
          </a:lstStyle>
          <a:p>
            <a:endParaRPr/>
          </a:p>
        </p:txBody>
      </p:sp>
      <p:sp>
        <p:nvSpPr>
          <p:cNvPr id="3" name="Holder 3"/>
          <p:cNvSpPr>
            <a:spLocks noGrp="1"/>
          </p:cNvSpPr>
          <p:nvPr>
            <p:ph sz="half" idx="2"/>
          </p:nvPr>
        </p:nvSpPr>
        <p:spPr>
          <a:xfrm>
            <a:off x="1465897" y="1447610"/>
            <a:ext cx="2956084" cy="276999"/>
          </a:xfrm>
          <a:prstGeom prst="rect">
            <a:avLst/>
          </a:prstGeom>
        </p:spPr>
        <p:txBody>
          <a:bodyPr wrap="square" lIns="0" tIns="0" rIns="0" bIns="0">
            <a:spAutoFit/>
          </a:bodyPr>
          <a:lstStyle>
            <a:lvl1pPr>
              <a:defRPr sz="1800" b="0" i="0">
                <a:solidFill>
                  <a:schemeClr val="bg1"/>
                </a:solidFill>
                <a:latin typeface="Carlito"/>
                <a:cs typeface="Carlito"/>
              </a:defRPr>
            </a:lvl1pPr>
          </a:lstStyle>
          <a:p>
            <a:endParaRPr/>
          </a:p>
        </p:txBody>
      </p:sp>
      <p:sp>
        <p:nvSpPr>
          <p:cNvPr id="4" name="Holder 4"/>
          <p:cNvSpPr>
            <a:spLocks noGrp="1"/>
          </p:cNvSpPr>
          <p:nvPr>
            <p:ph sz="half" idx="3"/>
          </p:nvPr>
        </p:nvSpPr>
        <p:spPr>
          <a:xfrm>
            <a:off x="4709160" y="1183006"/>
            <a:ext cx="3977640" cy="307777"/>
          </a:xfrm>
          <a:prstGeom prst="rect">
            <a:avLst/>
          </a:prstGeom>
        </p:spPr>
        <p:txBody>
          <a:bodyPr wrap="square" lIns="0" tIns="0" rIns="0" bIns="0">
            <a:spAutoFit/>
          </a:bodyPr>
          <a:lstStyle>
            <a:lvl1pPr>
              <a:defRPr/>
            </a:lvl1pPr>
          </a:lstStyle>
          <a:p>
            <a:endParaRPr/>
          </a:p>
        </p:txBody>
      </p:sp>
    </p:spTree>
    <p:extLst>
      <p:ext uri="{BB962C8B-B14F-4D97-AF65-F5344CB8AC3E}">
        <p14:creationId xmlns:p14="http://schemas.microsoft.com/office/powerpoint/2010/main" xmlns="" val="2547076814"/>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000">
                <a:solidFill>
                  <a:schemeClr val="accent4">
                    <a:lumMod val="75000"/>
                  </a:schemeClr>
                </a:solidFill>
              </a:defRPr>
            </a:lvl1pPr>
            <a:lvl2pPr>
              <a:defRPr sz="2000">
                <a:solidFill>
                  <a:schemeClr val="accent4">
                    <a:lumMod val="75000"/>
                  </a:schemeClr>
                </a:solidFill>
              </a:defRPr>
            </a:lvl2pPr>
            <a:lvl3pPr>
              <a:defRPr sz="2000">
                <a:solidFill>
                  <a:schemeClr val="accent4">
                    <a:lumMod val="75000"/>
                  </a:schemeClr>
                </a:solidFill>
              </a:defRPr>
            </a:lvl3pPr>
            <a:lvl4pPr>
              <a:defRPr sz="2000">
                <a:solidFill>
                  <a:schemeClr val="accent4">
                    <a:lumMod val="75000"/>
                  </a:schemeClr>
                </a:solidFill>
              </a:defRPr>
            </a:lvl4pPr>
            <a:lvl5pPr>
              <a:defRPr sz="2000">
                <a:solidFill>
                  <a:schemeClr val="accent4">
                    <a:lumMod val="75000"/>
                  </a:schemeClr>
                </a:solidFill>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a:xfrm>
            <a:off x="6727032" y="4805958"/>
            <a:ext cx="1920240" cy="274320"/>
          </a:xfrm>
          <a:prstGeom prst="rect">
            <a:avLst/>
          </a:prstGeom>
        </p:spPr>
        <p:txBody>
          <a:bodyPr/>
          <a:lstStyle/>
          <a:p>
            <a:fld id="{AFEED065-0664-473B-A2A9-FDD2F613F4A9}" type="datetimeFigureOut">
              <a:rPr lang="en-US" smtClean="0"/>
              <a:pPr/>
              <a:t>1/8/2024</a:t>
            </a:fld>
            <a:endParaRPr lang="en-US"/>
          </a:p>
        </p:txBody>
      </p:sp>
      <p:sp>
        <p:nvSpPr>
          <p:cNvPr id="5" name="Footer Placeholder 4"/>
          <p:cNvSpPr>
            <a:spLocks noGrp="1"/>
          </p:cNvSpPr>
          <p:nvPr>
            <p:ph type="ftr" sz="quarter" idx="11"/>
          </p:nvPr>
        </p:nvSpPr>
        <p:spPr>
          <a:xfrm>
            <a:off x="4380073" y="4805958"/>
            <a:ext cx="2350681" cy="273844"/>
          </a:xfrm>
          <a:prstGeom prst="rect">
            <a:avLst/>
          </a:prstGeom>
        </p:spPr>
        <p:txBody>
          <a:bodyPr/>
          <a:lstStyle/>
          <a:p>
            <a:r>
              <a:rPr lang="en-US" dirty="0"/>
              <a:t>CDAC, NOIDA, India</a:t>
            </a:r>
          </a:p>
        </p:txBody>
      </p:sp>
      <p:sp>
        <p:nvSpPr>
          <p:cNvPr id="6" name="Slide Number Placeholder 5"/>
          <p:cNvSpPr>
            <a:spLocks noGrp="1"/>
          </p:cNvSpPr>
          <p:nvPr>
            <p:ph type="sldNum" sz="quarter" idx="12"/>
          </p:nvPr>
        </p:nvSpPr>
        <p:spPr>
          <a:xfrm>
            <a:off x="8647272" y="4805958"/>
            <a:ext cx="365760" cy="273844"/>
          </a:xfrm>
          <a:prstGeom prst="rect">
            <a:avLst/>
          </a:prstGeom>
        </p:spPr>
        <p:txBody>
          <a:bodyPr/>
          <a:lstStyle/>
          <a:p>
            <a:fld id="{092C2EA7-927C-40AA-B0BE-290C8E9BB113}" type="slidenum">
              <a:rPr lang="en-US" smtClean="0"/>
              <a:pPr/>
              <a:t>‹#›</a:t>
            </a:fld>
            <a:endParaRPr lang="en-US"/>
          </a:p>
        </p:txBody>
      </p:sp>
      <p:sp>
        <p:nvSpPr>
          <p:cNvPr id="7" name="Title 6"/>
          <p:cNvSpPr>
            <a:spLocks noGrp="1"/>
          </p:cNvSpPr>
          <p:nvPr>
            <p:ph type="title"/>
          </p:nvPr>
        </p:nvSpPr>
        <p:spPr/>
        <p:txBody>
          <a:bodyPr rtlCol="0">
            <a:normAutofit/>
          </a:bodyPr>
          <a:lstStyle>
            <a:lvl1pPr>
              <a:defRPr sz="3200">
                <a:solidFill>
                  <a:schemeClr val="accent4">
                    <a:lumMod val="75000"/>
                  </a:schemeClr>
                </a:solidFill>
                <a:effectLst>
                  <a:outerShdw blurRad="38100" dist="38100" dir="2700000" algn="tl">
                    <a:srgbClr val="000000">
                      <a:alpha val="43137"/>
                    </a:srgbClr>
                  </a:outerShdw>
                </a:effectLst>
              </a:defRPr>
            </a:lvl1pPr>
          </a:lstStyle>
          <a:p>
            <a:r>
              <a:rPr kumimoji="0" lang="en-US" dirty="0"/>
              <a:t>Click to edit Master title style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794784"/>
            <a:ext cx="7772400" cy="13716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198784"/>
            <a:ext cx="4572000" cy="1091166"/>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727032" y="4805958"/>
            <a:ext cx="1920240" cy="274320"/>
          </a:xfrm>
          <a:prstGeom prst="rect">
            <a:avLst/>
          </a:prstGeom>
        </p:spPr>
        <p:txBody>
          <a:bodyPr/>
          <a:lstStyle/>
          <a:p>
            <a:fld id="{AFEED065-0664-473B-A2A9-FDD2F613F4A9}" type="datetimeFigureOut">
              <a:rPr lang="en-US" smtClean="0"/>
              <a:pPr/>
              <a:t>1/8/2024</a:t>
            </a:fld>
            <a:endParaRPr lang="en-US"/>
          </a:p>
        </p:txBody>
      </p:sp>
      <p:sp>
        <p:nvSpPr>
          <p:cNvPr id="5" name="Footer Placeholder 4"/>
          <p:cNvSpPr>
            <a:spLocks noGrp="1"/>
          </p:cNvSpPr>
          <p:nvPr>
            <p:ph type="ftr" sz="quarter" idx="11"/>
          </p:nvPr>
        </p:nvSpPr>
        <p:spPr>
          <a:xfrm>
            <a:off x="4380073" y="4805958"/>
            <a:ext cx="2350681"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8647272" y="4805958"/>
            <a:ext cx="365760" cy="273844"/>
          </a:xfrm>
          <a:prstGeom prst="rect">
            <a:avLst/>
          </a:prstGeom>
        </p:spPr>
        <p:txBody>
          <a:bodyPr/>
          <a:lstStyle/>
          <a:p>
            <a:fld id="{092C2EA7-927C-40AA-B0BE-290C8E9BB113}" type="slidenum">
              <a:rPr lang="en-US" smtClean="0"/>
              <a:pPr/>
              <a:t>‹#›</a:t>
            </a:fld>
            <a:endParaRPr lang="en-US"/>
          </a:p>
        </p:txBody>
      </p:sp>
      <p:sp>
        <p:nvSpPr>
          <p:cNvPr id="7" name="Chevron 6"/>
          <p:cNvSpPr/>
          <p:nvPr/>
        </p:nvSpPr>
        <p:spPr>
          <a:xfrm>
            <a:off x="3636680"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4805958"/>
            <a:ext cx="1920240" cy="274320"/>
          </a:xfrm>
          <a:prstGeom prst="rect">
            <a:avLst/>
          </a:prstGeom>
        </p:spPr>
        <p:txBody>
          <a:bodyPr/>
          <a:lstStyle/>
          <a:p>
            <a:fld id="{AFEED065-0664-473B-A2A9-FDD2F613F4A9}" type="datetimeFigureOut">
              <a:rPr lang="en-US" smtClean="0"/>
              <a:pPr/>
              <a:t>1/8/2024</a:t>
            </a:fld>
            <a:endParaRPr lang="en-US"/>
          </a:p>
        </p:txBody>
      </p:sp>
      <p:sp>
        <p:nvSpPr>
          <p:cNvPr id="6" name="Footer Placeholder 5"/>
          <p:cNvSpPr>
            <a:spLocks noGrp="1"/>
          </p:cNvSpPr>
          <p:nvPr>
            <p:ph type="ftr" sz="quarter" idx="11"/>
          </p:nvPr>
        </p:nvSpPr>
        <p:spPr>
          <a:xfrm>
            <a:off x="4380073" y="4805958"/>
            <a:ext cx="2350681"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8647272" y="4805958"/>
            <a:ext cx="365760" cy="273844"/>
          </a:xfrm>
          <a:prstGeom prst="rect">
            <a:avLst/>
          </a:prstGeom>
        </p:spPr>
        <p:txBody>
          <a:bodyPr/>
          <a:lstStyle/>
          <a:p>
            <a:fld id="{092C2EA7-927C-40AA-B0BE-290C8E9BB113}"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083221"/>
            <a:ext cx="4040188" cy="2956322"/>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083221"/>
            <a:ext cx="4041775" cy="2956322"/>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6727032" y="4805958"/>
            <a:ext cx="1920240" cy="274320"/>
          </a:xfrm>
          <a:prstGeom prst="rect">
            <a:avLst/>
          </a:prstGeom>
        </p:spPr>
        <p:txBody>
          <a:bodyPr/>
          <a:lstStyle/>
          <a:p>
            <a:fld id="{AFEED065-0664-473B-A2A9-FDD2F613F4A9}" type="datetimeFigureOut">
              <a:rPr lang="en-US" smtClean="0"/>
              <a:pPr/>
              <a:t>1/8/2024</a:t>
            </a:fld>
            <a:endParaRPr lang="en-US"/>
          </a:p>
        </p:txBody>
      </p:sp>
      <p:sp>
        <p:nvSpPr>
          <p:cNvPr id="8" name="Footer Placeholder 7"/>
          <p:cNvSpPr>
            <a:spLocks noGrp="1"/>
          </p:cNvSpPr>
          <p:nvPr>
            <p:ph type="ftr" sz="quarter" idx="11"/>
          </p:nvPr>
        </p:nvSpPr>
        <p:spPr>
          <a:xfrm>
            <a:off x="4380073" y="4805958"/>
            <a:ext cx="2350681"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8647272" y="4805958"/>
            <a:ext cx="365760" cy="273844"/>
          </a:xfrm>
          <a:prstGeom prst="rect">
            <a:avLst/>
          </a:prstGeom>
        </p:spPr>
        <p:txBody>
          <a:bodyPr/>
          <a:lstStyle/>
          <a:p>
            <a:fld id="{092C2EA7-927C-40AA-B0BE-290C8E9BB11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727032" y="4805958"/>
            <a:ext cx="1920240" cy="274320"/>
          </a:xfrm>
          <a:prstGeom prst="rect">
            <a:avLst/>
          </a:prstGeom>
        </p:spPr>
        <p:txBody>
          <a:bodyPr/>
          <a:lstStyle/>
          <a:p>
            <a:fld id="{AFEED065-0664-473B-A2A9-FDD2F613F4A9}" type="datetimeFigureOut">
              <a:rPr lang="en-US" smtClean="0"/>
              <a:pPr/>
              <a:t>1/8/2024</a:t>
            </a:fld>
            <a:endParaRPr lang="en-US"/>
          </a:p>
        </p:txBody>
      </p:sp>
      <p:sp>
        <p:nvSpPr>
          <p:cNvPr id="4" name="Footer Placeholder 3"/>
          <p:cNvSpPr>
            <a:spLocks noGrp="1"/>
          </p:cNvSpPr>
          <p:nvPr>
            <p:ph type="ftr" sz="quarter" idx="11"/>
          </p:nvPr>
        </p:nvSpPr>
        <p:spPr>
          <a:xfrm>
            <a:off x="4380073" y="4805958"/>
            <a:ext cx="2350681"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8647272" y="4805958"/>
            <a:ext cx="365760" cy="273844"/>
          </a:xfrm>
          <a:prstGeom prst="rect">
            <a:avLst/>
          </a:prstGeom>
        </p:spPr>
        <p:txBody>
          <a:bodyPr/>
          <a:lstStyle/>
          <a:p>
            <a:fld id="{092C2EA7-927C-40AA-B0BE-290C8E9BB113}"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27032" y="4805958"/>
            <a:ext cx="1920240" cy="274320"/>
          </a:xfrm>
          <a:prstGeom prst="rect">
            <a:avLst/>
          </a:prstGeom>
        </p:spPr>
        <p:txBody>
          <a:bodyPr/>
          <a:lstStyle/>
          <a:p>
            <a:fld id="{AFEED065-0664-473B-A2A9-FDD2F613F4A9}" type="datetimeFigureOut">
              <a:rPr lang="en-US" smtClean="0"/>
              <a:pPr/>
              <a:t>1/8/2024</a:t>
            </a:fld>
            <a:endParaRPr lang="en-US"/>
          </a:p>
        </p:txBody>
      </p:sp>
      <p:sp>
        <p:nvSpPr>
          <p:cNvPr id="3" name="Footer Placeholder 2"/>
          <p:cNvSpPr>
            <a:spLocks noGrp="1"/>
          </p:cNvSpPr>
          <p:nvPr>
            <p:ph type="ftr" sz="quarter" idx="11"/>
          </p:nvPr>
        </p:nvSpPr>
        <p:spPr>
          <a:xfrm>
            <a:off x="4380073" y="4805958"/>
            <a:ext cx="2350681"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8647272" y="4805958"/>
            <a:ext cx="365760" cy="273844"/>
          </a:xfrm>
          <a:prstGeom prst="rect">
            <a:avLst/>
          </a:prstGeom>
        </p:spPr>
        <p:txBody>
          <a:bodyPr/>
          <a:lstStyle/>
          <a:p>
            <a:fld id="{092C2EA7-927C-40AA-B0BE-290C8E9BB11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657600"/>
            <a:ext cx="7481776" cy="3429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4805958"/>
            <a:ext cx="1920240" cy="274320"/>
          </a:xfrm>
          <a:prstGeom prst="rect">
            <a:avLst/>
          </a:prstGeom>
        </p:spPr>
        <p:txBody>
          <a:bodyPr/>
          <a:lstStyle/>
          <a:p>
            <a:fld id="{AFEED065-0664-473B-A2A9-FDD2F613F4A9}" type="datetimeFigureOut">
              <a:rPr lang="en-US" smtClean="0"/>
              <a:pPr/>
              <a:t>1/8/2024</a:t>
            </a:fld>
            <a:endParaRPr lang="en-US"/>
          </a:p>
        </p:txBody>
      </p:sp>
      <p:sp>
        <p:nvSpPr>
          <p:cNvPr id="6" name="Footer Placeholder 5"/>
          <p:cNvSpPr>
            <a:spLocks noGrp="1"/>
          </p:cNvSpPr>
          <p:nvPr>
            <p:ph type="ftr" sz="quarter" idx="11"/>
          </p:nvPr>
        </p:nvSpPr>
        <p:spPr>
          <a:xfrm>
            <a:off x="4380073" y="4805958"/>
            <a:ext cx="2350681"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8647272" y="4805958"/>
            <a:ext cx="365760" cy="273844"/>
          </a:xfrm>
          <a:prstGeom prst="rect">
            <a:avLst/>
          </a:prstGeom>
        </p:spPr>
        <p:txBody>
          <a:bodyPr/>
          <a:lstStyle/>
          <a:p>
            <a:fld id="{092C2EA7-927C-40AA-B0BE-290C8E9BB11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082552"/>
            <a:ext cx="7162800" cy="486174"/>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a:xfrm>
            <a:off x="6727032" y="4805958"/>
            <a:ext cx="1920240" cy="274320"/>
          </a:xfrm>
          <a:prstGeom prst="rect">
            <a:avLst/>
          </a:prstGeom>
        </p:spPr>
        <p:txBody>
          <a:bodyPr/>
          <a:lstStyle>
            <a:lvl1pPr>
              <a:defRPr>
                <a:solidFill>
                  <a:schemeClr val="tx1"/>
                </a:solidFill>
              </a:defRPr>
            </a:lvl1pPr>
            <a:extLst/>
          </a:lstStyle>
          <a:p>
            <a:fld id="{AFEED065-0664-473B-A2A9-FDD2F613F4A9}" type="datetimeFigureOut">
              <a:rPr lang="en-US" smtClean="0"/>
              <a:pPr/>
              <a:t>1/8/2024</a:t>
            </a:fld>
            <a:endParaRPr lang="en-US"/>
          </a:p>
        </p:txBody>
      </p:sp>
      <p:sp>
        <p:nvSpPr>
          <p:cNvPr id="6" name="Footer Placeholder 5"/>
          <p:cNvSpPr>
            <a:spLocks noGrp="1"/>
          </p:cNvSpPr>
          <p:nvPr>
            <p:ph type="ftr" sz="quarter" idx="11"/>
          </p:nvPr>
        </p:nvSpPr>
        <p:spPr>
          <a:xfrm>
            <a:off x="4380073" y="4805958"/>
            <a:ext cx="2350681" cy="273844"/>
          </a:xfrm>
          <a:prstGeom prst="rect">
            <a:avLst/>
          </a:prstGeo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a:xfrm>
            <a:off x="8647272" y="4805958"/>
            <a:ext cx="365760" cy="273844"/>
          </a:xfrm>
          <a:prstGeom prst="rect">
            <a:avLst/>
          </a:prstGeom>
        </p:spPr>
        <p:txBody>
          <a:bodyPr/>
          <a:lstStyle>
            <a:lvl1pPr>
              <a:defRPr>
                <a:solidFill>
                  <a:schemeClr val="tx1"/>
                </a:solidFill>
              </a:defRPr>
            </a:lvl1pPr>
            <a:extLst/>
          </a:lstStyle>
          <a:p>
            <a:fld id="{092C2EA7-927C-40AA-B0BE-290C8E9BB113}" type="slidenum">
              <a:rPr lang="en-US" smtClean="0"/>
              <a:pPr/>
              <a:t>‹#›</a:t>
            </a:fld>
            <a:endParaRPr lang="en-US"/>
          </a:p>
        </p:txBody>
      </p:sp>
      <p:sp>
        <p:nvSpPr>
          <p:cNvPr id="2" name="Title 1"/>
          <p:cNvSpPr>
            <a:spLocks noGrp="1"/>
          </p:cNvSpPr>
          <p:nvPr>
            <p:ph type="title"/>
          </p:nvPr>
        </p:nvSpPr>
        <p:spPr>
          <a:xfrm>
            <a:off x="228600" y="3648842"/>
            <a:ext cx="8075432" cy="42200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7" y="3751495"/>
            <a:ext cx="3802003" cy="108233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4338767"/>
            <a:ext cx="3802003" cy="6286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4343440"/>
            <a:ext cx="3402314" cy="810651"/>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7" y="3751495"/>
            <a:ext cx="3802003" cy="108233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4338767"/>
            <a:ext cx="3802003" cy="6286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4343440"/>
            <a:ext cx="3402314" cy="810651"/>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scene3d>
            <a:sp3d prstMaterial="softEdge">
              <a:bevelT w="25400" h="25400"/>
            </a:sp3d>
          </a:bodyPr>
          <a:lstStyle/>
          <a:p>
            <a:r>
              <a:rPr kumimoji="0" lang="en-US" dirty="0"/>
              <a:t>Click to edit Master title style</a:t>
            </a:r>
          </a:p>
        </p:txBody>
      </p:sp>
      <p:sp>
        <p:nvSpPr>
          <p:cNvPr id="30" name="Text Placeholder 29"/>
          <p:cNvSpPr>
            <a:spLocks noGrp="1"/>
          </p:cNvSpPr>
          <p:nvPr>
            <p:ph type="body" idx="1"/>
          </p:nvPr>
        </p:nvSpPr>
        <p:spPr>
          <a:xfrm>
            <a:off x="457200" y="1110997"/>
            <a:ext cx="8229600" cy="3394472"/>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pic>
        <p:nvPicPr>
          <p:cNvPr id="3" name="Picture 2" descr="A picture containing text&#10;&#10;Description automatically generated">
            <a:extLst>
              <a:ext uri="{FF2B5EF4-FFF2-40B4-BE49-F238E27FC236}">
                <a16:creationId xmlns:a16="http://schemas.microsoft.com/office/drawing/2014/main" xmlns="" id="{4F9BDD57-960E-4EC7-9E76-D8318599EF62}"/>
              </a:ext>
            </a:extLst>
          </p:cNvPr>
          <p:cNvPicPr>
            <a:picLocks noChangeAspect="1"/>
          </p:cNvPicPr>
          <p:nvPr/>
        </p:nvPicPr>
        <p:blipFill>
          <a:blip r:embed="rId15">
            <a:extLst>
              <a:ext uri="{28A0092B-C50C-407E-A947-70E740481C1C}">
                <a14:useLocalDpi xmlns:a14="http://schemas.microsoft.com/office/drawing/2010/main" xmlns="" val="0"/>
              </a:ext>
            </a:extLst>
          </a:blip>
          <a:stretch>
            <a:fillRect/>
          </a:stretch>
        </p:blipFill>
        <p:spPr>
          <a:xfrm>
            <a:off x="0" y="53854"/>
            <a:ext cx="1066667" cy="1057143"/>
          </a:xfrm>
          <a:prstGeom prst="rect">
            <a:avLst/>
          </a:prstGeom>
        </p:spPr>
      </p:pic>
      <p:pic>
        <p:nvPicPr>
          <p:cNvPr id="5" name="Picture 4" descr="Text&#10;&#10;Description automatically generated">
            <a:extLst>
              <a:ext uri="{FF2B5EF4-FFF2-40B4-BE49-F238E27FC236}">
                <a16:creationId xmlns:a16="http://schemas.microsoft.com/office/drawing/2014/main" xmlns="" id="{4083141A-E319-48E0-8381-7CC7B354E5CB}"/>
              </a:ext>
            </a:extLst>
          </p:cNvPr>
          <p:cNvPicPr>
            <a:picLocks noChangeAspect="1"/>
          </p:cNvPicPr>
          <p:nvPr/>
        </p:nvPicPr>
        <p:blipFill>
          <a:blip r:embed="rId16" cstate="print">
            <a:extLst>
              <a:ext uri="{28A0092B-C50C-407E-A947-70E740481C1C}">
                <a14:useLocalDpi xmlns:a14="http://schemas.microsoft.com/office/drawing/2010/main" xmlns="" val="0"/>
              </a:ext>
            </a:extLst>
          </a:blip>
          <a:stretch>
            <a:fillRect/>
          </a:stretch>
        </p:blipFill>
        <p:spPr>
          <a:xfrm>
            <a:off x="7299957" y="85176"/>
            <a:ext cx="1386843" cy="758954"/>
          </a:xfrm>
          <a:prstGeom prst="rect">
            <a:avLst/>
          </a:prstGeom>
        </p:spPr>
      </p:pic>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txStyles>
    <p:titleStyle>
      <a:lvl1pPr algn="l" rtl="0" eaLnBrk="1" latinLnBrk="0" hangingPunct="1">
        <a:spcBef>
          <a:spcPct val="0"/>
        </a:spcBef>
        <a:buNone/>
        <a:defRPr kumimoji="0" sz="3200" b="1" kern="1200">
          <a:solidFill>
            <a:schemeClr val="accent4">
              <a:lumMod val="75000"/>
            </a:schemeClr>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000" kern="1200">
          <a:solidFill>
            <a:schemeClr val="accent4">
              <a:lumMod val="75000"/>
            </a:schemeClr>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000" kern="1200">
          <a:solidFill>
            <a:schemeClr val="accent4">
              <a:lumMod val="75000"/>
            </a:schemeClr>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000" kern="1200">
          <a:solidFill>
            <a:schemeClr val="accent4">
              <a:lumMod val="75000"/>
            </a:schemeClr>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2000" kern="1200">
          <a:solidFill>
            <a:schemeClr val="accent4">
              <a:lumMod val="75000"/>
            </a:schemeClr>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2000" kern="1200">
          <a:solidFill>
            <a:schemeClr val="accent4">
              <a:lumMod val="75000"/>
            </a:schemeClr>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image" Target="../media/image23.png"/><Relationship Id="rId16"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228599"/>
          </a:xfrm>
        </p:spPr>
        <p:txBody>
          <a:bodyPr>
            <a:noAutofit/>
          </a:bodyPr>
          <a:lstStyle/>
          <a:p>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400" dirty="0">
                <a:latin typeface="Arial" panose="020B0604020202020204" pitchFamily="34" charset="0"/>
                <a:cs typeface="Arial" panose="020B0604020202020204" pitchFamily="34" charset="0"/>
              </a:rPr>
              <a:t/>
            </a:r>
            <a:br>
              <a:rPr lang="en-US" sz="2400" dirty="0">
                <a:latin typeface="Arial" panose="020B0604020202020204" pitchFamily="34" charset="0"/>
                <a:cs typeface="Arial" panose="020B0604020202020204" pitchFamily="34" charset="0"/>
              </a:rPr>
            </a:br>
            <a:endParaRPr lang="en-US" sz="28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381000" y="971550"/>
            <a:ext cx="8534400" cy="3600450"/>
          </a:xfrm>
        </p:spPr>
        <p:txBody>
          <a:bodyPr>
            <a:noAutofit/>
          </a:bodyPr>
          <a:lstStyle/>
          <a:p>
            <a:pPr algn="l">
              <a:buFont typeface="Arial" pitchFamily="34" charset="0"/>
              <a:buChar char="•"/>
            </a:pPr>
            <a:endParaRPr lang="en-US" sz="2400" dirty="0">
              <a:solidFill>
                <a:schemeClr val="tx1"/>
              </a:solidFill>
              <a:latin typeface="Arial" pitchFamily="34" charset="0"/>
              <a:cs typeface="Arial" pitchFamily="34" charset="0"/>
            </a:endParaRPr>
          </a:p>
        </p:txBody>
      </p:sp>
      <p:pic>
        <p:nvPicPr>
          <p:cNvPr id="5" name="Picture 4" descr="File:C-DAC LogoTransp.png - Wikipedia"/>
          <p:cNvPicPr/>
          <p:nvPr/>
        </p:nvPicPr>
        <p:blipFill>
          <a:blip r:embed="rId2"/>
          <a:srcRect/>
          <a:stretch>
            <a:fillRect/>
          </a:stretch>
        </p:blipFill>
        <p:spPr bwMode="auto">
          <a:xfrm>
            <a:off x="7696200" y="40444"/>
            <a:ext cx="1388012" cy="759656"/>
          </a:xfrm>
          <a:prstGeom prst="rect">
            <a:avLst/>
          </a:prstGeom>
          <a:noFill/>
          <a:ln w="9525">
            <a:noFill/>
            <a:miter lim="800000"/>
            <a:headEnd/>
            <a:tailEnd/>
          </a:ln>
        </p:spPr>
      </p:pic>
      <p:sp>
        <p:nvSpPr>
          <p:cNvPr id="6" name="TextBox 5"/>
          <p:cNvSpPr txBox="1"/>
          <p:nvPr/>
        </p:nvSpPr>
        <p:spPr>
          <a:xfrm>
            <a:off x="3733800" y="1581150"/>
            <a:ext cx="4953000" cy="923330"/>
          </a:xfrm>
          <a:prstGeom prst="rect">
            <a:avLst/>
          </a:prstGeom>
          <a:noFill/>
        </p:spPr>
        <p:txBody>
          <a:bodyPr wrap="square" rtlCol="0">
            <a:spAutoFit/>
          </a:bodyPr>
          <a:lstStyle/>
          <a:p>
            <a:pPr algn="ctr"/>
            <a:r>
              <a:rPr lang="en-US" sz="3200" b="1" dirty="0">
                <a:solidFill>
                  <a:schemeClr val="accent4">
                    <a:lumMod val="75000"/>
                  </a:schemeClr>
                </a:solidFill>
                <a:latin typeface="Arial" panose="020B0604020202020204" pitchFamily="34" charset="0"/>
                <a:cs typeface="Arial" pitchFamily="34" charset="0"/>
              </a:rPr>
              <a:t>Decision Tree Classifier</a:t>
            </a:r>
          </a:p>
          <a:p>
            <a:pPr algn="ctr"/>
            <a:r>
              <a:rPr lang="en-US" sz="1100" b="1" dirty="0">
                <a:solidFill>
                  <a:schemeClr val="accent4">
                    <a:lumMod val="75000"/>
                  </a:schemeClr>
                </a:solidFill>
                <a:latin typeface="Arial" panose="020B0604020202020204" pitchFamily="34" charset="0"/>
                <a:cs typeface="Arial" pitchFamily="34" charset="0"/>
              </a:rPr>
              <a:t>By: Sidhidatri Nayak</a:t>
            </a:r>
          </a:p>
          <a:p>
            <a:pPr algn="ctr"/>
            <a:r>
              <a:rPr lang="en-US" sz="1100" b="1" dirty="0" err="1">
                <a:solidFill>
                  <a:schemeClr val="accent4">
                    <a:lumMod val="75000"/>
                  </a:schemeClr>
                </a:solidFill>
                <a:latin typeface="Arial" panose="020B0604020202020204" pitchFamily="34" charset="0"/>
                <a:cs typeface="Arial" pitchFamily="34" charset="0"/>
              </a:rPr>
              <a:t>CDAC,NOIDA,India</a:t>
            </a:r>
            <a:endParaRPr lang="en-US" sz="1100" dirty="0">
              <a:solidFill>
                <a:schemeClr val="accent4">
                  <a:lumMod val="75000"/>
                </a:schemeClr>
              </a:solidFill>
            </a:endParaRPr>
          </a:p>
        </p:txBody>
      </p:sp>
      <p:pic>
        <p:nvPicPr>
          <p:cNvPr id="7" name="Picture 4" descr="ITEC_new-removebg.png"/>
          <p:cNvPicPr>
            <a:picLocks noChangeAspect="1" noChangeArrowheads="1"/>
          </p:cNvPicPr>
          <p:nvPr/>
        </p:nvPicPr>
        <p:blipFill>
          <a:blip r:embed="rId3"/>
          <a:srcRect/>
          <a:stretch>
            <a:fillRect/>
          </a:stretch>
        </p:blipFill>
        <p:spPr bwMode="auto">
          <a:xfrm>
            <a:off x="76200" y="65172"/>
            <a:ext cx="1066800" cy="1059782"/>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7227968" y="4767295"/>
            <a:ext cx="585093" cy="273844"/>
          </a:xfrm>
          <a:prstGeom prst="rect">
            <a:avLst/>
          </a:prstGeom>
        </p:spPr>
        <p:txBody>
          <a:bodyPr vert="horz" lIns="0" tIns="0" rIns="0" bIns="0" anchor="b"/>
          <a:lstStyle>
            <a:defPPr>
              <a:defRPr lang="en-US"/>
            </a:defPPr>
            <a:lvl1pPr marL="0" algn="r" defTabSz="685800" rtl="0" eaLnBrk="1" latinLnBrk="0" hangingPunct="1">
              <a:defRPr kumimoji="0" sz="900" kern="1200">
                <a:solidFill>
                  <a:schemeClr val="tx2">
                    <a:shade val="9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E2D238DB-7230-45D0-89A2-1890D4DEDBDF}" type="slidenum">
              <a:rPr lang="en-IN" smtClean="0">
                <a:solidFill>
                  <a:srgbClr val="04617B">
                    <a:shade val="90000"/>
                  </a:srgbClr>
                </a:solidFill>
              </a:rPr>
              <a:pPr/>
              <a:t>10</a:t>
            </a:fld>
            <a:endParaRPr lang="en-IN" dirty="0">
              <a:solidFill>
                <a:srgbClr val="04617B">
                  <a:shade val="90000"/>
                </a:srgbClr>
              </a:solidFill>
            </a:endParaRPr>
          </a:p>
        </p:txBody>
      </p:sp>
      <p:sp>
        <p:nvSpPr>
          <p:cNvPr id="6" name="Title 1"/>
          <p:cNvSpPr>
            <a:spLocks noGrp="1"/>
          </p:cNvSpPr>
          <p:nvPr>
            <p:ph type="title"/>
          </p:nvPr>
        </p:nvSpPr>
        <p:spPr>
          <a:xfrm>
            <a:off x="1485903" y="513366"/>
            <a:ext cx="6252101" cy="407641"/>
          </a:xfrm>
        </p:spPr>
        <p:txBody>
          <a:bodyPr>
            <a:normAutofit fontScale="90000"/>
          </a:bodyPr>
          <a:lstStyle/>
          <a:p>
            <a:r>
              <a:rPr lang="en-US" sz="3224" dirty="0">
                <a:solidFill>
                  <a:srgbClr val="A50021"/>
                </a:solidFill>
                <a:latin typeface="Times New Roman" pitchFamily="18" charset="0"/>
                <a:cs typeface="Times New Roman" pitchFamily="18" charset="0"/>
              </a:rPr>
              <a:t>Entropy of a Training Set</a:t>
            </a:r>
            <a:endParaRPr lang="en-IN" sz="3224" dirty="0">
              <a:solidFill>
                <a:srgbClr val="A50021"/>
              </a:solidFill>
              <a:latin typeface="Times New Roman" pitchFamily="18" charset="0"/>
              <a:cs typeface="Times New Roman" pitchFamily="18" charset="0"/>
            </a:endParaRPr>
          </a:p>
        </p:txBody>
      </p:sp>
      <mc:AlternateContent xmlns:mc="http://schemas.openxmlformats.org/markup-compatibility/2006">
        <mc:Choice xmlns:a14="http://schemas.microsoft.com/office/drawing/2010/main" xmlns="" Requires="a14">
          <p:sp>
            <p:nvSpPr>
              <p:cNvPr id="2" name="TextBox 1"/>
              <p:cNvSpPr txBox="1"/>
              <p:nvPr/>
            </p:nvSpPr>
            <p:spPr>
              <a:xfrm>
                <a:off x="1219200" y="1040630"/>
                <a:ext cx="6438901" cy="2744085"/>
              </a:xfrm>
              <a:prstGeom prst="rect">
                <a:avLst/>
              </a:prstGeom>
              <a:noFill/>
            </p:spPr>
            <p:txBody>
              <a:bodyPr wrap="square" rtlCol="0">
                <a:spAutoFit/>
              </a:bodyPr>
              <a:lstStyle/>
              <a:p>
                <a:pPr marL="209341" indent="-209341">
                  <a:buFont typeface="Arial" pitchFamily="34" charset="0"/>
                  <a:buChar char="•"/>
                </a:pPr>
                <a:r>
                  <a:rPr lang="en-IN" sz="1319" dirty="0">
                    <a:latin typeface="Times New Roman" panose="02020603050405020304" pitchFamily="18" charset="0"/>
                    <a:cs typeface="Times New Roman" panose="02020603050405020304" pitchFamily="18" charset="0"/>
                  </a:rPr>
                  <a:t>If there are </a:t>
                </a:r>
                <a:r>
                  <a:rPr lang="en-IN" sz="1319" i="1" dirty="0">
                    <a:latin typeface="Times New Roman" panose="02020603050405020304" pitchFamily="18" charset="0"/>
                    <a:cs typeface="Times New Roman" panose="02020603050405020304" pitchFamily="18" charset="0"/>
                  </a:rPr>
                  <a:t>k</a:t>
                </a:r>
                <a:r>
                  <a:rPr lang="en-IN" sz="1319" dirty="0">
                    <a:latin typeface="Times New Roman" panose="02020603050405020304" pitchFamily="18" charset="0"/>
                    <a:cs typeface="Times New Roman" panose="02020603050405020304" pitchFamily="18" charset="0"/>
                  </a:rPr>
                  <a:t> classes </a:t>
                </a:r>
                <a14:m>
                  <m:oMath xmlns:m="http://schemas.openxmlformats.org/officeDocument/2006/math">
                    <m:sSub>
                      <m:sSubPr>
                        <m:ctrlPr>
                          <a:rPr lang="en-IN" sz="1319" i="1">
                            <a:latin typeface="Cambria Math" panose="02040503050406030204" pitchFamily="18" charset="0"/>
                            <a:cs typeface="Times New Roman" panose="02020603050405020304" pitchFamily="18" charset="0"/>
                          </a:rPr>
                        </m:ctrlPr>
                      </m:sSubPr>
                      <m:e>
                        <m:r>
                          <a:rPr lang="en-IN" sz="1319" i="1">
                            <a:latin typeface="Cambria Math" panose="02040503050406030204" pitchFamily="18" charset="0"/>
                            <a:cs typeface="Times New Roman" panose="02020603050405020304" pitchFamily="18" charset="0"/>
                          </a:rPr>
                          <m:t>𝑐</m:t>
                        </m:r>
                      </m:e>
                      <m:sub>
                        <m:r>
                          <a:rPr lang="en-IN" sz="1319" i="1">
                            <a:latin typeface="Cambria Math" panose="02040503050406030204" pitchFamily="18" charset="0"/>
                            <a:cs typeface="Times New Roman" panose="02020603050405020304" pitchFamily="18" charset="0"/>
                          </a:rPr>
                          <m:t>1</m:t>
                        </m:r>
                      </m:sub>
                    </m:sSub>
                  </m:oMath>
                </a14:m>
                <a:r>
                  <a:rPr lang="en-IN" sz="1319"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1319" i="1">
                            <a:latin typeface="Cambria Math" panose="02040503050406030204" pitchFamily="18" charset="0"/>
                            <a:cs typeface="Times New Roman" panose="02020603050405020304" pitchFamily="18" charset="0"/>
                          </a:rPr>
                        </m:ctrlPr>
                      </m:sSubPr>
                      <m:e>
                        <m:r>
                          <a:rPr lang="en-IN" sz="1319" i="1">
                            <a:latin typeface="Cambria Math" panose="02040503050406030204" pitchFamily="18" charset="0"/>
                            <a:cs typeface="Times New Roman" panose="02020603050405020304" pitchFamily="18" charset="0"/>
                          </a:rPr>
                          <m:t>𝑐</m:t>
                        </m:r>
                      </m:e>
                      <m:sub>
                        <m:r>
                          <a:rPr lang="en-IN" sz="1319" i="1">
                            <a:latin typeface="Cambria Math" panose="02040503050406030204" pitchFamily="18" charset="0"/>
                            <a:cs typeface="Times New Roman" panose="02020603050405020304" pitchFamily="18" charset="0"/>
                          </a:rPr>
                          <m:t>2</m:t>
                        </m:r>
                      </m:sub>
                    </m:sSub>
                  </m:oMath>
                </a14:m>
                <a:r>
                  <a:rPr lang="en-IN" sz="1319"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1319" i="1">
                            <a:latin typeface="Cambria Math" panose="02040503050406030204" pitchFamily="18" charset="0"/>
                            <a:cs typeface="Times New Roman" panose="02020603050405020304" pitchFamily="18" charset="0"/>
                          </a:rPr>
                        </m:ctrlPr>
                      </m:sSubPr>
                      <m:e>
                        <m:r>
                          <a:rPr lang="en-IN" sz="1319" i="1">
                            <a:latin typeface="Cambria Math" panose="02040503050406030204" pitchFamily="18" charset="0"/>
                            <a:cs typeface="Times New Roman" panose="02020603050405020304" pitchFamily="18" charset="0"/>
                          </a:rPr>
                          <m:t>𝑐</m:t>
                        </m:r>
                      </m:e>
                      <m:sub>
                        <m:r>
                          <a:rPr lang="en-IN" sz="1319" i="1">
                            <a:latin typeface="Cambria Math" panose="02040503050406030204" pitchFamily="18" charset="0"/>
                            <a:cs typeface="Times New Roman" panose="02020603050405020304" pitchFamily="18" charset="0"/>
                          </a:rPr>
                          <m:t>𝑘</m:t>
                        </m:r>
                      </m:sub>
                    </m:sSub>
                  </m:oMath>
                </a14:m>
                <a:r>
                  <a:rPr lang="en-IN" sz="1319"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IN" sz="1319" i="1">
                            <a:solidFill>
                              <a:prstClr val="black"/>
                            </a:solidFill>
                            <a:latin typeface="Cambria Math" panose="02040503050406030204" pitchFamily="18" charset="0"/>
                            <a:cs typeface="Times New Roman" panose="02020603050405020304" pitchFamily="18" charset="0"/>
                          </a:rPr>
                        </m:ctrlPr>
                      </m:sSubPr>
                      <m:e>
                        <m:r>
                          <a:rPr lang="en-IN" sz="1319" i="1">
                            <a:solidFill>
                              <a:prstClr val="black"/>
                            </a:solidFill>
                            <a:latin typeface="Cambria Math" panose="02040503050406030204" pitchFamily="18" charset="0"/>
                            <a:cs typeface="Times New Roman" panose="02020603050405020304" pitchFamily="18" charset="0"/>
                          </a:rPr>
                          <m:t>𝑝</m:t>
                        </m:r>
                      </m:e>
                      <m:sub>
                        <m:r>
                          <a:rPr lang="en-IN" sz="1319" i="1">
                            <a:solidFill>
                              <a:prstClr val="black"/>
                            </a:solidFill>
                            <a:latin typeface="Cambria Math" panose="02040503050406030204" pitchFamily="18" charset="0"/>
                            <a:cs typeface="Times New Roman" panose="02020603050405020304" pitchFamily="18" charset="0"/>
                          </a:rPr>
                          <m:t>𝑖</m:t>
                        </m:r>
                      </m:sub>
                    </m:sSub>
                  </m:oMath>
                </a14:m>
                <a:r>
                  <a:rPr lang="en-IN" sz="1319" i="1" dirty="0">
                    <a:latin typeface="Times New Roman" panose="02020603050405020304" pitchFamily="18" charset="0"/>
                    <a:cs typeface="Times New Roman" panose="02020603050405020304" pitchFamily="18" charset="0"/>
                  </a:rPr>
                  <a:t/>
                </a:r>
                <a:r>
                  <a:rPr lang="en-IN" sz="1319" dirty="0">
                    <a:latin typeface="Times New Roman" panose="02020603050405020304" pitchFamily="18" charset="0"/>
                    <a:cs typeface="Times New Roman" panose="02020603050405020304" pitchFamily="18" charset="0"/>
                  </a:rPr>
                  <a:t>for </a:t>
                </a:r>
                <a14:m>
                  <m:oMath xmlns:m="http://schemas.openxmlformats.org/officeDocument/2006/math">
                    <m:r>
                      <a:rPr lang="en-IN" sz="1319" i="1" dirty="0">
                        <a:latin typeface="Cambria Math" panose="02040503050406030204" pitchFamily="18" charset="0"/>
                        <a:cs typeface="Times New Roman" panose="02020603050405020304" pitchFamily="18" charset="0"/>
                      </a:rPr>
                      <m:t>𝑖</m:t>
                    </m:r>
                    <m:r>
                      <a:rPr lang="en-IN" sz="1319" i="1" dirty="0">
                        <a:latin typeface="Cambria Math" panose="02040503050406030204" pitchFamily="18" charset="0"/>
                        <a:cs typeface="Times New Roman" panose="02020603050405020304" pitchFamily="18" charset="0"/>
                      </a:rPr>
                      <m:t>=1 </m:t>
                    </m:r>
                    <m:r>
                      <a:rPr lang="en-IN" sz="1319" i="1" dirty="0">
                        <a:latin typeface="Cambria Math" panose="02040503050406030204" pitchFamily="18" charset="0"/>
                        <a:cs typeface="Times New Roman" panose="02020603050405020304" pitchFamily="18" charset="0"/>
                      </a:rPr>
                      <m:t>𝑡𝑜</m:t>
                    </m:r>
                    <m:r>
                      <a:rPr lang="en-IN" sz="1319" i="1" dirty="0">
                        <a:latin typeface="Cambria Math" panose="02040503050406030204" pitchFamily="18" charset="0"/>
                        <a:cs typeface="Times New Roman" panose="02020603050405020304" pitchFamily="18" charset="0"/>
                      </a:rPr>
                      <m:t> </m:t>
                    </m:r>
                    <m:r>
                      <a:rPr lang="en-IN" sz="1319" i="1" dirty="0">
                        <a:latin typeface="Cambria Math" panose="02040503050406030204" pitchFamily="18" charset="0"/>
                        <a:cs typeface="Times New Roman" panose="02020603050405020304" pitchFamily="18" charset="0"/>
                      </a:rPr>
                      <m:t>𝑘</m:t>
                    </m:r>
                  </m:oMath>
                </a14:m>
                <a:r>
                  <a:rPr lang="en-IN" sz="1319" dirty="0">
                    <a:latin typeface="Times New Roman" panose="02020603050405020304" pitchFamily="18" charset="0"/>
                    <a:cs typeface="Times New Roman" panose="02020603050405020304" pitchFamily="18" charset="0"/>
                  </a:rPr>
                  <a:t> denotes the number of occurrences of classes </a:t>
                </a:r>
                <a14:m>
                  <m:oMath xmlns:m="http://schemas.openxmlformats.org/officeDocument/2006/math">
                    <m:sSub>
                      <m:sSubPr>
                        <m:ctrlPr>
                          <a:rPr lang="en-IN" sz="1319" i="1">
                            <a:latin typeface="Cambria Math" panose="02040503050406030204" pitchFamily="18" charset="0"/>
                            <a:cs typeface="Times New Roman" panose="02020603050405020304" pitchFamily="18" charset="0"/>
                          </a:rPr>
                        </m:ctrlPr>
                      </m:sSubPr>
                      <m:e>
                        <m:r>
                          <a:rPr lang="en-IN" sz="1319" i="1">
                            <a:latin typeface="Cambria Math" panose="02040503050406030204" pitchFamily="18" charset="0"/>
                            <a:cs typeface="Times New Roman" panose="02020603050405020304" pitchFamily="18" charset="0"/>
                          </a:rPr>
                          <m:t>𝑐</m:t>
                        </m:r>
                      </m:e>
                      <m:sub>
                        <m:r>
                          <a:rPr lang="en-IN" sz="1319" i="1">
                            <a:latin typeface="Cambria Math" panose="02040503050406030204" pitchFamily="18" charset="0"/>
                            <a:cs typeface="Times New Roman" panose="02020603050405020304" pitchFamily="18" charset="0"/>
                          </a:rPr>
                          <m:t>𝑖</m:t>
                        </m:r>
                      </m:sub>
                    </m:sSub>
                  </m:oMath>
                </a14:m>
                <a:r>
                  <a:rPr lang="en-IN" sz="1319" dirty="0">
                    <a:latin typeface="Times New Roman" panose="02020603050405020304" pitchFamily="18" charset="0"/>
                    <a:cs typeface="Times New Roman" panose="02020603050405020304" pitchFamily="18" charset="0"/>
                  </a:rPr>
                  <a:t> divided by the total number of instances (i.e., the frequency of occurrence of </a:t>
                </a:r>
                <a14:m>
                  <m:oMath xmlns:m="http://schemas.openxmlformats.org/officeDocument/2006/math">
                    <m:sSub>
                      <m:sSubPr>
                        <m:ctrlPr>
                          <a:rPr lang="en-IN" sz="1319" i="1">
                            <a:latin typeface="Cambria Math" panose="02040503050406030204" pitchFamily="18" charset="0"/>
                            <a:cs typeface="Times New Roman" panose="02020603050405020304" pitchFamily="18" charset="0"/>
                          </a:rPr>
                        </m:ctrlPr>
                      </m:sSubPr>
                      <m:e>
                        <m:r>
                          <a:rPr lang="en-IN" sz="1319" i="1">
                            <a:latin typeface="Cambria Math" panose="02040503050406030204" pitchFamily="18" charset="0"/>
                            <a:cs typeface="Times New Roman" panose="02020603050405020304" pitchFamily="18" charset="0"/>
                          </a:rPr>
                          <m:t>𝑐</m:t>
                        </m:r>
                      </m:e>
                      <m:sub>
                        <m:r>
                          <a:rPr lang="en-IN" sz="1319" i="1">
                            <a:latin typeface="Cambria Math" panose="02040503050406030204" pitchFamily="18" charset="0"/>
                            <a:cs typeface="Times New Roman" panose="02020603050405020304" pitchFamily="18" charset="0"/>
                          </a:rPr>
                          <m:t>𝑖</m:t>
                        </m:r>
                      </m:sub>
                    </m:sSub>
                  </m:oMath>
                </a14:m>
                <a:r>
                  <a:rPr lang="en-IN" sz="1319" dirty="0">
                    <a:latin typeface="Times New Roman" panose="02020603050405020304" pitchFamily="18" charset="0"/>
                    <a:cs typeface="Times New Roman" panose="02020603050405020304" pitchFamily="18" charset="0"/>
                  </a:rPr>
                  <a:t>) in the training set,  then entropy of the training set is denoted by </a:t>
                </a:r>
              </a:p>
              <a:p>
                <a:pPr/>
                <a14:m>
                  <m:oMathPara xmlns:m="http://schemas.openxmlformats.org/officeDocument/2006/math">
                    <m:oMathParaPr>
                      <m:jc m:val="centerGroup"/>
                    </m:oMathParaPr>
                    <m:oMath xmlns:m="http://schemas.openxmlformats.org/officeDocument/2006/math">
                      <m:r>
                        <a:rPr lang="en-IN" sz="1319" i="1" dirty="0">
                          <a:latin typeface="Cambria Math" panose="02040503050406030204" pitchFamily="18" charset="0"/>
                          <a:cs typeface="Times New Roman" panose="02020603050405020304" pitchFamily="18" charset="0"/>
                        </a:rPr>
                        <m:t>𝐸</m:t>
                      </m:r>
                      <m:r>
                        <a:rPr lang="en-IN" sz="1319" i="1" dirty="0">
                          <a:latin typeface="Cambria Math" panose="02040503050406030204" pitchFamily="18" charset="0"/>
                          <a:cs typeface="Times New Roman" panose="02020603050405020304" pitchFamily="18" charset="0"/>
                        </a:rPr>
                        <m:t>=−</m:t>
                      </m:r>
                      <m:nary>
                        <m:naryPr>
                          <m:chr m:val="∑"/>
                          <m:ctrlPr>
                            <a:rPr lang="en-IN" sz="1319" i="1">
                              <a:solidFill>
                                <a:prstClr val="black"/>
                              </a:solidFill>
                              <a:latin typeface="Cambria Math" panose="02040503050406030204" pitchFamily="18" charset="0"/>
                              <a:cs typeface="Times New Roman" panose="02020603050405020304" pitchFamily="18" charset="0"/>
                            </a:rPr>
                          </m:ctrlPr>
                        </m:naryPr>
                        <m:sub>
                          <m:r>
                            <m:rPr>
                              <m:brk m:alnAt="23"/>
                            </m:rPr>
                            <a:rPr lang="en-IN" sz="1319" i="1">
                              <a:solidFill>
                                <a:prstClr val="black"/>
                              </a:solidFill>
                              <a:latin typeface="Cambria Math" panose="02040503050406030204" pitchFamily="18" charset="0"/>
                              <a:cs typeface="Times New Roman" panose="02020603050405020304" pitchFamily="18" charset="0"/>
                            </a:rPr>
                            <m:t>𝑖</m:t>
                          </m:r>
                          <m:r>
                            <a:rPr lang="en-IN" sz="1319" i="1">
                              <a:solidFill>
                                <a:prstClr val="black"/>
                              </a:solidFill>
                              <a:latin typeface="Cambria Math" panose="02040503050406030204" pitchFamily="18" charset="0"/>
                              <a:cs typeface="Times New Roman" panose="02020603050405020304" pitchFamily="18" charset="0"/>
                            </a:rPr>
                            <m:t>=1</m:t>
                          </m:r>
                        </m:sub>
                        <m:sup>
                          <m:r>
                            <a:rPr lang="en-IN" sz="1319" i="1">
                              <a:solidFill>
                                <a:prstClr val="black"/>
                              </a:solidFill>
                              <a:latin typeface="Cambria Math" panose="02040503050406030204" pitchFamily="18" charset="0"/>
                              <a:cs typeface="Times New Roman" panose="02020603050405020304" pitchFamily="18" charset="0"/>
                            </a:rPr>
                            <m:t>𝑚</m:t>
                          </m:r>
                        </m:sup>
                        <m:e>
                          <m:sSub>
                            <m:sSubPr>
                              <m:ctrlPr>
                                <a:rPr lang="en-IN" sz="1319" i="1">
                                  <a:solidFill>
                                    <a:prstClr val="black"/>
                                  </a:solidFill>
                                  <a:latin typeface="Cambria Math" panose="02040503050406030204" pitchFamily="18" charset="0"/>
                                  <a:cs typeface="Times New Roman" panose="02020603050405020304" pitchFamily="18" charset="0"/>
                                </a:rPr>
                              </m:ctrlPr>
                            </m:sSubPr>
                            <m:e>
                              <m:r>
                                <a:rPr lang="en-IN" sz="1319" i="1">
                                  <a:solidFill>
                                    <a:prstClr val="black"/>
                                  </a:solidFill>
                                  <a:latin typeface="Cambria Math" panose="02040503050406030204" pitchFamily="18" charset="0"/>
                                  <a:cs typeface="Times New Roman" panose="02020603050405020304" pitchFamily="18" charset="0"/>
                                </a:rPr>
                                <m:t>𝑝</m:t>
                              </m:r>
                            </m:e>
                            <m:sub>
                              <m:r>
                                <a:rPr lang="en-IN" sz="1319" i="1">
                                  <a:solidFill>
                                    <a:prstClr val="black"/>
                                  </a:solidFill>
                                  <a:latin typeface="Cambria Math" panose="02040503050406030204" pitchFamily="18" charset="0"/>
                                  <a:cs typeface="Times New Roman" panose="02020603050405020304" pitchFamily="18" charset="0"/>
                                </a:rPr>
                                <m:t>𝑖</m:t>
                              </m:r>
                            </m:sub>
                          </m:sSub>
                        </m:e>
                      </m:nary>
                      <m:func>
                        <m:funcPr>
                          <m:ctrlPr>
                            <a:rPr lang="en-IN" sz="1319" i="1">
                              <a:solidFill>
                                <a:prstClr val="black"/>
                              </a:solidFill>
                              <a:latin typeface="Cambria Math" panose="02040503050406030204" pitchFamily="18" charset="0"/>
                              <a:cs typeface="Times New Roman" panose="02020603050405020304" pitchFamily="18" charset="0"/>
                            </a:rPr>
                          </m:ctrlPr>
                        </m:funcPr>
                        <m:fName>
                          <m:sSub>
                            <m:sSubPr>
                              <m:ctrlPr>
                                <a:rPr lang="en-IN" sz="1319" i="1">
                                  <a:solidFill>
                                    <a:prstClr val="black"/>
                                  </a:solidFill>
                                  <a:latin typeface="Cambria Math" panose="02040503050406030204" pitchFamily="18" charset="0"/>
                                  <a:cs typeface="Times New Roman" panose="02020603050405020304" pitchFamily="18" charset="0"/>
                                </a:rPr>
                              </m:ctrlPr>
                            </m:sSubPr>
                            <m:e>
                              <m:r>
                                <m:rPr>
                                  <m:sty m:val="p"/>
                                </m:rPr>
                                <a:rPr lang="en-IN" sz="1319">
                                  <a:solidFill>
                                    <a:prstClr val="black"/>
                                  </a:solidFill>
                                  <a:latin typeface="Cambria Math" panose="02040503050406030204" pitchFamily="18" charset="0"/>
                                  <a:cs typeface="Times New Roman" panose="02020603050405020304" pitchFamily="18" charset="0"/>
                                </a:rPr>
                                <m:t>log</m:t>
                              </m:r>
                            </m:e>
                            <m:sub>
                              <m:r>
                                <a:rPr lang="en-IN" sz="1319" i="1">
                                  <a:solidFill>
                                    <a:prstClr val="black"/>
                                  </a:solidFill>
                                  <a:latin typeface="Cambria Math" panose="02040503050406030204" pitchFamily="18" charset="0"/>
                                  <a:cs typeface="Times New Roman" panose="02020603050405020304" pitchFamily="18" charset="0"/>
                                </a:rPr>
                                <m:t>2</m:t>
                              </m:r>
                            </m:sub>
                          </m:sSub>
                        </m:fName>
                        <m:e>
                          <m:sSub>
                            <m:sSubPr>
                              <m:ctrlPr>
                                <a:rPr lang="en-IN" sz="1319" i="1">
                                  <a:solidFill>
                                    <a:prstClr val="black"/>
                                  </a:solidFill>
                                  <a:latin typeface="Cambria Math" panose="02040503050406030204" pitchFamily="18" charset="0"/>
                                  <a:cs typeface="Times New Roman" panose="02020603050405020304" pitchFamily="18" charset="0"/>
                                </a:rPr>
                              </m:ctrlPr>
                            </m:sSubPr>
                            <m:e>
                              <m:r>
                                <a:rPr lang="en-IN" sz="1319" i="1">
                                  <a:solidFill>
                                    <a:prstClr val="black"/>
                                  </a:solidFill>
                                  <a:latin typeface="Cambria Math" panose="02040503050406030204" pitchFamily="18" charset="0"/>
                                  <a:cs typeface="Times New Roman" panose="02020603050405020304" pitchFamily="18" charset="0"/>
                                </a:rPr>
                                <m:t>𝑝</m:t>
                              </m:r>
                            </m:e>
                            <m:sub>
                              <m:r>
                                <a:rPr lang="en-IN" sz="1319" i="1">
                                  <a:solidFill>
                                    <a:prstClr val="black"/>
                                  </a:solidFill>
                                  <a:latin typeface="Cambria Math" panose="02040503050406030204" pitchFamily="18" charset="0"/>
                                  <a:cs typeface="Times New Roman" panose="02020603050405020304" pitchFamily="18" charset="0"/>
                                </a:rPr>
                                <m:t>𝑖</m:t>
                              </m:r>
                            </m:sub>
                          </m:sSub>
                        </m:e>
                      </m:func>
                    </m:oMath>
                  </m:oMathPara>
                </a14:m>
                <a:endParaRPr lang="en-IN" sz="1319" dirty="0">
                  <a:solidFill>
                    <a:prstClr val="black"/>
                  </a:solidFill>
                  <a:latin typeface="Times New Roman" panose="02020603050405020304" pitchFamily="18" charset="0"/>
                  <a:cs typeface="Times New Roman" panose="02020603050405020304" pitchFamily="18" charset="0"/>
                </a:endParaRPr>
              </a:p>
              <a:p>
                <a:r>
                  <a:rPr lang="en-IN" sz="1319" dirty="0">
                    <a:latin typeface="Times New Roman" panose="02020603050405020304" pitchFamily="18" charset="0"/>
                    <a:cs typeface="Times New Roman" panose="02020603050405020304" pitchFamily="18" charset="0"/>
                  </a:rPr>
                  <a:t>Here, </a:t>
                </a:r>
                <a:r>
                  <a:rPr lang="en-IN" sz="1319" i="1" dirty="0">
                    <a:latin typeface="Times New Roman" panose="02020603050405020304" pitchFamily="18" charset="0"/>
                    <a:cs typeface="Times New Roman" panose="02020603050405020304" pitchFamily="18" charset="0"/>
                  </a:rPr>
                  <a:t>E</a:t>
                </a:r>
                <a:r>
                  <a:rPr lang="en-IN" sz="1319" dirty="0">
                    <a:latin typeface="Times New Roman" panose="02020603050405020304" pitchFamily="18" charset="0"/>
                    <a:cs typeface="Times New Roman" panose="02020603050405020304" pitchFamily="18" charset="0"/>
                  </a:rPr>
                  <a:t> is measured in “bits” of information.</a:t>
                </a:r>
              </a:p>
              <a:p>
                <a:endParaRPr lang="en-IN" sz="1319" dirty="0">
                  <a:latin typeface="Times New Roman" panose="02020603050405020304" pitchFamily="18" charset="0"/>
                  <a:cs typeface="Times New Roman" panose="02020603050405020304" pitchFamily="18" charset="0"/>
                </a:endParaRPr>
              </a:p>
              <a:p>
                <a:r>
                  <a:rPr lang="en-IN" sz="1319" b="1" dirty="0">
                    <a:solidFill>
                      <a:srgbClr val="0B5ED7"/>
                    </a:solidFill>
                    <a:latin typeface="Times New Roman" panose="02020603050405020304" pitchFamily="18" charset="0"/>
                    <a:cs typeface="Times New Roman" panose="02020603050405020304" pitchFamily="18" charset="0"/>
                  </a:rPr>
                  <a:t>Note:</a:t>
                </a:r>
              </a:p>
              <a:p>
                <a:pPr marL="209341" indent="-209341">
                  <a:buFont typeface="Arial" panose="020B0604020202020204" pitchFamily="34" charset="0"/>
                  <a:buChar char="•"/>
                </a:pPr>
                <a:r>
                  <a:rPr lang="en-IN" sz="1319" dirty="0">
                    <a:solidFill>
                      <a:srgbClr val="0B5ED7"/>
                    </a:solidFill>
                    <a:latin typeface="Times New Roman" panose="02020603050405020304" pitchFamily="18" charset="0"/>
                    <a:cs typeface="Times New Roman" panose="02020603050405020304" pitchFamily="18" charset="0"/>
                  </a:rPr>
                  <a:t>The above formula should be summed over the non-empty classes only, that is, classes for which </a:t>
                </a:r>
                <a14:m>
                  <m:oMath xmlns:m="http://schemas.openxmlformats.org/officeDocument/2006/math">
                    <m:sSub>
                      <m:sSubPr>
                        <m:ctrlPr>
                          <a:rPr lang="en-IN" sz="1319" i="1">
                            <a:solidFill>
                              <a:srgbClr val="0B5ED7"/>
                            </a:solidFill>
                            <a:latin typeface="Cambria Math" panose="02040503050406030204" pitchFamily="18" charset="0"/>
                            <a:cs typeface="Times New Roman" panose="02020603050405020304" pitchFamily="18" charset="0"/>
                          </a:rPr>
                        </m:ctrlPr>
                      </m:sSubPr>
                      <m:e>
                        <m:r>
                          <a:rPr lang="en-IN" sz="1319" i="1">
                            <a:solidFill>
                              <a:srgbClr val="0B5ED7"/>
                            </a:solidFill>
                            <a:latin typeface="Cambria Math" panose="02040503050406030204" pitchFamily="18" charset="0"/>
                            <a:cs typeface="Times New Roman" panose="02020603050405020304" pitchFamily="18" charset="0"/>
                          </a:rPr>
                          <m:t>𝑝</m:t>
                        </m:r>
                      </m:e>
                      <m:sub>
                        <m:r>
                          <a:rPr lang="en-IN" sz="1319" i="1">
                            <a:solidFill>
                              <a:srgbClr val="0B5ED7"/>
                            </a:solidFill>
                            <a:latin typeface="Cambria Math" panose="02040503050406030204" pitchFamily="18" charset="0"/>
                            <a:cs typeface="Times New Roman" panose="02020603050405020304" pitchFamily="18" charset="0"/>
                          </a:rPr>
                          <m:t>𝑖</m:t>
                        </m:r>
                      </m:sub>
                    </m:sSub>
                    <m:r>
                      <a:rPr lang="en-IN" sz="1319"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≠0</m:t>
                    </m:r>
                  </m:oMath>
                </a14:m>
                <a:endParaRPr lang="en-US" sz="1319" dirty="0">
                  <a:solidFill>
                    <a:srgbClr val="0B5ED7"/>
                  </a:solidFill>
                  <a:latin typeface="Times New Roman" panose="02020603050405020304" pitchFamily="18" charset="0"/>
                  <a:cs typeface="Times New Roman" panose="02020603050405020304" pitchFamily="18" charset="0"/>
                </a:endParaRPr>
              </a:p>
              <a:p>
                <a:pPr marL="1549119" lvl="4" indent="-209341">
                  <a:buFont typeface="Arial" panose="020B0604020202020204" pitchFamily="34" charset="0"/>
                  <a:buChar char="•"/>
                </a:pPr>
                <a:endParaRPr lang="en-US" sz="586" dirty="0">
                  <a:solidFill>
                    <a:srgbClr val="0B5ED7"/>
                  </a:solidFill>
                  <a:latin typeface="Times New Roman" panose="02020603050405020304" pitchFamily="18" charset="0"/>
                  <a:cs typeface="Times New Roman" panose="02020603050405020304" pitchFamily="18" charset="0"/>
                </a:endParaRPr>
              </a:p>
              <a:p>
                <a:pPr marL="209341" indent="-209341">
                  <a:buFont typeface="Arial" panose="020B0604020202020204" pitchFamily="34" charset="0"/>
                  <a:buChar char="•"/>
                </a:pPr>
                <a:r>
                  <a:rPr lang="en-IN" sz="1319" i="1" dirty="0">
                    <a:solidFill>
                      <a:srgbClr val="0B5ED7"/>
                    </a:solidFill>
                    <a:latin typeface="Times New Roman" panose="02020603050405020304" pitchFamily="18" charset="0"/>
                    <a:cs typeface="Times New Roman" panose="02020603050405020304" pitchFamily="18" charset="0"/>
                  </a:rPr>
                  <a:t>E</a:t>
                </a:r>
                <a:r>
                  <a:rPr lang="en-IN" sz="1319" dirty="0">
                    <a:solidFill>
                      <a:srgbClr val="0B5ED7"/>
                    </a:solidFill>
                    <a:latin typeface="Times New Roman" panose="02020603050405020304" pitchFamily="18" charset="0"/>
                    <a:cs typeface="Times New Roman" panose="02020603050405020304" pitchFamily="18" charset="0"/>
                  </a:rPr>
                  <a:t> is always </a:t>
                </a:r>
                <a:r>
                  <a:rPr lang="en-IN" sz="1319" dirty="0">
                    <a:solidFill>
                      <a:srgbClr val="A50021"/>
                    </a:solidFill>
                    <a:latin typeface="Times New Roman" panose="02020603050405020304" pitchFamily="18" charset="0"/>
                    <a:cs typeface="Times New Roman" panose="02020603050405020304" pitchFamily="18" charset="0"/>
                  </a:rPr>
                  <a:t>a positive quantity </a:t>
                </a:r>
                <a:r>
                  <a:rPr lang="en-IN" sz="1319" dirty="0">
                    <a:solidFill>
                      <a:srgbClr val="0B5ED7"/>
                    </a:solidFill>
                    <a:latin typeface="Times New Roman" panose="02020603050405020304" pitchFamily="18" charset="0"/>
                    <a:cs typeface="Times New Roman" panose="02020603050405020304" pitchFamily="18" charset="0"/>
                  </a:rPr>
                  <a:t/>
                </a:r>
              </a:p>
              <a:p>
                <a:pPr marL="544286" lvl="1" indent="-209341">
                  <a:buFont typeface="Arial" panose="020B0604020202020204" pitchFamily="34" charset="0"/>
                  <a:buChar char="•"/>
                </a:pPr>
                <a:endParaRPr lang="en-IN" sz="586" dirty="0">
                  <a:solidFill>
                    <a:srgbClr val="0B5ED7"/>
                  </a:solidFill>
                  <a:latin typeface="Times New Roman" panose="02020603050405020304" pitchFamily="18" charset="0"/>
                  <a:cs typeface="Times New Roman" panose="02020603050405020304" pitchFamily="18" charset="0"/>
                </a:endParaRPr>
              </a:p>
              <a:p>
                <a:pPr marL="544286" lvl="1" indent="-209341">
                  <a:buFont typeface="Arial" panose="020B0604020202020204" pitchFamily="34" charset="0"/>
                  <a:buChar char="•"/>
                </a:pPr>
                <a:endParaRPr lang="en-IN" sz="586" dirty="0">
                  <a:solidFill>
                    <a:srgbClr val="0B5ED7"/>
                  </a:solidFill>
                  <a:latin typeface="Times New Roman" panose="02020603050405020304" pitchFamily="18" charset="0"/>
                  <a:cs typeface="Times New Roman" panose="02020603050405020304" pitchFamily="18" charset="0"/>
                </a:endParaRPr>
              </a:p>
            </p:txBody>
          </p:sp>
        </mc:Choice>
        <mc:Fallback>
          <p:sp>
            <p:nvSpPr>
              <p:cNvPr id="2" name="TextBox 1"/>
              <p:cNvSpPr txBox="1">
                <a:spLocks noRot="1" noChangeAspect="1" noMove="1" noResize="1" noEditPoints="1" noAdjustHandles="1" noChangeArrowheads="1" noChangeShapeType="1" noTextEdit="1"/>
              </p:cNvSpPr>
              <p:nvPr/>
            </p:nvSpPr>
            <p:spPr>
              <a:xfrm>
                <a:off x="1219200" y="1040630"/>
                <a:ext cx="6438901" cy="2744085"/>
              </a:xfrm>
              <a:prstGeom prst="rect">
                <a:avLst/>
              </a:prstGeom>
              <a:blipFill>
                <a:blip r:embed="rId2"/>
                <a:stretch>
                  <a:fillRect l="-95" r="-473"/>
                </a:stretch>
              </a:blipFill>
            </p:spPr>
            <p:txBody>
              <a:bodyPr/>
              <a:lstStyle/>
              <a:p>
                <a:r>
                  <a:rPr lang="en-US">
                    <a:noFill/>
                  </a:rPr>
                  <a:t> </a:t>
                </a:r>
              </a:p>
            </p:txBody>
          </p:sp>
        </mc:Fallback>
      </mc:AlternateContent>
    </p:spTree>
    <p:extLst>
      <p:ext uri="{BB962C8B-B14F-4D97-AF65-F5344CB8AC3E}">
        <p14:creationId xmlns:p14="http://schemas.microsoft.com/office/powerpoint/2010/main" xmlns="" val="707687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8033" y="291837"/>
            <a:ext cx="6172200" cy="587961"/>
          </a:xfrm>
        </p:spPr>
        <p:txBody>
          <a:bodyPr>
            <a:normAutofit/>
          </a:bodyPr>
          <a:lstStyle/>
          <a:p>
            <a:r>
              <a:rPr lang="en-US" sz="2930" dirty="0">
                <a:solidFill>
                  <a:srgbClr val="A50021"/>
                </a:solidFill>
                <a:latin typeface="Times New Roman" pitchFamily="18" charset="0"/>
                <a:cs typeface="Times New Roman" pitchFamily="18" charset="0"/>
              </a:rPr>
              <a:t>Defining Information Gain</a:t>
            </a:r>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485916" y="1121416"/>
                <a:ext cx="6172200" cy="3280649"/>
              </a:xfrm>
            </p:spPr>
            <p:txBody>
              <a:bodyPr>
                <a:normAutofit fontScale="92500" lnSpcReduction="10000"/>
              </a:bodyPr>
              <a:lstStyle/>
              <a:p>
                <a:pPr algn="just"/>
                <a:r>
                  <a:rPr lang="en-US" sz="1612" dirty="0">
                    <a:latin typeface="Times New Roman" panose="02020603050405020304" pitchFamily="18" charset="0"/>
                    <a:cs typeface="Times New Roman" panose="02020603050405020304" pitchFamily="18" charset="0"/>
                  </a:rPr>
                  <a:t>We consider the following symbols and terminologies to define information gain, which is denoted as α.</a:t>
                </a:r>
              </a:p>
              <a:p>
                <a:pPr lvl="8" algn="just"/>
                <a:endParaRPr lang="en-US" sz="586" dirty="0">
                  <a:latin typeface="Times New Roman" panose="02020603050405020304" pitchFamily="18" charset="0"/>
                  <a:cs typeface="Times New Roman" panose="02020603050405020304" pitchFamily="18" charset="0"/>
                </a:endParaRPr>
              </a:p>
              <a:p>
                <a:pPr algn="just"/>
                <a:r>
                  <a:rPr lang="en-US" sz="1612" i="1" dirty="0">
                    <a:latin typeface="Times New Roman" panose="02020603050405020304" pitchFamily="18" charset="0"/>
                    <a:cs typeface="Times New Roman" panose="02020603050405020304" pitchFamily="18" charset="0"/>
                  </a:rPr>
                  <a:t>D</a:t>
                </a:r>
                <a:r>
                  <a:rPr lang="en-US" sz="1612" dirty="0">
                    <a:latin typeface="Times New Roman" panose="02020603050405020304" pitchFamily="18" charset="0"/>
                    <a:cs typeface="Times New Roman" panose="02020603050405020304" pitchFamily="18" charset="0"/>
                  </a:rPr>
                  <a:t/>
                </a:r>
                <a14:m>
                  <m:oMath xmlns:m="http://schemas.openxmlformats.org/officeDocument/2006/math">
                    <m:r>
                      <a:rPr lang="en-US" sz="1612" i="1">
                        <a:latin typeface="Cambria Math" panose="02040503050406030204" pitchFamily="18" charset="0"/>
                        <a:ea typeface="Cambria Math" panose="02040503050406030204" pitchFamily="18" charset="0"/>
                      </a:rPr>
                      <m:t>≡</m:t>
                    </m:r>
                  </m:oMath>
                </a14:m>
                <a:r>
                  <a:rPr lang="en-US" sz="1612" dirty="0">
                    <a:latin typeface="Times New Roman" panose="02020603050405020304" pitchFamily="18" charset="0"/>
                    <a:cs typeface="Times New Roman" panose="02020603050405020304" pitchFamily="18" charset="0"/>
                  </a:rPr>
                  <a:t> denotes the training set at any instant</a:t>
                </a:r>
              </a:p>
              <a:p>
                <a:pPr lvl="8" algn="just"/>
                <a:endParaRPr lang="en-US" sz="586" dirty="0">
                  <a:latin typeface="Times New Roman" panose="02020603050405020304" pitchFamily="18" charset="0"/>
                  <a:cs typeface="Times New Roman" panose="02020603050405020304" pitchFamily="18" charset="0"/>
                </a:endParaRPr>
              </a:p>
              <a:p>
                <a:pPr algn="just"/>
                <a:r>
                  <a:rPr lang="en-US" sz="1466" dirty="0">
                    <a:latin typeface="Times New Roman" panose="02020603050405020304" pitchFamily="18" charset="0"/>
                    <a:cs typeface="Times New Roman" panose="02020603050405020304" pitchFamily="18" charset="0"/>
                  </a:rPr>
                  <a:t>|</a:t>
                </a:r>
                <a:r>
                  <a:rPr lang="en-US" sz="1466" i="1" dirty="0">
                    <a:latin typeface="Times New Roman" panose="02020603050405020304" pitchFamily="18" charset="0"/>
                    <a:cs typeface="Times New Roman" panose="02020603050405020304" pitchFamily="18" charset="0"/>
                  </a:rPr>
                  <a:t>D</a:t>
                </a:r>
                <a:r>
                  <a:rPr lang="en-US" sz="1466" dirty="0">
                    <a:latin typeface="Times New Roman" panose="02020603050405020304" pitchFamily="18" charset="0"/>
                    <a:cs typeface="Times New Roman" panose="02020603050405020304" pitchFamily="18" charset="0"/>
                  </a:rPr>
                  <a:t>|</a:t>
                </a:r>
                <a:r>
                  <a:rPr lang="en-US" sz="1466" dirty="0">
                    <a:latin typeface="Times New Roman" panose="02020603050405020304" pitchFamily="18" charset="0"/>
                    <a:ea typeface="Cambria Math" panose="02040503050406030204" pitchFamily="18" charset="0"/>
                    <a:cs typeface="Times New Roman" panose="02020603050405020304" pitchFamily="18" charset="0"/>
                  </a:rPr>
                  <a:t/>
                </a:r>
                <a14:m>
                  <m:oMath xmlns:m="http://schemas.openxmlformats.org/officeDocument/2006/math">
                    <m:r>
                      <a:rPr lang="en-US" sz="1466" i="1">
                        <a:latin typeface="Cambria Math" panose="02040503050406030204" pitchFamily="18" charset="0"/>
                        <a:ea typeface="Cambria Math" panose="02040503050406030204" pitchFamily="18" charset="0"/>
                      </a:rPr>
                      <m:t>≡</m:t>
                    </m:r>
                  </m:oMath>
                </a14:m>
                <a:r>
                  <a:rPr lang="en-US" sz="1466" dirty="0">
                    <a:latin typeface="Times New Roman" panose="02020603050405020304" pitchFamily="18" charset="0"/>
                    <a:cs typeface="Times New Roman" panose="02020603050405020304" pitchFamily="18" charset="0"/>
                  </a:rPr>
                  <a:t> denotes the size of the training set </a:t>
                </a:r>
                <a:r>
                  <a:rPr lang="en-US" sz="1466" i="1" dirty="0">
                    <a:latin typeface="Times New Roman" panose="02020603050405020304" pitchFamily="18" charset="0"/>
                    <a:cs typeface="Times New Roman" panose="02020603050405020304" pitchFamily="18" charset="0"/>
                  </a:rPr>
                  <a:t>D</a:t>
                </a:r>
              </a:p>
              <a:p>
                <a:pPr lvl="8" algn="just"/>
                <a:endParaRPr lang="en-US" sz="586" i="1" dirty="0">
                  <a:latin typeface="Times New Roman" panose="02020603050405020304" pitchFamily="18" charset="0"/>
                  <a:cs typeface="Times New Roman" panose="02020603050405020304" pitchFamily="18" charset="0"/>
                </a:endParaRPr>
              </a:p>
              <a:p>
                <a:pPr algn="just"/>
                <a:r>
                  <a:rPr lang="en-US" sz="1466" i="1" dirty="0">
                    <a:latin typeface="Times New Roman" panose="02020603050405020304" pitchFamily="18" charset="0"/>
                    <a:cs typeface="Times New Roman" panose="02020603050405020304" pitchFamily="18" charset="0"/>
                  </a:rPr>
                  <a:t>E</a:t>
                </a:r>
                <a:r>
                  <a:rPr lang="en-US" sz="1466" dirty="0">
                    <a:latin typeface="Times New Roman" panose="02020603050405020304" pitchFamily="18" charset="0"/>
                    <a:cs typeface="Times New Roman" panose="02020603050405020304" pitchFamily="18" charset="0"/>
                  </a:rPr>
                  <a:t>(</a:t>
                </a:r>
                <a:r>
                  <a:rPr lang="en-US" sz="1466" i="1" dirty="0">
                    <a:latin typeface="Times New Roman" panose="02020603050405020304" pitchFamily="18" charset="0"/>
                    <a:cs typeface="Times New Roman" panose="02020603050405020304" pitchFamily="18" charset="0"/>
                  </a:rPr>
                  <a:t>D</a:t>
                </a:r>
                <a:r>
                  <a:rPr lang="en-US" sz="1466" dirty="0">
                    <a:latin typeface="Times New Roman" panose="02020603050405020304" pitchFamily="18" charset="0"/>
                    <a:cs typeface="Times New Roman" panose="02020603050405020304" pitchFamily="18" charset="0"/>
                  </a:rPr>
                  <a:t>)</a:t>
                </a:r>
                <a:r>
                  <a:rPr lang="en-US" sz="1466" dirty="0">
                    <a:latin typeface="Times New Roman" panose="02020603050405020304" pitchFamily="18" charset="0"/>
                    <a:ea typeface="Cambria Math" panose="02040503050406030204" pitchFamily="18" charset="0"/>
                    <a:cs typeface="Times New Roman" panose="02020603050405020304" pitchFamily="18" charset="0"/>
                  </a:rPr>
                  <a:t/>
                </a:r>
                <a14:m>
                  <m:oMath xmlns:m="http://schemas.openxmlformats.org/officeDocument/2006/math">
                    <m:r>
                      <a:rPr lang="en-US" sz="1466" i="1">
                        <a:latin typeface="Cambria Math" panose="02040503050406030204" pitchFamily="18" charset="0"/>
                        <a:ea typeface="Cambria Math" panose="02040503050406030204" pitchFamily="18" charset="0"/>
                      </a:rPr>
                      <m:t>≡</m:t>
                    </m:r>
                  </m:oMath>
                </a14:m>
                <a:r>
                  <a:rPr lang="en-US" sz="1466" dirty="0">
                    <a:latin typeface="Times New Roman" panose="02020603050405020304" pitchFamily="18" charset="0"/>
                    <a:cs typeface="Times New Roman" panose="02020603050405020304" pitchFamily="18" charset="0"/>
                  </a:rPr>
                  <a:t> denotes the entropy of the training set </a:t>
                </a:r>
                <a:r>
                  <a:rPr lang="en-US" sz="1466" i="1" dirty="0">
                    <a:latin typeface="Times New Roman" panose="02020603050405020304" pitchFamily="18" charset="0"/>
                    <a:cs typeface="Times New Roman" panose="02020603050405020304" pitchFamily="18" charset="0"/>
                  </a:rPr>
                  <a:t>D</a:t>
                </a:r>
              </a:p>
              <a:p>
                <a:pPr lvl="8" algn="just"/>
                <a:endParaRPr lang="en-US" sz="586" i="1" dirty="0">
                  <a:latin typeface="Times New Roman" panose="02020603050405020304" pitchFamily="18" charset="0"/>
                  <a:cs typeface="Times New Roman" panose="02020603050405020304" pitchFamily="18" charset="0"/>
                </a:endParaRPr>
              </a:p>
              <a:p>
                <a:pPr algn="just"/>
                <a:r>
                  <a:rPr lang="en-US" sz="1466" dirty="0">
                    <a:latin typeface="Times New Roman" panose="02020603050405020304" pitchFamily="18" charset="0"/>
                    <a:cs typeface="Times New Roman" panose="02020603050405020304" pitchFamily="18" charset="0"/>
                  </a:rPr>
                  <a:t>The entropy of the training set </a:t>
                </a:r>
                <a:r>
                  <a:rPr lang="en-US" sz="1466" i="1" dirty="0">
                    <a:latin typeface="Times New Roman" panose="02020603050405020304" pitchFamily="18" charset="0"/>
                    <a:cs typeface="Times New Roman" panose="02020603050405020304" pitchFamily="18" charset="0"/>
                  </a:rPr>
                  <a:t>D</a:t>
                </a:r>
                <a:r>
                  <a:rPr lang="en-US" sz="1466" dirty="0">
                    <a:latin typeface="Times New Roman" panose="02020603050405020304" pitchFamily="18" charset="0"/>
                    <a:cs typeface="Times New Roman" panose="02020603050405020304" pitchFamily="18" charset="0"/>
                  </a:rPr>
                  <a:t/>
                </a:r>
              </a:p>
              <a:p>
                <a:pPr lvl="8" algn="just"/>
                <a:endParaRPr lang="en-US" sz="586" dirty="0">
                  <a:latin typeface="Times New Roman" panose="02020603050405020304" pitchFamily="18" charset="0"/>
                  <a:cs typeface="Times New Roman" panose="02020603050405020304" pitchFamily="18" charset="0"/>
                </a:endParaRPr>
              </a:p>
              <a:p>
                <a:pPr marL="0" indent="0" algn="just">
                  <a:buNone/>
                </a:pPr>
                <a:r>
                  <a:rPr lang="en-US" sz="1466" dirty="0">
                    <a:latin typeface="Times New Roman" panose="02020603050405020304" pitchFamily="18" charset="0"/>
                    <a:cs typeface="Times New Roman" panose="02020603050405020304" pitchFamily="18" charset="0"/>
                  </a:rPr>
                  <a:t/>
                </a:r>
                <a:r>
                  <a:rPr lang="en-US" sz="1466" i="1" dirty="0">
                    <a:latin typeface="Times New Roman" panose="02020603050405020304" pitchFamily="18" charset="0"/>
                    <a:cs typeface="Times New Roman" panose="02020603050405020304" pitchFamily="18" charset="0"/>
                  </a:rPr>
                  <a:t>E(D) </a:t>
                </a:r>
                <a:r>
                  <a:rPr lang="en-US" sz="1466" dirty="0">
                    <a:latin typeface="Times New Roman" panose="02020603050405020304" pitchFamily="18" charset="0"/>
                    <a:cs typeface="Times New Roman" panose="02020603050405020304" pitchFamily="18" charset="0"/>
                  </a:rPr>
                  <a:t>= -</a:t>
                </a:r>
                <a14:m>
                  <m:oMath xmlns:m="http://schemas.openxmlformats.org/officeDocument/2006/math">
                    <m:nary>
                      <m:naryPr>
                        <m:chr m:val="∑"/>
                        <m:ctrlPr>
                          <a:rPr lang="en-US" sz="1466" i="1">
                            <a:latin typeface="Cambria Math" panose="02040503050406030204" pitchFamily="18" charset="0"/>
                          </a:rPr>
                        </m:ctrlPr>
                      </m:naryPr>
                      <m:sub>
                        <m:r>
                          <m:rPr>
                            <m:brk m:alnAt="23"/>
                          </m:rPr>
                          <a:rPr lang="en-US" sz="1466" i="1">
                            <a:latin typeface="Cambria Math" panose="02040503050406030204" pitchFamily="18" charset="0"/>
                          </a:rPr>
                          <m:t>𝑖</m:t>
                        </m:r>
                        <m:r>
                          <a:rPr lang="en-US" sz="1466" i="1">
                            <a:latin typeface="Cambria Math" panose="02040503050406030204" pitchFamily="18" charset="0"/>
                          </a:rPr>
                          <m:t>=1</m:t>
                        </m:r>
                      </m:sub>
                      <m:sup>
                        <m:r>
                          <a:rPr lang="en-US" sz="1466" i="1">
                            <a:latin typeface="Cambria Math"/>
                          </a:rPr>
                          <m:t>𝑘</m:t>
                        </m:r>
                      </m:sup>
                      <m:e>
                        <m:sSub>
                          <m:sSubPr>
                            <m:ctrlPr>
                              <a:rPr lang="en-US" sz="1466" i="1">
                                <a:latin typeface="Cambria Math" panose="02040503050406030204" pitchFamily="18" charset="0"/>
                              </a:rPr>
                            </m:ctrlPr>
                          </m:sSubPr>
                          <m:e>
                            <m:r>
                              <a:rPr lang="en-US" sz="1466" i="1">
                                <a:latin typeface="Cambria Math" panose="02040503050406030204" pitchFamily="18" charset="0"/>
                              </a:rPr>
                              <m:t>𝑝</m:t>
                            </m:r>
                          </m:e>
                          <m:sub>
                            <m:r>
                              <a:rPr lang="en-US" sz="1466" i="1">
                                <a:latin typeface="Cambria Math" panose="02040503050406030204" pitchFamily="18" charset="0"/>
                              </a:rPr>
                              <m:t>𝑖</m:t>
                            </m:r>
                          </m:sub>
                        </m:sSub>
                      </m:e>
                    </m:nary>
                    <m:sSub>
                      <m:sSubPr>
                        <m:ctrlPr>
                          <a:rPr lang="en-US" sz="1466" i="1">
                            <a:latin typeface="Cambria Math" panose="02040503050406030204" pitchFamily="18" charset="0"/>
                          </a:rPr>
                        </m:ctrlPr>
                      </m:sSubPr>
                      <m:e>
                        <m:r>
                          <a:rPr lang="en-US" sz="1466" i="1">
                            <a:latin typeface="Cambria Math" panose="02040503050406030204" pitchFamily="18" charset="0"/>
                          </a:rPr>
                          <m:t>𝑙𝑜𝑔</m:t>
                        </m:r>
                      </m:e>
                      <m:sub>
                        <m:r>
                          <a:rPr lang="en-US" sz="1466" i="1">
                            <a:latin typeface="Cambria Math" panose="02040503050406030204" pitchFamily="18" charset="0"/>
                          </a:rPr>
                          <m:t>2</m:t>
                        </m:r>
                      </m:sub>
                    </m:sSub>
                    <m:r>
                      <a:rPr lang="en-US" sz="1466" i="1">
                        <a:latin typeface="Cambria Math" panose="02040503050406030204" pitchFamily="18" charset="0"/>
                      </a:rPr>
                      <m:t>(</m:t>
                    </m:r>
                    <m:sSub>
                      <m:sSubPr>
                        <m:ctrlPr>
                          <a:rPr lang="en-US" sz="1466" i="1">
                            <a:latin typeface="Cambria Math" panose="02040503050406030204" pitchFamily="18" charset="0"/>
                          </a:rPr>
                        </m:ctrlPr>
                      </m:sSubPr>
                      <m:e>
                        <m:r>
                          <a:rPr lang="en-US" sz="1466" i="1">
                            <a:latin typeface="Cambria Math"/>
                          </a:rPr>
                          <m:t>𝑝</m:t>
                        </m:r>
                      </m:e>
                      <m:sub>
                        <m:r>
                          <a:rPr lang="en-US" sz="1466" i="1">
                            <a:latin typeface="Cambria Math" panose="02040503050406030204" pitchFamily="18" charset="0"/>
                          </a:rPr>
                          <m:t>𝑖</m:t>
                        </m:r>
                      </m:sub>
                    </m:sSub>
                  </m:oMath>
                </a14:m>
                <a:endParaRPr lang="en-US" sz="1466" dirty="0">
                  <a:latin typeface="Times New Roman" panose="02020603050405020304" pitchFamily="18" charset="0"/>
                </a:endParaRPr>
              </a:p>
              <a:p>
                <a:pPr lvl="7" algn="just"/>
                <a:endParaRPr lang="en-US" sz="586" dirty="0">
                  <a:latin typeface="Times New Roman" panose="02020603050405020304" pitchFamily="18" charset="0"/>
                  <a:cs typeface="Times New Roman" panose="02020603050405020304" pitchFamily="18" charset="0"/>
                </a:endParaRPr>
              </a:p>
              <a:p>
                <a:pPr lvl="1" algn="just"/>
                <a:r>
                  <a:rPr lang="en-US" sz="1319" dirty="0">
                    <a:latin typeface="Times New Roman" panose="02020603050405020304" pitchFamily="18" charset="0"/>
                    <a:cs typeface="Times New Roman" panose="02020603050405020304" pitchFamily="18" charset="0"/>
                  </a:rPr>
                  <a:t>where the training set </a:t>
                </a:r>
                <a:r>
                  <a:rPr lang="en-US" sz="1319" i="1" dirty="0">
                    <a:latin typeface="Times New Roman" panose="02020603050405020304" pitchFamily="18" charset="0"/>
                    <a:cs typeface="Times New Roman" panose="02020603050405020304" pitchFamily="18" charset="0"/>
                  </a:rPr>
                  <a:t>D</a:t>
                </a:r>
                <a:r>
                  <a:rPr lang="en-US" sz="1319" dirty="0">
                    <a:latin typeface="Times New Roman" panose="02020603050405020304" pitchFamily="18" charset="0"/>
                    <a:cs typeface="Times New Roman" panose="02020603050405020304" pitchFamily="18" charset="0"/>
                  </a:rPr>
                  <a:t> has </a:t>
                </a:r>
                <a14:m>
                  <m:oMath xmlns:m="http://schemas.openxmlformats.org/officeDocument/2006/math">
                    <m:sSub>
                      <m:sSubPr>
                        <m:ctrlPr>
                          <a:rPr lang="en-US" sz="1319" i="1">
                            <a:latin typeface="Cambria Math" panose="02040503050406030204" pitchFamily="18" charset="0"/>
                          </a:rPr>
                        </m:ctrlPr>
                      </m:sSubPr>
                      <m:e>
                        <m:r>
                          <a:rPr lang="en-US" sz="1319" i="1">
                            <a:latin typeface="Cambria Math" panose="02040503050406030204" pitchFamily="18" charset="0"/>
                          </a:rPr>
                          <m:t>𝑐</m:t>
                        </m:r>
                      </m:e>
                      <m:sub>
                        <m:r>
                          <a:rPr lang="en-US" sz="1319" i="1">
                            <a:latin typeface="Cambria Math" panose="02040503050406030204" pitchFamily="18" charset="0"/>
                          </a:rPr>
                          <m:t>1</m:t>
                        </m:r>
                      </m:sub>
                    </m:sSub>
                  </m:oMath>
                </a14:m>
                <a:r>
                  <a:rPr lang="en-US" sz="1319"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319" i="1">
                            <a:latin typeface="Cambria Math" panose="02040503050406030204" pitchFamily="18" charset="0"/>
                          </a:rPr>
                        </m:ctrlPr>
                      </m:sSubPr>
                      <m:e>
                        <m:r>
                          <a:rPr lang="en-US" sz="1319" i="1">
                            <a:latin typeface="Cambria Math" panose="02040503050406030204" pitchFamily="18" charset="0"/>
                          </a:rPr>
                          <m:t>𝑐</m:t>
                        </m:r>
                      </m:e>
                      <m:sub>
                        <m:r>
                          <a:rPr lang="en-US" sz="1319" i="1">
                            <a:latin typeface="Cambria Math" panose="02040503050406030204" pitchFamily="18" charset="0"/>
                          </a:rPr>
                          <m:t>2</m:t>
                        </m:r>
                      </m:sub>
                    </m:sSub>
                  </m:oMath>
                </a14:m>
                <a:r>
                  <a:rPr lang="en-US" sz="1319" dirty="0">
                    <a:latin typeface="Times New Roman" panose="02020603050405020304" pitchFamily="18" charset="0"/>
                    <a:cs typeface="Times New Roman" panose="02020603050405020304" pitchFamily="18" charset="0"/>
                  </a:rPr>
                  <a:t>, … , </a:t>
                </a:r>
                <a14:m>
                  <m:oMath xmlns:m="http://schemas.openxmlformats.org/officeDocument/2006/math">
                    <m:sSub>
                      <m:sSubPr>
                        <m:ctrlPr>
                          <a:rPr lang="en-US" sz="1319" i="1">
                            <a:latin typeface="Cambria Math" panose="02040503050406030204" pitchFamily="18" charset="0"/>
                          </a:rPr>
                        </m:ctrlPr>
                      </m:sSubPr>
                      <m:e>
                        <m:r>
                          <a:rPr lang="en-US" sz="1319" i="1">
                            <a:latin typeface="Cambria Math" panose="02040503050406030204" pitchFamily="18" charset="0"/>
                          </a:rPr>
                          <m:t>𝑐</m:t>
                        </m:r>
                      </m:e>
                      <m:sub>
                        <m:r>
                          <a:rPr lang="en-US" sz="1319" i="1">
                            <a:latin typeface="Cambria Math" panose="02040503050406030204" pitchFamily="18" charset="0"/>
                          </a:rPr>
                          <m:t>𝑘</m:t>
                        </m:r>
                      </m:sub>
                    </m:sSub>
                  </m:oMath>
                </a14:m>
                <a:r>
                  <a:rPr lang="en-US" sz="1319" dirty="0">
                    <a:latin typeface="Times New Roman" panose="02020603050405020304" pitchFamily="18" charset="0"/>
                    <a:cs typeface="Times New Roman" panose="02020603050405020304" pitchFamily="18" charset="0"/>
                  </a:rPr>
                  <a:t>, the </a:t>
                </a:r>
                <a:r>
                  <a:rPr lang="en-US" sz="1319" i="1" dirty="0">
                    <a:latin typeface="Times New Roman" panose="02020603050405020304" pitchFamily="18" charset="0"/>
                    <a:cs typeface="Times New Roman" panose="02020603050405020304" pitchFamily="18" charset="0"/>
                  </a:rPr>
                  <a:t>k </a:t>
                </a:r>
                <a:r>
                  <a:rPr lang="en-US" sz="1319" dirty="0">
                    <a:latin typeface="Times New Roman" panose="02020603050405020304" pitchFamily="18" charset="0"/>
                    <a:cs typeface="Times New Roman" panose="02020603050405020304" pitchFamily="18" charset="0"/>
                  </a:rPr>
                  <a:t>number of distinct classes and</a:t>
                </a:r>
              </a:p>
              <a:p>
                <a:pPr lvl="8" algn="just"/>
                <a:endParaRPr lang="en-US" sz="586" dirty="0">
                  <a:latin typeface="Times New Roman" panose="02020603050405020304" pitchFamily="18" charset="0"/>
                  <a:cs typeface="Times New Roman" panose="02020603050405020304" pitchFamily="18" charset="0"/>
                </a:endParaRPr>
              </a:p>
              <a:p>
                <a:pPr lvl="1" algn="just"/>
                <a:r>
                  <a:rPr lang="en-US" sz="1319" dirty="0">
                    <a:latin typeface="Times New Roman" panose="02020603050405020304" pitchFamily="18" charset="0"/>
                    <a:cs typeface="Times New Roman" panose="02020603050405020304" pitchFamily="18" charset="0"/>
                  </a:rPr>
                  <a:t/>
                </a:r>
                <a14:m>
                  <m:oMath xmlns:m="http://schemas.openxmlformats.org/officeDocument/2006/math">
                    <m:sSub>
                      <m:sSubPr>
                        <m:ctrlPr>
                          <a:rPr lang="en-US" sz="1319" i="1">
                            <a:latin typeface="Cambria Math" panose="02040503050406030204" pitchFamily="18" charset="0"/>
                          </a:rPr>
                        </m:ctrlPr>
                      </m:sSubPr>
                      <m:e>
                        <m:r>
                          <a:rPr lang="en-US" sz="1319" i="1">
                            <a:latin typeface="Cambria Math" panose="02040503050406030204" pitchFamily="18" charset="0"/>
                          </a:rPr>
                          <m:t>𝑝</m:t>
                        </m:r>
                      </m:e>
                      <m:sub>
                        <m:r>
                          <a:rPr lang="en-US" sz="1319" i="1">
                            <a:latin typeface="Cambria Math" panose="02040503050406030204" pitchFamily="18" charset="0"/>
                          </a:rPr>
                          <m:t>𝑖</m:t>
                        </m:r>
                      </m:sub>
                    </m:sSub>
                  </m:oMath>
                </a14:m>
                <a:r>
                  <a:rPr lang="en-US" sz="1319" dirty="0">
                    <a:latin typeface="Times New Roman" panose="02020603050405020304" pitchFamily="18" charset="0"/>
                    <a:cs typeface="Times New Roman" panose="02020603050405020304" pitchFamily="18" charset="0"/>
                  </a:rPr>
                  <a:t>, 0&lt;</a:t>
                </a:r>
                <a14:m>
                  <m:oMath xmlns:m="http://schemas.openxmlformats.org/officeDocument/2006/math">
                    <m:sSub>
                      <m:sSubPr>
                        <m:ctrlPr>
                          <a:rPr lang="en-US" sz="1319" i="1">
                            <a:latin typeface="Cambria Math" panose="02040503050406030204" pitchFamily="18" charset="0"/>
                          </a:rPr>
                        </m:ctrlPr>
                      </m:sSubPr>
                      <m:e>
                        <m:r>
                          <a:rPr lang="en-US" sz="1319" i="1">
                            <a:latin typeface="Cambria Math" panose="02040503050406030204" pitchFamily="18" charset="0"/>
                          </a:rPr>
                          <m:t> </m:t>
                        </m:r>
                        <m:r>
                          <a:rPr lang="en-US" sz="1319" i="1">
                            <a:latin typeface="Cambria Math" panose="02040503050406030204" pitchFamily="18" charset="0"/>
                          </a:rPr>
                          <m:t>𝑝</m:t>
                        </m:r>
                      </m:e>
                      <m:sub>
                        <m:r>
                          <a:rPr lang="en-US" sz="1319" i="1">
                            <a:latin typeface="Cambria Math" panose="02040503050406030204" pitchFamily="18" charset="0"/>
                          </a:rPr>
                          <m:t>𝑖</m:t>
                        </m:r>
                      </m:sub>
                    </m:sSub>
                    <m:r>
                      <a:rPr lang="en-US" sz="1319" i="1">
                        <a:latin typeface="Cambria Math" panose="02040503050406030204" pitchFamily="18" charset="0"/>
                        <a:ea typeface="Cambria Math" panose="02040503050406030204" pitchFamily="18" charset="0"/>
                      </a:rPr>
                      <m:t>≤1</m:t>
                    </m:r>
                  </m:oMath>
                </a14:m>
                <a:r>
                  <a:rPr lang="en-US" sz="1319" dirty="0">
                    <a:latin typeface="Times New Roman" panose="02020603050405020304" pitchFamily="18" charset="0"/>
                    <a:cs typeface="Times New Roman" panose="02020603050405020304" pitchFamily="18" charset="0"/>
                  </a:rPr>
                  <a:t> is the probability that an arbitrary tuple in </a:t>
                </a:r>
                <a:r>
                  <a:rPr lang="en-US" sz="1319" i="1" dirty="0">
                    <a:latin typeface="Times New Roman" panose="02020603050405020304" pitchFamily="18" charset="0"/>
                    <a:cs typeface="Times New Roman" panose="02020603050405020304" pitchFamily="18" charset="0"/>
                  </a:rPr>
                  <a:t>D</a:t>
                </a:r>
                <a:r>
                  <a:rPr lang="en-US" sz="1319" dirty="0">
                    <a:latin typeface="Times New Roman" panose="02020603050405020304" pitchFamily="18" charset="0"/>
                    <a:cs typeface="Times New Roman" panose="02020603050405020304" pitchFamily="18" charset="0"/>
                  </a:rPr>
                  <a:t> belongs to class </a:t>
                </a:r>
                <a14:m>
                  <m:oMath xmlns:m="http://schemas.openxmlformats.org/officeDocument/2006/math">
                    <m:sSub>
                      <m:sSubPr>
                        <m:ctrlPr>
                          <a:rPr lang="en-US" sz="1319" i="1">
                            <a:latin typeface="Cambria Math" panose="02040503050406030204" pitchFamily="18" charset="0"/>
                          </a:rPr>
                        </m:ctrlPr>
                      </m:sSubPr>
                      <m:e>
                        <m:r>
                          <a:rPr lang="en-US" sz="1319" i="1">
                            <a:latin typeface="Cambria Math" panose="02040503050406030204" pitchFamily="18" charset="0"/>
                          </a:rPr>
                          <m:t>𝑐</m:t>
                        </m:r>
                      </m:e>
                      <m:sub>
                        <m:r>
                          <a:rPr lang="en-US" sz="1319" i="1">
                            <a:latin typeface="Cambria Math" panose="02040503050406030204" pitchFamily="18" charset="0"/>
                          </a:rPr>
                          <m:t>𝑖</m:t>
                        </m:r>
                      </m:sub>
                    </m:sSub>
                  </m:oMath>
                </a14:m>
                <a:r>
                  <a:rPr lang="en-US" sz="1319" dirty="0">
                    <a:latin typeface="Times New Roman" panose="02020603050405020304" pitchFamily="18" charset="0"/>
                    <a:cs typeface="Times New Roman" panose="02020603050405020304" pitchFamily="18" charset="0"/>
                  </a:rPr>
                  <a:t> (</a:t>
                </a:r>
                <a:r>
                  <a:rPr lang="en-US" sz="1319" i="1" dirty="0" err="1">
                    <a:latin typeface="Times New Roman" panose="02020603050405020304" pitchFamily="18" charset="0"/>
                    <a:cs typeface="Times New Roman" panose="02020603050405020304" pitchFamily="18" charset="0"/>
                  </a:rPr>
                  <a:t>i</a:t>
                </a:r>
                <a:r>
                  <a:rPr lang="en-US" sz="1319" i="1" dirty="0">
                    <a:latin typeface="Times New Roman" panose="02020603050405020304" pitchFamily="18" charset="0"/>
                    <a:cs typeface="Times New Roman" panose="02020603050405020304" pitchFamily="18" charset="0"/>
                  </a:rPr>
                  <a:t> = 1, 2, … , k). </a:t>
                </a:r>
              </a:p>
              <a:p>
                <a:pPr algn="just"/>
                <a:endParaRPr lang="en-US" sz="1466" i="1" dirty="0">
                  <a:latin typeface="Times New Roman" panose="02020603050405020304" pitchFamily="18" charset="0"/>
                  <a:cs typeface="Times New Roman" panose="02020603050405020304" pitchFamily="18" charset="0"/>
                </a:endParaRPr>
              </a:p>
              <a:p>
                <a:pPr lvl="8" algn="just"/>
                <a:endParaRPr lang="en-US" sz="586"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485916" y="1121416"/>
                <a:ext cx="6172200" cy="3280649"/>
              </a:xfrm>
              <a:blipFill>
                <a:blip r:embed="rId2"/>
                <a:stretch>
                  <a:fillRect t="-1115" r="-395"/>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a:xfrm>
            <a:off x="7227968" y="4767295"/>
            <a:ext cx="585093" cy="273844"/>
          </a:xfrm>
          <a:prstGeom prst="rect">
            <a:avLst/>
          </a:prstGeom>
        </p:spPr>
        <p:txBody>
          <a:bodyPr vert="horz" lIns="0" tIns="0" rIns="0" bIns="0" anchor="b"/>
          <a:lstStyle>
            <a:defPPr>
              <a:defRPr lang="en-US"/>
            </a:defPPr>
            <a:lvl1pPr marL="0" algn="r" defTabSz="685800" rtl="0" eaLnBrk="1" latinLnBrk="0" hangingPunct="1">
              <a:defRPr kumimoji="0" sz="900" kern="1200">
                <a:solidFill>
                  <a:schemeClr val="tx2">
                    <a:shade val="9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E2D238DB-7230-45D0-89A2-1890D4DEDBDF}" type="slidenum">
              <a:rPr lang="en-IN" smtClean="0">
                <a:solidFill>
                  <a:srgbClr val="04617B">
                    <a:shade val="90000"/>
                  </a:srgbClr>
                </a:solidFill>
              </a:rPr>
              <a:pPr/>
              <a:t>11</a:t>
            </a:fld>
            <a:endParaRPr lang="en-IN" dirty="0">
              <a:solidFill>
                <a:srgbClr val="04617B">
                  <a:shade val="90000"/>
                </a:srgbClr>
              </a:solidFill>
            </a:endParaRPr>
          </a:p>
        </p:txBody>
      </p:sp>
    </p:spTree>
    <p:extLst>
      <p:ext uri="{BB962C8B-B14F-4D97-AF65-F5344CB8AC3E}">
        <p14:creationId xmlns:p14="http://schemas.microsoft.com/office/powerpoint/2010/main" xmlns="" val="2090401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8033" y="291837"/>
            <a:ext cx="6172200" cy="587961"/>
          </a:xfrm>
        </p:spPr>
        <p:txBody>
          <a:bodyPr>
            <a:normAutofit/>
          </a:bodyPr>
          <a:lstStyle/>
          <a:p>
            <a:r>
              <a:rPr lang="en-US" sz="2930" dirty="0">
                <a:solidFill>
                  <a:srgbClr val="A50021"/>
                </a:solidFill>
                <a:latin typeface="Times New Roman" pitchFamily="18" charset="0"/>
                <a:cs typeface="Times New Roman" pitchFamily="18" charset="0"/>
              </a:rPr>
              <a:t>Defining Information Gain</a:t>
            </a:r>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485916" y="1192349"/>
                <a:ext cx="6172200" cy="3453369"/>
              </a:xfrm>
            </p:spPr>
            <p:txBody>
              <a:bodyPr>
                <a:normAutofit/>
              </a:bodyPr>
              <a:lstStyle/>
              <a:p>
                <a:pPr lvl="8" algn="just"/>
                <a:endParaRPr lang="en-US" sz="586" i="1" dirty="0">
                  <a:latin typeface="Times New Roman" panose="02020603050405020304" pitchFamily="18" charset="0"/>
                  <a:cs typeface="Times New Roman" panose="02020603050405020304" pitchFamily="18" charset="0"/>
                </a:endParaRPr>
              </a:p>
              <a:p>
                <a:pPr lvl="1" algn="just"/>
                <a:r>
                  <a:rPr lang="en-US" sz="1319" i="1" dirty="0">
                    <a:latin typeface="Times New Roman" panose="02020603050405020304" pitchFamily="18" charset="0"/>
                    <a:cs typeface="Times New Roman" panose="02020603050405020304" pitchFamily="18" charset="0"/>
                  </a:rPr>
                  <a:t>p</a:t>
                </a:r>
                <a:r>
                  <a:rPr lang="en-US" sz="1319" i="1" baseline="-25000" dirty="0">
                    <a:latin typeface="Times New Roman" panose="02020603050405020304" pitchFamily="18" charset="0"/>
                    <a:cs typeface="Times New Roman" panose="02020603050405020304" pitchFamily="18" charset="0"/>
                  </a:rPr>
                  <a:t>i</a:t>
                </a:r>
                <a:r>
                  <a:rPr lang="en-US" sz="1319" i="1" dirty="0">
                    <a:latin typeface="Times New Roman" panose="02020603050405020304" pitchFamily="18" charset="0"/>
                    <a:cs typeface="Times New Roman" panose="02020603050405020304" pitchFamily="18" charset="0"/>
                  </a:rPr>
                  <a:t/>
                </a:r>
                <a:r>
                  <a:rPr lang="en-US" sz="1319" dirty="0">
                    <a:latin typeface="Times New Roman" panose="02020603050405020304" pitchFamily="18" charset="0"/>
                    <a:cs typeface="Times New Roman" panose="02020603050405020304" pitchFamily="18" charset="0"/>
                  </a:rPr>
                  <a:t>can be calculated as</a:t>
                </a:r>
              </a:p>
              <a:p>
                <a:pPr marL="0" indent="0" algn="just">
                  <a:buNone/>
                </a:pPr>
                <a:r>
                  <a:rPr lang="en-US" sz="1466" dirty="0">
                    <a:latin typeface="Times New Roman" panose="02020603050405020304" pitchFamily="18" charset="0"/>
                    <a:cs typeface="Times New Roman" panose="02020603050405020304" pitchFamily="18" charset="0"/>
                  </a:rPr>
                  <a:t/>
                </a:r>
                <a14:m>
                  <m:oMath xmlns:m="http://schemas.openxmlformats.org/officeDocument/2006/math">
                    <m:sSub>
                      <m:sSubPr>
                        <m:ctrlPr>
                          <a:rPr lang="en-US" sz="1466" i="1">
                            <a:latin typeface="Cambria Math" panose="02040503050406030204" pitchFamily="18" charset="0"/>
                          </a:rPr>
                        </m:ctrlPr>
                      </m:sSubPr>
                      <m:e>
                        <m:r>
                          <a:rPr lang="en-US" sz="1466" i="1">
                            <a:latin typeface="Cambria Math" panose="02040503050406030204" pitchFamily="18" charset="0"/>
                          </a:rPr>
                          <m:t>𝑝</m:t>
                        </m:r>
                      </m:e>
                      <m:sub>
                        <m:r>
                          <a:rPr lang="en-US" sz="1466" i="1">
                            <a:latin typeface="Cambria Math" panose="02040503050406030204" pitchFamily="18" charset="0"/>
                          </a:rPr>
                          <m:t>𝑖</m:t>
                        </m:r>
                      </m:sub>
                    </m:sSub>
                  </m:oMath>
                </a14:m>
                <a:r>
                  <a:rPr lang="en-US" sz="1466"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1466" i="1">
                            <a:latin typeface="Cambria Math" panose="02040503050406030204" pitchFamily="18" charset="0"/>
                          </a:rPr>
                        </m:ctrlPr>
                      </m:fPr>
                      <m:num>
                        <m:sSub>
                          <m:sSubPr>
                            <m:ctrlPr>
                              <a:rPr lang="en-US" sz="1466" i="1">
                                <a:latin typeface="Cambria Math" panose="02040503050406030204" pitchFamily="18" charset="0"/>
                              </a:rPr>
                            </m:ctrlPr>
                          </m:sSubPr>
                          <m:e>
                            <m:r>
                              <a:rPr lang="en-US" sz="1466" i="1">
                                <a:latin typeface="Cambria Math" panose="02040503050406030204" pitchFamily="18" charset="0"/>
                              </a:rPr>
                              <m:t>|</m:t>
                            </m:r>
                            <m:r>
                              <a:rPr lang="en-US" sz="1466" i="1">
                                <a:latin typeface="Cambria Math"/>
                              </a:rPr>
                              <m:t>𝐶</m:t>
                            </m:r>
                          </m:e>
                          <m:sub>
                            <m:r>
                              <a:rPr lang="en-US" sz="1466" i="1">
                                <a:latin typeface="Cambria Math" panose="02040503050406030204" pitchFamily="18" charset="0"/>
                              </a:rPr>
                              <m:t>𝑖</m:t>
                            </m:r>
                            <m:r>
                              <a:rPr lang="en-US" sz="1466" i="1">
                                <a:latin typeface="Cambria Math" panose="02040503050406030204" pitchFamily="18" charset="0"/>
                              </a:rPr>
                              <m:t>,</m:t>
                            </m:r>
                            <m:r>
                              <a:rPr lang="en-US" sz="1466" i="1">
                                <a:latin typeface="Cambria Math" panose="02040503050406030204" pitchFamily="18" charset="0"/>
                              </a:rPr>
                              <m:t>𝐷</m:t>
                            </m:r>
                          </m:sub>
                        </m:sSub>
                        <m:r>
                          <a:rPr lang="en-US" sz="1466" i="1">
                            <a:latin typeface="Cambria Math" panose="02040503050406030204" pitchFamily="18" charset="0"/>
                          </a:rPr>
                          <m:t>|</m:t>
                        </m:r>
                      </m:num>
                      <m:den>
                        <m:r>
                          <a:rPr lang="en-US" sz="1466" i="1">
                            <a:latin typeface="Cambria Math" panose="02040503050406030204" pitchFamily="18" charset="0"/>
                          </a:rPr>
                          <m:t>|</m:t>
                        </m:r>
                        <m:r>
                          <a:rPr lang="en-US" sz="1466" i="1">
                            <a:latin typeface="Cambria Math" panose="02040503050406030204" pitchFamily="18" charset="0"/>
                          </a:rPr>
                          <m:t>𝐷</m:t>
                        </m:r>
                        <m:r>
                          <a:rPr lang="en-US" sz="1466" i="1">
                            <a:latin typeface="Cambria Math" panose="02040503050406030204" pitchFamily="18" charset="0"/>
                          </a:rPr>
                          <m:t>|</m:t>
                        </m:r>
                      </m:den>
                    </m:f>
                  </m:oMath>
                </a14:m>
                <a:endParaRPr lang="en-US" sz="1466" dirty="0">
                  <a:latin typeface="Times New Roman" panose="02020603050405020304" pitchFamily="18" charset="0"/>
                </a:endParaRPr>
              </a:p>
              <a:p>
                <a:pPr lvl="8" algn="just"/>
                <a:endParaRPr lang="en-US" sz="586" dirty="0">
                  <a:latin typeface="Times New Roman" panose="02020603050405020304" pitchFamily="18" charset="0"/>
                  <a:cs typeface="Times New Roman" panose="02020603050405020304" pitchFamily="18" charset="0"/>
                </a:endParaRPr>
              </a:p>
              <a:p>
                <a:pPr lvl="1" algn="just"/>
                <a:r>
                  <a:rPr lang="en-US" sz="1319"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sz="1319" i="1">
                            <a:latin typeface="Cambria Math" panose="02040503050406030204" pitchFamily="18" charset="0"/>
                          </a:rPr>
                        </m:ctrlPr>
                      </m:sSubPr>
                      <m:e>
                        <m:r>
                          <a:rPr lang="en-US" sz="1319" i="1">
                            <a:latin typeface="Cambria Math" panose="02040503050406030204" pitchFamily="18" charset="0"/>
                          </a:rPr>
                          <m:t>𝐶</m:t>
                        </m:r>
                      </m:e>
                      <m:sub>
                        <m:r>
                          <a:rPr lang="en-US" sz="1319" i="1">
                            <a:latin typeface="Cambria Math" panose="02040503050406030204" pitchFamily="18" charset="0"/>
                          </a:rPr>
                          <m:t>𝑖</m:t>
                        </m:r>
                        <m:r>
                          <a:rPr lang="en-US" sz="1319" i="1">
                            <a:latin typeface="Cambria Math" panose="02040503050406030204" pitchFamily="18" charset="0"/>
                          </a:rPr>
                          <m:t>,</m:t>
                        </m:r>
                        <m:r>
                          <a:rPr lang="en-US" sz="1319" i="1">
                            <a:latin typeface="Cambria Math" panose="02040503050406030204" pitchFamily="18" charset="0"/>
                          </a:rPr>
                          <m:t>𝐷</m:t>
                        </m:r>
                      </m:sub>
                    </m:sSub>
                  </m:oMath>
                </a14:m>
                <a:r>
                  <a:rPr lang="en-US" sz="1319" dirty="0">
                    <a:latin typeface="Times New Roman" panose="02020603050405020304" pitchFamily="18" charset="0"/>
                    <a:cs typeface="Times New Roman" panose="02020603050405020304" pitchFamily="18" charset="0"/>
                  </a:rPr>
                  <a:t> is the set of tuples of class </a:t>
                </a:r>
                <a14:m>
                  <m:oMath xmlns:m="http://schemas.openxmlformats.org/officeDocument/2006/math">
                    <m:sSub>
                      <m:sSubPr>
                        <m:ctrlPr>
                          <a:rPr lang="en-US" sz="1319" i="1">
                            <a:latin typeface="Cambria Math" panose="02040503050406030204" pitchFamily="18" charset="0"/>
                          </a:rPr>
                        </m:ctrlPr>
                      </m:sSubPr>
                      <m:e>
                        <m:r>
                          <a:rPr lang="en-US" sz="1319" i="1">
                            <a:latin typeface="Cambria Math" panose="02040503050406030204" pitchFamily="18" charset="0"/>
                          </a:rPr>
                          <m:t> </m:t>
                        </m:r>
                        <m:r>
                          <a:rPr lang="en-US" sz="1319" i="1">
                            <a:latin typeface="Cambria Math" panose="02040503050406030204" pitchFamily="18" charset="0"/>
                          </a:rPr>
                          <m:t>𝑐</m:t>
                        </m:r>
                      </m:e>
                      <m:sub>
                        <m:r>
                          <a:rPr lang="en-US" sz="1319" i="1">
                            <a:latin typeface="Cambria Math" panose="02040503050406030204" pitchFamily="18" charset="0"/>
                          </a:rPr>
                          <m:t>𝑖</m:t>
                        </m:r>
                      </m:sub>
                    </m:sSub>
                  </m:oMath>
                </a14:m>
                <a:r>
                  <a:rPr lang="en-US" sz="1319" dirty="0">
                    <a:latin typeface="Times New Roman" panose="02020603050405020304" pitchFamily="18" charset="0"/>
                    <a:cs typeface="Times New Roman" panose="02020603050405020304" pitchFamily="18" charset="0"/>
                  </a:rPr>
                  <a:t> in </a:t>
                </a:r>
                <a:r>
                  <a:rPr lang="en-US" sz="1319" i="1" dirty="0">
                    <a:latin typeface="Times New Roman" panose="02020603050405020304" pitchFamily="18" charset="0"/>
                    <a:cs typeface="Times New Roman" panose="02020603050405020304" pitchFamily="18" charset="0"/>
                  </a:rPr>
                  <a:t>D</a:t>
                </a:r>
                <a:r>
                  <a:rPr lang="en-US" sz="1319" dirty="0">
                    <a:latin typeface="Times New Roman" panose="02020603050405020304" pitchFamily="18" charset="0"/>
                    <a:cs typeface="Times New Roman" panose="02020603050405020304" pitchFamily="18" charset="0"/>
                  </a:rPr>
                  <a:t>.</a:t>
                </a:r>
              </a:p>
              <a:p>
                <a:pPr lvl="1" algn="just"/>
                <a:endParaRPr lang="en-US" sz="1319" dirty="0">
                  <a:latin typeface="Times New Roman" panose="02020603050405020304" pitchFamily="18" charset="0"/>
                  <a:cs typeface="Times New Roman" panose="02020603050405020304" pitchFamily="18" charset="0"/>
                </a:endParaRPr>
              </a:p>
              <a:p>
                <a:pPr algn="just"/>
                <a:r>
                  <a:rPr lang="en-US" sz="1466" dirty="0">
                    <a:latin typeface="Times New Roman" panose="02020603050405020304" pitchFamily="18" charset="0"/>
                    <a:cs typeface="Times New Roman" panose="02020603050405020304" pitchFamily="18" charset="0"/>
                  </a:rPr>
                  <a:t>Suppose, we want to partition </a:t>
                </a:r>
                <a:r>
                  <a:rPr lang="en-US" sz="1466" i="1" dirty="0">
                    <a:latin typeface="Times New Roman" panose="02020603050405020304" pitchFamily="18" charset="0"/>
                    <a:cs typeface="Times New Roman" panose="02020603050405020304" pitchFamily="18" charset="0"/>
                  </a:rPr>
                  <a:t>D</a:t>
                </a:r>
                <a:r>
                  <a:rPr lang="en-US" sz="1466" dirty="0">
                    <a:latin typeface="Times New Roman" panose="02020603050405020304" pitchFamily="18" charset="0"/>
                    <a:cs typeface="Times New Roman" panose="02020603050405020304" pitchFamily="18" charset="0"/>
                  </a:rPr>
                  <a:t> on some attribute </a:t>
                </a:r>
                <a:r>
                  <a:rPr lang="en-US" sz="1466" i="1" dirty="0">
                    <a:latin typeface="Times New Roman" panose="02020603050405020304" pitchFamily="18" charset="0"/>
                    <a:cs typeface="Times New Roman" panose="02020603050405020304" pitchFamily="18" charset="0"/>
                  </a:rPr>
                  <a:t>A</a:t>
                </a:r>
                <a:r>
                  <a:rPr lang="en-US" sz="1466" dirty="0">
                    <a:latin typeface="Times New Roman" panose="02020603050405020304" pitchFamily="18" charset="0"/>
                    <a:cs typeface="Times New Roman" panose="02020603050405020304" pitchFamily="18" charset="0"/>
                  </a:rPr>
                  <a:t> having </a:t>
                </a:r>
                <a:r>
                  <a:rPr lang="en-US" sz="1466" i="1" dirty="0">
                    <a:latin typeface="Times New Roman" panose="02020603050405020304" pitchFamily="18" charset="0"/>
                    <a:cs typeface="Times New Roman" panose="02020603050405020304" pitchFamily="18" charset="0"/>
                  </a:rPr>
                  <a:t>m</a:t>
                </a:r>
                <a:r>
                  <a:rPr lang="en-US" sz="1466" dirty="0">
                    <a:latin typeface="Times New Roman" panose="02020603050405020304" pitchFamily="18" charset="0"/>
                    <a:cs typeface="Times New Roman" panose="02020603050405020304" pitchFamily="18" charset="0"/>
                  </a:rPr>
                  <a:t> distinct values {</a:t>
                </a:r>
                <a14:m>
                  <m:oMath xmlns:m="http://schemas.openxmlformats.org/officeDocument/2006/math">
                    <m:sSub>
                      <m:sSubPr>
                        <m:ctrlPr>
                          <a:rPr lang="en-US" sz="1466" i="1">
                            <a:latin typeface="Cambria Math" panose="02040503050406030204" pitchFamily="18" charset="0"/>
                          </a:rPr>
                        </m:ctrlPr>
                      </m:sSubPr>
                      <m:e>
                        <m:r>
                          <a:rPr lang="en-US" sz="1466" i="1">
                            <a:latin typeface="Cambria Math" panose="02040503050406030204" pitchFamily="18" charset="0"/>
                          </a:rPr>
                          <m:t>𝑎</m:t>
                        </m:r>
                      </m:e>
                      <m:sub>
                        <m:r>
                          <a:rPr lang="en-US" sz="1466" i="1">
                            <a:latin typeface="Cambria Math" panose="02040503050406030204" pitchFamily="18" charset="0"/>
                          </a:rPr>
                          <m:t>1</m:t>
                        </m:r>
                      </m:sub>
                    </m:sSub>
                    <m:r>
                      <a:rPr lang="en-US" sz="1466" i="1">
                        <a:latin typeface="Cambria Math" panose="02040503050406030204" pitchFamily="18" charset="0"/>
                      </a:rPr>
                      <m:t>,</m:t>
                    </m:r>
                    <m:sSub>
                      <m:sSubPr>
                        <m:ctrlPr>
                          <a:rPr lang="en-US" sz="1466" i="1">
                            <a:latin typeface="Cambria Math" panose="02040503050406030204" pitchFamily="18" charset="0"/>
                          </a:rPr>
                        </m:ctrlPr>
                      </m:sSubPr>
                      <m:e>
                        <m:r>
                          <a:rPr lang="en-US" sz="1466" i="1">
                            <a:latin typeface="Cambria Math" panose="02040503050406030204" pitchFamily="18" charset="0"/>
                          </a:rPr>
                          <m:t>𝑎</m:t>
                        </m:r>
                      </m:e>
                      <m:sub>
                        <m:r>
                          <a:rPr lang="en-US" sz="1466" i="1">
                            <a:latin typeface="Cambria Math" panose="02040503050406030204" pitchFamily="18" charset="0"/>
                          </a:rPr>
                          <m:t>2</m:t>
                        </m:r>
                      </m:sub>
                    </m:sSub>
                    <m:r>
                      <a:rPr lang="en-US" sz="1466" i="1">
                        <a:latin typeface="Cambria Math" panose="02040503050406030204" pitchFamily="18" charset="0"/>
                      </a:rPr>
                      <m:t>, …,</m:t>
                    </m:r>
                    <m:sSub>
                      <m:sSubPr>
                        <m:ctrlPr>
                          <a:rPr lang="en-US" sz="1466" i="1">
                            <a:latin typeface="Cambria Math" panose="02040503050406030204" pitchFamily="18" charset="0"/>
                          </a:rPr>
                        </m:ctrlPr>
                      </m:sSubPr>
                      <m:e>
                        <m:r>
                          <a:rPr lang="en-US" sz="1466" i="1">
                            <a:latin typeface="Cambria Math" panose="02040503050406030204" pitchFamily="18" charset="0"/>
                          </a:rPr>
                          <m:t>𝑎</m:t>
                        </m:r>
                      </m:e>
                      <m:sub>
                        <m:r>
                          <a:rPr lang="en-US" sz="1466" i="1">
                            <a:latin typeface="Cambria Math" panose="02040503050406030204" pitchFamily="18" charset="0"/>
                          </a:rPr>
                          <m:t>𝑚</m:t>
                        </m:r>
                      </m:sub>
                    </m:sSub>
                    <m:r>
                      <a:rPr lang="en-US" sz="1466" i="1">
                        <a:latin typeface="Cambria Math" panose="02040503050406030204" pitchFamily="18" charset="0"/>
                      </a:rPr>
                      <m:t>}. </m:t>
                    </m:r>
                    <m:r>
                      <a:rPr lang="en-US" sz="1466">
                        <a:latin typeface="Cambria Math"/>
                      </a:rPr>
                      <m:t> </m:t>
                    </m:r>
                  </m:oMath>
                </a14:m>
                <a:endParaRPr lang="en-US" sz="1466" dirty="0">
                  <a:latin typeface="Cambria Math"/>
                </a:endParaRPr>
              </a:p>
              <a:p>
                <a:pPr lvl="8" algn="just"/>
                <a:endParaRPr lang="en-US" sz="586" dirty="0">
                  <a:latin typeface="Cambria Math"/>
                </a:endParaRPr>
              </a:p>
              <a:p>
                <a:pPr algn="just"/>
                <a14:m>
                  <m:oMath xmlns:m="http://schemas.openxmlformats.org/officeDocument/2006/math">
                    <m:r>
                      <m:rPr>
                        <m:sty m:val="p"/>
                      </m:rPr>
                      <a:rPr lang="en-US" sz="1466">
                        <a:latin typeface="Cambria Math" panose="02040503050406030204" pitchFamily="18" charset="0"/>
                      </a:rPr>
                      <m:t>Attribute</m:t>
                    </m:r>
                    <m:r>
                      <a:rPr lang="en-US" sz="1466">
                        <a:latin typeface="Cambria Math" panose="02040503050406030204" pitchFamily="18" charset="0"/>
                      </a:rPr>
                      <m:t> </m:t>
                    </m:r>
                    <m:r>
                      <a:rPr lang="en-US" sz="1466" i="1">
                        <a:latin typeface="Cambria Math" panose="02040503050406030204" pitchFamily="18" charset="0"/>
                      </a:rPr>
                      <m:t>𝐴</m:t>
                    </m:r>
                    <m:r>
                      <a:rPr lang="en-US" sz="1466">
                        <a:latin typeface="Cambria Math" panose="02040503050406030204" pitchFamily="18" charset="0"/>
                      </a:rPr>
                      <m:t> </m:t>
                    </m:r>
                    <m:r>
                      <m:rPr>
                        <m:sty m:val="p"/>
                      </m:rPr>
                      <a:rPr lang="en-US" sz="1466">
                        <a:latin typeface="Cambria Math" panose="02040503050406030204" pitchFamily="18" charset="0"/>
                      </a:rPr>
                      <m:t>can</m:t>
                    </m:r>
                    <m:r>
                      <a:rPr lang="en-US" sz="1466">
                        <a:latin typeface="Cambria Math" panose="02040503050406030204" pitchFamily="18" charset="0"/>
                      </a:rPr>
                      <m:t> </m:t>
                    </m:r>
                    <m:r>
                      <m:rPr>
                        <m:sty m:val="p"/>
                      </m:rPr>
                      <a:rPr lang="en-US" sz="1466">
                        <a:latin typeface="Cambria Math" panose="02040503050406030204" pitchFamily="18" charset="0"/>
                      </a:rPr>
                      <m:t>be</m:t>
                    </m:r>
                    <m:r>
                      <a:rPr lang="en-US" sz="1466">
                        <a:latin typeface="Cambria Math" panose="02040503050406030204" pitchFamily="18" charset="0"/>
                      </a:rPr>
                      <m:t> </m:t>
                    </m:r>
                    <m:r>
                      <m:rPr>
                        <m:sty m:val="p"/>
                      </m:rPr>
                      <a:rPr lang="en-US" sz="1466">
                        <a:latin typeface="Cambria Math" panose="02040503050406030204" pitchFamily="18" charset="0"/>
                      </a:rPr>
                      <m:t>considered</m:t>
                    </m:r>
                    <m:r>
                      <a:rPr lang="en-US" sz="1466">
                        <a:latin typeface="Cambria Math" panose="02040503050406030204" pitchFamily="18" charset="0"/>
                      </a:rPr>
                      <m:t> </m:t>
                    </m:r>
                  </m:oMath>
                </a14:m>
                <a:r>
                  <a:rPr lang="en-US" sz="1466" dirty="0">
                    <a:latin typeface="Times New Roman" panose="02020603050405020304" pitchFamily="18" charset="0"/>
                    <a:cs typeface="Times New Roman" panose="02020603050405020304" pitchFamily="18" charset="0"/>
                  </a:rPr>
                  <a:t>to split </a:t>
                </a:r>
                <a:r>
                  <a:rPr lang="en-US" sz="1466" i="1" dirty="0">
                    <a:latin typeface="Times New Roman" panose="02020603050405020304" pitchFamily="18" charset="0"/>
                    <a:cs typeface="Times New Roman" panose="02020603050405020304" pitchFamily="18" charset="0"/>
                  </a:rPr>
                  <a:t>D</a:t>
                </a:r>
                <a:r>
                  <a:rPr lang="en-US" sz="1466" dirty="0">
                    <a:latin typeface="Times New Roman" panose="02020603050405020304" pitchFamily="18" charset="0"/>
                    <a:cs typeface="Times New Roman" panose="02020603050405020304" pitchFamily="18" charset="0"/>
                  </a:rPr>
                  <a:t> into </a:t>
                </a:r>
                <a:r>
                  <a:rPr lang="en-US" sz="1466" i="1" dirty="0">
                    <a:latin typeface="Times New Roman" panose="02020603050405020304" pitchFamily="18" charset="0"/>
                    <a:cs typeface="Times New Roman" panose="02020603050405020304" pitchFamily="18" charset="0"/>
                  </a:rPr>
                  <a:t>m</a:t>
                </a:r>
                <a:r>
                  <a:rPr lang="en-US" sz="1466" dirty="0">
                    <a:latin typeface="Times New Roman" panose="02020603050405020304" pitchFamily="18" charset="0"/>
                    <a:cs typeface="Times New Roman" panose="02020603050405020304" pitchFamily="18" charset="0"/>
                  </a:rPr>
                  <a:t> partitions {</a:t>
                </a:r>
                <a14:m>
                  <m:oMath xmlns:m="http://schemas.openxmlformats.org/officeDocument/2006/math">
                    <m:sSub>
                      <m:sSubPr>
                        <m:ctrlPr>
                          <a:rPr lang="en-US" sz="1466" i="1">
                            <a:latin typeface="Cambria Math" panose="02040503050406030204" pitchFamily="18" charset="0"/>
                          </a:rPr>
                        </m:ctrlPr>
                      </m:sSubPr>
                      <m:e>
                        <m:r>
                          <a:rPr lang="en-US" sz="1466" i="1">
                            <a:latin typeface="Cambria Math" panose="02040503050406030204" pitchFamily="18" charset="0"/>
                          </a:rPr>
                          <m:t>𝐷</m:t>
                        </m:r>
                      </m:e>
                      <m:sub>
                        <m:r>
                          <a:rPr lang="en-US" sz="1466" i="1">
                            <a:latin typeface="Cambria Math" panose="02040503050406030204" pitchFamily="18" charset="0"/>
                          </a:rPr>
                          <m:t>1</m:t>
                        </m:r>
                      </m:sub>
                    </m:sSub>
                    <m:r>
                      <a:rPr lang="en-US" sz="1466" i="1">
                        <a:latin typeface="Cambria Math" panose="02040503050406030204" pitchFamily="18" charset="0"/>
                      </a:rPr>
                      <m:t>,</m:t>
                    </m:r>
                    <m:sSub>
                      <m:sSubPr>
                        <m:ctrlPr>
                          <a:rPr lang="en-US" sz="1466" i="1">
                            <a:latin typeface="Cambria Math" panose="02040503050406030204" pitchFamily="18" charset="0"/>
                          </a:rPr>
                        </m:ctrlPr>
                      </m:sSubPr>
                      <m:e>
                        <m:r>
                          <a:rPr lang="en-US" sz="1466" i="1">
                            <a:latin typeface="Cambria Math" panose="02040503050406030204" pitchFamily="18" charset="0"/>
                          </a:rPr>
                          <m:t>𝐷</m:t>
                        </m:r>
                      </m:e>
                      <m:sub>
                        <m:r>
                          <a:rPr lang="en-US" sz="1466" i="1">
                            <a:latin typeface="Cambria Math" panose="02040503050406030204" pitchFamily="18" charset="0"/>
                          </a:rPr>
                          <m:t>2</m:t>
                        </m:r>
                      </m:sub>
                    </m:sSub>
                    <m:r>
                      <a:rPr lang="en-US" sz="1466" i="1">
                        <a:latin typeface="Cambria Math" panose="02040503050406030204" pitchFamily="18" charset="0"/>
                      </a:rPr>
                      <m:t>, …,</m:t>
                    </m:r>
                    <m:sSub>
                      <m:sSubPr>
                        <m:ctrlPr>
                          <a:rPr lang="en-US" sz="1466" i="1">
                            <a:latin typeface="Cambria Math" panose="02040503050406030204" pitchFamily="18" charset="0"/>
                          </a:rPr>
                        </m:ctrlPr>
                      </m:sSubPr>
                      <m:e>
                        <m:r>
                          <a:rPr lang="en-US" sz="1466" i="1">
                            <a:latin typeface="Cambria Math" panose="02040503050406030204" pitchFamily="18" charset="0"/>
                          </a:rPr>
                          <m:t>𝐷</m:t>
                        </m:r>
                      </m:e>
                      <m:sub>
                        <m:r>
                          <a:rPr lang="en-US" sz="1466" i="1">
                            <a:latin typeface="Cambria Math" panose="02040503050406030204" pitchFamily="18" charset="0"/>
                          </a:rPr>
                          <m:t>𝑚</m:t>
                        </m:r>
                      </m:sub>
                    </m:sSub>
                  </m:oMath>
                </a14:m>
                <a:r>
                  <a:rPr lang="en-US" sz="1466" dirty="0">
                    <a:latin typeface="Times New Roman" panose="02020603050405020304" pitchFamily="18" charset="0"/>
                    <a:cs typeface="Times New Roman" panose="02020603050405020304" pitchFamily="18" charset="0"/>
                  </a:rPr>
                  <a:t>}, where </a:t>
                </a:r>
                <a14:m>
                  <m:oMath xmlns:m="http://schemas.openxmlformats.org/officeDocument/2006/math">
                    <m:sSub>
                      <m:sSubPr>
                        <m:ctrlPr>
                          <a:rPr lang="en-US" sz="1466" i="1">
                            <a:latin typeface="Cambria Math" panose="02040503050406030204" pitchFamily="18" charset="0"/>
                          </a:rPr>
                        </m:ctrlPr>
                      </m:sSubPr>
                      <m:e>
                        <m:r>
                          <a:rPr lang="en-US" sz="1466" i="1">
                            <a:latin typeface="Cambria Math" panose="02040503050406030204" pitchFamily="18" charset="0"/>
                          </a:rPr>
                          <m:t>𝐷</m:t>
                        </m:r>
                      </m:e>
                      <m:sub>
                        <m:r>
                          <a:rPr lang="en-US" sz="1466" i="1">
                            <a:latin typeface="Cambria Math" panose="02040503050406030204" pitchFamily="18" charset="0"/>
                          </a:rPr>
                          <m:t>𝑗</m:t>
                        </m:r>
                      </m:sub>
                    </m:sSub>
                  </m:oMath>
                </a14:m>
                <a:r>
                  <a:rPr lang="en-US" sz="1466" dirty="0">
                    <a:latin typeface="Times New Roman" panose="02020603050405020304" pitchFamily="18" charset="0"/>
                    <a:cs typeface="Times New Roman" panose="02020603050405020304" pitchFamily="18" charset="0"/>
                  </a:rPr>
                  <a:t> (</a:t>
                </a:r>
                <a:r>
                  <a:rPr lang="en-US" sz="1466" i="1" dirty="0">
                    <a:latin typeface="Times New Roman" panose="02020603050405020304" pitchFamily="18" charset="0"/>
                    <a:cs typeface="Times New Roman" panose="02020603050405020304" pitchFamily="18" charset="0"/>
                  </a:rPr>
                  <a:t>j = 1,2, … ,m) </a:t>
                </a:r>
                <a:r>
                  <a:rPr lang="en-US" sz="1466" dirty="0">
                    <a:latin typeface="Times New Roman" panose="02020603050405020304" pitchFamily="18" charset="0"/>
                    <a:cs typeface="Times New Roman" panose="02020603050405020304" pitchFamily="18" charset="0"/>
                  </a:rPr>
                  <a:t>contains those tuples in </a:t>
                </a:r>
                <a:r>
                  <a:rPr lang="en-US" sz="1466" i="1" dirty="0">
                    <a:latin typeface="Times New Roman" panose="02020603050405020304" pitchFamily="18" charset="0"/>
                    <a:cs typeface="Times New Roman" panose="02020603050405020304" pitchFamily="18" charset="0"/>
                  </a:rPr>
                  <a:t>D</a:t>
                </a:r>
                <a:r>
                  <a:rPr lang="en-US" sz="1466" dirty="0">
                    <a:latin typeface="Times New Roman" panose="02020603050405020304" pitchFamily="18" charset="0"/>
                    <a:cs typeface="Times New Roman" panose="02020603050405020304" pitchFamily="18" charset="0"/>
                  </a:rPr>
                  <a:t> that have outcome </a:t>
                </a:r>
                <a14:m>
                  <m:oMath xmlns:m="http://schemas.openxmlformats.org/officeDocument/2006/math">
                    <m:sSub>
                      <m:sSubPr>
                        <m:ctrlPr>
                          <a:rPr lang="en-US" sz="1466" i="1">
                            <a:latin typeface="Cambria Math" panose="02040503050406030204" pitchFamily="18" charset="0"/>
                          </a:rPr>
                        </m:ctrlPr>
                      </m:sSubPr>
                      <m:e>
                        <m:r>
                          <a:rPr lang="en-US" sz="1466" i="1">
                            <a:latin typeface="Cambria Math" panose="02040503050406030204" pitchFamily="18" charset="0"/>
                          </a:rPr>
                          <m:t>𝑎</m:t>
                        </m:r>
                      </m:e>
                      <m:sub>
                        <m:r>
                          <a:rPr lang="en-US" sz="1466" i="1">
                            <a:latin typeface="Cambria Math" panose="02040503050406030204" pitchFamily="18" charset="0"/>
                          </a:rPr>
                          <m:t>𝑗</m:t>
                        </m:r>
                      </m:sub>
                    </m:sSub>
                  </m:oMath>
                </a14:m>
                <a:r>
                  <a:rPr lang="en-US" sz="1466" dirty="0">
                    <a:latin typeface="Times New Roman" panose="02020603050405020304" pitchFamily="18" charset="0"/>
                    <a:cs typeface="Times New Roman" panose="02020603050405020304" pitchFamily="18" charset="0"/>
                  </a:rPr>
                  <a:t> of </a:t>
                </a:r>
                <a:r>
                  <a:rPr lang="en-US" sz="1466" i="1" dirty="0">
                    <a:latin typeface="Times New Roman" panose="02020603050405020304" pitchFamily="18" charset="0"/>
                    <a:cs typeface="Times New Roman" panose="02020603050405020304" pitchFamily="18" charset="0"/>
                  </a:rPr>
                  <a:t>A</a:t>
                </a:r>
                <a:r>
                  <a:rPr lang="en-US" sz="1466" dirty="0">
                    <a:latin typeface="Times New Roman" panose="02020603050405020304" pitchFamily="18" charset="0"/>
                    <a:cs typeface="Times New Roman" panose="02020603050405020304" pitchFamily="18" charset="0"/>
                  </a:rPr>
                  <a:t>.</a:t>
                </a:r>
              </a:p>
              <a:p>
                <a:pPr algn="just"/>
                <a:endParaRPr lang="en-US" sz="1466" dirty="0">
                  <a:latin typeface="Times New Roman" panose="02020603050405020304" pitchFamily="18" charset="0"/>
                  <a:cs typeface="Times New Roman" panose="02020603050405020304" pitchFamily="18" charset="0"/>
                </a:endParaRPr>
              </a:p>
              <a:p>
                <a:pPr algn="just"/>
                <a:endParaRPr lang="en-US" sz="1466" dirty="0">
                  <a:latin typeface="Times New Roman" panose="02020603050405020304" pitchFamily="18" charset="0"/>
                  <a:cs typeface="Times New Roman" panose="02020603050405020304" pitchFamily="18" charset="0"/>
                </a:endParaRPr>
              </a:p>
              <a:p>
                <a:pPr algn="just"/>
                <a:endParaRPr lang="en-US" sz="1466"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485916" y="1192349"/>
                <a:ext cx="6172200" cy="3453369"/>
              </a:xfrm>
              <a:blipFill>
                <a:blip r:embed="rId2"/>
                <a:stretch>
                  <a:fillRect r="-395"/>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a:xfrm>
            <a:off x="7227968" y="4767295"/>
            <a:ext cx="585093" cy="273844"/>
          </a:xfrm>
          <a:prstGeom prst="rect">
            <a:avLst/>
          </a:prstGeom>
        </p:spPr>
        <p:txBody>
          <a:bodyPr vert="horz" lIns="0" tIns="0" rIns="0" bIns="0" anchor="b"/>
          <a:lstStyle>
            <a:defPPr>
              <a:defRPr lang="en-US"/>
            </a:defPPr>
            <a:lvl1pPr marL="0" algn="r" defTabSz="685800" rtl="0" eaLnBrk="1" latinLnBrk="0" hangingPunct="1">
              <a:defRPr kumimoji="0" sz="900" kern="1200">
                <a:solidFill>
                  <a:schemeClr val="tx2">
                    <a:shade val="9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E2D238DB-7230-45D0-89A2-1890D4DEDBDF}" type="slidenum">
              <a:rPr lang="en-IN" smtClean="0">
                <a:solidFill>
                  <a:srgbClr val="04617B">
                    <a:shade val="90000"/>
                  </a:srgbClr>
                </a:solidFill>
              </a:rPr>
              <a:pPr/>
              <a:t>12</a:t>
            </a:fld>
            <a:endParaRPr lang="en-IN" dirty="0">
              <a:solidFill>
                <a:srgbClr val="04617B">
                  <a:shade val="90000"/>
                </a:srgbClr>
              </a:solidFill>
            </a:endParaRPr>
          </a:p>
        </p:txBody>
      </p:sp>
    </p:spTree>
    <p:extLst>
      <p:ext uri="{BB962C8B-B14F-4D97-AF65-F5344CB8AC3E}">
        <p14:creationId xmlns:p14="http://schemas.microsoft.com/office/powerpoint/2010/main" xmlns="" val="3375180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022" y="919666"/>
            <a:ext cx="6172200" cy="3676296"/>
          </a:xfrm>
        </p:spPr>
        <p:txBody>
          <a:bodyPr>
            <a:normAutofit/>
          </a:bodyPr>
          <a:lstStyle/>
          <a:p>
            <a:pPr marL="0" indent="0">
              <a:buNone/>
            </a:pPr>
            <a:r>
              <a:rPr lang="en-IN" sz="1319" b="1" dirty="0">
                <a:solidFill>
                  <a:srgbClr val="0B5ED7"/>
                </a:solidFill>
                <a:latin typeface="Times New Roman" panose="02020603050405020304" pitchFamily="18" charset="0"/>
                <a:cs typeface="Times New Roman" panose="02020603050405020304" pitchFamily="18" charset="0"/>
              </a:rPr>
              <a:t>OPTH dataset</a:t>
            </a:r>
          </a:p>
          <a:p>
            <a:pPr marL="0" indent="0">
              <a:buNone/>
            </a:pPr>
            <a:r>
              <a:rPr lang="en-IN" sz="1319" dirty="0">
                <a:solidFill>
                  <a:srgbClr val="0B5ED7"/>
                </a:solidFill>
                <a:latin typeface="Times New Roman" panose="02020603050405020304" pitchFamily="18" charset="0"/>
                <a:cs typeface="Times New Roman" panose="02020603050405020304" pitchFamily="18" charset="0"/>
              </a:rPr>
              <a:t>Consider the OTPH data shown in the following table with total 24 instances in it.</a:t>
            </a:r>
            <a:endParaRPr lang="en-US" sz="1466" b="1" dirty="0">
              <a:solidFill>
                <a:srgbClr val="0B5ED7"/>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7227968" y="4767295"/>
            <a:ext cx="585093" cy="273844"/>
          </a:xfrm>
          <a:prstGeom prst="rect">
            <a:avLst/>
          </a:prstGeom>
        </p:spPr>
        <p:txBody>
          <a:bodyPr vert="horz" lIns="0" tIns="0" rIns="0" bIns="0" anchor="b"/>
          <a:lstStyle>
            <a:defPPr>
              <a:defRPr lang="en-US"/>
            </a:defPPr>
            <a:lvl1pPr marL="0" algn="r" defTabSz="685800" rtl="0" eaLnBrk="1" latinLnBrk="0" hangingPunct="1">
              <a:defRPr kumimoji="0" sz="900" kern="1200">
                <a:solidFill>
                  <a:schemeClr val="tx2">
                    <a:shade val="9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E2D238DB-7230-45D0-89A2-1890D4DEDBDF}" type="slidenum">
              <a:rPr lang="en-IN" smtClean="0">
                <a:solidFill>
                  <a:srgbClr val="04617B">
                    <a:shade val="90000"/>
                  </a:srgbClr>
                </a:solidFill>
              </a:rPr>
              <a:pPr/>
              <a:t>13</a:t>
            </a:fld>
            <a:endParaRPr lang="en-IN" dirty="0">
              <a:solidFill>
                <a:srgbClr val="04617B">
                  <a:shade val="90000"/>
                </a:srgbClr>
              </a:solidFill>
            </a:endParaRPr>
          </a:p>
        </p:txBody>
      </p:sp>
      <p:sp>
        <p:nvSpPr>
          <p:cNvPr id="6" name="Title 1"/>
          <p:cNvSpPr>
            <a:spLocks noGrp="1"/>
          </p:cNvSpPr>
          <p:nvPr>
            <p:ph type="title"/>
          </p:nvPr>
        </p:nvSpPr>
        <p:spPr>
          <a:xfrm>
            <a:off x="1470141" y="379392"/>
            <a:ext cx="6252101" cy="407641"/>
          </a:xfrm>
        </p:spPr>
        <p:txBody>
          <a:bodyPr>
            <a:normAutofit fontScale="90000"/>
          </a:bodyPr>
          <a:lstStyle/>
          <a:p>
            <a:r>
              <a:rPr lang="en-US" sz="3224" dirty="0">
                <a:solidFill>
                  <a:srgbClr val="A50021"/>
                </a:solidFill>
                <a:latin typeface="Times New Roman" pitchFamily="18" charset="0"/>
                <a:cs typeface="Times New Roman" pitchFamily="18" charset="0"/>
              </a:rPr>
              <a:t>Entropy of a Training Set</a:t>
            </a:r>
            <a:endParaRPr lang="en-IN" sz="3224" dirty="0">
              <a:solidFill>
                <a:srgbClr val="A50021"/>
              </a:solidFill>
              <a:latin typeface="Times New Roman" pitchFamily="18" charset="0"/>
              <a:cs typeface="Times New Roman"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xmlns="" val="2238513759"/>
              </p:ext>
            </p:extLst>
          </p:nvPr>
        </p:nvGraphicFramePr>
        <p:xfrm>
          <a:off x="2743200" y="988319"/>
          <a:ext cx="3772354" cy="3538989"/>
        </p:xfrm>
        <a:graphic>
          <a:graphicData uri="http://schemas.openxmlformats.org/drawingml/2006/table">
            <a:tbl>
              <a:tblPr firstRow="1" bandRow="1">
                <a:tableStyleId>{5C22544A-7EE6-4342-B048-85BDC9FD1C3A}</a:tableStyleId>
              </a:tblPr>
              <a:tblGrid>
                <a:gridCol w="568154">
                  <a:extLst>
                    <a:ext uri="{9D8B030D-6E8A-4147-A177-3AD203B41FA5}">
                      <a16:colId xmlns:a16="http://schemas.microsoft.com/office/drawing/2014/main" xmlns="" val="3039673546"/>
                    </a:ext>
                  </a:extLst>
                </a:gridCol>
                <a:gridCol w="815006">
                  <a:extLst>
                    <a:ext uri="{9D8B030D-6E8A-4147-A177-3AD203B41FA5}">
                      <a16:colId xmlns:a16="http://schemas.microsoft.com/office/drawing/2014/main" xmlns="" val="338874690"/>
                    </a:ext>
                  </a:extLst>
                </a:gridCol>
                <a:gridCol w="865246">
                  <a:extLst>
                    <a:ext uri="{9D8B030D-6E8A-4147-A177-3AD203B41FA5}">
                      <a16:colId xmlns:a16="http://schemas.microsoft.com/office/drawing/2014/main" xmlns="" val="830911194"/>
                    </a:ext>
                  </a:extLst>
                </a:gridCol>
                <a:gridCol w="831752">
                  <a:extLst>
                    <a:ext uri="{9D8B030D-6E8A-4147-A177-3AD203B41FA5}">
                      <a16:colId xmlns:a16="http://schemas.microsoft.com/office/drawing/2014/main" xmlns="" val="2073588243"/>
                    </a:ext>
                  </a:extLst>
                </a:gridCol>
                <a:gridCol w="692196">
                  <a:extLst>
                    <a:ext uri="{9D8B030D-6E8A-4147-A177-3AD203B41FA5}">
                      <a16:colId xmlns:a16="http://schemas.microsoft.com/office/drawing/2014/main" xmlns="" val="2560158839"/>
                    </a:ext>
                  </a:extLst>
                </a:gridCol>
              </a:tblGrid>
              <a:tr h="253521">
                <a:tc>
                  <a:txBody>
                    <a:bodyPr/>
                    <a:lstStyle/>
                    <a:p>
                      <a:r>
                        <a:rPr lang="en-IN" sz="1200" dirty="0">
                          <a:latin typeface="Times New Roman" panose="02020603050405020304" pitchFamily="18" charset="0"/>
                          <a:cs typeface="Times New Roman" panose="02020603050405020304" pitchFamily="18" charset="0"/>
                        </a:rPr>
                        <a:t>Age</a:t>
                      </a:r>
                      <a:endParaRPr lang="en-US" sz="1200" dirty="0">
                        <a:latin typeface="Times New Roman" panose="02020603050405020304" pitchFamily="18" charset="0"/>
                        <a:cs typeface="Times New Roman" panose="02020603050405020304" pitchFamily="18" charset="0"/>
                      </a:endParaRPr>
                    </a:p>
                  </a:txBody>
                  <a:tcPr marL="66987" marR="66987" marT="33494" marB="33494"/>
                </a:tc>
                <a:tc>
                  <a:txBody>
                    <a:bodyPr/>
                    <a:lstStyle/>
                    <a:p>
                      <a:r>
                        <a:rPr lang="en-IN" sz="1200" dirty="0">
                          <a:latin typeface="Times New Roman" panose="02020603050405020304" pitchFamily="18" charset="0"/>
                          <a:cs typeface="Times New Roman" panose="02020603050405020304" pitchFamily="18" charset="0"/>
                        </a:rPr>
                        <a:t>Eye sight</a:t>
                      </a:r>
                      <a:endParaRPr lang="en-US" sz="1200" dirty="0">
                        <a:latin typeface="Times New Roman" panose="02020603050405020304" pitchFamily="18" charset="0"/>
                        <a:cs typeface="Times New Roman" panose="02020603050405020304" pitchFamily="18" charset="0"/>
                      </a:endParaRPr>
                    </a:p>
                  </a:txBody>
                  <a:tcPr marL="66987" marR="66987" marT="33494" marB="33494"/>
                </a:tc>
                <a:tc>
                  <a:txBody>
                    <a:bodyPr/>
                    <a:lstStyle/>
                    <a:p>
                      <a:r>
                        <a:rPr lang="en-IN" sz="1200" dirty="0">
                          <a:latin typeface="Times New Roman" panose="02020603050405020304" pitchFamily="18" charset="0"/>
                          <a:cs typeface="Times New Roman" panose="02020603050405020304" pitchFamily="18" charset="0"/>
                        </a:rPr>
                        <a:t>Astigmatic</a:t>
                      </a:r>
                      <a:endParaRPr lang="en-US" sz="1200" dirty="0">
                        <a:latin typeface="Times New Roman" panose="02020603050405020304" pitchFamily="18" charset="0"/>
                        <a:cs typeface="Times New Roman" panose="02020603050405020304" pitchFamily="18" charset="0"/>
                      </a:endParaRPr>
                    </a:p>
                  </a:txBody>
                  <a:tcPr marL="66987" marR="66987" marT="33494" marB="33494"/>
                </a:tc>
                <a:tc>
                  <a:txBody>
                    <a:bodyPr/>
                    <a:lstStyle/>
                    <a:p>
                      <a:r>
                        <a:rPr lang="en-IN" sz="1200" dirty="0">
                          <a:latin typeface="Times New Roman" panose="02020603050405020304" pitchFamily="18" charset="0"/>
                          <a:cs typeface="Times New Roman" panose="02020603050405020304" pitchFamily="18" charset="0"/>
                        </a:rPr>
                        <a:t>Use Type</a:t>
                      </a:r>
                      <a:endParaRPr lang="en-US" sz="1200" dirty="0">
                        <a:latin typeface="Times New Roman" panose="02020603050405020304" pitchFamily="18" charset="0"/>
                        <a:cs typeface="Times New Roman" panose="02020603050405020304" pitchFamily="18" charset="0"/>
                      </a:endParaRPr>
                    </a:p>
                  </a:txBody>
                  <a:tcPr marL="66987" marR="66987" marT="33494" marB="33494"/>
                </a:tc>
                <a:tc>
                  <a:txBody>
                    <a:bodyPr/>
                    <a:lstStyle/>
                    <a:p>
                      <a:r>
                        <a:rPr lang="en-IN" sz="1200" dirty="0">
                          <a:latin typeface="Times New Roman" panose="02020603050405020304" pitchFamily="18" charset="0"/>
                          <a:cs typeface="Times New Roman" panose="02020603050405020304" pitchFamily="18" charset="0"/>
                        </a:rPr>
                        <a:t>Class</a:t>
                      </a:r>
                      <a:endParaRPr lang="en-US" sz="1200" dirty="0">
                        <a:latin typeface="Times New Roman" panose="02020603050405020304" pitchFamily="18" charset="0"/>
                        <a:cs typeface="Times New Roman" panose="02020603050405020304" pitchFamily="18" charset="0"/>
                      </a:endParaRPr>
                    </a:p>
                  </a:txBody>
                  <a:tcPr marL="66987" marR="66987" marT="33494" marB="33494"/>
                </a:tc>
                <a:extLst>
                  <a:ext uri="{0D108BD9-81ED-4DB2-BD59-A6C34878D82A}">
                    <a16:rowId xmlns:a16="http://schemas.microsoft.com/office/drawing/2014/main" xmlns="" val="1527362335"/>
                  </a:ext>
                </a:extLst>
              </a:tr>
              <a:tr h="821367">
                <a:tc>
                  <a:txBody>
                    <a:bodyPr/>
                    <a:lstStyle/>
                    <a:p>
                      <a:pPr algn="ctr"/>
                      <a:r>
                        <a:rPr lang="en-IN" sz="800" b="1" dirty="0">
                          <a:latin typeface="Times New Roman" panose="02020603050405020304" pitchFamily="18" charset="0"/>
                          <a:cs typeface="Times New Roman" panose="02020603050405020304" pitchFamily="18" charset="0"/>
                        </a:rPr>
                        <a:t>1</a:t>
                      </a:r>
                    </a:p>
                    <a:p>
                      <a:pPr algn="ctr"/>
                      <a:r>
                        <a:rPr lang="en-IN" sz="800" b="1" dirty="0">
                          <a:latin typeface="Times New Roman" panose="02020603050405020304" pitchFamily="18" charset="0"/>
                          <a:cs typeface="Times New Roman" panose="02020603050405020304" pitchFamily="18" charset="0"/>
                        </a:rPr>
                        <a:t>1</a:t>
                      </a:r>
                    </a:p>
                    <a:p>
                      <a:pPr algn="ctr"/>
                      <a:r>
                        <a:rPr lang="en-IN" sz="800" b="1" dirty="0">
                          <a:latin typeface="Times New Roman" panose="02020603050405020304" pitchFamily="18" charset="0"/>
                          <a:cs typeface="Times New Roman" panose="02020603050405020304" pitchFamily="18" charset="0"/>
                        </a:rPr>
                        <a:t>1</a:t>
                      </a:r>
                    </a:p>
                    <a:p>
                      <a:pPr algn="ctr"/>
                      <a:r>
                        <a:rPr lang="en-IN" sz="800" b="1" dirty="0">
                          <a:latin typeface="Times New Roman" panose="02020603050405020304" pitchFamily="18" charset="0"/>
                          <a:cs typeface="Times New Roman" panose="02020603050405020304" pitchFamily="18" charset="0"/>
                        </a:rPr>
                        <a:t>1</a:t>
                      </a:r>
                    </a:p>
                    <a:p>
                      <a:pPr algn="ctr"/>
                      <a:r>
                        <a:rPr lang="en-IN" sz="800" b="1" dirty="0">
                          <a:latin typeface="Times New Roman" panose="02020603050405020304" pitchFamily="18" charset="0"/>
                          <a:cs typeface="Times New Roman" panose="02020603050405020304" pitchFamily="18" charset="0"/>
                        </a:rPr>
                        <a:t>1</a:t>
                      </a:r>
                    </a:p>
                    <a:p>
                      <a:pPr algn="ctr"/>
                      <a:r>
                        <a:rPr lang="en-IN" sz="800" b="1" dirty="0">
                          <a:latin typeface="Times New Roman" panose="02020603050405020304" pitchFamily="18" charset="0"/>
                          <a:cs typeface="Times New Roman" panose="02020603050405020304" pitchFamily="18" charset="0"/>
                        </a:rPr>
                        <a:t>1</a:t>
                      </a:r>
                      <a:endParaRPr lang="en-US" sz="800" b="1" dirty="0">
                        <a:latin typeface="Times New Roman" panose="02020603050405020304" pitchFamily="18" charset="0"/>
                        <a:cs typeface="Times New Roman" panose="02020603050405020304" pitchFamily="18" charset="0"/>
                      </a:endParaRPr>
                    </a:p>
                  </a:txBody>
                  <a:tcPr marL="66987" marR="66987" marT="33494" marB="33494"/>
                </a:tc>
                <a:tc>
                  <a:txBody>
                    <a:bodyPr/>
                    <a:lstStyle/>
                    <a:p>
                      <a:pPr algn="ctr"/>
                      <a:r>
                        <a:rPr lang="en-IN" sz="800" b="1" dirty="0">
                          <a:latin typeface="Times New Roman" panose="02020603050405020304" pitchFamily="18" charset="0"/>
                          <a:cs typeface="Times New Roman" panose="02020603050405020304" pitchFamily="18" charset="0"/>
                        </a:rPr>
                        <a:t>1</a:t>
                      </a:r>
                    </a:p>
                    <a:p>
                      <a:pPr algn="ctr"/>
                      <a:r>
                        <a:rPr lang="en-IN" sz="800" b="1" dirty="0">
                          <a:latin typeface="Times New Roman" panose="02020603050405020304" pitchFamily="18" charset="0"/>
                          <a:cs typeface="Times New Roman" panose="02020603050405020304" pitchFamily="18" charset="0"/>
                        </a:rPr>
                        <a:t>1</a:t>
                      </a:r>
                    </a:p>
                    <a:p>
                      <a:pPr algn="ctr"/>
                      <a:r>
                        <a:rPr lang="en-IN" sz="800" b="1" dirty="0">
                          <a:latin typeface="Times New Roman" panose="02020603050405020304" pitchFamily="18" charset="0"/>
                          <a:cs typeface="Times New Roman" panose="02020603050405020304" pitchFamily="18" charset="0"/>
                        </a:rPr>
                        <a:t>1</a:t>
                      </a:r>
                    </a:p>
                    <a:p>
                      <a:pPr algn="ctr"/>
                      <a:r>
                        <a:rPr lang="en-IN" sz="800" b="1" dirty="0">
                          <a:latin typeface="Times New Roman" panose="02020603050405020304" pitchFamily="18" charset="0"/>
                          <a:cs typeface="Times New Roman" panose="02020603050405020304" pitchFamily="18" charset="0"/>
                        </a:rPr>
                        <a:t>1</a:t>
                      </a:r>
                    </a:p>
                    <a:p>
                      <a:pPr algn="ctr"/>
                      <a:r>
                        <a:rPr lang="en-IN" sz="800" b="1" dirty="0">
                          <a:latin typeface="Times New Roman" panose="02020603050405020304" pitchFamily="18" charset="0"/>
                          <a:cs typeface="Times New Roman" panose="02020603050405020304" pitchFamily="18" charset="0"/>
                        </a:rPr>
                        <a:t>2</a:t>
                      </a:r>
                    </a:p>
                    <a:p>
                      <a:pPr algn="ctr"/>
                      <a:r>
                        <a:rPr lang="en-IN" sz="800" b="1" dirty="0">
                          <a:latin typeface="Times New Roman" panose="02020603050405020304" pitchFamily="18" charset="0"/>
                          <a:cs typeface="Times New Roman" panose="02020603050405020304" pitchFamily="18" charset="0"/>
                        </a:rPr>
                        <a:t>2</a:t>
                      </a:r>
                    </a:p>
                  </a:txBody>
                  <a:tcPr marL="66987" marR="66987" marT="33494" marB="33494"/>
                </a:tc>
                <a:tc>
                  <a:txBody>
                    <a:bodyPr/>
                    <a:lstStyle/>
                    <a:p>
                      <a:pPr algn="ctr"/>
                      <a:r>
                        <a:rPr lang="en-IN" sz="800" b="1" dirty="0">
                          <a:latin typeface="Times New Roman" panose="02020603050405020304" pitchFamily="18" charset="0"/>
                          <a:cs typeface="Times New Roman" panose="02020603050405020304" pitchFamily="18" charset="0"/>
                        </a:rPr>
                        <a:t>1</a:t>
                      </a:r>
                    </a:p>
                    <a:p>
                      <a:pPr algn="ctr"/>
                      <a:r>
                        <a:rPr lang="en-IN" sz="800" b="1" dirty="0">
                          <a:latin typeface="Times New Roman" panose="02020603050405020304" pitchFamily="18" charset="0"/>
                          <a:cs typeface="Times New Roman" panose="02020603050405020304" pitchFamily="18" charset="0"/>
                        </a:rPr>
                        <a:t>1</a:t>
                      </a:r>
                    </a:p>
                    <a:p>
                      <a:pPr algn="ctr"/>
                      <a:r>
                        <a:rPr lang="en-IN" sz="800" b="1" dirty="0">
                          <a:latin typeface="Times New Roman" panose="02020603050405020304" pitchFamily="18" charset="0"/>
                          <a:cs typeface="Times New Roman" panose="02020603050405020304" pitchFamily="18" charset="0"/>
                        </a:rPr>
                        <a:t>2</a:t>
                      </a:r>
                    </a:p>
                    <a:p>
                      <a:pPr algn="ctr"/>
                      <a:r>
                        <a:rPr lang="en-IN" sz="800" b="1" dirty="0">
                          <a:latin typeface="Times New Roman" panose="02020603050405020304" pitchFamily="18" charset="0"/>
                          <a:cs typeface="Times New Roman" panose="02020603050405020304" pitchFamily="18" charset="0"/>
                        </a:rPr>
                        <a:t>2</a:t>
                      </a:r>
                    </a:p>
                    <a:p>
                      <a:pPr algn="ctr"/>
                      <a:r>
                        <a:rPr lang="en-IN" sz="800" b="1" dirty="0">
                          <a:latin typeface="Times New Roman" panose="02020603050405020304" pitchFamily="18" charset="0"/>
                          <a:cs typeface="Times New Roman" panose="02020603050405020304" pitchFamily="18" charset="0"/>
                        </a:rPr>
                        <a:t>1</a:t>
                      </a:r>
                    </a:p>
                    <a:p>
                      <a:pPr algn="ctr"/>
                      <a:r>
                        <a:rPr lang="en-IN" sz="800" b="1" dirty="0">
                          <a:latin typeface="Times New Roman" panose="02020603050405020304" pitchFamily="18" charset="0"/>
                          <a:cs typeface="Times New Roman" panose="02020603050405020304" pitchFamily="18" charset="0"/>
                        </a:rPr>
                        <a:t>1</a:t>
                      </a:r>
                    </a:p>
                  </a:txBody>
                  <a:tcPr marL="66987" marR="66987" marT="33494" marB="33494"/>
                </a:tc>
                <a:tc>
                  <a:txBody>
                    <a:bodyPr/>
                    <a:lstStyle/>
                    <a:p>
                      <a:pPr algn="ctr"/>
                      <a:r>
                        <a:rPr lang="en-IN" sz="800" b="1" dirty="0">
                          <a:latin typeface="Times New Roman" panose="02020603050405020304" pitchFamily="18" charset="0"/>
                          <a:cs typeface="Times New Roman" panose="02020603050405020304" pitchFamily="18" charset="0"/>
                        </a:rPr>
                        <a:t>1</a:t>
                      </a:r>
                    </a:p>
                    <a:p>
                      <a:pPr algn="ctr"/>
                      <a:r>
                        <a:rPr lang="en-IN" sz="800" b="1" dirty="0">
                          <a:latin typeface="Times New Roman" panose="02020603050405020304" pitchFamily="18" charset="0"/>
                          <a:cs typeface="Times New Roman" panose="02020603050405020304" pitchFamily="18" charset="0"/>
                        </a:rPr>
                        <a:t>2</a:t>
                      </a:r>
                    </a:p>
                    <a:p>
                      <a:pPr algn="ctr"/>
                      <a:r>
                        <a:rPr lang="en-IN" sz="800" b="1" dirty="0">
                          <a:latin typeface="Times New Roman" panose="02020603050405020304" pitchFamily="18" charset="0"/>
                          <a:cs typeface="Times New Roman" panose="02020603050405020304" pitchFamily="18" charset="0"/>
                        </a:rPr>
                        <a:t>1</a:t>
                      </a:r>
                    </a:p>
                    <a:p>
                      <a:pPr algn="ctr"/>
                      <a:r>
                        <a:rPr lang="en-IN" sz="800" b="1" dirty="0">
                          <a:latin typeface="Times New Roman" panose="02020603050405020304" pitchFamily="18" charset="0"/>
                          <a:cs typeface="Times New Roman" panose="02020603050405020304" pitchFamily="18" charset="0"/>
                        </a:rPr>
                        <a:t>2</a:t>
                      </a:r>
                    </a:p>
                    <a:p>
                      <a:pPr algn="ctr"/>
                      <a:r>
                        <a:rPr lang="en-IN" sz="800" b="1" dirty="0">
                          <a:latin typeface="Times New Roman" panose="02020603050405020304" pitchFamily="18" charset="0"/>
                          <a:cs typeface="Times New Roman" panose="02020603050405020304" pitchFamily="18" charset="0"/>
                        </a:rPr>
                        <a:t>1</a:t>
                      </a:r>
                    </a:p>
                    <a:p>
                      <a:pPr algn="ctr"/>
                      <a:r>
                        <a:rPr lang="en-IN" sz="800" b="1" dirty="0">
                          <a:latin typeface="Times New Roman" panose="02020603050405020304" pitchFamily="18" charset="0"/>
                          <a:cs typeface="Times New Roman" panose="02020603050405020304" pitchFamily="18" charset="0"/>
                        </a:rPr>
                        <a:t>2</a:t>
                      </a:r>
                    </a:p>
                  </a:txBody>
                  <a:tcPr marL="66987" marR="66987" marT="33494" marB="33494"/>
                </a:tc>
                <a:tc>
                  <a:txBody>
                    <a:bodyPr/>
                    <a:lstStyle/>
                    <a:p>
                      <a:pPr algn="ctr"/>
                      <a:r>
                        <a:rPr lang="en-IN" sz="800" b="1" dirty="0">
                          <a:latin typeface="Times New Roman" panose="02020603050405020304" pitchFamily="18" charset="0"/>
                          <a:cs typeface="Times New Roman" panose="02020603050405020304" pitchFamily="18" charset="0"/>
                        </a:rPr>
                        <a:t>3</a:t>
                      </a:r>
                    </a:p>
                    <a:p>
                      <a:pPr algn="ctr"/>
                      <a:r>
                        <a:rPr lang="en-IN" sz="800" b="1" dirty="0">
                          <a:latin typeface="Times New Roman" panose="02020603050405020304" pitchFamily="18" charset="0"/>
                          <a:cs typeface="Times New Roman" panose="02020603050405020304" pitchFamily="18" charset="0"/>
                        </a:rPr>
                        <a:t>2</a:t>
                      </a:r>
                    </a:p>
                    <a:p>
                      <a:pPr algn="ctr"/>
                      <a:r>
                        <a:rPr lang="en-IN" sz="800" b="1" dirty="0">
                          <a:latin typeface="Times New Roman" panose="02020603050405020304" pitchFamily="18" charset="0"/>
                          <a:cs typeface="Times New Roman" panose="02020603050405020304" pitchFamily="18" charset="0"/>
                        </a:rPr>
                        <a:t>3</a:t>
                      </a:r>
                    </a:p>
                    <a:p>
                      <a:pPr algn="ctr"/>
                      <a:r>
                        <a:rPr lang="en-IN" sz="800" b="1" dirty="0">
                          <a:latin typeface="Times New Roman" panose="02020603050405020304" pitchFamily="18" charset="0"/>
                          <a:cs typeface="Times New Roman" panose="02020603050405020304" pitchFamily="18" charset="0"/>
                        </a:rPr>
                        <a:t>1</a:t>
                      </a:r>
                    </a:p>
                    <a:p>
                      <a:pPr algn="ctr"/>
                      <a:r>
                        <a:rPr lang="en-IN" sz="800" b="1" dirty="0">
                          <a:latin typeface="Times New Roman" panose="02020603050405020304" pitchFamily="18" charset="0"/>
                          <a:cs typeface="Times New Roman" panose="02020603050405020304" pitchFamily="18" charset="0"/>
                        </a:rPr>
                        <a:t>3</a:t>
                      </a:r>
                    </a:p>
                    <a:p>
                      <a:pPr algn="ctr"/>
                      <a:r>
                        <a:rPr lang="en-IN" sz="800" b="1" dirty="0">
                          <a:latin typeface="Times New Roman" panose="02020603050405020304" pitchFamily="18" charset="0"/>
                          <a:cs typeface="Times New Roman" panose="02020603050405020304" pitchFamily="18" charset="0"/>
                        </a:rPr>
                        <a:t>2</a:t>
                      </a:r>
                      <a:endParaRPr lang="en-US" sz="800" b="1" dirty="0">
                        <a:latin typeface="Times New Roman" panose="02020603050405020304" pitchFamily="18" charset="0"/>
                        <a:cs typeface="Times New Roman" panose="02020603050405020304" pitchFamily="18" charset="0"/>
                      </a:endParaRPr>
                    </a:p>
                  </a:txBody>
                  <a:tcPr marL="66987" marR="66987" marT="33494" marB="33494"/>
                </a:tc>
                <a:extLst>
                  <a:ext uri="{0D108BD9-81ED-4DB2-BD59-A6C34878D82A}">
                    <a16:rowId xmlns:a16="http://schemas.microsoft.com/office/drawing/2014/main" xmlns="" val="958080769"/>
                  </a:ext>
                </a:extLst>
              </a:tr>
              <a:tr h="821367">
                <a:tc>
                  <a:txBody>
                    <a:bodyPr/>
                    <a:lstStyle/>
                    <a:p>
                      <a:pPr algn="ctr"/>
                      <a:r>
                        <a:rPr lang="en-IN" sz="800" b="1" dirty="0">
                          <a:latin typeface="Times New Roman" panose="02020603050405020304" pitchFamily="18" charset="0"/>
                          <a:cs typeface="Times New Roman" panose="02020603050405020304" pitchFamily="18" charset="0"/>
                        </a:rPr>
                        <a:t>1</a:t>
                      </a:r>
                    </a:p>
                    <a:p>
                      <a:pPr algn="ctr"/>
                      <a:r>
                        <a:rPr lang="en-IN" sz="800" b="1" dirty="0">
                          <a:latin typeface="Times New Roman" panose="02020603050405020304" pitchFamily="18" charset="0"/>
                          <a:cs typeface="Times New Roman" panose="02020603050405020304" pitchFamily="18" charset="0"/>
                        </a:rPr>
                        <a:t>1</a:t>
                      </a:r>
                    </a:p>
                    <a:p>
                      <a:pPr algn="ctr"/>
                      <a:r>
                        <a:rPr lang="en-IN" sz="800" b="1" dirty="0">
                          <a:latin typeface="Times New Roman" panose="02020603050405020304" pitchFamily="18" charset="0"/>
                          <a:cs typeface="Times New Roman" panose="02020603050405020304" pitchFamily="18" charset="0"/>
                        </a:rPr>
                        <a:t>2</a:t>
                      </a:r>
                    </a:p>
                    <a:p>
                      <a:pPr algn="ctr"/>
                      <a:r>
                        <a:rPr lang="en-IN" sz="800" b="1" dirty="0">
                          <a:latin typeface="Times New Roman" panose="02020603050405020304" pitchFamily="18" charset="0"/>
                          <a:cs typeface="Times New Roman" panose="02020603050405020304" pitchFamily="18" charset="0"/>
                        </a:rPr>
                        <a:t>2</a:t>
                      </a:r>
                    </a:p>
                    <a:p>
                      <a:pPr algn="ctr"/>
                      <a:r>
                        <a:rPr lang="en-IN" sz="800" b="1" dirty="0">
                          <a:latin typeface="Times New Roman" panose="02020603050405020304" pitchFamily="18" charset="0"/>
                          <a:cs typeface="Times New Roman" panose="02020603050405020304" pitchFamily="18" charset="0"/>
                        </a:rPr>
                        <a:t>2</a:t>
                      </a:r>
                    </a:p>
                    <a:p>
                      <a:pPr algn="ctr"/>
                      <a:r>
                        <a:rPr lang="en-IN" sz="800" b="1" dirty="0">
                          <a:latin typeface="Times New Roman" panose="02020603050405020304" pitchFamily="18" charset="0"/>
                          <a:cs typeface="Times New Roman" panose="02020603050405020304" pitchFamily="18" charset="0"/>
                        </a:rPr>
                        <a:t>2</a:t>
                      </a:r>
                      <a:endParaRPr lang="en-US" sz="800" b="1" dirty="0">
                        <a:latin typeface="Times New Roman" panose="02020603050405020304" pitchFamily="18" charset="0"/>
                        <a:cs typeface="Times New Roman" panose="02020603050405020304" pitchFamily="18" charset="0"/>
                      </a:endParaRPr>
                    </a:p>
                  </a:txBody>
                  <a:tcPr marL="66987" marR="66987" marT="33494" marB="33494"/>
                </a:tc>
                <a:tc>
                  <a:txBody>
                    <a:bodyPr/>
                    <a:lstStyle/>
                    <a:p>
                      <a:pPr algn="ctr"/>
                      <a:r>
                        <a:rPr lang="en-IN" sz="800" b="1" dirty="0">
                          <a:latin typeface="Times New Roman" panose="02020603050405020304" pitchFamily="18" charset="0"/>
                          <a:cs typeface="Times New Roman" panose="02020603050405020304" pitchFamily="18" charset="0"/>
                        </a:rPr>
                        <a:t>2</a:t>
                      </a:r>
                    </a:p>
                    <a:p>
                      <a:pPr algn="ctr"/>
                      <a:r>
                        <a:rPr lang="en-IN" sz="800" b="1" dirty="0">
                          <a:latin typeface="Times New Roman" panose="02020603050405020304" pitchFamily="18" charset="0"/>
                          <a:cs typeface="Times New Roman" panose="02020603050405020304" pitchFamily="18" charset="0"/>
                        </a:rPr>
                        <a:t>2</a:t>
                      </a:r>
                    </a:p>
                    <a:p>
                      <a:pPr algn="ctr"/>
                      <a:r>
                        <a:rPr lang="en-IN" sz="800" b="1" dirty="0">
                          <a:latin typeface="Times New Roman" panose="02020603050405020304" pitchFamily="18" charset="0"/>
                          <a:cs typeface="Times New Roman" panose="02020603050405020304" pitchFamily="18" charset="0"/>
                        </a:rPr>
                        <a:t>1</a:t>
                      </a:r>
                    </a:p>
                    <a:p>
                      <a:pPr algn="ctr"/>
                      <a:r>
                        <a:rPr lang="en-IN" sz="800" b="1" dirty="0">
                          <a:latin typeface="Times New Roman" panose="02020603050405020304" pitchFamily="18" charset="0"/>
                          <a:cs typeface="Times New Roman" panose="02020603050405020304" pitchFamily="18" charset="0"/>
                        </a:rPr>
                        <a:t>1</a:t>
                      </a:r>
                    </a:p>
                    <a:p>
                      <a:pPr algn="ctr"/>
                      <a:r>
                        <a:rPr lang="en-IN" sz="800" b="1" dirty="0">
                          <a:latin typeface="Times New Roman" panose="02020603050405020304" pitchFamily="18" charset="0"/>
                          <a:cs typeface="Times New Roman" panose="02020603050405020304" pitchFamily="18" charset="0"/>
                        </a:rPr>
                        <a:t>1</a:t>
                      </a:r>
                    </a:p>
                    <a:p>
                      <a:pPr algn="ctr"/>
                      <a:r>
                        <a:rPr lang="en-IN" sz="800" b="1" dirty="0">
                          <a:latin typeface="Times New Roman" panose="02020603050405020304" pitchFamily="18" charset="0"/>
                          <a:cs typeface="Times New Roman" panose="02020603050405020304" pitchFamily="18" charset="0"/>
                        </a:rPr>
                        <a:t>1</a:t>
                      </a:r>
                    </a:p>
                  </a:txBody>
                  <a:tcPr marL="66987" marR="66987" marT="33494" marB="33494"/>
                </a:tc>
                <a:tc>
                  <a:txBody>
                    <a:bodyPr/>
                    <a:lstStyle/>
                    <a:p>
                      <a:pPr algn="ctr"/>
                      <a:r>
                        <a:rPr lang="en-IN" sz="800" b="1" dirty="0">
                          <a:latin typeface="Times New Roman" panose="02020603050405020304" pitchFamily="18" charset="0"/>
                          <a:cs typeface="Times New Roman" panose="02020603050405020304" pitchFamily="18" charset="0"/>
                        </a:rPr>
                        <a:t>2</a:t>
                      </a:r>
                    </a:p>
                    <a:p>
                      <a:pPr algn="ctr"/>
                      <a:r>
                        <a:rPr lang="en-IN" sz="800" b="1" dirty="0">
                          <a:latin typeface="Times New Roman" panose="02020603050405020304" pitchFamily="18" charset="0"/>
                          <a:cs typeface="Times New Roman" panose="02020603050405020304" pitchFamily="18" charset="0"/>
                        </a:rPr>
                        <a:t>2</a:t>
                      </a:r>
                    </a:p>
                    <a:p>
                      <a:pPr algn="ctr"/>
                      <a:r>
                        <a:rPr lang="en-IN" sz="800" b="1" dirty="0">
                          <a:latin typeface="Times New Roman" panose="02020603050405020304" pitchFamily="18" charset="0"/>
                          <a:cs typeface="Times New Roman" panose="02020603050405020304" pitchFamily="18" charset="0"/>
                        </a:rPr>
                        <a:t>1</a:t>
                      </a:r>
                    </a:p>
                    <a:p>
                      <a:pPr algn="ctr"/>
                      <a:r>
                        <a:rPr lang="en-IN" sz="800" b="1" dirty="0">
                          <a:latin typeface="Times New Roman" panose="02020603050405020304" pitchFamily="18" charset="0"/>
                          <a:cs typeface="Times New Roman" panose="02020603050405020304" pitchFamily="18" charset="0"/>
                        </a:rPr>
                        <a:t>1</a:t>
                      </a:r>
                    </a:p>
                    <a:p>
                      <a:pPr algn="ctr"/>
                      <a:r>
                        <a:rPr lang="en-IN" sz="800" b="1" dirty="0">
                          <a:latin typeface="Times New Roman" panose="02020603050405020304" pitchFamily="18" charset="0"/>
                          <a:cs typeface="Times New Roman" panose="02020603050405020304" pitchFamily="18" charset="0"/>
                        </a:rPr>
                        <a:t>2</a:t>
                      </a:r>
                    </a:p>
                    <a:p>
                      <a:pPr algn="ctr"/>
                      <a:r>
                        <a:rPr lang="en-IN" sz="800" b="1" dirty="0">
                          <a:latin typeface="Times New Roman" panose="02020603050405020304" pitchFamily="18" charset="0"/>
                          <a:cs typeface="Times New Roman" panose="02020603050405020304" pitchFamily="18" charset="0"/>
                        </a:rPr>
                        <a:t>2</a:t>
                      </a:r>
                      <a:endParaRPr lang="en-US" sz="800" b="1" dirty="0">
                        <a:latin typeface="Times New Roman" panose="02020603050405020304" pitchFamily="18" charset="0"/>
                        <a:cs typeface="Times New Roman" panose="02020603050405020304" pitchFamily="18" charset="0"/>
                      </a:endParaRPr>
                    </a:p>
                  </a:txBody>
                  <a:tcPr marL="66987" marR="66987" marT="33494" marB="33494"/>
                </a:tc>
                <a:tc>
                  <a:txBody>
                    <a:bodyPr/>
                    <a:lstStyle/>
                    <a:p>
                      <a:pPr algn="ctr"/>
                      <a:r>
                        <a:rPr lang="en-IN" sz="800" b="1" dirty="0">
                          <a:latin typeface="Times New Roman" panose="02020603050405020304" pitchFamily="18" charset="0"/>
                          <a:cs typeface="Times New Roman" panose="02020603050405020304" pitchFamily="18" charset="0"/>
                        </a:rPr>
                        <a:t>1</a:t>
                      </a:r>
                    </a:p>
                    <a:p>
                      <a:pPr algn="ctr"/>
                      <a:r>
                        <a:rPr lang="en-IN" sz="800" b="1" dirty="0">
                          <a:latin typeface="Times New Roman" panose="02020603050405020304" pitchFamily="18" charset="0"/>
                          <a:cs typeface="Times New Roman" panose="02020603050405020304" pitchFamily="18" charset="0"/>
                        </a:rPr>
                        <a:t>2</a:t>
                      </a:r>
                    </a:p>
                    <a:p>
                      <a:pPr algn="ctr"/>
                      <a:r>
                        <a:rPr lang="en-IN" sz="800" b="1" dirty="0">
                          <a:latin typeface="Times New Roman" panose="02020603050405020304" pitchFamily="18" charset="0"/>
                          <a:cs typeface="Times New Roman" panose="02020603050405020304" pitchFamily="18" charset="0"/>
                        </a:rPr>
                        <a:t>1</a:t>
                      </a:r>
                    </a:p>
                    <a:p>
                      <a:pPr algn="ctr"/>
                      <a:r>
                        <a:rPr lang="en-IN" sz="800" b="1" dirty="0">
                          <a:latin typeface="Times New Roman" panose="02020603050405020304" pitchFamily="18" charset="0"/>
                          <a:cs typeface="Times New Roman" panose="02020603050405020304" pitchFamily="18" charset="0"/>
                        </a:rPr>
                        <a:t>2</a:t>
                      </a:r>
                    </a:p>
                    <a:p>
                      <a:pPr algn="ctr"/>
                      <a:r>
                        <a:rPr lang="en-IN" sz="800" b="1" dirty="0">
                          <a:latin typeface="Times New Roman" panose="02020603050405020304" pitchFamily="18" charset="0"/>
                          <a:cs typeface="Times New Roman" panose="02020603050405020304" pitchFamily="18" charset="0"/>
                        </a:rPr>
                        <a:t>1</a:t>
                      </a:r>
                    </a:p>
                    <a:p>
                      <a:pPr algn="ctr"/>
                      <a:r>
                        <a:rPr lang="en-IN" sz="800" b="1" dirty="0">
                          <a:latin typeface="Times New Roman" panose="02020603050405020304" pitchFamily="18" charset="0"/>
                          <a:cs typeface="Times New Roman" panose="02020603050405020304" pitchFamily="18" charset="0"/>
                        </a:rPr>
                        <a:t>2</a:t>
                      </a:r>
                    </a:p>
                  </a:txBody>
                  <a:tcPr marL="66987" marR="66987" marT="33494" marB="33494"/>
                </a:tc>
                <a:tc>
                  <a:txBody>
                    <a:bodyPr/>
                    <a:lstStyle/>
                    <a:p>
                      <a:pPr algn="ctr"/>
                      <a:r>
                        <a:rPr lang="en-IN" sz="800" b="1" dirty="0">
                          <a:latin typeface="Times New Roman" panose="02020603050405020304" pitchFamily="18" charset="0"/>
                          <a:cs typeface="Times New Roman" panose="02020603050405020304" pitchFamily="18" charset="0"/>
                        </a:rPr>
                        <a:t>3</a:t>
                      </a:r>
                    </a:p>
                    <a:p>
                      <a:pPr algn="ctr"/>
                      <a:r>
                        <a:rPr lang="en-IN" sz="800" b="1" dirty="0">
                          <a:latin typeface="Times New Roman" panose="02020603050405020304" pitchFamily="18" charset="0"/>
                          <a:cs typeface="Times New Roman" panose="02020603050405020304" pitchFamily="18" charset="0"/>
                        </a:rPr>
                        <a:t>1</a:t>
                      </a:r>
                    </a:p>
                    <a:p>
                      <a:pPr algn="ctr"/>
                      <a:r>
                        <a:rPr lang="en-IN" sz="800" b="1" dirty="0">
                          <a:latin typeface="Times New Roman" panose="02020603050405020304" pitchFamily="18" charset="0"/>
                          <a:cs typeface="Times New Roman" panose="02020603050405020304" pitchFamily="18" charset="0"/>
                        </a:rPr>
                        <a:t>3</a:t>
                      </a:r>
                    </a:p>
                    <a:p>
                      <a:pPr algn="ctr"/>
                      <a:r>
                        <a:rPr lang="en-IN" sz="800" b="1" dirty="0">
                          <a:latin typeface="Times New Roman" panose="02020603050405020304" pitchFamily="18" charset="0"/>
                          <a:cs typeface="Times New Roman" panose="02020603050405020304" pitchFamily="18" charset="0"/>
                        </a:rPr>
                        <a:t>2</a:t>
                      </a:r>
                    </a:p>
                    <a:p>
                      <a:pPr algn="ctr"/>
                      <a:r>
                        <a:rPr lang="en-IN" sz="800" b="1" dirty="0">
                          <a:latin typeface="Times New Roman" panose="02020603050405020304" pitchFamily="18" charset="0"/>
                          <a:cs typeface="Times New Roman" panose="02020603050405020304" pitchFamily="18" charset="0"/>
                        </a:rPr>
                        <a:t>3</a:t>
                      </a:r>
                    </a:p>
                    <a:p>
                      <a:pPr algn="ctr"/>
                      <a:r>
                        <a:rPr lang="en-IN" sz="800" b="1" dirty="0">
                          <a:latin typeface="Times New Roman" panose="02020603050405020304" pitchFamily="18" charset="0"/>
                          <a:cs typeface="Times New Roman" panose="02020603050405020304" pitchFamily="18" charset="0"/>
                        </a:rPr>
                        <a:t>1</a:t>
                      </a:r>
                      <a:endParaRPr lang="en-US" sz="800" b="1" dirty="0">
                        <a:latin typeface="Times New Roman" panose="02020603050405020304" pitchFamily="18" charset="0"/>
                        <a:cs typeface="Times New Roman" panose="02020603050405020304" pitchFamily="18" charset="0"/>
                      </a:endParaRPr>
                    </a:p>
                  </a:txBody>
                  <a:tcPr marL="66987" marR="66987" marT="33494" marB="33494"/>
                </a:tc>
                <a:extLst>
                  <a:ext uri="{0D108BD9-81ED-4DB2-BD59-A6C34878D82A}">
                    <a16:rowId xmlns:a16="http://schemas.microsoft.com/office/drawing/2014/main" xmlns="" val="1910080064"/>
                  </a:ext>
                </a:extLst>
              </a:tr>
              <a:tr h="821367">
                <a:tc>
                  <a:txBody>
                    <a:bodyPr/>
                    <a:lstStyle/>
                    <a:p>
                      <a:pPr algn="ctr"/>
                      <a:r>
                        <a:rPr lang="en-IN" sz="800" b="1" dirty="0">
                          <a:latin typeface="Times New Roman" panose="02020603050405020304" pitchFamily="18" charset="0"/>
                          <a:cs typeface="Times New Roman" panose="02020603050405020304" pitchFamily="18" charset="0"/>
                        </a:rPr>
                        <a:t>2</a:t>
                      </a:r>
                    </a:p>
                    <a:p>
                      <a:pPr algn="ctr"/>
                      <a:r>
                        <a:rPr lang="en-IN" sz="800" b="1" dirty="0">
                          <a:latin typeface="Times New Roman" panose="02020603050405020304" pitchFamily="18" charset="0"/>
                          <a:cs typeface="Times New Roman" panose="02020603050405020304" pitchFamily="18" charset="0"/>
                        </a:rPr>
                        <a:t>2</a:t>
                      </a:r>
                    </a:p>
                    <a:p>
                      <a:pPr algn="ctr"/>
                      <a:r>
                        <a:rPr lang="en-IN" sz="800" b="1" dirty="0">
                          <a:latin typeface="Times New Roman" panose="02020603050405020304" pitchFamily="18" charset="0"/>
                          <a:cs typeface="Times New Roman" panose="02020603050405020304" pitchFamily="18" charset="0"/>
                        </a:rPr>
                        <a:t>2</a:t>
                      </a:r>
                    </a:p>
                    <a:p>
                      <a:pPr algn="ctr"/>
                      <a:r>
                        <a:rPr lang="en-IN" sz="800" b="1" dirty="0">
                          <a:latin typeface="Times New Roman" panose="02020603050405020304" pitchFamily="18" charset="0"/>
                          <a:cs typeface="Times New Roman" panose="02020603050405020304" pitchFamily="18" charset="0"/>
                        </a:rPr>
                        <a:t>2</a:t>
                      </a:r>
                    </a:p>
                    <a:p>
                      <a:pPr algn="ctr"/>
                      <a:r>
                        <a:rPr lang="en-IN" sz="800" b="1" dirty="0">
                          <a:latin typeface="Times New Roman" panose="02020603050405020304" pitchFamily="18" charset="0"/>
                          <a:cs typeface="Times New Roman" panose="02020603050405020304" pitchFamily="18" charset="0"/>
                        </a:rPr>
                        <a:t>3</a:t>
                      </a:r>
                    </a:p>
                    <a:p>
                      <a:pPr algn="ctr"/>
                      <a:r>
                        <a:rPr lang="en-IN" sz="800" b="1" dirty="0">
                          <a:latin typeface="Times New Roman" panose="02020603050405020304" pitchFamily="18" charset="0"/>
                          <a:cs typeface="Times New Roman" panose="02020603050405020304" pitchFamily="18" charset="0"/>
                        </a:rPr>
                        <a:t>3</a:t>
                      </a:r>
                      <a:endParaRPr lang="en-US" sz="800" b="1" dirty="0">
                        <a:latin typeface="Times New Roman" panose="02020603050405020304" pitchFamily="18" charset="0"/>
                        <a:cs typeface="Times New Roman" panose="02020603050405020304" pitchFamily="18" charset="0"/>
                      </a:endParaRPr>
                    </a:p>
                  </a:txBody>
                  <a:tcPr marL="66987" marR="66987" marT="33494" marB="33494"/>
                </a:tc>
                <a:tc>
                  <a:txBody>
                    <a:bodyPr/>
                    <a:lstStyle/>
                    <a:p>
                      <a:pPr algn="ctr"/>
                      <a:r>
                        <a:rPr lang="en-IN" sz="800" b="1" dirty="0">
                          <a:latin typeface="Times New Roman" panose="02020603050405020304" pitchFamily="18" charset="0"/>
                          <a:cs typeface="Times New Roman" panose="02020603050405020304" pitchFamily="18" charset="0"/>
                        </a:rPr>
                        <a:t>2</a:t>
                      </a:r>
                    </a:p>
                    <a:p>
                      <a:pPr algn="ctr"/>
                      <a:r>
                        <a:rPr lang="en-IN" sz="800" b="1" dirty="0">
                          <a:latin typeface="Times New Roman" panose="02020603050405020304" pitchFamily="18" charset="0"/>
                          <a:cs typeface="Times New Roman" panose="02020603050405020304" pitchFamily="18" charset="0"/>
                        </a:rPr>
                        <a:t>2</a:t>
                      </a:r>
                    </a:p>
                    <a:p>
                      <a:pPr algn="ctr"/>
                      <a:r>
                        <a:rPr lang="en-IN" sz="800" b="1" dirty="0">
                          <a:latin typeface="Times New Roman" panose="02020603050405020304" pitchFamily="18" charset="0"/>
                          <a:cs typeface="Times New Roman" panose="02020603050405020304" pitchFamily="18" charset="0"/>
                        </a:rPr>
                        <a:t>2</a:t>
                      </a:r>
                    </a:p>
                    <a:p>
                      <a:pPr algn="ctr"/>
                      <a:r>
                        <a:rPr lang="en-IN" sz="800" b="1" dirty="0">
                          <a:latin typeface="Times New Roman" panose="02020603050405020304" pitchFamily="18" charset="0"/>
                          <a:cs typeface="Times New Roman" panose="02020603050405020304" pitchFamily="18" charset="0"/>
                        </a:rPr>
                        <a:t>2</a:t>
                      </a:r>
                    </a:p>
                    <a:p>
                      <a:pPr algn="ctr"/>
                      <a:r>
                        <a:rPr lang="en-IN" sz="800" b="1" dirty="0">
                          <a:latin typeface="Times New Roman" panose="02020603050405020304" pitchFamily="18" charset="0"/>
                          <a:cs typeface="Times New Roman" panose="02020603050405020304" pitchFamily="18" charset="0"/>
                        </a:rPr>
                        <a:t>1</a:t>
                      </a:r>
                    </a:p>
                    <a:p>
                      <a:pPr algn="ctr"/>
                      <a:r>
                        <a:rPr lang="en-IN" sz="800" b="1" dirty="0">
                          <a:latin typeface="Times New Roman" panose="02020603050405020304" pitchFamily="18" charset="0"/>
                          <a:cs typeface="Times New Roman" panose="02020603050405020304" pitchFamily="18" charset="0"/>
                        </a:rPr>
                        <a:t>1</a:t>
                      </a:r>
                      <a:endParaRPr lang="en-US" sz="800" b="1" dirty="0">
                        <a:latin typeface="Times New Roman" panose="02020603050405020304" pitchFamily="18" charset="0"/>
                        <a:cs typeface="Times New Roman" panose="02020603050405020304" pitchFamily="18" charset="0"/>
                      </a:endParaRPr>
                    </a:p>
                  </a:txBody>
                  <a:tcPr marL="66987" marR="66987" marT="33494" marB="33494"/>
                </a:tc>
                <a:tc>
                  <a:txBody>
                    <a:bodyPr/>
                    <a:lstStyle/>
                    <a:p>
                      <a:pPr algn="ctr"/>
                      <a:r>
                        <a:rPr lang="en-IN" sz="800" b="1" dirty="0">
                          <a:latin typeface="Times New Roman" panose="02020603050405020304" pitchFamily="18" charset="0"/>
                          <a:cs typeface="Times New Roman" panose="02020603050405020304" pitchFamily="18" charset="0"/>
                        </a:rPr>
                        <a:t>1</a:t>
                      </a:r>
                    </a:p>
                    <a:p>
                      <a:pPr algn="ctr"/>
                      <a:r>
                        <a:rPr lang="en-IN" sz="800" b="1" dirty="0">
                          <a:latin typeface="Times New Roman" panose="02020603050405020304" pitchFamily="18" charset="0"/>
                          <a:cs typeface="Times New Roman" panose="02020603050405020304" pitchFamily="18" charset="0"/>
                        </a:rPr>
                        <a:t>1</a:t>
                      </a:r>
                    </a:p>
                    <a:p>
                      <a:pPr algn="ctr"/>
                      <a:r>
                        <a:rPr lang="en-IN" sz="800" b="1" dirty="0">
                          <a:latin typeface="Times New Roman" panose="02020603050405020304" pitchFamily="18" charset="0"/>
                          <a:cs typeface="Times New Roman" panose="02020603050405020304" pitchFamily="18" charset="0"/>
                        </a:rPr>
                        <a:t>2</a:t>
                      </a:r>
                    </a:p>
                    <a:p>
                      <a:pPr algn="ctr"/>
                      <a:r>
                        <a:rPr lang="en-IN" sz="800" b="1" dirty="0">
                          <a:latin typeface="Times New Roman" panose="02020603050405020304" pitchFamily="18" charset="0"/>
                          <a:cs typeface="Times New Roman" panose="02020603050405020304" pitchFamily="18" charset="0"/>
                        </a:rPr>
                        <a:t>2</a:t>
                      </a:r>
                    </a:p>
                    <a:p>
                      <a:pPr algn="ctr"/>
                      <a:r>
                        <a:rPr lang="en-IN" sz="800" b="1" dirty="0">
                          <a:latin typeface="Times New Roman" panose="02020603050405020304" pitchFamily="18" charset="0"/>
                          <a:cs typeface="Times New Roman" panose="02020603050405020304" pitchFamily="18" charset="0"/>
                        </a:rPr>
                        <a:t>1</a:t>
                      </a:r>
                    </a:p>
                    <a:p>
                      <a:pPr algn="ctr"/>
                      <a:r>
                        <a:rPr lang="en-IN" sz="800" b="1" dirty="0">
                          <a:latin typeface="Times New Roman" panose="02020603050405020304" pitchFamily="18" charset="0"/>
                          <a:cs typeface="Times New Roman" panose="02020603050405020304" pitchFamily="18" charset="0"/>
                        </a:rPr>
                        <a:t>1</a:t>
                      </a:r>
                    </a:p>
                  </a:txBody>
                  <a:tcPr marL="66987" marR="66987" marT="33494" marB="33494"/>
                </a:tc>
                <a:tc>
                  <a:txBody>
                    <a:bodyPr/>
                    <a:lstStyle/>
                    <a:p>
                      <a:pPr algn="ctr"/>
                      <a:r>
                        <a:rPr lang="en-IN" sz="800" b="1" dirty="0">
                          <a:latin typeface="Times New Roman" panose="02020603050405020304" pitchFamily="18" charset="0"/>
                          <a:cs typeface="Times New Roman" panose="02020603050405020304" pitchFamily="18" charset="0"/>
                        </a:rPr>
                        <a:t>1</a:t>
                      </a:r>
                    </a:p>
                    <a:p>
                      <a:pPr algn="ctr"/>
                      <a:r>
                        <a:rPr lang="en-IN" sz="800" b="1" dirty="0">
                          <a:latin typeface="Times New Roman" panose="02020603050405020304" pitchFamily="18" charset="0"/>
                          <a:cs typeface="Times New Roman" panose="02020603050405020304" pitchFamily="18" charset="0"/>
                        </a:rPr>
                        <a:t>2</a:t>
                      </a:r>
                    </a:p>
                    <a:p>
                      <a:pPr algn="ctr"/>
                      <a:r>
                        <a:rPr lang="en-IN" sz="800" b="1" dirty="0">
                          <a:latin typeface="Times New Roman" panose="02020603050405020304" pitchFamily="18" charset="0"/>
                          <a:cs typeface="Times New Roman" panose="02020603050405020304" pitchFamily="18" charset="0"/>
                        </a:rPr>
                        <a:t>1</a:t>
                      </a:r>
                    </a:p>
                    <a:p>
                      <a:pPr algn="ctr"/>
                      <a:r>
                        <a:rPr lang="en-IN" sz="800" b="1" dirty="0">
                          <a:latin typeface="Times New Roman" panose="02020603050405020304" pitchFamily="18" charset="0"/>
                          <a:cs typeface="Times New Roman" panose="02020603050405020304" pitchFamily="18" charset="0"/>
                        </a:rPr>
                        <a:t>2</a:t>
                      </a:r>
                    </a:p>
                    <a:p>
                      <a:pPr algn="ctr"/>
                      <a:r>
                        <a:rPr lang="en-IN" sz="800" b="1" dirty="0">
                          <a:latin typeface="Times New Roman" panose="02020603050405020304" pitchFamily="18" charset="0"/>
                          <a:cs typeface="Times New Roman" panose="02020603050405020304" pitchFamily="18" charset="0"/>
                        </a:rPr>
                        <a:t>1</a:t>
                      </a:r>
                    </a:p>
                    <a:p>
                      <a:pPr algn="ctr"/>
                      <a:r>
                        <a:rPr lang="en-IN" sz="800" b="1" dirty="0">
                          <a:latin typeface="Times New Roman" panose="02020603050405020304" pitchFamily="18" charset="0"/>
                          <a:cs typeface="Times New Roman" panose="02020603050405020304" pitchFamily="18" charset="0"/>
                        </a:rPr>
                        <a:t>2</a:t>
                      </a:r>
                    </a:p>
                  </a:txBody>
                  <a:tcPr marL="66987" marR="66987" marT="33494" marB="33494"/>
                </a:tc>
                <a:tc>
                  <a:txBody>
                    <a:bodyPr/>
                    <a:lstStyle/>
                    <a:p>
                      <a:pPr algn="ctr"/>
                      <a:r>
                        <a:rPr lang="en-IN" sz="800" b="1" dirty="0">
                          <a:latin typeface="Times New Roman" panose="02020603050405020304" pitchFamily="18" charset="0"/>
                          <a:cs typeface="Times New Roman" panose="02020603050405020304" pitchFamily="18" charset="0"/>
                        </a:rPr>
                        <a:t>3</a:t>
                      </a:r>
                    </a:p>
                    <a:p>
                      <a:pPr algn="ctr"/>
                      <a:r>
                        <a:rPr lang="en-IN" sz="800" b="1" dirty="0">
                          <a:latin typeface="Times New Roman" panose="02020603050405020304" pitchFamily="18" charset="0"/>
                          <a:cs typeface="Times New Roman" panose="02020603050405020304" pitchFamily="18" charset="0"/>
                        </a:rPr>
                        <a:t>2</a:t>
                      </a:r>
                    </a:p>
                    <a:p>
                      <a:pPr algn="ctr"/>
                      <a:r>
                        <a:rPr lang="en-IN" sz="800" b="1" dirty="0">
                          <a:latin typeface="Times New Roman" panose="02020603050405020304" pitchFamily="18" charset="0"/>
                          <a:cs typeface="Times New Roman" panose="02020603050405020304" pitchFamily="18" charset="0"/>
                        </a:rPr>
                        <a:t>3</a:t>
                      </a:r>
                    </a:p>
                    <a:p>
                      <a:pPr algn="ctr"/>
                      <a:r>
                        <a:rPr lang="en-IN" sz="800" b="1" dirty="0">
                          <a:latin typeface="Times New Roman" panose="02020603050405020304" pitchFamily="18" charset="0"/>
                          <a:cs typeface="Times New Roman" panose="02020603050405020304" pitchFamily="18" charset="0"/>
                        </a:rPr>
                        <a:t>3</a:t>
                      </a:r>
                    </a:p>
                    <a:p>
                      <a:pPr algn="ctr"/>
                      <a:r>
                        <a:rPr lang="en-IN" sz="800" b="1" dirty="0">
                          <a:latin typeface="Times New Roman" panose="02020603050405020304" pitchFamily="18" charset="0"/>
                          <a:cs typeface="Times New Roman" panose="02020603050405020304" pitchFamily="18" charset="0"/>
                        </a:rPr>
                        <a:t>3</a:t>
                      </a:r>
                    </a:p>
                    <a:p>
                      <a:pPr algn="ctr"/>
                      <a:r>
                        <a:rPr lang="en-IN" sz="800" b="1" dirty="0">
                          <a:latin typeface="Times New Roman" panose="02020603050405020304" pitchFamily="18" charset="0"/>
                          <a:cs typeface="Times New Roman" panose="02020603050405020304" pitchFamily="18" charset="0"/>
                        </a:rPr>
                        <a:t>3</a:t>
                      </a:r>
                      <a:endParaRPr lang="en-US" sz="800" b="1" dirty="0">
                        <a:latin typeface="Times New Roman" panose="02020603050405020304" pitchFamily="18" charset="0"/>
                        <a:cs typeface="Times New Roman" panose="02020603050405020304" pitchFamily="18" charset="0"/>
                      </a:endParaRPr>
                    </a:p>
                  </a:txBody>
                  <a:tcPr marL="66987" marR="66987" marT="33494" marB="33494"/>
                </a:tc>
                <a:extLst>
                  <a:ext uri="{0D108BD9-81ED-4DB2-BD59-A6C34878D82A}">
                    <a16:rowId xmlns:a16="http://schemas.microsoft.com/office/drawing/2014/main" xmlns="" val="3406092793"/>
                  </a:ext>
                </a:extLst>
              </a:tr>
              <a:tr h="821367">
                <a:tc>
                  <a:txBody>
                    <a:bodyPr/>
                    <a:lstStyle/>
                    <a:p>
                      <a:pPr algn="ctr"/>
                      <a:r>
                        <a:rPr lang="en-IN" sz="800" b="1" dirty="0">
                          <a:latin typeface="Times New Roman" panose="02020603050405020304" pitchFamily="18" charset="0"/>
                          <a:cs typeface="Times New Roman" panose="02020603050405020304" pitchFamily="18" charset="0"/>
                        </a:rPr>
                        <a:t>3</a:t>
                      </a:r>
                    </a:p>
                    <a:p>
                      <a:pPr algn="ctr"/>
                      <a:r>
                        <a:rPr lang="en-IN" sz="800" b="1" dirty="0">
                          <a:latin typeface="Times New Roman" panose="02020603050405020304" pitchFamily="18" charset="0"/>
                          <a:cs typeface="Times New Roman" panose="02020603050405020304" pitchFamily="18" charset="0"/>
                        </a:rPr>
                        <a:t>3</a:t>
                      </a:r>
                    </a:p>
                    <a:p>
                      <a:pPr algn="ctr"/>
                      <a:r>
                        <a:rPr lang="en-IN" sz="800" b="1" dirty="0">
                          <a:latin typeface="Times New Roman" panose="02020603050405020304" pitchFamily="18" charset="0"/>
                          <a:cs typeface="Times New Roman" panose="02020603050405020304" pitchFamily="18" charset="0"/>
                        </a:rPr>
                        <a:t>3</a:t>
                      </a:r>
                    </a:p>
                    <a:p>
                      <a:pPr algn="ctr"/>
                      <a:r>
                        <a:rPr lang="en-IN" sz="800" b="1" dirty="0">
                          <a:latin typeface="Times New Roman" panose="02020603050405020304" pitchFamily="18" charset="0"/>
                          <a:cs typeface="Times New Roman" panose="02020603050405020304" pitchFamily="18" charset="0"/>
                        </a:rPr>
                        <a:t>3</a:t>
                      </a:r>
                    </a:p>
                    <a:p>
                      <a:pPr algn="ctr"/>
                      <a:r>
                        <a:rPr lang="en-IN" sz="800" b="1" dirty="0">
                          <a:latin typeface="Times New Roman" panose="02020603050405020304" pitchFamily="18" charset="0"/>
                          <a:cs typeface="Times New Roman" panose="02020603050405020304" pitchFamily="18" charset="0"/>
                        </a:rPr>
                        <a:t>3</a:t>
                      </a:r>
                    </a:p>
                    <a:p>
                      <a:pPr algn="ctr"/>
                      <a:r>
                        <a:rPr lang="en-IN" sz="800" b="1" dirty="0">
                          <a:latin typeface="Times New Roman" panose="02020603050405020304" pitchFamily="18" charset="0"/>
                          <a:cs typeface="Times New Roman" panose="02020603050405020304" pitchFamily="18" charset="0"/>
                        </a:rPr>
                        <a:t>3</a:t>
                      </a:r>
                      <a:endParaRPr lang="en-US" sz="800" b="1" dirty="0">
                        <a:latin typeface="Times New Roman" panose="02020603050405020304" pitchFamily="18" charset="0"/>
                        <a:cs typeface="Times New Roman" panose="02020603050405020304" pitchFamily="18" charset="0"/>
                      </a:endParaRPr>
                    </a:p>
                  </a:txBody>
                  <a:tcPr marL="66987" marR="66987" marT="33494" marB="33494"/>
                </a:tc>
                <a:tc>
                  <a:txBody>
                    <a:bodyPr/>
                    <a:lstStyle/>
                    <a:p>
                      <a:pPr algn="ctr"/>
                      <a:r>
                        <a:rPr lang="en-IN" sz="800" b="1" dirty="0">
                          <a:latin typeface="Times New Roman" panose="02020603050405020304" pitchFamily="18" charset="0"/>
                          <a:cs typeface="Times New Roman" panose="02020603050405020304" pitchFamily="18" charset="0"/>
                        </a:rPr>
                        <a:t>1</a:t>
                      </a:r>
                    </a:p>
                    <a:p>
                      <a:pPr algn="ctr"/>
                      <a:r>
                        <a:rPr lang="en-IN" sz="800" b="1" dirty="0">
                          <a:latin typeface="Times New Roman" panose="02020603050405020304" pitchFamily="18" charset="0"/>
                          <a:cs typeface="Times New Roman" panose="02020603050405020304" pitchFamily="18" charset="0"/>
                        </a:rPr>
                        <a:t>1</a:t>
                      </a:r>
                    </a:p>
                    <a:p>
                      <a:pPr algn="ctr"/>
                      <a:r>
                        <a:rPr lang="en-IN" sz="800" b="1" dirty="0">
                          <a:latin typeface="Times New Roman" panose="02020603050405020304" pitchFamily="18" charset="0"/>
                          <a:cs typeface="Times New Roman" panose="02020603050405020304" pitchFamily="18" charset="0"/>
                        </a:rPr>
                        <a:t>2</a:t>
                      </a:r>
                    </a:p>
                    <a:p>
                      <a:pPr algn="ctr"/>
                      <a:r>
                        <a:rPr lang="en-IN" sz="800" b="1" dirty="0">
                          <a:latin typeface="Times New Roman" panose="02020603050405020304" pitchFamily="18" charset="0"/>
                          <a:cs typeface="Times New Roman" panose="02020603050405020304" pitchFamily="18" charset="0"/>
                        </a:rPr>
                        <a:t>2</a:t>
                      </a:r>
                    </a:p>
                    <a:p>
                      <a:pPr algn="ctr"/>
                      <a:r>
                        <a:rPr lang="en-IN" sz="800" b="1" dirty="0">
                          <a:latin typeface="Times New Roman" panose="02020603050405020304" pitchFamily="18" charset="0"/>
                          <a:cs typeface="Times New Roman" panose="02020603050405020304" pitchFamily="18" charset="0"/>
                        </a:rPr>
                        <a:t>2</a:t>
                      </a:r>
                    </a:p>
                    <a:p>
                      <a:pPr algn="ctr"/>
                      <a:r>
                        <a:rPr lang="en-IN" sz="800" b="1" dirty="0">
                          <a:latin typeface="Times New Roman" panose="02020603050405020304" pitchFamily="18" charset="0"/>
                          <a:cs typeface="Times New Roman" panose="02020603050405020304" pitchFamily="18" charset="0"/>
                        </a:rPr>
                        <a:t>2</a:t>
                      </a:r>
                      <a:endParaRPr lang="en-US" sz="800" b="1" dirty="0">
                        <a:latin typeface="Times New Roman" panose="02020603050405020304" pitchFamily="18" charset="0"/>
                        <a:cs typeface="Times New Roman" panose="02020603050405020304" pitchFamily="18" charset="0"/>
                      </a:endParaRPr>
                    </a:p>
                  </a:txBody>
                  <a:tcPr marL="66987" marR="66987" marT="33494" marB="33494"/>
                </a:tc>
                <a:tc>
                  <a:txBody>
                    <a:bodyPr/>
                    <a:lstStyle/>
                    <a:p>
                      <a:pPr algn="ctr"/>
                      <a:r>
                        <a:rPr lang="en-IN" sz="800" b="1" dirty="0">
                          <a:latin typeface="Times New Roman" panose="02020603050405020304" pitchFamily="18" charset="0"/>
                          <a:cs typeface="Times New Roman" panose="02020603050405020304" pitchFamily="18" charset="0"/>
                        </a:rPr>
                        <a:t>2</a:t>
                      </a:r>
                    </a:p>
                    <a:p>
                      <a:pPr algn="ctr"/>
                      <a:r>
                        <a:rPr lang="en-IN" sz="800" b="1" dirty="0">
                          <a:latin typeface="Times New Roman" panose="02020603050405020304" pitchFamily="18" charset="0"/>
                          <a:cs typeface="Times New Roman" panose="02020603050405020304" pitchFamily="18" charset="0"/>
                        </a:rPr>
                        <a:t>2</a:t>
                      </a:r>
                    </a:p>
                    <a:p>
                      <a:pPr algn="ctr"/>
                      <a:r>
                        <a:rPr lang="en-IN" sz="800" b="1" dirty="0">
                          <a:latin typeface="Times New Roman" panose="02020603050405020304" pitchFamily="18" charset="0"/>
                          <a:cs typeface="Times New Roman" panose="02020603050405020304" pitchFamily="18" charset="0"/>
                        </a:rPr>
                        <a:t>1</a:t>
                      </a:r>
                    </a:p>
                    <a:p>
                      <a:pPr algn="ctr"/>
                      <a:r>
                        <a:rPr lang="en-IN" sz="800" b="1" dirty="0">
                          <a:latin typeface="Times New Roman" panose="02020603050405020304" pitchFamily="18" charset="0"/>
                          <a:cs typeface="Times New Roman" panose="02020603050405020304" pitchFamily="18" charset="0"/>
                        </a:rPr>
                        <a:t>1</a:t>
                      </a:r>
                    </a:p>
                    <a:p>
                      <a:pPr algn="ctr"/>
                      <a:r>
                        <a:rPr lang="en-IN" sz="800" b="1" dirty="0">
                          <a:latin typeface="Times New Roman" panose="02020603050405020304" pitchFamily="18" charset="0"/>
                          <a:cs typeface="Times New Roman" panose="02020603050405020304" pitchFamily="18" charset="0"/>
                        </a:rPr>
                        <a:t>2</a:t>
                      </a:r>
                    </a:p>
                    <a:p>
                      <a:pPr algn="ctr"/>
                      <a:r>
                        <a:rPr lang="en-IN" sz="800" b="1" dirty="0">
                          <a:latin typeface="Times New Roman" panose="02020603050405020304" pitchFamily="18" charset="0"/>
                          <a:cs typeface="Times New Roman" panose="02020603050405020304" pitchFamily="18" charset="0"/>
                        </a:rPr>
                        <a:t>2</a:t>
                      </a:r>
                      <a:endParaRPr lang="en-US" sz="800" b="1" dirty="0">
                        <a:latin typeface="Times New Roman" panose="02020603050405020304" pitchFamily="18" charset="0"/>
                        <a:cs typeface="Times New Roman" panose="02020603050405020304" pitchFamily="18" charset="0"/>
                      </a:endParaRPr>
                    </a:p>
                  </a:txBody>
                  <a:tcPr marL="66987" marR="66987" marT="33494" marB="33494"/>
                </a:tc>
                <a:tc>
                  <a:txBody>
                    <a:bodyPr/>
                    <a:lstStyle/>
                    <a:p>
                      <a:pPr algn="ctr"/>
                      <a:r>
                        <a:rPr lang="en-IN" sz="800" b="1" dirty="0">
                          <a:latin typeface="Times New Roman" panose="02020603050405020304" pitchFamily="18" charset="0"/>
                          <a:cs typeface="Times New Roman" panose="02020603050405020304" pitchFamily="18" charset="0"/>
                        </a:rPr>
                        <a:t>1</a:t>
                      </a:r>
                    </a:p>
                    <a:p>
                      <a:pPr algn="ctr"/>
                      <a:r>
                        <a:rPr lang="en-IN" sz="800" b="1" dirty="0">
                          <a:latin typeface="Times New Roman" panose="02020603050405020304" pitchFamily="18" charset="0"/>
                          <a:cs typeface="Times New Roman" panose="02020603050405020304" pitchFamily="18" charset="0"/>
                        </a:rPr>
                        <a:t>2</a:t>
                      </a:r>
                    </a:p>
                    <a:p>
                      <a:pPr algn="ctr"/>
                      <a:r>
                        <a:rPr lang="en-IN" sz="800" b="1" dirty="0">
                          <a:latin typeface="Times New Roman" panose="02020603050405020304" pitchFamily="18" charset="0"/>
                          <a:cs typeface="Times New Roman" panose="02020603050405020304" pitchFamily="18" charset="0"/>
                        </a:rPr>
                        <a:t>1</a:t>
                      </a:r>
                    </a:p>
                    <a:p>
                      <a:pPr algn="ctr"/>
                      <a:r>
                        <a:rPr lang="en-IN" sz="800" b="1" dirty="0">
                          <a:latin typeface="Times New Roman" panose="02020603050405020304" pitchFamily="18" charset="0"/>
                          <a:cs typeface="Times New Roman" panose="02020603050405020304" pitchFamily="18" charset="0"/>
                        </a:rPr>
                        <a:t>2</a:t>
                      </a:r>
                    </a:p>
                    <a:p>
                      <a:pPr algn="ctr"/>
                      <a:r>
                        <a:rPr lang="en-IN" sz="800" b="1" dirty="0">
                          <a:latin typeface="Times New Roman" panose="02020603050405020304" pitchFamily="18" charset="0"/>
                          <a:cs typeface="Times New Roman" panose="02020603050405020304" pitchFamily="18" charset="0"/>
                        </a:rPr>
                        <a:t>1</a:t>
                      </a:r>
                    </a:p>
                    <a:p>
                      <a:pPr algn="ctr"/>
                      <a:r>
                        <a:rPr lang="en-IN" sz="800" b="1" dirty="0">
                          <a:latin typeface="Times New Roman" panose="02020603050405020304" pitchFamily="18" charset="0"/>
                          <a:cs typeface="Times New Roman" panose="02020603050405020304" pitchFamily="18" charset="0"/>
                        </a:rPr>
                        <a:t>2</a:t>
                      </a:r>
                    </a:p>
                  </a:txBody>
                  <a:tcPr marL="66987" marR="66987" marT="33494" marB="33494"/>
                </a:tc>
                <a:tc>
                  <a:txBody>
                    <a:bodyPr/>
                    <a:lstStyle/>
                    <a:p>
                      <a:pPr algn="ctr"/>
                      <a:r>
                        <a:rPr lang="en-IN" sz="800" b="1" dirty="0">
                          <a:latin typeface="Times New Roman" panose="02020603050405020304" pitchFamily="18" charset="0"/>
                          <a:cs typeface="Times New Roman" panose="02020603050405020304" pitchFamily="18" charset="0"/>
                        </a:rPr>
                        <a:t>3</a:t>
                      </a:r>
                    </a:p>
                    <a:p>
                      <a:pPr algn="ctr"/>
                      <a:r>
                        <a:rPr lang="en-IN" sz="800" b="1" dirty="0">
                          <a:latin typeface="Times New Roman" panose="02020603050405020304" pitchFamily="18" charset="0"/>
                          <a:cs typeface="Times New Roman" panose="02020603050405020304" pitchFamily="18" charset="0"/>
                        </a:rPr>
                        <a:t>1</a:t>
                      </a:r>
                    </a:p>
                    <a:p>
                      <a:pPr algn="ctr"/>
                      <a:r>
                        <a:rPr lang="en-IN" sz="800" b="1" dirty="0">
                          <a:latin typeface="Times New Roman" panose="02020603050405020304" pitchFamily="18" charset="0"/>
                          <a:cs typeface="Times New Roman" panose="02020603050405020304" pitchFamily="18" charset="0"/>
                        </a:rPr>
                        <a:t>3</a:t>
                      </a:r>
                    </a:p>
                    <a:p>
                      <a:pPr algn="ctr"/>
                      <a:r>
                        <a:rPr lang="en-IN" sz="800" b="1" dirty="0">
                          <a:latin typeface="Times New Roman" panose="02020603050405020304" pitchFamily="18" charset="0"/>
                          <a:cs typeface="Times New Roman" panose="02020603050405020304" pitchFamily="18" charset="0"/>
                        </a:rPr>
                        <a:t>2</a:t>
                      </a:r>
                    </a:p>
                    <a:p>
                      <a:pPr algn="ctr"/>
                      <a:r>
                        <a:rPr lang="en-IN" sz="800" b="1" dirty="0">
                          <a:latin typeface="Times New Roman" panose="02020603050405020304" pitchFamily="18" charset="0"/>
                          <a:cs typeface="Times New Roman" panose="02020603050405020304" pitchFamily="18" charset="0"/>
                        </a:rPr>
                        <a:t>3</a:t>
                      </a:r>
                    </a:p>
                    <a:p>
                      <a:pPr algn="ctr"/>
                      <a:r>
                        <a:rPr lang="en-IN" sz="800" b="1" dirty="0">
                          <a:latin typeface="Times New Roman" panose="02020603050405020304" pitchFamily="18" charset="0"/>
                          <a:cs typeface="Times New Roman" panose="02020603050405020304" pitchFamily="18" charset="0"/>
                        </a:rPr>
                        <a:t>3</a:t>
                      </a:r>
                      <a:endParaRPr lang="en-US" sz="800" b="1" dirty="0">
                        <a:latin typeface="Times New Roman" panose="02020603050405020304" pitchFamily="18" charset="0"/>
                        <a:cs typeface="Times New Roman" panose="02020603050405020304" pitchFamily="18" charset="0"/>
                      </a:endParaRPr>
                    </a:p>
                  </a:txBody>
                  <a:tcPr marL="66987" marR="66987" marT="33494" marB="33494"/>
                </a:tc>
                <a:extLst>
                  <a:ext uri="{0D108BD9-81ED-4DB2-BD59-A6C34878D82A}">
                    <a16:rowId xmlns:a16="http://schemas.microsoft.com/office/drawing/2014/main" xmlns="" val="2277376623"/>
                  </a:ext>
                </a:extLst>
              </a:tr>
            </a:tbl>
          </a:graphicData>
        </a:graphic>
      </p:graphicFrame>
      <p:sp>
        <p:nvSpPr>
          <p:cNvPr id="13" name="TextBox 12"/>
          <p:cNvSpPr txBox="1"/>
          <p:nvPr/>
        </p:nvSpPr>
        <p:spPr>
          <a:xfrm>
            <a:off x="6632722" y="3085342"/>
            <a:ext cx="2054078" cy="633443"/>
          </a:xfrm>
          <a:prstGeom prst="rect">
            <a:avLst/>
          </a:prstGeom>
          <a:noFill/>
        </p:spPr>
        <p:txBody>
          <a:bodyPr wrap="square" rtlCol="0">
            <a:spAutoFit/>
          </a:bodyPr>
          <a:lstStyle/>
          <a:p>
            <a:r>
              <a:rPr lang="en-IN" sz="1172" dirty="0"/>
              <a:t>A coded forms for all values of attributes are used to avoid the cluttering in the table.</a:t>
            </a:r>
            <a:endParaRPr lang="en-US" sz="1172" dirty="0"/>
          </a:p>
        </p:txBody>
      </p:sp>
    </p:spTree>
    <p:extLst>
      <p:ext uri="{BB962C8B-B14F-4D97-AF65-F5344CB8AC3E}">
        <p14:creationId xmlns:p14="http://schemas.microsoft.com/office/powerpoint/2010/main" xmlns="" val="3990876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5916" y="992783"/>
            <a:ext cx="6172200" cy="3700220"/>
          </a:xfrm>
        </p:spPr>
        <p:txBody>
          <a:bodyPr>
            <a:normAutofit/>
          </a:bodyPr>
          <a:lstStyle/>
          <a:p>
            <a:pPr marL="0" indent="0">
              <a:buNone/>
            </a:pPr>
            <a:r>
              <a:rPr lang="en-IN" sz="1319" dirty="0">
                <a:solidFill>
                  <a:srgbClr val="0B5ED7"/>
                </a:solidFill>
                <a:latin typeface="Times New Roman" panose="02020603050405020304" pitchFamily="18" charset="0"/>
                <a:cs typeface="Times New Roman" panose="02020603050405020304" pitchFamily="18" charset="0"/>
              </a:rPr>
              <a:t>Specification of the attributes are as follows.</a:t>
            </a:r>
          </a:p>
          <a:p>
            <a:pPr marL="0" indent="0">
              <a:buNone/>
            </a:pPr>
            <a:endParaRPr lang="en-US" sz="1319" dirty="0">
              <a:latin typeface="Times New Roman" panose="02020603050405020304" pitchFamily="18" charset="0"/>
              <a:cs typeface="Times New Roman" panose="02020603050405020304" pitchFamily="18" charset="0"/>
            </a:endParaRPr>
          </a:p>
        </p:txBody>
      </p:sp>
      <p:sp>
        <p:nvSpPr>
          <p:cNvPr id="8" name="Title 1"/>
          <p:cNvSpPr>
            <a:spLocks noGrp="1"/>
          </p:cNvSpPr>
          <p:nvPr>
            <p:ph type="title"/>
          </p:nvPr>
        </p:nvSpPr>
        <p:spPr>
          <a:xfrm>
            <a:off x="1485903" y="513366"/>
            <a:ext cx="6252101" cy="407641"/>
          </a:xfrm>
        </p:spPr>
        <p:txBody>
          <a:bodyPr>
            <a:normAutofit fontScale="90000"/>
          </a:bodyPr>
          <a:lstStyle/>
          <a:p>
            <a:r>
              <a:rPr lang="en-US" sz="3224" dirty="0">
                <a:solidFill>
                  <a:srgbClr val="C00000"/>
                </a:solidFill>
                <a:latin typeface="Times New Roman" pitchFamily="18" charset="0"/>
                <a:cs typeface="Times New Roman" pitchFamily="18" charset="0"/>
              </a:rPr>
              <a:t>Entropy of a training set</a:t>
            </a:r>
            <a:endParaRPr lang="en-IN" sz="3224" dirty="0">
              <a:solidFill>
                <a:srgbClr val="C00000"/>
              </a:solidFill>
              <a:latin typeface="Times New Roman" pitchFamily="18" charset="0"/>
              <a:cs typeface="Times New Roman" pitchFamily="18" charset="0"/>
            </a:endParaRPr>
          </a:p>
        </p:txBody>
      </p:sp>
      <p:graphicFrame>
        <p:nvGraphicFramePr>
          <p:cNvPr id="9" name="Table 8"/>
          <p:cNvGraphicFramePr>
            <a:graphicFrameLocks noGrp="1"/>
          </p:cNvGraphicFramePr>
          <p:nvPr/>
        </p:nvGraphicFramePr>
        <p:xfrm>
          <a:off x="2036156" y="1342811"/>
          <a:ext cx="4821848" cy="1334752"/>
        </p:xfrm>
        <a:graphic>
          <a:graphicData uri="http://schemas.openxmlformats.org/drawingml/2006/table">
            <a:tbl>
              <a:tblPr firstRow="1" bandRow="1">
                <a:tableStyleId>{5C22544A-7EE6-4342-B048-85BDC9FD1C3A}</a:tableStyleId>
              </a:tblPr>
              <a:tblGrid>
                <a:gridCol w="1205462">
                  <a:extLst>
                    <a:ext uri="{9D8B030D-6E8A-4147-A177-3AD203B41FA5}">
                      <a16:colId xmlns:a16="http://schemas.microsoft.com/office/drawing/2014/main" xmlns="" val="988144638"/>
                    </a:ext>
                  </a:extLst>
                </a:gridCol>
                <a:gridCol w="1450085">
                  <a:extLst>
                    <a:ext uri="{9D8B030D-6E8A-4147-A177-3AD203B41FA5}">
                      <a16:colId xmlns:a16="http://schemas.microsoft.com/office/drawing/2014/main" xmlns="" val="1524680890"/>
                    </a:ext>
                  </a:extLst>
                </a:gridCol>
                <a:gridCol w="960839">
                  <a:extLst>
                    <a:ext uri="{9D8B030D-6E8A-4147-A177-3AD203B41FA5}">
                      <a16:colId xmlns:a16="http://schemas.microsoft.com/office/drawing/2014/main" xmlns="" val="2004583613"/>
                    </a:ext>
                  </a:extLst>
                </a:gridCol>
                <a:gridCol w="1205462">
                  <a:extLst>
                    <a:ext uri="{9D8B030D-6E8A-4147-A177-3AD203B41FA5}">
                      <a16:colId xmlns:a16="http://schemas.microsoft.com/office/drawing/2014/main" xmlns="" val="1294969553"/>
                    </a:ext>
                  </a:extLst>
                </a:gridCol>
              </a:tblGrid>
              <a:tr h="272727">
                <a:tc>
                  <a:txBody>
                    <a:bodyPr/>
                    <a:lstStyle/>
                    <a:p>
                      <a:r>
                        <a:rPr lang="en-IN" sz="1400" u="none" dirty="0">
                          <a:latin typeface="Times New Roman" panose="02020603050405020304" pitchFamily="18" charset="0"/>
                          <a:cs typeface="Times New Roman" panose="02020603050405020304" pitchFamily="18" charset="0"/>
                        </a:rPr>
                        <a:t>Age</a:t>
                      </a:r>
                      <a:endParaRPr lang="en-US" sz="1400" u="none" dirty="0">
                        <a:latin typeface="Times New Roman" panose="02020603050405020304" pitchFamily="18" charset="0"/>
                        <a:cs typeface="Times New Roman" panose="02020603050405020304" pitchFamily="18" charset="0"/>
                      </a:endParaRPr>
                    </a:p>
                  </a:txBody>
                  <a:tcPr marL="66987" marR="66987" marT="33494" marB="33494"/>
                </a:tc>
                <a:tc>
                  <a:txBody>
                    <a:bodyPr/>
                    <a:lstStyle/>
                    <a:p>
                      <a:r>
                        <a:rPr lang="en-IN" sz="1400" u="none" dirty="0">
                          <a:latin typeface="Times New Roman" panose="02020603050405020304" pitchFamily="18" charset="0"/>
                          <a:cs typeface="Times New Roman" panose="02020603050405020304" pitchFamily="18" charset="0"/>
                        </a:rPr>
                        <a:t>Eye Sight</a:t>
                      </a:r>
                      <a:endParaRPr lang="en-US" sz="1400" u="none" dirty="0">
                        <a:latin typeface="Times New Roman" panose="02020603050405020304" pitchFamily="18" charset="0"/>
                        <a:cs typeface="Times New Roman" panose="02020603050405020304" pitchFamily="18" charset="0"/>
                      </a:endParaRPr>
                    </a:p>
                  </a:txBody>
                  <a:tcPr marL="66987" marR="66987" marT="33494" marB="33494"/>
                </a:tc>
                <a:tc>
                  <a:txBody>
                    <a:bodyPr/>
                    <a:lstStyle/>
                    <a:p>
                      <a:r>
                        <a:rPr lang="en-IN" sz="1400" u="none" dirty="0">
                          <a:latin typeface="Times New Roman" panose="02020603050405020304" pitchFamily="18" charset="0"/>
                          <a:cs typeface="Times New Roman" panose="02020603050405020304" pitchFamily="18" charset="0"/>
                        </a:rPr>
                        <a:t>Astigmatic</a:t>
                      </a:r>
                      <a:endParaRPr lang="en-US" sz="1400" u="none" dirty="0">
                        <a:latin typeface="Times New Roman" panose="02020603050405020304" pitchFamily="18" charset="0"/>
                        <a:cs typeface="Times New Roman" panose="02020603050405020304" pitchFamily="18" charset="0"/>
                      </a:endParaRPr>
                    </a:p>
                  </a:txBody>
                  <a:tcPr marL="66987" marR="66987" marT="33494" marB="33494"/>
                </a:tc>
                <a:tc>
                  <a:txBody>
                    <a:bodyPr/>
                    <a:lstStyle/>
                    <a:p>
                      <a:r>
                        <a:rPr lang="en-IN" sz="1400" u="none" dirty="0">
                          <a:latin typeface="Times New Roman" panose="02020603050405020304" pitchFamily="18" charset="0"/>
                          <a:cs typeface="Times New Roman" panose="02020603050405020304" pitchFamily="18" charset="0"/>
                        </a:rPr>
                        <a:t>Use Type</a:t>
                      </a:r>
                      <a:endParaRPr lang="en-US" sz="1400" u="none" dirty="0">
                        <a:latin typeface="Times New Roman" panose="02020603050405020304" pitchFamily="18" charset="0"/>
                        <a:cs typeface="Times New Roman" panose="02020603050405020304" pitchFamily="18" charset="0"/>
                      </a:endParaRPr>
                    </a:p>
                  </a:txBody>
                  <a:tcPr marL="66987" marR="66987" marT="33494" marB="33494"/>
                </a:tc>
                <a:extLst>
                  <a:ext uri="{0D108BD9-81ED-4DB2-BD59-A6C34878D82A}">
                    <a16:rowId xmlns:a16="http://schemas.microsoft.com/office/drawing/2014/main" xmlns="" val="4286657869"/>
                  </a:ext>
                </a:extLst>
              </a:tr>
              <a:tr h="272727">
                <a:tc>
                  <a:txBody>
                    <a:bodyPr/>
                    <a:lstStyle/>
                    <a:p>
                      <a:r>
                        <a:rPr lang="en-IN" sz="1400" dirty="0">
                          <a:latin typeface="Times New Roman" panose="02020603050405020304" pitchFamily="18" charset="0"/>
                          <a:cs typeface="Times New Roman" panose="02020603050405020304" pitchFamily="18" charset="0"/>
                        </a:rPr>
                        <a:t>1: Young</a:t>
                      </a:r>
                      <a:endParaRPr lang="en-US" sz="1400" dirty="0">
                        <a:latin typeface="Times New Roman" panose="02020603050405020304" pitchFamily="18" charset="0"/>
                        <a:cs typeface="Times New Roman" panose="02020603050405020304" pitchFamily="18" charset="0"/>
                      </a:endParaRPr>
                    </a:p>
                  </a:txBody>
                  <a:tcPr marL="66987" marR="66987" marT="33494" marB="33494"/>
                </a:tc>
                <a:tc>
                  <a:txBody>
                    <a:bodyPr/>
                    <a:lstStyle/>
                    <a:p>
                      <a:r>
                        <a:rPr lang="en-IN" sz="1400" dirty="0">
                          <a:latin typeface="Times New Roman" panose="02020603050405020304" pitchFamily="18" charset="0"/>
                          <a:cs typeface="Times New Roman" panose="02020603050405020304" pitchFamily="18" charset="0"/>
                        </a:rPr>
                        <a:t>1: Myopia</a:t>
                      </a:r>
                      <a:endParaRPr lang="en-US" sz="1400" dirty="0">
                        <a:latin typeface="Times New Roman" panose="02020603050405020304" pitchFamily="18" charset="0"/>
                        <a:cs typeface="Times New Roman" panose="02020603050405020304" pitchFamily="18" charset="0"/>
                      </a:endParaRPr>
                    </a:p>
                  </a:txBody>
                  <a:tcPr marL="66987" marR="66987" marT="33494" marB="33494"/>
                </a:tc>
                <a:tc>
                  <a:txBody>
                    <a:bodyPr/>
                    <a:lstStyle/>
                    <a:p>
                      <a:r>
                        <a:rPr lang="en-IN" sz="1400" dirty="0">
                          <a:latin typeface="Times New Roman" panose="02020603050405020304" pitchFamily="18" charset="0"/>
                          <a:cs typeface="Times New Roman" panose="02020603050405020304" pitchFamily="18" charset="0"/>
                        </a:rPr>
                        <a:t>1: No</a:t>
                      </a:r>
                      <a:endParaRPr lang="en-US" sz="1400" dirty="0">
                        <a:latin typeface="Times New Roman" panose="02020603050405020304" pitchFamily="18" charset="0"/>
                        <a:cs typeface="Times New Roman" panose="02020603050405020304" pitchFamily="18" charset="0"/>
                      </a:endParaRPr>
                    </a:p>
                  </a:txBody>
                  <a:tcPr marL="66987" marR="66987" marT="33494" marB="33494"/>
                </a:tc>
                <a:tc>
                  <a:txBody>
                    <a:bodyPr/>
                    <a:lstStyle/>
                    <a:p>
                      <a:r>
                        <a:rPr lang="en-IN" sz="1400" dirty="0">
                          <a:latin typeface="Times New Roman" panose="02020603050405020304" pitchFamily="18" charset="0"/>
                          <a:cs typeface="Times New Roman" panose="02020603050405020304" pitchFamily="18" charset="0"/>
                        </a:rPr>
                        <a:t>1: Frequent</a:t>
                      </a:r>
                      <a:endParaRPr lang="en-US" sz="1400" dirty="0">
                        <a:latin typeface="Times New Roman" panose="02020603050405020304" pitchFamily="18" charset="0"/>
                        <a:cs typeface="Times New Roman" panose="02020603050405020304" pitchFamily="18" charset="0"/>
                      </a:endParaRPr>
                    </a:p>
                  </a:txBody>
                  <a:tcPr marL="66987" marR="66987" marT="33494" marB="33494"/>
                </a:tc>
                <a:extLst>
                  <a:ext uri="{0D108BD9-81ED-4DB2-BD59-A6C34878D82A}">
                    <a16:rowId xmlns:a16="http://schemas.microsoft.com/office/drawing/2014/main" xmlns="" val="2107375167"/>
                  </a:ext>
                </a:extLst>
              </a:tr>
              <a:tr h="272727">
                <a:tc>
                  <a:txBody>
                    <a:bodyPr/>
                    <a:lstStyle/>
                    <a:p>
                      <a:r>
                        <a:rPr lang="en-IN" sz="1400" dirty="0">
                          <a:latin typeface="Times New Roman" panose="02020603050405020304" pitchFamily="18" charset="0"/>
                          <a:cs typeface="Times New Roman" panose="02020603050405020304" pitchFamily="18" charset="0"/>
                        </a:rPr>
                        <a:t>2: Middle-aged</a:t>
                      </a:r>
                      <a:endParaRPr lang="en-US" sz="1400" dirty="0">
                        <a:latin typeface="Times New Roman" panose="02020603050405020304" pitchFamily="18" charset="0"/>
                        <a:cs typeface="Times New Roman" panose="02020603050405020304" pitchFamily="18" charset="0"/>
                      </a:endParaRPr>
                    </a:p>
                  </a:txBody>
                  <a:tcPr marL="66987" marR="66987" marT="33494" marB="33494"/>
                </a:tc>
                <a:tc>
                  <a:txBody>
                    <a:bodyPr/>
                    <a:lstStyle/>
                    <a:p>
                      <a:r>
                        <a:rPr lang="en-IN" sz="1400" dirty="0">
                          <a:latin typeface="Times New Roman" panose="02020603050405020304" pitchFamily="18" charset="0"/>
                          <a:cs typeface="Times New Roman" panose="02020603050405020304" pitchFamily="18" charset="0"/>
                        </a:rPr>
                        <a:t>2: </a:t>
                      </a:r>
                      <a:r>
                        <a:rPr lang="en-IN" sz="1400" dirty="0" err="1">
                          <a:latin typeface="Times New Roman" panose="02020603050405020304" pitchFamily="18" charset="0"/>
                          <a:cs typeface="Times New Roman" panose="02020603050405020304" pitchFamily="18" charset="0"/>
                        </a:rPr>
                        <a:t>Hypermetropia</a:t>
                      </a:r>
                      <a:endParaRPr lang="en-US" sz="1400" dirty="0">
                        <a:latin typeface="Times New Roman" panose="02020603050405020304" pitchFamily="18" charset="0"/>
                        <a:cs typeface="Times New Roman" panose="02020603050405020304" pitchFamily="18" charset="0"/>
                      </a:endParaRPr>
                    </a:p>
                  </a:txBody>
                  <a:tcPr marL="66987" marR="66987" marT="33494" marB="33494"/>
                </a:tc>
                <a:tc>
                  <a:txBody>
                    <a:bodyPr/>
                    <a:lstStyle/>
                    <a:p>
                      <a:r>
                        <a:rPr lang="en-IN" sz="1400" dirty="0">
                          <a:latin typeface="Times New Roman" panose="02020603050405020304" pitchFamily="18" charset="0"/>
                          <a:cs typeface="Times New Roman" panose="02020603050405020304" pitchFamily="18" charset="0"/>
                        </a:rPr>
                        <a:t>2: Yes</a:t>
                      </a:r>
                      <a:endParaRPr lang="en-US" sz="1400" dirty="0">
                        <a:latin typeface="Times New Roman" panose="02020603050405020304" pitchFamily="18" charset="0"/>
                        <a:cs typeface="Times New Roman" panose="02020603050405020304" pitchFamily="18" charset="0"/>
                      </a:endParaRPr>
                    </a:p>
                  </a:txBody>
                  <a:tcPr marL="66987" marR="66987" marT="33494" marB="33494"/>
                </a:tc>
                <a:tc>
                  <a:txBody>
                    <a:bodyPr/>
                    <a:lstStyle/>
                    <a:p>
                      <a:r>
                        <a:rPr lang="en-IN" sz="1400" dirty="0">
                          <a:latin typeface="Times New Roman" panose="02020603050405020304" pitchFamily="18" charset="0"/>
                          <a:cs typeface="Times New Roman" panose="02020603050405020304" pitchFamily="18" charset="0"/>
                        </a:rPr>
                        <a:t>2: Less</a:t>
                      </a:r>
                      <a:endParaRPr lang="en-US" sz="1400" dirty="0">
                        <a:latin typeface="Times New Roman" panose="02020603050405020304" pitchFamily="18" charset="0"/>
                        <a:cs typeface="Times New Roman" panose="02020603050405020304" pitchFamily="18" charset="0"/>
                      </a:endParaRPr>
                    </a:p>
                  </a:txBody>
                  <a:tcPr marL="66987" marR="66987" marT="33494" marB="33494"/>
                </a:tc>
                <a:extLst>
                  <a:ext uri="{0D108BD9-81ED-4DB2-BD59-A6C34878D82A}">
                    <a16:rowId xmlns:a16="http://schemas.microsoft.com/office/drawing/2014/main" xmlns="" val="1236649344"/>
                  </a:ext>
                </a:extLst>
              </a:tr>
              <a:tr h="272727">
                <a:tc>
                  <a:txBody>
                    <a:bodyPr/>
                    <a:lstStyle/>
                    <a:p>
                      <a:r>
                        <a:rPr lang="en-IN" sz="1400" dirty="0">
                          <a:latin typeface="Times New Roman" panose="02020603050405020304" pitchFamily="18" charset="0"/>
                          <a:cs typeface="Times New Roman" panose="02020603050405020304" pitchFamily="18" charset="0"/>
                        </a:rPr>
                        <a:t>3: Old</a:t>
                      </a:r>
                      <a:endParaRPr lang="en-US" sz="1400" dirty="0">
                        <a:latin typeface="Times New Roman" panose="02020603050405020304" pitchFamily="18" charset="0"/>
                        <a:cs typeface="Times New Roman" panose="02020603050405020304" pitchFamily="18" charset="0"/>
                      </a:endParaRPr>
                    </a:p>
                  </a:txBody>
                  <a:tcPr marL="66987" marR="66987" marT="33494" marB="33494"/>
                </a:tc>
                <a:tc>
                  <a:txBody>
                    <a:bodyPr/>
                    <a:lstStyle/>
                    <a:p>
                      <a:endParaRPr lang="en-US" sz="1400">
                        <a:latin typeface="Times New Roman" panose="02020603050405020304" pitchFamily="18" charset="0"/>
                        <a:cs typeface="Times New Roman" panose="02020603050405020304" pitchFamily="18" charset="0"/>
                      </a:endParaRPr>
                    </a:p>
                  </a:txBody>
                  <a:tcPr marL="66987" marR="66987" marT="33494" marB="33494"/>
                </a:tc>
                <a:tc>
                  <a:txBody>
                    <a:bodyPr/>
                    <a:lstStyle/>
                    <a:p>
                      <a:endParaRPr lang="en-US" sz="1400">
                        <a:latin typeface="Times New Roman" panose="02020603050405020304" pitchFamily="18" charset="0"/>
                        <a:cs typeface="Times New Roman" panose="02020603050405020304" pitchFamily="18" charset="0"/>
                      </a:endParaRPr>
                    </a:p>
                  </a:txBody>
                  <a:tcPr marL="66987" marR="66987" marT="33494" marB="33494"/>
                </a:tc>
                <a:tc>
                  <a:txBody>
                    <a:bodyPr/>
                    <a:lstStyle/>
                    <a:p>
                      <a:endParaRPr lang="en-US" sz="1400" dirty="0">
                        <a:latin typeface="Times New Roman" panose="02020603050405020304" pitchFamily="18" charset="0"/>
                        <a:cs typeface="Times New Roman" panose="02020603050405020304" pitchFamily="18" charset="0"/>
                      </a:endParaRPr>
                    </a:p>
                  </a:txBody>
                  <a:tcPr marL="66987" marR="66987" marT="33494" marB="33494"/>
                </a:tc>
                <a:extLst>
                  <a:ext uri="{0D108BD9-81ED-4DB2-BD59-A6C34878D82A}">
                    <a16:rowId xmlns:a16="http://schemas.microsoft.com/office/drawing/2014/main" xmlns="" val="3337930665"/>
                  </a:ext>
                </a:extLst>
              </a:tr>
            </a:tbl>
          </a:graphicData>
        </a:graphic>
      </p:graphicFrame>
      <mc:AlternateContent xmlns:mc="http://schemas.openxmlformats.org/markup-compatibility/2006">
        <mc:Choice xmlns:a14="http://schemas.microsoft.com/office/drawing/2010/main" xmlns="" Requires="a14">
          <p:sp>
            <p:nvSpPr>
              <p:cNvPr id="10" name="TextBox 9"/>
              <p:cNvSpPr txBox="1"/>
              <p:nvPr/>
            </p:nvSpPr>
            <p:spPr>
              <a:xfrm>
                <a:off x="1549705" y="2603648"/>
                <a:ext cx="5885264" cy="1491690"/>
              </a:xfrm>
              <a:prstGeom prst="rect">
                <a:avLst/>
              </a:prstGeom>
              <a:noFill/>
            </p:spPr>
            <p:txBody>
              <a:bodyPr wrap="square" rtlCol="0">
                <a:spAutoFit/>
              </a:bodyPr>
              <a:lstStyle/>
              <a:p>
                <a:r>
                  <a:rPr lang="en-IN" sz="1319" b="1" dirty="0">
                    <a:solidFill>
                      <a:srgbClr val="0B5ED7"/>
                    </a:solidFill>
                    <a:latin typeface="Times New Roman" panose="02020603050405020304" pitchFamily="18" charset="0"/>
                    <a:cs typeface="Times New Roman" panose="02020603050405020304" pitchFamily="18" charset="0"/>
                  </a:rPr>
                  <a:t>Class:         1: Contact Lens    2:Normal glass        3: Nothing</a:t>
                </a:r>
              </a:p>
              <a:p>
                <a:pPr algn="just"/>
                <a:endParaRPr lang="en-IN" sz="1319" dirty="0">
                  <a:solidFill>
                    <a:srgbClr val="0B5ED7"/>
                  </a:solidFill>
                  <a:latin typeface="Times New Roman" panose="02020603050405020304" pitchFamily="18" charset="0"/>
                  <a:cs typeface="Times New Roman" panose="02020603050405020304" pitchFamily="18" charset="0"/>
                </a:endParaRPr>
              </a:p>
              <a:p>
                <a:pPr algn="just"/>
                <a:r>
                  <a:rPr lang="en-IN" sz="1319" dirty="0">
                    <a:solidFill>
                      <a:srgbClr val="0B5ED7"/>
                    </a:solidFill>
                    <a:latin typeface="Times New Roman" panose="02020603050405020304" pitchFamily="18" charset="0"/>
                    <a:cs typeface="Times New Roman" panose="02020603050405020304" pitchFamily="18" charset="0"/>
                  </a:rPr>
                  <a:t>In the OPTH database, there are 3 classes and 4 instances with class 1, 5 instances with class 2 and 15 instances with class 3. Hence, entropy </a:t>
                </a:r>
                <a:r>
                  <a:rPr lang="en-IN" sz="1319" i="1" dirty="0">
                    <a:solidFill>
                      <a:srgbClr val="0B5ED7"/>
                    </a:solidFill>
                    <a:latin typeface="Times New Roman" panose="02020603050405020304" pitchFamily="18" charset="0"/>
                    <a:cs typeface="Times New Roman" panose="02020603050405020304" pitchFamily="18" charset="0"/>
                  </a:rPr>
                  <a:t>E</a:t>
                </a:r>
                <a:r>
                  <a:rPr lang="en-IN" sz="1319" dirty="0">
                    <a:solidFill>
                      <a:srgbClr val="0B5ED7"/>
                    </a:solidFill>
                    <a:latin typeface="Times New Roman" panose="02020603050405020304" pitchFamily="18" charset="0"/>
                    <a:cs typeface="Times New Roman" panose="02020603050405020304" pitchFamily="18" charset="0"/>
                  </a:rPr>
                  <a:t> of the database is:</a:t>
                </a:r>
              </a:p>
              <a:p>
                <a:pPr algn="just"/>
                <a:endParaRPr lang="en-IN" sz="1319" i="1" dirty="0">
                  <a:solidFill>
                    <a:srgbClr val="0B5ED7"/>
                  </a:solidFill>
                  <a:latin typeface="Cambria Math" panose="020405030504060302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IN" sz="1319" i="1">
                          <a:solidFill>
                            <a:srgbClr val="0B5ED7"/>
                          </a:solidFill>
                          <a:latin typeface="Cambria Math" panose="02040503050406030204" pitchFamily="18" charset="0"/>
                          <a:cs typeface="Times New Roman" panose="02020603050405020304" pitchFamily="18" charset="0"/>
                        </a:rPr>
                        <m:t>𝐸</m:t>
                      </m:r>
                      <m:r>
                        <a:rPr lang="en-IN" sz="1319" i="1">
                          <a:solidFill>
                            <a:srgbClr val="0B5ED7"/>
                          </a:solidFill>
                          <a:latin typeface="Cambria Math" panose="02040503050406030204" pitchFamily="18" charset="0"/>
                          <a:cs typeface="Times New Roman" panose="02020603050405020304" pitchFamily="18" charset="0"/>
                        </a:rPr>
                        <m:t>=−</m:t>
                      </m:r>
                      <m:f>
                        <m:fPr>
                          <m:ctrlPr>
                            <a:rPr lang="en-IN" sz="1319" i="1">
                              <a:solidFill>
                                <a:srgbClr val="0B5ED7"/>
                              </a:solidFill>
                              <a:latin typeface="Cambria Math" panose="02040503050406030204" pitchFamily="18" charset="0"/>
                              <a:cs typeface="Times New Roman" panose="02020603050405020304" pitchFamily="18" charset="0"/>
                            </a:rPr>
                          </m:ctrlPr>
                        </m:fPr>
                        <m:num>
                          <m:r>
                            <a:rPr lang="en-IN" sz="1319" i="1">
                              <a:solidFill>
                                <a:srgbClr val="0B5ED7"/>
                              </a:solidFill>
                              <a:latin typeface="Cambria Math" panose="02040503050406030204" pitchFamily="18" charset="0"/>
                              <a:cs typeface="Times New Roman" panose="02020603050405020304" pitchFamily="18" charset="0"/>
                            </a:rPr>
                            <m:t>4</m:t>
                          </m:r>
                        </m:num>
                        <m:den>
                          <m:r>
                            <a:rPr lang="en-IN" sz="1319" i="1">
                              <a:solidFill>
                                <a:srgbClr val="0B5ED7"/>
                              </a:solidFill>
                              <a:latin typeface="Cambria Math" panose="02040503050406030204" pitchFamily="18" charset="0"/>
                              <a:cs typeface="Times New Roman" panose="02020603050405020304" pitchFamily="18" charset="0"/>
                            </a:rPr>
                            <m:t>24</m:t>
                          </m:r>
                        </m:den>
                      </m:f>
                      <m:func>
                        <m:funcPr>
                          <m:ctrlPr>
                            <a:rPr lang="en-IN" sz="1319" i="1">
                              <a:solidFill>
                                <a:srgbClr val="0B5ED7"/>
                              </a:solidFill>
                              <a:latin typeface="Cambria Math" panose="02040503050406030204" pitchFamily="18" charset="0"/>
                              <a:cs typeface="Times New Roman" panose="02020603050405020304" pitchFamily="18" charset="0"/>
                            </a:rPr>
                          </m:ctrlPr>
                        </m:funcPr>
                        <m:fName>
                          <m:sSub>
                            <m:sSubPr>
                              <m:ctrlPr>
                                <a:rPr lang="en-IN" sz="1319" i="1">
                                  <a:solidFill>
                                    <a:srgbClr val="0B5ED7"/>
                                  </a:solidFill>
                                  <a:latin typeface="Cambria Math" panose="02040503050406030204" pitchFamily="18" charset="0"/>
                                  <a:cs typeface="Times New Roman" panose="02020603050405020304" pitchFamily="18" charset="0"/>
                                </a:rPr>
                              </m:ctrlPr>
                            </m:sSubPr>
                            <m:e>
                              <m:r>
                                <m:rPr>
                                  <m:sty m:val="p"/>
                                </m:rPr>
                                <a:rPr lang="en-IN" sz="1319">
                                  <a:solidFill>
                                    <a:srgbClr val="0B5ED7"/>
                                  </a:solidFill>
                                  <a:latin typeface="Cambria Math" panose="02040503050406030204" pitchFamily="18" charset="0"/>
                                  <a:cs typeface="Times New Roman" panose="02020603050405020304" pitchFamily="18" charset="0"/>
                                </a:rPr>
                                <m:t>log</m:t>
                              </m:r>
                            </m:e>
                            <m:sub>
                              <m:r>
                                <a:rPr lang="en-IN" sz="1319" i="1">
                                  <a:solidFill>
                                    <a:srgbClr val="0B5ED7"/>
                                  </a:solidFill>
                                  <a:latin typeface="Cambria Math" panose="02040503050406030204" pitchFamily="18" charset="0"/>
                                  <a:cs typeface="Times New Roman" panose="02020603050405020304" pitchFamily="18" charset="0"/>
                                </a:rPr>
                                <m:t>2</m:t>
                              </m:r>
                            </m:sub>
                          </m:sSub>
                        </m:fName>
                        <m:e>
                          <m:f>
                            <m:fPr>
                              <m:ctrlPr>
                                <a:rPr lang="en-IN" sz="1319" i="1">
                                  <a:solidFill>
                                    <a:srgbClr val="0B5ED7"/>
                                  </a:solidFill>
                                  <a:latin typeface="Cambria Math" panose="02040503050406030204" pitchFamily="18" charset="0"/>
                                  <a:cs typeface="Times New Roman" panose="02020603050405020304" pitchFamily="18" charset="0"/>
                                </a:rPr>
                              </m:ctrlPr>
                            </m:fPr>
                            <m:num>
                              <m:r>
                                <a:rPr lang="en-IN" sz="1319" i="1">
                                  <a:solidFill>
                                    <a:srgbClr val="0B5ED7"/>
                                  </a:solidFill>
                                  <a:latin typeface="Cambria Math" panose="02040503050406030204" pitchFamily="18" charset="0"/>
                                  <a:cs typeface="Times New Roman" panose="02020603050405020304" pitchFamily="18" charset="0"/>
                                </a:rPr>
                                <m:t>4</m:t>
                              </m:r>
                            </m:num>
                            <m:den>
                              <m:r>
                                <a:rPr lang="en-IN" sz="1319" i="1">
                                  <a:solidFill>
                                    <a:srgbClr val="0B5ED7"/>
                                  </a:solidFill>
                                  <a:latin typeface="Cambria Math" panose="02040503050406030204" pitchFamily="18" charset="0"/>
                                  <a:cs typeface="Times New Roman" panose="02020603050405020304" pitchFamily="18" charset="0"/>
                                </a:rPr>
                                <m:t>24</m:t>
                              </m:r>
                            </m:den>
                          </m:f>
                        </m:e>
                      </m:func>
                      <m:r>
                        <a:rPr lang="en-IN" sz="1319" i="1">
                          <a:solidFill>
                            <a:srgbClr val="0B5ED7"/>
                          </a:solidFill>
                          <a:latin typeface="Cambria Math" panose="02040503050406030204" pitchFamily="18" charset="0"/>
                          <a:cs typeface="Times New Roman" panose="02020603050405020304" pitchFamily="18" charset="0"/>
                        </a:rPr>
                        <m:t>−</m:t>
                      </m:r>
                      <m:f>
                        <m:fPr>
                          <m:ctrlPr>
                            <a:rPr lang="en-IN" sz="1319" i="1">
                              <a:solidFill>
                                <a:srgbClr val="0B5ED7"/>
                              </a:solidFill>
                              <a:latin typeface="Cambria Math" panose="02040503050406030204" pitchFamily="18" charset="0"/>
                              <a:cs typeface="Times New Roman" panose="02020603050405020304" pitchFamily="18" charset="0"/>
                            </a:rPr>
                          </m:ctrlPr>
                        </m:fPr>
                        <m:num>
                          <m:r>
                            <a:rPr lang="en-IN" sz="1319" i="1">
                              <a:solidFill>
                                <a:srgbClr val="0B5ED7"/>
                              </a:solidFill>
                              <a:latin typeface="Cambria Math" panose="02040503050406030204" pitchFamily="18" charset="0"/>
                              <a:cs typeface="Times New Roman" panose="02020603050405020304" pitchFamily="18" charset="0"/>
                            </a:rPr>
                            <m:t>5</m:t>
                          </m:r>
                        </m:num>
                        <m:den>
                          <m:r>
                            <a:rPr lang="en-IN" sz="1319" i="1">
                              <a:solidFill>
                                <a:srgbClr val="0B5ED7"/>
                              </a:solidFill>
                              <a:latin typeface="Cambria Math" panose="02040503050406030204" pitchFamily="18" charset="0"/>
                              <a:cs typeface="Times New Roman" panose="02020603050405020304" pitchFamily="18" charset="0"/>
                            </a:rPr>
                            <m:t>24</m:t>
                          </m:r>
                        </m:den>
                      </m:f>
                      <m:func>
                        <m:funcPr>
                          <m:ctrlPr>
                            <a:rPr lang="en-IN" sz="1319" i="1">
                              <a:solidFill>
                                <a:srgbClr val="0B5ED7"/>
                              </a:solidFill>
                              <a:latin typeface="Cambria Math" panose="02040503050406030204" pitchFamily="18" charset="0"/>
                              <a:cs typeface="Times New Roman" panose="02020603050405020304" pitchFamily="18" charset="0"/>
                            </a:rPr>
                          </m:ctrlPr>
                        </m:funcPr>
                        <m:fName>
                          <m:sSub>
                            <m:sSubPr>
                              <m:ctrlPr>
                                <a:rPr lang="en-IN" sz="1319" i="1">
                                  <a:solidFill>
                                    <a:srgbClr val="0B5ED7"/>
                                  </a:solidFill>
                                  <a:latin typeface="Cambria Math" panose="02040503050406030204" pitchFamily="18" charset="0"/>
                                  <a:cs typeface="Times New Roman" panose="02020603050405020304" pitchFamily="18" charset="0"/>
                                </a:rPr>
                              </m:ctrlPr>
                            </m:sSubPr>
                            <m:e>
                              <m:r>
                                <m:rPr>
                                  <m:sty m:val="p"/>
                                </m:rPr>
                                <a:rPr lang="en-IN" sz="1319">
                                  <a:solidFill>
                                    <a:srgbClr val="0B5ED7"/>
                                  </a:solidFill>
                                  <a:latin typeface="Cambria Math" panose="02040503050406030204" pitchFamily="18" charset="0"/>
                                  <a:cs typeface="Times New Roman" panose="02020603050405020304" pitchFamily="18" charset="0"/>
                                </a:rPr>
                                <m:t>log</m:t>
                              </m:r>
                            </m:e>
                            <m:sub>
                              <m:r>
                                <a:rPr lang="en-IN" sz="1319" i="1">
                                  <a:solidFill>
                                    <a:srgbClr val="0B5ED7"/>
                                  </a:solidFill>
                                  <a:latin typeface="Cambria Math" panose="02040503050406030204" pitchFamily="18" charset="0"/>
                                  <a:cs typeface="Times New Roman" panose="02020603050405020304" pitchFamily="18" charset="0"/>
                                </a:rPr>
                                <m:t>2</m:t>
                              </m:r>
                            </m:sub>
                          </m:sSub>
                        </m:fName>
                        <m:e>
                          <m:f>
                            <m:fPr>
                              <m:ctrlPr>
                                <a:rPr lang="en-IN" sz="1319" i="1">
                                  <a:solidFill>
                                    <a:srgbClr val="0B5ED7"/>
                                  </a:solidFill>
                                  <a:latin typeface="Cambria Math" panose="02040503050406030204" pitchFamily="18" charset="0"/>
                                  <a:cs typeface="Times New Roman" panose="02020603050405020304" pitchFamily="18" charset="0"/>
                                </a:rPr>
                              </m:ctrlPr>
                            </m:fPr>
                            <m:num>
                              <m:r>
                                <a:rPr lang="en-IN" sz="1319" i="1">
                                  <a:solidFill>
                                    <a:srgbClr val="0B5ED7"/>
                                  </a:solidFill>
                                  <a:latin typeface="Cambria Math" panose="02040503050406030204" pitchFamily="18" charset="0"/>
                                  <a:cs typeface="Times New Roman" panose="02020603050405020304" pitchFamily="18" charset="0"/>
                                </a:rPr>
                                <m:t>5</m:t>
                              </m:r>
                            </m:num>
                            <m:den>
                              <m:r>
                                <a:rPr lang="en-IN" sz="1319" i="1">
                                  <a:solidFill>
                                    <a:srgbClr val="0B5ED7"/>
                                  </a:solidFill>
                                  <a:latin typeface="Cambria Math" panose="02040503050406030204" pitchFamily="18" charset="0"/>
                                  <a:cs typeface="Times New Roman" panose="02020603050405020304" pitchFamily="18" charset="0"/>
                                </a:rPr>
                                <m:t>24</m:t>
                              </m:r>
                            </m:den>
                          </m:f>
                        </m:e>
                      </m:func>
                      <m:r>
                        <a:rPr lang="en-IN" sz="1319" i="1">
                          <a:solidFill>
                            <a:srgbClr val="0B5ED7"/>
                          </a:solidFill>
                          <a:latin typeface="Cambria Math" panose="02040503050406030204" pitchFamily="18" charset="0"/>
                          <a:cs typeface="Times New Roman" panose="02020603050405020304" pitchFamily="18" charset="0"/>
                        </a:rPr>
                        <m:t> −</m:t>
                      </m:r>
                      <m:f>
                        <m:fPr>
                          <m:ctrlPr>
                            <a:rPr lang="en-IN" sz="1319" i="1">
                              <a:solidFill>
                                <a:srgbClr val="0B5ED7"/>
                              </a:solidFill>
                              <a:latin typeface="Cambria Math" panose="02040503050406030204" pitchFamily="18" charset="0"/>
                              <a:cs typeface="Times New Roman" panose="02020603050405020304" pitchFamily="18" charset="0"/>
                            </a:rPr>
                          </m:ctrlPr>
                        </m:fPr>
                        <m:num>
                          <m:r>
                            <a:rPr lang="en-IN" sz="1319" i="1">
                              <a:solidFill>
                                <a:srgbClr val="0B5ED7"/>
                              </a:solidFill>
                              <a:latin typeface="Cambria Math" panose="02040503050406030204" pitchFamily="18" charset="0"/>
                              <a:cs typeface="Times New Roman" panose="02020603050405020304" pitchFamily="18" charset="0"/>
                            </a:rPr>
                            <m:t>15</m:t>
                          </m:r>
                        </m:num>
                        <m:den>
                          <m:r>
                            <a:rPr lang="en-IN" sz="1319" i="1">
                              <a:solidFill>
                                <a:srgbClr val="0B5ED7"/>
                              </a:solidFill>
                              <a:latin typeface="Cambria Math" panose="02040503050406030204" pitchFamily="18" charset="0"/>
                              <a:cs typeface="Times New Roman" panose="02020603050405020304" pitchFamily="18" charset="0"/>
                            </a:rPr>
                            <m:t>24</m:t>
                          </m:r>
                        </m:den>
                      </m:f>
                      <m:func>
                        <m:funcPr>
                          <m:ctrlPr>
                            <a:rPr lang="en-IN" sz="1319" i="1">
                              <a:solidFill>
                                <a:srgbClr val="0B5ED7"/>
                              </a:solidFill>
                              <a:latin typeface="Cambria Math" panose="02040503050406030204" pitchFamily="18" charset="0"/>
                              <a:cs typeface="Times New Roman" panose="02020603050405020304" pitchFamily="18" charset="0"/>
                            </a:rPr>
                          </m:ctrlPr>
                        </m:funcPr>
                        <m:fName>
                          <m:sSub>
                            <m:sSubPr>
                              <m:ctrlPr>
                                <a:rPr lang="en-IN" sz="1319" i="1">
                                  <a:solidFill>
                                    <a:srgbClr val="0B5ED7"/>
                                  </a:solidFill>
                                  <a:latin typeface="Cambria Math" panose="02040503050406030204" pitchFamily="18" charset="0"/>
                                  <a:cs typeface="Times New Roman" panose="02020603050405020304" pitchFamily="18" charset="0"/>
                                </a:rPr>
                              </m:ctrlPr>
                            </m:sSubPr>
                            <m:e>
                              <m:r>
                                <m:rPr>
                                  <m:sty m:val="p"/>
                                </m:rPr>
                                <a:rPr lang="en-IN" sz="1319">
                                  <a:solidFill>
                                    <a:srgbClr val="0B5ED7"/>
                                  </a:solidFill>
                                  <a:latin typeface="Cambria Math" panose="02040503050406030204" pitchFamily="18" charset="0"/>
                                  <a:cs typeface="Times New Roman" panose="02020603050405020304" pitchFamily="18" charset="0"/>
                                </a:rPr>
                                <m:t>log</m:t>
                              </m:r>
                            </m:e>
                            <m:sub>
                              <m:r>
                                <a:rPr lang="en-IN" sz="1319" i="1">
                                  <a:solidFill>
                                    <a:srgbClr val="0B5ED7"/>
                                  </a:solidFill>
                                  <a:latin typeface="Cambria Math" panose="02040503050406030204" pitchFamily="18" charset="0"/>
                                  <a:cs typeface="Times New Roman" panose="02020603050405020304" pitchFamily="18" charset="0"/>
                                </a:rPr>
                                <m:t>2</m:t>
                              </m:r>
                            </m:sub>
                          </m:sSub>
                        </m:fName>
                        <m:e>
                          <m:f>
                            <m:fPr>
                              <m:ctrlPr>
                                <a:rPr lang="en-IN" sz="1319" i="1">
                                  <a:solidFill>
                                    <a:srgbClr val="0B5ED7"/>
                                  </a:solidFill>
                                  <a:latin typeface="Cambria Math" panose="02040503050406030204" pitchFamily="18" charset="0"/>
                                  <a:cs typeface="Times New Roman" panose="02020603050405020304" pitchFamily="18" charset="0"/>
                                </a:rPr>
                              </m:ctrlPr>
                            </m:fPr>
                            <m:num>
                              <m:r>
                                <a:rPr lang="en-IN" sz="1319" i="1">
                                  <a:solidFill>
                                    <a:srgbClr val="0B5ED7"/>
                                  </a:solidFill>
                                  <a:latin typeface="Cambria Math" panose="02040503050406030204" pitchFamily="18" charset="0"/>
                                  <a:cs typeface="Times New Roman" panose="02020603050405020304" pitchFamily="18" charset="0"/>
                                </a:rPr>
                                <m:t>15</m:t>
                              </m:r>
                            </m:num>
                            <m:den>
                              <m:r>
                                <a:rPr lang="en-IN" sz="1319" i="1">
                                  <a:solidFill>
                                    <a:srgbClr val="0B5ED7"/>
                                  </a:solidFill>
                                  <a:latin typeface="Cambria Math" panose="02040503050406030204" pitchFamily="18" charset="0"/>
                                  <a:cs typeface="Times New Roman" panose="02020603050405020304" pitchFamily="18" charset="0"/>
                                </a:rPr>
                                <m:t>24</m:t>
                              </m:r>
                            </m:den>
                          </m:f>
                          <m:r>
                            <a:rPr lang="en-IN" sz="1319" i="1">
                              <a:solidFill>
                                <a:srgbClr val="0B5ED7"/>
                              </a:solidFill>
                              <a:latin typeface="Cambria Math" panose="02040503050406030204" pitchFamily="18" charset="0"/>
                              <a:cs typeface="Times New Roman" panose="02020603050405020304" pitchFamily="18" charset="0"/>
                            </a:rPr>
                            <m:t>=1.3261</m:t>
                          </m:r>
                        </m:e>
                      </m:func>
                    </m:oMath>
                  </m:oMathPara>
                </a14:m>
                <a:endParaRPr lang="en-US" sz="1319" dirty="0">
                  <a:solidFill>
                    <a:srgbClr val="0B5ED7"/>
                  </a:solidFill>
                  <a:latin typeface="Times New Roman" panose="02020603050405020304" pitchFamily="18" charset="0"/>
                  <a:cs typeface="Times New Roman" panose="02020603050405020304" pitchFamily="18" charset="0"/>
                </a:endParaRPr>
              </a:p>
            </p:txBody>
          </p:sp>
        </mc:Choice>
        <mc:Fallback>
          <p:sp>
            <p:nvSpPr>
              <p:cNvPr id="10" name="TextBox 9"/>
              <p:cNvSpPr txBox="1">
                <a:spLocks noRot="1" noChangeAspect="1" noMove="1" noResize="1" noEditPoints="1" noAdjustHandles="1" noChangeArrowheads="1" noChangeShapeType="1" noTextEdit="1"/>
              </p:cNvSpPr>
              <p:nvPr/>
            </p:nvSpPr>
            <p:spPr>
              <a:xfrm>
                <a:off x="1549705" y="2603648"/>
                <a:ext cx="5885264" cy="1491690"/>
              </a:xfrm>
              <a:prstGeom prst="rect">
                <a:avLst/>
              </a:prstGeom>
              <a:blipFill>
                <a:blip r:embed="rId2"/>
                <a:stretch>
                  <a:fillRect l="-104" r="-104"/>
                </a:stretch>
              </a:blipFill>
            </p:spPr>
            <p:txBody>
              <a:bodyPr/>
              <a:lstStyle/>
              <a:p>
                <a:r>
                  <a:rPr lang="en-US">
                    <a:noFill/>
                  </a:rPr>
                  <a:t> </a:t>
                </a:r>
              </a:p>
            </p:txBody>
          </p:sp>
        </mc:Fallback>
      </mc:AlternateContent>
    </p:spTree>
    <p:extLst>
      <p:ext uri="{BB962C8B-B14F-4D97-AF65-F5344CB8AC3E}">
        <p14:creationId xmlns:p14="http://schemas.microsoft.com/office/powerpoint/2010/main" xmlns="" val="1500574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5916" y="817340"/>
            <a:ext cx="6172200" cy="3875661"/>
          </a:xfrm>
        </p:spPr>
        <p:txBody>
          <a:bodyPr>
            <a:normAutofit/>
          </a:bodyPr>
          <a:lstStyle/>
          <a:p>
            <a:pPr marL="0" indent="0">
              <a:buNone/>
            </a:pPr>
            <a:r>
              <a:rPr lang="en-IN" sz="1466" b="1" dirty="0">
                <a:latin typeface="Times New Roman" panose="02020603050405020304" pitchFamily="18" charset="0"/>
                <a:cs typeface="Times New Roman" panose="02020603050405020304" pitchFamily="18" charset="0"/>
              </a:rPr>
              <a:t>Note:</a:t>
            </a:r>
          </a:p>
          <a:p>
            <a:r>
              <a:rPr lang="en-IN" sz="1319" dirty="0">
                <a:latin typeface="Times New Roman" panose="02020603050405020304" pitchFamily="18" charset="0"/>
                <a:cs typeface="Times New Roman" panose="02020603050405020304" pitchFamily="18" charset="0"/>
              </a:rPr>
              <a:t>The entropy of a training set implies the number of yes/no questions, on the average, needed to determine an unknown test to be classified.</a:t>
            </a:r>
          </a:p>
          <a:p>
            <a:pPr lvl="6"/>
            <a:endParaRPr lang="en-IN" sz="586" dirty="0">
              <a:latin typeface="Times New Roman" panose="02020603050405020304" pitchFamily="18" charset="0"/>
              <a:cs typeface="Times New Roman" panose="02020603050405020304" pitchFamily="18" charset="0"/>
            </a:endParaRPr>
          </a:p>
          <a:p>
            <a:r>
              <a:rPr lang="en-IN" sz="1319" dirty="0">
                <a:latin typeface="Times New Roman" panose="02020603050405020304" pitchFamily="18" charset="0"/>
                <a:cs typeface="Times New Roman" panose="02020603050405020304" pitchFamily="18" charset="0"/>
              </a:rPr>
              <a:t>It is very crucial to decide the series of questions about the value of a set of attribute, which collectively determine the classification. Sometimes it may take one question, sometimes many more.</a:t>
            </a:r>
          </a:p>
          <a:p>
            <a:pPr lvl="8"/>
            <a:endParaRPr lang="en-IN" sz="439" dirty="0">
              <a:latin typeface="Times New Roman" panose="02020603050405020304" pitchFamily="18" charset="0"/>
              <a:cs typeface="Times New Roman" panose="02020603050405020304" pitchFamily="18" charset="0"/>
            </a:endParaRPr>
          </a:p>
          <a:p>
            <a:r>
              <a:rPr lang="en-IN" sz="1319" dirty="0">
                <a:latin typeface="Times New Roman" panose="02020603050405020304" pitchFamily="18" charset="0"/>
                <a:cs typeface="Times New Roman" panose="02020603050405020304" pitchFamily="18" charset="0"/>
              </a:rPr>
              <a:t>Decision tree induction helps us to ask such a series of questions. In other words, we can utilize entropy concept to build a better decision tree.</a:t>
            </a:r>
          </a:p>
          <a:p>
            <a:endParaRPr lang="en-IN" sz="1319" dirty="0">
              <a:latin typeface="Times New Roman" panose="02020603050405020304" pitchFamily="18" charset="0"/>
              <a:cs typeface="Times New Roman" panose="02020603050405020304" pitchFamily="18" charset="0"/>
            </a:endParaRPr>
          </a:p>
          <a:p>
            <a:pPr marL="0" indent="0">
              <a:buNone/>
            </a:pPr>
            <a:endParaRPr lang="en-IN" sz="1319" dirty="0">
              <a:latin typeface="Times New Roman" panose="02020603050405020304" pitchFamily="18" charset="0"/>
              <a:cs typeface="Times New Roman" panose="02020603050405020304" pitchFamily="18" charset="0"/>
            </a:endParaRPr>
          </a:p>
          <a:p>
            <a:pPr marL="0" indent="0">
              <a:buNone/>
            </a:pPr>
            <a:r>
              <a:rPr lang="en-US" sz="1319" b="1" dirty="0">
                <a:latin typeface="Times New Roman" panose="02020603050405020304" pitchFamily="18" charset="0"/>
                <a:cs typeface="Times New Roman" panose="02020603050405020304" pitchFamily="18" charset="0"/>
              </a:rPr>
              <a:t>      How entropy can be used to build a decision tree is our next topic of discussion.</a:t>
            </a:r>
            <a:endParaRPr lang="en-IN" sz="1319"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9709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7227968" y="4767295"/>
            <a:ext cx="585093" cy="273844"/>
          </a:xfrm>
          <a:prstGeom prst="rect">
            <a:avLst/>
          </a:prstGeom>
        </p:spPr>
        <p:txBody>
          <a:bodyPr vert="horz" lIns="0" tIns="0" rIns="0" bIns="0" anchor="b"/>
          <a:lstStyle>
            <a:defPPr>
              <a:defRPr lang="en-US"/>
            </a:defPPr>
            <a:lvl1pPr marL="0" algn="r" defTabSz="685800" rtl="0" eaLnBrk="1" latinLnBrk="0" hangingPunct="1">
              <a:defRPr kumimoji="0" sz="900" kern="1200">
                <a:solidFill>
                  <a:schemeClr val="tx2">
                    <a:shade val="9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E2D238DB-7230-45D0-89A2-1890D4DEDBDF}" type="slidenum">
              <a:rPr lang="en-IN" smtClean="0">
                <a:solidFill>
                  <a:srgbClr val="04617B">
                    <a:shade val="90000"/>
                  </a:srgbClr>
                </a:solidFill>
              </a:rPr>
              <a:pPr/>
              <a:t>16</a:t>
            </a:fld>
            <a:endParaRPr lang="en-IN" dirty="0">
              <a:solidFill>
                <a:srgbClr val="04617B">
                  <a:shade val="90000"/>
                </a:srgbClr>
              </a:solidFill>
            </a:endParaRPr>
          </a:p>
        </p:txBody>
      </p:sp>
      <p:sp>
        <p:nvSpPr>
          <p:cNvPr id="9" name="Title 1"/>
          <p:cNvSpPr>
            <a:spLocks noGrp="1"/>
          </p:cNvSpPr>
          <p:nvPr>
            <p:ph type="title"/>
          </p:nvPr>
        </p:nvSpPr>
        <p:spPr>
          <a:xfrm>
            <a:off x="1485899" y="351806"/>
            <a:ext cx="6172200" cy="587961"/>
          </a:xfrm>
        </p:spPr>
        <p:txBody>
          <a:bodyPr>
            <a:normAutofit fontScale="90000"/>
          </a:bodyPr>
          <a:lstStyle/>
          <a:p>
            <a:pPr algn="just"/>
            <a:r>
              <a:rPr lang="en-US" sz="2930" dirty="0">
                <a:solidFill>
                  <a:srgbClr val="A50021"/>
                </a:solidFill>
                <a:latin typeface="Times New Roman" pitchFamily="18" charset="0"/>
                <a:cs typeface="Times New Roman" pitchFamily="18" charset="0"/>
              </a:rPr>
              <a:t>Calculation of </a:t>
            </a:r>
            <a:r>
              <a:rPr lang="el-GR" sz="2930" dirty="0">
                <a:solidFill>
                  <a:srgbClr val="A50021"/>
                </a:solidFill>
                <a:latin typeface="Times New Roman" pitchFamily="18" charset="0"/>
                <a:cs typeface="Times New Roman" pitchFamily="18" charset="0"/>
              </a:rPr>
              <a:t>α </a:t>
            </a:r>
            <a:r>
              <a:rPr lang="en-US" sz="2930" dirty="0">
                <a:solidFill>
                  <a:srgbClr val="A50021"/>
                </a:solidFill>
                <a:latin typeface="Times New Roman" pitchFamily="18" charset="0"/>
                <a:cs typeface="Times New Roman" pitchFamily="18" charset="0"/>
              </a:rPr>
              <a:t>using Frequency Table</a:t>
            </a:r>
          </a:p>
        </p:txBody>
      </p:sp>
      <p:sp>
        <p:nvSpPr>
          <p:cNvPr id="2" name="TextBox 1"/>
          <p:cNvSpPr txBox="1"/>
          <p:nvPr/>
        </p:nvSpPr>
        <p:spPr>
          <a:xfrm>
            <a:off x="457200" y="1262879"/>
            <a:ext cx="7349037" cy="2483309"/>
          </a:xfrm>
          <a:prstGeom prst="rect">
            <a:avLst/>
          </a:prstGeom>
          <a:noFill/>
        </p:spPr>
        <p:txBody>
          <a:bodyPr wrap="square" rtlCol="0">
            <a:spAutoFit/>
          </a:bodyPr>
          <a:lstStyle/>
          <a:p>
            <a:pPr algn="just"/>
            <a:r>
              <a:rPr lang="en-US" sz="1466" b="1" dirty="0">
                <a:solidFill>
                  <a:srgbClr val="0B5ED7"/>
                </a:solidFill>
                <a:latin typeface="Times New Roman" panose="02020603050405020304" pitchFamily="18" charset="0"/>
                <a:cs typeface="Times New Roman" panose="02020603050405020304" pitchFamily="18" charset="0"/>
              </a:rPr>
              <a:t>OTPH  Dataset</a:t>
            </a:r>
          </a:p>
          <a:p>
            <a:pPr algn="just"/>
            <a:endParaRPr lang="en-US" sz="733" b="1" dirty="0">
              <a:solidFill>
                <a:srgbClr val="0B5ED7"/>
              </a:solidFill>
              <a:latin typeface="Times New Roman" panose="02020603050405020304" pitchFamily="18" charset="0"/>
              <a:cs typeface="Times New Roman" panose="02020603050405020304" pitchFamily="18" charset="0"/>
            </a:endParaRPr>
          </a:p>
          <a:p>
            <a:pPr algn="just"/>
            <a:r>
              <a:rPr lang="en-US" sz="1466" dirty="0">
                <a:solidFill>
                  <a:srgbClr val="0B5ED7"/>
                </a:solidFill>
                <a:latin typeface="Times New Roman" panose="02020603050405020304" pitchFamily="18" charset="0"/>
                <a:cs typeface="Times New Roman" panose="02020603050405020304" pitchFamily="18" charset="0"/>
              </a:rPr>
              <a:t>With reference to OPTH dataset, and for the attribute Age, the frequency table would look like</a:t>
            </a:r>
          </a:p>
          <a:p>
            <a:pPr algn="just"/>
            <a:endParaRPr lang="en-US" sz="1319" dirty="0">
              <a:solidFill>
                <a:srgbClr val="0B5ED7"/>
              </a:solidFill>
              <a:latin typeface="Times New Roman" panose="02020603050405020304" pitchFamily="18" charset="0"/>
              <a:cs typeface="Times New Roman" panose="02020603050405020304" pitchFamily="18" charset="0"/>
            </a:endParaRPr>
          </a:p>
          <a:p>
            <a:pPr algn="just"/>
            <a:endParaRPr lang="en-US" sz="1319" dirty="0">
              <a:solidFill>
                <a:srgbClr val="0B5ED7"/>
              </a:solidFill>
              <a:latin typeface="Times New Roman" panose="02020603050405020304" pitchFamily="18" charset="0"/>
              <a:cs typeface="Times New Roman" panose="02020603050405020304" pitchFamily="18" charset="0"/>
            </a:endParaRPr>
          </a:p>
          <a:p>
            <a:pPr algn="just"/>
            <a:endParaRPr lang="en-US" sz="1319" dirty="0">
              <a:solidFill>
                <a:srgbClr val="0B5ED7"/>
              </a:solidFill>
              <a:latin typeface="Times New Roman" panose="02020603050405020304" pitchFamily="18" charset="0"/>
              <a:cs typeface="Times New Roman" panose="02020603050405020304" pitchFamily="18" charset="0"/>
            </a:endParaRPr>
          </a:p>
          <a:p>
            <a:pPr algn="just"/>
            <a:endParaRPr lang="en-US" sz="1319" dirty="0">
              <a:solidFill>
                <a:srgbClr val="0B5ED7"/>
              </a:solidFill>
              <a:latin typeface="Times New Roman" panose="02020603050405020304" pitchFamily="18" charset="0"/>
              <a:cs typeface="Times New Roman" panose="02020603050405020304" pitchFamily="18" charset="0"/>
            </a:endParaRPr>
          </a:p>
          <a:p>
            <a:pPr algn="just"/>
            <a:endParaRPr lang="en-US" sz="1319" dirty="0">
              <a:solidFill>
                <a:srgbClr val="0B5ED7"/>
              </a:solidFill>
              <a:latin typeface="Times New Roman" panose="02020603050405020304" pitchFamily="18" charset="0"/>
              <a:cs typeface="Times New Roman" panose="02020603050405020304" pitchFamily="18" charset="0"/>
            </a:endParaRPr>
          </a:p>
          <a:p>
            <a:pPr algn="just"/>
            <a:endParaRPr lang="en-US" sz="1319" dirty="0">
              <a:solidFill>
                <a:srgbClr val="0B5ED7"/>
              </a:solidFill>
              <a:latin typeface="Times New Roman" panose="02020603050405020304" pitchFamily="18" charset="0"/>
              <a:cs typeface="Times New Roman" panose="02020603050405020304" pitchFamily="18" charset="0"/>
            </a:endParaRPr>
          </a:p>
          <a:p>
            <a:pPr algn="just"/>
            <a:endParaRPr lang="en-US" sz="1319" dirty="0">
              <a:solidFill>
                <a:srgbClr val="0B5ED7"/>
              </a:solidFill>
              <a:latin typeface="Times New Roman" panose="02020603050405020304" pitchFamily="18" charset="0"/>
              <a:cs typeface="Times New Roman" panose="02020603050405020304" pitchFamily="18" charset="0"/>
            </a:endParaRPr>
          </a:p>
          <a:p>
            <a:pPr algn="just"/>
            <a:endParaRPr lang="en-US" sz="1319" dirty="0">
              <a:solidFill>
                <a:srgbClr val="0B5ED7"/>
              </a:solidFill>
              <a:latin typeface="Times New Roman" panose="02020603050405020304" pitchFamily="18" charset="0"/>
              <a:cs typeface="Times New Roman" panose="02020603050405020304" pitchFamily="18" charset="0"/>
            </a:endParaRPr>
          </a:p>
          <a:p>
            <a:pPr algn="just"/>
            <a:endParaRPr lang="en-US" sz="1319"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xmlns="" val="2925639916"/>
              </p:ext>
            </p:extLst>
          </p:nvPr>
        </p:nvGraphicFramePr>
        <p:xfrm>
          <a:off x="4347391" y="1962150"/>
          <a:ext cx="3090355" cy="2681900"/>
        </p:xfrm>
        <a:graphic>
          <a:graphicData uri="http://schemas.openxmlformats.org/drawingml/2006/table">
            <a:tbl>
              <a:tblPr firstRow="1" bandRow="1">
                <a:tableStyleId>{D7AC3CCA-C797-4891-BE02-D94E43425B78}</a:tableStyleId>
              </a:tblPr>
              <a:tblGrid>
                <a:gridCol w="618071">
                  <a:extLst>
                    <a:ext uri="{9D8B030D-6E8A-4147-A177-3AD203B41FA5}">
                      <a16:colId xmlns:a16="http://schemas.microsoft.com/office/drawing/2014/main" xmlns="" val="3315055877"/>
                    </a:ext>
                  </a:extLst>
                </a:gridCol>
                <a:gridCol w="618071">
                  <a:extLst>
                    <a:ext uri="{9D8B030D-6E8A-4147-A177-3AD203B41FA5}">
                      <a16:colId xmlns:a16="http://schemas.microsoft.com/office/drawing/2014/main" xmlns="" val="4050518436"/>
                    </a:ext>
                  </a:extLst>
                </a:gridCol>
                <a:gridCol w="618071">
                  <a:extLst>
                    <a:ext uri="{9D8B030D-6E8A-4147-A177-3AD203B41FA5}">
                      <a16:colId xmlns:a16="http://schemas.microsoft.com/office/drawing/2014/main" xmlns="" val="1010066667"/>
                    </a:ext>
                  </a:extLst>
                </a:gridCol>
                <a:gridCol w="618071">
                  <a:extLst>
                    <a:ext uri="{9D8B030D-6E8A-4147-A177-3AD203B41FA5}">
                      <a16:colId xmlns:a16="http://schemas.microsoft.com/office/drawing/2014/main" xmlns="" val="3797031970"/>
                    </a:ext>
                  </a:extLst>
                </a:gridCol>
                <a:gridCol w="618071">
                  <a:extLst>
                    <a:ext uri="{9D8B030D-6E8A-4147-A177-3AD203B41FA5}">
                      <a16:colId xmlns:a16="http://schemas.microsoft.com/office/drawing/2014/main" xmlns="" val="1995378665"/>
                    </a:ext>
                  </a:extLst>
                </a:gridCol>
              </a:tblGrid>
              <a:tr h="231628">
                <a:tc>
                  <a:txBody>
                    <a:bodyPr/>
                    <a:lstStyle/>
                    <a:p>
                      <a:pPr algn="ctr"/>
                      <a:endParaRPr lang="en-US" sz="1400" dirty="0">
                        <a:solidFill>
                          <a:srgbClr val="0B5ED7"/>
                        </a:solidFill>
                        <a:latin typeface="Cambria Math" panose="02040503050406030204" pitchFamily="18" charset="0"/>
                        <a:ea typeface="Cambria Math" panose="02040503050406030204" pitchFamily="18" charset="0"/>
                      </a:endParaRPr>
                    </a:p>
                  </a:txBody>
                  <a:tcPr marL="66987" marR="66987" marT="33494" marB="33494"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rgbClr val="0B5ED7"/>
                          </a:solidFill>
                          <a:latin typeface="Cambria Math" panose="02040503050406030204" pitchFamily="18" charset="0"/>
                          <a:ea typeface="Cambria Math" panose="02040503050406030204" pitchFamily="18" charset="0"/>
                        </a:rPr>
                        <a:t>Age=1</a:t>
                      </a:r>
                    </a:p>
                  </a:txBody>
                  <a:tcPr marL="66987" marR="66987" marT="33494" marB="33494" anchor="ctr">
                    <a:lnL w="12700" cap="flat" cmpd="sng" algn="ctr">
                      <a:solidFill>
                        <a:schemeClr val="tx1"/>
                      </a:solidFill>
                      <a:prstDash val="solid"/>
                      <a:round/>
                      <a:headEnd type="none" w="med" len="med"/>
                      <a:tailEnd type="none" w="med" len="med"/>
                    </a:lnL>
                  </a:tcPr>
                </a:tc>
                <a:tc>
                  <a:txBody>
                    <a:bodyPr/>
                    <a:lstStyle/>
                    <a:p>
                      <a:pPr algn="ctr"/>
                      <a:r>
                        <a:rPr lang="en-US" sz="1400" dirty="0">
                          <a:solidFill>
                            <a:srgbClr val="0B5ED7"/>
                          </a:solidFill>
                          <a:latin typeface="Cambria Math" panose="02040503050406030204" pitchFamily="18" charset="0"/>
                          <a:ea typeface="Cambria Math" panose="02040503050406030204" pitchFamily="18" charset="0"/>
                        </a:rPr>
                        <a:t>Age=2</a:t>
                      </a:r>
                    </a:p>
                  </a:txBody>
                  <a:tcPr marL="66987" marR="66987" marT="33494" marB="33494" anchor="ctr"/>
                </a:tc>
                <a:tc>
                  <a:txBody>
                    <a:bodyPr/>
                    <a:lstStyle/>
                    <a:p>
                      <a:pPr algn="ctr"/>
                      <a:r>
                        <a:rPr lang="en-US" sz="1400" dirty="0">
                          <a:solidFill>
                            <a:srgbClr val="0B5ED7"/>
                          </a:solidFill>
                          <a:latin typeface="Cambria Math" panose="02040503050406030204" pitchFamily="18" charset="0"/>
                          <a:ea typeface="Cambria Math" panose="02040503050406030204" pitchFamily="18" charset="0"/>
                        </a:rPr>
                        <a:t>Age=3</a:t>
                      </a:r>
                    </a:p>
                  </a:txBody>
                  <a:tcPr marL="66987" marR="66987" marT="33494" marB="33494" anchor="ctr"/>
                </a:tc>
                <a:tc>
                  <a:txBody>
                    <a:bodyPr/>
                    <a:lstStyle/>
                    <a:p>
                      <a:pPr algn="ctr"/>
                      <a:r>
                        <a:rPr lang="en-US" sz="1400" dirty="0">
                          <a:solidFill>
                            <a:srgbClr val="0B5ED7"/>
                          </a:solidFill>
                          <a:latin typeface="Cambria Math" panose="02040503050406030204" pitchFamily="18" charset="0"/>
                          <a:ea typeface="Cambria Math" panose="02040503050406030204" pitchFamily="18" charset="0"/>
                        </a:rPr>
                        <a:t>Row Sum</a:t>
                      </a:r>
                    </a:p>
                  </a:txBody>
                  <a:tcPr marL="66987" marR="66987" marT="33494" marB="33494" anchor="ctr"/>
                </a:tc>
                <a:extLst>
                  <a:ext uri="{0D108BD9-81ED-4DB2-BD59-A6C34878D82A}">
                    <a16:rowId xmlns:a16="http://schemas.microsoft.com/office/drawing/2014/main" xmlns="" val="3163089307"/>
                  </a:ext>
                </a:extLst>
              </a:tr>
              <a:tr h="231628">
                <a:tc>
                  <a:txBody>
                    <a:bodyPr/>
                    <a:lstStyle/>
                    <a:p>
                      <a:pPr algn="ctr"/>
                      <a:r>
                        <a:rPr lang="en-US" sz="1400" dirty="0">
                          <a:solidFill>
                            <a:srgbClr val="0B5ED7"/>
                          </a:solidFill>
                          <a:latin typeface="Cambria Math" panose="02040503050406030204" pitchFamily="18" charset="0"/>
                          <a:ea typeface="Cambria Math" panose="02040503050406030204" pitchFamily="18" charset="0"/>
                        </a:rPr>
                        <a:t>Class 1</a:t>
                      </a:r>
                    </a:p>
                  </a:txBody>
                  <a:tcPr marL="66987" marR="66987" marT="33494" marB="33494"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400" dirty="0">
                          <a:solidFill>
                            <a:srgbClr val="0B5ED7"/>
                          </a:solidFill>
                          <a:latin typeface="Cambria Math" panose="02040503050406030204" pitchFamily="18" charset="0"/>
                          <a:ea typeface="Cambria Math" panose="02040503050406030204" pitchFamily="18" charset="0"/>
                        </a:rPr>
                        <a:t>2</a:t>
                      </a:r>
                    </a:p>
                  </a:txBody>
                  <a:tcPr marL="66987" marR="66987" marT="33494" marB="33494" anchor="ctr"/>
                </a:tc>
                <a:tc>
                  <a:txBody>
                    <a:bodyPr/>
                    <a:lstStyle/>
                    <a:p>
                      <a:pPr algn="ctr"/>
                      <a:r>
                        <a:rPr lang="en-US" sz="1400" dirty="0">
                          <a:solidFill>
                            <a:srgbClr val="0B5ED7"/>
                          </a:solidFill>
                          <a:latin typeface="Cambria Math" panose="02040503050406030204" pitchFamily="18" charset="0"/>
                          <a:ea typeface="Cambria Math" panose="02040503050406030204" pitchFamily="18" charset="0"/>
                        </a:rPr>
                        <a:t>1</a:t>
                      </a:r>
                    </a:p>
                  </a:txBody>
                  <a:tcPr marL="66987" marR="66987" marT="33494" marB="33494" anchor="ctr"/>
                </a:tc>
                <a:tc>
                  <a:txBody>
                    <a:bodyPr/>
                    <a:lstStyle/>
                    <a:p>
                      <a:pPr algn="ctr"/>
                      <a:r>
                        <a:rPr lang="en-US" sz="1400" dirty="0">
                          <a:solidFill>
                            <a:srgbClr val="0B5ED7"/>
                          </a:solidFill>
                          <a:latin typeface="Cambria Math" panose="02040503050406030204" pitchFamily="18" charset="0"/>
                          <a:ea typeface="Cambria Math" panose="02040503050406030204" pitchFamily="18" charset="0"/>
                        </a:rPr>
                        <a:t>1</a:t>
                      </a:r>
                    </a:p>
                  </a:txBody>
                  <a:tcPr marL="66987" marR="66987" marT="33494" marB="33494" anchor="ctr"/>
                </a:tc>
                <a:tc>
                  <a:txBody>
                    <a:bodyPr/>
                    <a:lstStyle/>
                    <a:p>
                      <a:pPr algn="ctr"/>
                      <a:r>
                        <a:rPr lang="en-US" sz="1400" dirty="0">
                          <a:solidFill>
                            <a:srgbClr val="0B5ED7"/>
                          </a:solidFill>
                          <a:latin typeface="Cambria Math" panose="02040503050406030204" pitchFamily="18" charset="0"/>
                          <a:ea typeface="Cambria Math" panose="02040503050406030204" pitchFamily="18" charset="0"/>
                        </a:rPr>
                        <a:t>4</a:t>
                      </a:r>
                    </a:p>
                  </a:txBody>
                  <a:tcPr marL="66987" marR="66987" marT="33494" marB="33494" anchor="ctr"/>
                </a:tc>
                <a:extLst>
                  <a:ext uri="{0D108BD9-81ED-4DB2-BD59-A6C34878D82A}">
                    <a16:rowId xmlns:a16="http://schemas.microsoft.com/office/drawing/2014/main" xmlns="" val="573910629"/>
                  </a:ext>
                </a:extLst>
              </a:tr>
              <a:tr h="231628">
                <a:tc>
                  <a:txBody>
                    <a:bodyPr/>
                    <a:lstStyle/>
                    <a:p>
                      <a:pPr algn="ctr"/>
                      <a:r>
                        <a:rPr lang="en-US" sz="1400" dirty="0">
                          <a:solidFill>
                            <a:srgbClr val="0B5ED7"/>
                          </a:solidFill>
                          <a:latin typeface="Cambria Math" panose="02040503050406030204" pitchFamily="18" charset="0"/>
                          <a:ea typeface="Cambria Math" panose="02040503050406030204" pitchFamily="18" charset="0"/>
                        </a:rPr>
                        <a:t>Class 2</a:t>
                      </a:r>
                    </a:p>
                  </a:txBody>
                  <a:tcPr marL="66987" marR="66987" marT="33494" marB="33494" anchor="ctr"/>
                </a:tc>
                <a:tc>
                  <a:txBody>
                    <a:bodyPr/>
                    <a:lstStyle/>
                    <a:p>
                      <a:pPr algn="ctr"/>
                      <a:r>
                        <a:rPr lang="en-US" sz="1400" dirty="0">
                          <a:solidFill>
                            <a:srgbClr val="0B5ED7"/>
                          </a:solidFill>
                          <a:latin typeface="Cambria Math" panose="02040503050406030204" pitchFamily="18" charset="0"/>
                          <a:ea typeface="Cambria Math" panose="02040503050406030204" pitchFamily="18" charset="0"/>
                        </a:rPr>
                        <a:t>2</a:t>
                      </a:r>
                    </a:p>
                  </a:txBody>
                  <a:tcPr marL="66987" marR="66987" marT="33494" marB="33494" anchor="ctr"/>
                </a:tc>
                <a:tc>
                  <a:txBody>
                    <a:bodyPr/>
                    <a:lstStyle/>
                    <a:p>
                      <a:pPr algn="ctr"/>
                      <a:r>
                        <a:rPr lang="en-US" sz="1400" dirty="0">
                          <a:solidFill>
                            <a:srgbClr val="0B5ED7"/>
                          </a:solidFill>
                          <a:latin typeface="Cambria Math" panose="02040503050406030204" pitchFamily="18" charset="0"/>
                          <a:ea typeface="Cambria Math" panose="02040503050406030204" pitchFamily="18" charset="0"/>
                        </a:rPr>
                        <a:t>2</a:t>
                      </a:r>
                    </a:p>
                  </a:txBody>
                  <a:tcPr marL="66987" marR="66987" marT="33494" marB="33494" anchor="ctr"/>
                </a:tc>
                <a:tc>
                  <a:txBody>
                    <a:bodyPr/>
                    <a:lstStyle/>
                    <a:p>
                      <a:pPr algn="ctr"/>
                      <a:r>
                        <a:rPr lang="en-US" sz="1400" dirty="0">
                          <a:solidFill>
                            <a:srgbClr val="0B5ED7"/>
                          </a:solidFill>
                          <a:latin typeface="Cambria Math" panose="02040503050406030204" pitchFamily="18" charset="0"/>
                          <a:ea typeface="Cambria Math" panose="02040503050406030204" pitchFamily="18" charset="0"/>
                        </a:rPr>
                        <a:t>1</a:t>
                      </a:r>
                    </a:p>
                  </a:txBody>
                  <a:tcPr marL="66987" marR="66987" marT="33494" marB="33494" anchor="ctr"/>
                </a:tc>
                <a:tc>
                  <a:txBody>
                    <a:bodyPr/>
                    <a:lstStyle/>
                    <a:p>
                      <a:pPr algn="ctr"/>
                      <a:r>
                        <a:rPr lang="en-US" sz="1400" dirty="0">
                          <a:solidFill>
                            <a:srgbClr val="0B5ED7"/>
                          </a:solidFill>
                          <a:latin typeface="Cambria Math" panose="02040503050406030204" pitchFamily="18" charset="0"/>
                          <a:ea typeface="Cambria Math" panose="02040503050406030204" pitchFamily="18" charset="0"/>
                        </a:rPr>
                        <a:t>5</a:t>
                      </a:r>
                    </a:p>
                  </a:txBody>
                  <a:tcPr marL="66987" marR="66987" marT="33494" marB="33494" anchor="ctr"/>
                </a:tc>
                <a:extLst>
                  <a:ext uri="{0D108BD9-81ED-4DB2-BD59-A6C34878D82A}">
                    <a16:rowId xmlns:a16="http://schemas.microsoft.com/office/drawing/2014/main" xmlns="" val="3165541633"/>
                  </a:ext>
                </a:extLst>
              </a:tr>
              <a:tr h="231628">
                <a:tc>
                  <a:txBody>
                    <a:bodyPr/>
                    <a:lstStyle/>
                    <a:p>
                      <a:pPr algn="ctr"/>
                      <a:r>
                        <a:rPr lang="en-US" sz="1400" dirty="0">
                          <a:solidFill>
                            <a:srgbClr val="0B5ED7"/>
                          </a:solidFill>
                          <a:latin typeface="Cambria Math" panose="02040503050406030204" pitchFamily="18" charset="0"/>
                          <a:ea typeface="Cambria Math" panose="02040503050406030204" pitchFamily="18" charset="0"/>
                        </a:rPr>
                        <a:t>Class 3</a:t>
                      </a:r>
                    </a:p>
                  </a:txBody>
                  <a:tcPr marL="66987" marR="66987" marT="33494" marB="33494" anchor="ctr"/>
                </a:tc>
                <a:tc>
                  <a:txBody>
                    <a:bodyPr/>
                    <a:lstStyle/>
                    <a:p>
                      <a:pPr algn="ctr"/>
                      <a:r>
                        <a:rPr lang="en-US" sz="1400" dirty="0">
                          <a:solidFill>
                            <a:srgbClr val="0B5ED7"/>
                          </a:solidFill>
                          <a:latin typeface="Cambria Math" panose="02040503050406030204" pitchFamily="18" charset="0"/>
                          <a:ea typeface="Cambria Math" panose="02040503050406030204" pitchFamily="18" charset="0"/>
                        </a:rPr>
                        <a:t>4</a:t>
                      </a:r>
                    </a:p>
                  </a:txBody>
                  <a:tcPr marL="66987" marR="66987" marT="33494" marB="33494" anchor="ctr"/>
                </a:tc>
                <a:tc>
                  <a:txBody>
                    <a:bodyPr/>
                    <a:lstStyle/>
                    <a:p>
                      <a:pPr algn="ctr"/>
                      <a:r>
                        <a:rPr lang="en-US" sz="1400" dirty="0">
                          <a:solidFill>
                            <a:srgbClr val="0B5ED7"/>
                          </a:solidFill>
                          <a:latin typeface="Cambria Math" panose="02040503050406030204" pitchFamily="18" charset="0"/>
                          <a:ea typeface="Cambria Math" panose="02040503050406030204" pitchFamily="18" charset="0"/>
                        </a:rPr>
                        <a:t>5</a:t>
                      </a:r>
                    </a:p>
                  </a:txBody>
                  <a:tcPr marL="66987" marR="66987" marT="33494" marB="33494" anchor="ctr"/>
                </a:tc>
                <a:tc>
                  <a:txBody>
                    <a:bodyPr/>
                    <a:lstStyle/>
                    <a:p>
                      <a:pPr algn="ctr"/>
                      <a:r>
                        <a:rPr lang="en-US" sz="1400" dirty="0">
                          <a:solidFill>
                            <a:srgbClr val="0B5ED7"/>
                          </a:solidFill>
                          <a:latin typeface="Cambria Math" panose="02040503050406030204" pitchFamily="18" charset="0"/>
                          <a:ea typeface="Cambria Math" panose="02040503050406030204" pitchFamily="18" charset="0"/>
                        </a:rPr>
                        <a:t>6</a:t>
                      </a:r>
                    </a:p>
                  </a:txBody>
                  <a:tcPr marL="66987" marR="66987" marT="33494" marB="33494" anchor="ctr"/>
                </a:tc>
                <a:tc>
                  <a:txBody>
                    <a:bodyPr/>
                    <a:lstStyle/>
                    <a:p>
                      <a:pPr algn="ctr"/>
                      <a:r>
                        <a:rPr lang="en-US" sz="1400" dirty="0">
                          <a:solidFill>
                            <a:srgbClr val="0B5ED7"/>
                          </a:solidFill>
                          <a:latin typeface="Cambria Math" panose="02040503050406030204" pitchFamily="18" charset="0"/>
                          <a:ea typeface="Cambria Math" panose="02040503050406030204" pitchFamily="18" charset="0"/>
                        </a:rPr>
                        <a:t>15</a:t>
                      </a:r>
                    </a:p>
                  </a:txBody>
                  <a:tcPr marL="66987" marR="66987" marT="33494" marB="33494" anchor="ctr"/>
                </a:tc>
                <a:extLst>
                  <a:ext uri="{0D108BD9-81ED-4DB2-BD59-A6C34878D82A}">
                    <a16:rowId xmlns:a16="http://schemas.microsoft.com/office/drawing/2014/main" xmlns="" val="1653058446"/>
                  </a:ext>
                </a:extLst>
              </a:tr>
              <a:tr h="407910">
                <a:tc>
                  <a:txBody>
                    <a:bodyPr/>
                    <a:lstStyle/>
                    <a:p>
                      <a:pPr algn="ctr"/>
                      <a:r>
                        <a:rPr lang="en-US" sz="1400" dirty="0">
                          <a:solidFill>
                            <a:srgbClr val="0B5ED7"/>
                          </a:solidFill>
                          <a:latin typeface="Cambria Math" panose="02040503050406030204" pitchFamily="18" charset="0"/>
                          <a:ea typeface="Cambria Math" panose="02040503050406030204" pitchFamily="18" charset="0"/>
                        </a:rPr>
                        <a:t>Column</a:t>
                      </a:r>
                      <a:r>
                        <a:rPr lang="en-US" sz="1400" baseline="0" dirty="0">
                          <a:solidFill>
                            <a:srgbClr val="0B5ED7"/>
                          </a:solidFill>
                          <a:latin typeface="Cambria Math" panose="02040503050406030204" pitchFamily="18" charset="0"/>
                          <a:ea typeface="Cambria Math" panose="02040503050406030204" pitchFamily="18" charset="0"/>
                        </a:rPr>
                        <a:t> Sum</a:t>
                      </a:r>
                      <a:endParaRPr lang="en-US" sz="1400" dirty="0">
                        <a:solidFill>
                          <a:srgbClr val="0B5ED7"/>
                        </a:solidFill>
                        <a:latin typeface="Cambria Math" panose="02040503050406030204" pitchFamily="18" charset="0"/>
                        <a:ea typeface="Cambria Math" panose="02040503050406030204" pitchFamily="18" charset="0"/>
                      </a:endParaRPr>
                    </a:p>
                  </a:txBody>
                  <a:tcPr marL="66987" marR="66987" marT="33494" marB="33494" anchor="ctr"/>
                </a:tc>
                <a:tc>
                  <a:txBody>
                    <a:bodyPr/>
                    <a:lstStyle/>
                    <a:p>
                      <a:pPr algn="ctr"/>
                      <a:r>
                        <a:rPr lang="en-US" sz="1400" dirty="0">
                          <a:solidFill>
                            <a:srgbClr val="0B5ED7"/>
                          </a:solidFill>
                          <a:latin typeface="Cambria Math" panose="02040503050406030204" pitchFamily="18" charset="0"/>
                          <a:ea typeface="Cambria Math" panose="02040503050406030204" pitchFamily="18" charset="0"/>
                        </a:rPr>
                        <a:t>8</a:t>
                      </a:r>
                    </a:p>
                  </a:txBody>
                  <a:tcPr marL="66987" marR="66987" marT="33494" marB="33494" anchor="ctr"/>
                </a:tc>
                <a:tc>
                  <a:txBody>
                    <a:bodyPr/>
                    <a:lstStyle/>
                    <a:p>
                      <a:pPr algn="ctr"/>
                      <a:r>
                        <a:rPr lang="en-US" sz="1400" dirty="0">
                          <a:solidFill>
                            <a:srgbClr val="0B5ED7"/>
                          </a:solidFill>
                          <a:latin typeface="Cambria Math" panose="02040503050406030204" pitchFamily="18" charset="0"/>
                          <a:ea typeface="Cambria Math" panose="02040503050406030204" pitchFamily="18" charset="0"/>
                        </a:rPr>
                        <a:t>8</a:t>
                      </a:r>
                    </a:p>
                  </a:txBody>
                  <a:tcPr marL="66987" marR="66987" marT="33494" marB="33494" anchor="ctr"/>
                </a:tc>
                <a:tc>
                  <a:txBody>
                    <a:bodyPr/>
                    <a:lstStyle/>
                    <a:p>
                      <a:pPr algn="ctr"/>
                      <a:r>
                        <a:rPr lang="en-US" sz="1400" dirty="0">
                          <a:solidFill>
                            <a:srgbClr val="0B5ED7"/>
                          </a:solidFill>
                          <a:latin typeface="Cambria Math" panose="02040503050406030204" pitchFamily="18" charset="0"/>
                          <a:ea typeface="Cambria Math" panose="02040503050406030204" pitchFamily="18" charset="0"/>
                        </a:rPr>
                        <a:t>8</a:t>
                      </a:r>
                    </a:p>
                  </a:txBody>
                  <a:tcPr marL="66987" marR="66987" marT="33494" marB="33494" anchor="ctr"/>
                </a:tc>
                <a:tc>
                  <a:txBody>
                    <a:bodyPr/>
                    <a:lstStyle/>
                    <a:p>
                      <a:pPr algn="ctr"/>
                      <a:r>
                        <a:rPr lang="en-US" sz="1400" dirty="0">
                          <a:solidFill>
                            <a:srgbClr val="0B5ED7"/>
                          </a:solidFill>
                          <a:latin typeface="Cambria Math" panose="02040503050406030204" pitchFamily="18" charset="0"/>
                          <a:ea typeface="Cambria Math" panose="02040503050406030204" pitchFamily="18" charset="0"/>
                        </a:rPr>
                        <a:t>24</a:t>
                      </a:r>
                    </a:p>
                  </a:txBody>
                  <a:tcPr marL="66987" marR="66987" marT="33494" marB="33494" anchor="ctr"/>
                </a:tc>
                <a:extLst>
                  <a:ext uri="{0D108BD9-81ED-4DB2-BD59-A6C34878D82A}">
                    <a16:rowId xmlns:a16="http://schemas.microsoft.com/office/drawing/2014/main" xmlns="" val="2488553876"/>
                  </a:ext>
                </a:extLst>
              </a:tr>
            </a:tbl>
          </a:graphicData>
        </a:graphic>
      </p:graphicFrame>
      <p:sp>
        <p:nvSpPr>
          <p:cNvPr id="8" name="TextBox 7"/>
          <p:cNvSpPr txBox="1"/>
          <p:nvPr/>
        </p:nvSpPr>
        <p:spPr>
          <a:xfrm>
            <a:off x="7520514" y="2800350"/>
            <a:ext cx="932807" cy="295337"/>
          </a:xfrm>
          <a:prstGeom prst="rect">
            <a:avLst/>
          </a:prstGeom>
          <a:noFill/>
        </p:spPr>
        <p:txBody>
          <a:bodyPr wrap="square" rtlCol="0">
            <a:spAutoFit/>
          </a:bodyPr>
          <a:lstStyle/>
          <a:p>
            <a:r>
              <a:rPr lang="en-US" sz="1319" dirty="0">
                <a:solidFill>
                  <a:srgbClr val="0B5ED7"/>
                </a:solidFill>
                <a:latin typeface="Cambria Math" panose="02040503050406030204" pitchFamily="18" charset="0"/>
                <a:ea typeface="Cambria Math" panose="02040503050406030204" pitchFamily="18" charset="0"/>
              </a:rPr>
              <a:t>N=24</a:t>
            </a:r>
          </a:p>
        </p:txBody>
      </p:sp>
      <p:pic>
        <p:nvPicPr>
          <p:cNvPr id="4" name="Picture 3">
            <a:extLst>
              <a:ext uri="{FF2B5EF4-FFF2-40B4-BE49-F238E27FC236}">
                <a16:creationId xmlns:a16="http://schemas.microsoft.com/office/drawing/2014/main" xmlns="" id="{B7387BDC-19D0-4D4F-8D7A-AEDE60E306CF}"/>
              </a:ext>
            </a:extLst>
          </p:cNvPr>
          <p:cNvPicPr>
            <a:picLocks noChangeAspect="1"/>
          </p:cNvPicPr>
          <p:nvPr/>
        </p:nvPicPr>
        <p:blipFill>
          <a:blip r:embed="rId2"/>
          <a:stretch>
            <a:fillRect/>
          </a:stretch>
        </p:blipFill>
        <p:spPr>
          <a:xfrm>
            <a:off x="916313" y="1857535"/>
            <a:ext cx="2971965" cy="2786515"/>
          </a:xfrm>
          <a:prstGeom prst="rect">
            <a:avLst/>
          </a:prstGeom>
        </p:spPr>
      </p:pic>
    </p:spTree>
    <p:extLst>
      <p:ext uri="{BB962C8B-B14F-4D97-AF65-F5344CB8AC3E}">
        <p14:creationId xmlns:p14="http://schemas.microsoft.com/office/powerpoint/2010/main" xmlns="" val="1090271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485916" y="1084254"/>
                <a:ext cx="6172200" cy="3375308"/>
              </a:xfrm>
            </p:spPr>
            <p:txBody>
              <a:bodyPr>
                <a:normAutofit lnSpcReduction="10000"/>
              </a:bodyPr>
              <a:lstStyle/>
              <a:p>
                <a:pPr marL="0" indent="0">
                  <a:buNone/>
                </a:pPr>
                <a:r>
                  <a:rPr lang="en-US" sz="1466" b="1" dirty="0">
                    <a:solidFill>
                      <a:srgbClr val="0B5ED7"/>
                    </a:solidFill>
                    <a:latin typeface="Times New Roman" panose="02020603050405020304" pitchFamily="18" charset="0"/>
                    <a:cs typeface="Times New Roman" panose="02020603050405020304" pitchFamily="18" charset="0"/>
                  </a:rPr>
                  <a:t>Information gain on splitting OPTH</a:t>
                </a:r>
              </a:p>
              <a:p>
                <a:pPr marL="0" indent="0">
                  <a:buNone/>
                </a:pPr>
                <a:endParaRPr lang="en-US" sz="586" b="1" dirty="0">
                  <a:solidFill>
                    <a:srgbClr val="0B5ED7"/>
                  </a:solidFill>
                  <a:latin typeface="Times New Roman" panose="02020603050405020304" pitchFamily="18" charset="0"/>
                  <a:cs typeface="Times New Roman" panose="02020603050405020304" pitchFamily="18" charset="0"/>
                </a:endParaRPr>
              </a:p>
              <a:p>
                <a:pPr algn="just"/>
                <a:r>
                  <a:rPr lang="en-US" sz="1466" dirty="0">
                    <a:solidFill>
                      <a:srgbClr val="0B5ED7"/>
                    </a:solidFill>
                    <a:latin typeface="Times New Roman" panose="02020603050405020304" pitchFamily="18" charset="0"/>
                    <a:cs typeface="Times New Roman" panose="02020603050405020304" pitchFamily="18" charset="0"/>
                  </a:rPr>
                  <a:t>Let us refer to the OPTH database.</a:t>
                </a:r>
              </a:p>
              <a:p>
                <a:pPr lvl="8" algn="just"/>
                <a:endParaRPr lang="en-US" sz="439" dirty="0">
                  <a:solidFill>
                    <a:srgbClr val="0B5ED7"/>
                  </a:solidFill>
                  <a:latin typeface="Times New Roman" panose="02020603050405020304" pitchFamily="18" charset="0"/>
                  <a:cs typeface="Times New Roman" panose="02020603050405020304" pitchFamily="18" charset="0"/>
                </a:endParaRPr>
              </a:p>
              <a:p>
                <a:pPr algn="just"/>
                <a:r>
                  <a:rPr lang="en-US" sz="1466" dirty="0">
                    <a:solidFill>
                      <a:srgbClr val="0B5ED7"/>
                    </a:solidFill>
                    <a:latin typeface="Times New Roman" panose="02020603050405020304" pitchFamily="18" charset="0"/>
                    <a:cs typeface="Times New Roman" panose="02020603050405020304" pitchFamily="18" charset="0"/>
                  </a:rPr>
                  <a:t>Splitting on </a:t>
                </a:r>
                <a:r>
                  <a:rPr lang="en-US" sz="1466" b="1" dirty="0">
                    <a:solidFill>
                      <a:srgbClr val="0B5ED7"/>
                    </a:solidFill>
                    <a:latin typeface="Times New Roman" panose="02020603050405020304" pitchFamily="18" charset="0"/>
                    <a:cs typeface="Times New Roman" panose="02020603050405020304" pitchFamily="18" charset="0"/>
                  </a:rPr>
                  <a:t>Age </a:t>
                </a:r>
                <a:r>
                  <a:rPr lang="en-US" sz="1466" dirty="0">
                    <a:solidFill>
                      <a:srgbClr val="0B5ED7"/>
                    </a:solidFill>
                    <a:latin typeface="Times New Roman" panose="02020603050405020304" pitchFamily="18" charset="0"/>
                    <a:cs typeface="Times New Roman" panose="02020603050405020304" pitchFamily="18" charset="0"/>
                  </a:rPr>
                  <a:t>at the root level, it would give three subsets </a:t>
                </a:r>
                <a14:m>
                  <m:oMath xmlns:m="http://schemas.openxmlformats.org/officeDocument/2006/math">
                    <m:sSub>
                      <m:sSubPr>
                        <m:ctrlPr>
                          <a:rPr lang="en-US" sz="1466" i="1">
                            <a:solidFill>
                              <a:srgbClr val="0B5ED7"/>
                            </a:solidFill>
                            <a:latin typeface="Cambria Math" panose="02040503050406030204" pitchFamily="18" charset="0"/>
                          </a:rPr>
                        </m:ctrlPr>
                      </m:sSubPr>
                      <m:e>
                        <m:r>
                          <a:rPr lang="en-US" sz="1466" i="1">
                            <a:solidFill>
                              <a:srgbClr val="0B5ED7"/>
                            </a:solidFill>
                            <a:latin typeface="Cambria Math" panose="02040503050406030204" pitchFamily="18" charset="0"/>
                          </a:rPr>
                          <m:t>𝐷</m:t>
                        </m:r>
                      </m:e>
                      <m:sub>
                        <m:r>
                          <a:rPr lang="en-US" sz="1466" i="1">
                            <a:solidFill>
                              <a:srgbClr val="0B5ED7"/>
                            </a:solidFill>
                            <a:latin typeface="Cambria Math" panose="02040503050406030204" pitchFamily="18" charset="0"/>
                          </a:rPr>
                          <m:t>1</m:t>
                        </m:r>
                      </m:sub>
                    </m:sSub>
                    <m:r>
                      <a:rPr lang="en-US" sz="1466" i="1">
                        <a:solidFill>
                          <a:srgbClr val="0B5ED7"/>
                        </a:solidFill>
                        <a:latin typeface="Cambria Math" panose="02040503050406030204" pitchFamily="18" charset="0"/>
                      </a:rPr>
                      <m:t>,</m:t>
                    </m:r>
                    <m:sSub>
                      <m:sSubPr>
                        <m:ctrlPr>
                          <a:rPr lang="en-US" sz="1466" i="1">
                            <a:solidFill>
                              <a:srgbClr val="0B5ED7"/>
                            </a:solidFill>
                            <a:latin typeface="Cambria Math" panose="02040503050406030204" pitchFamily="18" charset="0"/>
                          </a:rPr>
                        </m:ctrlPr>
                      </m:sSubPr>
                      <m:e>
                        <m:r>
                          <a:rPr lang="en-US" sz="1466" i="1">
                            <a:solidFill>
                              <a:srgbClr val="0B5ED7"/>
                            </a:solidFill>
                            <a:latin typeface="Cambria Math"/>
                          </a:rPr>
                          <m:t> </m:t>
                        </m:r>
                        <m:r>
                          <a:rPr lang="en-US" sz="1466" i="1">
                            <a:solidFill>
                              <a:srgbClr val="0B5ED7"/>
                            </a:solidFill>
                            <a:latin typeface="Cambria Math" panose="02040503050406030204" pitchFamily="18" charset="0"/>
                          </a:rPr>
                          <m:t>𝐷</m:t>
                        </m:r>
                      </m:e>
                      <m:sub>
                        <m:r>
                          <a:rPr lang="en-US" sz="1466" i="1">
                            <a:solidFill>
                              <a:srgbClr val="0B5ED7"/>
                            </a:solidFill>
                            <a:latin typeface="Cambria Math" panose="02040503050406030204" pitchFamily="18" charset="0"/>
                          </a:rPr>
                          <m:t>2</m:t>
                        </m:r>
                      </m:sub>
                    </m:sSub>
                  </m:oMath>
                </a14:m>
                <a:r>
                  <a:rPr lang="en-US" sz="1466" dirty="0">
                    <a:solidFill>
                      <a:srgbClr val="0B5ED7"/>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1466" i="1">
                            <a:solidFill>
                              <a:srgbClr val="0B5ED7"/>
                            </a:solidFill>
                            <a:latin typeface="Cambria Math" panose="02040503050406030204" pitchFamily="18" charset="0"/>
                          </a:rPr>
                        </m:ctrlPr>
                      </m:sSubPr>
                      <m:e>
                        <m:r>
                          <a:rPr lang="en-US" sz="1466" i="1">
                            <a:solidFill>
                              <a:srgbClr val="0B5ED7"/>
                            </a:solidFill>
                            <a:latin typeface="Cambria Math" panose="02040503050406030204" pitchFamily="18" charset="0"/>
                          </a:rPr>
                          <m:t>𝐷</m:t>
                        </m:r>
                      </m:e>
                      <m:sub>
                        <m:r>
                          <a:rPr lang="en-US" sz="1466" i="1">
                            <a:solidFill>
                              <a:srgbClr val="0B5ED7"/>
                            </a:solidFill>
                            <a:latin typeface="Cambria Math" panose="02040503050406030204" pitchFamily="18" charset="0"/>
                          </a:rPr>
                          <m:t>3</m:t>
                        </m:r>
                      </m:sub>
                    </m:sSub>
                  </m:oMath>
                </a14:m>
                <a:r>
                  <a:rPr lang="en-US" sz="1466" dirty="0">
                    <a:solidFill>
                      <a:srgbClr val="0B5ED7"/>
                    </a:solidFill>
                    <a:latin typeface="Times New Roman" panose="02020603050405020304" pitchFamily="18" charset="0"/>
                    <a:cs typeface="Times New Roman" panose="02020603050405020304" pitchFamily="18" charset="0"/>
                  </a:rPr>
                  <a:t> as shown in the tables in the following three slides. </a:t>
                </a:r>
              </a:p>
              <a:p>
                <a:pPr lvl="8" algn="just"/>
                <a:endParaRPr lang="en-US" sz="439" dirty="0">
                  <a:solidFill>
                    <a:srgbClr val="0B5ED7"/>
                  </a:solidFill>
                  <a:latin typeface="Times New Roman" panose="02020603050405020304" pitchFamily="18" charset="0"/>
                  <a:cs typeface="Times New Roman" panose="02020603050405020304" pitchFamily="18" charset="0"/>
                </a:endParaRPr>
              </a:p>
              <a:p>
                <a:pPr algn="just"/>
                <a:r>
                  <a:rPr lang="en-US" sz="1466" dirty="0">
                    <a:solidFill>
                      <a:srgbClr val="0B5ED7"/>
                    </a:solidFill>
                    <a:latin typeface="Times New Roman" panose="02020603050405020304" pitchFamily="18" charset="0"/>
                    <a:cs typeface="Times New Roman" panose="02020603050405020304" pitchFamily="18" charset="0"/>
                  </a:rPr>
                  <a:t>The entropy </a:t>
                </a:r>
                <a14:m>
                  <m:oMath xmlns:m="http://schemas.openxmlformats.org/officeDocument/2006/math">
                    <m:sSub>
                      <m:sSubPr>
                        <m:ctrlPr>
                          <a:rPr lang="en-US" sz="1466" i="1">
                            <a:solidFill>
                              <a:srgbClr val="0B5ED7"/>
                            </a:solidFill>
                            <a:latin typeface="Cambria Math" panose="02040503050406030204" pitchFamily="18" charset="0"/>
                          </a:rPr>
                        </m:ctrlPr>
                      </m:sSubPr>
                      <m:e>
                        <m:r>
                          <a:rPr lang="en-US" sz="1466" i="1">
                            <a:solidFill>
                              <a:srgbClr val="0B5ED7"/>
                            </a:solidFill>
                            <a:latin typeface="Cambria Math" panose="02040503050406030204" pitchFamily="18" charset="0"/>
                          </a:rPr>
                          <m:t>𝐸</m:t>
                        </m:r>
                        <m:r>
                          <a:rPr lang="en-US" sz="1466" i="1">
                            <a:solidFill>
                              <a:srgbClr val="0B5ED7"/>
                            </a:solidFill>
                            <a:latin typeface="Cambria Math" panose="02040503050406030204" pitchFamily="18" charset="0"/>
                          </a:rPr>
                          <m:t>(</m:t>
                        </m:r>
                        <m:r>
                          <a:rPr lang="en-US" sz="1466" i="1">
                            <a:solidFill>
                              <a:srgbClr val="0B5ED7"/>
                            </a:solidFill>
                            <a:latin typeface="Cambria Math" panose="02040503050406030204" pitchFamily="18" charset="0"/>
                          </a:rPr>
                          <m:t>𝐷</m:t>
                        </m:r>
                      </m:e>
                      <m:sub>
                        <m:r>
                          <a:rPr lang="en-US" sz="1466" i="1">
                            <a:solidFill>
                              <a:srgbClr val="0B5ED7"/>
                            </a:solidFill>
                            <a:latin typeface="Cambria Math" panose="02040503050406030204" pitchFamily="18" charset="0"/>
                          </a:rPr>
                          <m:t>1</m:t>
                        </m:r>
                      </m:sub>
                    </m:sSub>
                    <m:r>
                      <a:rPr lang="en-US" sz="1466" i="1">
                        <a:solidFill>
                          <a:srgbClr val="0B5ED7"/>
                        </a:solidFill>
                        <a:latin typeface="Cambria Math" panose="02040503050406030204" pitchFamily="18" charset="0"/>
                      </a:rPr>
                      <m:t>),</m:t>
                    </m:r>
                    <m:sSub>
                      <m:sSubPr>
                        <m:ctrlPr>
                          <a:rPr lang="en-US" sz="1466" i="1">
                            <a:solidFill>
                              <a:srgbClr val="0B5ED7"/>
                            </a:solidFill>
                            <a:latin typeface="Cambria Math" panose="02040503050406030204" pitchFamily="18" charset="0"/>
                          </a:rPr>
                        </m:ctrlPr>
                      </m:sSubPr>
                      <m:e>
                        <m:r>
                          <a:rPr lang="en-US" sz="1466" i="1">
                            <a:solidFill>
                              <a:srgbClr val="0B5ED7"/>
                            </a:solidFill>
                            <a:latin typeface="Cambria Math" panose="02040503050406030204" pitchFamily="18" charset="0"/>
                          </a:rPr>
                          <m:t>𝐸</m:t>
                        </m:r>
                        <m:r>
                          <a:rPr lang="en-US" sz="1466" i="1">
                            <a:solidFill>
                              <a:srgbClr val="0B5ED7"/>
                            </a:solidFill>
                            <a:latin typeface="Cambria Math" panose="02040503050406030204" pitchFamily="18" charset="0"/>
                          </a:rPr>
                          <m:t>(</m:t>
                        </m:r>
                        <m:r>
                          <a:rPr lang="en-US" sz="1466" i="1">
                            <a:solidFill>
                              <a:srgbClr val="0B5ED7"/>
                            </a:solidFill>
                            <a:latin typeface="Cambria Math" panose="02040503050406030204" pitchFamily="18" charset="0"/>
                          </a:rPr>
                          <m:t>𝐷</m:t>
                        </m:r>
                      </m:e>
                      <m:sub>
                        <m:r>
                          <a:rPr lang="en-US" sz="1466" i="1">
                            <a:solidFill>
                              <a:srgbClr val="0B5ED7"/>
                            </a:solidFill>
                            <a:latin typeface="Cambria Math" panose="02040503050406030204" pitchFamily="18" charset="0"/>
                          </a:rPr>
                          <m:t>2</m:t>
                        </m:r>
                      </m:sub>
                    </m:sSub>
                    <m:r>
                      <a:rPr lang="en-US" sz="1466" i="1">
                        <a:solidFill>
                          <a:srgbClr val="0B5ED7"/>
                        </a:solidFill>
                        <a:latin typeface="Cambria Math" panose="02040503050406030204" pitchFamily="18" charset="0"/>
                      </a:rPr>
                      <m:t>)</m:t>
                    </m:r>
                  </m:oMath>
                </a14:m>
                <a:r>
                  <a:rPr lang="en-US" sz="1466" dirty="0">
                    <a:solidFill>
                      <a:srgbClr val="0B5ED7"/>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1466" i="1">
                            <a:solidFill>
                              <a:srgbClr val="0B5ED7"/>
                            </a:solidFill>
                            <a:latin typeface="Cambria Math" panose="02040503050406030204" pitchFamily="18" charset="0"/>
                          </a:rPr>
                        </m:ctrlPr>
                      </m:sSubPr>
                      <m:e>
                        <m:r>
                          <a:rPr lang="en-US" sz="1466" i="1">
                            <a:solidFill>
                              <a:srgbClr val="0B5ED7"/>
                            </a:solidFill>
                            <a:latin typeface="Cambria Math" panose="02040503050406030204" pitchFamily="18" charset="0"/>
                          </a:rPr>
                          <m:t>𝐸</m:t>
                        </m:r>
                        <m:r>
                          <a:rPr lang="en-US" sz="1466" i="1">
                            <a:solidFill>
                              <a:srgbClr val="0B5ED7"/>
                            </a:solidFill>
                            <a:latin typeface="Cambria Math" panose="02040503050406030204" pitchFamily="18" charset="0"/>
                          </a:rPr>
                          <m:t>(</m:t>
                        </m:r>
                        <m:r>
                          <a:rPr lang="en-US" sz="1466" i="1">
                            <a:solidFill>
                              <a:srgbClr val="0B5ED7"/>
                            </a:solidFill>
                            <a:latin typeface="Cambria Math" panose="02040503050406030204" pitchFamily="18" charset="0"/>
                          </a:rPr>
                          <m:t>𝐷</m:t>
                        </m:r>
                      </m:e>
                      <m:sub>
                        <m:r>
                          <a:rPr lang="en-US" sz="1466" i="1">
                            <a:solidFill>
                              <a:srgbClr val="0B5ED7"/>
                            </a:solidFill>
                            <a:latin typeface="Cambria Math" panose="02040503050406030204" pitchFamily="18" charset="0"/>
                          </a:rPr>
                          <m:t>3</m:t>
                        </m:r>
                      </m:sub>
                    </m:sSub>
                    <m:r>
                      <a:rPr lang="en-US" sz="1466" i="1">
                        <a:solidFill>
                          <a:srgbClr val="0B5ED7"/>
                        </a:solidFill>
                        <a:latin typeface="Cambria Math" panose="02040503050406030204" pitchFamily="18" charset="0"/>
                      </a:rPr>
                      <m:t>)</m:t>
                    </m:r>
                  </m:oMath>
                </a14:m>
                <a:r>
                  <a:rPr lang="en-US" sz="1466" dirty="0">
                    <a:solidFill>
                      <a:srgbClr val="0B5ED7"/>
                    </a:solidFill>
                    <a:latin typeface="Times New Roman" panose="02020603050405020304" pitchFamily="18" charset="0"/>
                    <a:cs typeface="Times New Roman" panose="02020603050405020304" pitchFamily="18" charset="0"/>
                  </a:rPr>
                  <a:t> of training sets </a:t>
                </a:r>
                <a14:m>
                  <m:oMath xmlns:m="http://schemas.openxmlformats.org/officeDocument/2006/math">
                    <m:sSub>
                      <m:sSubPr>
                        <m:ctrlPr>
                          <a:rPr lang="en-US" sz="1466" i="1">
                            <a:solidFill>
                              <a:srgbClr val="0B5ED7"/>
                            </a:solidFill>
                            <a:latin typeface="Cambria Math" panose="02040503050406030204" pitchFamily="18" charset="0"/>
                          </a:rPr>
                        </m:ctrlPr>
                      </m:sSubPr>
                      <m:e>
                        <m:r>
                          <a:rPr lang="en-US" sz="1466" i="1">
                            <a:solidFill>
                              <a:srgbClr val="0B5ED7"/>
                            </a:solidFill>
                            <a:latin typeface="Cambria Math" panose="02040503050406030204" pitchFamily="18" charset="0"/>
                          </a:rPr>
                          <m:t>𝐷</m:t>
                        </m:r>
                      </m:e>
                      <m:sub>
                        <m:r>
                          <a:rPr lang="en-US" sz="1466" i="1">
                            <a:solidFill>
                              <a:srgbClr val="0B5ED7"/>
                            </a:solidFill>
                            <a:latin typeface="Cambria Math" panose="02040503050406030204" pitchFamily="18" charset="0"/>
                          </a:rPr>
                          <m:t>1</m:t>
                        </m:r>
                      </m:sub>
                    </m:sSub>
                    <m:r>
                      <a:rPr lang="en-US" sz="1466" i="1">
                        <a:solidFill>
                          <a:srgbClr val="0B5ED7"/>
                        </a:solidFill>
                        <a:latin typeface="Cambria Math" panose="02040503050406030204" pitchFamily="18" charset="0"/>
                      </a:rPr>
                      <m:t>,</m:t>
                    </m:r>
                    <m:sSub>
                      <m:sSubPr>
                        <m:ctrlPr>
                          <a:rPr lang="en-US" sz="1466" i="1">
                            <a:solidFill>
                              <a:srgbClr val="0B5ED7"/>
                            </a:solidFill>
                            <a:latin typeface="Cambria Math" panose="02040503050406030204" pitchFamily="18" charset="0"/>
                          </a:rPr>
                        </m:ctrlPr>
                      </m:sSubPr>
                      <m:e>
                        <m:r>
                          <a:rPr lang="en-US" sz="1466" i="1">
                            <a:solidFill>
                              <a:srgbClr val="0B5ED7"/>
                            </a:solidFill>
                            <a:latin typeface="Cambria Math" panose="02040503050406030204" pitchFamily="18" charset="0"/>
                          </a:rPr>
                          <m:t>𝐷</m:t>
                        </m:r>
                      </m:e>
                      <m:sub>
                        <m:r>
                          <a:rPr lang="en-US" sz="1466" i="1">
                            <a:solidFill>
                              <a:srgbClr val="0B5ED7"/>
                            </a:solidFill>
                            <a:latin typeface="Cambria Math" panose="02040503050406030204" pitchFamily="18" charset="0"/>
                          </a:rPr>
                          <m:t>2</m:t>
                        </m:r>
                      </m:sub>
                    </m:sSub>
                  </m:oMath>
                </a14:m>
                <a:r>
                  <a:rPr lang="en-US" sz="1466" dirty="0">
                    <a:solidFill>
                      <a:srgbClr val="0B5ED7"/>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1466" i="1">
                            <a:solidFill>
                              <a:srgbClr val="0B5ED7"/>
                            </a:solidFill>
                            <a:latin typeface="Cambria Math" panose="02040503050406030204" pitchFamily="18" charset="0"/>
                          </a:rPr>
                        </m:ctrlPr>
                      </m:sSubPr>
                      <m:e>
                        <m:r>
                          <a:rPr lang="en-US" sz="1466" i="1">
                            <a:solidFill>
                              <a:srgbClr val="0B5ED7"/>
                            </a:solidFill>
                            <a:latin typeface="Cambria Math" panose="02040503050406030204" pitchFamily="18" charset="0"/>
                          </a:rPr>
                          <m:t>𝐷</m:t>
                        </m:r>
                      </m:e>
                      <m:sub>
                        <m:r>
                          <a:rPr lang="en-US" sz="1466" i="1">
                            <a:solidFill>
                              <a:srgbClr val="0B5ED7"/>
                            </a:solidFill>
                            <a:latin typeface="Cambria Math" panose="02040503050406030204" pitchFamily="18" charset="0"/>
                          </a:rPr>
                          <m:t>3</m:t>
                        </m:r>
                      </m:sub>
                    </m:sSub>
                  </m:oMath>
                </a14:m>
                <a:r>
                  <a:rPr lang="en-US" sz="1466" dirty="0">
                    <a:solidFill>
                      <a:srgbClr val="0B5ED7"/>
                    </a:solidFill>
                    <a:latin typeface="Times New Roman" panose="02020603050405020304" pitchFamily="18" charset="0"/>
                    <a:cs typeface="Times New Roman" panose="02020603050405020304" pitchFamily="18" charset="0"/>
                  </a:rPr>
                  <a:t> and corresponding weighted entropy </a:t>
                </a:r>
                <a14:m>
                  <m:oMath xmlns:m="http://schemas.openxmlformats.org/officeDocument/2006/math">
                    <m:sSub>
                      <m:sSubPr>
                        <m:ctrlPr>
                          <a:rPr lang="en-US" sz="1466" i="1">
                            <a:solidFill>
                              <a:srgbClr val="0B5ED7"/>
                            </a:solidFill>
                            <a:latin typeface="Cambria Math" panose="02040503050406030204" pitchFamily="18" charset="0"/>
                          </a:rPr>
                        </m:ctrlPr>
                      </m:sSubPr>
                      <m:e>
                        <m:r>
                          <a:rPr lang="en-US" sz="1466" i="1">
                            <a:solidFill>
                              <a:srgbClr val="0B5ED7"/>
                            </a:solidFill>
                            <a:latin typeface="Cambria Math" panose="02040503050406030204" pitchFamily="18" charset="0"/>
                          </a:rPr>
                          <m:t>𝐸</m:t>
                        </m:r>
                      </m:e>
                      <m:sub>
                        <m:r>
                          <a:rPr lang="en-US" sz="1466" i="1">
                            <a:solidFill>
                              <a:srgbClr val="0B5ED7"/>
                            </a:solidFill>
                            <a:latin typeface="Cambria Math" panose="02040503050406030204" pitchFamily="18" charset="0"/>
                          </a:rPr>
                          <m:t>𝐴𝑔𝑒</m:t>
                        </m:r>
                      </m:sub>
                    </m:sSub>
                    <m:sSub>
                      <m:sSubPr>
                        <m:ctrlPr>
                          <a:rPr lang="en-US" sz="1466" i="1">
                            <a:solidFill>
                              <a:srgbClr val="0B5ED7"/>
                            </a:solidFill>
                            <a:latin typeface="Cambria Math" panose="02040503050406030204" pitchFamily="18" charset="0"/>
                          </a:rPr>
                        </m:ctrlPr>
                      </m:sSubPr>
                      <m:e>
                        <m:r>
                          <a:rPr lang="en-US" sz="1466" i="1">
                            <a:solidFill>
                              <a:srgbClr val="0B5ED7"/>
                            </a:solidFill>
                            <a:latin typeface="Cambria Math" panose="02040503050406030204" pitchFamily="18" charset="0"/>
                          </a:rPr>
                          <m:t>(</m:t>
                        </m:r>
                        <m:r>
                          <a:rPr lang="en-US" sz="1466" i="1">
                            <a:solidFill>
                              <a:srgbClr val="0B5ED7"/>
                            </a:solidFill>
                            <a:latin typeface="Cambria Math" panose="02040503050406030204" pitchFamily="18" charset="0"/>
                          </a:rPr>
                          <m:t>𝐷</m:t>
                        </m:r>
                      </m:e>
                      <m:sub>
                        <m:r>
                          <a:rPr lang="en-US" sz="1466" i="1">
                            <a:solidFill>
                              <a:srgbClr val="0B5ED7"/>
                            </a:solidFill>
                            <a:latin typeface="Cambria Math" panose="02040503050406030204" pitchFamily="18" charset="0"/>
                          </a:rPr>
                          <m:t>1</m:t>
                        </m:r>
                      </m:sub>
                    </m:sSub>
                    <m:r>
                      <a:rPr lang="en-US" sz="1466" i="1">
                        <a:solidFill>
                          <a:srgbClr val="0B5ED7"/>
                        </a:solidFill>
                        <a:latin typeface="Cambria Math" panose="02040503050406030204" pitchFamily="18" charset="0"/>
                      </a:rPr>
                      <m:t>),</m:t>
                    </m:r>
                  </m:oMath>
                </a14:m>
                <a:r>
                  <a:rPr lang="en-US" sz="1466" dirty="0">
                    <a:solidFill>
                      <a:srgbClr val="0B5ED7"/>
                    </a:solidFill>
                    <a:latin typeface="Times New Roman" panose="02020603050405020304" pitchFamily="18" charset="0"/>
                    <a:cs typeface="Times New Roman" panose="02020603050405020304" pitchFamily="18" charset="0"/>
                  </a:rPr>
                  <a:t/>
                </a:r>
                <a14:m>
                  <m:oMath xmlns:m="http://schemas.openxmlformats.org/officeDocument/2006/math">
                    <m:sSub>
                      <m:sSubPr>
                        <m:ctrlPr>
                          <a:rPr lang="en-US" sz="1466" i="1">
                            <a:solidFill>
                              <a:srgbClr val="0B5ED7"/>
                            </a:solidFill>
                            <a:latin typeface="Cambria Math" panose="02040503050406030204" pitchFamily="18" charset="0"/>
                          </a:rPr>
                        </m:ctrlPr>
                      </m:sSubPr>
                      <m:e>
                        <m:r>
                          <a:rPr lang="en-US" sz="1466" i="1">
                            <a:solidFill>
                              <a:srgbClr val="0B5ED7"/>
                            </a:solidFill>
                            <a:latin typeface="Cambria Math" panose="02040503050406030204" pitchFamily="18" charset="0"/>
                          </a:rPr>
                          <m:t>𝐸</m:t>
                        </m:r>
                      </m:e>
                      <m:sub>
                        <m:r>
                          <a:rPr lang="en-US" sz="1466" i="1">
                            <a:solidFill>
                              <a:srgbClr val="0B5ED7"/>
                            </a:solidFill>
                            <a:latin typeface="Cambria Math" panose="02040503050406030204" pitchFamily="18" charset="0"/>
                          </a:rPr>
                          <m:t>𝐴𝑔𝑒</m:t>
                        </m:r>
                      </m:sub>
                    </m:sSub>
                    <m:sSub>
                      <m:sSubPr>
                        <m:ctrlPr>
                          <a:rPr lang="en-US" sz="1466" i="1">
                            <a:solidFill>
                              <a:srgbClr val="0B5ED7"/>
                            </a:solidFill>
                            <a:latin typeface="Cambria Math" panose="02040503050406030204" pitchFamily="18" charset="0"/>
                          </a:rPr>
                        </m:ctrlPr>
                      </m:sSubPr>
                      <m:e>
                        <m:r>
                          <a:rPr lang="en-US" sz="1466" i="1">
                            <a:solidFill>
                              <a:srgbClr val="0B5ED7"/>
                            </a:solidFill>
                            <a:latin typeface="Cambria Math" panose="02040503050406030204" pitchFamily="18" charset="0"/>
                          </a:rPr>
                          <m:t>(</m:t>
                        </m:r>
                        <m:r>
                          <a:rPr lang="en-US" sz="1466" i="1">
                            <a:solidFill>
                              <a:srgbClr val="0B5ED7"/>
                            </a:solidFill>
                            <a:latin typeface="Cambria Math" panose="02040503050406030204" pitchFamily="18" charset="0"/>
                          </a:rPr>
                          <m:t>𝐷</m:t>
                        </m:r>
                      </m:e>
                      <m:sub>
                        <m:r>
                          <a:rPr lang="en-US" sz="1466" i="1">
                            <a:solidFill>
                              <a:srgbClr val="0B5ED7"/>
                            </a:solidFill>
                            <a:latin typeface="Cambria Math" panose="02040503050406030204" pitchFamily="18" charset="0"/>
                          </a:rPr>
                          <m:t>2</m:t>
                        </m:r>
                      </m:sub>
                    </m:sSub>
                    <m:r>
                      <a:rPr lang="en-US" sz="1466" i="1">
                        <a:solidFill>
                          <a:srgbClr val="0B5ED7"/>
                        </a:solidFill>
                        <a:latin typeface="Cambria Math" panose="02040503050406030204" pitchFamily="18" charset="0"/>
                      </a:rPr>
                      <m:t>)</m:t>
                    </m:r>
                  </m:oMath>
                </a14:m>
                <a:r>
                  <a:rPr lang="en-US" sz="1466" dirty="0">
                    <a:solidFill>
                      <a:srgbClr val="0B5ED7"/>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1466" i="1">
                            <a:solidFill>
                              <a:srgbClr val="0B5ED7"/>
                            </a:solidFill>
                            <a:latin typeface="Cambria Math" panose="02040503050406030204" pitchFamily="18" charset="0"/>
                          </a:rPr>
                        </m:ctrlPr>
                      </m:sSubPr>
                      <m:e>
                        <m:r>
                          <a:rPr lang="en-US" sz="1466" i="1">
                            <a:solidFill>
                              <a:srgbClr val="0B5ED7"/>
                            </a:solidFill>
                            <a:latin typeface="Cambria Math" panose="02040503050406030204" pitchFamily="18" charset="0"/>
                          </a:rPr>
                          <m:t>𝐸</m:t>
                        </m:r>
                      </m:e>
                      <m:sub>
                        <m:r>
                          <a:rPr lang="en-US" sz="1466" i="1">
                            <a:solidFill>
                              <a:srgbClr val="0B5ED7"/>
                            </a:solidFill>
                            <a:latin typeface="Cambria Math" panose="02040503050406030204" pitchFamily="18" charset="0"/>
                          </a:rPr>
                          <m:t>𝐴𝑔𝑒</m:t>
                        </m:r>
                      </m:sub>
                    </m:sSub>
                    <m:sSub>
                      <m:sSubPr>
                        <m:ctrlPr>
                          <a:rPr lang="en-US" sz="1466" i="1">
                            <a:solidFill>
                              <a:srgbClr val="0B5ED7"/>
                            </a:solidFill>
                            <a:latin typeface="Cambria Math" panose="02040503050406030204" pitchFamily="18" charset="0"/>
                          </a:rPr>
                        </m:ctrlPr>
                      </m:sSubPr>
                      <m:e>
                        <m:r>
                          <a:rPr lang="en-US" sz="1466" i="1">
                            <a:solidFill>
                              <a:srgbClr val="0B5ED7"/>
                            </a:solidFill>
                            <a:latin typeface="Cambria Math" panose="02040503050406030204" pitchFamily="18" charset="0"/>
                          </a:rPr>
                          <m:t>(</m:t>
                        </m:r>
                        <m:r>
                          <a:rPr lang="en-US" sz="1466" i="1">
                            <a:solidFill>
                              <a:srgbClr val="0B5ED7"/>
                            </a:solidFill>
                            <a:latin typeface="Cambria Math" panose="02040503050406030204" pitchFamily="18" charset="0"/>
                          </a:rPr>
                          <m:t>𝐷</m:t>
                        </m:r>
                      </m:e>
                      <m:sub>
                        <m:r>
                          <a:rPr lang="en-US" sz="1466" i="1">
                            <a:solidFill>
                              <a:srgbClr val="0B5ED7"/>
                            </a:solidFill>
                            <a:latin typeface="Cambria Math" panose="02040503050406030204" pitchFamily="18" charset="0"/>
                          </a:rPr>
                          <m:t>3</m:t>
                        </m:r>
                      </m:sub>
                    </m:sSub>
                    <m:r>
                      <a:rPr lang="en-US" sz="1466" i="1">
                        <a:solidFill>
                          <a:srgbClr val="0B5ED7"/>
                        </a:solidFill>
                        <a:latin typeface="Cambria Math" panose="02040503050406030204" pitchFamily="18" charset="0"/>
                      </a:rPr>
                      <m:t>)</m:t>
                    </m:r>
                  </m:oMath>
                </a14:m>
                <a:r>
                  <a:rPr lang="en-US" sz="1466" dirty="0">
                    <a:solidFill>
                      <a:srgbClr val="0B5ED7"/>
                    </a:solidFill>
                    <a:latin typeface="Times New Roman" panose="02020603050405020304" pitchFamily="18" charset="0"/>
                    <a:cs typeface="Times New Roman" panose="02020603050405020304" pitchFamily="18" charset="0"/>
                  </a:rPr>
                  <a:t> are also shown alongside. </a:t>
                </a:r>
              </a:p>
              <a:p>
                <a:pPr lvl="8" algn="just"/>
                <a:endParaRPr lang="en-US" sz="439" dirty="0">
                  <a:solidFill>
                    <a:srgbClr val="0B5ED7"/>
                  </a:solidFill>
                  <a:latin typeface="Times New Roman" panose="02020603050405020304" pitchFamily="18" charset="0"/>
                  <a:cs typeface="Times New Roman" panose="02020603050405020304" pitchFamily="18" charset="0"/>
                </a:endParaRPr>
              </a:p>
              <a:p>
                <a:pPr algn="just"/>
                <a:r>
                  <a:rPr lang="en-US" sz="1466" dirty="0">
                    <a:solidFill>
                      <a:srgbClr val="0B5ED7"/>
                    </a:solidFill>
                    <a:latin typeface="Times New Roman" panose="02020603050405020304" pitchFamily="18" charset="0"/>
                    <a:cs typeface="Times New Roman" panose="02020603050405020304" pitchFamily="18" charset="0"/>
                  </a:rPr>
                  <a:t>The Information gain </a:t>
                </a:r>
                <a14:m>
                  <m:oMath xmlns:m="http://schemas.openxmlformats.org/officeDocument/2006/math">
                    <m:r>
                      <a:rPr lang="en-US" sz="1466" i="1">
                        <a:solidFill>
                          <a:srgbClr val="0B5ED7"/>
                        </a:solidFill>
                        <a:latin typeface="Cambria Math" panose="02040503050406030204" pitchFamily="18" charset="0"/>
                        <a:ea typeface="Cambria Math" panose="02040503050406030204" pitchFamily="18" charset="0"/>
                      </a:rPr>
                      <m:t>𝛼</m:t>
                    </m:r>
                    <m:r>
                      <a:rPr lang="en-US" sz="1466" i="1">
                        <a:solidFill>
                          <a:srgbClr val="0B5ED7"/>
                        </a:solidFill>
                        <a:latin typeface="Cambria Math" panose="02040503050406030204" pitchFamily="18" charset="0"/>
                        <a:ea typeface="Cambria Math" panose="02040503050406030204" pitchFamily="18" charset="0"/>
                      </a:rPr>
                      <m:t> (</m:t>
                    </m:r>
                    <m:r>
                      <a:rPr lang="en-US" sz="1466" i="1">
                        <a:solidFill>
                          <a:srgbClr val="0B5ED7"/>
                        </a:solidFill>
                        <a:latin typeface="Cambria Math" panose="02040503050406030204" pitchFamily="18" charset="0"/>
                        <a:ea typeface="Cambria Math" panose="02040503050406030204" pitchFamily="18" charset="0"/>
                      </a:rPr>
                      <m:t>𝐴𝑔𝑒</m:t>
                    </m:r>
                    <m:r>
                      <a:rPr lang="en-US" sz="1466" i="1">
                        <a:solidFill>
                          <a:srgbClr val="0B5ED7"/>
                        </a:solidFill>
                        <a:latin typeface="Cambria Math" panose="02040503050406030204" pitchFamily="18" charset="0"/>
                        <a:ea typeface="Cambria Math" panose="02040503050406030204" pitchFamily="18" charset="0"/>
                      </a:rPr>
                      <m:t>, </m:t>
                    </m:r>
                    <m:r>
                      <a:rPr lang="en-US" sz="1466" i="1">
                        <a:solidFill>
                          <a:srgbClr val="0B5ED7"/>
                        </a:solidFill>
                        <a:latin typeface="Cambria Math" panose="02040503050406030204" pitchFamily="18" charset="0"/>
                        <a:ea typeface="Cambria Math" panose="02040503050406030204" pitchFamily="18" charset="0"/>
                      </a:rPr>
                      <m:t>𝑂𝑃𝑇𝐻</m:t>
                    </m:r>
                    <m:r>
                      <a:rPr lang="en-US" sz="1466" i="1">
                        <a:solidFill>
                          <a:srgbClr val="0B5ED7"/>
                        </a:solidFill>
                        <a:latin typeface="Cambria Math" panose="02040503050406030204" pitchFamily="18" charset="0"/>
                        <a:ea typeface="Cambria Math" panose="02040503050406030204" pitchFamily="18" charset="0"/>
                      </a:rPr>
                      <m:t>)</m:t>
                    </m:r>
                  </m:oMath>
                </a14:m>
                <a:r>
                  <a:rPr lang="en-US" sz="1466" dirty="0">
                    <a:solidFill>
                      <a:srgbClr val="0B5ED7"/>
                    </a:solidFill>
                    <a:latin typeface="Times New Roman" panose="02020603050405020304" pitchFamily="18" charset="0"/>
                    <a:cs typeface="Times New Roman" panose="02020603050405020304" pitchFamily="18" charset="0"/>
                  </a:rPr>
                  <a:t> is then can be calculated as </a:t>
                </a:r>
                <a:r>
                  <a:rPr lang="en-US" sz="1466" b="1" dirty="0">
                    <a:solidFill>
                      <a:srgbClr val="CC3300"/>
                    </a:solidFill>
                    <a:latin typeface="Times New Roman" panose="02020603050405020304" pitchFamily="18" charset="0"/>
                    <a:cs typeface="Times New Roman" panose="02020603050405020304" pitchFamily="18" charset="0"/>
                  </a:rPr>
                  <a:t>0.0394</a:t>
                </a:r>
                <a:r>
                  <a:rPr lang="en-US" sz="1466" dirty="0">
                    <a:latin typeface="Times New Roman" panose="02020603050405020304" pitchFamily="18" charset="0"/>
                    <a:cs typeface="Times New Roman" panose="02020603050405020304" pitchFamily="18" charset="0"/>
                  </a:rPr>
                  <a:t>.</a:t>
                </a:r>
              </a:p>
              <a:p>
                <a:pPr lvl="7" algn="just"/>
                <a:endParaRPr lang="en-US" sz="586" dirty="0">
                  <a:latin typeface="Times New Roman" panose="02020603050405020304" pitchFamily="18" charset="0"/>
                  <a:cs typeface="Times New Roman" panose="02020603050405020304" pitchFamily="18" charset="0"/>
                </a:endParaRPr>
              </a:p>
              <a:p>
                <a:pPr algn="just"/>
                <a:r>
                  <a:rPr lang="en-US" sz="1466" dirty="0">
                    <a:solidFill>
                      <a:srgbClr val="0B5ED7"/>
                    </a:solidFill>
                    <a:latin typeface="Times New Roman" panose="02020603050405020304" pitchFamily="18" charset="0"/>
                    <a:cs typeface="Times New Roman" panose="02020603050405020304" pitchFamily="18" charset="0"/>
                  </a:rPr>
                  <a:t>Recall that entropy of OPTH data set, we have calculated as </a:t>
                </a:r>
                <a:r>
                  <a:rPr lang="en-US" sz="1466" i="1" dirty="0">
                    <a:solidFill>
                      <a:srgbClr val="0B5ED7"/>
                    </a:solidFill>
                    <a:latin typeface="Times New Roman" panose="02020603050405020304" pitchFamily="18" charset="0"/>
                    <a:cs typeface="Times New Roman" panose="02020603050405020304" pitchFamily="18" charset="0"/>
                  </a:rPr>
                  <a:t>E(OPTH) = </a:t>
                </a:r>
                <a:r>
                  <a:rPr lang="en-US" sz="1466" b="1" dirty="0">
                    <a:solidFill>
                      <a:srgbClr val="CC3300"/>
                    </a:solidFill>
                    <a:latin typeface="Times New Roman" panose="02020603050405020304" pitchFamily="18" charset="0"/>
                    <a:cs typeface="Times New Roman" panose="02020603050405020304" pitchFamily="18" charset="0"/>
                  </a:rPr>
                  <a:t>1.3261 </a:t>
                </a:r>
              </a:p>
              <a:p>
                <a:pPr marL="0" indent="0" algn="just">
                  <a:buNone/>
                </a:pPr>
                <a:r>
                  <a:rPr lang="en-US" sz="1319" i="1" dirty="0">
                    <a:latin typeface="Times New Roman" panose="02020603050405020304" pitchFamily="18" charset="0"/>
                    <a:cs typeface="Times New Roman" panose="02020603050405020304" pitchFamily="18" charset="0"/>
                  </a:rPr>
                  <a:t/>
                </a:r>
                <a:endParaRPr lang="en-US" sz="1319" dirty="0">
                  <a:latin typeface="Times New Roman" panose="02020603050405020304" pitchFamily="18" charset="0"/>
                  <a:cs typeface="Times New Roman" panose="02020603050405020304" pitchFamily="18" charset="0"/>
                </a:endParaRPr>
              </a:p>
              <a:p>
                <a:pPr algn="just"/>
                <a:endParaRPr lang="en-US" sz="1319"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485916" y="1084254"/>
                <a:ext cx="6172200" cy="3375308"/>
              </a:xfrm>
              <a:blipFill>
                <a:blip r:embed="rId2"/>
                <a:stretch>
                  <a:fillRect l="-395" t="-1083" r="-395"/>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a:xfrm>
            <a:off x="7227968" y="4767295"/>
            <a:ext cx="585093" cy="273844"/>
          </a:xfrm>
          <a:prstGeom prst="rect">
            <a:avLst/>
          </a:prstGeom>
        </p:spPr>
        <p:txBody>
          <a:bodyPr vert="horz" lIns="0" tIns="0" rIns="0" bIns="0" anchor="b"/>
          <a:lstStyle>
            <a:defPPr>
              <a:defRPr lang="en-US"/>
            </a:defPPr>
            <a:lvl1pPr marL="0" algn="r" defTabSz="685800" rtl="0" eaLnBrk="1" latinLnBrk="0" hangingPunct="1">
              <a:defRPr kumimoji="0" sz="900" kern="1200">
                <a:solidFill>
                  <a:schemeClr val="tx2">
                    <a:shade val="9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E2D238DB-7230-45D0-89A2-1890D4DEDBDF}" type="slidenum">
              <a:rPr lang="en-IN" smtClean="0">
                <a:solidFill>
                  <a:srgbClr val="04617B">
                    <a:shade val="90000"/>
                  </a:srgbClr>
                </a:solidFill>
              </a:rPr>
              <a:pPr/>
              <a:t>17</a:t>
            </a:fld>
            <a:endParaRPr lang="en-IN" dirty="0">
              <a:solidFill>
                <a:srgbClr val="04617B">
                  <a:shade val="90000"/>
                </a:srgbClr>
              </a:solidFill>
            </a:endParaRPr>
          </a:p>
        </p:txBody>
      </p:sp>
      <p:sp>
        <p:nvSpPr>
          <p:cNvPr id="8" name="Title 1"/>
          <p:cNvSpPr>
            <a:spLocks noGrp="1"/>
          </p:cNvSpPr>
          <p:nvPr>
            <p:ph type="title"/>
          </p:nvPr>
        </p:nvSpPr>
        <p:spPr>
          <a:xfrm>
            <a:off x="1416456" y="252522"/>
            <a:ext cx="6172200" cy="587961"/>
          </a:xfrm>
        </p:spPr>
        <p:txBody>
          <a:bodyPr>
            <a:normAutofit/>
          </a:bodyPr>
          <a:lstStyle/>
          <a:p>
            <a:r>
              <a:rPr lang="en-US" sz="2930" dirty="0">
                <a:solidFill>
                  <a:srgbClr val="A50021"/>
                </a:solidFill>
                <a:latin typeface="Times New Roman" pitchFamily="18" charset="0"/>
                <a:cs typeface="Times New Roman" pitchFamily="18" charset="0"/>
              </a:rPr>
              <a:t>Information Gain Calculation</a:t>
            </a:r>
          </a:p>
        </p:txBody>
      </p:sp>
    </p:spTree>
    <p:extLst>
      <p:ext uri="{BB962C8B-B14F-4D97-AF65-F5344CB8AC3E}">
        <p14:creationId xmlns:p14="http://schemas.microsoft.com/office/powerpoint/2010/main" xmlns="" val="1236616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493799" y="966576"/>
                <a:ext cx="6172200" cy="3745168"/>
              </a:xfrm>
            </p:spPr>
            <p:txBody>
              <a:bodyPr>
                <a:normAutofit/>
              </a:bodyPr>
              <a:lstStyle/>
              <a:p>
                <a:pPr marL="0" indent="0">
                  <a:buNone/>
                </a:pPr>
                <a:r>
                  <a:rPr lang="en-US" sz="1466" b="1" dirty="0">
                    <a:solidFill>
                      <a:srgbClr val="0B5ED7"/>
                    </a:solidFill>
                    <a:latin typeface="Times New Roman" panose="02020603050405020304" pitchFamily="18" charset="0"/>
                    <a:cs typeface="Times New Roman" panose="02020603050405020304" pitchFamily="18" charset="0"/>
                  </a:rPr>
                  <a:t> Information gain on splitting OPTH</a:t>
                </a:r>
              </a:p>
              <a:p>
                <a:pPr algn="just"/>
                <a:endParaRPr lang="en-US" sz="1319" dirty="0">
                  <a:latin typeface="Times New Roman" panose="02020603050405020304" pitchFamily="18" charset="0"/>
                  <a:cs typeface="Times New Roman" panose="02020603050405020304" pitchFamily="18" charset="0"/>
                </a:endParaRPr>
              </a:p>
              <a:p>
                <a:pPr marL="0" indent="0" algn="just">
                  <a:buNone/>
                </a:pPr>
                <a:r>
                  <a:rPr lang="en-US" sz="1319" dirty="0">
                    <a:solidFill>
                      <a:srgbClr val="0B5ED7"/>
                    </a:solidFill>
                    <a:latin typeface="Times New Roman" panose="02020603050405020304" pitchFamily="18" charset="0"/>
                    <a:cs typeface="Times New Roman" panose="02020603050405020304" pitchFamily="18" charset="0"/>
                  </a:rPr>
                  <a:t/>
                </a:r>
              </a:p>
              <a:p>
                <a:pPr marL="0" indent="0" algn="just">
                  <a:buNone/>
                </a:pPr>
                <a:r>
                  <a:rPr lang="en-US" sz="1319" dirty="0">
                    <a:solidFill>
                      <a:srgbClr val="0B5ED7"/>
                    </a:solidFill>
                    <a:latin typeface="Times New Roman" panose="02020603050405020304" pitchFamily="18" charset="0"/>
                    <a:cs typeface="Times New Roman" panose="02020603050405020304" pitchFamily="18" charset="0"/>
                  </a:rPr>
                  <a:t>    Training set: </a:t>
                </a:r>
                <a14:m>
                  <m:oMath xmlns:m="http://schemas.openxmlformats.org/officeDocument/2006/math">
                    <m:sSub>
                      <m:sSubPr>
                        <m:ctrlPr>
                          <a:rPr lang="en-US" sz="1319" i="1">
                            <a:solidFill>
                              <a:srgbClr val="0B5ED7"/>
                            </a:solidFill>
                            <a:latin typeface="Cambria Math" panose="02040503050406030204" pitchFamily="18" charset="0"/>
                          </a:rPr>
                        </m:ctrlPr>
                      </m:sSubPr>
                      <m:e>
                        <m:r>
                          <a:rPr lang="en-US" sz="1319" i="1">
                            <a:solidFill>
                              <a:srgbClr val="0B5ED7"/>
                            </a:solidFill>
                            <a:latin typeface="Cambria Math" panose="02040503050406030204" pitchFamily="18" charset="0"/>
                          </a:rPr>
                          <m:t>𝐷</m:t>
                        </m:r>
                      </m:e>
                      <m:sub>
                        <m:r>
                          <a:rPr lang="en-US" sz="1319" i="1">
                            <a:solidFill>
                              <a:srgbClr val="0B5ED7"/>
                            </a:solidFill>
                            <a:latin typeface="Cambria Math" panose="02040503050406030204" pitchFamily="18" charset="0"/>
                          </a:rPr>
                          <m:t>1</m:t>
                        </m:r>
                      </m:sub>
                    </m:sSub>
                  </m:oMath>
                </a14:m>
                <a:r>
                  <a:rPr lang="en-US" sz="1319" dirty="0">
                    <a:solidFill>
                      <a:srgbClr val="0B5ED7"/>
                    </a:solidFill>
                    <a:latin typeface="Times New Roman" panose="02020603050405020304" pitchFamily="18" charset="0"/>
                    <a:cs typeface="Times New Roman" panose="02020603050405020304" pitchFamily="18" charset="0"/>
                  </a:rPr>
                  <a:t>(Age = 1)</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493799" y="966576"/>
                <a:ext cx="6172200" cy="3745168"/>
              </a:xfrm>
              <a:blipFill>
                <a:blip r:embed="rId2"/>
                <a:stretch>
                  <a:fillRect t="-65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a:xfrm>
            <a:off x="7227968" y="4767295"/>
            <a:ext cx="585093" cy="273844"/>
          </a:xfrm>
          <a:prstGeom prst="rect">
            <a:avLst/>
          </a:prstGeom>
        </p:spPr>
        <p:txBody>
          <a:bodyPr vert="horz" lIns="0" tIns="0" rIns="0" bIns="0" anchor="b"/>
          <a:lstStyle>
            <a:defPPr>
              <a:defRPr lang="en-US"/>
            </a:defPPr>
            <a:lvl1pPr marL="0" algn="r" defTabSz="685800" rtl="0" eaLnBrk="1" latinLnBrk="0" hangingPunct="1">
              <a:defRPr kumimoji="0" sz="900" kern="1200">
                <a:solidFill>
                  <a:schemeClr val="tx2">
                    <a:shade val="9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E2D238DB-7230-45D0-89A2-1890D4DEDBDF}" type="slidenum">
              <a:rPr lang="en-IN" smtClean="0">
                <a:solidFill>
                  <a:srgbClr val="04617B">
                    <a:shade val="90000"/>
                  </a:srgbClr>
                </a:solidFill>
              </a:rPr>
              <a:pPr/>
              <a:t>18</a:t>
            </a:fld>
            <a:endParaRPr lang="en-IN" dirty="0">
              <a:solidFill>
                <a:srgbClr val="04617B">
                  <a:shade val="90000"/>
                </a:srgbClr>
              </a:solidFill>
            </a:endParaRPr>
          </a:p>
        </p:txBody>
      </p:sp>
      <p:graphicFrame>
        <p:nvGraphicFramePr>
          <p:cNvPr id="7" name="Table 6"/>
          <p:cNvGraphicFramePr>
            <a:graphicFrameLocks noGrp="1"/>
          </p:cNvGraphicFramePr>
          <p:nvPr/>
        </p:nvGraphicFramePr>
        <p:xfrm>
          <a:off x="1750525" y="2096171"/>
          <a:ext cx="3569206" cy="2736492"/>
        </p:xfrm>
        <a:graphic>
          <a:graphicData uri="http://schemas.openxmlformats.org/drawingml/2006/table">
            <a:tbl>
              <a:tblPr firstRow="1" bandRow="1">
                <a:tableStyleId>{2D5ABB26-0587-4C30-8999-92F81FD0307C}</a:tableStyleId>
              </a:tblPr>
              <a:tblGrid>
                <a:gridCol w="426251">
                  <a:extLst>
                    <a:ext uri="{9D8B030D-6E8A-4147-A177-3AD203B41FA5}">
                      <a16:colId xmlns:a16="http://schemas.microsoft.com/office/drawing/2014/main" xmlns="" val="20000"/>
                    </a:ext>
                  </a:extLst>
                </a:gridCol>
                <a:gridCol w="841131">
                  <a:extLst>
                    <a:ext uri="{9D8B030D-6E8A-4147-A177-3AD203B41FA5}">
                      <a16:colId xmlns:a16="http://schemas.microsoft.com/office/drawing/2014/main" xmlns="" val="20001"/>
                    </a:ext>
                  </a:extLst>
                </a:gridCol>
                <a:gridCol w="1020452">
                  <a:extLst>
                    <a:ext uri="{9D8B030D-6E8A-4147-A177-3AD203B41FA5}">
                      <a16:colId xmlns:a16="http://schemas.microsoft.com/office/drawing/2014/main" xmlns="" val="20002"/>
                    </a:ext>
                  </a:extLst>
                </a:gridCol>
                <a:gridCol w="763774">
                  <a:extLst>
                    <a:ext uri="{9D8B030D-6E8A-4147-A177-3AD203B41FA5}">
                      <a16:colId xmlns:a16="http://schemas.microsoft.com/office/drawing/2014/main" xmlns="" val="20003"/>
                    </a:ext>
                  </a:extLst>
                </a:gridCol>
                <a:gridCol w="517598">
                  <a:extLst>
                    <a:ext uri="{9D8B030D-6E8A-4147-A177-3AD203B41FA5}">
                      <a16:colId xmlns:a16="http://schemas.microsoft.com/office/drawing/2014/main" xmlns="" val="20004"/>
                    </a:ext>
                  </a:extLst>
                </a:gridCol>
              </a:tblGrid>
              <a:tr h="272727">
                <a:tc>
                  <a:txBody>
                    <a:bodyPr/>
                    <a:lstStyle/>
                    <a:p>
                      <a:r>
                        <a:rPr lang="en-US" sz="1400" dirty="0">
                          <a:solidFill>
                            <a:srgbClr val="0B5ED7"/>
                          </a:solidFill>
                          <a:latin typeface="Times New Roman" panose="02020603050405020304" pitchFamily="18" charset="0"/>
                          <a:cs typeface="Times New Roman" panose="02020603050405020304" pitchFamily="18" charset="0"/>
                        </a:rPr>
                        <a:t>Age</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rgbClr val="0B5ED7"/>
                          </a:solidFill>
                          <a:latin typeface="Times New Roman" panose="02020603050405020304" pitchFamily="18" charset="0"/>
                          <a:cs typeface="Times New Roman" panose="02020603050405020304" pitchFamily="18" charset="0"/>
                        </a:rPr>
                        <a:t>Eye-sight</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rgbClr val="0B5ED7"/>
                          </a:solidFill>
                          <a:latin typeface="Times New Roman" panose="02020603050405020304" pitchFamily="18" charset="0"/>
                          <a:cs typeface="Times New Roman" panose="02020603050405020304" pitchFamily="18" charset="0"/>
                        </a:rPr>
                        <a:t>Astigmatism</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rgbClr val="0B5ED7"/>
                          </a:solidFill>
                          <a:latin typeface="Times New Roman" panose="02020603050405020304" pitchFamily="18" charset="0"/>
                          <a:cs typeface="Times New Roman" panose="02020603050405020304" pitchFamily="18" charset="0"/>
                        </a:rPr>
                        <a:t>Use type</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rgbClr val="0B5ED7"/>
                          </a:solidFill>
                          <a:latin typeface="Times New Roman" panose="02020603050405020304" pitchFamily="18" charset="0"/>
                          <a:cs typeface="Times New Roman" panose="02020603050405020304" pitchFamily="18" charset="0"/>
                        </a:rPr>
                        <a:t>Class</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272727">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3</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272727">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272727">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3</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272727">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272727">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3</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272727">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r h="272727">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3</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7"/>
                  </a:ext>
                </a:extLst>
              </a:tr>
              <a:tr h="272727">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8"/>
                  </a:ext>
                </a:extLst>
              </a:tr>
            </a:tbl>
          </a:graphicData>
        </a:graphic>
      </p:graphicFrame>
      <p:sp>
        <p:nvSpPr>
          <p:cNvPr id="8" name="Title 1"/>
          <p:cNvSpPr>
            <a:spLocks noGrp="1"/>
          </p:cNvSpPr>
          <p:nvPr>
            <p:ph type="title"/>
          </p:nvPr>
        </p:nvSpPr>
        <p:spPr>
          <a:xfrm>
            <a:off x="1416456" y="126429"/>
            <a:ext cx="6172200" cy="587961"/>
          </a:xfrm>
        </p:spPr>
        <p:txBody>
          <a:bodyPr>
            <a:normAutofit/>
          </a:bodyPr>
          <a:lstStyle/>
          <a:p>
            <a:r>
              <a:rPr lang="en-US" sz="2930" dirty="0">
                <a:solidFill>
                  <a:srgbClr val="A50021"/>
                </a:solidFill>
                <a:latin typeface="Times New Roman" pitchFamily="18" charset="0"/>
                <a:cs typeface="Times New Roman" pitchFamily="18" charset="0"/>
              </a:rPr>
              <a:t>Information Gain Calculation</a:t>
            </a:r>
          </a:p>
        </p:txBody>
      </p:sp>
      <mc:AlternateContent xmlns:mc="http://schemas.openxmlformats.org/markup-compatibility/2006">
        <mc:Choice xmlns:a14="http://schemas.microsoft.com/office/drawing/2010/main" xmlns="" Requires="a14">
          <p:sp>
            <p:nvSpPr>
              <p:cNvPr id="2" name="Rectangle 1"/>
              <p:cNvSpPr/>
              <p:nvPr/>
            </p:nvSpPr>
            <p:spPr>
              <a:xfrm>
                <a:off x="5391013" y="2764369"/>
                <a:ext cx="2478025" cy="1158972"/>
              </a:xfrm>
              <a:prstGeom prst="rect">
                <a:avLst/>
              </a:prstGeom>
            </p:spPr>
            <p:txBody>
              <a:bodyPr wrap="square">
                <a:spAutoFit/>
              </a:bodyPr>
              <a:lstStyle/>
              <a:p>
                <a:pPr algn="just"/>
                <a14:m>
                  <m:oMath xmlns:m="http://schemas.openxmlformats.org/officeDocument/2006/math">
                    <m:sSub>
                      <m:sSubPr>
                        <m:ctrlPr>
                          <a:rPr lang="en-US" sz="1319" i="1">
                            <a:solidFill>
                              <a:srgbClr val="0B5ED7"/>
                            </a:solidFill>
                            <a:latin typeface="Cambria Math" panose="02040503050406030204" pitchFamily="18" charset="0"/>
                          </a:rPr>
                        </m:ctrlPr>
                      </m:sSubPr>
                      <m:e>
                        <m:r>
                          <a:rPr lang="en-US" sz="1319" i="1">
                            <a:solidFill>
                              <a:srgbClr val="0B5ED7"/>
                            </a:solidFill>
                            <a:latin typeface="Cambria Math" panose="02040503050406030204" pitchFamily="18" charset="0"/>
                          </a:rPr>
                          <m:t>𝐸</m:t>
                        </m:r>
                        <m:r>
                          <a:rPr lang="en-US" sz="1319" i="1">
                            <a:solidFill>
                              <a:srgbClr val="0B5ED7"/>
                            </a:solidFill>
                            <a:latin typeface="Cambria Math" panose="02040503050406030204" pitchFamily="18" charset="0"/>
                          </a:rPr>
                          <m:t>(</m:t>
                        </m:r>
                        <m:r>
                          <a:rPr lang="en-US" sz="1319" i="1">
                            <a:solidFill>
                              <a:srgbClr val="0B5ED7"/>
                            </a:solidFill>
                            <a:latin typeface="Cambria Math" panose="02040503050406030204" pitchFamily="18" charset="0"/>
                          </a:rPr>
                          <m:t>𝐷</m:t>
                        </m:r>
                      </m:e>
                      <m:sub>
                        <m:r>
                          <a:rPr lang="en-US" sz="1319" i="1">
                            <a:solidFill>
                              <a:srgbClr val="0B5ED7"/>
                            </a:solidFill>
                            <a:latin typeface="Cambria Math" panose="02040503050406030204" pitchFamily="18" charset="0"/>
                          </a:rPr>
                          <m:t>1</m:t>
                        </m:r>
                      </m:sub>
                    </m:sSub>
                    <m:r>
                      <a:rPr lang="en-US" sz="1319" i="1">
                        <a:solidFill>
                          <a:srgbClr val="0B5ED7"/>
                        </a:solidFill>
                        <a:latin typeface="Cambria Math" panose="02040503050406030204" pitchFamily="18" charset="0"/>
                      </a:rPr>
                      <m:t>)=−</m:t>
                    </m:r>
                    <m:f>
                      <m:fPr>
                        <m:ctrlPr>
                          <a:rPr lang="en-US" sz="1319" i="1">
                            <a:solidFill>
                              <a:srgbClr val="0B5ED7"/>
                            </a:solidFill>
                            <a:latin typeface="Cambria Math" panose="02040503050406030204" pitchFamily="18" charset="0"/>
                          </a:rPr>
                        </m:ctrlPr>
                      </m:fPr>
                      <m:num>
                        <m:r>
                          <a:rPr lang="en-US" sz="1319" i="1">
                            <a:solidFill>
                              <a:srgbClr val="0B5ED7"/>
                            </a:solidFill>
                            <a:latin typeface="Cambria Math" panose="02040503050406030204" pitchFamily="18" charset="0"/>
                          </a:rPr>
                          <m:t>2</m:t>
                        </m:r>
                      </m:num>
                      <m:den>
                        <m:r>
                          <a:rPr lang="en-US" sz="1319" i="1">
                            <a:solidFill>
                              <a:srgbClr val="0B5ED7"/>
                            </a:solidFill>
                            <a:latin typeface="Cambria Math" panose="02040503050406030204" pitchFamily="18" charset="0"/>
                          </a:rPr>
                          <m:t>8</m:t>
                        </m:r>
                      </m:den>
                    </m:f>
                    <m:sSub>
                      <m:sSubPr>
                        <m:ctrlPr>
                          <a:rPr lang="en-US" sz="1319" i="1">
                            <a:solidFill>
                              <a:srgbClr val="0B5ED7"/>
                            </a:solidFill>
                            <a:latin typeface="Cambria Math" panose="02040503050406030204" pitchFamily="18" charset="0"/>
                          </a:rPr>
                        </m:ctrlPr>
                      </m:sSubPr>
                      <m:e>
                        <m:r>
                          <a:rPr lang="en-US" sz="1319" i="1">
                            <a:solidFill>
                              <a:srgbClr val="0B5ED7"/>
                            </a:solidFill>
                            <a:latin typeface="Cambria Math" panose="02040503050406030204" pitchFamily="18" charset="0"/>
                          </a:rPr>
                          <m:t>𝑙𝑜𝑔</m:t>
                        </m:r>
                      </m:e>
                      <m:sub>
                        <m:r>
                          <a:rPr lang="en-US" sz="1319" i="1">
                            <a:solidFill>
                              <a:srgbClr val="0B5ED7"/>
                            </a:solidFill>
                            <a:latin typeface="Cambria Math" panose="02040503050406030204" pitchFamily="18" charset="0"/>
                          </a:rPr>
                          <m:t>2</m:t>
                        </m:r>
                      </m:sub>
                    </m:sSub>
                  </m:oMath>
                </a14:m>
                <a:r>
                  <a:rPr lang="en-US" sz="1319" dirty="0">
                    <a:solidFill>
                      <a:srgbClr val="0B5ED7"/>
                    </a:solidFill>
                    <a:latin typeface="Times New Roman" panose="02020603050405020304" pitchFamily="18" charset="0"/>
                    <a:cs typeface="Times New Roman" panose="02020603050405020304" pitchFamily="18" charset="0"/>
                  </a:rPr>
                  <a:t>(</a:t>
                </a:r>
                <a14:m>
                  <m:oMath xmlns:m="http://schemas.openxmlformats.org/officeDocument/2006/math">
                    <m:f>
                      <m:fPr>
                        <m:ctrlPr>
                          <a:rPr lang="en-US" sz="1319" i="1">
                            <a:solidFill>
                              <a:srgbClr val="0B5ED7"/>
                            </a:solidFill>
                            <a:latin typeface="Cambria Math" panose="02040503050406030204" pitchFamily="18" charset="0"/>
                          </a:rPr>
                        </m:ctrlPr>
                      </m:fPr>
                      <m:num>
                        <m:r>
                          <a:rPr lang="en-US" sz="1319" i="1">
                            <a:solidFill>
                              <a:srgbClr val="0B5ED7"/>
                            </a:solidFill>
                            <a:latin typeface="Cambria Math" panose="02040503050406030204" pitchFamily="18" charset="0"/>
                          </a:rPr>
                          <m:t>2</m:t>
                        </m:r>
                      </m:num>
                      <m:den>
                        <m:r>
                          <a:rPr lang="en-US" sz="1319" i="1">
                            <a:solidFill>
                              <a:srgbClr val="0B5ED7"/>
                            </a:solidFill>
                            <a:latin typeface="Cambria Math" panose="02040503050406030204" pitchFamily="18" charset="0"/>
                          </a:rPr>
                          <m:t>8</m:t>
                        </m:r>
                      </m:den>
                    </m:f>
                  </m:oMath>
                </a14:m>
                <a:r>
                  <a:rPr lang="en-US" sz="1319" dirty="0">
                    <a:solidFill>
                      <a:srgbClr val="0B5ED7"/>
                    </a:solidFill>
                    <a:latin typeface="Times New Roman" panose="02020603050405020304" pitchFamily="18" charset="0"/>
                    <a:cs typeface="Times New Roman" panose="02020603050405020304" pitchFamily="18" charset="0"/>
                  </a:rPr>
                  <a:t>) </a:t>
                </a:r>
                <a14:m>
                  <m:oMath xmlns:m="http://schemas.openxmlformats.org/officeDocument/2006/math">
                    <m:r>
                      <a:rPr lang="en-US" sz="1319" i="1">
                        <a:solidFill>
                          <a:srgbClr val="0B5ED7"/>
                        </a:solidFill>
                        <a:latin typeface="Cambria Math" panose="02040503050406030204" pitchFamily="18" charset="0"/>
                      </a:rPr>
                      <m:t>−</m:t>
                    </m:r>
                    <m:f>
                      <m:fPr>
                        <m:ctrlPr>
                          <a:rPr lang="en-US" sz="1319" i="1">
                            <a:solidFill>
                              <a:srgbClr val="0B5ED7"/>
                            </a:solidFill>
                            <a:latin typeface="Cambria Math" panose="02040503050406030204" pitchFamily="18" charset="0"/>
                          </a:rPr>
                        </m:ctrlPr>
                      </m:fPr>
                      <m:num>
                        <m:r>
                          <a:rPr lang="en-US" sz="1319" i="1">
                            <a:solidFill>
                              <a:srgbClr val="0B5ED7"/>
                            </a:solidFill>
                            <a:latin typeface="Cambria Math" panose="02040503050406030204" pitchFamily="18" charset="0"/>
                          </a:rPr>
                          <m:t>2</m:t>
                        </m:r>
                      </m:num>
                      <m:den>
                        <m:r>
                          <a:rPr lang="en-US" sz="1319" i="1">
                            <a:solidFill>
                              <a:srgbClr val="0B5ED7"/>
                            </a:solidFill>
                            <a:latin typeface="Cambria Math" panose="02040503050406030204" pitchFamily="18" charset="0"/>
                          </a:rPr>
                          <m:t>8</m:t>
                        </m:r>
                      </m:den>
                    </m:f>
                    <m:sSub>
                      <m:sSubPr>
                        <m:ctrlPr>
                          <a:rPr lang="en-US" sz="1319" i="1">
                            <a:solidFill>
                              <a:srgbClr val="0B5ED7"/>
                            </a:solidFill>
                            <a:latin typeface="Cambria Math" panose="02040503050406030204" pitchFamily="18" charset="0"/>
                          </a:rPr>
                        </m:ctrlPr>
                      </m:sSubPr>
                      <m:e>
                        <m:r>
                          <a:rPr lang="en-US" sz="1319" i="1">
                            <a:solidFill>
                              <a:srgbClr val="0B5ED7"/>
                            </a:solidFill>
                            <a:latin typeface="Cambria Math" panose="02040503050406030204" pitchFamily="18" charset="0"/>
                          </a:rPr>
                          <m:t>𝑙𝑜𝑔</m:t>
                        </m:r>
                      </m:e>
                      <m:sub>
                        <m:r>
                          <a:rPr lang="en-US" sz="1319" i="1">
                            <a:solidFill>
                              <a:srgbClr val="0B5ED7"/>
                            </a:solidFill>
                            <a:latin typeface="Cambria Math" panose="02040503050406030204" pitchFamily="18" charset="0"/>
                          </a:rPr>
                          <m:t>2</m:t>
                        </m:r>
                      </m:sub>
                    </m:sSub>
                  </m:oMath>
                </a14:m>
                <a:r>
                  <a:rPr lang="en-US" sz="1319" dirty="0">
                    <a:solidFill>
                      <a:srgbClr val="0B5ED7"/>
                    </a:solidFill>
                    <a:latin typeface="Times New Roman" panose="02020603050405020304" pitchFamily="18" charset="0"/>
                    <a:cs typeface="Times New Roman" panose="02020603050405020304" pitchFamily="18" charset="0"/>
                  </a:rPr>
                  <a:t>(</a:t>
                </a:r>
                <a14:m>
                  <m:oMath xmlns:m="http://schemas.openxmlformats.org/officeDocument/2006/math">
                    <m:f>
                      <m:fPr>
                        <m:ctrlPr>
                          <a:rPr lang="en-US" sz="1319" i="1">
                            <a:solidFill>
                              <a:srgbClr val="0B5ED7"/>
                            </a:solidFill>
                            <a:latin typeface="Cambria Math" panose="02040503050406030204" pitchFamily="18" charset="0"/>
                          </a:rPr>
                        </m:ctrlPr>
                      </m:fPr>
                      <m:num>
                        <m:r>
                          <a:rPr lang="en-US" sz="1319" i="1">
                            <a:solidFill>
                              <a:srgbClr val="0B5ED7"/>
                            </a:solidFill>
                            <a:latin typeface="Cambria Math" panose="02040503050406030204" pitchFamily="18" charset="0"/>
                          </a:rPr>
                          <m:t>2</m:t>
                        </m:r>
                      </m:num>
                      <m:den>
                        <m:r>
                          <a:rPr lang="en-US" sz="1319" i="1">
                            <a:solidFill>
                              <a:srgbClr val="0B5ED7"/>
                            </a:solidFill>
                            <a:latin typeface="Cambria Math" panose="02040503050406030204" pitchFamily="18" charset="0"/>
                          </a:rPr>
                          <m:t>8</m:t>
                        </m:r>
                      </m:den>
                    </m:f>
                  </m:oMath>
                </a14:m>
                <a:r>
                  <a:rPr lang="en-US" sz="1319" dirty="0">
                    <a:solidFill>
                      <a:srgbClr val="0B5ED7"/>
                    </a:solidFill>
                    <a:latin typeface="Times New Roman" panose="02020603050405020304" pitchFamily="18" charset="0"/>
                    <a:cs typeface="Times New Roman" panose="02020603050405020304" pitchFamily="18" charset="0"/>
                  </a:rPr>
                  <a:t>)</a:t>
                </a:r>
              </a:p>
              <a:p>
                <a:pPr marL="917749" lvl="4" algn="just"/>
                <a14:m>
                  <m:oMath xmlns:m="http://schemas.openxmlformats.org/officeDocument/2006/math">
                    <m:r>
                      <a:rPr lang="en-US" sz="1319" i="1">
                        <a:solidFill>
                          <a:srgbClr val="0B5ED7"/>
                        </a:solidFill>
                        <a:latin typeface="Cambria Math" panose="02040503050406030204" pitchFamily="18" charset="0"/>
                      </a:rPr>
                      <m:t>−</m:t>
                    </m:r>
                  </m:oMath>
                </a14:m>
                <a:r>
                  <a:rPr lang="en-US" sz="1319" i="1" dirty="0">
                    <a:solidFill>
                      <a:srgbClr val="0B5ED7"/>
                    </a:solidFill>
                    <a:latin typeface="Times New Roman" panose="02020603050405020304" pitchFamily="18" charset="0"/>
                    <a:cs typeface="Times New Roman" panose="02020603050405020304" pitchFamily="18" charset="0"/>
                  </a:rPr>
                  <a:t/>
                </a:r>
                <a14:m>
                  <m:oMath xmlns:m="http://schemas.openxmlformats.org/officeDocument/2006/math">
                    <m:f>
                      <m:fPr>
                        <m:ctrlPr>
                          <a:rPr lang="en-US" sz="1319" i="1">
                            <a:solidFill>
                              <a:srgbClr val="0B5ED7"/>
                            </a:solidFill>
                            <a:latin typeface="Cambria Math" panose="02040503050406030204" pitchFamily="18" charset="0"/>
                          </a:rPr>
                        </m:ctrlPr>
                      </m:fPr>
                      <m:num>
                        <m:r>
                          <a:rPr lang="en-US" sz="1319" i="1">
                            <a:solidFill>
                              <a:srgbClr val="0B5ED7"/>
                            </a:solidFill>
                            <a:latin typeface="Cambria Math" panose="02040503050406030204" pitchFamily="18" charset="0"/>
                          </a:rPr>
                          <m:t>4</m:t>
                        </m:r>
                      </m:num>
                      <m:den>
                        <m:r>
                          <a:rPr lang="en-US" sz="1319" i="1">
                            <a:solidFill>
                              <a:srgbClr val="0B5ED7"/>
                            </a:solidFill>
                            <a:latin typeface="Cambria Math" panose="02040503050406030204" pitchFamily="18" charset="0"/>
                          </a:rPr>
                          <m:t>8</m:t>
                        </m:r>
                      </m:den>
                    </m:f>
                    <m:sSub>
                      <m:sSubPr>
                        <m:ctrlPr>
                          <a:rPr lang="en-US" sz="1319" i="1">
                            <a:solidFill>
                              <a:srgbClr val="0B5ED7"/>
                            </a:solidFill>
                            <a:latin typeface="Cambria Math" panose="02040503050406030204" pitchFamily="18" charset="0"/>
                          </a:rPr>
                        </m:ctrlPr>
                      </m:sSubPr>
                      <m:e>
                        <m:r>
                          <a:rPr lang="en-US" sz="1319" i="1">
                            <a:solidFill>
                              <a:srgbClr val="0B5ED7"/>
                            </a:solidFill>
                            <a:latin typeface="Cambria Math" panose="02040503050406030204" pitchFamily="18" charset="0"/>
                          </a:rPr>
                          <m:t>𝑙𝑜𝑔</m:t>
                        </m:r>
                      </m:e>
                      <m:sub>
                        <m:r>
                          <a:rPr lang="en-US" sz="1319" i="1">
                            <a:solidFill>
                              <a:srgbClr val="0B5ED7"/>
                            </a:solidFill>
                            <a:latin typeface="Cambria Math" panose="02040503050406030204" pitchFamily="18" charset="0"/>
                          </a:rPr>
                          <m:t>2</m:t>
                        </m:r>
                      </m:sub>
                    </m:sSub>
                  </m:oMath>
                </a14:m>
                <a:r>
                  <a:rPr lang="en-US" sz="1319" dirty="0">
                    <a:solidFill>
                      <a:srgbClr val="0B5ED7"/>
                    </a:solidFill>
                    <a:latin typeface="Times New Roman" panose="02020603050405020304" pitchFamily="18" charset="0"/>
                    <a:cs typeface="Times New Roman" panose="02020603050405020304" pitchFamily="18" charset="0"/>
                  </a:rPr>
                  <a:t>(</a:t>
                </a:r>
                <a14:m>
                  <m:oMath xmlns:m="http://schemas.openxmlformats.org/officeDocument/2006/math">
                    <m:f>
                      <m:fPr>
                        <m:ctrlPr>
                          <a:rPr lang="en-US" sz="1319" i="1">
                            <a:solidFill>
                              <a:srgbClr val="0B5ED7"/>
                            </a:solidFill>
                            <a:latin typeface="Cambria Math" panose="02040503050406030204" pitchFamily="18" charset="0"/>
                          </a:rPr>
                        </m:ctrlPr>
                      </m:fPr>
                      <m:num>
                        <m:r>
                          <a:rPr lang="en-US" sz="1319" i="1">
                            <a:solidFill>
                              <a:srgbClr val="0B5ED7"/>
                            </a:solidFill>
                            <a:latin typeface="Cambria Math" panose="02040503050406030204" pitchFamily="18" charset="0"/>
                          </a:rPr>
                          <m:t>4</m:t>
                        </m:r>
                      </m:num>
                      <m:den>
                        <m:r>
                          <a:rPr lang="en-US" sz="1319" i="1">
                            <a:solidFill>
                              <a:srgbClr val="0B5ED7"/>
                            </a:solidFill>
                            <a:latin typeface="Cambria Math" panose="02040503050406030204" pitchFamily="18" charset="0"/>
                          </a:rPr>
                          <m:t>8</m:t>
                        </m:r>
                      </m:den>
                    </m:f>
                  </m:oMath>
                </a14:m>
                <a:r>
                  <a:rPr lang="en-US" sz="1319" dirty="0">
                    <a:solidFill>
                      <a:srgbClr val="0B5ED7"/>
                    </a:solidFill>
                    <a:latin typeface="Times New Roman" panose="02020603050405020304" pitchFamily="18" charset="0"/>
                    <a:cs typeface="Times New Roman" panose="02020603050405020304" pitchFamily="18" charset="0"/>
                  </a:rPr>
                  <a:t>) </a:t>
                </a:r>
                <a:r>
                  <a:rPr lang="en-US" sz="1319" b="1" dirty="0">
                    <a:solidFill>
                      <a:srgbClr val="0B5ED7"/>
                    </a:solidFill>
                    <a:latin typeface="Times New Roman" panose="02020603050405020304" pitchFamily="18" charset="0"/>
                    <a:cs typeface="Times New Roman" panose="02020603050405020304" pitchFamily="18" charset="0"/>
                  </a:rPr>
                  <a:t>= 1.5</a:t>
                </a:r>
              </a:p>
              <a:p>
                <a:pPr marL="917749" lvl="4" algn="just"/>
                <a:endParaRPr lang="en-US" sz="1319" dirty="0">
                  <a:solidFill>
                    <a:srgbClr val="0B5ED7"/>
                  </a:solidFill>
                  <a:latin typeface="Times New Roman" panose="02020603050405020304" pitchFamily="18" charset="0"/>
                  <a:cs typeface="Times New Roman" panose="02020603050405020304" pitchFamily="18" charset="0"/>
                </a:endParaRPr>
              </a:p>
              <a:p>
                <a:pPr marL="0" lvl="4" algn="just"/>
                <a14:m>
                  <m:oMath xmlns:m="http://schemas.openxmlformats.org/officeDocument/2006/math">
                    <m:sSub>
                      <m:sSubPr>
                        <m:ctrlPr>
                          <a:rPr lang="en-US" sz="1319" i="1">
                            <a:solidFill>
                              <a:srgbClr val="0B5ED7"/>
                            </a:solidFill>
                            <a:latin typeface="Cambria Math" panose="02040503050406030204" pitchFamily="18" charset="0"/>
                          </a:rPr>
                        </m:ctrlPr>
                      </m:sSubPr>
                      <m:e>
                        <m:r>
                          <a:rPr lang="en-US" sz="1319" i="1">
                            <a:solidFill>
                              <a:srgbClr val="0B5ED7"/>
                            </a:solidFill>
                            <a:latin typeface="Cambria Math" panose="02040503050406030204" pitchFamily="18" charset="0"/>
                          </a:rPr>
                          <m:t>𝐸</m:t>
                        </m:r>
                      </m:e>
                      <m:sub>
                        <m:r>
                          <a:rPr lang="en-US" sz="1319" i="1">
                            <a:solidFill>
                              <a:srgbClr val="0B5ED7"/>
                            </a:solidFill>
                            <a:latin typeface="Cambria Math" panose="02040503050406030204" pitchFamily="18" charset="0"/>
                          </a:rPr>
                          <m:t>𝐴𝑔𝑒</m:t>
                        </m:r>
                      </m:sub>
                    </m:sSub>
                    <m:sSub>
                      <m:sSubPr>
                        <m:ctrlPr>
                          <a:rPr lang="en-US" sz="1319" i="1">
                            <a:solidFill>
                              <a:srgbClr val="0B5ED7"/>
                            </a:solidFill>
                            <a:latin typeface="Cambria Math" panose="02040503050406030204" pitchFamily="18" charset="0"/>
                          </a:rPr>
                        </m:ctrlPr>
                      </m:sSubPr>
                      <m:e>
                        <m:r>
                          <a:rPr lang="en-US" sz="1319" i="1">
                            <a:solidFill>
                              <a:srgbClr val="0B5ED7"/>
                            </a:solidFill>
                            <a:latin typeface="Cambria Math" panose="02040503050406030204" pitchFamily="18" charset="0"/>
                          </a:rPr>
                          <m:t>(</m:t>
                        </m:r>
                        <m:r>
                          <a:rPr lang="en-US" sz="1319" i="1">
                            <a:solidFill>
                              <a:srgbClr val="0B5ED7"/>
                            </a:solidFill>
                            <a:latin typeface="Cambria Math" panose="02040503050406030204" pitchFamily="18" charset="0"/>
                          </a:rPr>
                          <m:t>𝐷</m:t>
                        </m:r>
                      </m:e>
                      <m:sub>
                        <m:r>
                          <a:rPr lang="en-US" sz="1319" i="1">
                            <a:solidFill>
                              <a:srgbClr val="0B5ED7"/>
                            </a:solidFill>
                            <a:latin typeface="Cambria Math" panose="02040503050406030204" pitchFamily="18" charset="0"/>
                          </a:rPr>
                          <m:t>1</m:t>
                        </m:r>
                      </m:sub>
                    </m:sSub>
                    <m:r>
                      <a:rPr lang="en-US" sz="1319" i="1">
                        <a:solidFill>
                          <a:srgbClr val="0B5ED7"/>
                        </a:solidFill>
                        <a:latin typeface="Cambria Math" panose="02040503050406030204" pitchFamily="18" charset="0"/>
                      </a:rPr>
                      <m:t>)= </m:t>
                    </m:r>
                  </m:oMath>
                </a14:m>
                <a:r>
                  <a:rPr lang="en-US" sz="1319" i="1" dirty="0">
                    <a:solidFill>
                      <a:srgbClr val="0B5ED7"/>
                    </a:solidFill>
                    <a:latin typeface="Times New Roman" panose="02020603050405020304" pitchFamily="18" charset="0"/>
                    <a:cs typeface="Times New Roman" panose="02020603050405020304" pitchFamily="18" charset="0"/>
                  </a:rPr>
                  <a:t/>
                </a:r>
                <a14:m>
                  <m:oMath xmlns:m="http://schemas.openxmlformats.org/officeDocument/2006/math">
                    <m:f>
                      <m:fPr>
                        <m:ctrlPr>
                          <a:rPr lang="en-US" sz="1319" i="1">
                            <a:solidFill>
                              <a:srgbClr val="0B5ED7"/>
                            </a:solidFill>
                            <a:latin typeface="Cambria Math" panose="02040503050406030204" pitchFamily="18" charset="0"/>
                          </a:rPr>
                        </m:ctrlPr>
                      </m:fPr>
                      <m:num>
                        <m:r>
                          <a:rPr lang="en-US" sz="1319" i="1">
                            <a:solidFill>
                              <a:srgbClr val="0B5ED7"/>
                            </a:solidFill>
                            <a:latin typeface="Cambria Math" panose="02040503050406030204" pitchFamily="18" charset="0"/>
                          </a:rPr>
                          <m:t>8</m:t>
                        </m:r>
                      </m:num>
                      <m:den>
                        <m:r>
                          <a:rPr lang="en-US" sz="1319" i="1">
                            <a:solidFill>
                              <a:srgbClr val="0B5ED7"/>
                            </a:solidFill>
                            <a:latin typeface="Cambria Math" panose="02040503050406030204" pitchFamily="18" charset="0"/>
                          </a:rPr>
                          <m:t>24</m:t>
                        </m:r>
                      </m:den>
                    </m:f>
                  </m:oMath>
                </a14:m>
                <a:r>
                  <a:rPr lang="en-US" sz="1319" i="1" dirty="0">
                    <a:solidFill>
                      <a:srgbClr val="0B5ED7"/>
                    </a:solidFill>
                    <a:latin typeface="Times New Roman" panose="02020603050405020304" pitchFamily="18" charset="0"/>
                    <a:cs typeface="Times New Roman" panose="02020603050405020304" pitchFamily="18" charset="0"/>
                  </a:rPr>
                  <a:t/>
                </a:r>
                <a:r>
                  <a:rPr lang="en-US" sz="1319" dirty="0">
                    <a:solidFill>
                      <a:srgbClr val="0B5ED7"/>
                    </a:solidFill>
                    <a:latin typeface="Times New Roman" panose="02020603050405020304" pitchFamily="18" charset="0"/>
                    <a:cs typeface="Times New Roman" panose="02020603050405020304" pitchFamily="18" charset="0"/>
                  </a:rPr>
                  <a:t>× 1.5 </a:t>
                </a:r>
                <a:r>
                  <a:rPr lang="en-US" sz="1319" b="1" dirty="0">
                    <a:solidFill>
                      <a:srgbClr val="0B5ED7"/>
                    </a:solidFill>
                    <a:latin typeface="Times New Roman" panose="02020603050405020304" pitchFamily="18" charset="0"/>
                    <a:cs typeface="Times New Roman" panose="02020603050405020304" pitchFamily="18" charset="0"/>
                  </a:rPr>
                  <a:t>= 0.5000</a:t>
                </a:r>
              </a:p>
            </p:txBody>
          </p:sp>
        </mc:Choice>
        <mc:Fallback>
          <p:sp>
            <p:nvSpPr>
              <p:cNvPr id="2" name="Rectangle 1"/>
              <p:cNvSpPr>
                <a:spLocks noRot="1" noChangeAspect="1" noMove="1" noResize="1" noEditPoints="1" noAdjustHandles="1" noChangeArrowheads="1" noChangeShapeType="1" noTextEdit="1"/>
              </p:cNvSpPr>
              <p:nvPr/>
            </p:nvSpPr>
            <p:spPr>
              <a:xfrm>
                <a:off x="5391013" y="2764369"/>
                <a:ext cx="2478025" cy="115897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xmlns="" val="1871936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1644178" y="1426278"/>
          <a:ext cx="3960755" cy="2523132"/>
        </p:xfrm>
        <a:graphic>
          <a:graphicData uri="http://schemas.openxmlformats.org/drawingml/2006/table">
            <a:tbl>
              <a:tblPr firstRow="1" bandRow="1">
                <a:tableStyleId>{2D5ABB26-0587-4C30-8999-92F81FD0307C}</a:tableStyleId>
              </a:tblPr>
              <a:tblGrid>
                <a:gridCol w="461671">
                  <a:extLst>
                    <a:ext uri="{9D8B030D-6E8A-4147-A177-3AD203B41FA5}">
                      <a16:colId xmlns:a16="http://schemas.microsoft.com/office/drawing/2014/main" xmlns="" val="20000"/>
                    </a:ext>
                  </a:extLst>
                </a:gridCol>
                <a:gridCol w="907142">
                  <a:extLst>
                    <a:ext uri="{9D8B030D-6E8A-4147-A177-3AD203B41FA5}">
                      <a16:colId xmlns:a16="http://schemas.microsoft.com/office/drawing/2014/main" xmlns="" val="20001"/>
                    </a:ext>
                  </a:extLst>
                </a:gridCol>
                <a:gridCol w="1133927">
                  <a:extLst>
                    <a:ext uri="{9D8B030D-6E8A-4147-A177-3AD203B41FA5}">
                      <a16:colId xmlns:a16="http://schemas.microsoft.com/office/drawing/2014/main" xmlns="" val="20002"/>
                    </a:ext>
                  </a:extLst>
                </a:gridCol>
                <a:gridCol w="852293">
                  <a:extLst>
                    <a:ext uri="{9D8B030D-6E8A-4147-A177-3AD203B41FA5}">
                      <a16:colId xmlns:a16="http://schemas.microsoft.com/office/drawing/2014/main" xmlns="" val="20003"/>
                    </a:ext>
                  </a:extLst>
                </a:gridCol>
                <a:gridCol w="605722">
                  <a:extLst>
                    <a:ext uri="{9D8B030D-6E8A-4147-A177-3AD203B41FA5}">
                      <a16:colId xmlns:a16="http://schemas.microsoft.com/office/drawing/2014/main" xmlns="" val="20004"/>
                    </a:ext>
                  </a:extLst>
                </a:gridCol>
              </a:tblGrid>
              <a:tr h="272727">
                <a:tc>
                  <a:txBody>
                    <a:bodyPr/>
                    <a:lstStyle/>
                    <a:p>
                      <a:r>
                        <a:rPr lang="en-US" sz="1400" dirty="0">
                          <a:solidFill>
                            <a:srgbClr val="0B5ED7"/>
                          </a:solidFill>
                          <a:latin typeface="Times New Roman" panose="02020603050405020304" pitchFamily="18" charset="0"/>
                          <a:cs typeface="Times New Roman" panose="02020603050405020304" pitchFamily="18" charset="0"/>
                        </a:rPr>
                        <a:t>Age</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rgbClr val="0B5ED7"/>
                          </a:solidFill>
                          <a:latin typeface="Times New Roman" panose="02020603050405020304" pitchFamily="18" charset="0"/>
                          <a:cs typeface="Times New Roman" panose="02020603050405020304" pitchFamily="18" charset="0"/>
                        </a:rPr>
                        <a:t>Eye-sight</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rgbClr val="0B5ED7"/>
                          </a:solidFill>
                          <a:latin typeface="Times New Roman" panose="02020603050405020304" pitchFamily="18" charset="0"/>
                          <a:cs typeface="Times New Roman" panose="02020603050405020304" pitchFamily="18" charset="0"/>
                        </a:rPr>
                        <a:t>Astigmatism</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rgbClr val="0B5ED7"/>
                          </a:solidFill>
                          <a:latin typeface="Times New Roman" panose="02020603050405020304" pitchFamily="18" charset="0"/>
                          <a:cs typeface="Times New Roman" panose="02020603050405020304" pitchFamily="18" charset="0"/>
                        </a:rPr>
                        <a:t>Use type</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rgbClr val="0B5ED7"/>
                          </a:solidFill>
                          <a:latin typeface="Times New Roman" panose="02020603050405020304" pitchFamily="18" charset="0"/>
                          <a:cs typeface="Times New Roman" panose="02020603050405020304" pitchFamily="18" charset="0"/>
                        </a:rPr>
                        <a:t>Class</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272727">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3</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272727">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272727">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3</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272727">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272727">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3</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272727">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272727">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3</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272727">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3</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sp>
        <p:nvSpPr>
          <p:cNvPr id="5" name="Slide Number Placeholder 4"/>
          <p:cNvSpPr>
            <a:spLocks noGrp="1"/>
          </p:cNvSpPr>
          <p:nvPr>
            <p:ph type="sldNum" sz="quarter" idx="12"/>
          </p:nvPr>
        </p:nvSpPr>
        <p:spPr>
          <a:xfrm>
            <a:off x="7227968" y="4767295"/>
            <a:ext cx="585093" cy="273844"/>
          </a:xfrm>
          <a:prstGeom prst="rect">
            <a:avLst/>
          </a:prstGeom>
        </p:spPr>
        <p:txBody>
          <a:bodyPr vert="horz" lIns="0" tIns="0" rIns="0" bIns="0" anchor="b"/>
          <a:lstStyle>
            <a:defPPr>
              <a:defRPr lang="en-US"/>
            </a:defPPr>
            <a:lvl1pPr marL="0" algn="r" defTabSz="685800" rtl="0" eaLnBrk="1" latinLnBrk="0" hangingPunct="1">
              <a:defRPr kumimoji="0" sz="900" kern="1200">
                <a:solidFill>
                  <a:schemeClr val="tx2">
                    <a:shade val="9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E2D238DB-7230-45D0-89A2-1890D4DEDBDF}" type="slidenum">
              <a:rPr lang="en-IN" smtClean="0">
                <a:solidFill>
                  <a:srgbClr val="04617B">
                    <a:shade val="90000"/>
                  </a:srgbClr>
                </a:solidFill>
              </a:rPr>
              <a:pPr/>
              <a:t>19</a:t>
            </a:fld>
            <a:endParaRPr lang="en-IN" dirty="0">
              <a:solidFill>
                <a:srgbClr val="04617B">
                  <a:shade val="90000"/>
                </a:srgbClr>
              </a:solidFill>
            </a:endParaRPr>
          </a:p>
        </p:txBody>
      </p:sp>
      <mc:AlternateContent xmlns:mc="http://schemas.openxmlformats.org/markup-compatibility/2006">
        <mc:Choice xmlns:a14="http://schemas.microsoft.com/office/drawing/2010/main" xmlns="" Requires="a14">
          <p:sp>
            <p:nvSpPr>
              <p:cNvPr id="7" name="Rectangle 6"/>
              <p:cNvSpPr/>
              <p:nvPr/>
            </p:nvSpPr>
            <p:spPr>
              <a:xfrm>
                <a:off x="1564711" y="1035160"/>
                <a:ext cx="4277303" cy="295337"/>
              </a:xfrm>
              <a:prstGeom prst="rect">
                <a:avLst/>
              </a:prstGeom>
            </p:spPr>
            <p:txBody>
              <a:bodyPr wrap="square">
                <a:spAutoFit/>
              </a:bodyPr>
              <a:lstStyle/>
              <a:p>
                <a:pPr algn="just"/>
                <a:r>
                  <a:rPr lang="en-US" sz="1319" dirty="0">
                    <a:solidFill>
                      <a:srgbClr val="0B5ED7"/>
                    </a:solidFill>
                    <a:latin typeface="Times New Roman" panose="02020603050405020304" pitchFamily="18" charset="0"/>
                    <a:cs typeface="Times New Roman" panose="02020603050405020304" pitchFamily="18" charset="0"/>
                  </a:rPr>
                  <a:t>Training set: </a:t>
                </a:r>
                <a14:m>
                  <m:oMath xmlns:m="http://schemas.openxmlformats.org/officeDocument/2006/math">
                    <m:sSub>
                      <m:sSubPr>
                        <m:ctrlPr>
                          <a:rPr lang="en-US" sz="1319" i="1">
                            <a:solidFill>
                              <a:srgbClr val="0B5ED7"/>
                            </a:solidFill>
                            <a:latin typeface="Cambria Math" panose="02040503050406030204" pitchFamily="18" charset="0"/>
                          </a:rPr>
                        </m:ctrlPr>
                      </m:sSubPr>
                      <m:e>
                        <m:r>
                          <a:rPr lang="en-US" sz="1319" i="1">
                            <a:solidFill>
                              <a:srgbClr val="0B5ED7"/>
                            </a:solidFill>
                            <a:latin typeface="Cambria Math" panose="02040503050406030204" pitchFamily="18" charset="0"/>
                          </a:rPr>
                          <m:t>𝐷</m:t>
                        </m:r>
                      </m:e>
                      <m:sub>
                        <m:r>
                          <a:rPr lang="en-US" sz="1319" i="1">
                            <a:solidFill>
                              <a:srgbClr val="0B5ED7"/>
                            </a:solidFill>
                            <a:latin typeface="Cambria Math" panose="02040503050406030204" pitchFamily="18" charset="0"/>
                          </a:rPr>
                          <m:t>2</m:t>
                        </m:r>
                      </m:sub>
                    </m:sSub>
                  </m:oMath>
                </a14:m>
                <a:r>
                  <a:rPr lang="en-US" sz="1319" dirty="0">
                    <a:solidFill>
                      <a:srgbClr val="0B5ED7"/>
                    </a:solidFill>
                    <a:latin typeface="Times New Roman" panose="02020603050405020304" pitchFamily="18" charset="0"/>
                    <a:cs typeface="Times New Roman" panose="02020603050405020304" pitchFamily="18" charset="0"/>
                  </a:rPr>
                  <a:t>(Age = 2)</a:t>
                </a:r>
              </a:p>
            </p:txBody>
          </p:sp>
        </mc:Choice>
        <mc:Fallback>
          <p:sp>
            <p:nvSpPr>
              <p:cNvPr id="7" name="Rectangle 6"/>
              <p:cNvSpPr>
                <a:spLocks noRot="1" noChangeAspect="1" noMove="1" noResize="1" noEditPoints="1" noAdjustHandles="1" noChangeArrowheads="1" noChangeShapeType="1" noTextEdit="1"/>
              </p:cNvSpPr>
              <p:nvPr/>
            </p:nvSpPr>
            <p:spPr>
              <a:xfrm>
                <a:off x="1564711" y="1035160"/>
                <a:ext cx="4277303" cy="295337"/>
              </a:xfrm>
              <a:prstGeom prst="rect">
                <a:avLst/>
              </a:prstGeom>
              <a:blipFill>
                <a:blip r:embed="rId2"/>
                <a:stretch>
                  <a:fillRect l="-285" b="-18750"/>
                </a:stretch>
              </a:blipFill>
            </p:spPr>
            <p:txBody>
              <a:bodyPr/>
              <a:lstStyle/>
              <a:p>
                <a:r>
                  <a:rPr lang="en-US">
                    <a:noFill/>
                  </a:rPr>
                  <a:t> </a:t>
                </a:r>
              </a:p>
            </p:txBody>
          </p:sp>
        </mc:Fallback>
      </mc:AlternateContent>
      <p:sp>
        <p:nvSpPr>
          <p:cNvPr id="8" name="Title 1"/>
          <p:cNvSpPr>
            <a:spLocks noGrp="1"/>
          </p:cNvSpPr>
          <p:nvPr>
            <p:ph type="title"/>
          </p:nvPr>
        </p:nvSpPr>
        <p:spPr>
          <a:xfrm>
            <a:off x="1416456" y="126429"/>
            <a:ext cx="6172200" cy="587961"/>
          </a:xfrm>
        </p:spPr>
        <p:txBody>
          <a:bodyPr>
            <a:normAutofit/>
          </a:bodyPr>
          <a:lstStyle/>
          <a:p>
            <a:r>
              <a:rPr lang="en-US" sz="2930" dirty="0">
                <a:solidFill>
                  <a:srgbClr val="A50021"/>
                </a:solidFill>
                <a:latin typeface="Times New Roman" pitchFamily="18" charset="0"/>
                <a:cs typeface="Times New Roman" pitchFamily="18" charset="0"/>
              </a:rPr>
              <a:t>Calculating Information Gain</a:t>
            </a:r>
          </a:p>
        </p:txBody>
      </p:sp>
      <mc:AlternateContent xmlns:mc="http://schemas.openxmlformats.org/markup-compatibility/2006">
        <mc:Choice xmlns:a14="http://schemas.microsoft.com/office/drawing/2010/main" xmlns="" Requires="a14">
          <p:sp>
            <p:nvSpPr>
              <p:cNvPr id="2" name="Rectangle 1"/>
              <p:cNvSpPr/>
              <p:nvPr/>
            </p:nvSpPr>
            <p:spPr>
              <a:xfrm>
                <a:off x="3162546" y="3951658"/>
                <a:ext cx="4640138" cy="1077090"/>
              </a:xfrm>
              <a:prstGeom prst="rect">
                <a:avLst/>
              </a:prstGeom>
            </p:spPr>
            <p:txBody>
              <a:bodyPr wrap="square">
                <a:spAutoFit/>
              </a:bodyPr>
              <a:lstStyle/>
              <a:p>
                <a:pPr algn="just">
                  <a:buClr>
                    <a:schemeClr val="tx2">
                      <a:lumMod val="60000"/>
                      <a:lumOff val="40000"/>
                    </a:schemeClr>
                  </a:buClr>
                </a:pPr>
                <a14:m>
                  <m:oMath xmlns:m="http://schemas.openxmlformats.org/officeDocument/2006/math">
                    <m:sSub>
                      <m:sSubPr>
                        <m:ctrlPr>
                          <a:rPr lang="en-US" sz="1319" i="1">
                            <a:solidFill>
                              <a:srgbClr val="0B5ED7"/>
                            </a:solidFill>
                            <a:latin typeface="Cambria Math" panose="02040503050406030204" pitchFamily="18" charset="0"/>
                          </a:rPr>
                        </m:ctrlPr>
                      </m:sSubPr>
                      <m:e>
                        <m:r>
                          <a:rPr lang="en-US" sz="1319" i="1">
                            <a:solidFill>
                              <a:srgbClr val="0B5ED7"/>
                            </a:solidFill>
                            <a:latin typeface="Cambria Math" panose="02040503050406030204" pitchFamily="18" charset="0"/>
                          </a:rPr>
                          <m:t>𝐸</m:t>
                        </m:r>
                        <m:r>
                          <a:rPr lang="en-US" sz="1319" i="1">
                            <a:solidFill>
                              <a:srgbClr val="0B5ED7"/>
                            </a:solidFill>
                            <a:latin typeface="Cambria Math" panose="02040503050406030204" pitchFamily="18" charset="0"/>
                          </a:rPr>
                          <m:t>(</m:t>
                        </m:r>
                        <m:r>
                          <a:rPr lang="en-US" sz="1319" i="1">
                            <a:solidFill>
                              <a:srgbClr val="0B5ED7"/>
                            </a:solidFill>
                            <a:latin typeface="Cambria Math" panose="02040503050406030204" pitchFamily="18" charset="0"/>
                          </a:rPr>
                          <m:t>𝐷</m:t>
                        </m:r>
                      </m:e>
                      <m:sub>
                        <m:r>
                          <a:rPr lang="en-US" sz="1319" i="1">
                            <a:solidFill>
                              <a:srgbClr val="0B5ED7"/>
                            </a:solidFill>
                            <a:latin typeface="Cambria Math" panose="02040503050406030204" pitchFamily="18" charset="0"/>
                          </a:rPr>
                          <m:t>2</m:t>
                        </m:r>
                      </m:sub>
                    </m:sSub>
                    <m:r>
                      <a:rPr lang="en-US" sz="1319" i="1">
                        <a:solidFill>
                          <a:srgbClr val="0B5ED7"/>
                        </a:solidFill>
                        <a:latin typeface="Cambria Math" panose="02040503050406030204" pitchFamily="18" charset="0"/>
                      </a:rPr>
                      <m:t>)=−</m:t>
                    </m:r>
                    <m:f>
                      <m:fPr>
                        <m:ctrlPr>
                          <a:rPr lang="en-US" sz="1319" i="1">
                            <a:solidFill>
                              <a:srgbClr val="0B5ED7"/>
                            </a:solidFill>
                            <a:latin typeface="Cambria Math" panose="02040503050406030204" pitchFamily="18" charset="0"/>
                          </a:rPr>
                        </m:ctrlPr>
                      </m:fPr>
                      <m:num>
                        <m:r>
                          <a:rPr lang="en-US" sz="1319" i="1">
                            <a:solidFill>
                              <a:srgbClr val="0B5ED7"/>
                            </a:solidFill>
                            <a:latin typeface="Cambria Math" panose="02040503050406030204" pitchFamily="18" charset="0"/>
                          </a:rPr>
                          <m:t>1</m:t>
                        </m:r>
                      </m:num>
                      <m:den>
                        <m:r>
                          <a:rPr lang="en-US" sz="1319" i="1">
                            <a:solidFill>
                              <a:srgbClr val="0B5ED7"/>
                            </a:solidFill>
                            <a:latin typeface="Cambria Math" panose="02040503050406030204" pitchFamily="18" charset="0"/>
                          </a:rPr>
                          <m:t>8</m:t>
                        </m:r>
                      </m:den>
                    </m:f>
                    <m:sSub>
                      <m:sSubPr>
                        <m:ctrlPr>
                          <a:rPr lang="en-US" sz="1319" i="1">
                            <a:solidFill>
                              <a:srgbClr val="0B5ED7"/>
                            </a:solidFill>
                            <a:latin typeface="Cambria Math" panose="02040503050406030204" pitchFamily="18" charset="0"/>
                          </a:rPr>
                        </m:ctrlPr>
                      </m:sSubPr>
                      <m:e>
                        <m:r>
                          <a:rPr lang="en-US" sz="1319" i="1">
                            <a:solidFill>
                              <a:srgbClr val="0B5ED7"/>
                            </a:solidFill>
                            <a:latin typeface="Cambria Math" panose="02040503050406030204" pitchFamily="18" charset="0"/>
                          </a:rPr>
                          <m:t>𝑙𝑜𝑔</m:t>
                        </m:r>
                      </m:e>
                      <m:sub>
                        <m:r>
                          <a:rPr lang="en-US" sz="1319" i="1">
                            <a:solidFill>
                              <a:srgbClr val="0B5ED7"/>
                            </a:solidFill>
                            <a:latin typeface="Cambria Math" panose="02040503050406030204" pitchFamily="18" charset="0"/>
                          </a:rPr>
                          <m:t>2</m:t>
                        </m:r>
                      </m:sub>
                    </m:sSub>
                  </m:oMath>
                </a14:m>
                <a:r>
                  <a:rPr lang="en-US" sz="1319" dirty="0">
                    <a:solidFill>
                      <a:srgbClr val="0B5ED7"/>
                    </a:solidFill>
                  </a:rPr>
                  <a:t>(</a:t>
                </a:r>
                <a14:m>
                  <m:oMath xmlns:m="http://schemas.openxmlformats.org/officeDocument/2006/math">
                    <m:f>
                      <m:fPr>
                        <m:ctrlPr>
                          <a:rPr lang="en-US" sz="1319" i="1">
                            <a:solidFill>
                              <a:srgbClr val="0B5ED7"/>
                            </a:solidFill>
                            <a:latin typeface="Cambria Math" panose="02040503050406030204" pitchFamily="18" charset="0"/>
                          </a:rPr>
                        </m:ctrlPr>
                      </m:fPr>
                      <m:num>
                        <m:r>
                          <a:rPr lang="en-US" sz="1319" i="1">
                            <a:solidFill>
                              <a:srgbClr val="0B5ED7"/>
                            </a:solidFill>
                            <a:latin typeface="Cambria Math" panose="02040503050406030204" pitchFamily="18" charset="0"/>
                          </a:rPr>
                          <m:t>1</m:t>
                        </m:r>
                      </m:num>
                      <m:den>
                        <m:r>
                          <a:rPr lang="en-US" sz="1319" i="1">
                            <a:solidFill>
                              <a:srgbClr val="0B5ED7"/>
                            </a:solidFill>
                            <a:latin typeface="Cambria Math" panose="02040503050406030204" pitchFamily="18" charset="0"/>
                          </a:rPr>
                          <m:t>8</m:t>
                        </m:r>
                      </m:den>
                    </m:f>
                  </m:oMath>
                </a14:m>
                <a:r>
                  <a:rPr lang="en-US" sz="1319" dirty="0">
                    <a:solidFill>
                      <a:srgbClr val="0B5ED7"/>
                    </a:solidFill>
                  </a:rPr>
                  <a:t>) </a:t>
                </a:r>
                <a14:m>
                  <m:oMath xmlns:m="http://schemas.openxmlformats.org/officeDocument/2006/math">
                    <m:r>
                      <a:rPr lang="en-US" sz="1319" i="1">
                        <a:solidFill>
                          <a:srgbClr val="0B5ED7"/>
                        </a:solidFill>
                        <a:latin typeface="Cambria Math" panose="02040503050406030204" pitchFamily="18" charset="0"/>
                      </a:rPr>
                      <m:t>−</m:t>
                    </m:r>
                    <m:f>
                      <m:fPr>
                        <m:ctrlPr>
                          <a:rPr lang="en-US" sz="1319" i="1">
                            <a:solidFill>
                              <a:srgbClr val="0B5ED7"/>
                            </a:solidFill>
                            <a:latin typeface="Cambria Math" panose="02040503050406030204" pitchFamily="18" charset="0"/>
                          </a:rPr>
                        </m:ctrlPr>
                      </m:fPr>
                      <m:num>
                        <m:r>
                          <a:rPr lang="en-US" sz="1319" i="1">
                            <a:solidFill>
                              <a:srgbClr val="0B5ED7"/>
                            </a:solidFill>
                            <a:latin typeface="Cambria Math" panose="02040503050406030204" pitchFamily="18" charset="0"/>
                          </a:rPr>
                          <m:t>2</m:t>
                        </m:r>
                      </m:num>
                      <m:den>
                        <m:r>
                          <a:rPr lang="en-US" sz="1319" i="1">
                            <a:solidFill>
                              <a:srgbClr val="0B5ED7"/>
                            </a:solidFill>
                            <a:latin typeface="Cambria Math" panose="02040503050406030204" pitchFamily="18" charset="0"/>
                          </a:rPr>
                          <m:t>8</m:t>
                        </m:r>
                      </m:den>
                    </m:f>
                    <m:sSub>
                      <m:sSubPr>
                        <m:ctrlPr>
                          <a:rPr lang="en-US" sz="1319" i="1">
                            <a:solidFill>
                              <a:srgbClr val="0B5ED7"/>
                            </a:solidFill>
                            <a:latin typeface="Cambria Math" panose="02040503050406030204" pitchFamily="18" charset="0"/>
                          </a:rPr>
                        </m:ctrlPr>
                      </m:sSubPr>
                      <m:e>
                        <m:r>
                          <a:rPr lang="en-US" sz="1319" i="1">
                            <a:solidFill>
                              <a:srgbClr val="0B5ED7"/>
                            </a:solidFill>
                            <a:latin typeface="Cambria Math" panose="02040503050406030204" pitchFamily="18" charset="0"/>
                          </a:rPr>
                          <m:t>𝑙𝑜𝑔</m:t>
                        </m:r>
                      </m:e>
                      <m:sub>
                        <m:r>
                          <a:rPr lang="en-US" sz="1319" i="1">
                            <a:solidFill>
                              <a:srgbClr val="0B5ED7"/>
                            </a:solidFill>
                            <a:latin typeface="Cambria Math" panose="02040503050406030204" pitchFamily="18" charset="0"/>
                          </a:rPr>
                          <m:t>2</m:t>
                        </m:r>
                      </m:sub>
                    </m:sSub>
                  </m:oMath>
                </a14:m>
                <a:r>
                  <a:rPr lang="en-US" sz="1319" dirty="0">
                    <a:solidFill>
                      <a:srgbClr val="0B5ED7"/>
                    </a:solidFill>
                  </a:rPr>
                  <a:t>(</a:t>
                </a:r>
                <a14:m>
                  <m:oMath xmlns:m="http://schemas.openxmlformats.org/officeDocument/2006/math">
                    <m:f>
                      <m:fPr>
                        <m:ctrlPr>
                          <a:rPr lang="en-US" sz="1319" i="1">
                            <a:solidFill>
                              <a:srgbClr val="0B5ED7"/>
                            </a:solidFill>
                            <a:latin typeface="Cambria Math" panose="02040503050406030204" pitchFamily="18" charset="0"/>
                          </a:rPr>
                        </m:ctrlPr>
                      </m:fPr>
                      <m:num>
                        <m:r>
                          <a:rPr lang="en-US" sz="1319" i="1">
                            <a:solidFill>
                              <a:srgbClr val="0B5ED7"/>
                            </a:solidFill>
                            <a:latin typeface="Cambria Math" panose="02040503050406030204" pitchFamily="18" charset="0"/>
                          </a:rPr>
                          <m:t>2</m:t>
                        </m:r>
                      </m:num>
                      <m:den>
                        <m:r>
                          <a:rPr lang="en-US" sz="1319" i="1">
                            <a:solidFill>
                              <a:srgbClr val="0B5ED7"/>
                            </a:solidFill>
                            <a:latin typeface="Cambria Math" panose="02040503050406030204" pitchFamily="18" charset="0"/>
                          </a:rPr>
                          <m:t>8</m:t>
                        </m:r>
                      </m:den>
                    </m:f>
                  </m:oMath>
                </a14:m>
                <a:r>
                  <a:rPr lang="en-US" sz="1319" dirty="0">
                    <a:solidFill>
                      <a:srgbClr val="0B5ED7"/>
                    </a:solidFill>
                  </a:rPr>
                  <a:t>) </a:t>
                </a:r>
                <a14:m>
                  <m:oMath xmlns:m="http://schemas.openxmlformats.org/officeDocument/2006/math">
                    <m:r>
                      <a:rPr lang="en-US" sz="1319" i="1">
                        <a:solidFill>
                          <a:srgbClr val="0B5ED7"/>
                        </a:solidFill>
                        <a:latin typeface="Cambria Math" panose="02040503050406030204" pitchFamily="18" charset="0"/>
                      </a:rPr>
                      <m:t>−</m:t>
                    </m:r>
                  </m:oMath>
                </a14:m>
                <a:r>
                  <a:rPr lang="en-US" sz="1319" i="1" dirty="0">
                    <a:solidFill>
                      <a:srgbClr val="0B5ED7"/>
                    </a:solidFill>
                    <a:latin typeface="Cambria Math" panose="02040503050406030204" pitchFamily="18" charset="0"/>
                  </a:rPr>
                  <a:t/>
                </a:r>
                <a14:m>
                  <m:oMath xmlns:m="http://schemas.openxmlformats.org/officeDocument/2006/math">
                    <m:f>
                      <m:fPr>
                        <m:ctrlPr>
                          <a:rPr lang="en-US" sz="1319" i="1">
                            <a:solidFill>
                              <a:srgbClr val="0B5ED7"/>
                            </a:solidFill>
                            <a:latin typeface="Cambria Math" panose="02040503050406030204" pitchFamily="18" charset="0"/>
                          </a:rPr>
                        </m:ctrlPr>
                      </m:fPr>
                      <m:num>
                        <m:r>
                          <a:rPr lang="en-US" sz="1319" i="1">
                            <a:solidFill>
                              <a:srgbClr val="0B5ED7"/>
                            </a:solidFill>
                            <a:latin typeface="Cambria Math" panose="02040503050406030204" pitchFamily="18" charset="0"/>
                          </a:rPr>
                          <m:t>5</m:t>
                        </m:r>
                      </m:num>
                      <m:den>
                        <m:r>
                          <a:rPr lang="en-US" sz="1319" i="1">
                            <a:solidFill>
                              <a:srgbClr val="0B5ED7"/>
                            </a:solidFill>
                            <a:latin typeface="Cambria Math" panose="02040503050406030204" pitchFamily="18" charset="0"/>
                          </a:rPr>
                          <m:t>8</m:t>
                        </m:r>
                      </m:den>
                    </m:f>
                    <m:sSub>
                      <m:sSubPr>
                        <m:ctrlPr>
                          <a:rPr lang="en-US" sz="1319" i="1">
                            <a:solidFill>
                              <a:srgbClr val="0B5ED7"/>
                            </a:solidFill>
                            <a:latin typeface="Cambria Math" panose="02040503050406030204" pitchFamily="18" charset="0"/>
                          </a:rPr>
                        </m:ctrlPr>
                      </m:sSubPr>
                      <m:e>
                        <m:r>
                          <a:rPr lang="en-US" sz="1319" i="1">
                            <a:solidFill>
                              <a:srgbClr val="0B5ED7"/>
                            </a:solidFill>
                            <a:latin typeface="Cambria Math" panose="02040503050406030204" pitchFamily="18" charset="0"/>
                          </a:rPr>
                          <m:t>𝑙𝑜𝑔</m:t>
                        </m:r>
                      </m:e>
                      <m:sub>
                        <m:r>
                          <a:rPr lang="en-US" sz="1319" i="1">
                            <a:solidFill>
                              <a:srgbClr val="0B5ED7"/>
                            </a:solidFill>
                            <a:latin typeface="Cambria Math" panose="02040503050406030204" pitchFamily="18" charset="0"/>
                          </a:rPr>
                          <m:t>2</m:t>
                        </m:r>
                      </m:sub>
                    </m:sSub>
                  </m:oMath>
                </a14:m>
                <a:r>
                  <a:rPr lang="en-US" sz="1319" dirty="0">
                    <a:solidFill>
                      <a:srgbClr val="0B5ED7"/>
                    </a:solidFill>
                    <a:latin typeface="Cambria Math" panose="02040503050406030204" pitchFamily="18" charset="0"/>
                  </a:rPr>
                  <a:t>(</a:t>
                </a:r>
                <a14:m>
                  <m:oMath xmlns:m="http://schemas.openxmlformats.org/officeDocument/2006/math">
                    <m:f>
                      <m:fPr>
                        <m:ctrlPr>
                          <a:rPr lang="en-US" sz="1319" i="1">
                            <a:solidFill>
                              <a:srgbClr val="0B5ED7"/>
                            </a:solidFill>
                            <a:latin typeface="Cambria Math" panose="02040503050406030204" pitchFamily="18" charset="0"/>
                          </a:rPr>
                        </m:ctrlPr>
                      </m:fPr>
                      <m:num>
                        <m:r>
                          <a:rPr lang="en-US" sz="1319" i="1">
                            <a:solidFill>
                              <a:srgbClr val="0B5ED7"/>
                            </a:solidFill>
                            <a:latin typeface="Cambria Math" panose="02040503050406030204" pitchFamily="18" charset="0"/>
                          </a:rPr>
                          <m:t>5</m:t>
                        </m:r>
                      </m:num>
                      <m:den>
                        <m:r>
                          <a:rPr lang="en-US" sz="1319" i="1">
                            <a:solidFill>
                              <a:srgbClr val="0B5ED7"/>
                            </a:solidFill>
                            <a:latin typeface="Cambria Math" panose="02040503050406030204" pitchFamily="18" charset="0"/>
                          </a:rPr>
                          <m:t>8</m:t>
                        </m:r>
                      </m:den>
                    </m:f>
                  </m:oMath>
                </a14:m>
                <a:r>
                  <a:rPr lang="en-US" sz="1319" dirty="0">
                    <a:solidFill>
                      <a:srgbClr val="0B5ED7"/>
                    </a:solidFill>
                    <a:latin typeface="Cambria Math" panose="02040503050406030204" pitchFamily="18" charset="0"/>
                  </a:rPr>
                  <a:t>) </a:t>
                </a:r>
              </a:p>
              <a:p>
                <a:pPr lvl="2" algn="just">
                  <a:buClr>
                    <a:schemeClr val="tx2">
                      <a:lumMod val="60000"/>
                      <a:lumOff val="40000"/>
                    </a:schemeClr>
                  </a:buClr>
                </a:pPr>
                <a:r>
                  <a:rPr lang="en-US" sz="1319" dirty="0">
                    <a:solidFill>
                      <a:srgbClr val="0B5ED7"/>
                    </a:solidFill>
                    <a:latin typeface="Cambria Math" panose="02040503050406030204" pitchFamily="18" charset="0"/>
                  </a:rPr>
                  <a:t/>
                </a:r>
                <a:r>
                  <a:rPr lang="en-US" sz="1319" b="1" dirty="0">
                    <a:solidFill>
                      <a:srgbClr val="0B5ED7"/>
                    </a:solidFill>
                    <a:latin typeface="Cambria Math" panose="02040503050406030204" pitchFamily="18" charset="0"/>
                  </a:rPr>
                  <a:t>= 1.2988</a:t>
                </a:r>
              </a:p>
              <a:p>
                <a:pPr lvl="2" algn="just">
                  <a:buClr>
                    <a:schemeClr val="tx2">
                      <a:lumMod val="60000"/>
                      <a:lumOff val="40000"/>
                    </a:schemeClr>
                  </a:buClr>
                </a:pPr>
                <a:endParaRPr lang="en-US" sz="1319" dirty="0">
                  <a:solidFill>
                    <a:srgbClr val="0B5ED7"/>
                  </a:solidFill>
                  <a:latin typeface="Cambria Math" panose="02040503050406030204" pitchFamily="18" charset="0"/>
                </a:endParaRPr>
              </a:p>
              <a:p>
                <a:pPr marL="46892" algn="just">
                  <a:buClr>
                    <a:schemeClr val="tx2">
                      <a:lumMod val="60000"/>
                      <a:lumOff val="40000"/>
                    </a:schemeClr>
                  </a:buClr>
                </a:pPr>
                <a14:m>
                  <m:oMath xmlns:m="http://schemas.openxmlformats.org/officeDocument/2006/math">
                    <m:sSub>
                      <m:sSubPr>
                        <m:ctrlPr>
                          <a:rPr lang="en-US" sz="1319" i="1">
                            <a:solidFill>
                              <a:srgbClr val="0B5ED7"/>
                            </a:solidFill>
                            <a:latin typeface="Cambria Math" panose="02040503050406030204" pitchFamily="18" charset="0"/>
                          </a:rPr>
                        </m:ctrlPr>
                      </m:sSubPr>
                      <m:e>
                        <m:r>
                          <a:rPr lang="en-US" sz="1319" i="1">
                            <a:solidFill>
                              <a:srgbClr val="0B5ED7"/>
                            </a:solidFill>
                            <a:latin typeface="Cambria Math" panose="02040503050406030204" pitchFamily="18" charset="0"/>
                          </a:rPr>
                          <m:t>𝐸</m:t>
                        </m:r>
                      </m:e>
                      <m:sub>
                        <m:r>
                          <a:rPr lang="en-US" sz="1319" i="1">
                            <a:solidFill>
                              <a:srgbClr val="0B5ED7"/>
                            </a:solidFill>
                            <a:latin typeface="Cambria Math" panose="02040503050406030204" pitchFamily="18" charset="0"/>
                          </a:rPr>
                          <m:t>𝐴𝑔𝑒</m:t>
                        </m:r>
                      </m:sub>
                    </m:sSub>
                    <m:sSub>
                      <m:sSubPr>
                        <m:ctrlPr>
                          <a:rPr lang="en-US" sz="1319" i="1">
                            <a:solidFill>
                              <a:srgbClr val="0B5ED7"/>
                            </a:solidFill>
                            <a:latin typeface="Cambria Math" panose="02040503050406030204" pitchFamily="18" charset="0"/>
                          </a:rPr>
                        </m:ctrlPr>
                      </m:sSubPr>
                      <m:e>
                        <m:r>
                          <a:rPr lang="en-US" sz="1319" i="1">
                            <a:solidFill>
                              <a:srgbClr val="0B5ED7"/>
                            </a:solidFill>
                            <a:latin typeface="Cambria Math" panose="02040503050406030204" pitchFamily="18" charset="0"/>
                          </a:rPr>
                          <m:t>(</m:t>
                        </m:r>
                        <m:r>
                          <a:rPr lang="en-US" sz="1319" i="1">
                            <a:solidFill>
                              <a:srgbClr val="0B5ED7"/>
                            </a:solidFill>
                            <a:latin typeface="Cambria Math" panose="02040503050406030204" pitchFamily="18" charset="0"/>
                          </a:rPr>
                          <m:t>𝐷</m:t>
                        </m:r>
                      </m:e>
                      <m:sub>
                        <m:r>
                          <a:rPr lang="en-US" sz="1319" i="1">
                            <a:solidFill>
                              <a:srgbClr val="0B5ED7"/>
                            </a:solidFill>
                            <a:latin typeface="Cambria Math" panose="02040503050406030204" pitchFamily="18" charset="0"/>
                          </a:rPr>
                          <m:t>2</m:t>
                        </m:r>
                      </m:sub>
                    </m:sSub>
                    <m:r>
                      <a:rPr lang="en-US" sz="1319" i="1">
                        <a:solidFill>
                          <a:srgbClr val="0B5ED7"/>
                        </a:solidFill>
                        <a:latin typeface="Cambria Math" panose="02040503050406030204" pitchFamily="18" charset="0"/>
                      </a:rPr>
                      <m:t>)= </m:t>
                    </m:r>
                  </m:oMath>
                </a14:m>
                <a:r>
                  <a:rPr lang="en-US" sz="1319" i="1" dirty="0">
                    <a:solidFill>
                      <a:srgbClr val="0B5ED7"/>
                    </a:solidFill>
                    <a:latin typeface="Cambria Math" panose="02040503050406030204" pitchFamily="18" charset="0"/>
                  </a:rPr>
                  <a:t/>
                </a:r>
                <a14:m>
                  <m:oMath xmlns:m="http://schemas.openxmlformats.org/officeDocument/2006/math">
                    <m:f>
                      <m:fPr>
                        <m:ctrlPr>
                          <a:rPr lang="en-US" sz="1319" i="1">
                            <a:solidFill>
                              <a:srgbClr val="0B5ED7"/>
                            </a:solidFill>
                            <a:latin typeface="Cambria Math" panose="02040503050406030204" pitchFamily="18" charset="0"/>
                          </a:rPr>
                        </m:ctrlPr>
                      </m:fPr>
                      <m:num>
                        <m:r>
                          <a:rPr lang="en-US" sz="1319" i="1">
                            <a:solidFill>
                              <a:srgbClr val="0B5ED7"/>
                            </a:solidFill>
                            <a:latin typeface="Cambria Math" panose="02040503050406030204" pitchFamily="18" charset="0"/>
                          </a:rPr>
                          <m:t>8</m:t>
                        </m:r>
                      </m:num>
                      <m:den>
                        <m:r>
                          <a:rPr lang="en-US" sz="1319" i="1">
                            <a:solidFill>
                              <a:srgbClr val="0B5ED7"/>
                            </a:solidFill>
                            <a:latin typeface="Cambria Math" panose="02040503050406030204" pitchFamily="18" charset="0"/>
                          </a:rPr>
                          <m:t>24</m:t>
                        </m:r>
                      </m:den>
                    </m:f>
                  </m:oMath>
                </a14:m>
                <a:r>
                  <a:rPr lang="en-US" sz="1319" i="1" dirty="0">
                    <a:solidFill>
                      <a:srgbClr val="0B5ED7"/>
                    </a:solidFill>
                    <a:latin typeface="Cambria Math" panose="02040503050406030204" pitchFamily="18" charset="0"/>
                  </a:rPr>
                  <a:t/>
                </a:r>
                <a:r>
                  <a:rPr lang="en-US" sz="1319" dirty="0">
                    <a:solidFill>
                      <a:srgbClr val="0B5ED7"/>
                    </a:solidFill>
                    <a:latin typeface="Cambria Math" panose="02040503050406030204" pitchFamily="18" charset="0"/>
                  </a:rPr>
                  <a:t>× 1.2988 </a:t>
                </a:r>
                <a:r>
                  <a:rPr lang="en-US" sz="1319" b="1" dirty="0">
                    <a:solidFill>
                      <a:srgbClr val="0B5ED7"/>
                    </a:solidFill>
                    <a:latin typeface="Cambria Math" panose="02040503050406030204" pitchFamily="18" charset="0"/>
                  </a:rPr>
                  <a:t>= 0.4329</a:t>
                </a:r>
              </a:p>
            </p:txBody>
          </p:sp>
        </mc:Choice>
        <mc:Fallback>
          <p:sp>
            <p:nvSpPr>
              <p:cNvPr id="2" name="Rectangle 1"/>
              <p:cNvSpPr>
                <a:spLocks noRot="1" noChangeAspect="1" noMove="1" noResize="1" noEditPoints="1" noAdjustHandles="1" noChangeArrowheads="1" noChangeShapeType="1" noTextEdit="1"/>
              </p:cNvSpPr>
              <p:nvPr/>
            </p:nvSpPr>
            <p:spPr>
              <a:xfrm>
                <a:off x="3162546" y="3951658"/>
                <a:ext cx="4640138" cy="107709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xmlns="" val="1256062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0F3A0C4C-A236-48DE-BB32-2048C8B6498E}"/>
              </a:ext>
            </a:extLst>
          </p:cNvPr>
          <p:cNvSpPr>
            <a:spLocks noGrp="1"/>
          </p:cNvSpPr>
          <p:nvPr>
            <p:ph idx="1"/>
          </p:nvPr>
        </p:nvSpPr>
        <p:spPr/>
        <p:txBody>
          <a:bodyPr/>
          <a:lstStyle/>
          <a:p>
            <a:pPr marL="0" indent="0" algn="just">
              <a:buNone/>
            </a:pPr>
            <a:r>
              <a:rPr lang="en-US" sz="1500" dirty="0"/>
              <a:t>Notice regarding the usage of images:</a:t>
            </a:r>
          </a:p>
          <a:p>
            <a:pPr marL="0" indent="0" algn="just">
              <a:buNone/>
            </a:pPr>
            <a:r>
              <a:rPr lang="en-US" sz="1500" dirty="0"/>
              <a:t>This document contains images obtained by routine Google</a:t>
            </a:r>
          </a:p>
          <a:p>
            <a:pPr marL="0" indent="0" algn="just">
              <a:buNone/>
            </a:pPr>
            <a:r>
              <a:rPr lang="en-US" sz="1500" dirty="0"/>
              <a:t>Images searches. Some of these images may perhaps be under</a:t>
            </a:r>
          </a:p>
          <a:p>
            <a:pPr marL="0" indent="0" algn="just">
              <a:buNone/>
            </a:pPr>
            <a:r>
              <a:rPr lang="en-US" sz="1500" dirty="0"/>
              <a:t>copyright. They are included here for educational and</a:t>
            </a:r>
          </a:p>
          <a:p>
            <a:pPr marL="0" indent="0" algn="just">
              <a:buNone/>
            </a:pPr>
            <a:r>
              <a:rPr lang="en-US" sz="1500" dirty="0"/>
              <a:t>noncommercial purposes and are considered to be covered by</a:t>
            </a:r>
          </a:p>
          <a:p>
            <a:pPr marL="0" indent="0" algn="just">
              <a:buNone/>
            </a:pPr>
            <a:r>
              <a:rPr lang="en-US" sz="1500" dirty="0"/>
              <a:t>the doctrine of Fair Use. In any event they are easily available</a:t>
            </a:r>
          </a:p>
          <a:p>
            <a:pPr marL="0" indent="0" algn="just">
              <a:buNone/>
            </a:pPr>
            <a:r>
              <a:rPr lang="en-US" sz="1500" dirty="0"/>
              <a:t>from Google Images.</a:t>
            </a:r>
          </a:p>
        </p:txBody>
      </p:sp>
      <p:sp>
        <p:nvSpPr>
          <p:cNvPr id="3" name="Title 2">
            <a:extLst>
              <a:ext uri="{FF2B5EF4-FFF2-40B4-BE49-F238E27FC236}">
                <a16:creationId xmlns:a16="http://schemas.microsoft.com/office/drawing/2014/main" xmlns="" id="{ED1121A9-44DF-42B6-A199-03687BF2A304}"/>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xmlns="" val="3380291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1555352" y="1569725"/>
          <a:ext cx="3661433" cy="2736492"/>
        </p:xfrm>
        <a:graphic>
          <a:graphicData uri="http://schemas.openxmlformats.org/drawingml/2006/table">
            <a:tbl>
              <a:tblPr firstRow="1" bandRow="1">
                <a:tableStyleId>{2D5ABB26-0587-4C30-8999-92F81FD0307C}</a:tableStyleId>
              </a:tblPr>
              <a:tblGrid>
                <a:gridCol w="433892">
                  <a:extLst>
                    <a:ext uri="{9D8B030D-6E8A-4147-A177-3AD203B41FA5}">
                      <a16:colId xmlns:a16="http://schemas.microsoft.com/office/drawing/2014/main" xmlns="" val="20000"/>
                    </a:ext>
                  </a:extLst>
                </a:gridCol>
                <a:gridCol w="852559">
                  <a:extLst>
                    <a:ext uri="{9D8B030D-6E8A-4147-A177-3AD203B41FA5}">
                      <a16:colId xmlns:a16="http://schemas.microsoft.com/office/drawing/2014/main" xmlns="" val="20001"/>
                    </a:ext>
                  </a:extLst>
                </a:gridCol>
                <a:gridCol w="1065698">
                  <a:extLst>
                    <a:ext uri="{9D8B030D-6E8A-4147-A177-3AD203B41FA5}">
                      <a16:colId xmlns:a16="http://schemas.microsoft.com/office/drawing/2014/main" xmlns="" val="20002"/>
                    </a:ext>
                  </a:extLst>
                </a:gridCol>
                <a:gridCol w="741931">
                  <a:extLst>
                    <a:ext uri="{9D8B030D-6E8A-4147-A177-3AD203B41FA5}">
                      <a16:colId xmlns:a16="http://schemas.microsoft.com/office/drawing/2014/main" xmlns="" val="20003"/>
                    </a:ext>
                  </a:extLst>
                </a:gridCol>
                <a:gridCol w="567353">
                  <a:extLst>
                    <a:ext uri="{9D8B030D-6E8A-4147-A177-3AD203B41FA5}">
                      <a16:colId xmlns:a16="http://schemas.microsoft.com/office/drawing/2014/main" xmlns="" val="20004"/>
                    </a:ext>
                  </a:extLst>
                </a:gridCol>
              </a:tblGrid>
              <a:tr h="272727">
                <a:tc>
                  <a:txBody>
                    <a:bodyPr/>
                    <a:lstStyle/>
                    <a:p>
                      <a:r>
                        <a:rPr lang="en-US" sz="1400" dirty="0">
                          <a:solidFill>
                            <a:srgbClr val="0B5ED7"/>
                          </a:solidFill>
                          <a:latin typeface="Times New Roman" panose="02020603050405020304" pitchFamily="18" charset="0"/>
                          <a:cs typeface="Times New Roman" panose="02020603050405020304" pitchFamily="18" charset="0"/>
                        </a:rPr>
                        <a:t>Age</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rgbClr val="0B5ED7"/>
                          </a:solidFill>
                          <a:latin typeface="Times New Roman" panose="02020603050405020304" pitchFamily="18" charset="0"/>
                          <a:cs typeface="Times New Roman" panose="02020603050405020304" pitchFamily="18" charset="0"/>
                        </a:rPr>
                        <a:t>Eye-sight</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rgbClr val="0B5ED7"/>
                          </a:solidFill>
                          <a:latin typeface="Times New Roman" panose="02020603050405020304" pitchFamily="18" charset="0"/>
                          <a:cs typeface="Times New Roman" panose="02020603050405020304" pitchFamily="18" charset="0"/>
                        </a:rPr>
                        <a:t>Astigmatism</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rgbClr val="0B5ED7"/>
                          </a:solidFill>
                          <a:latin typeface="Times New Roman" panose="02020603050405020304" pitchFamily="18" charset="0"/>
                          <a:cs typeface="Times New Roman" panose="02020603050405020304" pitchFamily="18" charset="0"/>
                        </a:rPr>
                        <a:t>Use type</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rgbClr val="0B5ED7"/>
                          </a:solidFill>
                          <a:latin typeface="Times New Roman" panose="02020603050405020304" pitchFamily="18" charset="0"/>
                          <a:cs typeface="Times New Roman" panose="02020603050405020304" pitchFamily="18" charset="0"/>
                        </a:rPr>
                        <a:t>Class</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272727">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3</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3</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272727">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3</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3</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272727">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3</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3</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272727">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3</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272727">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3</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3</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272727">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3</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272727">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3</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3</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272727">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3</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0B5ED7"/>
                          </a:solidFill>
                          <a:latin typeface="Times New Roman" panose="02020603050405020304" pitchFamily="18" charset="0"/>
                          <a:cs typeface="Times New Roman" panose="02020603050405020304" pitchFamily="18" charset="0"/>
                        </a:rPr>
                        <a:t>3</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sp>
        <p:nvSpPr>
          <p:cNvPr id="5" name="Slide Number Placeholder 4"/>
          <p:cNvSpPr>
            <a:spLocks noGrp="1"/>
          </p:cNvSpPr>
          <p:nvPr>
            <p:ph type="sldNum" sz="quarter" idx="12"/>
          </p:nvPr>
        </p:nvSpPr>
        <p:spPr>
          <a:xfrm>
            <a:off x="7227968" y="4767295"/>
            <a:ext cx="585093" cy="273844"/>
          </a:xfrm>
          <a:prstGeom prst="rect">
            <a:avLst/>
          </a:prstGeom>
        </p:spPr>
        <p:txBody>
          <a:bodyPr vert="horz" lIns="0" tIns="0" rIns="0" bIns="0" anchor="b"/>
          <a:lstStyle>
            <a:defPPr>
              <a:defRPr lang="en-US"/>
            </a:defPPr>
            <a:lvl1pPr marL="0" algn="r" defTabSz="685800" rtl="0" eaLnBrk="1" latinLnBrk="0" hangingPunct="1">
              <a:defRPr kumimoji="0" sz="900" kern="1200">
                <a:solidFill>
                  <a:schemeClr val="tx2">
                    <a:shade val="9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E2D238DB-7230-45D0-89A2-1890D4DEDBDF}" type="slidenum">
              <a:rPr lang="en-IN" smtClean="0">
                <a:solidFill>
                  <a:srgbClr val="04617B">
                    <a:shade val="90000"/>
                  </a:srgbClr>
                </a:solidFill>
              </a:rPr>
              <a:pPr/>
              <a:t>20</a:t>
            </a:fld>
            <a:endParaRPr lang="en-IN" dirty="0">
              <a:solidFill>
                <a:srgbClr val="04617B">
                  <a:shade val="90000"/>
                </a:srgbClr>
              </a:solidFill>
            </a:endParaRPr>
          </a:p>
        </p:txBody>
      </p:sp>
      <mc:AlternateContent xmlns:mc="http://schemas.openxmlformats.org/markup-compatibility/2006">
        <mc:Choice xmlns:a14="http://schemas.microsoft.com/office/drawing/2010/main" xmlns="" Requires="a14">
          <p:sp>
            <p:nvSpPr>
              <p:cNvPr id="7" name="Rectangle 6"/>
              <p:cNvSpPr/>
              <p:nvPr/>
            </p:nvSpPr>
            <p:spPr>
              <a:xfrm>
                <a:off x="1566205" y="1176994"/>
                <a:ext cx="2610602" cy="295337"/>
              </a:xfrm>
              <a:prstGeom prst="rect">
                <a:avLst/>
              </a:prstGeom>
            </p:spPr>
            <p:txBody>
              <a:bodyPr wrap="square">
                <a:spAutoFit/>
              </a:bodyPr>
              <a:lstStyle/>
              <a:p>
                <a:pPr algn="just"/>
                <a:r>
                  <a:rPr lang="en-US" sz="1319" dirty="0">
                    <a:solidFill>
                      <a:srgbClr val="0B5ED7"/>
                    </a:solidFill>
                    <a:latin typeface="Times New Roman" panose="02020603050405020304" pitchFamily="18" charset="0"/>
                    <a:cs typeface="Times New Roman" panose="02020603050405020304" pitchFamily="18" charset="0"/>
                  </a:rPr>
                  <a:t>Training set: </a:t>
                </a:r>
                <a14:m>
                  <m:oMath xmlns:m="http://schemas.openxmlformats.org/officeDocument/2006/math">
                    <m:sSub>
                      <m:sSubPr>
                        <m:ctrlPr>
                          <a:rPr lang="en-US" sz="1319" i="1">
                            <a:solidFill>
                              <a:srgbClr val="0B5ED7"/>
                            </a:solidFill>
                            <a:latin typeface="Cambria Math" panose="02040503050406030204" pitchFamily="18" charset="0"/>
                          </a:rPr>
                        </m:ctrlPr>
                      </m:sSubPr>
                      <m:e>
                        <m:r>
                          <a:rPr lang="en-US" sz="1319" i="1">
                            <a:solidFill>
                              <a:srgbClr val="0B5ED7"/>
                            </a:solidFill>
                            <a:latin typeface="Cambria Math" panose="02040503050406030204" pitchFamily="18" charset="0"/>
                          </a:rPr>
                          <m:t>𝐷</m:t>
                        </m:r>
                      </m:e>
                      <m:sub>
                        <m:r>
                          <a:rPr lang="en-US" sz="1319" i="1">
                            <a:solidFill>
                              <a:srgbClr val="0B5ED7"/>
                            </a:solidFill>
                            <a:latin typeface="Cambria Math" panose="02040503050406030204" pitchFamily="18" charset="0"/>
                          </a:rPr>
                          <m:t>3</m:t>
                        </m:r>
                      </m:sub>
                    </m:sSub>
                  </m:oMath>
                </a14:m>
                <a:r>
                  <a:rPr lang="en-US" sz="1319" dirty="0">
                    <a:solidFill>
                      <a:srgbClr val="0B5ED7"/>
                    </a:solidFill>
                    <a:latin typeface="Times New Roman" panose="02020603050405020304" pitchFamily="18" charset="0"/>
                    <a:cs typeface="Times New Roman" panose="02020603050405020304" pitchFamily="18" charset="0"/>
                  </a:rPr>
                  <a:t>(Age = 3)</a:t>
                </a:r>
              </a:p>
            </p:txBody>
          </p:sp>
        </mc:Choice>
        <mc:Fallback>
          <p:sp>
            <p:nvSpPr>
              <p:cNvPr id="7" name="Rectangle 6"/>
              <p:cNvSpPr>
                <a:spLocks noRot="1" noChangeAspect="1" noMove="1" noResize="1" noEditPoints="1" noAdjustHandles="1" noChangeArrowheads="1" noChangeShapeType="1" noTextEdit="1"/>
              </p:cNvSpPr>
              <p:nvPr/>
            </p:nvSpPr>
            <p:spPr>
              <a:xfrm>
                <a:off x="1566205" y="1176994"/>
                <a:ext cx="2610602" cy="295337"/>
              </a:xfrm>
              <a:prstGeom prst="rect">
                <a:avLst/>
              </a:prstGeom>
              <a:blipFill>
                <a:blip r:embed="rId2"/>
                <a:stretch>
                  <a:fillRect l="-467" b="-1632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8" name="Rectangle 7"/>
              <p:cNvSpPr/>
              <p:nvPr/>
            </p:nvSpPr>
            <p:spPr>
              <a:xfrm>
                <a:off x="2596659" y="4306217"/>
                <a:ext cx="6033305" cy="295337"/>
              </a:xfrm>
              <a:prstGeom prst="rect">
                <a:avLst/>
              </a:prstGeom>
            </p:spPr>
            <p:txBody>
              <a:bodyPr wrap="square">
                <a:spAutoFit/>
              </a:bodyPr>
              <a:lstStyle/>
              <a:p>
                <a14:m>
                  <m:oMath xmlns:m="http://schemas.openxmlformats.org/officeDocument/2006/math">
                    <m:r>
                      <a:rPr lang="en-US" sz="1319" i="1">
                        <a:solidFill>
                          <a:srgbClr val="0B5ED7"/>
                        </a:solidFill>
                        <a:latin typeface="Cambria Math" panose="02040503050406030204" pitchFamily="18" charset="0"/>
                        <a:ea typeface="Cambria Math" panose="02040503050406030204" pitchFamily="18" charset="0"/>
                      </a:rPr>
                      <m:t>𝛼</m:t>
                    </m:r>
                    <m:r>
                      <a:rPr lang="en-US" sz="1319" i="1">
                        <a:solidFill>
                          <a:srgbClr val="0B5ED7"/>
                        </a:solidFill>
                        <a:latin typeface="Cambria Math" panose="02040503050406030204" pitchFamily="18" charset="0"/>
                        <a:ea typeface="Cambria Math" panose="02040503050406030204" pitchFamily="18" charset="0"/>
                      </a:rPr>
                      <m:t> (</m:t>
                    </m:r>
                    <m:r>
                      <a:rPr lang="en-US" sz="1319" i="1">
                        <a:solidFill>
                          <a:srgbClr val="0B5ED7"/>
                        </a:solidFill>
                        <a:latin typeface="Cambria Math" panose="02040503050406030204" pitchFamily="18" charset="0"/>
                        <a:ea typeface="Cambria Math" panose="02040503050406030204" pitchFamily="18" charset="0"/>
                      </a:rPr>
                      <m:t>𝐴𝑔𝑒</m:t>
                    </m:r>
                    <m:r>
                      <a:rPr lang="en-US" sz="1319" i="1">
                        <a:solidFill>
                          <a:srgbClr val="0B5ED7"/>
                        </a:solidFill>
                        <a:latin typeface="Cambria Math" panose="02040503050406030204" pitchFamily="18" charset="0"/>
                        <a:ea typeface="Cambria Math" panose="02040503050406030204" pitchFamily="18" charset="0"/>
                      </a:rPr>
                      <m:t>, </m:t>
                    </m:r>
                    <m:r>
                      <a:rPr lang="en-US" sz="1319" i="1">
                        <a:solidFill>
                          <a:srgbClr val="0B5ED7"/>
                        </a:solidFill>
                        <a:latin typeface="Cambria Math" panose="02040503050406030204" pitchFamily="18" charset="0"/>
                        <a:ea typeface="Cambria Math" panose="02040503050406030204" pitchFamily="18" charset="0"/>
                      </a:rPr>
                      <m:t>𝐷</m:t>
                    </m:r>
                    <m:r>
                      <a:rPr lang="en-US" sz="1319" i="1">
                        <a:solidFill>
                          <a:srgbClr val="0B5ED7"/>
                        </a:solidFill>
                        <a:latin typeface="Cambria Math" panose="02040503050406030204" pitchFamily="18" charset="0"/>
                        <a:ea typeface="Cambria Math" panose="02040503050406030204" pitchFamily="18" charset="0"/>
                      </a:rPr>
                      <m:t>)</m:t>
                    </m:r>
                  </m:oMath>
                </a14:m>
                <a:r>
                  <a:rPr lang="en-US" sz="1319" i="1" dirty="0">
                    <a:solidFill>
                      <a:srgbClr val="0B5ED7"/>
                    </a:solidFill>
                    <a:latin typeface="Times New Roman" panose="02020603050405020304" pitchFamily="18" charset="0"/>
                    <a:cs typeface="Times New Roman" panose="02020603050405020304" pitchFamily="18" charset="0"/>
                  </a:rPr>
                  <a:t> = </a:t>
                </a:r>
                <a:r>
                  <a:rPr lang="en-US" sz="1319" dirty="0">
                    <a:solidFill>
                      <a:srgbClr val="0B5ED7"/>
                    </a:solidFill>
                    <a:latin typeface="Times New Roman" panose="02020603050405020304" pitchFamily="18" charset="0"/>
                    <a:cs typeface="Times New Roman" panose="02020603050405020304" pitchFamily="18" charset="0"/>
                  </a:rPr>
                  <a:t>1.3261 – (0.5000 + 0.4329 + 0.3504) = </a:t>
                </a:r>
                <a:r>
                  <a:rPr lang="en-US" sz="1319" b="1" dirty="0">
                    <a:solidFill>
                      <a:srgbClr val="CC3300"/>
                    </a:solidFill>
                    <a:latin typeface="Times New Roman" panose="02020603050405020304" pitchFamily="18" charset="0"/>
                    <a:cs typeface="Times New Roman" panose="02020603050405020304" pitchFamily="18" charset="0"/>
                  </a:rPr>
                  <a:t>0.0394</a:t>
                </a:r>
              </a:p>
            </p:txBody>
          </p:sp>
        </mc:Choice>
        <mc:Fallback>
          <p:sp>
            <p:nvSpPr>
              <p:cNvPr id="8" name="Rectangle 7"/>
              <p:cNvSpPr>
                <a:spLocks noRot="1" noChangeAspect="1" noMove="1" noResize="1" noEditPoints="1" noAdjustHandles="1" noChangeArrowheads="1" noChangeShapeType="1" noTextEdit="1"/>
              </p:cNvSpPr>
              <p:nvPr/>
            </p:nvSpPr>
            <p:spPr>
              <a:xfrm>
                <a:off x="2596659" y="4306217"/>
                <a:ext cx="6033305" cy="295337"/>
              </a:xfrm>
              <a:prstGeom prst="rect">
                <a:avLst/>
              </a:prstGeom>
              <a:blipFill>
                <a:blip r:embed="rId3"/>
                <a:stretch>
                  <a:fillRect b="-16327"/>
                </a:stretch>
              </a:blipFill>
            </p:spPr>
            <p:txBody>
              <a:bodyPr/>
              <a:lstStyle/>
              <a:p>
                <a:r>
                  <a:rPr lang="en-US">
                    <a:noFill/>
                  </a:rPr>
                  <a:t> </a:t>
                </a:r>
              </a:p>
            </p:txBody>
          </p:sp>
        </mc:Fallback>
      </mc:AlternateContent>
      <p:sp>
        <p:nvSpPr>
          <p:cNvPr id="9" name="Title 1"/>
          <p:cNvSpPr>
            <a:spLocks noGrp="1"/>
          </p:cNvSpPr>
          <p:nvPr>
            <p:ph type="title"/>
          </p:nvPr>
        </p:nvSpPr>
        <p:spPr>
          <a:xfrm>
            <a:off x="1416456" y="271184"/>
            <a:ext cx="6172200" cy="587961"/>
          </a:xfrm>
        </p:spPr>
        <p:txBody>
          <a:bodyPr>
            <a:normAutofit/>
          </a:bodyPr>
          <a:lstStyle/>
          <a:p>
            <a:r>
              <a:rPr lang="en-US" sz="2930" dirty="0">
                <a:solidFill>
                  <a:srgbClr val="A50021"/>
                </a:solidFill>
                <a:latin typeface="Times New Roman" pitchFamily="18" charset="0"/>
                <a:cs typeface="Times New Roman" pitchFamily="18" charset="0"/>
              </a:rPr>
              <a:t>Calculating Information Gain</a:t>
            </a:r>
          </a:p>
        </p:txBody>
      </p:sp>
      <mc:AlternateContent xmlns:mc="http://schemas.openxmlformats.org/markup-compatibility/2006">
        <mc:Choice xmlns:a14="http://schemas.microsoft.com/office/drawing/2010/main" xmlns="" Requires="a14">
          <p:sp>
            <p:nvSpPr>
              <p:cNvPr id="2" name="Rectangle 1"/>
              <p:cNvSpPr/>
              <p:nvPr/>
            </p:nvSpPr>
            <p:spPr>
              <a:xfrm>
                <a:off x="5216785" y="2015315"/>
                <a:ext cx="3428419" cy="1159356"/>
              </a:xfrm>
              <a:prstGeom prst="rect">
                <a:avLst/>
              </a:prstGeom>
            </p:spPr>
            <p:txBody>
              <a:bodyPr>
                <a:spAutoFit/>
              </a:bodyPr>
              <a:lstStyle/>
              <a:p>
                <a:pPr algn="just">
                  <a:buClr>
                    <a:schemeClr val="tx2">
                      <a:lumMod val="60000"/>
                      <a:lumOff val="40000"/>
                    </a:schemeClr>
                  </a:buClr>
                </a:pPr>
                <a14:m>
                  <m:oMath xmlns:m="http://schemas.openxmlformats.org/officeDocument/2006/math">
                    <m:sSub>
                      <m:sSubPr>
                        <m:ctrlPr>
                          <a:rPr lang="en-US" sz="1319" i="1">
                            <a:solidFill>
                              <a:srgbClr val="0B5ED7"/>
                            </a:solidFill>
                            <a:latin typeface="Cambria Math" panose="02040503050406030204" pitchFamily="18" charset="0"/>
                          </a:rPr>
                        </m:ctrlPr>
                      </m:sSubPr>
                      <m:e>
                        <m:r>
                          <a:rPr lang="en-US" sz="1319" i="1">
                            <a:solidFill>
                              <a:srgbClr val="0B5ED7"/>
                            </a:solidFill>
                            <a:latin typeface="Cambria Math" panose="02040503050406030204" pitchFamily="18" charset="0"/>
                          </a:rPr>
                          <m:t>𝐸</m:t>
                        </m:r>
                        <m:r>
                          <a:rPr lang="en-US" sz="1319" i="1">
                            <a:solidFill>
                              <a:srgbClr val="0B5ED7"/>
                            </a:solidFill>
                            <a:latin typeface="Cambria Math" panose="02040503050406030204" pitchFamily="18" charset="0"/>
                          </a:rPr>
                          <m:t>(</m:t>
                        </m:r>
                        <m:r>
                          <a:rPr lang="en-US" sz="1319" i="1">
                            <a:solidFill>
                              <a:srgbClr val="0B5ED7"/>
                            </a:solidFill>
                            <a:latin typeface="Cambria Math" panose="02040503050406030204" pitchFamily="18" charset="0"/>
                          </a:rPr>
                          <m:t>𝐷</m:t>
                        </m:r>
                      </m:e>
                      <m:sub>
                        <m:r>
                          <a:rPr lang="en-US" sz="1319" i="1">
                            <a:solidFill>
                              <a:srgbClr val="0B5ED7"/>
                            </a:solidFill>
                            <a:latin typeface="Cambria Math" panose="02040503050406030204" pitchFamily="18" charset="0"/>
                          </a:rPr>
                          <m:t>3</m:t>
                        </m:r>
                      </m:sub>
                    </m:sSub>
                    <m:r>
                      <a:rPr lang="en-US" sz="1319" i="1">
                        <a:solidFill>
                          <a:srgbClr val="0B5ED7"/>
                        </a:solidFill>
                        <a:latin typeface="Cambria Math" panose="02040503050406030204" pitchFamily="18" charset="0"/>
                      </a:rPr>
                      <m:t>)=−</m:t>
                    </m:r>
                    <m:f>
                      <m:fPr>
                        <m:ctrlPr>
                          <a:rPr lang="en-US" sz="1319" i="1">
                            <a:solidFill>
                              <a:srgbClr val="0B5ED7"/>
                            </a:solidFill>
                            <a:latin typeface="Cambria Math" panose="02040503050406030204" pitchFamily="18" charset="0"/>
                          </a:rPr>
                        </m:ctrlPr>
                      </m:fPr>
                      <m:num>
                        <m:r>
                          <a:rPr lang="en-US" sz="1319" i="1">
                            <a:solidFill>
                              <a:srgbClr val="0B5ED7"/>
                            </a:solidFill>
                            <a:latin typeface="Cambria Math" panose="02040503050406030204" pitchFamily="18" charset="0"/>
                          </a:rPr>
                          <m:t>1</m:t>
                        </m:r>
                      </m:num>
                      <m:den>
                        <m:r>
                          <a:rPr lang="en-US" sz="1319" i="1">
                            <a:solidFill>
                              <a:srgbClr val="0B5ED7"/>
                            </a:solidFill>
                            <a:latin typeface="Cambria Math" panose="02040503050406030204" pitchFamily="18" charset="0"/>
                          </a:rPr>
                          <m:t>8</m:t>
                        </m:r>
                      </m:den>
                    </m:f>
                    <m:sSub>
                      <m:sSubPr>
                        <m:ctrlPr>
                          <a:rPr lang="en-US" sz="1319" i="1">
                            <a:solidFill>
                              <a:srgbClr val="0B5ED7"/>
                            </a:solidFill>
                            <a:latin typeface="Cambria Math" panose="02040503050406030204" pitchFamily="18" charset="0"/>
                          </a:rPr>
                        </m:ctrlPr>
                      </m:sSubPr>
                      <m:e>
                        <m:r>
                          <a:rPr lang="en-US" sz="1319" i="1">
                            <a:solidFill>
                              <a:srgbClr val="0B5ED7"/>
                            </a:solidFill>
                            <a:latin typeface="Cambria Math" panose="02040503050406030204" pitchFamily="18" charset="0"/>
                          </a:rPr>
                          <m:t>𝑙𝑜𝑔</m:t>
                        </m:r>
                      </m:e>
                      <m:sub>
                        <m:r>
                          <a:rPr lang="en-US" sz="1319" i="1">
                            <a:solidFill>
                              <a:srgbClr val="0B5ED7"/>
                            </a:solidFill>
                            <a:latin typeface="Cambria Math" panose="02040503050406030204" pitchFamily="18" charset="0"/>
                          </a:rPr>
                          <m:t>2</m:t>
                        </m:r>
                      </m:sub>
                    </m:sSub>
                  </m:oMath>
                </a14:m>
                <a:r>
                  <a:rPr lang="en-US" sz="1319" dirty="0">
                    <a:solidFill>
                      <a:srgbClr val="0B5ED7"/>
                    </a:solidFill>
                  </a:rPr>
                  <a:t>(</a:t>
                </a:r>
                <a14:m>
                  <m:oMath xmlns:m="http://schemas.openxmlformats.org/officeDocument/2006/math">
                    <m:f>
                      <m:fPr>
                        <m:ctrlPr>
                          <a:rPr lang="en-US" sz="1319" i="1">
                            <a:solidFill>
                              <a:srgbClr val="0B5ED7"/>
                            </a:solidFill>
                            <a:latin typeface="Cambria Math" panose="02040503050406030204" pitchFamily="18" charset="0"/>
                          </a:rPr>
                        </m:ctrlPr>
                      </m:fPr>
                      <m:num>
                        <m:r>
                          <a:rPr lang="en-US" sz="1319" i="1">
                            <a:solidFill>
                              <a:srgbClr val="0B5ED7"/>
                            </a:solidFill>
                            <a:latin typeface="Cambria Math" panose="02040503050406030204" pitchFamily="18" charset="0"/>
                          </a:rPr>
                          <m:t>1</m:t>
                        </m:r>
                      </m:num>
                      <m:den>
                        <m:r>
                          <a:rPr lang="en-US" sz="1319" i="1">
                            <a:solidFill>
                              <a:srgbClr val="0B5ED7"/>
                            </a:solidFill>
                            <a:latin typeface="Cambria Math" panose="02040503050406030204" pitchFamily="18" charset="0"/>
                          </a:rPr>
                          <m:t>8</m:t>
                        </m:r>
                      </m:den>
                    </m:f>
                  </m:oMath>
                </a14:m>
                <a:r>
                  <a:rPr lang="en-US" sz="1319" dirty="0">
                    <a:solidFill>
                      <a:srgbClr val="0B5ED7"/>
                    </a:solidFill>
                  </a:rPr>
                  <a:t>) </a:t>
                </a:r>
                <a14:m>
                  <m:oMath xmlns:m="http://schemas.openxmlformats.org/officeDocument/2006/math">
                    <m:r>
                      <a:rPr lang="en-US" sz="1319" i="1">
                        <a:solidFill>
                          <a:srgbClr val="0B5ED7"/>
                        </a:solidFill>
                        <a:latin typeface="Cambria Math" panose="02040503050406030204" pitchFamily="18" charset="0"/>
                      </a:rPr>
                      <m:t>−</m:t>
                    </m:r>
                    <m:f>
                      <m:fPr>
                        <m:ctrlPr>
                          <a:rPr lang="en-US" sz="1319" i="1">
                            <a:solidFill>
                              <a:srgbClr val="0B5ED7"/>
                            </a:solidFill>
                            <a:latin typeface="Cambria Math" panose="02040503050406030204" pitchFamily="18" charset="0"/>
                          </a:rPr>
                        </m:ctrlPr>
                      </m:fPr>
                      <m:num>
                        <m:r>
                          <a:rPr lang="en-US" sz="1319" i="1">
                            <a:solidFill>
                              <a:srgbClr val="0B5ED7"/>
                            </a:solidFill>
                            <a:latin typeface="Cambria Math" panose="02040503050406030204" pitchFamily="18" charset="0"/>
                          </a:rPr>
                          <m:t>1</m:t>
                        </m:r>
                      </m:num>
                      <m:den>
                        <m:r>
                          <a:rPr lang="en-US" sz="1319" i="1">
                            <a:solidFill>
                              <a:srgbClr val="0B5ED7"/>
                            </a:solidFill>
                            <a:latin typeface="Cambria Math" panose="02040503050406030204" pitchFamily="18" charset="0"/>
                          </a:rPr>
                          <m:t>8</m:t>
                        </m:r>
                      </m:den>
                    </m:f>
                    <m:sSub>
                      <m:sSubPr>
                        <m:ctrlPr>
                          <a:rPr lang="en-US" sz="1319" i="1">
                            <a:solidFill>
                              <a:srgbClr val="0B5ED7"/>
                            </a:solidFill>
                            <a:latin typeface="Cambria Math" panose="02040503050406030204" pitchFamily="18" charset="0"/>
                          </a:rPr>
                        </m:ctrlPr>
                      </m:sSubPr>
                      <m:e>
                        <m:r>
                          <a:rPr lang="en-US" sz="1319" i="1">
                            <a:solidFill>
                              <a:srgbClr val="0B5ED7"/>
                            </a:solidFill>
                            <a:latin typeface="Cambria Math" panose="02040503050406030204" pitchFamily="18" charset="0"/>
                          </a:rPr>
                          <m:t>𝑙𝑜𝑔</m:t>
                        </m:r>
                      </m:e>
                      <m:sub>
                        <m:r>
                          <a:rPr lang="en-US" sz="1319" i="1">
                            <a:solidFill>
                              <a:srgbClr val="0B5ED7"/>
                            </a:solidFill>
                            <a:latin typeface="Cambria Math" panose="02040503050406030204" pitchFamily="18" charset="0"/>
                          </a:rPr>
                          <m:t>2</m:t>
                        </m:r>
                      </m:sub>
                    </m:sSub>
                  </m:oMath>
                </a14:m>
                <a:r>
                  <a:rPr lang="en-US" sz="1319" dirty="0">
                    <a:solidFill>
                      <a:srgbClr val="0B5ED7"/>
                    </a:solidFill>
                  </a:rPr>
                  <a:t>(</a:t>
                </a:r>
                <a14:m>
                  <m:oMath xmlns:m="http://schemas.openxmlformats.org/officeDocument/2006/math">
                    <m:f>
                      <m:fPr>
                        <m:ctrlPr>
                          <a:rPr lang="en-US" sz="1319" i="1">
                            <a:solidFill>
                              <a:srgbClr val="0B5ED7"/>
                            </a:solidFill>
                            <a:latin typeface="Cambria Math" panose="02040503050406030204" pitchFamily="18" charset="0"/>
                          </a:rPr>
                        </m:ctrlPr>
                      </m:fPr>
                      <m:num>
                        <m:r>
                          <a:rPr lang="en-US" sz="1319" i="1">
                            <a:solidFill>
                              <a:srgbClr val="0B5ED7"/>
                            </a:solidFill>
                            <a:latin typeface="Cambria Math" panose="02040503050406030204" pitchFamily="18" charset="0"/>
                          </a:rPr>
                          <m:t>1</m:t>
                        </m:r>
                      </m:num>
                      <m:den>
                        <m:r>
                          <a:rPr lang="en-US" sz="1319" i="1">
                            <a:solidFill>
                              <a:srgbClr val="0B5ED7"/>
                            </a:solidFill>
                            <a:latin typeface="Cambria Math" panose="02040503050406030204" pitchFamily="18" charset="0"/>
                          </a:rPr>
                          <m:t>8</m:t>
                        </m:r>
                      </m:den>
                    </m:f>
                  </m:oMath>
                </a14:m>
                <a:r>
                  <a:rPr lang="en-US" sz="1319" dirty="0">
                    <a:solidFill>
                      <a:srgbClr val="0B5ED7"/>
                    </a:solidFill>
                  </a:rPr>
                  <a:t>)</a:t>
                </a:r>
              </a:p>
              <a:p>
                <a:pPr marL="917749" lvl="4" algn="just">
                  <a:buClr>
                    <a:schemeClr val="tx2">
                      <a:lumMod val="60000"/>
                      <a:lumOff val="40000"/>
                    </a:schemeClr>
                  </a:buClr>
                </a:pPr>
                <a14:m>
                  <m:oMath xmlns:m="http://schemas.openxmlformats.org/officeDocument/2006/math">
                    <m:r>
                      <a:rPr lang="en-US" sz="1319" i="1">
                        <a:solidFill>
                          <a:srgbClr val="0B5ED7"/>
                        </a:solidFill>
                        <a:latin typeface="Cambria Math" panose="02040503050406030204" pitchFamily="18" charset="0"/>
                      </a:rPr>
                      <m:t>−</m:t>
                    </m:r>
                  </m:oMath>
                </a14:m>
                <a:r>
                  <a:rPr lang="en-US" sz="1319" i="1" dirty="0">
                    <a:solidFill>
                      <a:srgbClr val="0B5ED7"/>
                    </a:solidFill>
                    <a:latin typeface="Cambria Math" panose="02040503050406030204" pitchFamily="18" charset="0"/>
                  </a:rPr>
                  <a:t/>
                </a:r>
                <a14:m>
                  <m:oMath xmlns:m="http://schemas.openxmlformats.org/officeDocument/2006/math">
                    <m:f>
                      <m:fPr>
                        <m:ctrlPr>
                          <a:rPr lang="en-US" sz="1319" i="1">
                            <a:solidFill>
                              <a:srgbClr val="0B5ED7"/>
                            </a:solidFill>
                            <a:latin typeface="Cambria Math" panose="02040503050406030204" pitchFamily="18" charset="0"/>
                          </a:rPr>
                        </m:ctrlPr>
                      </m:fPr>
                      <m:num>
                        <m:r>
                          <a:rPr lang="en-US" sz="1319" i="1">
                            <a:solidFill>
                              <a:srgbClr val="0B5ED7"/>
                            </a:solidFill>
                            <a:latin typeface="Cambria Math" panose="02040503050406030204" pitchFamily="18" charset="0"/>
                          </a:rPr>
                          <m:t>6</m:t>
                        </m:r>
                      </m:num>
                      <m:den>
                        <m:r>
                          <a:rPr lang="en-US" sz="1319" i="1">
                            <a:solidFill>
                              <a:srgbClr val="0B5ED7"/>
                            </a:solidFill>
                            <a:latin typeface="Cambria Math" panose="02040503050406030204" pitchFamily="18" charset="0"/>
                          </a:rPr>
                          <m:t>8</m:t>
                        </m:r>
                      </m:den>
                    </m:f>
                    <m:sSub>
                      <m:sSubPr>
                        <m:ctrlPr>
                          <a:rPr lang="en-US" sz="1319" i="1">
                            <a:solidFill>
                              <a:srgbClr val="0B5ED7"/>
                            </a:solidFill>
                            <a:latin typeface="Cambria Math" panose="02040503050406030204" pitchFamily="18" charset="0"/>
                          </a:rPr>
                        </m:ctrlPr>
                      </m:sSubPr>
                      <m:e>
                        <m:r>
                          <a:rPr lang="en-US" sz="1319" i="1">
                            <a:solidFill>
                              <a:srgbClr val="0B5ED7"/>
                            </a:solidFill>
                            <a:latin typeface="Cambria Math" panose="02040503050406030204" pitchFamily="18" charset="0"/>
                          </a:rPr>
                          <m:t>𝑙𝑜𝑔</m:t>
                        </m:r>
                      </m:e>
                      <m:sub>
                        <m:r>
                          <a:rPr lang="en-US" sz="1319" i="1">
                            <a:solidFill>
                              <a:srgbClr val="0B5ED7"/>
                            </a:solidFill>
                            <a:latin typeface="Cambria Math" panose="02040503050406030204" pitchFamily="18" charset="0"/>
                          </a:rPr>
                          <m:t>2</m:t>
                        </m:r>
                      </m:sub>
                    </m:sSub>
                  </m:oMath>
                </a14:m>
                <a:r>
                  <a:rPr lang="en-US" sz="1319" dirty="0">
                    <a:solidFill>
                      <a:srgbClr val="0B5ED7"/>
                    </a:solidFill>
                    <a:latin typeface="Cambria Math" panose="02040503050406030204" pitchFamily="18" charset="0"/>
                  </a:rPr>
                  <a:t>(</a:t>
                </a:r>
                <a14:m>
                  <m:oMath xmlns:m="http://schemas.openxmlformats.org/officeDocument/2006/math">
                    <m:f>
                      <m:fPr>
                        <m:ctrlPr>
                          <a:rPr lang="en-US" sz="1319" i="1">
                            <a:solidFill>
                              <a:srgbClr val="0B5ED7"/>
                            </a:solidFill>
                            <a:latin typeface="Cambria Math" panose="02040503050406030204" pitchFamily="18" charset="0"/>
                          </a:rPr>
                        </m:ctrlPr>
                      </m:fPr>
                      <m:num>
                        <m:r>
                          <a:rPr lang="en-US" sz="1319" i="1">
                            <a:solidFill>
                              <a:srgbClr val="0B5ED7"/>
                            </a:solidFill>
                            <a:latin typeface="Cambria Math" panose="02040503050406030204" pitchFamily="18" charset="0"/>
                          </a:rPr>
                          <m:t>6</m:t>
                        </m:r>
                      </m:num>
                      <m:den>
                        <m:r>
                          <a:rPr lang="en-US" sz="1319" i="1">
                            <a:solidFill>
                              <a:srgbClr val="0B5ED7"/>
                            </a:solidFill>
                            <a:latin typeface="Cambria Math" panose="02040503050406030204" pitchFamily="18" charset="0"/>
                          </a:rPr>
                          <m:t>8</m:t>
                        </m:r>
                      </m:den>
                    </m:f>
                  </m:oMath>
                </a14:m>
                <a:r>
                  <a:rPr lang="en-US" sz="1319" dirty="0">
                    <a:solidFill>
                      <a:srgbClr val="0B5ED7"/>
                    </a:solidFill>
                    <a:latin typeface="Cambria Math" panose="02040503050406030204" pitchFamily="18" charset="0"/>
                  </a:rPr>
                  <a:t>) </a:t>
                </a:r>
                <a:r>
                  <a:rPr lang="en-US" sz="1319" b="1" dirty="0">
                    <a:solidFill>
                      <a:srgbClr val="0B5ED7"/>
                    </a:solidFill>
                    <a:latin typeface="Cambria Math" panose="02040503050406030204" pitchFamily="18" charset="0"/>
                  </a:rPr>
                  <a:t>= 1.0613</a:t>
                </a:r>
              </a:p>
              <a:p>
                <a:pPr marL="917749" lvl="4" algn="just">
                  <a:buClr>
                    <a:schemeClr val="tx2">
                      <a:lumMod val="60000"/>
                      <a:lumOff val="40000"/>
                    </a:schemeClr>
                  </a:buClr>
                </a:pPr>
                <a:endParaRPr lang="en-US" sz="1319" dirty="0">
                  <a:solidFill>
                    <a:srgbClr val="0B5ED7"/>
                  </a:solidFill>
                  <a:latin typeface="Cambria Math" panose="02040503050406030204" pitchFamily="18" charset="0"/>
                </a:endParaRPr>
              </a:p>
              <a:p>
                <a:pPr marL="0" lvl="4" algn="just">
                  <a:buClr>
                    <a:schemeClr val="tx2">
                      <a:lumMod val="60000"/>
                      <a:lumOff val="40000"/>
                    </a:schemeClr>
                  </a:buClr>
                </a:pPr>
                <a14:m>
                  <m:oMath xmlns:m="http://schemas.openxmlformats.org/officeDocument/2006/math">
                    <m:sSub>
                      <m:sSubPr>
                        <m:ctrlPr>
                          <a:rPr lang="en-US" sz="1319" i="1">
                            <a:solidFill>
                              <a:srgbClr val="0B5ED7"/>
                            </a:solidFill>
                            <a:latin typeface="Cambria Math" panose="02040503050406030204" pitchFamily="18" charset="0"/>
                          </a:rPr>
                        </m:ctrlPr>
                      </m:sSubPr>
                      <m:e>
                        <m:r>
                          <a:rPr lang="en-US" sz="1319" i="1">
                            <a:solidFill>
                              <a:srgbClr val="0B5ED7"/>
                            </a:solidFill>
                            <a:latin typeface="Cambria Math" panose="02040503050406030204" pitchFamily="18" charset="0"/>
                          </a:rPr>
                          <m:t>𝐸</m:t>
                        </m:r>
                      </m:e>
                      <m:sub>
                        <m:r>
                          <a:rPr lang="en-US" sz="1319" i="1">
                            <a:solidFill>
                              <a:srgbClr val="0B5ED7"/>
                            </a:solidFill>
                            <a:latin typeface="Cambria Math" panose="02040503050406030204" pitchFamily="18" charset="0"/>
                          </a:rPr>
                          <m:t>𝐴𝑔𝑒</m:t>
                        </m:r>
                      </m:sub>
                    </m:sSub>
                    <m:sSub>
                      <m:sSubPr>
                        <m:ctrlPr>
                          <a:rPr lang="en-US" sz="1319" i="1">
                            <a:solidFill>
                              <a:srgbClr val="0B5ED7"/>
                            </a:solidFill>
                            <a:latin typeface="Cambria Math" panose="02040503050406030204" pitchFamily="18" charset="0"/>
                          </a:rPr>
                        </m:ctrlPr>
                      </m:sSubPr>
                      <m:e>
                        <m:r>
                          <a:rPr lang="en-US" sz="1319" i="1">
                            <a:solidFill>
                              <a:srgbClr val="0B5ED7"/>
                            </a:solidFill>
                            <a:latin typeface="Cambria Math" panose="02040503050406030204" pitchFamily="18" charset="0"/>
                          </a:rPr>
                          <m:t>(</m:t>
                        </m:r>
                        <m:r>
                          <a:rPr lang="en-US" sz="1319" i="1">
                            <a:solidFill>
                              <a:srgbClr val="0B5ED7"/>
                            </a:solidFill>
                            <a:latin typeface="Cambria Math" panose="02040503050406030204" pitchFamily="18" charset="0"/>
                          </a:rPr>
                          <m:t>𝐷</m:t>
                        </m:r>
                      </m:e>
                      <m:sub>
                        <m:r>
                          <a:rPr lang="en-US" sz="1319" i="1">
                            <a:solidFill>
                              <a:srgbClr val="0B5ED7"/>
                            </a:solidFill>
                            <a:latin typeface="Cambria Math" panose="02040503050406030204" pitchFamily="18" charset="0"/>
                          </a:rPr>
                          <m:t>3</m:t>
                        </m:r>
                      </m:sub>
                    </m:sSub>
                    <m:r>
                      <a:rPr lang="en-US" sz="1319" i="1">
                        <a:solidFill>
                          <a:srgbClr val="0B5ED7"/>
                        </a:solidFill>
                        <a:latin typeface="Cambria Math" panose="02040503050406030204" pitchFamily="18" charset="0"/>
                      </a:rPr>
                      <m:t>)= </m:t>
                    </m:r>
                  </m:oMath>
                </a14:m>
                <a:r>
                  <a:rPr lang="en-US" sz="1319" i="1" dirty="0">
                    <a:solidFill>
                      <a:srgbClr val="0B5ED7"/>
                    </a:solidFill>
                    <a:latin typeface="Cambria Math" panose="02040503050406030204" pitchFamily="18" charset="0"/>
                  </a:rPr>
                  <a:t/>
                </a:r>
                <a14:m>
                  <m:oMath xmlns:m="http://schemas.openxmlformats.org/officeDocument/2006/math">
                    <m:f>
                      <m:fPr>
                        <m:ctrlPr>
                          <a:rPr lang="en-US" sz="1319" i="1">
                            <a:solidFill>
                              <a:srgbClr val="0B5ED7"/>
                            </a:solidFill>
                            <a:latin typeface="Cambria Math" panose="02040503050406030204" pitchFamily="18" charset="0"/>
                          </a:rPr>
                        </m:ctrlPr>
                      </m:fPr>
                      <m:num>
                        <m:r>
                          <a:rPr lang="en-US" sz="1319" i="1">
                            <a:solidFill>
                              <a:srgbClr val="0B5ED7"/>
                            </a:solidFill>
                            <a:latin typeface="Cambria Math" panose="02040503050406030204" pitchFamily="18" charset="0"/>
                          </a:rPr>
                          <m:t>8</m:t>
                        </m:r>
                      </m:num>
                      <m:den>
                        <m:r>
                          <a:rPr lang="en-US" sz="1319" i="1">
                            <a:solidFill>
                              <a:srgbClr val="0B5ED7"/>
                            </a:solidFill>
                            <a:latin typeface="Cambria Math" panose="02040503050406030204" pitchFamily="18" charset="0"/>
                          </a:rPr>
                          <m:t>24</m:t>
                        </m:r>
                      </m:den>
                    </m:f>
                  </m:oMath>
                </a14:m>
                <a:r>
                  <a:rPr lang="en-US" sz="1319" i="1" dirty="0">
                    <a:solidFill>
                      <a:srgbClr val="0B5ED7"/>
                    </a:solidFill>
                    <a:latin typeface="Cambria Math" panose="02040503050406030204" pitchFamily="18" charset="0"/>
                  </a:rPr>
                  <a:t/>
                </a:r>
                <a:r>
                  <a:rPr lang="en-US" sz="1319" dirty="0">
                    <a:solidFill>
                      <a:srgbClr val="0B5ED7"/>
                    </a:solidFill>
                    <a:latin typeface="Cambria Math" panose="02040503050406030204" pitchFamily="18" charset="0"/>
                  </a:rPr>
                  <a:t>× 1.0613 </a:t>
                </a:r>
                <a:r>
                  <a:rPr lang="en-US" sz="1319" b="1" dirty="0">
                    <a:solidFill>
                      <a:srgbClr val="0B5ED7"/>
                    </a:solidFill>
                    <a:latin typeface="Cambria Math" panose="02040503050406030204" pitchFamily="18" charset="0"/>
                  </a:rPr>
                  <a:t>= 0.3504</a:t>
                </a:r>
              </a:p>
            </p:txBody>
          </p:sp>
        </mc:Choice>
        <mc:Fallback>
          <p:sp>
            <p:nvSpPr>
              <p:cNvPr id="2" name="Rectangle 1"/>
              <p:cNvSpPr>
                <a:spLocks noRot="1" noChangeAspect="1" noMove="1" noResize="1" noEditPoints="1" noAdjustHandles="1" noChangeArrowheads="1" noChangeShapeType="1" noTextEdit="1"/>
              </p:cNvSpPr>
              <p:nvPr/>
            </p:nvSpPr>
            <p:spPr>
              <a:xfrm>
                <a:off x="5216785" y="2015315"/>
                <a:ext cx="3428419" cy="1159356"/>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xmlns="" val="1775428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7227968" y="4767295"/>
            <a:ext cx="585093" cy="273844"/>
          </a:xfrm>
          <a:prstGeom prst="rect">
            <a:avLst/>
          </a:prstGeom>
        </p:spPr>
        <p:txBody>
          <a:bodyPr vert="horz" lIns="0" tIns="0" rIns="0" bIns="0" anchor="b"/>
          <a:lstStyle>
            <a:defPPr>
              <a:defRPr lang="en-US"/>
            </a:defPPr>
            <a:lvl1pPr marL="0" algn="r" defTabSz="685800" rtl="0" eaLnBrk="1" latinLnBrk="0" hangingPunct="1">
              <a:defRPr kumimoji="0" sz="900" kern="1200">
                <a:solidFill>
                  <a:schemeClr val="tx2">
                    <a:shade val="9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E2D238DB-7230-45D0-89A2-1890D4DEDBDF}" type="slidenum">
              <a:rPr lang="en-IN" smtClean="0">
                <a:solidFill>
                  <a:srgbClr val="04617B">
                    <a:shade val="90000"/>
                  </a:srgbClr>
                </a:solidFill>
              </a:rPr>
              <a:pPr/>
              <a:t>21</a:t>
            </a:fld>
            <a:endParaRPr lang="en-IN" dirty="0">
              <a:solidFill>
                <a:srgbClr val="04617B">
                  <a:shade val="90000"/>
                </a:srgbClr>
              </a:solidFill>
            </a:endParaRPr>
          </a:p>
        </p:txBody>
      </p:sp>
      <p:sp>
        <p:nvSpPr>
          <p:cNvPr id="9" name="Title 1"/>
          <p:cNvSpPr>
            <a:spLocks noGrp="1"/>
          </p:cNvSpPr>
          <p:nvPr>
            <p:ph type="title"/>
          </p:nvPr>
        </p:nvSpPr>
        <p:spPr>
          <a:xfrm>
            <a:off x="1416470" y="126429"/>
            <a:ext cx="6393916" cy="587961"/>
          </a:xfrm>
        </p:spPr>
        <p:txBody>
          <a:bodyPr>
            <a:normAutofit fontScale="90000"/>
          </a:bodyPr>
          <a:lstStyle/>
          <a:p>
            <a:r>
              <a:rPr lang="en-US" sz="2930" dirty="0">
                <a:solidFill>
                  <a:srgbClr val="A50021"/>
                </a:solidFill>
                <a:latin typeface="Times New Roman" pitchFamily="18" charset="0"/>
                <a:cs typeface="Times New Roman" pitchFamily="18" charset="0"/>
              </a:rPr>
              <a:t>Information Gains for Different Attributes</a:t>
            </a:r>
          </a:p>
        </p:txBody>
      </p:sp>
      <mc:AlternateContent xmlns:mc="http://schemas.openxmlformats.org/markup-compatibility/2006">
        <mc:Choice xmlns:a14="http://schemas.microsoft.com/office/drawing/2010/main" xmlns="" Requires="a14">
          <p:sp>
            <p:nvSpPr>
              <p:cNvPr id="11" name="TextBox 10"/>
              <p:cNvSpPr txBox="1"/>
              <p:nvPr/>
            </p:nvSpPr>
            <p:spPr>
              <a:xfrm>
                <a:off x="1318306" y="984315"/>
                <a:ext cx="6492080" cy="3949351"/>
              </a:xfrm>
              <a:prstGeom prst="rect">
                <a:avLst/>
              </a:prstGeom>
              <a:noFill/>
            </p:spPr>
            <p:txBody>
              <a:bodyPr wrap="square" rtlCol="0">
                <a:spAutoFit/>
              </a:bodyPr>
              <a:lstStyle/>
              <a:p>
                <a:pPr marL="251209" indent="-251209" algn="just">
                  <a:buClr>
                    <a:schemeClr val="accent3"/>
                  </a:buClr>
                  <a:buSzPct val="150000"/>
                  <a:buFont typeface="Arial" pitchFamily="34" charset="0"/>
                  <a:buChar char="•"/>
                </a:pPr>
                <a:r>
                  <a:rPr lang="en-US" sz="1466" dirty="0">
                    <a:latin typeface="Times New Roman" panose="02020603050405020304" pitchFamily="18" charset="0"/>
                    <a:cs typeface="Times New Roman" panose="02020603050405020304" pitchFamily="18" charset="0"/>
                  </a:rPr>
                  <a:t>In the same way, we can calculate the information gains, when splitting the OPTH database on </a:t>
                </a:r>
                <a:r>
                  <a:rPr lang="en-US" sz="1466" dirty="0">
                    <a:solidFill>
                      <a:srgbClr val="0B5ED7"/>
                    </a:solidFill>
                    <a:latin typeface="Times New Roman" panose="02020603050405020304" pitchFamily="18" charset="0"/>
                    <a:cs typeface="Times New Roman" panose="02020603050405020304" pitchFamily="18" charset="0"/>
                  </a:rPr>
                  <a:t>Eye-sight</a:t>
                </a:r>
                <a:r>
                  <a:rPr lang="en-US" sz="1466" dirty="0">
                    <a:latin typeface="Times New Roman" panose="02020603050405020304" pitchFamily="18" charset="0"/>
                    <a:cs typeface="Times New Roman" panose="02020603050405020304" pitchFamily="18" charset="0"/>
                  </a:rPr>
                  <a:t>, </a:t>
                </a:r>
                <a:r>
                  <a:rPr lang="en-US" sz="1466" dirty="0">
                    <a:solidFill>
                      <a:srgbClr val="0B5ED7"/>
                    </a:solidFill>
                    <a:latin typeface="Times New Roman" panose="02020603050405020304" pitchFamily="18" charset="0"/>
                    <a:cs typeface="Times New Roman" panose="02020603050405020304" pitchFamily="18" charset="0"/>
                  </a:rPr>
                  <a:t>Astigmatic</a:t>
                </a:r>
                <a:r>
                  <a:rPr lang="en-US" sz="1466" dirty="0">
                    <a:latin typeface="Times New Roman" panose="02020603050405020304" pitchFamily="18" charset="0"/>
                    <a:cs typeface="Times New Roman" panose="02020603050405020304" pitchFamily="18" charset="0"/>
                  </a:rPr>
                  <a:t> and </a:t>
                </a:r>
                <a:r>
                  <a:rPr lang="en-US" sz="1466" dirty="0">
                    <a:solidFill>
                      <a:srgbClr val="0B5ED7"/>
                    </a:solidFill>
                    <a:latin typeface="Times New Roman" panose="02020603050405020304" pitchFamily="18" charset="0"/>
                    <a:cs typeface="Times New Roman" panose="02020603050405020304" pitchFamily="18" charset="0"/>
                  </a:rPr>
                  <a:t>Use Type</a:t>
                </a:r>
                <a:r>
                  <a:rPr lang="en-US" sz="1466" dirty="0">
                    <a:latin typeface="Times New Roman" panose="02020603050405020304" pitchFamily="18" charset="0"/>
                    <a:cs typeface="Times New Roman" panose="02020603050405020304" pitchFamily="18" charset="0"/>
                  </a:rPr>
                  <a:t>. The results are summarized below.</a:t>
                </a:r>
              </a:p>
              <a:p>
                <a:pPr marL="1590988" lvl="4" indent="-251209" algn="just">
                  <a:buClr>
                    <a:schemeClr val="accent3"/>
                  </a:buClr>
                  <a:buSzPct val="150000"/>
                  <a:buFont typeface="Arial" pitchFamily="34" charset="0"/>
                  <a:buChar char="•"/>
                </a:pPr>
                <a:endParaRPr lang="en-US" sz="733" dirty="0">
                  <a:latin typeface="Times New Roman" panose="02020603050405020304" pitchFamily="18" charset="0"/>
                  <a:cs typeface="Times New Roman" panose="02020603050405020304" pitchFamily="18" charset="0"/>
                </a:endParaRPr>
              </a:p>
              <a:p>
                <a:pPr marL="251209" indent="-251209" algn="just">
                  <a:buClr>
                    <a:schemeClr val="accent3"/>
                  </a:buClr>
                  <a:buSzPct val="150000"/>
                  <a:buFont typeface="Arial" pitchFamily="34" charset="0"/>
                  <a:buChar char="•"/>
                </a:pPr>
                <a:r>
                  <a:rPr lang="en-US" sz="1466" dirty="0">
                    <a:latin typeface="Times New Roman" panose="02020603050405020304" pitchFamily="18" charset="0"/>
                    <a:cs typeface="Times New Roman" panose="02020603050405020304" pitchFamily="18" charset="0"/>
                  </a:rPr>
                  <a:t>Splitting attribute: </a:t>
                </a:r>
                <a:r>
                  <a:rPr lang="en-US" sz="1466" dirty="0">
                    <a:solidFill>
                      <a:srgbClr val="0B5ED7"/>
                    </a:solidFill>
                    <a:latin typeface="Times New Roman" panose="02020603050405020304" pitchFamily="18" charset="0"/>
                    <a:cs typeface="Times New Roman" panose="02020603050405020304" pitchFamily="18" charset="0"/>
                  </a:rPr>
                  <a:t>Age</a:t>
                </a:r>
              </a:p>
              <a:p>
                <a:pPr marL="1256043" lvl="3" indent="-251209" algn="just">
                  <a:buClr>
                    <a:schemeClr val="accent3"/>
                  </a:buClr>
                  <a:buSzPct val="150000"/>
                  <a:buFont typeface="Arial" pitchFamily="34" charset="0"/>
                  <a:buChar char="•"/>
                </a:pPr>
                <a:endParaRPr lang="en-US" sz="586" dirty="0">
                  <a:solidFill>
                    <a:srgbClr val="0B5ED7"/>
                  </a:solidFill>
                  <a:latin typeface="Times New Roman" panose="02020603050405020304" pitchFamily="18" charset="0"/>
                  <a:cs typeface="Times New Roman" panose="02020603050405020304" pitchFamily="18" charset="0"/>
                </a:endParaRPr>
              </a:p>
              <a:p>
                <a:pPr algn="just">
                  <a:buClr>
                    <a:schemeClr val="accent3"/>
                  </a:buClr>
                  <a:buSzPct val="150000"/>
                </a:pPr>
                <a14:m>
                  <m:oMathPara xmlns:m="http://schemas.openxmlformats.org/officeDocument/2006/math">
                    <m:oMathParaPr>
                      <m:jc m:val="left"/>
                    </m:oMathParaPr>
                    <m:oMath xmlns:m="http://schemas.openxmlformats.org/officeDocument/2006/math">
                      <m:r>
                        <a:rPr lang="en-US" sz="1466" i="1">
                          <a:latin typeface="Cambria Math"/>
                          <a:ea typeface="Cambria Math" panose="02040503050406030204" pitchFamily="18" charset="0"/>
                          <a:cs typeface="Times New Roman" panose="02020603050405020304" pitchFamily="18" charset="0"/>
                        </a:rPr>
                        <m:t>                                        </m:t>
                      </m:r>
                      <m:r>
                        <a:rPr lang="en-US" sz="1466" i="1">
                          <a:latin typeface="Cambria Math" panose="02040503050406030204" pitchFamily="18" charset="0"/>
                          <a:ea typeface="Cambria Math" panose="02040503050406030204" pitchFamily="18" charset="0"/>
                          <a:cs typeface="Times New Roman" panose="02020603050405020304" pitchFamily="18" charset="0"/>
                        </a:rPr>
                        <m:t>𝛼</m:t>
                      </m:r>
                      <m:d>
                        <m:dPr>
                          <m:ctrlPr>
                            <a:rPr lang="en-US" sz="1466" i="1">
                              <a:latin typeface="Cambria Math" panose="02040503050406030204" pitchFamily="18" charset="0"/>
                              <a:ea typeface="Cambria Math" panose="02040503050406030204" pitchFamily="18" charset="0"/>
                              <a:cs typeface="Times New Roman" panose="02020603050405020304" pitchFamily="18" charset="0"/>
                            </a:rPr>
                          </m:ctrlPr>
                        </m:dPr>
                        <m:e>
                          <m:r>
                            <a:rPr lang="en-US" sz="1466" i="1">
                              <a:latin typeface="Cambria Math" panose="02040503050406030204" pitchFamily="18" charset="0"/>
                              <a:ea typeface="Cambria Math" panose="02040503050406030204" pitchFamily="18" charset="0"/>
                              <a:cs typeface="Times New Roman" panose="02020603050405020304" pitchFamily="18" charset="0"/>
                            </a:rPr>
                            <m:t>𝐴𝑔𝑒</m:t>
                          </m:r>
                          <m:r>
                            <a:rPr lang="en-US" sz="1466" i="1">
                              <a:latin typeface="Cambria Math" panose="02040503050406030204" pitchFamily="18" charset="0"/>
                              <a:ea typeface="Cambria Math" panose="02040503050406030204" pitchFamily="18" charset="0"/>
                              <a:cs typeface="Times New Roman" panose="02020603050405020304" pitchFamily="18" charset="0"/>
                            </a:rPr>
                            <m:t>, </m:t>
                          </m:r>
                          <m:r>
                            <a:rPr lang="en-US" sz="1466" i="1">
                              <a:latin typeface="Cambria Math" panose="02040503050406030204" pitchFamily="18" charset="0"/>
                              <a:ea typeface="Cambria Math" panose="02040503050406030204" pitchFamily="18" charset="0"/>
                              <a:cs typeface="Times New Roman" panose="02020603050405020304" pitchFamily="18" charset="0"/>
                            </a:rPr>
                            <m:t>𝑂𝑃𝑇𝐻</m:t>
                          </m:r>
                        </m:e>
                      </m:d>
                      <m:r>
                        <a:rPr lang="en-US" sz="1466" i="1">
                          <a:latin typeface="Cambria Math" panose="02040503050406030204" pitchFamily="18" charset="0"/>
                          <a:ea typeface="Cambria Math" panose="02040503050406030204" pitchFamily="18" charset="0"/>
                          <a:cs typeface="Times New Roman" panose="02020603050405020304" pitchFamily="18" charset="0"/>
                        </a:rPr>
                        <m:t>=0.0394</m:t>
                      </m:r>
                    </m:oMath>
                  </m:oMathPara>
                </a14:m>
                <a:endParaRPr lang="en-US" sz="1466" dirty="0">
                  <a:latin typeface="Times New Roman" panose="02020603050405020304" pitchFamily="18" charset="0"/>
                  <a:ea typeface="Cambria Math" panose="02040503050406030204" pitchFamily="18" charset="0"/>
                  <a:cs typeface="Times New Roman" panose="02020603050405020304" pitchFamily="18" charset="0"/>
                </a:endParaRPr>
              </a:p>
              <a:p>
                <a:pPr marL="251209" indent="-251209" algn="just">
                  <a:buClr>
                    <a:schemeClr val="accent3"/>
                  </a:buClr>
                  <a:buSzPct val="150000"/>
                  <a:buFont typeface="Arial" pitchFamily="34" charset="0"/>
                  <a:buChar char="•"/>
                </a:pPr>
                <a:endParaRPr lang="en-US" sz="1466" dirty="0">
                  <a:latin typeface="Times New Roman" panose="02020603050405020304" pitchFamily="18" charset="0"/>
                  <a:cs typeface="Times New Roman" panose="02020603050405020304" pitchFamily="18" charset="0"/>
                </a:endParaRPr>
              </a:p>
              <a:p>
                <a:pPr marL="251209" indent="-251209" algn="just">
                  <a:buClr>
                    <a:schemeClr val="accent3"/>
                  </a:buClr>
                  <a:buSzPct val="150000"/>
                  <a:buFont typeface="Arial" pitchFamily="34" charset="0"/>
                  <a:buChar char="•"/>
                </a:pPr>
                <a:r>
                  <a:rPr lang="en-US" sz="1466" dirty="0">
                    <a:latin typeface="Times New Roman" panose="02020603050405020304" pitchFamily="18" charset="0"/>
                    <a:cs typeface="Times New Roman" panose="02020603050405020304" pitchFamily="18" charset="0"/>
                  </a:rPr>
                  <a:t>Splitting attribute: </a:t>
                </a:r>
                <a:r>
                  <a:rPr lang="en-US" sz="1466" dirty="0">
                    <a:solidFill>
                      <a:srgbClr val="0B5ED7"/>
                    </a:solidFill>
                    <a:latin typeface="Times New Roman" panose="02020603050405020304" pitchFamily="18" charset="0"/>
                    <a:cs typeface="Times New Roman" panose="02020603050405020304" pitchFamily="18" charset="0"/>
                  </a:rPr>
                  <a:t>Eye-sight</a:t>
                </a:r>
              </a:p>
              <a:p>
                <a:pPr marL="2930766" lvl="8" indent="-251209" algn="just">
                  <a:buClr>
                    <a:schemeClr val="accent3"/>
                  </a:buClr>
                  <a:buSzPct val="150000"/>
                  <a:buFont typeface="Arial" pitchFamily="34" charset="0"/>
                  <a:buChar char="•"/>
                </a:pPr>
                <a:endParaRPr lang="en-US" sz="586" dirty="0">
                  <a:solidFill>
                    <a:srgbClr val="0B5ED7"/>
                  </a:solidFill>
                  <a:latin typeface="Times New Roman" panose="02020603050405020304" pitchFamily="18" charset="0"/>
                  <a:cs typeface="Times New Roman" panose="02020603050405020304" pitchFamily="18" charset="0"/>
                </a:endParaRPr>
              </a:p>
              <a:p>
                <a:pPr algn="just">
                  <a:buClr>
                    <a:schemeClr val="accent3"/>
                  </a:buClr>
                  <a:buSzPct val="150000"/>
                </a:pPr>
                <a:r>
                  <a:rPr lang="en-US" sz="1466" dirty="0">
                    <a:latin typeface="Times New Roman" panose="02020603050405020304" pitchFamily="18" charset="0"/>
                    <a:cs typeface="Times New Roman" panose="02020603050405020304" pitchFamily="18" charset="0"/>
                  </a:rPr>
                  <a:t/>
                </a:r>
                <a14:m>
                  <m:oMath xmlns:m="http://schemas.openxmlformats.org/officeDocument/2006/math">
                    <m:r>
                      <a:rPr lang="en-US" sz="1466" i="1">
                        <a:latin typeface="Cambria Math" panose="02040503050406030204" pitchFamily="18" charset="0"/>
                        <a:ea typeface="Cambria Math" panose="02040503050406030204" pitchFamily="18" charset="0"/>
                        <a:cs typeface="Times New Roman" panose="02020603050405020304" pitchFamily="18" charset="0"/>
                      </a:rPr>
                      <m:t>𝛼</m:t>
                    </m:r>
                    <m:d>
                      <m:dPr>
                        <m:ctrlPr>
                          <a:rPr lang="en-US" sz="1466" i="1">
                            <a:latin typeface="Cambria Math" panose="02040503050406030204" pitchFamily="18" charset="0"/>
                            <a:ea typeface="Cambria Math" panose="02040503050406030204" pitchFamily="18" charset="0"/>
                            <a:cs typeface="Times New Roman" panose="02020603050405020304" pitchFamily="18" charset="0"/>
                          </a:rPr>
                        </m:ctrlPr>
                      </m:dPr>
                      <m:e>
                        <m:r>
                          <a:rPr lang="en-US" sz="1466" i="1">
                            <a:latin typeface="Cambria Math" panose="02040503050406030204" pitchFamily="18" charset="0"/>
                            <a:ea typeface="Cambria Math" panose="02040503050406030204" pitchFamily="18" charset="0"/>
                            <a:cs typeface="Times New Roman" panose="02020603050405020304" pitchFamily="18" charset="0"/>
                          </a:rPr>
                          <m:t>𝐸𝑦𝑒</m:t>
                        </m:r>
                        <m:r>
                          <a:rPr lang="en-US" sz="1466" i="1">
                            <a:latin typeface="Cambria Math"/>
                            <a:ea typeface="Cambria Math" panose="02040503050406030204" pitchFamily="18" charset="0"/>
                            <a:cs typeface="Times New Roman" panose="02020603050405020304" pitchFamily="18" charset="0"/>
                          </a:rPr>
                          <m:t>−</m:t>
                        </m:r>
                        <m:r>
                          <a:rPr lang="en-US" sz="1466" i="1">
                            <a:latin typeface="Cambria Math" panose="02040503050406030204" pitchFamily="18" charset="0"/>
                            <a:ea typeface="Cambria Math" panose="02040503050406030204" pitchFamily="18" charset="0"/>
                            <a:cs typeface="Times New Roman" panose="02020603050405020304" pitchFamily="18" charset="0"/>
                          </a:rPr>
                          <m:t>𝑠𝑖𝑔h𝑡</m:t>
                        </m:r>
                        <m:r>
                          <a:rPr lang="en-US" sz="1466" i="1">
                            <a:latin typeface="Cambria Math" panose="02040503050406030204" pitchFamily="18" charset="0"/>
                            <a:ea typeface="Cambria Math" panose="02040503050406030204" pitchFamily="18" charset="0"/>
                            <a:cs typeface="Times New Roman" panose="02020603050405020304" pitchFamily="18" charset="0"/>
                          </a:rPr>
                          <m:t>, </m:t>
                        </m:r>
                        <m:r>
                          <a:rPr lang="en-US" sz="1466" i="1">
                            <a:latin typeface="Cambria Math" panose="02040503050406030204" pitchFamily="18" charset="0"/>
                            <a:ea typeface="Cambria Math" panose="02040503050406030204" pitchFamily="18" charset="0"/>
                            <a:cs typeface="Times New Roman" panose="02020603050405020304" pitchFamily="18" charset="0"/>
                          </a:rPr>
                          <m:t>𝑂𝑃𝑇𝐻</m:t>
                        </m:r>
                      </m:e>
                    </m:d>
                    <m:r>
                      <a:rPr lang="en-US" sz="1466" i="1">
                        <a:latin typeface="Cambria Math" panose="02040503050406030204" pitchFamily="18" charset="0"/>
                        <a:ea typeface="Cambria Math" panose="02040503050406030204" pitchFamily="18" charset="0"/>
                        <a:cs typeface="Times New Roman" panose="02020603050405020304" pitchFamily="18" charset="0"/>
                      </a:rPr>
                      <m:t>=0.0395</m:t>
                    </m:r>
                  </m:oMath>
                </a14:m>
                <a:endParaRPr lang="en-US" sz="1466" dirty="0">
                  <a:latin typeface="Times New Roman" panose="02020603050405020304" pitchFamily="18" charset="0"/>
                  <a:ea typeface="Cambria Math" panose="02040503050406030204" pitchFamily="18" charset="0"/>
                  <a:cs typeface="Times New Roman" panose="02020603050405020304" pitchFamily="18" charset="0"/>
                </a:endParaRPr>
              </a:p>
              <a:p>
                <a:pPr marL="251209" indent="-251209" algn="just">
                  <a:buClr>
                    <a:schemeClr val="accent3"/>
                  </a:buClr>
                  <a:buSzPct val="150000"/>
                  <a:buFont typeface="Arial" pitchFamily="34" charset="0"/>
                  <a:buChar char="•"/>
                </a:pPr>
                <a:endParaRPr lang="en-US" sz="1466" dirty="0">
                  <a:latin typeface="Times New Roman" panose="02020603050405020304" pitchFamily="18" charset="0"/>
                  <a:ea typeface="Cambria Math" panose="02040503050406030204" pitchFamily="18" charset="0"/>
                  <a:cs typeface="Times New Roman" panose="02020603050405020304" pitchFamily="18" charset="0"/>
                </a:endParaRPr>
              </a:p>
              <a:p>
                <a:pPr marL="251209" indent="-251209" algn="just">
                  <a:buClr>
                    <a:schemeClr val="accent3"/>
                  </a:buClr>
                  <a:buSzPct val="150000"/>
                  <a:buFont typeface="Arial" pitchFamily="34" charset="0"/>
                  <a:buChar char="•"/>
                </a:pPr>
                <a:r>
                  <a:rPr lang="en-US" sz="1466" dirty="0">
                    <a:latin typeface="Times New Roman" panose="02020603050405020304" pitchFamily="18" charset="0"/>
                    <a:cs typeface="Times New Roman" panose="02020603050405020304" pitchFamily="18" charset="0"/>
                  </a:rPr>
                  <a:t>Splitting attribute: </a:t>
                </a:r>
                <a:r>
                  <a:rPr lang="en-US" sz="1466" dirty="0">
                    <a:solidFill>
                      <a:srgbClr val="0B5ED7"/>
                    </a:solidFill>
                    <a:latin typeface="Times New Roman" panose="02020603050405020304" pitchFamily="18" charset="0"/>
                    <a:cs typeface="Times New Roman" panose="02020603050405020304" pitchFamily="18" charset="0"/>
                  </a:rPr>
                  <a:t>Astigmatic</a:t>
                </a:r>
              </a:p>
              <a:p>
                <a:pPr marL="1256043" lvl="3" indent="-251209" algn="just">
                  <a:buClr>
                    <a:schemeClr val="accent3"/>
                  </a:buClr>
                  <a:buSzPct val="150000"/>
                  <a:buFont typeface="Arial" pitchFamily="34" charset="0"/>
                  <a:buChar char="•"/>
                </a:pPr>
                <a:endParaRPr lang="en-US" sz="586" dirty="0">
                  <a:solidFill>
                    <a:srgbClr val="0B5ED7"/>
                  </a:solidFill>
                  <a:latin typeface="Times New Roman" panose="02020603050405020304" pitchFamily="18" charset="0"/>
                  <a:cs typeface="Times New Roman" panose="02020603050405020304" pitchFamily="18" charset="0"/>
                </a:endParaRPr>
              </a:p>
              <a:p>
                <a:pPr algn="just">
                  <a:buClr>
                    <a:schemeClr val="accent3"/>
                  </a:buClr>
                  <a:buSzPct val="150000"/>
                </a:pPr>
                <a:r>
                  <a:rPr lang="en-US" sz="1466" dirty="0">
                    <a:latin typeface="Times New Roman" panose="02020603050405020304" pitchFamily="18" charset="0"/>
                    <a:cs typeface="Times New Roman" panose="02020603050405020304" pitchFamily="18" charset="0"/>
                  </a:rPr>
                  <a:t/>
                </a:r>
                <a14:m>
                  <m:oMath xmlns:m="http://schemas.openxmlformats.org/officeDocument/2006/math">
                    <m:r>
                      <a:rPr lang="en-US" sz="1466" i="1">
                        <a:latin typeface="Cambria Math" panose="02040503050406030204" pitchFamily="18" charset="0"/>
                        <a:ea typeface="Cambria Math" panose="02040503050406030204" pitchFamily="18" charset="0"/>
                        <a:cs typeface="Times New Roman" panose="02020603050405020304" pitchFamily="18" charset="0"/>
                      </a:rPr>
                      <m:t>𝛼</m:t>
                    </m:r>
                    <m:d>
                      <m:dPr>
                        <m:ctrlPr>
                          <a:rPr lang="en-US" sz="1466" i="1">
                            <a:latin typeface="Cambria Math" panose="02040503050406030204" pitchFamily="18" charset="0"/>
                            <a:ea typeface="Cambria Math" panose="02040503050406030204" pitchFamily="18" charset="0"/>
                            <a:cs typeface="Times New Roman" panose="02020603050405020304" pitchFamily="18" charset="0"/>
                          </a:rPr>
                        </m:ctrlPr>
                      </m:dPr>
                      <m:e>
                        <m:r>
                          <m:rPr>
                            <m:nor/>
                          </m:rPr>
                          <a:rPr lang="en-US" sz="1466" dirty="0">
                            <a:latin typeface="Times New Roman" panose="02020603050405020304" pitchFamily="18" charset="0"/>
                            <a:cs typeface="Times New Roman" panose="02020603050405020304" pitchFamily="18" charset="0"/>
                          </a:rPr>
                          <m:t>Astigmatic</m:t>
                        </m:r>
                        <m:r>
                          <m:rPr>
                            <m:nor/>
                          </m:rPr>
                          <a:rPr lang="en-US" sz="1466" dirty="0">
                            <a:latin typeface="Times New Roman" panose="02020603050405020304" pitchFamily="18" charset="0"/>
                            <a:cs typeface="Times New Roman" panose="02020603050405020304" pitchFamily="18" charset="0"/>
                          </a:rPr>
                          <m:t> </m:t>
                        </m:r>
                        <m:r>
                          <a:rPr lang="en-US" sz="1466" i="1">
                            <a:latin typeface="Cambria Math" panose="02040503050406030204" pitchFamily="18" charset="0"/>
                            <a:ea typeface="Cambria Math" panose="02040503050406030204" pitchFamily="18" charset="0"/>
                            <a:cs typeface="Times New Roman" panose="02020603050405020304" pitchFamily="18" charset="0"/>
                          </a:rPr>
                          <m:t>, </m:t>
                        </m:r>
                        <m:r>
                          <a:rPr lang="en-US" sz="1466" i="1">
                            <a:latin typeface="Cambria Math" panose="02040503050406030204" pitchFamily="18" charset="0"/>
                            <a:ea typeface="Cambria Math" panose="02040503050406030204" pitchFamily="18" charset="0"/>
                            <a:cs typeface="Times New Roman" panose="02020603050405020304" pitchFamily="18" charset="0"/>
                          </a:rPr>
                          <m:t>𝑂𝑃𝑇𝐻</m:t>
                        </m:r>
                      </m:e>
                    </m:d>
                    <m:r>
                      <a:rPr lang="en-US" sz="1466" i="1">
                        <a:latin typeface="Cambria Math" panose="02040503050406030204" pitchFamily="18" charset="0"/>
                        <a:ea typeface="Cambria Math" panose="02040503050406030204" pitchFamily="18" charset="0"/>
                        <a:cs typeface="Times New Roman" panose="02020603050405020304" pitchFamily="18" charset="0"/>
                      </a:rPr>
                      <m:t>=0.3</m:t>
                    </m:r>
                  </m:oMath>
                </a14:m>
                <a:r>
                  <a:rPr lang="en-US" sz="1466" dirty="0">
                    <a:latin typeface="Times New Roman" panose="02020603050405020304" pitchFamily="18" charset="0"/>
                    <a:ea typeface="Cambria Math" panose="02040503050406030204" pitchFamily="18" charset="0"/>
                    <a:cs typeface="Times New Roman" panose="02020603050405020304" pitchFamily="18" charset="0"/>
                  </a:rPr>
                  <a:t>770</a:t>
                </a:r>
              </a:p>
              <a:p>
                <a:pPr marL="251209" indent="-251209" algn="just">
                  <a:buClr>
                    <a:schemeClr val="accent3"/>
                  </a:buClr>
                  <a:buSzPct val="150000"/>
                  <a:buFont typeface="Arial" pitchFamily="34" charset="0"/>
                  <a:buChar char="•"/>
                </a:pPr>
                <a:endParaRPr lang="en-US" sz="1466" dirty="0">
                  <a:latin typeface="Times New Roman" panose="02020603050405020304" pitchFamily="18" charset="0"/>
                  <a:ea typeface="Cambria Math" panose="02040503050406030204" pitchFamily="18" charset="0"/>
                  <a:cs typeface="Times New Roman" panose="02020603050405020304" pitchFamily="18" charset="0"/>
                </a:endParaRPr>
              </a:p>
              <a:p>
                <a:pPr marL="251209" indent="-251209" algn="just">
                  <a:buClr>
                    <a:schemeClr val="accent3"/>
                  </a:buClr>
                  <a:buSzPct val="150000"/>
                  <a:buFont typeface="Arial" pitchFamily="34" charset="0"/>
                  <a:buChar char="•"/>
                </a:pPr>
                <a:r>
                  <a:rPr lang="en-US" sz="1466" dirty="0">
                    <a:latin typeface="Times New Roman" panose="02020603050405020304" pitchFamily="18" charset="0"/>
                    <a:cs typeface="Times New Roman" panose="02020603050405020304" pitchFamily="18" charset="0"/>
                  </a:rPr>
                  <a:t>Splitting attribute: </a:t>
                </a:r>
                <a:r>
                  <a:rPr lang="en-US" sz="1466" dirty="0">
                    <a:solidFill>
                      <a:srgbClr val="0B5ED7"/>
                    </a:solidFill>
                    <a:latin typeface="Times New Roman" panose="02020603050405020304" pitchFamily="18" charset="0"/>
                    <a:cs typeface="Times New Roman" panose="02020603050405020304" pitchFamily="18" charset="0"/>
                  </a:rPr>
                  <a:t>Use Type</a:t>
                </a:r>
              </a:p>
              <a:p>
                <a:pPr marL="586154" lvl="1" indent="-251209" algn="just">
                  <a:buClr>
                    <a:schemeClr val="accent3"/>
                  </a:buClr>
                  <a:buSzPct val="150000"/>
                  <a:buFont typeface="Arial" pitchFamily="34" charset="0"/>
                  <a:buChar char="•"/>
                </a:pPr>
                <a:endParaRPr lang="en-US" sz="586" dirty="0">
                  <a:solidFill>
                    <a:srgbClr val="0B5ED7"/>
                  </a:solidFill>
                  <a:latin typeface="Times New Roman" panose="02020603050405020304" pitchFamily="18" charset="0"/>
                  <a:cs typeface="Times New Roman" panose="02020603050405020304" pitchFamily="18" charset="0"/>
                </a:endParaRPr>
              </a:p>
              <a:p>
                <a:pPr algn="just">
                  <a:buClr>
                    <a:schemeClr val="accent3"/>
                  </a:buClr>
                  <a:buSzPct val="150000"/>
                </a:pPr>
                <a:r>
                  <a:rPr lang="en-US" sz="1466" dirty="0">
                    <a:latin typeface="Times New Roman" panose="02020603050405020304" pitchFamily="18" charset="0"/>
                    <a:cs typeface="Times New Roman" panose="02020603050405020304" pitchFamily="18" charset="0"/>
                  </a:rPr>
                  <a:t/>
                </a:r>
                <a14:m>
                  <m:oMath xmlns:m="http://schemas.openxmlformats.org/officeDocument/2006/math">
                    <m:r>
                      <a:rPr lang="en-US" sz="1466" i="1">
                        <a:latin typeface="Cambria Math" panose="02040503050406030204" pitchFamily="18" charset="0"/>
                        <a:ea typeface="Cambria Math" panose="02040503050406030204" pitchFamily="18" charset="0"/>
                        <a:cs typeface="Times New Roman" panose="02020603050405020304" pitchFamily="18" charset="0"/>
                      </a:rPr>
                      <m:t>𝛼</m:t>
                    </m:r>
                    <m:d>
                      <m:dPr>
                        <m:ctrlPr>
                          <a:rPr lang="en-US" sz="1466" i="1">
                            <a:latin typeface="Cambria Math" panose="02040503050406030204" pitchFamily="18" charset="0"/>
                            <a:ea typeface="Cambria Math" panose="02040503050406030204" pitchFamily="18" charset="0"/>
                            <a:cs typeface="Times New Roman" panose="02020603050405020304" pitchFamily="18" charset="0"/>
                          </a:rPr>
                        </m:ctrlPr>
                      </m:dPr>
                      <m:e>
                        <m:r>
                          <m:rPr>
                            <m:nor/>
                          </m:rPr>
                          <a:rPr lang="en-US" sz="1466" dirty="0">
                            <a:latin typeface="Times New Roman" panose="02020603050405020304" pitchFamily="18" charset="0"/>
                            <a:cs typeface="Times New Roman" panose="02020603050405020304" pitchFamily="18" charset="0"/>
                          </a:rPr>
                          <m:t>Use</m:t>
                        </m:r>
                        <m:r>
                          <m:rPr>
                            <m:nor/>
                          </m:rPr>
                          <a:rPr lang="en-US" sz="1466" dirty="0">
                            <a:latin typeface="Times New Roman" panose="02020603050405020304" pitchFamily="18" charset="0"/>
                            <a:cs typeface="Times New Roman" panose="02020603050405020304" pitchFamily="18" charset="0"/>
                          </a:rPr>
                          <m:t> </m:t>
                        </m:r>
                        <m:r>
                          <m:rPr>
                            <m:nor/>
                          </m:rPr>
                          <a:rPr lang="en-US" sz="1466" dirty="0">
                            <a:latin typeface="Times New Roman" panose="02020603050405020304" pitchFamily="18" charset="0"/>
                            <a:cs typeface="Times New Roman" panose="02020603050405020304" pitchFamily="18" charset="0"/>
                          </a:rPr>
                          <m:t>Type</m:t>
                        </m:r>
                        <m:r>
                          <m:rPr>
                            <m:nor/>
                          </m:rPr>
                          <a:rPr lang="en-US" sz="1466" dirty="0">
                            <a:latin typeface="Times New Roman" panose="02020603050405020304" pitchFamily="18" charset="0"/>
                            <a:cs typeface="Times New Roman" panose="02020603050405020304" pitchFamily="18" charset="0"/>
                          </a:rPr>
                          <m:t> </m:t>
                        </m:r>
                        <m:r>
                          <a:rPr lang="en-US" sz="1466" i="1">
                            <a:latin typeface="Cambria Math" panose="02040503050406030204" pitchFamily="18" charset="0"/>
                            <a:ea typeface="Cambria Math" panose="02040503050406030204" pitchFamily="18" charset="0"/>
                            <a:cs typeface="Times New Roman" panose="02020603050405020304" pitchFamily="18" charset="0"/>
                          </a:rPr>
                          <m:t>, </m:t>
                        </m:r>
                        <m:r>
                          <a:rPr lang="en-US" sz="1466" i="1">
                            <a:latin typeface="Cambria Math" panose="02040503050406030204" pitchFamily="18" charset="0"/>
                            <a:ea typeface="Cambria Math" panose="02040503050406030204" pitchFamily="18" charset="0"/>
                            <a:cs typeface="Times New Roman" panose="02020603050405020304" pitchFamily="18" charset="0"/>
                          </a:rPr>
                          <m:t>𝑂𝑃𝑇𝐻</m:t>
                        </m:r>
                      </m:e>
                    </m:d>
                    <m:r>
                      <a:rPr lang="en-US" sz="1466" i="1">
                        <a:latin typeface="Cambria Math" panose="02040503050406030204" pitchFamily="18" charset="0"/>
                        <a:ea typeface="Cambria Math" panose="02040503050406030204" pitchFamily="18" charset="0"/>
                        <a:cs typeface="Times New Roman" panose="02020603050405020304" pitchFamily="18" charset="0"/>
                      </a:rPr>
                      <m:t>=0.</m:t>
                    </m:r>
                  </m:oMath>
                </a14:m>
                <a:r>
                  <a:rPr lang="en-US" sz="1466" dirty="0">
                    <a:latin typeface="Times New Roman" panose="02020603050405020304" pitchFamily="18" charset="0"/>
                    <a:ea typeface="Cambria Math" panose="02040503050406030204" pitchFamily="18" charset="0"/>
                    <a:cs typeface="Times New Roman" panose="02020603050405020304" pitchFamily="18" charset="0"/>
                  </a:rPr>
                  <a:t>5488</a:t>
                </a:r>
              </a:p>
              <a:p>
                <a:pPr algn="just"/>
                <a:endParaRPr lang="en-US" sz="1466" dirty="0">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p:sp>
            <p:nvSpPr>
              <p:cNvPr id="11" name="TextBox 10"/>
              <p:cNvSpPr txBox="1">
                <a:spLocks noRot="1" noChangeAspect="1" noMove="1" noResize="1" noEditPoints="1" noAdjustHandles="1" noChangeArrowheads="1" noChangeShapeType="1" noTextEdit="1"/>
              </p:cNvSpPr>
              <p:nvPr/>
            </p:nvSpPr>
            <p:spPr>
              <a:xfrm>
                <a:off x="1318306" y="984315"/>
                <a:ext cx="6492080" cy="3949351"/>
              </a:xfrm>
              <a:prstGeom prst="rect">
                <a:avLst/>
              </a:prstGeom>
              <a:blipFill>
                <a:blip r:embed="rId2"/>
                <a:stretch>
                  <a:fillRect l="-1033" t="-2932" r="-376"/>
                </a:stretch>
              </a:blipFill>
            </p:spPr>
            <p:txBody>
              <a:bodyPr/>
              <a:lstStyle/>
              <a:p>
                <a:r>
                  <a:rPr lang="en-US">
                    <a:noFill/>
                  </a:rPr>
                  <a:t> </a:t>
                </a:r>
              </a:p>
            </p:txBody>
          </p:sp>
        </mc:Fallback>
      </mc:AlternateContent>
    </p:spTree>
    <p:extLst>
      <p:ext uri="{BB962C8B-B14F-4D97-AF65-F5344CB8AC3E}">
        <p14:creationId xmlns:p14="http://schemas.microsoft.com/office/powerpoint/2010/main" xmlns="" val="1129263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7227968" y="4767295"/>
            <a:ext cx="585093" cy="273844"/>
          </a:xfrm>
          <a:prstGeom prst="rect">
            <a:avLst/>
          </a:prstGeom>
        </p:spPr>
        <p:txBody>
          <a:bodyPr vert="horz" lIns="0" tIns="0" rIns="0" bIns="0" anchor="b"/>
          <a:lstStyle>
            <a:defPPr>
              <a:defRPr lang="en-US"/>
            </a:defPPr>
            <a:lvl1pPr marL="0" algn="r" defTabSz="685800" rtl="0" eaLnBrk="1" latinLnBrk="0" hangingPunct="1">
              <a:defRPr kumimoji="0" sz="900" kern="1200">
                <a:solidFill>
                  <a:schemeClr val="tx2">
                    <a:shade val="9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E2D238DB-7230-45D0-89A2-1890D4DEDBDF}" type="slidenum">
              <a:rPr lang="en-IN" smtClean="0">
                <a:solidFill>
                  <a:srgbClr val="04617B">
                    <a:shade val="90000"/>
                  </a:srgbClr>
                </a:solidFill>
              </a:rPr>
              <a:pPr/>
              <a:t>22</a:t>
            </a:fld>
            <a:endParaRPr lang="en-IN" dirty="0">
              <a:solidFill>
                <a:srgbClr val="04617B">
                  <a:shade val="90000"/>
                </a:srgbClr>
              </a:solidFill>
            </a:endParaRPr>
          </a:p>
        </p:txBody>
      </p:sp>
      <p:sp>
        <p:nvSpPr>
          <p:cNvPr id="9" name="Title 1"/>
          <p:cNvSpPr>
            <a:spLocks noGrp="1"/>
          </p:cNvSpPr>
          <p:nvPr>
            <p:ph type="title"/>
          </p:nvPr>
        </p:nvSpPr>
        <p:spPr>
          <a:xfrm>
            <a:off x="1416456" y="126429"/>
            <a:ext cx="6172200" cy="587961"/>
          </a:xfrm>
        </p:spPr>
        <p:txBody>
          <a:bodyPr>
            <a:normAutofit/>
          </a:bodyPr>
          <a:lstStyle/>
          <a:p>
            <a:r>
              <a:rPr lang="en-US" sz="2930" dirty="0">
                <a:solidFill>
                  <a:srgbClr val="A50021"/>
                </a:solidFill>
                <a:latin typeface="Times New Roman" pitchFamily="18" charset="0"/>
                <a:cs typeface="Times New Roman" pitchFamily="18" charset="0"/>
              </a:rPr>
              <a:t>Decision Tree Induction : ID3 Way</a:t>
            </a:r>
          </a:p>
        </p:txBody>
      </p:sp>
      <mc:AlternateContent xmlns:mc="http://schemas.openxmlformats.org/markup-compatibility/2006">
        <mc:Choice xmlns:a14="http://schemas.microsoft.com/office/drawing/2010/main" xmlns="" Requires="a14">
          <p:sp>
            <p:nvSpPr>
              <p:cNvPr id="11" name="TextBox 10"/>
              <p:cNvSpPr txBox="1"/>
              <p:nvPr/>
            </p:nvSpPr>
            <p:spPr>
              <a:xfrm>
                <a:off x="1318306" y="850343"/>
                <a:ext cx="6492080" cy="4017190"/>
              </a:xfrm>
              <a:prstGeom prst="rect">
                <a:avLst/>
              </a:prstGeom>
              <a:noFill/>
            </p:spPr>
            <p:txBody>
              <a:bodyPr wrap="square" rtlCol="0">
                <a:spAutoFit/>
              </a:bodyPr>
              <a:lstStyle/>
              <a:p>
                <a:pPr algn="just"/>
                <a:endParaRPr lang="en-US" sz="1466" dirty="0">
                  <a:latin typeface="Times New Roman" panose="02020603050405020304" pitchFamily="18" charset="0"/>
                  <a:ea typeface="Cambria Math" panose="02040503050406030204" pitchFamily="18" charset="0"/>
                  <a:cs typeface="Times New Roman" panose="02020603050405020304" pitchFamily="18" charset="0"/>
                </a:endParaRPr>
              </a:p>
              <a:p>
                <a:pPr marL="251209" indent="-251209" algn="just">
                  <a:buClr>
                    <a:schemeClr val="accent3"/>
                  </a:buClr>
                  <a:buSzPct val="150000"/>
                  <a:buFont typeface="Arial" pitchFamily="34" charset="0"/>
                  <a:buChar char="•"/>
                </a:pPr>
                <a:r>
                  <a:rPr lang="en-US" sz="1466" dirty="0">
                    <a:latin typeface="Times New Roman" panose="02020603050405020304" pitchFamily="18" charset="0"/>
                    <a:ea typeface="Cambria Math" panose="02040503050406030204" pitchFamily="18" charset="0"/>
                    <a:cs typeface="Times New Roman" panose="02020603050405020304" pitchFamily="18" charset="0"/>
                  </a:rPr>
                  <a:t>The ID3 strategy of attribute selection is to choose to split on the attribute that gives the greatest reduction in the weighted average entropy</a:t>
                </a:r>
              </a:p>
              <a:p>
                <a:pPr marL="2260877" lvl="6" indent="-251209" algn="just">
                  <a:buClr>
                    <a:schemeClr val="accent3"/>
                  </a:buClr>
                  <a:buSzPct val="150000"/>
                  <a:buFont typeface="Arial" pitchFamily="34" charset="0"/>
                  <a:buChar char="•"/>
                </a:pPr>
                <a:endParaRPr lang="en-US" sz="733" dirty="0">
                  <a:latin typeface="Times New Roman" panose="02020603050405020304" pitchFamily="18" charset="0"/>
                  <a:ea typeface="Cambria Math" panose="02040503050406030204" pitchFamily="18" charset="0"/>
                  <a:cs typeface="Times New Roman" panose="02020603050405020304" pitchFamily="18" charset="0"/>
                </a:endParaRPr>
              </a:p>
              <a:p>
                <a:pPr marL="586154" lvl="1" indent="-251209" algn="just">
                  <a:buClr>
                    <a:schemeClr val="accent3"/>
                  </a:buClr>
                  <a:buSzPct val="150000"/>
                  <a:buFont typeface="Arial" pitchFamily="34" charset="0"/>
                  <a:buChar char="•"/>
                </a:pPr>
                <a:r>
                  <a:rPr lang="en-US" sz="1466" dirty="0">
                    <a:latin typeface="Times New Roman" panose="02020603050405020304" pitchFamily="18" charset="0"/>
                    <a:ea typeface="Cambria Math" panose="02040503050406030204" pitchFamily="18" charset="0"/>
                    <a:cs typeface="Times New Roman" panose="02020603050405020304" pitchFamily="18" charset="0"/>
                  </a:rPr>
                  <a:t>The one that maximizes the value of information gain </a:t>
                </a:r>
              </a:p>
              <a:p>
                <a:pPr marL="586154" lvl="1" indent="-251209" algn="just">
                  <a:buClr>
                    <a:schemeClr val="accent3"/>
                  </a:buClr>
                  <a:buSzPct val="150000"/>
                  <a:buFont typeface="Arial" pitchFamily="34" charset="0"/>
                  <a:buChar char="•"/>
                </a:pPr>
                <a:endParaRPr lang="en-US" sz="1466" dirty="0">
                  <a:latin typeface="Times New Roman" panose="02020603050405020304" pitchFamily="18" charset="0"/>
                  <a:ea typeface="Cambria Math" panose="02040503050406030204" pitchFamily="18" charset="0"/>
                  <a:cs typeface="Times New Roman" panose="02020603050405020304" pitchFamily="18" charset="0"/>
                </a:endParaRPr>
              </a:p>
              <a:p>
                <a:pPr marL="251209" indent="-251209" algn="just">
                  <a:buClr>
                    <a:schemeClr val="accent3"/>
                  </a:buClr>
                  <a:buSzPct val="150000"/>
                  <a:buFont typeface="Arial" pitchFamily="34" charset="0"/>
                  <a:buChar char="•"/>
                </a:pPr>
                <a:r>
                  <a:rPr lang="en-US" sz="1466" dirty="0">
                    <a:latin typeface="Times New Roman" panose="02020603050405020304" pitchFamily="18" charset="0"/>
                    <a:ea typeface="Cambria Math" panose="02040503050406030204" pitchFamily="18" charset="0"/>
                    <a:cs typeface="Times New Roman" panose="02020603050405020304" pitchFamily="18" charset="0"/>
                  </a:rPr>
                  <a:t>In the example with OPTH database, the larger values of information gain is </a:t>
                </a:r>
                <a14:m>
                  <m:oMath xmlns:m="http://schemas.openxmlformats.org/officeDocument/2006/math">
                    <m:r>
                      <a:rPr lang="en-US" sz="1466" i="1">
                        <a:latin typeface="Cambria Math" panose="02040503050406030204" pitchFamily="18" charset="0"/>
                        <a:ea typeface="Cambria Math" panose="02040503050406030204" pitchFamily="18" charset="0"/>
                        <a:cs typeface="Times New Roman" panose="02020603050405020304" pitchFamily="18" charset="0"/>
                      </a:rPr>
                      <m:t>𝛼</m:t>
                    </m:r>
                    <m:d>
                      <m:dPr>
                        <m:ctrlPr>
                          <a:rPr lang="en-US" sz="1466" i="1">
                            <a:latin typeface="Cambria Math" panose="02040503050406030204" pitchFamily="18" charset="0"/>
                            <a:ea typeface="Cambria Math" panose="02040503050406030204" pitchFamily="18" charset="0"/>
                            <a:cs typeface="Times New Roman" panose="02020603050405020304" pitchFamily="18" charset="0"/>
                          </a:rPr>
                        </m:ctrlPr>
                      </m:dPr>
                      <m:e>
                        <m:r>
                          <m:rPr>
                            <m:nor/>
                          </m:rPr>
                          <a:rPr lang="en-US" sz="1466" dirty="0">
                            <a:latin typeface="Times New Roman" panose="02020603050405020304" pitchFamily="18" charset="0"/>
                            <a:cs typeface="Times New Roman" panose="02020603050405020304" pitchFamily="18" charset="0"/>
                          </a:rPr>
                          <m:t>Use</m:t>
                        </m:r>
                        <m:r>
                          <m:rPr>
                            <m:nor/>
                          </m:rPr>
                          <a:rPr lang="en-US" sz="1466" dirty="0">
                            <a:latin typeface="Times New Roman" panose="02020603050405020304" pitchFamily="18" charset="0"/>
                            <a:cs typeface="Times New Roman" panose="02020603050405020304" pitchFamily="18" charset="0"/>
                          </a:rPr>
                          <m:t> </m:t>
                        </m:r>
                        <m:r>
                          <m:rPr>
                            <m:nor/>
                          </m:rPr>
                          <a:rPr lang="en-US" sz="1466" dirty="0">
                            <a:latin typeface="Times New Roman" panose="02020603050405020304" pitchFamily="18" charset="0"/>
                            <a:cs typeface="Times New Roman" panose="02020603050405020304" pitchFamily="18" charset="0"/>
                          </a:rPr>
                          <m:t>Type</m:t>
                        </m:r>
                        <m:r>
                          <m:rPr>
                            <m:nor/>
                          </m:rPr>
                          <a:rPr lang="en-US" sz="1466" dirty="0">
                            <a:latin typeface="Times New Roman" panose="02020603050405020304" pitchFamily="18" charset="0"/>
                            <a:cs typeface="Times New Roman" panose="02020603050405020304" pitchFamily="18" charset="0"/>
                          </a:rPr>
                          <m:t> </m:t>
                        </m:r>
                        <m:r>
                          <a:rPr lang="en-US" sz="1466" i="1">
                            <a:latin typeface="Cambria Math" panose="02040503050406030204" pitchFamily="18" charset="0"/>
                            <a:ea typeface="Cambria Math" panose="02040503050406030204" pitchFamily="18" charset="0"/>
                            <a:cs typeface="Times New Roman" panose="02020603050405020304" pitchFamily="18" charset="0"/>
                          </a:rPr>
                          <m:t>, </m:t>
                        </m:r>
                        <m:r>
                          <a:rPr lang="en-US" sz="1466" i="1">
                            <a:latin typeface="Cambria Math" panose="02040503050406030204" pitchFamily="18" charset="0"/>
                            <a:ea typeface="Cambria Math" panose="02040503050406030204" pitchFamily="18" charset="0"/>
                            <a:cs typeface="Times New Roman" panose="02020603050405020304" pitchFamily="18" charset="0"/>
                          </a:rPr>
                          <m:t>𝑂𝑃𝑇𝐻</m:t>
                        </m:r>
                      </m:e>
                    </m:d>
                    <m:r>
                      <a:rPr lang="en-US" sz="1466" i="1">
                        <a:latin typeface="Cambria Math" panose="02040503050406030204" pitchFamily="18" charset="0"/>
                        <a:ea typeface="Cambria Math" panose="02040503050406030204" pitchFamily="18" charset="0"/>
                        <a:cs typeface="Times New Roman" panose="02020603050405020304" pitchFamily="18" charset="0"/>
                      </a:rPr>
                      <m:t>=0.</m:t>
                    </m:r>
                  </m:oMath>
                </a14:m>
                <a:r>
                  <a:rPr lang="en-US" sz="1466" dirty="0">
                    <a:latin typeface="Times New Roman" panose="02020603050405020304" pitchFamily="18" charset="0"/>
                    <a:ea typeface="Cambria Math" panose="02040503050406030204" pitchFamily="18" charset="0"/>
                    <a:cs typeface="Times New Roman" panose="02020603050405020304" pitchFamily="18" charset="0"/>
                  </a:rPr>
                  <a:t>5488</a:t>
                </a:r>
              </a:p>
              <a:p>
                <a:pPr marL="251209" indent="-251209" algn="just">
                  <a:buClr>
                    <a:schemeClr val="accent3"/>
                  </a:buClr>
                  <a:buSzPct val="150000"/>
                  <a:buFont typeface="Arial" pitchFamily="34" charset="0"/>
                  <a:buChar char="•"/>
                </a:pPr>
                <a:endParaRPr lang="en-US" sz="586" dirty="0">
                  <a:latin typeface="Times New Roman" panose="02020603050405020304" pitchFamily="18" charset="0"/>
                  <a:ea typeface="Cambria Math" panose="02040503050406030204" pitchFamily="18" charset="0"/>
                  <a:cs typeface="Times New Roman" panose="02020603050405020304" pitchFamily="18" charset="0"/>
                </a:endParaRPr>
              </a:p>
              <a:p>
                <a:pPr marL="586154" lvl="1" indent="-251209" algn="just">
                  <a:buClr>
                    <a:schemeClr val="accent3"/>
                  </a:buClr>
                  <a:buSzPct val="150000"/>
                  <a:buFont typeface="Arial" pitchFamily="34" charset="0"/>
                  <a:buChar char="•"/>
                </a:pPr>
                <a:r>
                  <a:rPr lang="en-US" sz="1466" dirty="0">
                    <a:latin typeface="Times New Roman" panose="02020603050405020304" pitchFamily="18" charset="0"/>
                    <a:ea typeface="Cambria Math" panose="02040503050406030204" pitchFamily="18" charset="0"/>
                    <a:cs typeface="Times New Roman" panose="02020603050405020304" pitchFamily="18" charset="0"/>
                  </a:rPr>
                  <a:t>Hence, the attribute should be chosen for splitting is “</a:t>
                </a:r>
                <a:r>
                  <a:rPr lang="en-US" sz="1466" dirty="0">
                    <a:solidFill>
                      <a:srgbClr val="0B5ED7"/>
                    </a:solidFill>
                    <a:latin typeface="Times New Roman" panose="02020603050405020304" pitchFamily="18" charset="0"/>
                    <a:ea typeface="Cambria Math" panose="02040503050406030204" pitchFamily="18" charset="0"/>
                    <a:cs typeface="Times New Roman" panose="02020603050405020304" pitchFamily="18" charset="0"/>
                  </a:rPr>
                  <a:t>Use Type</a:t>
                </a:r>
                <a:r>
                  <a:rPr lang="en-US" sz="1466" dirty="0">
                    <a:latin typeface="Times New Roman" panose="02020603050405020304" pitchFamily="18" charset="0"/>
                    <a:ea typeface="Cambria Math" panose="02040503050406030204" pitchFamily="18" charset="0"/>
                    <a:cs typeface="Times New Roman" panose="02020603050405020304" pitchFamily="18" charset="0"/>
                  </a:rPr>
                  <a:t>”. </a:t>
                </a:r>
              </a:p>
              <a:p>
                <a:pPr marL="586154" lvl="1" indent="-251209" algn="just">
                  <a:buClr>
                    <a:schemeClr val="accent3"/>
                  </a:buClr>
                  <a:buSzPct val="150000"/>
                  <a:buFont typeface="Arial" pitchFamily="34" charset="0"/>
                  <a:buChar char="•"/>
                </a:pPr>
                <a:endParaRPr lang="en-US" sz="1466" dirty="0">
                  <a:latin typeface="Times New Roman" panose="02020603050405020304" pitchFamily="18" charset="0"/>
                  <a:ea typeface="Cambria Math" panose="02040503050406030204" pitchFamily="18" charset="0"/>
                  <a:cs typeface="Times New Roman" panose="02020603050405020304" pitchFamily="18" charset="0"/>
                </a:endParaRPr>
              </a:p>
              <a:p>
                <a:pPr marL="251209" indent="-251209" algn="just">
                  <a:buClr>
                    <a:schemeClr val="accent3"/>
                  </a:buClr>
                  <a:buSzPct val="150000"/>
                  <a:buFont typeface="Arial" pitchFamily="34" charset="0"/>
                  <a:buChar char="•"/>
                </a:pPr>
                <a:r>
                  <a:rPr lang="en-US" sz="1466" dirty="0">
                    <a:latin typeface="Times New Roman" panose="02020603050405020304" pitchFamily="18" charset="0"/>
                    <a:ea typeface="Cambria Math" panose="02040503050406030204" pitchFamily="18" charset="0"/>
                    <a:cs typeface="Times New Roman" panose="02020603050405020304" pitchFamily="18" charset="0"/>
                  </a:rPr>
                  <a:t>The process of splitting on nodes is repeated for each branch of the evolving decision tree, and the final tree, which would look like is shown in the following slide and calculation is left for practice.</a:t>
                </a:r>
              </a:p>
              <a:p>
                <a:pPr algn="just"/>
                <a:endParaRPr lang="en-US" sz="1319" dirty="0">
                  <a:latin typeface="Times New Roman" panose="02020603050405020304" pitchFamily="18" charset="0"/>
                  <a:ea typeface="Cambria Math" panose="02040503050406030204" pitchFamily="18" charset="0"/>
                  <a:cs typeface="Times New Roman" panose="02020603050405020304" pitchFamily="18" charset="0"/>
                </a:endParaRPr>
              </a:p>
              <a:p>
                <a:pPr algn="just"/>
                <a:endParaRPr lang="en-US" sz="1319" dirty="0">
                  <a:latin typeface="Times New Roman" panose="02020603050405020304" pitchFamily="18" charset="0"/>
                  <a:ea typeface="Cambria Math" panose="02040503050406030204" pitchFamily="18" charset="0"/>
                  <a:cs typeface="Times New Roman" panose="02020603050405020304" pitchFamily="18" charset="0"/>
                </a:endParaRPr>
              </a:p>
              <a:p>
                <a:pPr algn="just"/>
                <a:endParaRPr lang="en-US" sz="1319" dirty="0">
                  <a:latin typeface="Times New Roman" panose="02020603050405020304" pitchFamily="18" charset="0"/>
                  <a:ea typeface="Cambria Math" panose="02040503050406030204" pitchFamily="18" charset="0"/>
                  <a:cs typeface="Times New Roman" panose="02020603050405020304" pitchFamily="18" charset="0"/>
                </a:endParaRPr>
              </a:p>
              <a:p>
                <a:pPr algn="just"/>
                <a:endParaRPr lang="en-US" sz="1319" dirty="0">
                  <a:latin typeface="Times New Roman" panose="02020603050405020304" pitchFamily="18" charset="0"/>
                  <a:ea typeface="Cambria Math" panose="02040503050406030204" pitchFamily="18" charset="0"/>
                  <a:cs typeface="Times New Roman" panose="02020603050405020304" pitchFamily="18" charset="0"/>
                </a:endParaRPr>
              </a:p>
              <a:p>
                <a:pPr algn="just"/>
                <a:endParaRPr lang="en-US" sz="1319" dirty="0">
                  <a:latin typeface="Times New Roman" panose="02020603050405020304" pitchFamily="18" charset="0"/>
                  <a:cs typeface="Times New Roman" panose="02020603050405020304" pitchFamily="18" charset="0"/>
                </a:endParaRPr>
              </a:p>
            </p:txBody>
          </p:sp>
        </mc:Choice>
        <mc:Fallback>
          <p:sp>
            <p:nvSpPr>
              <p:cNvPr id="11" name="TextBox 10"/>
              <p:cNvSpPr txBox="1">
                <a:spLocks noRot="1" noChangeAspect="1" noMove="1" noResize="1" noEditPoints="1" noAdjustHandles="1" noChangeArrowheads="1" noChangeShapeType="1" noTextEdit="1"/>
              </p:cNvSpPr>
              <p:nvPr/>
            </p:nvSpPr>
            <p:spPr>
              <a:xfrm>
                <a:off x="1318306" y="850343"/>
                <a:ext cx="6492080" cy="4017190"/>
              </a:xfrm>
              <a:prstGeom prst="rect">
                <a:avLst/>
              </a:prstGeom>
              <a:blipFill>
                <a:blip r:embed="rId2"/>
                <a:stretch>
                  <a:fillRect l="-1033" r="-376"/>
                </a:stretch>
              </a:blipFill>
            </p:spPr>
            <p:txBody>
              <a:bodyPr/>
              <a:lstStyle/>
              <a:p>
                <a:r>
                  <a:rPr lang="en-US">
                    <a:noFill/>
                  </a:rPr>
                  <a:t> </a:t>
                </a:r>
              </a:p>
            </p:txBody>
          </p:sp>
        </mc:Fallback>
      </mc:AlternateContent>
    </p:spTree>
    <p:extLst>
      <p:ext uri="{BB962C8B-B14F-4D97-AF65-F5344CB8AC3E}">
        <p14:creationId xmlns:p14="http://schemas.microsoft.com/office/powerpoint/2010/main" xmlns="" val="2427232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7227968" y="4767295"/>
            <a:ext cx="585093" cy="273844"/>
          </a:xfrm>
          <a:prstGeom prst="rect">
            <a:avLst/>
          </a:prstGeom>
        </p:spPr>
        <p:txBody>
          <a:bodyPr vert="horz" lIns="0" tIns="0" rIns="0" bIns="0" anchor="b"/>
          <a:lstStyle>
            <a:defPPr>
              <a:defRPr lang="en-US"/>
            </a:defPPr>
            <a:lvl1pPr marL="0" algn="r" defTabSz="685800" rtl="0" eaLnBrk="1" latinLnBrk="0" hangingPunct="1">
              <a:defRPr kumimoji="0" sz="900" kern="1200">
                <a:solidFill>
                  <a:schemeClr val="tx2">
                    <a:shade val="9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E2D238DB-7230-45D0-89A2-1890D4DEDBDF}" type="slidenum">
              <a:rPr lang="en-IN" smtClean="0">
                <a:solidFill>
                  <a:srgbClr val="04617B">
                    <a:shade val="90000"/>
                  </a:srgbClr>
                </a:solidFill>
              </a:rPr>
              <a:pPr/>
              <a:t>23</a:t>
            </a:fld>
            <a:endParaRPr lang="en-IN" dirty="0">
              <a:solidFill>
                <a:srgbClr val="04617B">
                  <a:shade val="90000"/>
                </a:srgbClr>
              </a:solidFill>
            </a:endParaRPr>
          </a:p>
        </p:txBody>
      </p:sp>
      <p:sp>
        <p:nvSpPr>
          <p:cNvPr id="9" name="Title 1"/>
          <p:cNvSpPr>
            <a:spLocks noGrp="1"/>
          </p:cNvSpPr>
          <p:nvPr>
            <p:ph type="title"/>
          </p:nvPr>
        </p:nvSpPr>
        <p:spPr>
          <a:xfrm>
            <a:off x="1416456" y="-17561"/>
            <a:ext cx="6172200" cy="587961"/>
          </a:xfrm>
        </p:spPr>
        <p:txBody>
          <a:bodyPr>
            <a:normAutofit/>
          </a:bodyPr>
          <a:lstStyle/>
          <a:p>
            <a:r>
              <a:rPr lang="en-US" sz="2930" dirty="0">
                <a:solidFill>
                  <a:srgbClr val="A50021"/>
                </a:solidFill>
                <a:latin typeface="Times New Roman" pitchFamily="18" charset="0"/>
                <a:cs typeface="Times New Roman" pitchFamily="18" charset="0"/>
              </a:rPr>
              <a:t>Decision Tree Induction : ID3 Way</a:t>
            </a:r>
          </a:p>
        </p:txBody>
      </p:sp>
      <p:graphicFrame>
        <p:nvGraphicFramePr>
          <p:cNvPr id="2" name="Table 1"/>
          <p:cNvGraphicFramePr>
            <a:graphicFrameLocks noGrp="1"/>
          </p:cNvGraphicFramePr>
          <p:nvPr/>
        </p:nvGraphicFramePr>
        <p:xfrm>
          <a:off x="1988160" y="770832"/>
          <a:ext cx="796870" cy="404082"/>
        </p:xfrm>
        <a:graphic>
          <a:graphicData uri="http://schemas.openxmlformats.org/drawingml/2006/table">
            <a:tbl>
              <a:tblPr firstRow="1" bandRow="1">
                <a:tableStyleId>{616DA210-FB5B-4158-B5E0-FEB733F419BA}</a:tableStyleId>
              </a:tblPr>
              <a:tblGrid>
                <a:gridCol w="159374">
                  <a:extLst>
                    <a:ext uri="{9D8B030D-6E8A-4147-A177-3AD203B41FA5}">
                      <a16:colId xmlns:a16="http://schemas.microsoft.com/office/drawing/2014/main" xmlns="" val="3370297100"/>
                    </a:ext>
                  </a:extLst>
                </a:gridCol>
                <a:gridCol w="159374">
                  <a:extLst>
                    <a:ext uri="{9D8B030D-6E8A-4147-A177-3AD203B41FA5}">
                      <a16:colId xmlns:a16="http://schemas.microsoft.com/office/drawing/2014/main" xmlns="" val="2109562090"/>
                    </a:ext>
                  </a:extLst>
                </a:gridCol>
                <a:gridCol w="159374">
                  <a:extLst>
                    <a:ext uri="{9D8B030D-6E8A-4147-A177-3AD203B41FA5}">
                      <a16:colId xmlns:a16="http://schemas.microsoft.com/office/drawing/2014/main" xmlns="" val="1616303892"/>
                    </a:ext>
                  </a:extLst>
                </a:gridCol>
                <a:gridCol w="159374">
                  <a:extLst>
                    <a:ext uri="{9D8B030D-6E8A-4147-A177-3AD203B41FA5}">
                      <a16:colId xmlns:a16="http://schemas.microsoft.com/office/drawing/2014/main" xmlns="" val="1760263187"/>
                    </a:ext>
                  </a:extLst>
                </a:gridCol>
                <a:gridCol w="159374">
                  <a:extLst>
                    <a:ext uri="{9D8B030D-6E8A-4147-A177-3AD203B41FA5}">
                      <a16:colId xmlns:a16="http://schemas.microsoft.com/office/drawing/2014/main" xmlns="" val="2678046275"/>
                    </a:ext>
                  </a:extLst>
                </a:gridCol>
              </a:tblGrid>
              <a:tr h="158427">
                <a:tc>
                  <a:txBody>
                    <a:bodyPr/>
                    <a:lstStyle/>
                    <a:p>
                      <a:endParaRPr lang="en-US" sz="600" dirty="0">
                        <a:latin typeface="Cambria Math" panose="02040503050406030204" pitchFamily="18" charset="0"/>
                        <a:ea typeface="Cambria Math" panose="02040503050406030204" pitchFamily="18" charset="0"/>
                      </a:endParaRPr>
                    </a:p>
                  </a:txBody>
                  <a:tcPr marL="66987" marR="66987" marT="33494" marB="33494"/>
                </a:tc>
                <a:tc>
                  <a:txBody>
                    <a:bodyPr/>
                    <a:lstStyle/>
                    <a:p>
                      <a:endParaRPr lang="en-US" sz="600" dirty="0">
                        <a:latin typeface="Cambria Math" panose="02040503050406030204" pitchFamily="18" charset="0"/>
                        <a:ea typeface="Cambria Math" panose="02040503050406030204" pitchFamily="18" charset="0"/>
                      </a:endParaRPr>
                    </a:p>
                  </a:txBody>
                  <a:tcPr marL="66987" marR="66987" marT="33494" marB="33494"/>
                </a:tc>
                <a:tc>
                  <a:txBody>
                    <a:bodyPr/>
                    <a:lstStyle/>
                    <a:p>
                      <a:endParaRPr lang="en-US" sz="600" dirty="0">
                        <a:latin typeface="Cambria Math" panose="02040503050406030204" pitchFamily="18" charset="0"/>
                        <a:ea typeface="Cambria Math" panose="02040503050406030204" pitchFamily="18" charset="0"/>
                      </a:endParaRPr>
                    </a:p>
                  </a:txBody>
                  <a:tcPr marL="66987" marR="66987" marT="33494" marB="33494"/>
                </a:tc>
                <a:tc>
                  <a:txBody>
                    <a:bodyPr/>
                    <a:lstStyle/>
                    <a:p>
                      <a:endParaRPr lang="en-US" sz="600" dirty="0">
                        <a:latin typeface="Cambria Math" panose="02040503050406030204" pitchFamily="18" charset="0"/>
                        <a:ea typeface="Cambria Math" panose="02040503050406030204" pitchFamily="18" charset="0"/>
                      </a:endParaRPr>
                    </a:p>
                  </a:txBody>
                  <a:tcPr marL="66987" marR="66987" marT="33494" marB="33494"/>
                </a:tc>
                <a:tc>
                  <a:txBody>
                    <a:bodyPr/>
                    <a:lstStyle/>
                    <a:p>
                      <a:endParaRPr lang="en-US" sz="600" dirty="0">
                        <a:latin typeface="Cambria Math" panose="02040503050406030204" pitchFamily="18" charset="0"/>
                        <a:ea typeface="Cambria Math" panose="02040503050406030204" pitchFamily="18" charset="0"/>
                      </a:endParaRPr>
                    </a:p>
                  </a:txBody>
                  <a:tcPr marL="66987" marR="66987" marT="33494" marB="33494"/>
                </a:tc>
                <a:extLst>
                  <a:ext uri="{0D108BD9-81ED-4DB2-BD59-A6C34878D82A}">
                    <a16:rowId xmlns:a16="http://schemas.microsoft.com/office/drawing/2014/main" xmlns="" val="147354662"/>
                  </a:ext>
                </a:extLst>
              </a:tr>
              <a:tr h="245654">
                <a:tc>
                  <a:txBody>
                    <a:bodyPr/>
                    <a:lstStyle/>
                    <a:p>
                      <a:endParaRPr lang="en-US" sz="600" dirty="0">
                        <a:latin typeface="Cambria Math" panose="02040503050406030204" pitchFamily="18" charset="0"/>
                        <a:ea typeface="Cambria Math" panose="02040503050406030204" pitchFamily="18" charset="0"/>
                      </a:endParaRPr>
                    </a:p>
                  </a:txBody>
                  <a:tcPr marL="66987" marR="66987" marT="33494" marB="33494"/>
                </a:tc>
                <a:tc>
                  <a:txBody>
                    <a:bodyPr/>
                    <a:lstStyle/>
                    <a:p>
                      <a:endParaRPr lang="en-US" sz="600" dirty="0">
                        <a:latin typeface="Cambria Math" panose="02040503050406030204" pitchFamily="18" charset="0"/>
                        <a:ea typeface="Cambria Math" panose="02040503050406030204" pitchFamily="18" charset="0"/>
                      </a:endParaRPr>
                    </a:p>
                  </a:txBody>
                  <a:tcPr marL="66987" marR="66987" marT="33494" marB="33494"/>
                </a:tc>
                <a:tc>
                  <a:txBody>
                    <a:bodyPr/>
                    <a:lstStyle/>
                    <a:p>
                      <a:endParaRPr lang="en-US" sz="600" dirty="0">
                        <a:latin typeface="Cambria Math" panose="02040503050406030204" pitchFamily="18" charset="0"/>
                        <a:ea typeface="Cambria Math" panose="02040503050406030204" pitchFamily="18" charset="0"/>
                      </a:endParaRPr>
                    </a:p>
                  </a:txBody>
                  <a:tcPr marL="66987" marR="66987" marT="33494" marB="33494"/>
                </a:tc>
                <a:tc>
                  <a:txBody>
                    <a:bodyPr/>
                    <a:lstStyle/>
                    <a:p>
                      <a:endParaRPr lang="en-US" sz="600" dirty="0">
                        <a:latin typeface="Cambria Math" panose="02040503050406030204" pitchFamily="18" charset="0"/>
                        <a:ea typeface="Cambria Math" panose="02040503050406030204" pitchFamily="18" charset="0"/>
                      </a:endParaRPr>
                    </a:p>
                  </a:txBody>
                  <a:tcPr marL="66987" marR="66987" marT="33494" marB="33494"/>
                </a:tc>
                <a:tc>
                  <a:txBody>
                    <a:bodyPr/>
                    <a:lstStyle/>
                    <a:p>
                      <a:endParaRPr lang="en-US" sz="600" dirty="0">
                        <a:latin typeface="Cambria Math" panose="02040503050406030204" pitchFamily="18" charset="0"/>
                        <a:ea typeface="Cambria Math" panose="02040503050406030204" pitchFamily="18" charset="0"/>
                      </a:endParaRPr>
                    </a:p>
                  </a:txBody>
                  <a:tcPr marL="66987" marR="66987" marT="33494" marB="33494"/>
                </a:tc>
                <a:extLst>
                  <a:ext uri="{0D108BD9-81ED-4DB2-BD59-A6C34878D82A}">
                    <a16:rowId xmlns:a16="http://schemas.microsoft.com/office/drawing/2014/main" xmlns="" val="603893516"/>
                  </a:ext>
                </a:extLst>
              </a:tr>
            </a:tbl>
          </a:graphicData>
        </a:graphic>
      </p:graphicFrame>
      <p:sp>
        <p:nvSpPr>
          <p:cNvPr id="3" name="Oval 2"/>
          <p:cNvSpPr/>
          <p:nvPr/>
        </p:nvSpPr>
        <p:spPr>
          <a:xfrm>
            <a:off x="1537421" y="1418257"/>
            <a:ext cx="820118" cy="29424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72" dirty="0">
                <a:latin typeface="Cambria Math" panose="02040503050406030204" pitchFamily="18" charset="0"/>
                <a:ea typeface="Cambria Math" panose="02040503050406030204" pitchFamily="18" charset="0"/>
              </a:rPr>
              <a:t>Age</a:t>
            </a:r>
          </a:p>
        </p:txBody>
      </p:sp>
      <p:sp>
        <p:nvSpPr>
          <p:cNvPr id="8" name="Oval 7"/>
          <p:cNvSpPr/>
          <p:nvPr/>
        </p:nvSpPr>
        <p:spPr>
          <a:xfrm>
            <a:off x="2744923" y="1418257"/>
            <a:ext cx="1133904" cy="29424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72" dirty="0">
                <a:latin typeface="Cambria Math" panose="02040503050406030204" pitchFamily="18" charset="0"/>
                <a:ea typeface="Cambria Math" panose="02040503050406030204" pitchFamily="18" charset="0"/>
              </a:rPr>
              <a:t>Eye-sight</a:t>
            </a:r>
          </a:p>
        </p:txBody>
      </p:sp>
      <p:sp>
        <p:nvSpPr>
          <p:cNvPr id="10" name="Oval 9"/>
          <p:cNvSpPr/>
          <p:nvPr/>
        </p:nvSpPr>
        <p:spPr>
          <a:xfrm>
            <a:off x="5878330" y="1418257"/>
            <a:ext cx="1315913" cy="29424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72" dirty="0">
                <a:latin typeface="Cambria Math" panose="02040503050406030204" pitchFamily="18" charset="0"/>
                <a:ea typeface="Cambria Math" panose="02040503050406030204" pitchFamily="18" charset="0"/>
              </a:rPr>
              <a:t>Astigmatic</a:t>
            </a:r>
          </a:p>
        </p:txBody>
      </p:sp>
      <mc:AlternateContent xmlns:mc="http://schemas.openxmlformats.org/markup-compatibility/2006">
        <mc:Choice xmlns:a14="http://schemas.microsoft.com/office/drawing/2010/main" xmlns="" Requires="a14">
          <p:sp>
            <p:nvSpPr>
              <p:cNvPr id="6" name="TextBox 5"/>
              <p:cNvSpPr txBox="1"/>
              <p:nvPr/>
            </p:nvSpPr>
            <p:spPr>
              <a:xfrm>
                <a:off x="4342088" y="898641"/>
                <a:ext cx="1045494" cy="2953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19" i="1" dirty="0">
                          <a:latin typeface="Cambria Math" panose="02040503050406030204" pitchFamily="18" charset="0"/>
                        </a:rPr>
                        <m:t>𝑂𝑃𝑇𝐻</m:t>
                      </m:r>
                    </m:oMath>
                  </m:oMathPara>
                </a14:m>
                <a:endParaRPr lang="en-US" sz="1319" dirty="0"/>
              </a:p>
            </p:txBody>
          </p:sp>
        </mc:Choice>
        <mc:Fallback>
          <p:sp>
            <p:nvSpPr>
              <p:cNvPr id="6" name="TextBox 5"/>
              <p:cNvSpPr txBox="1">
                <a:spLocks noRot="1" noChangeAspect="1" noMove="1" noResize="1" noEditPoints="1" noAdjustHandles="1" noChangeArrowheads="1" noChangeShapeType="1" noTextEdit="1"/>
              </p:cNvSpPr>
              <p:nvPr/>
            </p:nvSpPr>
            <p:spPr>
              <a:xfrm>
                <a:off x="4342088" y="898641"/>
                <a:ext cx="1045494" cy="295337"/>
              </a:xfrm>
              <a:prstGeom prst="rect">
                <a:avLst/>
              </a:prstGeom>
              <a:blipFill>
                <a:blip r:embed="rId2"/>
                <a:stretch>
                  <a:fillRect/>
                </a:stretch>
              </a:blipFill>
            </p:spPr>
            <p:txBody>
              <a:bodyPr/>
              <a:lstStyle/>
              <a:p>
                <a:r>
                  <a:rPr lang="en-US">
                    <a:noFill/>
                  </a:rPr>
                  <a:t> </a:t>
                </a:r>
              </a:p>
            </p:txBody>
          </p:sp>
        </mc:Fallback>
      </mc:AlternateContent>
      <p:cxnSp>
        <p:nvCxnSpPr>
          <p:cNvPr id="14" name="Straight Arrow Connector 13"/>
          <p:cNvCxnSpPr/>
          <p:nvPr/>
        </p:nvCxnSpPr>
        <p:spPr>
          <a:xfrm flipH="1">
            <a:off x="4852323" y="1129213"/>
            <a:ext cx="3131" cy="255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294766" y="1424518"/>
            <a:ext cx="1133904" cy="29424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72" dirty="0">
                <a:latin typeface="Cambria Math" panose="02040503050406030204" pitchFamily="18" charset="0"/>
                <a:ea typeface="Cambria Math" panose="02040503050406030204" pitchFamily="18" charset="0"/>
              </a:rPr>
              <a:t>Use Type</a:t>
            </a:r>
          </a:p>
        </p:txBody>
      </p:sp>
      <p:cxnSp>
        <p:nvCxnSpPr>
          <p:cNvPr id="17" name="Straight Connector 16"/>
          <p:cNvCxnSpPr/>
          <p:nvPr/>
        </p:nvCxnSpPr>
        <p:spPr>
          <a:xfrm>
            <a:off x="4855447" y="1718786"/>
            <a:ext cx="0" cy="200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428064" y="1919093"/>
            <a:ext cx="28822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428064" y="1919093"/>
            <a:ext cx="0" cy="231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316569" y="1919093"/>
            <a:ext cx="0" cy="231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4" name="Table 23"/>
          <p:cNvGraphicFramePr>
            <a:graphicFrameLocks noGrp="1"/>
          </p:cNvGraphicFramePr>
          <p:nvPr/>
        </p:nvGraphicFramePr>
        <p:xfrm>
          <a:off x="2574207" y="2149502"/>
          <a:ext cx="1905520" cy="2325711"/>
        </p:xfrm>
        <a:graphic>
          <a:graphicData uri="http://schemas.openxmlformats.org/drawingml/2006/table">
            <a:tbl>
              <a:tblPr firstRow="1" bandRow="1">
                <a:tableStyleId>{5C22544A-7EE6-4342-B048-85BDC9FD1C3A}</a:tableStyleId>
              </a:tblPr>
              <a:tblGrid>
                <a:gridCol w="381104">
                  <a:extLst>
                    <a:ext uri="{9D8B030D-6E8A-4147-A177-3AD203B41FA5}">
                      <a16:colId xmlns:a16="http://schemas.microsoft.com/office/drawing/2014/main" xmlns="" val="28594258"/>
                    </a:ext>
                  </a:extLst>
                </a:gridCol>
                <a:gridCol w="381104">
                  <a:extLst>
                    <a:ext uri="{9D8B030D-6E8A-4147-A177-3AD203B41FA5}">
                      <a16:colId xmlns:a16="http://schemas.microsoft.com/office/drawing/2014/main" xmlns="" val="2108994587"/>
                    </a:ext>
                  </a:extLst>
                </a:gridCol>
                <a:gridCol w="381104">
                  <a:extLst>
                    <a:ext uri="{9D8B030D-6E8A-4147-A177-3AD203B41FA5}">
                      <a16:colId xmlns:a16="http://schemas.microsoft.com/office/drawing/2014/main" xmlns="" val="3967316010"/>
                    </a:ext>
                  </a:extLst>
                </a:gridCol>
                <a:gridCol w="381104">
                  <a:extLst>
                    <a:ext uri="{9D8B030D-6E8A-4147-A177-3AD203B41FA5}">
                      <a16:colId xmlns:a16="http://schemas.microsoft.com/office/drawing/2014/main" xmlns="" val="518188873"/>
                    </a:ext>
                  </a:extLst>
                </a:gridCol>
                <a:gridCol w="381104">
                  <a:extLst>
                    <a:ext uri="{9D8B030D-6E8A-4147-A177-3AD203B41FA5}">
                      <a16:colId xmlns:a16="http://schemas.microsoft.com/office/drawing/2014/main" xmlns="" val="1044100026"/>
                    </a:ext>
                  </a:extLst>
                </a:gridCol>
              </a:tblGrid>
              <a:tr h="247723">
                <a:tc>
                  <a:txBody>
                    <a:bodyPr/>
                    <a:lstStyle/>
                    <a:p>
                      <a:pPr algn="ctr"/>
                      <a:r>
                        <a:rPr lang="en-US" sz="800" b="1" dirty="0">
                          <a:latin typeface="Cambria Math" panose="02040503050406030204" pitchFamily="18" charset="0"/>
                          <a:ea typeface="Cambria Math" panose="02040503050406030204" pitchFamily="18" charset="0"/>
                        </a:rPr>
                        <a:t>Age</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Eye</a:t>
                      </a:r>
                    </a:p>
                  </a:txBody>
                  <a:tcPr marL="66987" marR="66987" marT="33494" marB="33494" anchor="ctr"/>
                </a:tc>
                <a:tc>
                  <a:txBody>
                    <a:bodyPr/>
                    <a:lstStyle/>
                    <a:p>
                      <a:pPr algn="ctr"/>
                      <a:r>
                        <a:rPr lang="en-US" sz="800" dirty="0" err="1">
                          <a:latin typeface="Cambria Math" panose="02040503050406030204" pitchFamily="18" charset="0"/>
                          <a:ea typeface="Cambria Math" panose="02040503050406030204" pitchFamily="18" charset="0"/>
                        </a:rPr>
                        <a:t>Ast</a:t>
                      </a:r>
                      <a:endParaRPr lang="en-US" sz="800" dirty="0">
                        <a:latin typeface="Cambria Math" panose="02040503050406030204" pitchFamily="18" charset="0"/>
                        <a:ea typeface="Cambria Math" panose="02040503050406030204" pitchFamily="18" charset="0"/>
                      </a:endParaRP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Use</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Class</a:t>
                      </a:r>
                    </a:p>
                  </a:txBody>
                  <a:tcPr marL="66987" marR="66987" marT="33494" marB="33494" anchor="ctr"/>
                </a:tc>
                <a:extLst>
                  <a:ext uri="{0D108BD9-81ED-4DB2-BD59-A6C34878D82A}">
                    <a16:rowId xmlns:a16="http://schemas.microsoft.com/office/drawing/2014/main" xmlns="" val="4168714707"/>
                  </a:ext>
                </a:extLst>
              </a:tr>
              <a:tr h="181287">
                <a:tc>
                  <a:txBody>
                    <a:bodyPr/>
                    <a:lstStyle/>
                    <a:p>
                      <a:pPr algn="ctr"/>
                      <a:r>
                        <a:rPr lang="en-US" sz="800" dirty="0">
                          <a:latin typeface="Cambria Math" panose="02040503050406030204" pitchFamily="18" charset="0"/>
                          <a:ea typeface="Cambria Math" panose="02040503050406030204" pitchFamily="18" charset="0"/>
                        </a:rPr>
                        <a:t>1</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1</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1</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1</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3</a:t>
                      </a:r>
                    </a:p>
                  </a:txBody>
                  <a:tcPr marL="66987" marR="66987" marT="33494" marB="33494" anchor="ctr"/>
                </a:tc>
                <a:extLst>
                  <a:ext uri="{0D108BD9-81ED-4DB2-BD59-A6C34878D82A}">
                    <a16:rowId xmlns:a16="http://schemas.microsoft.com/office/drawing/2014/main" xmlns="" val="29059622"/>
                  </a:ext>
                </a:extLst>
              </a:tr>
              <a:tr h="181287">
                <a:tc>
                  <a:txBody>
                    <a:bodyPr/>
                    <a:lstStyle/>
                    <a:p>
                      <a:pPr algn="ctr"/>
                      <a:r>
                        <a:rPr lang="en-US" sz="800" dirty="0">
                          <a:latin typeface="Cambria Math" panose="02040503050406030204" pitchFamily="18" charset="0"/>
                          <a:ea typeface="Cambria Math" panose="02040503050406030204" pitchFamily="18" charset="0"/>
                        </a:rPr>
                        <a:t>1</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1</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2</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1</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3</a:t>
                      </a:r>
                    </a:p>
                  </a:txBody>
                  <a:tcPr marL="66987" marR="66987" marT="33494" marB="33494" anchor="ctr"/>
                </a:tc>
                <a:extLst>
                  <a:ext uri="{0D108BD9-81ED-4DB2-BD59-A6C34878D82A}">
                    <a16:rowId xmlns:a16="http://schemas.microsoft.com/office/drawing/2014/main" xmlns="" val="1239756448"/>
                  </a:ext>
                </a:extLst>
              </a:tr>
              <a:tr h="181287">
                <a:tc>
                  <a:txBody>
                    <a:bodyPr/>
                    <a:lstStyle/>
                    <a:p>
                      <a:pPr algn="ctr"/>
                      <a:r>
                        <a:rPr lang="en-US" sz="800" dirty="0">
                          <a:latin typeface="Cambria Math" panose="02040503050406030204" pitchFamily="18" charset="0"/>
                          <a:ea typeface="Cambria Math" panose="02040503050406030204" pitchFamily="18" charset="0"/>
                        </a:rPr>
                        <a:t>1</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2</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1</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1</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3</a:t>
                      </a:r>
                    </a:p>
                  </a:txBody>
                  <a:tcPr marL="66987" marR="66987" marT="33494" marB="33494" anchor="ctr"/>
                </a:tc>
                <a:extLst>
                  <a:ext uri="{0D108BD9-81ED-4DB2-BD59-A6C34878D82A}">
                    <a16:rowId xmlns:a16="http://schemas.microsoft.com/office/drawing/2014/main" xmlns="" val="476915539"/>
                  </a:ext>
                </a:extLst>
              </a:tr>
              <a:tr h="181287">
                <a:tc>
                  <a:txBody>
                    <a:bodyPr/>
                    <a:lstStyle/>
                    <a:p>
                      <a:pPr algn="ctr"/>
                      <a:r>
                        <a:rPr lang="en-US" sz="800" dirty="0">
                          <a:latin typeface="Cambria Math" panose="02040503050406030204" pitchFamily="18" charset="0"/>
                          <a:ea typeface="Cambria Math" panose="02040503050406030204" pitchFamily="18" charset="0"/>
                        </a:rPr>
                        <a:t>1</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2</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2</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1</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3</a:t>
                      </a:r>
                    </a:p>
                  </a:txBody>
                  <a:tcPr marL="66987" marR="66987" marT="33494" marB="33494" anchor="ctr"/>
                </a:tc>
                <a:extLst>
                  <a:ext uri="{0D108BD9-81ED-4DB2-BD59-A6C34878D82A}">
                    <a16:rowId xmlns:a16="http://schemas.microsoft.com/office/drawing/2014/main" xmlns="" val="646626105"/>
                  </a:ext>
                </a:extLst>
              </a:tr>
              <a:tr h="181287">
                <a:tc>
                  <a:txBody>
                    <a:bodyPr/>
                    <a:lstStyle/>
                    <a:p>
                      <a:pPr algn="ctr"/>
                      <a:r>
                        <a:rPr lang="en-US" sz="800" dirty="0">
                          <a:latin typeface="Cambria Math" panose="02040503050406030204" pitchFamily="18" charset="0"/>
                          <a:ea typeface="Cambria Math" panose="02040503050406030204" pitchFamily="18" charset="0"/>
                        </a:rPr>
                        <a:t>2</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1</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1</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1</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3</a:t>
                      </a:r>
                    </a:p>
                  </a:txBody>
                  <a:tcPr marL="66987" marR="66987" marT="33494" marB="33494" anchor="ctr"/>
                </a:tc>
                <a:extLst>
                  <a:ext uri="{0D108BD9-81ED-4DB2-BD59-A6C34878D82A}">
                    <a16:rowId xmlns:a16="http://schemas.microsoft.com/office/drawing/2014/main" xmlns="" val="1453163819"/>
                  </a:ext>
                </a:extLst>
              </a:tr>
              <a:tr h="181287">
                <a:tc>
                  <a:txBody>
                    <a:bodyPr/>
                    <a:lstStyle/>
                    <a:p>
                      <a:pPr algn="ctr"/>
                      <a:r>
                        <a:rPr lang="en-US" sz="800" dirty="0">
                          <a:latin typeface="Cambria Math" panose="02040503050406030204" pitchFamily="18" charset="0"/>
                          <a:ea typeface="Cambria Math" panose="02040503050406030204" pitchFamily="18" charset="0"/>
                        </a:rPr>
                        <a:t>2</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2</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1</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1</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3</a:t>
                      </a:r>
                    </a:p>
                  </a:txBody>
                  <a:tcPr marL="66987" marR="66987" marT="33494" marB="33494" anchor="ctr"/>
                </a:tc>
                <a:extLst>
                  <a:ext uri="{0D108BD9-81ED-4DB2-BD59-A6C34878D82A}">
                    <a16:rowId xmlns:a16="http://schemas.microsoft.com/office/drawing/2014/main" xmlns="" val="92464877"/>
                  </a:ext>
                </a:extLst>
              </a:tr>
              <a:tr h="181287">
                <a:tc>
                  <a:txBody>
                    <a:bodyPr/>
                    <a:lstStyle/>
                    <a:p>
                      <a:pPr algn="ctr"/>
                      <a:r>
                        <a:rPr lang="en-US" sz="800" dirty="0">
                          <a:latin typeface="Cambria Math" panose="02040503050406030204" pitchFamily="18" charset="0"/>
                          <a:ea typeface="Cambria Math" panose="02040503050406030204" pitchFamily="18" charset="0"/>
                        </a:rPr>
                        <a:t>2</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2</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2</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1</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3</a:t>
                      </a:r>
                    </a:p>
                  </a:txBody>
                  <a:tcPr marL="66987" marR="66987" marT="33494" marB="33494" anchor="ctr"/>
                </a:tc>
                <a:extLst>
                  <a:ext uri="{0D108BD9-81ED-4DB2-BD59-A6C34878D82A}">
                    <a16:rowId xmlns:a16="http://schemas.microsoft.com/office/drawing/2014/main" xmlns="" val="907007120"/>
                  </a:ext>
                </a:extLst>
              </a:tr>
              <a:tr h="181287">
                <a:tc>
                  <a:txBody>
                    <a:bodyPr/>
                    <a:lstStyle/>
                    <a:p>
                      <a:pPr algn="ctr"/>
                      <a:r>
                        <a:rPr lang="en-US" sz="800" dirty="0">
                          <a:latin typeface="Cambria Math" panose="02040503050406030204" pitchFamily="18" charset="0"/>
                          <a:ea typeface="Cambria Math" panose="02040503050406030204" pitchFamily="18" charset="0"/>
                        </a:rPr>
                        <a:t>3</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1</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1</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1</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3</a:t>
                      </a:r>
                    </a:p>
                  </a:txBody>
                  <a:tcPr marL="66987" marR="66987" marT="33494" marB="33494" anchor="ctr"/>
                </a:tc>
                <a:extLst>
                  <a:ext uri="{0D108BD9-81ED-4DB2-BD59-A6C34878D82A}">
                    <a16:rowId xmlns:a16="http://schemas.microsoft.com/office/drawing/2014/main" xmlns="" val="2438577966"/>
                  </a:ext>
                </a:extLst>
              </a:tr>
              <a:tr h="181287">
                <a:tc>
                  <a:txBody>
                    <a:bodyPr/>
                    <a:lstStyle/>
                    <a:p>
                      <a:pPr algn="ctr"/>
                      <a:r>
                        <a:rPr lang="en-US" sz="800" dirty="0">
                          <a:latin typeface="Cambria Math" panose="02040503050406030204" pitchFamily="18" charset="0"/>
                          <a:ea typeface="Cambria Math" panose="02040503050406030204" pitchFamily="18" charset="0"/>
                        </a:rPr>
                        <a:t>3</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1</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2</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1</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3</a:t>
                      </a:r>
                    </a:p>
                  </a:txBody>
                  <a:tcPr marL="66987" marR="66987" marT="33494" marB="33494" anchor="ctr"/>
                </a:tc>
                <a:extLst>
                  <a:ext uri="{0D108BD9-81ED-4DB2-BD59-A6C34878D82A}">
                    <a16:rowId xmlns:a16="http://schemas.microsoft.com/office/drawing/2014/main" xmlns="" val="1007239201"/>
                  </a:ext>
                </a:extLst>
              </a:tr>
              <a:tr h="181287">
                <a:tc>
                  <a:txBody>
                    <a:bodyPr/>
                    <a:lstStyle/>
                    <a:p>
                      <a:pPr algn="ctr"/>
                      <a:r>
                        <a:rPr lang="en-US" sz="800" dirty="0">
                          <a:latin typeface="Cambria Math" panose="02040503050406030204" pitchFamily="18" charset="0"/>
                          <a:ea typeface="Cambria Math" panose="02040503050406030204" pitchFamily="18" charset="0"/>
                        </a:rPr>
                        <a:t>3</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2</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1</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1</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3</a:t>
                      </a:r>
                    </a:p>
                  </a:txBody>
                  <a:tcPr marL="66987" marR="66987" marT="33494" marB="33494" anchor="ctr"/>
                </a:tc>
                <a:extLst>
                  <a:ext uri="{0D108BD9-81ED-4DB2-BD59-A6C34878D82A}">
                    <a16:rowId xmlns:a16="http://schemas.microsoft.com/office/drawing/2014/main" xmlns="" val="1185135325"/>
                  </a:ext>
                </a:extLst>
              </a:tr>
              <a:tr h="181287">
                <a:tc>
                  <a:txBody>
                    <a:bodyPr/>
                    <a:lstStyle/>
                    <a:p>
                      <a:pPr algn="ctr"/>
                      <a:r>
                        <a:rPr lang="en-US" sz="800" dirty="0">
                          <a:latin typeface="Cambria Math" panose="02040503050406030204" pitchFamily="18" charset="0"/>
                          <a:ea typeface="Cambria Math" panose="02040503050406030204" pitchFamily="18" charset="0"/>
                        </a:rPr>
                        <a:t>3</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2</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2</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1</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3</a:t>
                      </a:r>
                    </a:p>
                  </a:txBody>
                  <a:tcPr marL="66987" marR="66987" marT="33494" marB="33494" anchor="ctr"/>
                </a:tc>
                <a:extLst>
                  <a:ext uri="{0D108BD9-81ED-4DB2-BD59-A6C34878D82A}">
                    <a16:rowId xmlns:a16="http://schemas.microsoft.com/office/drawing/2014/main" xmlns="" val="3219560655"/>
                  </a:ext>
                </a:extLst>
              </a:tr>
            </a:tbl>
          </a:graphicData>
        </a:graphic>
      </p:graphicFrame>
      <p:graphicFrame>
        <p:nvGraphicFramePr>
          <p:cNvPr id="26" name="Table 25"/>
          <p:cNvGraphicFramePr>
            <a:graphicFrameLocks noGrp="1"/>
          </p:cNvGraphicFramePr>
          <p:nvPr/>
        </p:nvGraphicFramePr>
        <p:xfrm>
          <a:off x="5426368" y="2149478"/>
          <a:ext cx="1767880" cy="2266896"/>
        </p:xfrm>
        <a:graphic>
          <a:graphicData uri="http://schemas.openxmlformats.org/drawingml/2006/table">
            <a:tbl>
              <a:tblPr firstRow="1" bandRow="1">
                <a:tableStyleId>{5C22544A-7EE6-4342-B048-85BDC9FD1C3A}</a:tableStyleId>
              </a:tblPr>
              <a:tblGrid>
                <a:gridCol w="353576">
                  <a:extLst>
                    <a:ext uri="{9D8B030D-6E8A-4147-A177-3AD203B41FA5}">
                      <a16:colId xmlns:a16="http://schemas.microsoft.com/office/drawing/2014/main" xmlns="" val="28594258"/>
                    </a:ext>
                  </a:extLst>
                </a:gridCol>
                <a:gridCol w="353576">
                  <a:extLst>
                    <a:ext uri="{9D8B030D-6E8A-4147-A177-3AD203B41FA5}">
                      <a16:colId xmlns:a16="http://schemas.microsoft.com/office/drawing/2014/main" xmlns="" val="2108994587"/>
                    </a:ext>
                  </a:extLst>
                </a:gridCol>
                <a:gridCol w="353576">
                  <a:extLst>
                    <a:ext uri="{9D8B030D-6E8A-4147-A177-3AD203B41FA5}">
                      <a16:colId xmlns:a16="http://schemas.microsoft.com/office/drawing/2014/main" xmlns="" val="3967316010"/>
                    </a:ext>
                  </a:extLst>
                </a:gridCol>
                <a:gridCol w="353576">
                  <a:extLst>
                    <a:ext uri="{9D8B030D-6E8A-4147-A177-3AD203B41FA5}">
                      <a16:colId xmlns:a16="http://schemas.microsoft.com/office/drawing/2014/main" xmlns="" val="518188873"/>
                    </a:ext>
                  </a:extLst>
                </a:gridCol>
                <a:gridCol w="353576">
                  <a:extLst>
                    <a:ext uri="{9D8B030D-6E8A-4147-A177-3AD203B41FA5}">
                      <a16:colId xmlns:a16="http://schemas.microsoft.com/office/drawing/2014/main" xmlns="" val="1044100026"/>
                    </a:ext>
                  </a:extLst>
                </a:gridCol>
              </a:tblGrid>
              <a:tr h="184388">
                <a:tc>
                  <a:txBody>
                    <a:bodyPr/>
                    <a:lstStyle/>
                    <a:p>
                      <a:pPr algn="ctr"/>
                      <a:r>
                        <a:rPr lang="en-US" sz="800" b="1" dirty="0">
                          <a:latin typeface="Cambria Math" panose="02040503050406030204" pitchFamily="18" charset="0"/>
                          <a:ea typeface="Cambria Math" panose="02040503050406030204" pitchFamily="18" charset="0"/>
                        </a:rPr>
                        <a:t>Age</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Eye</a:t>
                      </a:r>
                    </a:p>
                  </a:txBody>
                  <a:tcPr marL="66987" marR="66987" marT="33494" marB="33494" anchor="ctr"/>
                </a:tc>
                <a:tc>
                  <a:txBody>
                    <a:bodyPr/>
                    <a:lstStyle/>
                    <a:p>
                      <a:pPr algn="ctr"/>
                      <a:r>
                        <a:rPr lang="en-US" sz="800" dirty="0" err="1">
                          <a:latin typeface="Cambria Math" panose="02040503050406030204" pitchFamily="18" charset="0"/>
                          <a:ea typeface="Cambria Math" panose="02040503050406030204" pitchFamily="18" charset="0"/>
                        </a:rPr>
                        <a:t>Ast</a:t>
                      </a:r>
                      <a:endParaRPr lang="en-US" sz="800" dirty="0">
                        <a:latin typeface="Cambria Math" panose="02040503050406030204" pitchFamily="18" charset="0"/>
                        <a:ea typeface="Cambria Math" panose="02040503050406030204" pitchFamily="18" charset="0"/>
                      </a:endParaRP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Use</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Class</a:t>
                      </a:r>
                    </a:p>
                  </a:txBody>
                  <a:tcPr marL="66987" marR="66987" marT="33494" marB="33494" anchor="ctr"/>
                </a:tc>
                <a:extLst>
                  <a:ext uri="{0D108BD9-81ED-4DB2-BD59-A6C34878D82A}">
                    <a16:rowId xmlns:a16="http://schemas.microsoft.com/office/drawing/2014/main" xmlns="" val="4168714707"/>
                  </a:ext>
                </a:extLst>
              </a:tr>
              <a:tr h="184388">
                <a:tc>
                  <a:txBody>
                    <a:bodyPr/>
                    <a:lstStyle/>
                    <a:p>
                      <a:pPr algn="ctr"/>
                      <a:r>
                        <a:rPr lang="en-US" sz="800" dirty="0">
                          <a:latin typeface="Cambria Math" panose="02040503050406030204" pitchFamily="18" charset="0"/>
                          <a:ea typeface="Cambria Math" panose="02040503050406030204" pitchFamily="18" charset="0"/>
                        </a:rPr>
                        <a:t>1</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1</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1</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2</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2</a:t>
                      </a:r>
                    </a:p>
                  </a:txBody>
                  <a:tcPr marL="66987" marR="66987" marT="33494" marB="33494" anchor="ctr"/>
                </a:tc>
                <a:extLst>
                  <a:ext uri="{0D108BD9-81ED-4DB2-BD59-A6C34878D82A}">
                    <a16:rowId xmlns:a16="http://schemas.microsoft.com/office/drawing/2014/main" xmlns="" val="29059622"/>
                  </a:ext>
                </a:extLst>
              </a:tr>
              <a:tr h="184388">
                <a:tc>
                  <a:txBody>
                    <a:bodyPr/>
                    <a:lstStyle/>
                    <a:p>
                      <a:pPr algn="ctr"/>
                      <a:r>
                        <a:rPr lang="en-US" sz="800" dirty="0">
                          <a:latin typeface="Cambria Math" panose="02040503050406030204" pitchFamily="18" charset="0"/>
                          <a:ea typeface="Cambria Math" panose="02040503050406030204" pitchFamily="18" charset="0"/>
                        </a:rPr>
                        <a:t>1</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1</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2</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2</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1</a:t>
                      </a:r>
                    </a:p>
                  </a:txBody>
                  <a:tcPr marL="66987" marR="66987" marT="33494" marB="33494" anchor="ctr"/>
                </a:tc>
                <a:extLst>
                  <a:ext uri="{0D108BD9-81ED-4DB2-BD59-A6C34878D82A}">
                    <a16:rowId xmlns:a16="http://schemas.microsoft.com/office/drawing/2014/main" xmlns="" val="1239756448"/>
                  </a:ext>
                </a:extLst>
              </a:tr>
              <a:tr h="184388">
                <a:tc>
                  <a:txBody>
                    <a:bodyPr/>
                    <a:lstStyle/>
                    <a:p>
                      <a:pPr algn="ctr"/>
                      <a:r>
                        <a:rPr lang="en-US" sz="800" dirty="0">
                          <a:latin typeface="Cambria Math" panose="02040503050406030204" pitchFamily="18" charset="0"/>
                          <a:ea typeface="Cambria Math" panose="02040503050406030204" pitchFamily="18" charset="0"/>
                        </a:rPr>
                        <a:t>1</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2</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1</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2</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2</a:t>
                      </a:r>
                    </a:p>
                  </a:txBody>
                  <a:tcPr marL="66987" marR="66987" marT="33494" marB="33494" anchor="ctr"/>
                </a:tc>
                <a:extLst>
                  <a:ext uri="{0D108BD9-81ED-4DB2-BD59-A6C34878D82A}">
                    <a16:rowId xmlns:a16="http://schemas.microsoft.com/office/drawing/2014/main" xmlns="" val="476915539"/>
                  </a:ext>
                </a:extLst>
              </a:tr>
              <a:tr h="184388">
                <a:tc>
                  <a:txBody>
                    <a:bodyPr/>
                    <a:lstStyle/>
                    <a:p>
                      <a:pPr algn="ctr"/>
                      <a:r>
                        <a:rPr lang="en-US" sz="800" dirty="0">
                          <a:latin typeface="Cambria Math" panose="02040503050406030204" pitchFamily="18" charset="0"/>
                          <a:ea typeface="Cambria Math" panose="02040503050406030204" pitchFamily="18" charset="0"/>
                        </a:rPr>
                        <a:t>1</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2</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2</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2</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1</a:t>
                      </a:r>
                    </a:p>
                  </a:txBody>
                  <a:tcPr marL="66987" marR="66987" marT="33494" marB="33494" anchor="ctr"/>
                </a:tc>
                <a:extLst>
                  <a:ext uri="{0D108BD9-81ED-4DB2-BD59-A6C34878D82A}">
                    <a16:rowId xmlns:a16="http://schemas.microsoft.com/office/drawing/2014/main" xmlns="" val="646626105"/>
                  </a:ext>
                </a:extLst>
              </a:tr>
              <a:tr h="184388">
                <a:tc>
                  <a:txBody>
                    <a:bodyPr/>
                    <a:lstStyle/>
                    <a:p>
                      <a:pPr algn="ctr"/>
                      <a:r>
                        <a:rPr lang="en-US" sz="800" dirty="0">
                          <a:latin typeface="Cambria Math" panose="02040503050406030204" pitchFamily="18" charset="0"/>
                          <a:ea typeface="Cambria Math" panose="02040503050406030204" pitchFamily="18" charset="0"/>
                        </a:rPr>
                        <a:t>2</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1</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1</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2</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2</a:t>
                      </a:r>
                    </a:p>
                  </a:txBody>
                  <a:tcPr marL="66987" marR="66987" marT="33494" marB="33494" anchor="ctr"/>
                </a:tc>
                <a:extLst>
                  <a:ext uri="{0D108BD9-81ED-4DB2-BD59-A6C34878D82A}">
                    <a16:rowId xmlns:a16="http://schemas.microsoft.com/office/drawing/2014/main" xmlns="" val="1453163819"/>
                  </a:ext>
                </a:extLst>
              </a:tr>
              <a:tr h="184388">
                <a:tc>
                  <a:txBody>
                    <a:bodyPr/>
                    <a:lstStyle/>
                    <a:p>
                      <a:pPr algn="ctr"/>
                      <a:r>
                        <a:rPr lang="en-US" sz="800" dirty="0">
                          <a:latin typeface="Cambria Math" panose="02040503050406030204" pitchFamily="18" charset="0"/>
                          <a:ea typeface="Cambria Math" panose="02040503050406030204" pitchFamily="18" charset="0"/>
                        </a:rPr>
                        <a:t>2</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1</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2</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2</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1</a:t>
                      </a:r>
                    </a:p>
                  </a:txBody>
                  <a:tcPr marL="66987" marR="66987" marT="33494" marB="33494" anchor="ctr"/>
                </a:tc>
                <a:extLst>
                  <a:ext uri="{0D108BD9-81ED-4DB2-BD59-A6C34878D82A}">
                    <a16:rowId xmlns:a16="http://schemas.microsoft.com/office/drawing/2014/main" xmlns="" val="92464877"/>
                  </a:ext>
                </a:extLst>
              </a:tr>
              <a:tr h="184388">
                <a:tc>
                  <a:txBody>
                    <a:bodyPr/>
                    <a:lstStyle/>
                    <a:p>
                      <a:pPr algn="ctr"/>
                      <a:r>
                        <a:rPr lang="en-US" sz="800" dirty="0">
                          <a:latin typeface="Cambria Math" panose="02040503050406030204" pitchFamily="18" charset="0"/>
                          <a:ea typeface="Cambria Math" panose="02040503050406030204" pitchFamily="18" charset="0"/>
                        </a:rPr>
                        <a:t>2</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2</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1</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2</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2</a:t>
                      </a:r>
                    </a:p>
                  </a:txBody>
                  <a:tcPr marL="66987" marR="66987" marT="33494" marB="33494" anchor="ctr"/>
                </a:tc>
                <a:extLst>
                  <a:ext uri="{0D108BD9-81ED-4DB2-BD59-A6C34878D82A}">
                    <a16:rowId xmlns:a16="http://schemas.microsoft.com/office/drawing/2014/main" xmlns="" val="907007120"/>
                  </a:ext>
                </a:extLst>
              </a:tr>
              <a:tr h="184388">
                <a:tc>
                  <a:txBody>
                    <a:bodyPr/>
                    <a:lstStyle/>
                    <a:p>
                      <a:pPr algn="ctr"/>
                      <a:r>
                        <a:rPr lang="en-US" sz="800" dirty="0">
                          <a:latin typeface="Cambria Math" panose="02040503050406030204" pitchFamily="18" charset="0"/>
                          <a:ea typeface="Cambria Math" panose="02040503050406030204" pitchFamily="18" charset="0"/>
                        </a:rPr>
                        <a:t>3</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1</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1</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2</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3</a:t>
                      </a:r>
                    </a:p>
                  </a:txBody>
                  <a:tcPr marL="66987" marR="66987" marT="33494" marB="33494" anchor="ctr"/>
                </a:tc>
                <a:extLst>
                  <a:ext uri="{0D108BD9-81ED-4DB2-BD59-A6C34878D82A}">
                    <a16:rowId xmlns:a16="http://schemas.microsoft.com/office/drawing/2014/main" xmlns="" val="532377126"/>
                  </a:ext>
                </a:extLst>
              </a:tr>
              <a:tr h="184388">
                <a:tc>
                  <a:txBody>
                    <a:bodyPr/>
                    <a:lstStyle/>
                    <a:p>
                      <a:pPr algn="ctr"/>
                      <a:r>
                        <a:rPr lang="en-US" sz="800" dirty="0">
                          <a:latin typeface="Cambria Math" panose="02040503050406030204" pitchFamily="18" charset="0"/>
                          <a:ea typeface="Cambria Math" panose="02040503050406030204" pitchFamily="18" charset="0"/>
                        </a:rPr>
                        <a:t>3</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1</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2</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2</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3</a:t>
                      </a:r>
                    </a:p>
                  </a:txBody>
                  <a:tcPr marL="66987" marR="66987" marT="33494" marB="33494" anchor="ctr"/>
                </a:tc>
                <a:extLst>
                  <a:ext uri="{0D108BD9-81ED-4DB2-BD59-A6C34878D82A}">
                    <a16:rowId xmlns:a16="http://schemas.microsoft.com/office/drawing/2014/main" xmlns="" val="3828063407"/>
                  </a:ext>
                </a:extLst>
              </a:tr>
              <a:tr h="184388">
                <a:tc>
                  <a:txBody>
                    <a:bodyPr/>
                    <a:lstStyle/>
                    <a:p>
                      <a:pPr algn="ctr"/>
                      <a:r>
                        <a:rPr lang="en-US" sz="800" dirty="0">
                          <a:latin typeface="Cambria Math" panose="02040503050406030204" pitchFamily="18" charset="0"/>
                          <a:ea typeface="Cambria Math" panose="02040503050406030204" pitchFamily="18" charset="0"/>
                        </a:rPr>
                        <a:t>3</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2</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1</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2</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2</a:t>
                      </a:r>
                    </a:p>
                  </a:txBody>
                  <a:tcPr marL="66987" marR="66987" marT="33494" marB="33494" anchor="ctr"/>
                </a:tc>
                <a:extLst>
                  <a:ext uri="{0D108BD9-81ED-4DB2-BD59-A6C34878D82A}">
                    <a16:rowId xmlns:a16="http://schemas.microsoft.com/office/drawing/2014/main" xmlns="" val="3390119146"/>
                  </a:ext>
                </a:extLst>
              </a:tr>
              <a:tr h="184388">
                <a:tc>
                  <a:txBody>
                    <a:bodyPr/>
                    <a:lstStyle/>
                    <a:p>
                      <a:pPr algn="ctr"/>
                      <a:r>
                        <a:rPr lang="en-US" sz="800" dirty="0">
                          <a:latin typeface="Cambria Math" panose="02040503050406030204" pitchFamily="18" charset="0"/>
                          <a:ea typeface="Cambria Math" panose="02040503050406030204" pitchFamily="18" charset="0"/>
                        </a:rPr>
                        <a:t>3</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2</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2</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2</a:t>
                      </a:r>
                    </a:p>
                  </a:txBody>
                  <a:tcPr marL="66987" marR="66987" marT="33494" marB="33494" anchor="ctr"/>
                </a:tc>
                <a:tc>
                  <a:txBody>
                    <a:bodyPr/>
                    <a:lstStyle/>
                    <a:p>
                      <a:pPr algn="ctr"/>
                      <a:r>
                        <a:rPr lang="en-US" sz="800" dirty="0">
                          <a:latin typeface="Cambria Math" panose="02040503050406030204" pitchFamily="18" charset="0"/>
                          <a:ea typeface="Cambria Math" panose="02040503050406030204" pitchFamily="18" charset="0"/>
                        </a:rPr>
                        <a:t>3</a:t>
                      </a:r>
                    </a:p>
                  </a:txBody>
                  <a:tcPr marL="66987" marR="66987" marT="33494" marB="33494" anchor="ctr"/>
                </a:tc>
                <a:extLst>
                  <a:ext uri="{0D108BD9-81ED-4DB2-BD59-A6C34878D82A}">
                    <a16:rowId xmlns:a16="http://schemas.microsoft.com/office/drawing/2014/main" xmlns="" val="3270870736"/>
                  </a:ext>
                </a:extLst>
              </a:tr>
            </a:tbl>
          </a:graphicData>
        </a:graphic>
      </p:graphicFrame>
      <mc:AlternateContent xmlns:mc="http://schemas.openxmlformats.org/markup-compatibility/2006">
        <mc:Choice xmlns:a14="http://schemas.microsoft.com/office/drawing/2010/main" xmlns="" Requires="a14">
          <p:sp>
            <p:nvSpPr>
              <p:cNvPr id="27" name="TextBox 26"/>
              <p:cNvSpPr txBox="1"/>
              <p:nvPr/>
            </p:nvSpPr>
            <p:spPr>
              <a:xfrm>
                <a:off x="2244454" y="1272895"/>
                <a:ext cx="169032" cy="2953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19" i="1" dirty="0">
                          <a:solidFill>
                            <a:srgbClr val="FF0000"/>
                          </a:solidFill>
                          <a:latin typeface="Cambria Math" panose="02040503050406030204" pitchFamily="18" charset="0"/>
                          <a:ea typeface="Cambria Math" panose="02040503050406030204" pitchFamily="18" charset="0"/>
                        </a:rPr>
                        <m:t>×</m:t>
                      </m:r>
                    </m:oMath>
                  </m:oMathPara>
                </a14:m>
                <a:endParaRPr lang="en-US" sz="1319" dirty="0">
                  <a:solidFill>
                    <a:srgbClr val="FF0000"/>
                  </a:solidFill>
                </a:endParaRPr>
              </a:p>
            </p:txBody>
          </p:sp>
        </mc:Choice>
        <mc:Fallback>
          <p:sp>
            <p:nvSpPr>
              <p:cNvPr id="27" name="TextBox 26"/>
              <p:cNvSpPr txBox="1">
                <a:spLocks noRot="1" noChangeAspect="1" noMove="1" noResize="1" noEditPoints="1" noAdjustHandles="1" noChangeArrowheads="1" noChangeShapeType="1" noTextEdit="1"/>
              </p:cNvSpPr>
              <p:nvPr/>
            </p:nvSpPr>
            <p:spPr>
              <a:xfrm>
                <a:off x="2244454" y="1272895"/>
                <a:ext cx="169032" cy="295337"/>
              </a:xfrm>
              <a:prstGeom prst="rect">
                <a:avLst/>
              </a:prstGeom>
              <a:blipFill>
                <a:blip r:embed="rId3"/>
                <a:stretch>
                  <a:fillRect r="-464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28" name="TextBox 27"/>
              <p:cNvSpPr txBox="1"/>
              <p:nvPr/>
            </p:nvSpPr>
            <p:spPr>
              <a:xfrm>
                <a:off x="3701103" y="1296651"/>
                <a:ext cx="385680" cy="2953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19" i="1" dirty="0">
                          <a:solidFill>
                            <a:srgbClr val="FF0000"/>
                          </a:solidFill>
                          <a:latin typeface="Cambria Math" panose="02040503050406030204" pitchFamily="18" charset="0"/>
                          <a:ea typeface="Cambria Math" panose="02040503050406030204" pitchFamily="18" charset="0"/>
                        </a:rPr>
                        <m:t>×</m:t>
                      </m:r>
                    </m:oMath>
                  </m:oMathPara>
                </a14:m>
                <a:endParaRPr lang="en-US" sz="1319" dirty="0">
                  <a:solidFill>
                    <a:srgbClr val="FF0000"/>
                  </a:solidFill>
                </a:endParaRPr>
              </a:p>
            </p:txBody>
          </p:sp>
        </mc:Choice>
        <mc:Fallback>
          <p:sp>
            <p:nvSpPr>
              <p:cNvPr id="28" name="TextBox 27"/>
              <p:cNvSpPr txBox="1">
                <a:spLocks noRot="1" noChangeAspect="1" noMove="1" noResize="1" noEditPoints="1" noAdjustHandles="1" noChangeArrowheads="1" noChangeShapeType="1" noTextEdit="1"/>
              </p:cNvSpPr>
              <p:nvPr/>
            </p:nvSpPr>
            <p:spPr>
              <a:xfrm>
                <a:off x="3701103" y="1296651"/>
                <a:ext cx="385680" cy="29533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29" name="TextBox 28"/>
              <p:cNvSpPr txBox="1"/>
              <p:nvPr/>
            </p:nvSpPr>
            <p:spPr>
              <a:xfrm>
                <a:off x="7109735" y="1296651"/>
                <a:ext cx="169032" cy="2953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19" i="1" dirty="0">
                          <a:solidFill>
                            <a:srgbClr val="FF0000"/>
                          </a:solidFill>
                          <a:latin typeface="Cambria Math" panose="02040503050406030204" pitchFamily="18" charset="0"/>
                          <a:ea typeface="Cambria Math" panose="02040503050406030204" pitchFamily="18" charset="0"/>
                        </a:rPr>
                        <m:t>×</m:t>
                      </m:r>
                    </m:oMath>
                  </m:oMathPara>
                </a14:m>
                <a:endParaRPr lang="en-US" sz="1319" dirty="0">
                  <a:solidFill>
                    <a:srgbClr val="FF0000"/>
                  </a:solidFill>
                </a:endParaRPr>
              </a:p>
            </p:txBody>
          </p:sp>
        </mc:Choice>
        <mc:Fallback>
          <p:sp>
            <p:nvSpPr>
              <p:cNvPr id="29" name="TextBox 28"/>
              <p:cNvSpPr txBox="1">
                <a:spLocks noRot="1" noChangeAspect="1" noMove="1" noResize="1" noEditPoints="1" noAdjustHandles="1" noChangeArrowheads="1" noChangeShapeType="1" noTextEdit="1"/>
              </p:cNvSpPr>
              <p:nvPr/>
            </p:nvSpPr>
            <p:spPr>
              <a:xfrm>
                <a:off x="7109735" y="1296651"/>
                <a:ext cx="169032" cy="295337"/>
              </a:xfrm>
              <a:prstGeom prst="rect">
                <a:avLst/>
              </a:prstGeom>
              <a:blipFill>
                <a:blip r:embed="rId3"/>
                <a:stretch>
                  <a:fillRect r="-46429"/>
                </a:stretch>
              </a:blipFill>
            </p:spPr>
            <p:txBody>
              <a:bodyPr/>
              <a:lstStyle/>
              <a:p>
                <a:r>
                  <a:rPr lang="en-US">
                    <a:noFill/>
                  </a:rPr>
                  <a:t> </a:t>
                </a:r>
              </a:p>
            </p:txBody>
          </p:sp>
        </mc:Fallback>
      </mc:AlternateContent>
      <p:sp>
        <p:nvSpPr>
          <p:cNvPr id="30" name="TextBox 29"/>
          <p:cNvSpPr txBox="1"/>
          <p:nvPr/>
        </p:nvSpPr>
        <p:spPr>
          <a:xfrm>
            <a:off x="5341619" y="1294758"/>
            <a:ext cx="494575" cy="295337"/>
          </a:xfrm>
          <a:prstGeom prst="rect">
            <a:avLst/>
          </a:prstGeom>
          <a:noFill/>
        </p:spPr>
        <p:txBody>
          <a:bodyPr wrap="square" rtlCol="0">
            <a:spAutoFit/>
          </a:bodyPr>
          <a:lstStyle/>
          <a:p>
            <a:r>
              <a:rPr lang="en-US" sz="1319" dirty="0">
                <a:solidFill>
                  <a:srgbClr val="FF0000"/>
                </a:solidFill>
                <a:latin typeface="Wingdings" panose="05000000000000000000" pitchFamily="2" charset="2"/>
                <a:sym typeface="Wingdings" panose="05000000000000000000" pitchFamily="2" charset="2"/>
              </a:rPr>
              <a:t></a:t>
            </a:r>
            <a:endParaRPr lang="en-US" sz="1319" dirty="0">
              <a:solidFill>
                <a:srgbClr val="FF0000"/>
              </a:solidFill>
              <a:latin typeface="Wingdings" panose="05000000000000000000" pitchFamily="2" charset="2"/>
            </a:endParaRPr>
          </a:p>
        </p:txBody>
      </p:sp>
      <mc:AlternateContent xmlns:mc="http://schemas.openxmlformats.org/markup-compatibility/2006">
        <mc:Choice xmlns:a14="http://schemas.microsoft.com/office/drawing/2010/main" xmlns="" Requires="a14">
          <p:sp>
            <p:nvSpPr>
              <p:cNvPr id="31" name="TextBox 30"/>
              <p:cNvSpPr txBox="1"/>
              <p:nvPr/>
            </p:nvSpPr>
            <p:spPr>
              <a:xfrm>
                <a:off x="3458148" y="1942880"/>
                <a:ext cx="761427" cy="1578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26" i="1" dirty="0">
                          <a:latin typeface="Cambria Math" panose="02040503050406030204" pitchFamily="18" charset="0"/>
                        </a:rPr>
                        <m:t>𝐹𝑟𝑒𝑞𝑢𝑒𝑛𝑡</m:t>
                      </m:r>
                      <m:r>
                        <a:rPr lang="en-US" sz="1026" i="1" dirty="0">
                          <a:latin typeface="Cambria Math" panose="02040503050406030204" pitchFamily="18" charset="0"/>
                        </a:rPr>
                        <m:t>(1)</m:t>
                      </m:r>
                    </m:oMath>
                  </m:oMathPara>
                </a14:m>
                <a:endParaRPr lang="en-US" sz="1026" dirty="0"/>
              </a:p>
            </p:txBody>
          </p:sp>
        </mc:Choice>
        <mc:Fallback>
          <p:sp>
            <p:nvSpPr>
              <p:cNvPr id="31" name="TextBox 30"/>
              <p:cNvSpPr txBox="1">
                <a:spLocks noRot="1" noChangeAspect="1" noMove="1" noResize="1" noEditPoints="1" noAdjustHandles="1" noChangeArrowheads="1" noChangeShapeType="1" noTextEdit="1"/>
              </p:cNvSpPr>
              <p:nvPr/>
            </p:nvSpPr>
            <p:spPr>
              <a:xfrm>
                <a:off x="3458148" y="1942880"/>
                <a:ext cx="761427" cy="157864"/>
              </a:xfrm>
              <a:prstGeom prst="rect">
                <a:avLst/>
              </a:prstGeom>
              <a:blipFill>
                <a:blip r:embed="rId5"/>
                <a:stretch>
                  <a:fillRect l="-4800" t="-3846" r="-6400" b="-346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33" name="TextBox 32"/>
              <p:cNvSpPr txBox="1"/>
              <p:nvPr/>
            </p:nvSpPr>
            <p:spPr>
              <a:xfrm>
                <a:off x="6375435" y="1942880"/>
                <a:ext cx="472373" cy="1578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26" i="1" dirty="0">
                          <a:latin typeface="Cambria Math" panose="02040503050406030204" pitchFamily="18" charset="0"/>
                        </a:rPr>
                        <m:t>𝐿𝑒𝑠𝑠</m:t>
                      </m:r>
                      <m:r>
                        <a:rPr lang="en-US" sz="1026" i="1" dirty="0">
                          <a:latin typeface="Cambria Math" panose="02040503050406030204" pitchFamily="18" charset="0"/>
                        </a:rPr>
                        <m:t>(2)</m:t>
                      </m:r>
                    </m:oMath>
                  </m:oMathPara>
                </a14:m>
                <a:endParaRPr lang="en-US" sz="1026" dirty="0"/>
              </a:p>
            </p:txBody>
          </p:sp>
        </mc:Choice>
        <mc:Fallback>
          <p:sp>
            <p:nvSpPr>
              <p:cNvPr id="33" name="TextBox 32"/>
              <p:cNvSpPr txBox="1">
                <a:spLocks noRot="1" noChangeAspect="1" noMove="1" noResize="1" noEditPoints="1" noAdjustHandles="1" noChangeArrowheads="1" noChangeShapeType="1" noTextEdit="1"/>
              </p:cNvSpPr>
              <p:nvPr/>
            </p:nvSpPr>
            <p:spPr>
              <a:xfrm>
                <a:off x="6375435" y="1942880"/>
                <a:ext cx="472373" cy="157864"/>
              </a:xfrm>
              <a:prstGeom prst="rect">
                <a:avLst/>
              </a:prstGeom>
              <a:blipFill>
                <a:blip r:embed="rId6"/>
                <a:stretch>
                  <a:fillRect l="-6494" t="-3846" r="-10390" b="-346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34" name="TextBox 33"/>
              <p:cNvSpPr txBox="1"/>
              <p:nvPr/>
            </p:nvSpPr>
            <p:spPr>
              <a:xfrm>
                <a:off x="2742540" y="1909086"/>
                <a:ext cx="571616" cy="2501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026" i="1" dirty="0">
                          <a:latin typeface="Cambria Math" panose="02040503050406030204" pitchFamily="18" charset="0"/>
                        </a:rPr>
                        <m:t>𝐷</m:t>
                      </m:r>
                      <m:r>
                        <a:rPr lang="en-US" sz="1026" i="1" dirty="0">
                          <a:latin typeface="Cambria Math" panose="02040503050406030204" pitchFamily="18" charset="0"/>
                        </a:rPr>
                        <m:t>1</m:t>
                      </m:r>
                    </m:oMath>
                  </m:oMathPara>
                </a14:m>
                <a:endParaRPr lang="en-US" sz="1026" dirty="0"/>
              </a:p>
            </p:txBody>
          </p:sp>
        </mc:Choice>
        <mc:Fallback>
          <p:sp>
            <p:nvSpPr>
              <p:cNvPr id="34" name="TextBox 33"/>
              <p:cNvSpPr txBox="1">
                <a:spLocks noRot="1" noChangeAspect="1" noMove="1" noResize="1" noEditPoints="1" noAdjustHandles="1" noChangeArrowheads="1" noChangeShapeType="1" noTextEdit="1"/>
              </p:cNvSpPr>
              <p:nvPr/>
            </p:nvSpPr>
            <p:spPr>
              <a:xfrm>
                <a:off x="2742540" y="1909086"/>
                <a:ext cx="571616" cy="25019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35" name="TextBox 34"/>
              <p:cNvSpPr txBox="1"/>
              <p:nvPr/>
            </p:nvSpPr>
            <p:spPr>
              <a:xfrm>
                <a:off x="5675990" y="1927813"/>
                <a:ext cx="571616" cy="2501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026" i="1" dirty="0">
                          <a:latin typeface="Cambria Math" panose="02040503050406030204" pitchFamily="18" charset="0"/>
                        </a:rPr>
                        <m:t>𝐷</m:t>
                      </m:r>
                      <m:r>
                        <a:rPr lang="en-US" sz="1026" i="1" dirty="0">
                          <a:latin typeface="Cambria Math" panose="02040503050406030204" pitchFamily="18" charset="0"/>
                        </a:rPr>
                        <m:t>2</m:t>
                      </m:r>
                    </m:oMath>
                  </m:oMathPara>
                </a14:m>
                <a:endParaRPr lang="en-US" sz="1026" dirty="0"/>
              </a:p>
            </p:txBody>
          </p:sp>
        </mc:Choice>
        <mc:Fallback>
          <p:sp>
            <p:nvSpPr>
              <p:cNvPr id="35" name="TextBox 34"/>
              <p:cNvSpPr txBox="1">
                <a:spLocks noRot="1" noChangeAspect="1" noMove="1" noResize="1" noEditPoints="1" noAdjustHandles="1" noChangeArrowheads="1" noChangeShapeType="1" noTextEdit="1"/>
              </p:cNvSpPr>
              <p:nvPr/>
            </p:nvSpPr>
            <p:spPr>
              <a:xfrm>
                <a:off x="5675990" y="1927813"/>
                <a:ext cx="571616" cy="25019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36" name="TextBox 35"/>
              <p:cNvSpPr txBox="1"/>
              <p:nvPr/>
            </p:nvSpPr>
            <p:spPr>
              <a:xfrm>
                <a:off x="1462890" y="1682382"/>
                <a:ext cx="996831" cy="2501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026" i="1">
                          <a:latin typeface="Cambria Math" panose="02040503050406030204" pitchFamily="18" charset="0"/>
                          <a:ea typeface="Cambria Math" panose="02040503050406030204" pitchFamily="18" charset="0"/>
                        </a:rPr>
                        <m:t>𝛼</m:t>
                      </m:r>
                      <m:r>
                        <a:rPr lang="en-US" sz="1026" i="1">
                          <a:latin typeface="Cambria Math" panose="02040503050406030204" pitchFamily="18" charset="0"/>
                          <a:ea typeface="Cambria Math" panose="02040503050406030204" pitchFamily="18" charset="0"/>
                        </a:rPr>
                        <m:t>=0.0394</m:t>
                      </m:r>
                    </m:oMath>
                  </m:oMathPara>
                </a14:m>
                <a:endParaRPr lang="en-US" sz="1026" dirty="0"/>
              </a:p>
            </p:txBody>
          </p:sp>
        </mc:Choice>
        <mc:Fallback>
          <p:sp>
            <p:nvSpPr>
              <p:cNvPr id="36" name="TextBox 35"/>
              <p:cNvSpPr txBox="1">
                <a:spLocks noRot="1" noChangeAspect="1" noMove="1" noResize="1" noEditPoints="1" noAdjustHandles="1" noChangeArrowheads="1" noChangeShapeType="1" noTextEdit="1"/>
              </p:cNvSpPr>
              <p:nvPr/>
            </p:nvSpPr>
            <p:spPr>
              <a:xfrm>
                <a:off x="1462890" y="1682382"/>
                <a:ext cx="996831" cy="25019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37" name="TextBox 36"/>
              <p:cNvSpPr txBox="1"/>
              <p:nvPr/>
            </p:nvSpPr>
            <p:spPr>
              <a:xfrm>
                <a:off x="2842811" y="1685015"/>
                <a:ext cx="996831" cy="2501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026" i="1">
                          <a:latin typeface="Cambria Math" panose="02040503050406030204" pitchFamily="18" charset="0"/>
                          <a:ea typeface="Cambria Math" panose="02040503050406030204" pitchFamily="18" charset="0"/>
                        </a:rPr>
                        <m:t>𝛼</m:t>
                      </m:r>
                      <m:r>
                        <a:rPr lang="en-US" sz="1026" i="1">
                          <a:latin typeface="Cambria Math" panose="02040503050406030204" pitchFamily="18" charset="0"/>
                          <a:ea typeface="Cambria Math" panose="02040503050406030204" pitchFamily="18" charset="0"/>
                        </a:rPr>
                        <m:t>=0.395</m:t>
                      </m:r>
                    </m:oMath>
                  </m:oMathPara>
                </a14:m>
                <a:endParaRPr lang="en-US" sz="1026" dirty="0"/>
              </a:p>
            </p:txBody>
          </p:sp>
        </mc:Choice>
        <mc:Fallback>
          <p:sp>
            <p:nvSpPr>
              <p:cNvPr id="37" name="TextBox 36"/>
              <p:cNvSpPr txBox="1">
                <a:spLocks noRot="1" noChangeAspect="1" noMove="1" noResize="1" noEditPoints="1" noAdjustHandles="1" noChangeArrowheads="1" noChangeShapeType="1" noTextEdit="1"/>
              </p:cNvSpPr>
              <p:nvPr/>
            </p:nvSpPr>
            <p:spPr>
              <a:xfrm>
                <a:off x="2842811" y="1685015"/>
                <a:ext cx="996831" cy="25019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38" name="TextBox 37"/>
              <p:cNvSpPr txBox="1"/>
              <p:nvPr/>
            </p:nvSpPr>
            <p:spPr>
              <a:xfrm>
                <a:off x="4736057" y="1688014"/>
                <a:ext cx="996831" cy="2501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026" i="1">
                          <a:latin typeface="Cambria Math" panose="02040503050406030204" pitchFamily="18" charset="0"/>
                          <a:ea typeface="Cambria Math" panose="02040503050406030204" pitchFamily="18" charset="0"/>
                        </a:rPr>
                        <m:t>𝛼</m:t>
                      </m:r>
                      <m:r>
                        <a:rPr lang="en-US" sz="1026" i="1">
                          <a:latin typeface="Cambria Math" panose="02040503050406030204" pitchFamily="18" charset="0"/>
                          <a:ea typeface="Cambria Math" panose="02040503050406030204" pitchFamily="18" charset="0"/>
                        </a:rPr>
                        <m:t>=0.0394</m:t>
                      </m:r>
                    </m:oMath>
                  </m:oMathPara>
                </a14:m>
                <a:endParaRPr lang="en-US" sz="1026" dirty="0"/>
              </a:p>
            </p:txBody>
          </p:sp>
        </mc:Choice>
        <mc:Fallback>
          <p:sp>
            <p:nvSpPr>
              <p:cNvPr id="38" name="TextBox 37"/>
              <p:cNvSpPr txBox="1">
                <a:spLocks noRot="1" noChangeAspect="1" noMove="1" noResize="1" noEditPoints="1" noAdjustHandles="1" noChangeArrowheads="1" noChangeShapeType="1" noTextEdit="1"/>
              </p:cNvSpPr>
              <p:nvPr/>
            </p:nvSpPr>
            <p:spPr>
              <a:xfrm>
                <a:off x="4736057" y="1688014"/>
                <a:ext cx="996831" cy="25019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7" name="TextBox 6"/>
              <p:cNvSpPr txBox="1"/>
              <p:nvPr/>
            </p:nvSpPr>
            <p:spPr>
              <a:xfrm>
                <a:off x="2008015" y="3001580"/>
                <a:ext cx="558936" cy="1578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026" i="1">
                              <a:latin typeface="Cambria Math" panose="02040503050406030204" pitchFamily="18" charset="0"/>
                            </a:rPr>
                          </m:ctrlPr>
                        </m:sSubPr>
                        <m:e>
                          <m:r>
                            <a:rPr lang="en-US" sz="1026" i="1">
                              <a:latin typeface="Cambria Math" panose="02040503050406030204" pitchFamily="18" charset="0"/>
                            </a:rPr>
                            <m:t>𝐸</m:t>
                          </m:r>
                          <m:r>
                            <a:rPr lang="en-US" sz="1026" i="1">
                              <a:latin typeface="Cambria Math" panose="02040503050406030204" pitchFamily="18" charset="0"/>
                            </a:rPr>
                            <m:t>(</m:t>
                          </m:r>
                          <m:r>
                            <a:rPr lang="en-US" sz="1026" i="1">
                              <a:latin typeface="Cambria Math" panose="02040503050406030204" pitchFamily="18" charset="0"/>
                            </a:rPr>
                            <m:t>𝐷</m:t>
                          </m:r>
                        </m:e>
                        <m:sub>
                          <m:r>
                            <a:rPr lang="en-US" sz="1026" i="1">
                              <a:latin typeface="Cambria Math" panose="02040503050406030204" pitchFamily="18" charset="0"/>
                            </a:rPr>
                            <m:t>1</m:t>
                          </m:r>
                        </m:sub>
                      </m:sSub>
                      <m:r>
                        <a:rPr lang="en-US" sz="1026" i="1">
                          <a:latin typeface="Cambria Math" panose="02040503050406030204" pitchFamily="18" charset="0"/>
                        </a:rPr>
                        <m:t>)=?</m:t>
                      </m:r>
                    </m:oMath>
                  </m:oMathPara>
                </a14:m>
                <a:endParaRPr lang="en-US" sz="1026" dirty="0"/>
              </a:p>
            </p:txBody>
          </p:sp>
        </mc:Choice>
        <mc:Fallback>
          <p:sp>
            <p:nvSpPr>
              <p:cNvPr id="7" name="TextBox 6"/>
              <p:cNvSpPr txBox="1">
                <a:spLocks noRot="1" noChangeAspect="1" noMove="1" noResize="1" noEditPoints="1" noAdjustHandles="1" noChangeArrowheads="1" noChangeShapeType="1" noTextEdit="1"/>
              </p:cNvSpPr>
              <p:nvPr/>
            </p:nvSpPr>
            <p:spPr>
              <a:xfrm>
                <a:off x="2008015" y="3001580"/>
                <a:ext cx="558936" cy="157864"/>
              </a:xfrm>
              <a:prstGeom prst="rect">
                <a:avLst/>
              </a:prstGeom>
              <a:blipFill>
                <a:blip r:embed="rId12"/>
                <a:stretch>
                  <a:fillRect l="-4348" r="-5435" b="-3846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32" name="TextBox 31"/>
              <p:cNvSpPr txBox="1"/>
              <p:nvPr/>
            </p:nvSpPr>
            <p:spPr>
              <a:xfrm>
                <a:off x="7251696" y="2958281"/>
                <a:ext cx="561949" cy="1578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026" i="1">
                              <a:latin typeface="Cambria Math" panose="02040503050406030204" pitchFamily="18" charset="0"/>
                            </a:rPr>
                          </m:ctrlPr>
                        </m:sSubPr>
                        <m:e>
                          <m:r>
                            <a:rPr lang="en-US" sz="1026" i="1">
                              <a:latin typeface="Cambria Math" panose="02040503050406030204" pitchFamily="18" charset="0"/>
                            </a:rPr>
                            <m:t>𝐸</m:t>
                          </m:r>
                          <m:r>
                            <a:rPr lang="en-US" sz="1026" i="1">
                              <a:latin typeface="Cambria Math" panose="02040503050406030204" pitchFamily="18" charset="0"/>
                            </a:rPr>
                            <m:t>(</m:t>
                          </m:r>
                          <m:r>
                            <a:rPr lang="en-US" sz="1026" i="1">
                              <a:latin typeface="Cambria Math" panose="02040503050406030204" pitchFamily="18" charset="0"/>
                            </a:rPr>
                            <m:t>𝐷</m:t>
                          </m:r>
                        </m:e>
                        <m:sub>
                          <m:r>
                            <a:rPr lang="en-US" sz="1026" i="1">
                              <a:latin typeface="Cambria Math" panose="02040503050406030204" pitchFamily="18" charset="0"/>
                            </a:rPr>
                            <m:t>2</m:t>
                          </m:r>
                        </m:sub>
                      </m:sSub>
                      <m:r>
                        <a:rPr lang="en-US" sz="1026" i="1">
                          <a:latin typeface="Cambria Math" panose="02040503050406030204" pitchFamily="18" charset="0"/>
                        </a:rPr>
                        <m:t>)=?</m:t>
                      </m:r>
                    </m:oMath>
                  </m:oMathPara>
                </a14:m>
                <a:endParaRPr lang="en-US" sz="1026" dirty="0"/>
              </a:p>
            </p:txBody>
          </p:sp>
        </mc:Choice>
        <mc:Fallback>
          <p:sp>
            <p:nvSpPr>
              <p:cNvPr id="32" name="TextBox 31"/>
              <p:cNvSpPr txBox="1">
                <a:spLocks noRot="1" noChangeAspect="1" noMove="1" noResize="1" noEditPoints="1" noAdjustHandles="1" noChangeArrowheads="1" noChangeShapeType="1" noTextEdit="1"/>
              </p:cNvSpPr>
              <p:nvPr/>
            </p:nvSpPr>
            <p:spPr>
              <a:xfrm>
                <a:off x="7251696" y="2958281"/>
                <a:ext cx="561949" cy="157864"/>
              </a:xfrm>
              <a:prstGeom prst="rect">
                <a:avLst/>
              </a:prstGeom>
              <a:blipFill>
                <a:blip r:embed="rId13"/>
                <a:stretch>
                  <a:fillRect l="-5435" r="-4348" b="-3846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11" name="TextBox 10"/>
              <p:cNvSpPr txBox="1"/>
              <p:nvPr/>
            </p:nvSpPr>
            <p:spPr>
              <a:xfrm>
                <a:off x="5481925" y="756343"/>
                <a:ext cx="1556260" cy="203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319" b="1" i="1">
                          <a:latin typeface="Cambria Math" panose="02040503050406030204" pitchFamily="18" charset="0"/>
                        </a:rPr>
                        <m:t>𝑬</m:t>
                      </m:r>
                      <m:d>
                        <m:dPr>
                          <m:ctrlPr>
                            <a:rPr lang="en-US" sz="1319" b="1" i="1">
                              <a:latin typeface="Cambria Math" panose="02040503050406030204" pitchFamily="18" charset="0"/>
                            </a:rPr>
                          </m:ctrlPr>
                        </m:dPr>
                        <m:e>
                          <m:r>
                            <a:rPr lang="en-US" sz="1319" b="1" i="1">
                              <a:latin typeface="Cambria Math" panose="02040503050406030204" pitchFamily="18" charset="0"/>
                            </a:rPr>
                            <m:t>𝑶𝑷𝑻𝑯</m:t>
                          </m:r>
                        </m:e>
                      </m:d>
                      <m:r>
                        <a:rPr lang="en-US" sz="1319" b="1" i="1">
                          <a:latin typeface="Cambria Math" panose="02040503050406030204" pitchFamily="18" charset="0"/>
                        </a:rPr>
                        <m:t>=</m:t>
                      </m:r>
                      <m:r>
                        <a:rPr lang="en-US" sz="1319" b="1" i="1">
                          <a:latin typeface="Cambria Math" panose="02040503050406030204" pitchFamily="18" charset="0"/>
                        </a:rPr>
                        <m:t>𝟏</m:t>
                      </m:r>
                      <m:r>
                        <a:rPr lang="en-US" sz="1319" b="1" i="1">
                          <a:latin typeface="Cambria Math" panose="02040503050406030204" pitchFamily="18" charset="0"/>
                        </a:rPr>
                        <m:t>.</m:t>
                      </m:r>
                      <m:r>
                        <a:rPr lang="en-US" sz="1319" b="1" i="1">
                          <a:latin typeface="Cambria Math" panose="02040503050406030204" pitchFamily="18" charset="0"/>
                        </a:rPr>
                        <m:t>𝟑𝟐𝟔𝟏</m:t>
                      </m:r>
                    </m:oMath>
                  </m:oMathPara>
                </a14:m>
                <a:endParaRPr lang="en-US" sz="1319" b="1" dirty="0"/>
              </a:p>
            </p:txBody>
          </p:sp>
        </mc:Choice>
        <mc:Fallback>
          <p:sp>
            <p:nvSpPr>
              <p:cNvPr id="11" name="TextBox 10"/>
              <p:cNvSpPr txBox="1">
                <a:spLocks noRot="1" noChangeAspect="1" noMove="1" noResize="1" noEditPoints="1" noAdjustHandles="1" noChangeArrowheads="1" noChangeShapeType="1" noTextEdit="1"/>
              </p:cNvSpPr>
              <p:nvPr/>
            </p:nvSpPr>
            <p:spPr>
              <a:xfrm>
                <a:off x="5481925" y="756343"/>
                <a:ext cx="1556260" cy="203004"/>
              </a:xfrm>
              <a:prstGeom prst="rect">
                <a:avLst/>
              </a:prstGeom>
              <a:blipFill>
                <a:blip r:embed="rId14"/>
                <a:stretch>
                  <a:fillRect l="-1953" r="-1563" b="-9091"/>
                </a:stretch>
              </a:blipFill>
            </p:spPr>
            <p:txBody>
              <a:bodyPr/>
              <a:lstStyle/>
              <a:p>
                <a:r>
                  <a:rPr lang="en-US">
                    <a:noFill/>
                  </a:rPr>
                  <a:t> </a:t>
                </a:r>
              </a:p>
            </p:txBody>
          </p:sp>
        </mc:Fallback>
      </mc:AlternateContent>
      <p:sp>
        <p:nvSpPr>
          <p:cNvPr id="44" name="Oval 43"/>
          <p:cNvSpPr/>
          <p:nvPr/>
        </p:nvSpPr>
        <p:spPr>
          <a:xfrm>
            <a:off x="5048164" y="4546069"/>
            <a:ext cx="579959" cy="28172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770" dirty="0">
                <a:solidFill>
                  <a:sysClr val="windowText" lastClr="000000"/>
                </a:solidFill>
              </a:rPr>
              <a:t>Age</a:t>
            </a:r>
          </a:p>
        </p:txBody>
      </p:sp>
      <p:sp>
        <p:nvSpPr>
          <p:cNvPr id="45" name="Oval 44"/>
          <p:cNvSpPr/>
          <p:nvPr/>
        </p:nvSpPr>
        <p:spPr>
          <a:xfrm>
            <a:off x="5927998" y="4592204"/>
            <a:ext cx="579959" cy="28172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770" dirty="0">
                <a:solidFill>
                  <a:sysClr val="windowText" lastClr="000000"/>
                </a:solidFill>
              </a:rPr>
              <a:t>Eye-sight</a:t>
            </a:r>
          </a:p>
        </p:txBody>
      </p:sp>
      <p:sp>
        <p:nvSpPr>
          <p:cNvPr id="46" name="Oval 45"/>
          <p:cNvSpPr/>
          <p:nvPr/>
        </p:nvSpPr>
        <p:spPr>
          <a:xfrm>
            <a:off x="6826513" y="4598680"/>
            <a:ext cx="809294" cy="28172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733" dirty="0">
                <a:solidFill>
                  <a:sysClr val="windowText" lastClr="000000"/>
                </a:solidFill>
              </a:rPr>
              <a:t>Astigmatic</a:t>
            </a:r>
          </a:p>
        </p:txBody>
      </p:sp>
      <p:cxnSp>
        <p:nvCxnSpPr>
          <p:cNvPr id="50" name="Straight Connector 49"/>
          <p:cNvCxnSpPr>
            <a:endCxn id="45" idx="0"/>
          </p:cNvCxnSpPr>
          <p:nvPr/>
        </p:nvCxnSpPr>
        <p:spPr>
          <a:xfrm flipH="1">
            <a:off x="6217977" y="4362141"/>
            <a:ext cx="98606" cy="230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26" idx="2"/>
            <a:endCxn id="44" idx="0"/>
          </p:cNvCxnSpPr>
          <p:nvPr/>
        </p:nvCxnSpPr>
        <p:spPr>
          <a:xfrm flipH="1">
            <a:off x="5338144" y="4416374"/>
            <a:ext cx="972164" cy="129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endCxn id="46" idx="0"/>
          </p:cNvCxnSpPr>
          <p:nvPr/>
        </p:nvCxnSpPr>
        <p:spPr>
          <a:xfrm>
            <a:off x="6310307" y="4362166"/>
            <a:ext cx="920853" cy="23651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xmlns="" Requires="a14">
          <p:sp>
            <p:nvSpPr>
              <p:cNvPr id="59" name="TextBox 58"/>
              <p:cNvSpPr txBox="1"/>
              <p:nvPr/>
            </p:nvSpPr>
            <p:spPr>
              <a:xfrm>
                <a:off x="5265771" y="4409091"/>
                <a:ext cx="118090" cy="1578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026">
                          <a:latin typeface="Cambria Math" panose="02040503050406030204" pitchFamily="18" charset="0"/>
                        </a:rPr>
                        <m:t>?</m:t>
                      </m:r>
                    </m:oMath>
                  </m:oMathPara>
                </a14:m>
                <a:endParaRPr lang="en-US" sz="1026" dirty="0"/>
              </a:p>
            </p:txBody>
          </p:sp>
        </mc:Choice>
        <mc:Fallback>
          <p:sp>
            <p:nvSpPr>
              <p:cNvPr id="59" name="TextBox 58"/>
              <p:cNvSpPr txBox="1">
                <a:spLocks noRot="1" noChangeAspect="1" noMove="1" noResize="1" noEditPoints="1" noAdjustHandles="1" noChangeArrowheads="1" noChangeShapeType="1" noTextEdit="1"/>
              </p:cNvSpPr>
              <p:nvPr/>
            </p:nvSpPr>
            <p:spPr>
              <a:xfrm>
                <a:off x="5265771" y="4409091"/>
                <a:ext cx="118090" cy="157864"/>
              </a:xfrm>
              <a:prstGeom prst="rect">
                <a:avLst/>
              </a:prstGeom>
              <a:blipFill>
                <a:blip r:embed="rId15"/>
                <a:stretch>
                  <a:fillRect l="-15789" r="-10526" b="-769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60" name="TextBox 59"/>
              <p:cNvSpPr txBox="1"/>
              <p:nvPr/>
            </p:nvSpPr>
            <p:spPr>
              <a:xfrm>
                <a:off x="6141191" y="4433087"/>
                <a:ext cx="118090" cy="1578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026">
                          <a:latin typeface="Cambria Math" panose="02040503050406030204" pitchFamily="18" charset="0"/>
                        </a:rPr>
                        <m:t>?</m:t>
                      </m:r>
                    </m:oMath>
                  </m:oMathPara>
                </a14:m>
                <a:endParaRPr lang="en-US" sz="1026" dirty="0"/>
              </a:p>
            </p:txBody>
          </p:sp>
        </mc:Choice>
        <mc:Fallback>
          <p:sp>
            <p:nvSpPr>
              <p:cNvPr id="60" name="TextBox 59"/>
              <p:cNvSpPr txBox="1">
                <a:spLocks noRot="1" noChangeAspect="1" noMove="1" noResize="1" noEditPoints="1" noAdjustHandles="1" noChangeArrowheads="1" noChangeShapeType="1" noTextEdit="1"/>
              </p:cNvSpPr>
              <p:nvPr/>
            </p:nvSpPr>
            <p:spPr>
              <a:xfrm>
                <a:off x="6141191" y="4433087"/>
                <a:ext cx="118090" cy="157864"/>
              </a:xfrm>
              <a:prstGeom prst="rect">
                <a:avLst/>
              </a:prstGeom>
              <a:blipFill>
                <a:blip r:embed="rId16"/>
                <a:stretch>
                  <a:fillRect l="-10000" r="-10000" b="-769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61" name="TextBox 60"/>
              <p:cNvSpPr txBox="1"/>
              <p:nvPr/>
            </p:nvSpPr>
            <p:spPr>
              <a:xfrm>
                <a:off x="7166861" y="4444564"/>
                <a:ext cx="118090" cy="1578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026">
                          <a:latin typeface="Cambria Math" panose="02040503050406030204" pitchFamily="18" charset="0"/>
                        </a:rPr>
                        <m:t>?</m:t>
                      </m:r>
                    </m:oMath>
                  </m:oMathPara>
                </a14:m>
                <a:endParaRPr lang="en-US" sz="1026" dirty="0"/>
              </a:p>
            </p:txBody>
          </p:sp>
        </mc:Choice>
        <mc:Fallback>
          <p:sp>
            <p:nvSpPr>
              <p:cNvPr id="61" name="TextBox 60"/>
              <p:cNvSpPr txBox="1">
                <a:spLocks noRot="1" noChangeAspect="1" noMove="1" noResize="1" noEditPoints="1" noAdjustHandles="1" noChangeArrowheads="1" noChangeShapeType="1" noTextEdit="1"/>
              </p:cNvSpPr>
              <p:nvPr/>
            </p:nvSpPr>
            <p:spPr>
              <a:xfrm>
                <a:off x="7166861" y="4444564"/>
                <a:ext cx="118090" cy="157864"/>
              </a:xfrm>
              <a:prstGeom prst="rect">
                <a:avLst/>
              </a:prstGeom>
              <a:blipFill>
                <a:blip r:embed="rId15"/>
                <a:stretch>
                  <a:fillRect l="-15789" r="-10526" b="-769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65" name="TextBox 64"/>
              <p:cNvSpPr txBox="1"/>
              <p:nvPr/>
            </p:nvSpPr>
            <p:spPr>
              <a:xfrm>
                <a:off x="5140312" y="4771620"/>
                <a:ext cx="419192" cy="4042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026" i="1">
                          <a:latin typeface="Cambria Math" panose="02040503050406030204" pitchFamily="18" charset="0"/>
                          <a:ea typeface="Cambria Math" panose="02040503050406030204" pitchFamily="18" charset="0"/>
                        </a:rPr>
                        <m:t>𝛼</m:t>
                      </m:r>
                      <m:r>
                        <a:rPr lang="en-US" sz="1026" i="1">
                          <a:latin typeface="Cambria Math" panose="02040503050406030204" pitchFamily="18" charset="0"/>
                          <a:ea typeface="Cambria Math" panose="02040503050406030204" pitchFamily="18" charset="0"/>
                        </a:rPr>
                        <m:t>=?</m:t>
                      </m:r>
                    </m:oMath>
                  </m:oMathPara>
                </a14:m>
                <a:endParaRPr lang="en-US" sz="1026" dirty="0"/>
              </a:p>
            </p:txBody>
          </p:sp>
        </mc:Choice>
        <mc:Fallback>
          <p:sp>
            <p:nvSpPr>
              <p:cNvPr id="65" name="TextBox 64"/>
              <p:cNvSpPr txBox="1">
                <a:spLocks noRot="1" noChangeAspect="1" noMove="1" noResize="1" noEditPoints="1" noAdjustHandles="1" noChangeArrowheads="1" noChangeShapeType="1" noTextEdit="1"/>
              </p:cNvSpPr>
              <p:nvPr/>
            </p:nvSpPr>
            <p:spPr>
              <a:xfrm>
                <a:off x="5140312" y="4771620"/>
                <a:ext cx="419192" cy="404278"/>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66" name="TextBox 65"/>
              <p:cNvSpPr txBox="1"/>
              <p:nvPr/>
            </p:nvSpPr>
            <p:spPr>
              <a:xfrm>
                <a:off x="5996949" y="4814398"/>
                <a:ext cx="419192" cy="4042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026" i="1">
                          <a:latin typeface="Cambria Math" panose="02040503050406030204" pitchFamily="18" charset="0"/>
                          <a:ea typeface="Cambria Math" panose="02040503050406030204" pitchFamily="18" charset="0"/>
                        </a:rPr>
                        <m:t>𝛼</m:t>
                      </m:r>
                      <m:r>
                        <a:rPr lang="en-US" sz="1026" i="1">
                          <a:latin typeface="Cambria Math" panose="02040503050406030204" pitchFamily="18" charset="0"/>
                          <a:ea typeface="Cambria Math" panose="02040503050406030204" pitchFamily="18" charset="0"/>
                        </a:rPr>
                        <m:t>=?</m:t>
                      </m:r>
                    </m:oMath>
                  </m:oMathPara>
                </a14:m>
                <a:endParaRPr lang="en-US" sz="1026" dirty="0"/>
              </a:p>
            </p:txBody>
          </p:sp>
        </mc:Choice>
        <mc:Fallback>
          <p:sp>
            <p:nvSpPr>
              <p:cNvPr id="66" name="TextBox 65"/>
              <p:cNvSpPr txBox="1">
                <a:spLocks noRot="1" noChangeAspect="1" noMove="1" noResize="1" noEditPoints="1" noAdjustHandles="1" noChangeArrowheads="1" noChangeShapeType="1" noTextEdit="1"/>
              </p:cNvSpPr>
              <p:nvPr/>
            </p:nvSpPr>
            <p:spPr>
              <a:xfrm>
                <a:off x="5996949" y="4814398"/>
                <a:ext cx="419192" cy="404278"/>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67" name="TextBox 66"/>
              <p:cNvSpPr txBox="1"/>
              <p:nvPr/>
            </p:nvSpPr>
            <p:spPr>
              <a:xfrm>
                <a:off x="7054966" y="4814399"/>
                <a:ext cx="419192" cy="4042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026" i="1">
                          <a:latin typeface="Cambria Math" panose="02040503050406030204" pitchFamily="18" charset="0"/>
                          <a:ea typeface="Cambria Math" panose="02040503050406030204" pitchFamily="18" charset="0"/>
                        </a:rPr>
                        <m:t>𝛼</m:t>
                      </m:r>
                      <m:r>
                        <a:rPr lang="en-US" sz="1026" i="1">
                          <a:latin typeface="Cambria Math" panose="02040503050406030204" pitchFamily="18" charset="0"/>
                          <a:ea typeface="Cambria Math" panose="02040503050406030204" pitchFamily="18" charset="0"/>
                        </a:rPr>
                        <m:t>=?</m:t>
                      </m:r>
                    </m:oMath>
                  </m:oMathPara>
                </a14:m>
                <a:endParaRPr lang="en-US" sz="1026" dirty="0"/>
              </a:p>
            </p:txBody>
          </p:sp>
        </mc:Choice>
        <mc:Fallback>
          <p:sp>
            <p:nvSpPr>
              <p:cNvPr id="67" name="TextBox 66"/>
              <p:cNvSpPr txBox="1">
                <a:spLocks noRot="1" noChangeAspect="1" noMove="1" noResize="1" noEditPoints="1" noAdjustHandles="1" noChangeArrowheads="1" noChangeShapeType="1" noTextEdit="1"/>
              </p:cNvSpPr>
              <p:nvPr/>
            </p:nvSpPr>
            <p:spPr>
              <a:xfrm>
                <a:off x="7054966" y="4814399"/>
                <a:ext cx="419192" cy="404278"/>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68" name="TextBox 67"/>
              <p:cNvSpPr txBox="1"/>
              <p:nvPr/>
            </p:nvSpPr>
            <p:spPr>
              <a:xfrm>
                <a:off x="6191357" y="1673412"/>
                <a:ext cx="996831" cy="2501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026" i="1">
                          <a:latin typeface="Cambria Math" panose="02040503050406030204" pitchFamily="18" charset="0"/>
                          <a:ea typeface="Cambria Math" panose="02040503050406030204" pitchFamily="18" charset="0"/>
                        </a:rPr>
                        <m:t>𝛼</m:t>
                      </m:r>
                      <m:r>
                        <a:rPr lang="en-US" sz="1026" i="1">
                          <a:latin typeface="Cambria Math" panose="02040503050406030204" pitchFamily="18" charset="0"/>
                          <a:ea typeface="Cambria Math" panose="02040503050406030204" pitchFamily="18" charset="0"/>
                        </a:rPr>
                        <m:t>=0.3770</m:t>
                      </m:r>
                    </m:oMath>
                  </m:oMathPara>
                </a14:m>
                <a:endParaRPr lang="en-US" sz="1026" dirty="0"/>
              </a:p>
            </p:txBody>
          </p:sp>
        </mc:Choice>
        <mc:Fallback>
          <p:sp>
            <p:nvSpPr>
              <p:cNvPr id="68" name="TextBox 67"/>
              <p:cNvSpPr txBox="1">
                <a:spLocks noRot="1" noChangeAspect="1" noMove="1" noResize="1" noEditPoints="1" noAdjustHandles="1" noChangeArrowheads="1" noChangeShapeType="1" noTextEdit="1"/>
              </p:cNvSpPr>
              <p:nvPr/>
            </p:nvSpPr>
            <p:spPr>
              <a:xfrm>
                <a:off x="6191357" y="1673412"/>
                <a:ext cx="996831" cy="250197"/>
              </a:xfrm>
              <a:prstGeom prst="rect">
                <a:avLst/>
              </a:prstGeom>
              <a:blipFill>
                <a:blip r:embed="rId1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xmlns="" val="2403158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43000" y="642938"/>
            <a:ext cx="6858000" cy="514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25" b="1" dirty="0"/>
              <a:t>Decision Tree Classifier</a:t>
            </a:r>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358062" y="642938"/>
            <a:ext cx="642938" cy="514350"/>
          </a:xfrm>
          <a:prstGeom prst="rect">
            <a:avLst/>
          </a:prstGeom>
        </p:spPr>
      </p:pic>
      <p:sp>
        <p:nvSpPr>
          <p:cNvPr id="33" name="Rectangle 32"/>
          <p:cNvSpPr/>
          <p:nvPr/>
        </p:nvSpPr>
        <p:spPr>
          <a:xfrm>
            <a:off x="1314450" y="1371600"/>
            <a:ext cx="6429375" cy="1754326"/>
          </a:xfrm>
          <a:prstGeom prst="rect">
            <a:avLst/>
          </a:prstGeom>
          <a:ln w="15875">
            <a:noFill/>
          </a:ln>
        </p:spPr>
        <p:txBody>
          <a:bodyPr wrap="square">
            <a:spAutoFit/>
          </a:bodyPr>
          <a:lstStyle/>
          <a:p>
            <a:pPr marL="160735" indent="-160735">
              <a:defRPr/>
            </a:pPr>
            <a:r>
              <a:rPr lang="en-US" sz="1350" b="1" dirty="0">
                <a:solidFill>
                  <a:srgbClr val="002060"/>
                </a:solidFill>
                <a:latin typeface="Cambria" pitchFamily="18" charset="0"/>
                <a:cs typeface="Times New Roman" pitchFamily="18" charset="0"/>
              </a:rPr>
              <a:t>Stopping Criteria for Decision Tree Algorithm</a:t>
            </a:r>
          </a:p>
          <a:p>
            <a:pPr marL="160735" indent="-160735">
              <a:defRPr/>
            </a:pPr>
            <a:endParaRPr lang="en-US" sz="1350" b="1" dirty="0">
              <a:solidFill>
                <a:srgbClr val="002060"/>
              </a:solidFill>
              <a:latin typeface="Cambria" pitchFamily="18" charset="0"/>
              <a:cs typeface="Times New Roman" pitchFamily="18" charset="0"/>
            </a:endParaRPr>
          </a:p>
          <a:p>
            <a:pPr marL="192881" indent="-192881" algn="just">
              <a:buFont typeface="Wingdings" panose="05000000000000000000" pitchFamily="2" charset="2"/>
              <a:buChar char="Ø"/>
            </a:pPr>
            <a:r>
              <a:rPr lang="en-US" altLang="en-US" sz="1350" dirty="0">
                <a:solidFill>
                  <a:srgbClr val="002060"/>
                </a:solidFill>
                <a:latin typeface="Cambria" pitchFamily="18" charset="0"/>
                <a:cs typeface="Times New Roman" pitchFamily="18" charset="0"/>
              </a:rPr>
              <a:t>Stop expanding a node when all the records belong to the same class.</a:t>
            </a:r>
          </a:p>
          <a:p>
            <a:pPr marL="192881" indent="-192881">
              <a:buFont typeface="Wingdings" panose="05000000000000000000" pitchFamily="2" charset="2"/>
              <a:buChar char="Ø"/>
            </a:pPr>
            <a:endParaRPr lang="en-US" altLang="en-US" sz="1350" dirty="0">
              <a:solidFill>
                <a:srgbClr val="002060"/>
              </a:solidFill>
              <a:latin typeface="Cambria" pitchFamily="18" charset="0"/>
              <a:cs typeface="Times New Roman" pitchFamily="18" charset="0"/>
            </a:endParaRPr>
          </a:p>
          <a:p>
            <a:pPr marL="192881" indent="-192881">
              <a:buFont typeface="Wingdings" panose="05000000000000000000" pitchFamily="2" charset="2"/>
              <a:buChar char="Ø"/>
            </a:pPr>
            <a:r>
              <a:rPr lang="en-US" altLang="en-US" sz="1350" dirty="0">
                <a:solidFill>
                  <a:srgbClr val="002060"/>
                </a:solidFill>
                <a:latin typeface="Cambria" pitchFamily="18" charset="0"/>
                <a:cs typeface="Times New Roman" pitchFamily="18" charset="0"/>
              </a:rPr>
              <a:t>Stop expanding a node when all the records have similar attribute values.</a:t>
            </a:r>
          </a:p>
          <a:p>
            <a:pPr marL="192881" indent="-192881">
              <a:buFont typeface="Wingdings" panose="05000000000000000000" pitchFamily="2" charset="2"/>
              <a:buChar char="Ø"/>
            </a:pPr>
            <a:endParaRPr lang="en-US" altLang="en-US" sz="1350" dirty="0">
              <a:solidFill>
                <a:srgbClr val="002060"/>
              </a:solidFill>
              <a:latin typeface="Cambria" pitchFamily="18" charset="0"/>
              <a:cs typeface="Times New Roman" pitchFamily="18" charset="0"/>
            </a:endParaRPr>
          </a:p>
          <a:p>
            <a:pPr marL="192881" indent="-192881">
              <a:buFont typeface="Wingdings" panose="05000000000000000000" pitchFamily="2" charset="2"/>
              <a:buChar char="Ø"/>
            </a:pPr>
            <a:r>
              <a:rPr lang="en-US" altLang="en-US" sz="1350" dirty="0">
                <a:solidFill>
                  <a:srgbClr val="002060"/>
                </a:solidFill>
                <a:latin typeface="Cambria" pitchFamily="18" charset="0"/>
                <a:cs typeface="Times New Roman" pitchFamily="18" charset="0"/>
              </a:rPr>
              <a:t>Early termination. </a:t>
            </a:r>
          </a:p>
          <a:p>
            <a:pPr marL="160735" indent="-160735">
              <a:defRPr/>
            </a:pPr>
            <a:endParaRPr lang="en-US" altLang="en-US" sz="1350" b="1" dirty="0">
              <a:solidFill>
                <a:srgbClr val="002060"/>
              </a:solidFill>
              <a:latin typeface="Cambria" pitchFamily="18" charset="0"/>
              <a:cs typeface="Times New Roman" pitchFamily="18" charset="0"/>
            </a:endParaRPr>
          </a:p>
        </p:txBody>
      </p:sp>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AC0943D2-5AED-439A-A588-497ABCC2607E}"/>
              </a:ext>
            </a:extLst>
          </p:cNvPr>
          <p:cNvSpPr>
            <a:spLocks noGrp="1"/>
          </p:cNvSpPr>
          <p:nvPr>
            <p:ph idx="1"/>
          </p:nvPr>
        </p:nvSpPr>
        <p:spPr/>
        <p:txBody>
          <a:bodyPr>
            <a:normAutofit/>
          </a:bodyPr>
          <a:lstStyle/>
          <a:p>
            <a:r>
              <a:rPr lang="en-US" dirty="0"/>
              <a:t>Classification models must be evaluated to determine their degree of effectiveness for performing a specific task. While good classification models are useful for prediction purposes, poor classification models lead to unreliable outcomes, and thus, are not useful for the user.</a:t>
            </a:r>
          </a:p>
          <a:p>
            <a:r>
              <a:rPr lang="en-US" dirty="0"/>
              <a:t>Performance evaluation metrics are based on the total number of the following variables:</a:t>
            </a:r>
          </a:p>
          <a:p>
            <a:r>
              <a:rPr lang="en-US" dirty="0">
                <a:solidFill>
                  <a:srgbClr val="FF0000"/>
                </a:solidFill>
              </a:rPr>
              <a:t>True Positives</a:t>
            </a:r>
            <a:r>
              <a:rPr lang="en-US" dirty="0"/>
              <a:t>: outcome correctly predicted as positive class</a:t>
            </a:r>
          </a:p>
          <a:p>
            <a:r>
              <a:rPr lang="en-US" dirty="0">
                <a:solidFill>
                  <a:srgbClr val="FF0000"/>
                </a:solidFill>
              </a:rPr>
              <a:t>True Negatives</a:t>
            </a:r>
            <a:r>
              <a:rPr lang="en-US" dirty="0"/>
              <a:t>: outcome correctly predicted as negative class</a:t>
            </a:r>
          </a:p>
          <a:p>
            <a:r>
              <a:rPr lang="en-US" dirty="0">
                <a:solidFill>
                  <a:srgbClr val="FF0000"/>
                </a:solidFill>
              </a:rPr>
              <a:t>False Positives</a:t>
            </a:r>
            <a:r>
              <a:rPr lang="en-US" dirty="0"/>
              <a:t>: outcome incorrectly predicted as positive class</a:t>
            </a:r>
          </a:p>
          <a:p>
            <a:r>
              <a:rPr lang="en-US" dirty="0">
                <a:solidFill>
                  <a:srgbClr val="FF0000"/>
                </a:solidFill>
              </a:rPr>
              <a:t>False Negatives</a:t>
            </a:r>
            <a:r>
              <a:rPr lang="en-US" dirty="0"/>
              <a:t>: outcome incorrectly predicted as negative class</a:t>
            </a:r>
          </a:p>
        </p:txBody>
      </p:sp>
      <p:sp>
        <p:nvSpPr>
          <p:cNvPr id="3" name="Title 2">
            <a:extLst>
              <a:ext uri="{FF2B5EF4-FFF2-40B4-BE49-F238E27FC236}">
                <a16:creationId xmlns:a16="http://schemas.microsoft.com/office/drawing/2014/main" xmlns="" id="{94D1A957-002A-4D9E-AFD3-81AD5AAC9A2D}"/>
              </a:ext>
            </a:extLst>
          </p:cNvPr>
          <p:cNvSpPr>
            <a:spLocks noGrp="1"/>
          </p:cNvSpPr>
          <p:nvPr>
            <p:ph type="title"/>
          </p:nvPr>
        </p:nvSpPr>
        <p:spPr/>
        <p:txBody>
          <a:bodyPr>
            <a:normAutofit fontScale="90000"/>
          </a:bodyPr>
          <a:lstStyle/>
          <a:p>
            <a:r>
              <a:rPr lang="en-US" dirty="0"/>
              <a:t>	Performance Evaluation Metrics</a:t>
            </a:r>
            <a:br>
              <a:rPr lang="en-US" dirty="0"/>
            </a:br>
            <a:endParaRPr lang="en-US" dirty="0"/>
          </a:p>
        </p:txBody>
      </p:sp>
    </p:spTree>
    <p:extLst>
      <p:ext uri="{BB962C8B-B14F-4D97-AF65-F5344CB8AC3E}">
        <p14:creationId xmlns:p14="http://schemas.microsoft.com/office/powerpoint/2010/main" xmlns="" val="307610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DBCB1D26-230F-4619-9DEE-DFC371050F7A}"/>
              </a:ext>
            </a:extLst>
          </p:cNvPr>
          <p:cNvPicPr>
            <a:picLocks noGrp="1" noChangeAspect="1"/>
          </p:cNvPicPr>
          <p:nvPr>
            <p:ph idx="1"/>
          </p:nvPr>
        </p:nvPicPr>
        <p:blipFill>
          <a:blip r:embed="rId2"/>
          <a:stretch>
            <a:fillRect/>
          </a:stretch>
        </p:blipFill>
        <p:spPr>
          <a:xfrm>
            <a:off x="2386012" y="1608137"/>
            <a:ext cx="4371975" cy="2400300"/>
          </a:xfrm>
          <a:prstGeom prst="rect">
            <a:avLst/>
          </a:prstGeom>
        </p:spPr>
      </p:pic>
      <p:sp>
        <p:nvSpPr>
          <p:cNvPr id="3" name="Title 2">
            <a:extLst>
              <a:ext uri="{FF2B5EF4-FFF2-40B4-BE49-F238E27FC236}">
                <a16:creationId xmlns:a16="http://schemas.microsoft.com/office/drawing/2014/main" xmlns="" id="{B0A0B585-9CC4-409B-8374-37ABD14F22B4}"/>
              </a:ext>
            </a:extLst>
          </p:cNvPr>
          <p:cNvSpPr>
            <a:spLocks noGrp="1"/>
          </p:cNvSpPr>
          <p:nvPr>
            <p:ph type="title"/>
          </p:nvPr>
        </p:nvSpPr>
        <p:spPr/>
        <p:txBody>
          <a:bodyPr/>
          <a:lstStyle/>
          <a:p>
            <a:r>
              <a:rPr lang="en-US" dirty="0"/>
              <a:t>	Confusion Matrix</a:t>
            </a:r>
          </a:p>
        </p:txBody>
      </p:sp>
    </p:spTree>
    <p:extLst>
      <p:ext uri="{BB962C8B-B14F-4D97-AF65-F5344CB8AC3E}">
        <p14:creationId xmlns:p14="http://schemas.microsoft.com/office/powerpoint/2010/main" xmlns="" val="4127928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029B0AD5-1DC9-4410-8736-BBEB82647110}"/>
              </a:ext>
            </a:extLst>
          </p:cNvPr>
          <p:cNvSpPr>
            <a:spLocks noGrp="1"/>
          </p:cNvSpPr>
          <p:nvPr>
            <p:ph idx="1"/>
          </p:nvPr>
        </p:nvSpPr>
        <p:spPr/>
        <p:txBody>
          <a:bodyPr/>
          <a:lstStyle/>
          <a:p>
            <a:r>
              <a:rPr lang="en-US" dirty="0"/>
              <a:t>There are four main performance metrics used to evaluate the effectiveness of classification models:</a:t>
            </a:r>
          </a:p>
          <a:p>
            <a:r>
              <a:rPr lang="en-US" dirty="0">
                <a:solidFill>
                  <a:srgbClr val="FF0000"/>
                </a:solidFill>
              </a:rPr>
              <a:t>Accuracy</a:t>
            </a:r>
            <a:r>
              <a:rPr lang="en-US" dirty="0"/>
              <a:t>: test’s ability to correctly predict both classes</a:t>
            </a:r>
          </a:p>
          <a:p>
            <a:r>
              <a:rPr lang="en-US" dirty="0">
                <a:solidFill>
                  <a:srgbClr val="FF0000"/>
                </a:solidFill>
              </a:rPr>
              <a:t>Precision</a:t>
            </a:r>
            <a:r>
              <a:rPr lang="en-US" dirty="0"/>
              <a:t>: test’s ability to correctly detect positive classes from all predicted positive classes</a:t>
            </a:r>
          </a:p>
          <a:p>
            <a:r>
              <a:rPr lang="en-US" dirty="0">
                <a:solidFill>
                  <a:srgbClr val="FF0000"/>
                </a:solidFill>
              </a:rPr>
              <a:t>Recall (Sensitivity): </a:t>
            </a:r>
            <a:r>
              <a:rPr lang="en-US" dirty="0"/>
              <a:t>test’s ability to correctly detect positive classes from all actual positive classes</a:t>
            </a:r>
          </a:p>
          <a:p>
            <a:r>
              <a:rPr lang="en-US" dirty="0">
                <a:solidFill>
                  <a:srgbClr val="FF0000"/>
                </a:solidFill>
              </a:rPr>
              <a:t>F1 Score</a:t>
            </a:r>
            <a:r>
              <a:rPr lang="en-US" dirty="0"/>
              <a:t>: harmonic mean of precision and recall</a:t>
            </a:r>
          </a:p>
          <a:p>
            <a:endParaRPr lang="en-US" dirty="0"/>
          </a:p>
        </p:txBody>
      </p:sp>
      <p:sp>
        <p:nvSpPr>
          <p:cNvPr id="3" name="Title 2">
            <a:extLst>
              <a:ext uri="{FF2B5EF4-FFF2-40B4-BE49-F238E27FC236}">
                <a16:creationId xmlns:a16="http://schemas.microsoft.com/office/drawing/2014/main" xmlns="" id="{38D380E3-EEEC-4A40-B69D-28C521030F2A}"/>
              </a:ext>
            </a:extLst>
          </p:cNvPr>
          <p:cNvSpPr>
            <a:spLocks noGrp="1"/>
          </p:cNvSpPr>
          <p:nvPr>
            <p:ph type="title"/>
          </p:nvPr>
        </p:nvSpPr>
        <p:spPr/>
        <p:txBody>
          <a:bodyPr/>
          <a:lstStyle/>
          <a:p>
            <a:r>
              <a:rPr lang="en-US" dirty="0"/>
              <a:t>	performance metrics</a:t>
            </a:r>
          </a:p>
        </p:txBody>
      </p:sp>
    </p:spTree>
    <p:extLst>
      <p:ext uri="{BB962C8B-B14F-4D97-AF65-F5344CB8AC3E}">
        <p14:creationId xmlns:p14="http://schemas.microsoft.com/office/powerpoint/2010/main" xmlns="" val="12027814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D124A953-912A-4572-B20C-41305658FCAE}"/>
              </a:ext>
            </a:extLst>
          </p:cNvPr>
          <p:cNvPicPr>
            <a:picLocks noGrp="1" noChangeAspect="1"/>
          </p:cNvPicPr>
          <p:nvPr>
            <p:ph idx="1"/>
          </p:nvPr>
        </p:nvPicPr>
        <p:blipFill>
          <a:blip r:embed="rId2"/>
          <a:stretch>
            <a:fillRect/>
          </a:stretch>
        </p:blipFill>
        <p:spPr>
          <a:xfrm>
            <a:off x="661987" y="1260475"/>
            <a:ext cx="7820025" cy="3095625"/>
          </a:xfrm>
          <a:prstGeom prst="rect">
            <a:avLst/>
          </a:prstGeom>
        </p:spPr>
      </p:pic>
      <p:sp>
        <p:nvSpPr>
          <p:cNvPr id="3" name="Title 2">
            <a:extLst>
              <a:ext uri="{FF2B5EF4-FFF2-40B4-BE49-F238E27FC236}">
                <a16:creationId xmlns:a16="http://schemas.microsoft.com/office/drawing/2014/main" xmlns="" id="{E720120D-F2EF-41F3-A219-2F0C48B4CBF4}"/>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xmlns="" val="3025705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B0EAB195-A4D4-B648-33A7-84DD125D1BB4}"/>
              </a:ext>
            </a:extLst>
          </p:cNvPr>
          <p:cNvSpPr>
            <a:spLocks noGrp="1"/>
          </p:cNvSpPr>
          <p:nvPr>
            <p:ph idx="1"/>
          </p:nvPr>
        </p:nvSpPr>
        <p:spPr/>
        <p:txBody>
          <a:bodyPr/>
          <a:lstStyle/>
          <a:p>
            <a:r>
              <a:rPr lang="en-US" b="0" i="0" dirty="0">
                <a:effectLst/>
                <a:latin typeface="Arial" panose="020B0604020202020204" pitchFamily="34" charset="0"/>
              </a:rPr>
              <a:t>A classification report is a performance evaluation metric in machine learning. </a:t>
            </a:r>
          </a:p>
          <a:p>
            <a:r>
              <a:rPr lang="en-US" b="0" i="0" dirty="0">
                <a:effectLst/>
                <a:latin typeface="Arial" panose="020B0604020202020204" pitchFamily="34" charset="0"/>
              </a:rPr>
              <a:t>It is used to show the precision, recall, F1 Score, and support of your trained classification </a:t>
            </a:r>
            <a:r>
              <a:rPr lang="en-US" dirty="0">
                <a:latin typeface="Arial" panose="020B0604020202020204" pitchFamily="34" charset="0"/>
              </a:rPr>
              <a:t>model.</a:t>
            </a:r>
          </a:p>
          <a:p>
            <a:r>
              <a:rPr lang="en-US" b="0" i="0" dirty="0">
                <a:effectLst/>
                <a:latin typeface="Arial" panose="020B0604020202020204" pitchFamily="34" charset="0"/>
              </a:rPr>
              <a:t>It provides a better understanding of the overall performance of our trained model. </a:t>
            </a:r>
            <a:endParaRPr lang="en-US" dirty="0"/>
          </a:p>
        </p:txBody>
      </p:sp>
      <p:sp>
        <p:nvSpPr>
          <p:cNvPr id="3" name="Title 2">
            <a:extLst>
              <a:ext uri="{FF2B5EF4-FFF2-40B4-BE49-F238E27FC236}">
                <a16:creationId xmlns:a16="http://schemas.microsoft.com/office/drawing/2014/main" xmlns="" id="{A7E77991-6D7F-E3C4-A71B-BCBBA7646405}"/>
              </a:ext>
            </a:extLst>
          </p:cNvPr>
          <p:cNvSpPr>
            <a:spLocks noGrp="1"/>
          </p:cNvSpPr>
          <p:nvPr>
            <p:ph type="title"/>
          </p:nvPr>
        </p:nvSpPr>
        <p:spPr/>
        <p:txBody>
          <a:bodyPr/>
          <a:lstStyle/>
          <a:p>
            <a:r>
              <a:rPr lang="en-US" i="0" dirty="0">
                <a:effectLst/>
                <a:latin typeface="Arial" panose="020B0604020202020204" pitchFamily="34" charset="0"/>
              </a:rPr>
              <a:t>	classification report</a:t>
            </a:r>
            <a:endParaRPr lang="en-US" dirty="0"/>
          </a:p>
        </p:txBody>
      </p:sp>
    </p:spTree>
    <p:extLst>
      <p:ext uri="{BB962C8B-B14F-4D97-AF65-F5344CB8AC3E}">
        <p14:creationId xmlns:p14="http://schemas.microsoft.com/office/powerpoint/2010/main" xmlns="" val="2120210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43000" y="642938"/>
            <a:ext cx="6858000" cy="514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25" b="1" dirty="0">
                <a:solidFill>
                  <a:schemeClr val="bg1"/>
                </a:solidFill>
              </a:rPr>
              <a:t>Decision Tree Classifier</a:t>
            </a:r>
            <a:endParaRPr lang="en-US" sz="1013" b="1" dirty="0"/>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358062" y="642938"/>
            <a:ext cx="642938" cy="514350"/>
          </a:xfrm>
          <a:prstGeom prst="rect">
            <a:avLst/>
          </a:prstGeom>
        </p:spPr>
      </p:pic>
      <p:sp>
        <p:nvSpPr>
          <p:cNvPr id="7" name="Rectangle 6"/>
          <p:cNvSpPr/>
          <p:nvPr/>
        </p:nvSpPr>
        <p:spPr>
          <a:xfrm>
            <a:off x="1314450" y="1414463"/>
            <a:ext cx="6429375" cy="4180055"/>
          </a:xfrm>
          <a:prstGeom prst="rect">
            <a:avLst/>
          </a:prstGeom>
        </p:spPr>
        <p:txBody>
          <a:bodyPr wrap="square">
            <a:spAutoFit/>
          </a:bodyPr>
          <a:lstStyle/>
          <a:p>
            <a:pPr marL="285750" indent="-285750" algn="l">
              <a:lnSpc>
                <a:spcPct val="150000"/>
              </a:lnSpc>
              <a:buFont typeface="Wingdings" panose="05000000000000000000" pitchFamily="2" charset="2"/>
              <a:buChar char="Ø"/>
            </a:pPr>
            <a:r>
              <a:rPr lang="en-IN" sz="1350" dirty="0"/>
              <a:t> </a:t>
            </a:r>
            <a:r>
              <a:rPr lang="en-US" sz="1400" b="0" i="0" dirty="0">
                <a:solidFill>
                  <a:srgbClr val="002060"/>
                </a:solidFill>
                <a:effectLst/>
                <a:latin typeface="Lora" pitchFamily="2" charset="0"/>
              </a:rPr>
              <a:t>A decision tree is a flowchart-like tree structure.</a:t>
            </a:r>
          </a:p>
          <a:p>
            <a:pPr marL="285750" indent="-285750" algn="l">
              <a:lnSpc>
                <a:spcPct val="150000"/>
              </a:lnSpc>
              <a:buFont typeface="Wingdings" panose="05000000000000000000" pitchFamily="2" charset="2"/>
              <a:buChar char="Ø"/>
            </a:pPr>
            <a:r>
              <a:rPr lang="en-US" sz="1400" b="0" i="0" dirty="0">
                <a:solidFill>
                  <a:srgbClr val="002060"/>
                </a:solidFill>
                <a:effectLst/>
                <a:latin typeface="Lora" pitchFamily="2" charset="0"/>
              </a:rPr>
              <a:t>An internal node represents feature(or attribute)</a:t>
            </a:r>
          </a:p>
          <a:p>
            <a:pPr marL="285750" indent="-285750" algn="l">
              <a:lnSpc>
                <a:spcPct val="150000"/>
              </a:lnSpc>
              <a:buFont typeface="Wingdings" panose="05000000000000000000" pitchFamily="2" charset="2"/>
              <a:buChar char="Ø"/>
            </a:pPr>
            <a:r>
              <a:rPr lang="en-US" sz="1400" b="0" i="0" dirty="0">
                <a:solidFill>
                  <a:srgbClr val="002060"/>
                </a:solidFill>
                <a:effectLst/>
                <a:latin typeface="Lora" pitchFamily="2" charset="0"/>
              </a:rPr>
              <a:t>the branch represents a decision rule</a:t>
            </a:r>
          </a:p>
          <a:p>
            <a:pPr marL="285750" indent="-285750" algn="l">
              <a:lnSpc>
                <a:spcPct val="150000"/>
              </a:lnSpc>
              <a:buFont typeface="Wingdings" panose="05000000000000000000" pitchFamily="2" charset="2"/>
              <a:buChar char="Ø"/>
            </a:pPr>
            <a:r>
              <a:rPr lang="en-US" sz="1400" dirty="0">
                <a:solidFill>
                  <a:srgbClr val="002060"/>
                </a:solidFill>
                <a:latin typeface="Lora" pitchFamily="2" charset="0"/>
              </a:rPr>
              <a:t>E</a:t>
            </a:r>
            <a:r>
              <a:rPr lang="en-US" sz="1400" b="0" i="0" dirty="0">
                <a:solidFill>
                  <a:srgbClr val="002060"/>
                </a:solidFill>
                <a:effectLst/>
                <a:latin typeface="Lora" pitchFamily="2" charset="0"/>
              </a:rPr>
              <a:t>ach leaf node represents the outcome.</a:t>
            </a:r>
          </a:p>
          <a:p>
            <a:pPr marL="285750" indent="-285750" algn="l">
              <a:lnSpc>
                <a:spcPct val="150000"/>
              </a:lnSpc>
              <a:buFont typeface="Wingdings" panose="05000000000000000000" pitchFamily="2" charset="2"/>
              <a:buChar char="Ø"/>
            </a:pPr>
            <a:r>
              <a:rPr lang="en-US" sz="1400" b="0" i="0" dirty="0">
                <a:solidFill>
                  <a:srgbClr val="002060"/>
                </a:solidFill>
                <a:effectLst/>
                <a:latin typeface="Lora" pitchFamily="2" charset="0"/>
              </a:rPr>
              <a:t>The topmost node in a decision tree is known as the root node.</a:t>
            </a:r>
          </a:p>
          <a:p>
            <a:pPr marL="285750" indent="-285750" algn="l">
              <a:lnSpc>
                <a:spcPct val="150000"/>
              </a:lnSpc>
              <a:buFont typeface="Wingdings" panose="05000000000000000000" pitchFamily="2" charset="2"/>
              <a:buChar char="Ø"/>
            </a:pPr>
            <a:r>
              <a:rPr lang="en-US" sz="1400" b="0" i="0" dirty="0">
                <a:solidFill>
                  <a:srgbClr val="002060"/>
                </a:solidFill>
                <a:effectLst/>
                <a:latin typeface="Lora" pitchFamily="2" charset="0"/>
              </a:rPr>
              <a:t>It learns to partition based on the attribute value.</a:t>
            </a:r>
          </a:p>
          <a:p>
            <a:pPr marL="285750" indent="-285750" algn="l">
              <a:lnSpc>
                <a:spcPct val="150000"/>
              </a:lnSpc>
              <a:buFont typeface="Wingdings" panose="05000000000000000000" pitchFamily="2" charset="2"/>
              <a:buChar char="Ø"/>
            </a:pPr>
            <a:r>
              <a:rPr lang="en-US" sz="1400" b="0" i="0" dirty="0">
                <a:solidFill>
                  <a:srgbClr val="002060"/>
                </a:solidFill>
                <a:effectLst/>
                <a:latin typeface="Lora" pitchFamily="2" charset="0"/>
              </a:rPr>
              <a:t>It partitions the tree in recursively manner call recursive partitioning. </a:t>
            </a:r>
          </a:p>
          <a:p>
            <a:pPr marL="285750" indent="-285750" algn="l">
              <a:lnSpc>
                <a:spcPct val="150000"/>
              </a:lnSpc>
              <a:buFont typeface="Wingdings" panose="05000000000000000000" pitchFamily="2" charset="2"/>
              <a:buChar char="Ø"/>
            </a:pPr>
            <a:r>
              <a:rPr lang="en-US" sz="1400" b="0" i="0" dirty="0">
                <a:solidFill>
                  <a:srgbClr val="002060"/>
                </a:solidFill>
                <a:effectLst/>
                <a:latin typeface="Lora" pitchFamily="2" charset="0"/>
              </a:rPr>
              <a:t>This flowchart-like structure helps you in decision making. </a:t>
            </a:r>
          </a:p>
          <a:p>
            <a:pPr marL="285750" indent="-285750" algn="l">
              <a:lnSpc>
                <a:spcPct val="150000"/>
              </a:lnSpc>
              <a:buFont typeface="Wingdings" panose="05000000000000000000" pitchFamily="2" charset="2"/>
              <a:buChar char="Ø"/>
            </a:pPr>
            <a:r>
              <a:rPr lang="en-US" sz="1400" b="0" i="0" dirty="0">
                <a:solidFill>
                  <a:srgbClr val="002060"/>
                </a:solidFill>
                <a:effectLst/>
                <a:latin typeface="Lora" pitchFamily="2" charset="0"/>
              </a:rPr>
              <a:t>It's visualization like a flowchart diagram which easily mimics the human level thinking. </a:t>
            </a:r>
          </a:p>
          <a:p>
            <a:pPr marL="285750" indent="-285750" algn="l">
              <a:lnSpc>
                <a:spcPct val="150000"/>
              </a:lnSpc>
              <a:buFont typeface="Wingdings" panose="05000000000000000000" pitchFamily="2" charset="2"/>
              <a:buChar char="Ø"/>
            </a:pPr>
            <a:r>
              <a:rPr lang="en-US" sz="1400" b="0" i="0" dirty="0">
                <a:solidFill>
                  <a:srgbClr val="002060"/>
                </a:solidFill>
                <a:effectLst/>
                <a:latin typeface="Lora" pitchFamily="2" charset="0"/>
              </a:rPr>
              <a:t>That is why decision trees are easy to understand and interpret.</a:t>
            </a:r>
          </a:p>
          <a:p>
            <a:pPr>
              <a:lnSpc>
                <a:spcPct val="150000"/>
              </a:lnSpc>
            </a:pPr>
            <a:r>
              <a:rPr lang="en-US" sz="1400" dirty="0">
                <a:solidFill>
                  <a:srgbClr val="002060"/>
                </a:solidFill>
              </a:rPr>
              <a:t/>
            </a:r>
            <a:br>
              <a:rPr lang="en-US" sz="1400" dirty="0">
                <a:solidFill>
                  <a:srgbClr val="002060"/>
                </a:solidFill>
              </a:rPr>
            </a:br>
            <a:endParaRPr lang="en-IN" sz="1013" dirty="0">
              <a:solidFill>
                <a:srgbClr val="00206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anim calcmode="lin" valueType="num">
                                      <p:cBhvr additive="base">
                                        <p:cTn id="55" dur="500" fill="hold"/>
                                        <p:tgtEl>
                                          <p:spTgt spid="7">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7">
                                            <p:txEl>
                                              <p:pRg st="9" end="9"/>
                                            </p:txEl>
                                          </p:spTgt>
                                        </p:tgtEl>
                                        <p:attrNameLst>
                                          <p:attrName>style.visibility</p:attrName>
                                        </p:attrNameLst>
                                      </p:cBhvr>
                                      <p:to>
                                        <p:strVal val="visible"/>
                                      </p:to>
                                    </p:set>
                                    <p:anim calcmode="lin" valueType="num">
                                      <p:cBhvr additive="base">
                                        <p:cTn id="61" dur="500" fill="hold"/>
                                        <p:tgtEl>
                                          <p:spTgt spid="7">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7">
                                            <p:txEl>
                                              <p:pRg st="9" end="9"/>
                                            </p:txEl>
                                          </p:spTgt>
                                        </p:tgtEl>
                                        <p:attrNameLst>
                                          <p:attrName>ppt_y</p:attrName>
                                        </p:attrNameLst>
                                      </p:cBhvr>
                                      <p:tavLst>
                                        <p:tav tm="0">
                                          <p:val>
                                            <p:strVal val="#ppt_y"/>
                                          </p:val>
                                        </p:tav>
                                        <p:tav tm="100000">
                                          <p:val>
                                            <p:strVal val="#ppt_y"/>
                                          </p:val>
                                        </p:tav>
                                      </p:tavLst>
                                    </p:anim>
                                  </p:childTnLst>
                                </p:cTn>
                              </p:par>
                            </p:childTnLst>
                          </p:cTn>
                        </p:par>
                        <p:par>
                          <p:cTn id="63" fill="hold">
                            <p:stCondLst>
                              <p:cond delay="500"/>
                            </p:stCondLst>
                            <p:childTnLst>
                              <p:par>
                                <p:cTn id="64" presetID="2" presetClass="entr" presetSubtype="8" fill="hold" nodeType="afterEffect">
                                  <p:stCondLst>
                                    <p:cond delay="0"/>
                                  </p:stCondLst>
                                  <p:childTnLst>
                                    <p:set>
                                      <p:cBhvr>
                                        <p:cTn id="65" dur="1" fill="hold">
                                          <p:stCondLst>
                                            <p:cond delay="0"/>
                                          </p:stCondLst>
                                        </p:cTn>
                                        <p:tgtEl>
                                          <p:spTgt spid="7">
                                            <p:txEl>
                                              <p:pRg st="10" end="10"/>
                                            </p:txEl>
                                          </p:spTgt>
                                        </p:tgtEl>
                                        <p:attrNameLst>
                                          <p:attrName>style.visibility</p:attrName>
                                        </p:attrNameLst>
                                      </p:cBhvr>
                                      <p:to>
                                        <p:strVal val="visible"/>
                                      </p:to>
                                    </p:set>
                                    <p:anim calcmode="lin" valueType="num">
                                      <p:cBhvr additive="base">
                                        <p:cTn id="66" dur="500" fill="hold"/>
                                        <p:tgtEl>
                                          <p:spTgt spid="7">
                                            <p:txEl>
                                              <p:pRg st="10" end="10"/>
                                            </p:txEl>
                                          </p:spTgt>
                                        </p:tgtEl>
                                        <p:attrNameLst>
                                          <p:attrName>ppt_x</p:attrName>
                                        </p:attrNameLst>
                                      </p:cBhvr>
                                      <p:tavLst>
                                        <p:tav tm="0">
                                          <p:val>
                                            <p:strVal val="0-#ppt_w/2"/>
                                          </p:val>
                                        </p:tav>
                                        <p:tav tm="100000">
                                          <p:val>
                                            <p:strVal val="#ppt_x"/>
                                          </p:val>
                                        </p:tav>
                                      </p:tavLst>
                                    </p:anim>
                                    <p:anim calcmode="lin" valueType="num">
                                      <p:cBhvr additive="base">
                                        <p:cTn id="67" dur="500" fill="hold"/>
                                        <p:tgtEl>
                                          <p:spTgt spid="7">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6FF76B5A-2890-9A9E-CBA0-97317395268E}"/>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xmlns="" id="{AE609536-2209-600C-461A-48E5A2F9B840}"/>
              </a:ext>
            </a:extLst>
          </p:cNvPr>
          <p:cNvSpPr>
            <a:spLocks noGrp="1"/>
          </p:cNvSpPr>
          <p:nvPr>
            <p:ph type="title"/>
          </p:nvPr>
        </p:nvSpPr>
        <p:spPr/>
        <p:txBody>
          <a:bodyPr/>
          <a:lstStyle/>
          <a:p>
            <a:endParaRPr lang="en-US" dirty="0"/>
          </a:p>
        </p:txBody>
      </p:sp>
      <p:pic>
        <p:nvPicPr>
          <p:cNvPr id="5" name="Picture 4">
            <a:extLst>
              <a:ext uri="{FF2B5EF4-FFF2-40B4-BE49-F238E27FC236}">
                <a16:creationId xmlns:a16="http://schemas.microsoft.com/office/drawing/2014/main" xmlns="" id="{B31E46CF-9062-18BC-EECD-523D97740406}"/>
              </a:ext>
            </a:extLst>
          </p:cNvPr>
          <p:cNvPicPr>
            <a:picLocks noChangeAspect="1"/>
          </p:cNvPicPr>
          <p:nvPr/>
        </p:nvPicPr>
        <p:blipFill>
          <a:blip r:embed="rId2"/>
          <a:stretch>
            <a:fillRect/>
          </a:stretch>
        </p:blipFill>
        <p:spPr>
          <a:xfrm>
            <a:off x="0" y="0"/>
            <a:ext cx="8973802" cy="4582164"/>
          </a:xfrm>
          <a:prstGeom prst="rect">
            <a:avLst/>
          </a:prstGeom>
        </p:spPr>
      </p:pic>
    </p:spTree>
    <p:extLst>
      <p:ext uri="{BB962C8B-B14F-4D97-AF65-F5344CB8AC3E}">
        <p14:creationId xmlns:p14="http://schemas.microsoft.com/office/powerpoint/2010/main" xmlns="" val="22829375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D2B79E01-0A2B-4BA0-9776-3C6E435F9054}"/>
              </a:ext>
            </a:extLst>
          </p:cNvPr>
          <p:cNvSpPr>
            <a:spLocks noGrp="1"/>
          </p:cNvSpPr>
          <p:nvPr>
            <p:ph idx="1"/>
          </p:nvPr>
        </p:nvSpPr>
        <p:spPr>
          <a:xfrm>
            <a:off x="457200" y="1110996"/>
            <a:ext cx="8229600" cy="3594353"/>
          </a:xfrm>
        </p:spPr>
        <p:txBody>
          <a:bodyPr>
            <a:normAutofit lnSpcReduction="10000"/>
          </a:bodyPr>
          <a:lstStyle/>
          <a:p>
            <a:pPr algn="just">
              <a:lnSpc>
                <a:spcPct val="150000"/>
              </a:lnSpc>
              <a:buFont typeface="Arial" panose="020B0604020202020204" pitchFamily="34" charset="0"/>
              <a:buChar char="•"/>
            </a:pPr>
            <a:r>
              <a:rPr lang="en-US" sz="1800" dirty="0">
                <a:solidFill>
                  <a:srgbClr val="002060"/>
                </a:solidFill>
                <a:latin typeface="Lato" panose="020F0502020204030203" pitchFamily="34" charset="0"/>
                <a:ea typeface="+mj-ea"/>
                <a:cs typeface="+mj-cs"/>
              </a:rPr>
              <a:t>Decision trees are easy to interpret and visualize.</a:t>
            </a:r>
          </a:p>
          <a:p>
            <a:pPr algn="just">
              <a:lnSpc>
                <a:spcPct val="150000"/>
              </a:lnSpc>
              <a:buFont typeface="Arial" panose="020B0604020202020204" pitchFamily="34" charset="0"/>
              <a:buChar char="•"/>
            </a:pPr>
            <a:r>
              <a:rPr lang="en-US" sz="1800" dirty="0">
                <a:solidFill>
                  <a:srgbClr val="002060"/>
                </a:solidFill>
                <a:latin typeface="Lato" panose="020F0502020204030203" pitchFamily="34" charset="0"/>
                <a:ea typeface="+mj-ea"/>
                <a:cs typeface="+mj-cs"/>
              </a:rPr>
              <a:t>It can easily capture Non-linear patterns.</a:t>
            </a:r>
          </a:p>
          <a:p>
            <a:pPr algn="just">
              <a:lnSpc>
                <a:spcPct val="150000"/>
              </a:lnSpc>
              <a:buFont typeface="Arial" panose="020B0604020202020204" pitchFamily="34" charset="0"/>
              <a:buChar char="•"/>
            </a:pPr>
            <a:r>
              <a:rPr lang="en-US" sz="1800" dirty="0">
                <a:solidFill>
                  <a:srgbClr val="002060"/>
                </a:solidFill>
                <a:latin typeface="Lato" panose="020F0502020204030203" pitchFamily="34" charset="0"/>
                <a:ea typeface="+mj-ea"/>
                <a:cs typeface="+mj-cs"/>
              </a:rPr>
              <a:t>It requires fewer data preprocessing from the user, for example, there is no need to normalize columns.</a:t>
            </a:r>
          </a:p>
          <a:p>
            <a:pPr algn="just">
              <a:lnSpc>
                <a:spcPct val="150000"/>
              </a:lnSpc>
              <a:buFont typeface="Arial" panose="020B0604020202020204" pitchFamily="34" charset="0"/>
              <a:buChar char="•"/>
            </a:pPr>
            <a:r>
              <a:rPr lang="en-US" sz="1800" dirty="0">
                <a:solidFill>
                  <a:srgbClr val="002060"/>
                </a:solidFill>
                <a:latin typeface="Lato" panose="020F0502020204030203" pitchFamily="34" charset="0"/>
                <a:ea typeface="+mj-ea"/>
                <a:cs typeface="+mj-cs"/>
              </a:rPr>
              <a:t>It can be used for feature engineering such as predicting missing values, suitable for variable selection.</a:t>
            </a:r>
          </a:p>
          <a:p>
            <a:pPr algn="just">
              <a:lnSpc>
                <a:spcPct val="150000"/>
              </a:lnSpc>
              <a:buFont typeface="Arial" panose="020B0604020202020204" pitchFamily="34" charset="0"/>
              <a:buChar char="•"/>
            </a:pPr>
            <a:r>
              <a:rPr lang="en-US" sz="1800" dirty="0">
                <a:solidFill>
                  <a:srgbClr val="002060"/>
                </a:solidFill>
                <a:latin typeface="Lato" panose="020F0502020204030203" pitchFamily="34" charset="0"/>
                <a:ea typeface="+mj-ea"/>
                <a:cs typeface="+mj-cs"/>
              </a:rPr>
              <a:t>The decision tree has no assumptions about distribution because of the non-parametric nature of the algorithm</a:t>
            </a:r>
            <a:r>
              <a:rPr lang="en-US" sz="2400" dirty="0">
                <a:solidFill>
                  <a:srgbClr val="002060"/>
                </a:solidFill>
                <a:latin typeface="Lato" panose="020F0502020204030203" pitchFamily="34" charset="0"/>
                <a:ea typeface="+mj-ea"/>
                <a:cs typeface="+mj-cs"/>
              </a:rPr>
              <a:t>. </a:t>
            </a:r>
            <a:endParaRPr lang="en-US" dirty="0"/>
          </a:p>
        </p:txBody>
      </p:sp>
      <p:sp>
        <p:nvSpPr>
          <p:cNvPr id="3" name="Title 2">
            <a:extLst>
              <a:ext uri="{FF2B5EF4-FFF2-40B4-BE49-F238E27FC236}">
                <a16:creationId xmlns:a16="http://schemas.microsoft.com/office/drawing/2014/main" xmlns="" id="{B3962F00-7079-4231-B44F-793D002A7B9F}"/>
              </a:ext>
            </a:extLst>
          </p:cNvPr>
          <p:cNvSpPr>
            <a:spLocks noGrp="1"/>
          </p:cNvSpPr>
          <p:nvPr>
            <p:ph type="title"/>
          </p:nvPr>
        </p:nvSpPr>
        <p:spPr/>
        <p:txBody>
          <a:bodyPr>
            <a:normAutofit fontScale="90000"/>
          </a:bodyPr>
          <a:lstStyle/>
          <a:p>
            <a:r>
              <a:rPr lang="en-US" b="1" i="0" dirty="0">
                <a:solidFill>
                  <a:srgbClr val="3D4251"/>
                </a:solidFill>
                <a:effectLst/>
                <a:latin typeface="Lato" panose="020F0502020204030203" pitchFamily="34" charset="0"/>
              </a:rPr>
              <a:t>	</a:t>
            </a:r>
            <a:r>
              <a:rPr lang="en-US" b="1" i="0" dirty="0">
                <a:solidFill>
                  <a:srgbClr val="002060"/>
                </a:solidFill>
                <a:effectLst/>
                <a:latin typeface="Lato" panose="020F0502020204030203" pitchFamily="34" charset="0"/>
              </a:rPr>
              <a:t>Pros</a:t>
            </a:r>
            <a:r>
              <a:rPr lang="en-US" b="1" i="0" dirty="0">
                <a:solidFill>
                  <a:srgbClr val="3D4251"/>
                </a:solidFill>
                <a:effectLst/>
                <a:latin typeface="Lato" panose="020F0502020204030203" pitchFamily="34" charset="0"/>
              </a:rPr>
              <a:t/>
            </a:r>
            <a:br>
              <a:rPr lang="en-US" b="1" i="0" dirty="0">
                <a:solidFill>
                  <a:srgbClr val="3D4251"/>
                </a:solidFill>
                <a:effectLst/>
                <a:latin typeface="Lato" panose="020F0502020204030203" pitchFamily="34" charset="0"/>
              </a:rPr>
            </a:br>
            <a:endParaRPr lang="en-US" dirty="0"/>
          </a:p>
        </p:txBody>
      </p:sp>
    </p:spTree>
    <p:extLst>
      <p:ext uri="{BB962C8B-B14F-4D97-AF65-F5344CB8AC3E}">
        <p14:creationId xmlns:p14="http://schemas.microsoft.com/office/powerpoint/2010/main" xmlns="" val="37765515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B2ADD90-A8BA-4890-A009-3B0DB07B825B}"/>
              </a:ext>
            </a:extLst>
          </p:cNvPr>
          <p:cNvSpPr>
            <a:spLocks noGrp="1"/>
          </p:cNvSpPr>
          <p:nvPr>
            <p:ph idx="1"/>
          </p:nvPr>
        </p:nvSpPr>
        <p:spPr/>
        <p:txBody>
          <a:bodyPr/>
          <a:lstStyle/>
          <a:p>
            <a:pPr algn="l">
              <a:lnSpc>
                <a:spcPct val="150000"/>
              </a:lnSpc>
              <a:buFont typeface="Arial" panose="020B0604020202020204" pitchFamily="34" charset="0"/>
              <a:buChar char="•"/>
            </a:pPr>
            <a:r>
              <a:rPr lang="en-US" sz="1800" dirty="0">
                <a:solidFill>
                  <a:srgbClr val="002060"/>
                </a:solidFill>
                <a:latin typeface="Lato" panose="020F0502020204030203" pitchFamily="34" charset="0"/>
                <a:ea typeface="+mj-ea"/>
                <a:cs typeface="+mj-cs"/>
              </a:rPr>
              <a:t>Sensitive to noisy data. It can overfit noisy data.</a:t>
            </a:r>
          </a:p>
          <a:p>
            <a:pPr algn="l">
              <a:lnSpc>
                <a:spcPct val="150000"/>
              </a:lnSpc>
              <a:buFont typeface="Arial" panose="020B0604020202020204" pitchFamily="34" charset="0"/>
              <a:buChar char="•"/>
            </a:pPr>
            <a:r>
              <a:rPr lang="en-US" sz="1800" dirty="0">
                <a:solidFill>
                  <a:srgbClr val="002060"/>
                </a:solidFill>
                <a:latin typeface="Lato" panose="020F0502020204030203" pitchFamily="34" charset="0"/>
                <a:ea typeface="+mj-ea"/>
                <a:cs typeface="+mj-cs"/>
              </a:rPr>
              <a:t>The small variation(or variance) in data can result in the different decision tree. </a:t>
            </a:r>
          </a:p>
          <a:p>
            <a:pPr algn="l">
              <a:lnSpc>
                <a:spcPct val="150000"/>
              </a:lnSpc>
              <a:buFont typeface="Arial" panose="020B0604020202020204" pitchFamily="34" charset="0"/>
              <a:buChar char="•"/>
            </a:pPr>
            <a:r>
              <a:rPr lang="en-US" sz="1800" dirty="0">
                <a:solidFill>
                  <a:srgbClr val="002060"/>
                </a:solidFill>
                <a:latin typeface="Lato" panose="020F0502020204030203" pitchFamily="34" charset="0"/>
                <a:ea typeface="+mj-ea"/>
                <a:cs typeface="+mj-cs"/>
              </a:rPr>
              <a:t>This can be reduced by bagging and boosting algorithms.</a:t>
            </a:r>
          </a:p>
          <a:p>
            <a:pPr algn="l">
              <a:lnSpc>
                <a:spcPct val="150000"/>
              </a:lnSpc>
              <a:buFont typeface="Arial" panose="020B0604020202020204" pitchFamily="34" charset="0"/>
              <a:buChar char="•"/>
            </a:pPr>
            <a:r>
              <a:rPr lang="en-US" sz="1800" dirty="0">
                <a:solidFill>
                  <a:srgbClr val="002060"/>
                </a:solidFill>
                <a:latin typeface="Lato" panose="020F0502020204030203" pitchFamily="34" charset="0"/>
                <a:ea typeface="+mj-ea"/>
                <a:cs typeface="+mj-cs"/>
              </a:rPr>
              <a:t>Decision trees are biased with imbalance dataset, so it is recommended that balance out the dataset before creating the decision tree.</a:t>
            </a:r>
          </a:p>
          <a:p>
            <a:endParaRPr lang="en-US" dirty="0"/>
          </a:p>
        </p:txBody>
      </p:sp>
      <p:sp>
        <p:nvSpPr>
          <p:cNvPr id="3" name="Title 2">
            <a:extLst>
              <a:ext uri="{FF2B5EF4-FFF2-40B4-BE49-F238E27FC236}">
                <a16:creationId xmlns:a16="http://schemas.microsoft.com/office/drawing/2014/main" xmlns="" id="{B60AF527-3A53-4E41-9FF5-013A8F0E95BB}"/>
              </a:ext>
            </a:extLst>
          </p:cNvPr>
          <p:cNvSpPr>
            <a:spLocks noGrp="1"/>
          </p:cNvSpPr>
          <p:nvPr>
            <p:ph type="title"/>
          </p:nvPr>
        </p:nvSpPr>
        <p:spPr/>
        <p:txBody>
          <a:bodyPr/>
          <a:lstStyle/>
          <a:p>
            <a:r>
              <a:rPr lang="en-US" dirty="0"/>
              <a:t>	Cons</a:t>
            </a:r>
          </a:p>
        </p:txBody>
      </p:sp>
    </p:spTree>
    <p:extLst>
      <p:ext uri="{BB962C8B-B14F-4D97-AF65-F5344CB8AC3E}">
        <p14:creationId xmlns:p14="http://schemas.microsoft.com/office/powerpoint/2010/main" xmlns="" val="3969947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B84E3A79-BCF1-40BD-9B27-8BB3D97C449E}"/>
              </a:ext>
            </a:extLst>
          </p:cNvPr>
          <p:cNvSpPr>
            <a:spLocks noGrp="1"/>
          </p:cNvSpPr>
          <p:nvPr>
            <p:ph idx="1"/>
          </p:nvPr>
        </p:nvSpPr>
        <p:spPr/>
        <p:txBody>
          <a:bodyPr>
            <a:normAutofit/>
          </a:bodyPr>
          <a:lstStyle/>
          <a:p>
            <a:pPr marL="109728" indent="0" algn="ctr">
              <a:buNone/>
            </a:pPr>
            <a:r>
              <a:rPr lang="en-US" sz="4000" dirty="0"/>
              <a:t>Thank You</a:t>
            </a:r>
          </a:p>
        </p:txBody>
      </p:sp>
      <p:sp>
        <p:nvSpPr>
          <p:cNvPr id="3" name="Title 2">
            <a:extLst>
              <a:ext uri="{FF2B5EF4-FFF2-40B4-BE49-F238E27FC236}">
                <a16:creationId xmlns:a16="http://schemas.microsoft.com/office/drawing/2014/main" xmlns="" id="{26C37207-5661-4D73-93CD-478BF33B39A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xmlns="" val="4006599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9E4A8B-AB73-4074-88BC-77467362B8F3}"/>
              </a:ext>
            </a:extLst>
          </p:cNvPr>
          <p:cNvSpPr>
            <a:spLocks noGrp="1"/>
          </p:cNvSpPr>
          <p:nvPr>
            <p:ph type="title"/>
          </p:nvPr>
        </p:nvSpPr>
        <p:spPr>
          <a:xfrm>
            <a:off x="1295400" y="209550"/>
            <a:ext cx="9144000" cy="571500"/>
          </a:xfrm>
        </p:spPr>
        <p:txBody>
          <a:bodyPr/>
          <a:lstStyle/>
          <a:p>
            <a:r>
              <a:rPr lang="en-US" b="1" dirty="0">
                <a:solidFill>
                  <a:srgbClr val="002060"/>
                </a:solidFill>
              </a:rPr>
              <a:t>Decision tree</a:t>
            </a:r>
          </a:p>
        </p:txBody>
      </p:sp>
      <p:pic>
        <p:nvPicPr>
          <p:cNvPr id="17410" name="Picture 2">
            <a:extLst>
              <a:ext uri="{FF2B5EF4-FFF2-40B4-BE49-F238E27FC236}">
                <a16:creationId xmlns:a16="http://schemas.microsoft.com/office/drawing/2014/main" xmlns="" id="{447EFB74-B848-40B5-9C38-A7480E55DB7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00200" y="1138237"/>
            <a:ext cx="5153025" cy="28670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12360032"/>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A064C470-99DF-426B-B9A8-54EEA3E36DF0}"/>
              </a:ext>
            </a:extLst>
          </p:cNvPr>
          <p:cNvSpPr>
            <a:spLocks noGrp="1"/>
          </p:cNvSpPr>
          <p:nvPr>
            <p:ph idx="1"/>
          </p:nvPr>
        </p:nvSpPr>
        <p:spPr/>
        <p:txBody>
          <a:bodyPr>
            <a:normAutofit/>
          </a:bodyPr>
          <a:lstStyle/>
          <a:p>
            <a:pPr marL="566928" indent="-457200">
              <a:buFont typeface="+mj-lt"/>
              <a:buAutoNum type="arabicPeriod"/>
            </a:pPr>
            <a:r>
              <a:rPr lang="en-US" dirty="0"/>
              <a:t>Select the best attribute using Attribute Selection Measures(ASM) to split the records.</a:t>
            </a:r>
          </a:p>
          <a:p>
            <a:pPr marL="566928" indent="-457200">
              <a:buFont typeface="+mj-lt"/>
              <a:buAutoNum type="arabicPeriod"/>
            </a:pPr>
            <a:r>
              <a:rPr lang="en-US" dirty="0"/>
              <a:t>Make that attribute a decision node and breaks the dataset into smaller subsets.</a:t>
            </a:r>
          </a:p>
          <a:p>
            <a:pPr marL="566928" indent="-457200">
              <a:buFont typeface="+mj-lt"/>
              <a:buAutoNum type="arabicPeriod"/>
            </a:pPr>
            <a:r>
              <a:rPr lang="en-US" dirty="0"/>
              <a:t>Starts tree building by repeating this process recursively for each child until one of the condition will match:</a:t>
            </a:r>
          </a:p>
          <a:p>
            <a:pPr marL="566928" indent="-457200">
              <a:buFont typeface="+mj-lt"/>
              <a:buAutoNum type="arabicPeriod"/>
            </a:pPr>
            <a:r>
              <a:rPr lang="en-US" dirty="0"/>
              <a:t>All the tuples belong to the same attribute value.</a:t>
            </a:r>
          </a:p>
          <a:p>
            <a:pPr marL="566928" indent="-457200">
              <a:buFont typeface="+mj-lt"/>
              <a:buAutoNum type="arabicPeriod"/>
            </a:pPr>
            <a:r>
              <a:rPr lang="en-US" dirty="0"/>
              <a:t>There are no more remaining attributes.</a:t>
            </a:r>
          </a:p>
          <a:p>
            <a:pPr marL="566928" indent="-457200">
              <a:buFont typeface="+mj-lt"/>
              <a:buAutoNum type="arabicPeriod"/>
            </a:pPr>
            <a:r>
              <a:rPr lang="en-US" dirty="0"/>
              <a:t>There are no more instances.</a:t>
            </a:r>
          </a:p>
        </p:txBody>
      </p:sp>
      <p:sp>
        <p:nvSpPr>
          <p:cNvPr id="3" name="Title 2">
            <a:extLst>
              <a:ext uri="{FF2B5EF4-FFF2-40B4-BE49-F238E27FC236}">
                <a16:creationId xmlns:a16="http://schemas.microsoft.com/office/drawing/2014/main" xmlns="" id="{747FBCAB-B463-42C2-B3F5-F32756EE18BF}"/>
              </a:ext>
            </a:extLst>
          </p:cNvPr>
          <p:cNvSpPr>
            <a:spLocks noGrp="1"/>
          </p:cNvSpPr>
          <p:nvPr>
            <p:ph type="title"/>
          </p:nvPr>
        </p:nvSpPr>
        <p:spPr>
          <a:xfrm>
            <a:off x="914400" y="255245"/>
            <a:ext cx="8229600" cy="765571"/>
          </a:xfrm>
        </p:spPr>
        <p:txBody>
          <a:bodyPr>
            <a:normAutofit fontScale="90000"/>
          </a:bodyPr>
          <a:lstStyle/>
          <a:p>
            <a:r>
              <a:rPr lang="en-US" dirty="0"/>
              <a:t>How does the Decision Tree </a:t>
            </a:r>
            <a:br>
              <a:rPr lang="en-US" dirty="0"/>
            </a:br>
            <a:r>
              <a:rPr lang="en-US" dirty="0"/>
              <a:t>algorithm work?</a:t>
            </a:r>
            <a:br>
              <a:rPr lang="en-US" dirty="0"/>
            </a:br>
            <a:endParaRPr lang="en-US" dirty="0"/>
          </a:p>
        </p:txBody>
      </p:sp>
    </p:spTree>
    <p:extLst>
      <p:ext uri="{BB962C8B-B14F-4D97-AF65-F5344CB8AC3E}">
        <p14:creationId xmlns:p14="http://schemas.microsoft.com/office/powerpoint/2010/main" xmlns="" val="259522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43000" y="642938"/>
            <a:ext cx="6858000" cy="514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25" b="1" dirty="0"/>
              <a:t>Decision Tree Classifier</a:t>
            </a:r>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358062" y="642938"/>
            <a:ext cx="642938" cy="514350"/>
          </a:xfrm>
          <a:prstGeom prst="rect">
            <a:avLst/>
          </a:prstGeom>
        </p:spPr>
      </p:pic>
      <p:sp>
        <p:nvSpPr>
          <p:cNvPr id="33" name="Rectangle 32"/>
          <p:cNvSpPr/>
          <p:nvPr/>
        </p:nvSpPr>
        <p:spPr>
          <a:xfrm>
            <a:off x="1357313" y="1371601"/>
            <a:ext cx="3086100" cy="2014206"/>
          </a:xfrm>
          <a:prstGeom prst="rect">
            <a:avLst/>
          </a:prstGeom>
          <a:ln w="15875">
            <a:solidFill>
              <a:srgbClr val="002060"/>
            </a:solidFill>
          </a:ln>
        </p:spPr>
        <p:txBody>
          <a:bodyPr wrap="square">
            <a:spAutoFit/>
          </a:bodyPr>
          <a:lstStyle/>
          <a:p>
            <a:pPr>
              <a:buFont typeface="Wingdings" panose="05000000000000000000" pitchFamily="2" charset="2"/>
              <a:buChar char="Ø"/>
            </a:pPr>
            <a:r>
              <a:rPr lang="en-US" altLang="en-US" sz="1350" b="1" dirty="0">
                <a:solidFill>
                  <a:srgbClr val="002060"/>
                </a:solidFill>
                <a:latin typeface="Cambria" pitchFamily="18" charset="0"/>
                <a:cs typeface="Times New Roman" pitchFamily="18" charset="0"/>
              </a:rPr>
              <a:t> Greedy strategy: </a:t>
            </a:r>
            <a:r>
              <a:rPr lang="en-US" altLang="en-US" sz="1350" dirty="0">
                <a:solidFill>
                  <a:srgbClr val="002060"/>
                </a:solidFill>
                <a:latin typeface="Cambria" pitchFamily="18" charset="0"/>
                <a:cs typeface="Times New Roman" pitchFamily="18" charset="0"/>
              </a:rPr>
              <a:t>Split the records based on an attribute test that optimizes certain criterion.</a:t>
            </a:r>
          </a:p>
          <a:p>
            <a:pPr>
              <a:buFont typeface="Wingdings" panose="05000000000000000000" pitchFamily="2" charset="2"/>
              <a:buChar char="Ø"/>
            </a:pPr>
            <a:r>
              <a:rPr lang="en-US" altLang="en-US" sz="1350" b="1" dirty="0">
                <a:solidFill>
                  <a:srgbClr val="002060"/>
                </a:solidFill>
                <a:latin typeface="Cambria" pitchFamily="18" charset="0"/>
                <a:cs typeface="Times New Roman" pitchFamily="18" charset="0"/>
              </a:rPr>
              <a:t> Issues</a:t>
            </a:r>
          </a:p>
          <a:p>
            <a:pPr lvl="1"/>
            <a:r>
              <a:rPr lang="en-US" altLang="en-US" sz="1350" dirty="0">
                <a:solidFill>
                  <a:srgbClr val="002060"/>
                </a:solidFill>
                <a:latin typeface="Cambria" pitchFamily="18" charset="0"/>
                <a:cs typeface="Times New Roman" pitchFamily="18" charset="0"/>
              </a:rPr>
              <a:t>Determine how to split the records</a:t>
            </a:r>
          </a:p>
          <a:p>
            <a:pPr lvl="2"/>
            <a:r>
              <a:rPr lang="en-US" altLang="en-US" sz="1013" dirty="0">
                <a:solidFill>
                  <a:srgbClr val="002060"/>
                </a:solidFill>
                <a:latin typeface="Cambria" pitchFamily="18" charset="0"/>
                <a:cs typeface="Times New Roman" pitchFamily="18" charset="0"/>
              </a:rPr>
              <a:t>How to specify the attribute test condition?</a:t>
            </a:r>
          </a:p>
          <a:p>
            <a:pPr lvl="2"/>
            <a:r>
              <a:rPr lang="en-US" altLang="en-US" sz="1013" dirty="0">
                <a:solidFill>
                  <a:srgbClr val="002060"/>
                </a:solidFill>
                <a:latin typeface="Cambria" pitchFamily="18" charset="0"/>
                <a:cs typeface="Times New Roman" pitchFamily="18" charset="0"/>
              </a:rPr>
              <a:t>How to determine the best split?</a:t>
            </a:r>
          </a:p>
          <a:p>
            <a:pPr lvl="1"/>
            <a:r>
              <a:rPr lang="en-US" altLang="en-US" sz="1350" dirty="0">
                <a:solidFill>
                  <a:srgbClr val="002060"/>
                </a:solidFill>
                <a:latin typeface="Cambria" pitchFamily="18" charset="0"/>
                <a:cs typeface="Times New Roman" pitchFamily="18" charset="0"/>
              </a:rPr>
              <a:t>Determine when to stop splitting</a:t>
            </a:r>
          </a:p>
        </p:txBody>
      </p:sp>
      <p:sp>
        <p:nvSpPr>
          <p:cNvPr id="36" name="Rectangle 35"/>
          <p:cNvSpPr/>
          <p:nvPr/>
        </p:nvSpPr>
        <p:spPr>
          <a:xfrm>
            <a:off x="4529137" y="2400301"/>
            <a:ext cx="3386138" cy="1927451"/>
          </a:xfrm>
          <a:prstGeom prst="rect">
            <a:avLst/>
          </a:prstGeom>
          <a:ln w="15875">
            <a:solidFill>
              <a:srgbClr val="002060"/>
            </a:solidFill>
          </a:ln>
        </p:spPr>
        <p:txBody>
          <a:bodyPr wrap="square">
            <a:spAutoFit/>
          </a:bodyPr>
          <a:lstStyle/>
          <a:p>
            <a:r>
              <a:rPr lang="en-US" sz="1125" b="1" dirty="0">
                <a:solidFill>
                  <a:srgbClr val="002060"/>
                </a:solidFill>
                <a:latin typeface="Cambria" pitchFamily="18" charset="0"/>
                <a:cs typeface="Times New Roman" pitchFamily="18" charset="0"/>
              </a:rPr>
              <a:t>How to Specify Test Condition?</a:t>
            </a:r>
            <a:endParaRPr lang="en-US" altLang="en-US" sz="1125" dirty="0">
              <a:solidFill>
                <a:srgbClr val="002060"/>
              </a:solidFill>
              <a:latin typeface="Cambria" pitchFamily="18" charset="0"/>
              <a:cs typeface="Times New Roman" pitchFamily="18" charset="0"/>
            </a:endParaRPr>
          </a:p>
          <a:p>
            <a:pPr>
              <a:buFont typeface="Wingdings" panose="05000000000000000000" pitchFamily="2" charset="2"/>
              <a:buChar char="Ø"/>
            </a:pPr>
            <a:r>
              <a:rPr lang="en-US" altLang="en-US" sz="1350" dirty="0">
                <a:solidFill>
                  <a:srgbClr val="002060"/>
                </a:solidFill>
                <a:latin typeface="Cambria" pitchFamily="18" charset="0"/>
                <a:cs typeface="Times New Roman" pitchFamily="18" charset="0"/>
              </a:rPr>
              <a:t>Depends on attribute types</a:t>
            </a:r>
          </a:p>
          <a:p>
            <a:pPr lvl="1"/>
            <a:r>
              <a:rPr lang="en-US" altLang="en-US" sz="1350" dirty="0">
                <a:solidFill>
                  <a:srgbClr val="002060"/>
                </a:solidFill>
                <a:latin typeface="Cambria" pitchFamily="18" charset="0"/>
                <a:cs typeface="Times New Roman" pitchFamily="18" charset="0"/>
              </a:rPr>
              <a:t>Nominal</a:t>
            </a:r>
          </a:p>
          <a:p>
            <a:pPr lvl="1"/>
            <a:r>
              <a:rPr lang="en-US" altLang="en-US" sz="1350" dirty="0">
                <a:solidFill>
                  <a:srgbClr val="002060"/>
                </a:solidFill>
                <a:latin typeface="Cambria" pitchFamily="18" charset="0"/>
                <a:cs typeface="Times New Roman" pitchFamily="18" charset="0"/>
              </a:rPr>
              <a:t>Ordinal</a:t>
            </a:r>
          </a:p>
          <a:p>
            <a:pPr lvl="1"/>
            <a:r>
              <a:rPr lang="en-US" altLang="en-US" sz="1350" dirty="0">
                <a:solidFill>
                  <a:srgbClr val="002060"/>
                </a:solidFill>
                <a:latin typeface="Cambria" pitchFamily="18" charset="0"/>
                <a:cs typeface="Times New Roman" pitchFamily="18" charset="0"/>
              </a:rPr>
              <a:t>Continuous</a:t>
            </a:r>
          </a:p>
          <a:p>
            <a:pPr lvl="1"/>
            <a:endParaRPr lang="en-US" altLang="en-US" sz="1350" dirty="0">
              <a:solidFill>
                <a:srgbClr val="002060"/>
              </a:solidFill>
              <a:latin typeface="Cambria" pitchFamily="18" charset="0"/>
              <a:cs typeface="Times New Roman" pitchFamily="18" charset="0"/>
            </a:endParaRPr>
          </a:p>
          <a:p>
            <a:pPr>
              <a:buFont typeface="Wingdings" panose="05000000000000000000" pitchFamily="2" charset="2"/>
              <a:buChar char="Ø"/>
            </a:pPr>
            <a:r>
              <a:rPr lang="en-US" altLang="en-US" sz="1350" dirty="0">
                <a:solidFill>
                  <a:srgbClr val="002060"/>
                </a:solidFill>
                <a:latin typeface="Cambria" pitchFamily="18" charset="0"/>
                <a:cs typeface="Times New Roman" pitchFamily="18" charset="0"/>
              </a:rPr>
              <a:t> Depends on number of ways to split</a:t>
            </a:r>
          </a:p>
          <a:p>
            <a:pPr lvl="1"/>
            <a:r>
              <a:rPr lang="en-US" altLang="en-US" sz="1350" dirty="0">
                <a:solidFill>
                  <a:srgbClr val="002060"/>
                </a:solidFill>
                <a:latin typeface="Cambria" pitchFamily="18" charset="0"/>
                <a:cs typeface="Times New Roman" pitchFamily="18" charset="0"/>
              </a:rPr>
              <a:t>2-way split</a:t>
            </a:r>
          </a:p>
          <a:p>
            <a:pPr lvl="1"/>
            <a:r>
              <a:rPr lang="en-US" altLang="en-US" sz="1350" dirty="0">
                <a:solidFill>
                  <a:srgbClr val="002060"/>
                </a:solidFill>
                <a:latin typeface="Cambria" pitchFamily="18" charset="0"/>
                <a:cs typeface="Times New Roman" pitchFamily="18" charset="0"/>
              </a:rPr>
              <a:t>Multi-way split</a:t>
            </a:r>
            <a:endParaRPr lang="en-IN" sz="675" dirty="0"/>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43000" y="642938"/>
            <a:ext cx="6858000" cy="514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25" b="1" dirty="0"/>
              <a:t>Decision Tree Classifier</a:t>
            </a:r>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358062" y="642938"/>
            <a:ext cx="642938" cy="514350"/>
          </a:xfrm>
          <a:prstGeom prst="rect">
            <a:avLst/>
          </a:prstGeom>
        </p:spPr>
      </p:pic>
      <p:sp>
        <p:nvSpPr>
          <p:cNvPr id="33" name="Rectangle 32"/>
          <p:cNvSpPr/>
          <p:nvPr/>
        </p:nvSpPr>
        <p:spPr>
          <a:xfrm>
            <a:off x="1314450" y="1371601"/>
            <a:ext cx="3086100" cy="2377574"/>
          </a:xfrm>
          <a:prstGeom prst="rect">
            <a:avLst/>
          </a:prstGeom>
          <a:ln w="15875">
            <a:solidFill>
              <a:srgbClr val="002060"/>
            </a:solidFill>
          </a:ln>
        </p:spPr>
        <p:txBody>
          <a:bodyPr wrap="square">
            <a:spAutoFit/>
          </a:bodyPr>
          <a:lstStyle/>
          <a:p>
            <a:r>
              <a:rPr lang="en-US" sz="1350" b="1" dirty="0">
                <a:solidFill>
                  <a:srgbClr val="002060"/>
                </a:solidFill>
                <a:latin typeface="Cambria" pitchFamily="18" charset="0"/>
                <a:cs typeface="Times New Roman" pitchFamily="18" charset="0"/>
              </a:rPr>
              <a:t>Splitting based on Nominal Attributes</a:t>
            </a:r>
            <a:r>
              <a:rPr lang="en-US" altLang="en-US" sz="1350" b="1" dirty="0">
                <a:solidFill>
                  <a:srgbClr val="002060"/>
                </a:solidFill>
                <a:latin typeface="Cambria" pitchFamily="18" charset="0"/>
                <a:cs typeface="Times New Roman" pitchFamily="18" charset="0"/>
              </a:rPr>
              <a:t> </a:t>
            </a:r>
          </a:p>
          <a:p>
            <a:pPr>
              <a:buFont typeface="Wingdings" panose="05000000000000000000" pitchFamily="2" charset="2"/>
              <a:buChar char="Ø"/>
            </a:pPr>
            <a:r>
              <a:rPr lang="en-US" altLang="en-US" sz="1350" b="1" dirty="0">
                <a:solidFill>
                  <a:srgbClr val="002060"/>
                </a:solidFill>
                <a:latin typeface="Cambria" pitchFamily="18" charset="0"/>
                <a:cs typeface="Times New Roman" pitchFamily="18" charset="0"/>
              </a:rPr>
              <a:t>Multi-way split: </a:t>
            </a:r>
            <a:r>
              <a:rPr lang="en-US" altLang="en-US" sz="1350" dirty="0">
                <a:solidFill>
                  <a:srgbClr val="002060"/>
                </a:solidFill>
                <a:latin typeface="Cambria" pitchFamily="18" charset="0"/>
                <a:cs typeface="Times New Roman" pitchFamily="18" charset="0"/>
              </a:rPr>
              <a:t>Use as many partitions as distinct values. </a:t>
            </a:r>
          </a:p>
          <a:p>
            <a:endParaRPr lang="en-US" altLang="en-US" sz="1350" dirty="0">
              <a:latin typeface="Cambria" panose="02040503050406030204" pitchFamily="18" charset="0"/>
            </a:endParaRPr>
          </a:p>
          <a:p>
            <a:endParaRPr lang="en-US" altLang="en-US" sz="1350" dirty="0">
              <a:latin typeface="Cambria" panose="02040503050406030204" pitchFamily="18" charset="0"/>
            </a:endParaRPr>
          </a:p>
          <a:p>
            <a:endParaRPr lang="en-US" altLang="en-US" sz="1350" dirty="0">
              <a:latin typeface="Cambria" panose="02040503050406030204" pitchFamily="18" charset="0"/>
            </a:endParaRPr>
          </a:p>
          <a:p>
            <a:pPr>
              <a:buFont typeface="Wingdings" panose="05000000000000000000" pitchFamily="2" charset="2"/>
              <a:buChar char="Ø"/>
            </a:pPr>
            <a:r>
              <a:rPr lang="en-US" altLang="en-US" sz="1350" b="1" dirty="0">
                <a:solidFill>
                  <a:srgbClr val="002060"/>
                </a:solidFill>
                <a:latin typeface="Cambria" pitchFamily="18" charset="0"/>
                <a:cs typeface="Times New Roman" pitchFamily="18" charset="0"/>
              </a:rPr>
              <a:t>Binary split: </a:t>
            </a:r>
            <a:r>
              <a:rPr lang="en-US" altLang="en-US" sz="1350" dirty="0">
                <a:solidFill>
                  <a:srgbClr val="002060"/>
                </a:solidFill>
                <a:latin typeface="Cambria" pitchFamily="18" charset="0"/>
                <a:cs typeface="Times New Roman" pitchFamily="18" charset="0"/>
              </a:rPr>
              <a:t>Divides values into two subsets. </a:t>
            </a:r>
          </a:p>
          <a:p>
            <a:endParaRPr lang="en-US" altLang="en-US" sz="1350" dirty="0">
              <a:solidFill>
                <a:srgbClr val="002060"/>
              </a:solidFill>
              <a:latin typeface="Cambria" pitchFamily="18" charset="0"/>
              <a:cs typeface="Times New Roman" pitchFamily="18" charset="0"/>
            </a:endParaRPr>
          </a:p>
          <a:p>
            <a:endParaRPr lang="en-US" altLang="en-US" sz="1350" dirty="0">
              <a:solidFill>
                <a:srgbClr val="002060"/>
              </a:solidFill>
              <a:latin typeface="Cambria" pitchFamily="18" charset="0"/>
              <a:cs typeface="Times New Roman" pitchFamily="18" charset="0"/>
            </a:endParaRPr>
          </a:p>
        </p:txBody>
      </p:sp>
      <p:sp>
        <p:nvSpPr>
          <p:cNvPr id="36" name="Rectangle 35"/>
          <p:cNvSpPr/>
          <p:nvPr/>
        </p:nvSpPr>
        <p:spPr>
          <a:xfrm>
            <a:off x="4486275" y="2143125"/>
            <a:ext cx="3386138" cy="2239074"/>
          </a:xfrm>
          <a:prstGeom prst="rect">
            <a:avLst/>
          </a:prstGeom>
          <a:ln w="15875">
            <a:solidFill>
              <a:srgbClr val="002060"/>
            </a:solidFill>
          </a:ln>
        </p:spPr>
        <p:txBody>
          <a:bodyPr wrap="square">
            <a:spAutoFit/>
          </a:bodyPr>
          <a:lstStyle/>
          <a:p>
            <a:r>
              <a:rPr lang="en-US" sz="1125" b="1" dirty="0">
                <a:solidFill>
                  <a:srgbClr val="002060"/>
                </a:solidFill>
                <a:latin typeface="Cambria" pitchFamily="18" charset="0"/>
                <a:cs typeface="Times New Roman" pitchFamily="18" charset="0"/>
              </a:rPr>
              <a:t>Splitting based on Ordinal Attributes</a:t>
            </a:r>
            <a:r>
              <a:rPr lang="en-US" altLang="en-US" sz="1125" b="1" dirty="0">
                <a:solidFill>
                  <a:srgbClr val="002060"/>
                </a:solidFill>
                <a:latin typeface="Cambria" pitchFamily="18" charset="0"/>
                <a:cs typeface="Times New Roman" pitchFamily="18" charset="0"/>
              </a:rPr>
              <a:t> </a:t>
            </a:r>
          </a:p>
          <a:p>
            <a:pPr lvl="0">
              <a:buFont typeface="Wingdings" panose="05000000000000000000" pitchFamily="2" charset="2"/>
              <a:buChar char="Ø"/>
            </a:pPr>
            <a:r>
              <a:rPr lang="en-US" altLang="en-US" sz="1350" b="1" dirty="0">
                <a:solidFill>
                  <a:srgbClr val="002060"/>
                </a:solidFill>
                <a:latin typeface="Cambria" pitchFamily="18" charset="0"/>
                <a:cs typeface="Times New Roman" pitchFamily="18" charset="0"/>
              </a:rPr>
              <a:t>Multi-way split: </a:t>
            </a:r>
            <a:r>
              <a:rPr lang="en-US" altLang="en-US" sz="1350" dirty="0">
                <a:solidFill>
                  <a:srgbClr val="002060"/>
                </a:solidFill>
                <a:latin typeface="Cambria" pitchFamily="18" charset="0"/>
                <a:cs typeface="Times New Roman" pitchFamily="18" charset="0"/>
              </a:rPr>
              <a:t>Use as many partitions as distinct values. </a:t>
            </a:r>
          </a:p>
          <a:p>
            <a:pPr lvl="0"/>
            <a:endParaRPr lang="en-US" altLang="en-US" sz="1350" dirty="0">
              <a:solidFill>
                <a:prstClr val="black"/>
              </a:solidFill>
            </a:endParaRPr>
          </a:p>
          <a:p>
            <a:pPr lvl="0"/>
            <a:endParaRPr lang="en-US" altLang="en-US" sz="1350" dirty="0">
              <a:solidFill>
                <a:prstClr val="black"/>
              </a:solidFill>
            </a:endParaRPr>
          </a:p>
          <a:p>
            <a:pPr lvl="0"/>
            <a:endParaRPr lang="en-US" altLang="en-US" sz="1350" dirty="0">
              <a:solidFill>
                <a:prstClr val="black"/>
              </a:solidFill>
            </a:endParaRPr>
          </a:p>
          <a:p>
            <a:pPr lvl="0">
              <a:buFont typeface="Wingdings" panose="05000000000000000000" pitchFamily="2" charset="2"/>
              <a:buChar char="Ø"/>
            </a:pPr>
            <a:r>
              <a:rPr lang="en-US" altLang="en-US" sz="1350" b="1" dirty="0">
                <a:solidFill>
                  <a:srgbClr val="002060"/>
                </a:solidFill>
                <a:latin typeface="Cambria" pitchFamily="18" charset="0"/>
                <a:cs typeface="Times New Roman" pitchFamily="18" charset="0"/>
              </a:rPr>
              <a:t>Binary split:  </a:t>
            </a:r>
            <a:r>
              <a:rPr lang="en-US" altLang="en-US" sz="1350" dirty="0">
                <a:solidFill>
                  <a:srgbClr val="002060"/>
                </a:solidFill>
                <a:latin typeface="Cambria" pitchFamily="18" charset="0"/>
                <a:cs typeface="Times New Roman" pitchFamily="18" charset="0"/>
              </a:rPr>
              <a:t>Divides values into two subsets </a:t>
            </a:r>
          </a:p>
          <a:p>
            <a:pPr lvl="0"/>
            <a:endParaRPr lang="en-US" altLang="en-US" sz="1350" dirty="0">
              <a:solidFill>
                <a:srgbClr val="002060"/>
              </a:solidFill>
              <a:latin typeface="Cambria" pitchFamily="18" charset="0"/>
              <a:cs typeface="Times New Roman" pitchFamily="18" charset="0"/>
            </a:endParaRPr>
          </a:p>
          <a:p>
            <a:pPr lvl="0"/>
            <a:endParaRPr lang="en-US" altLang="en-US" sz="1350" dirty="0">
              <a:solidFill>
                <a:srgbClr val="002060"/>
              </a:solidFill>
              <a:latin typeface="Cambria" pitchFamily="18" charset="0"/>
              <a:cs typeface="Times New Roman" pitchFamily="18" charset="0"/>
            </a:endParaRPr>
          </a:p>
          <a:p>
            <a:pPr>
              <a:buFont typeface="Wingdings" panose="05000000000000000000" pitchFamily="2" charset="2"/>
              <a:buChar char="Ø"/>
            </a:pPr>
            <a:endParaRPr lang="en-IN" sz="675" dirty="0"/>
          </a:p>
        </p:txBody>
      </p:sp>
      <p:grpSp>
        <p:nvGrpSpPr>
          <p:cNvPr id="7" name="Group 4"/>
          <p:cNvGrpSpPr>
            <a:grpSpLocks/>
          </p:cNvGrpSpPr>
          <p:nvPr/>
        </p:nvGrpSpPr>
        <p:grpSpPr bwMode="auto">
          <a:xfrm>
            <a:off x="2091110" y="2293487"/>
            <a:ext cx="1184747" cy="427286"/>
            <a:chOff x="1741" y="1680"/>
            <a:chExt cx="1769" cy="638"/>
          </a:xfrm>
        </p:grpSpPr>
        <p:sp>
          <p:nvSpPr>
            <p:cNvPr id="8" name="Oval 5"/>
            <p:cNvSpPr>
              <a:spLocks noChangeArrowheads="1"/>
            </p:cNvSpPr>
            <p:nvPr/>
          </p:nvSpPr>
          <p:spPr bwMode="auto">
            <a:xfrm>
              <a:off x="2352" y="1680"/>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spcBef>
                  <a:spcPct val="0"/>
                </a:spcBef>
                <a:buClrTx/>
                <a:buSzTx/>
                <a:buFontTx/>
                <a:buNone/>
              </a:pPr>
              <a:r>
                <a:rPr lang="en-US" altLang="en-US" sz="760" dirty="0" err="1">
                  <a:latin typeface="Times New Roman" panose="02020603050405020304" pitchFamily="18" charset="0"/>
                </a:rPr>
                <a:t>CarType</a:t>
              </a:r>
              <a:endParaRPr lang="en-US" altLang="en-US" sz="1013" dirty="0">
                <a:latin typeface="Times New Roman" panose="02020603050405020304" pitchFamily="18" charset="0"/>
              </a:endParaRPr>
            </a:p>
          </p:txBody>
        </p:sp>
        <p:sp>
          <p:nvSpPr>
            <p:cNvPr id="9" name="Line 6"/>
            <p:cNvSpPr>
              <a:spLocks noChangeShapeType="1"/>
            </p:cNvSpPr>
            <p:nvPr/>
          </p:nvSpPr>
          <p:spPr bwMode="auto">
            <a:xfrm flipH="1">
              <a:off x="2064" y="1968"/>
              <a:ext cx="576" cy="1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760"/>
            </a:p>
          </p:txBody>
        </p:sp>
        <p:sp>
          <p:nvSpPr>
            <p:cNvPr id="10" name="Line 7"/>
            <p:cNvSpPr>
              <a:spLocks noChangeShapeType="1"/>
            </p:cNvSpPr>
            <p:nvPr/>
          </p:nvSpPr>
          <p:spPr bwMode="auto">
            <a:xfrm>
              <a:off x="2640" y="1968"/>
              <a:ext cx="0"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760"/>
            </a:p>
          </p:txBody>
        </p:sp>
        <p:sp>
          <p:nvSpPr>
            <p:cNvPr id="11" name="Line 8"/>
            <p:cNvSpPr>
              <a:spLocks noChangeShapeType="1"/>
            </p:cNvSpPr>
            <p:nvPr/>
          </p:nvSpPr>
          <p:spPr bwMode="auto">
            <a:xfrm>
              <a:off x="2640" y="1968"/>
              <a:ext cx="576" cy="1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760"/>
            </a:p>
          </p:txBody>
        </p:sp>
        <p:sp>
          <p:nvSpPr>
            <p:cNvPr id="12" name="Text Box 9"/>
            <p:cNvSpPr txBox="1">
              <a:spLocks noChangeArrowheads="1"/>
            </p:cNvSpPr>
            <p:nvPr/>
          </p:nvSpPr>
          <p:spPr bwMode="auto">
            <a:xfrm>
              <a:off x="1741" y="1833"/>
              <a:ext cx="656" cy="29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spcBef>
                  <a:spcPct val="0"/>
                </a:spcBef>
                <a:buClrTx/>
                <a:buSzTx/>
                <a:buFontTx/>
                <a:buNone/>
              </a:pPr>
              <a:r>
                <a:rPr lang="en-US" altLang="en-US" sz="675">
                  <a:latin typeface="Arial" panose="020B0604020202020204" pitchFamily="34" charset="0"/>
                </a:rPr>
                <a:t>Family</a:t>
              </a:r>
            </a:p>
          </p:txBody>
        </p:sp>
        <p:sp>
          <p:nvSpPr>
            <p:cNvPr id="13" name="Text Box 10"/>
            <p:cNvSpPr txBox="1">
              <a:spLocks noChangeArrowheads="1"/>
            </p:cNvSpPr>
            <p:nvPr/>
          </p:nvSpPr>
          <p:spPr bwMode="auto">
            <a:xfrm>
              <a:off x="2126" y="2025"/>
              <a:ext cx="649" cy="29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spcBef>
                  <a:spcPct val="0"/>
                </a:spcBef>
                <a:buClrTx/>
                <a:buSzTx/>
                <a:buFontTx/>
                <a:buNone/>
              </a:pPr>
              <a:r>
                <a:rPr lang="en-US" altLang="en-US" sz="675">
                  <a:latin typeface="Arial" panose="020B0604020202020204" pitchFamily="34" charset="0"/>
                </a:rPr>
                <a:t>Sports</a:t>
              </a:r>
            </a:p>
          </p:txBody>
        </p:sp>
        <p:sp>
          <p:nvSpPr>
            <p:cNvPr id="14" name="Text Box 11"/>
            <p:cNvSpPr txBox="1">
              <a:spLocks noChangeArrowheads="1"/>
            </p:cNvSpPr>
            <p:nvPr/>
          </p:nvSpPr>
          <p:spPr bwMode="auto">
            <a:xfrm>
              <a:off x="2847" y="1833"/>
              <a:ext cx="663" cy="29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spcBef>
                  <a:spcPct val="0"/>
                </a:spcBef>
                <a:buClrTx/>
                <a:buSzTx/>
                <a:buFontTx/>
                <a:buNone/>
              </a:pPr>
              <a:r>
                <a:rPr lang="en-US" altLang="en-US" sz="675">
                  <a:latin typeface="Arial" panose="020B0604020202020204" pitchFamily="34" charset="0"/>
                </a:rPr>
                <a:t>Luxury</a:t>
              </a:r>
            </a:p>
          </p:txBody>
        </p:sp>
      </p:grpSp>
      <p:grpSp>
        <p:nvGrpSpPr>
          <p:cNvPr id="15" name="Group 18"/>
          <p:cNvGrpSpPr>
            <a:grpSpLocks/>
          </p:cNvGrpSpPr>
          <p:nvPr/>
        </p:nvGrpSpPr>
        <p:grpSpPr bwMode="auto">
          <a:xfrm>
            <a:off x="1439017" y="3244823"/>
            <a:ext cx="1320702" cy="507653"/>
            <a:chOff x="709" y="3165"/>
            <a:chExt cx="1972" cy="758"/>
          </a:xfrm>
        </p:grpSpPr>
        <p:sp>
          <p:nvSpPr>
            <p:cNvPr id="16" name="Oval 19"/>
            <p:cNvSpPr>
              <a:spLocks noChangeArrowheads="1"/>
            </p:cNvSpPr>
            <p:nvPr/>
          </p:nvSpPr>
          <p:spPr bwMode="auto">
            <a:xfrm>
              <a:off x="1494" y="3216"/>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spcBef>
                  <a:spcPct val="0"/>
                </a:spcBef>
                <a:buClrTx/>
                <a:buSzTx/>
                <a:buFontTx/>
                <a:buNone/>
              </a:pPr>
              <a:r>
                <a:rPr lang="en-US" altLang="en-US" sz="760" dirty="0" err="1">
                  <a:latin typeface="Times New Roman" panose="02020603050405020304" pitchFamily="18" charset="0"/>
                </a:rPr>
                <a:t>CarType</a:t>
              </a:r>
              <a:endParaRPr lang="en-US" altLang="en-US" sz="1013" dirty="0">
                <a:latin typeface="Times New Roman" panose="02020603050405020304" pitchFamily="18" charset="0"/>
              </a:endParaRPr>
            </a:p>
          </p:txBody>
        </p:sp>
        <p:sp>
          <p:nvSpPr>
            <p:cNvPr id="17" name="Line 20"/>
            <p:cNvSpPr>
              <a:spLocks noChangeShapeType="1"/>
            </p:cNvSpPr>
            <p:nvPr/>
          </p:nvSpPr>
          <p:spPr bwMode="auto">
            <a:xfrm flipH="1">
              <a:off x="1254" y="3504"/>
              <a:ext cx="528" cy="24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760"/>
            </a:p>
          </p:txBody>
        </p:sp>
        <p:sp>
          <p:nvSpPr>
            <p:cNvPr id="18" name="Line 21"/>
            <p:cNvSpPr>
              <a:spLocks noChangeShapeType="1"/>
            </p:cNvSpPr>
            <p:nvPr/>
          </p:nvSpPr>
          <p:spPr bwMode="auto">
            <a:xfrm>
              <a:off x="1782" y="3504"/>
              <a:ext cx="480"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760"/>
            </a:p>
          </p:txBody>
        </p:sp>
        <p:sp>
          <p:nvSpPr>
            <p:cNvPr id="19" name="Text Box 22"/>
            <p:cNvSpPr txBox="1">
              <a:spLocks noChangeArrowheads="1"/>
            </p:cNvSpPr>
            <p:nvPr/>
          </p:nvSpPr>
          <p:spPr bwMode="auto">
            <a:xfrm>
              <a:off x="709" y="3165"/>
              <a:ext cx="653" cy="75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spcBef>
                  <a:spcPct val="0"/>
                </a:spcBef>
                <a:buClrTx/>
                <a:buSzTx/>
                <a:buFontTx/>
                <a:buNone/>
              </a:pPr>
              <a:r>
                <a:rPr lang="en-US" altLang="en-US" sz="675" dirty="0">
                  <a:latin typeface="Arial" panose="020B0604020202020204" pitchFamily="34" charset="0"/>
                </a:rPr>
                <a:t>{Sports, Luxury}</a:t>
              </a:r>
            </a:p>
          </p:txBody>
        </p:sp>
        <p:sp>
          <p:nvSpPr>
            <p:cNvPr id="20" name="Text Box 23"/>
            <p:cNvSpPr txBox="1">
              <a:spLocks noChangeArrowheads="1"/>
            </p:cNvSpPr>
            <p:nvPr/>
          </p:nvSpPr>
          <p:spPr bwMode="auto">
            <a:xfrm>
              <a:off x="1939" y="3417"/>
              <a:ext cx="742" cy="29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spcBef>
                  <a:spcPct val="0"/>
                </a:spcBef>
                <a:buClrTx/>
                <a:buSzTx/>
                <a:buFontTx/>
                <a:buNone/>
              </a:pPr>
              <a:r>
                <a:rPr lang="en-US" altLang="en-US" sz="675">
                  <a:latin typeface="Arial" panose="020B0604020202020204" pitchFamily="34" charset="0"/>
                </a:rPr>
                <a:t>{Family}</a:t>
              </a:r>
            </a:p>
          </p:txBody>
        </p:sp>
      </p:grpSp>
      <p:grpSp>
        <p:nvGrpSpPr>
          <p:cNvPr id="21" name="Group 12"/>
          <p:cNvGrpSpPr>
            <a:grpSpLocks/>
          </p:cNvGrpSpPr>
          <p:nvPr/>
        </p:nvGrpSpPr>
        <p:grpSpPr bwMode="auto">
          <a:xfrm>
            <a:off x="3156196" y="3086100"/>
            <a:ext cx="1271140" cy="385763"/>
            <a:chOff x="3469" y="3216"/>
            <a:chExt cx="1898" cy="576"/>
          </a:xfrm>
        </p:grpSpPr>
        <p:sp>
          <p:nvSpPr>
            <p:cNvPr id="22" name="Oval 13"/>
            <p:cNvSpPr>
              <a:spLocks noChangeArrowheads="1"/>
            </p:cNvSpPr>
            <p:nvPr/>
          </p:nvSpPr>
          <p:spPr bwMode="auto">
            <a:xfrm>
              <a:off x="4186" y="3216"/>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spcBef>
                  <a:spcPct val="0"/>
                </a:spcBef>
                <a:buClrTx/>
                <a:buSzTx/>
                <a:buFontTx/>
                <a:buNone/>
              </a:pPr>
              <a:r>
                <a:rPr lang="en-US" altLang="en-US" sz="760" dirty="0" err="1">
                  <a:latin typeface="Times New Roman" panose="02020603050405020304" pitchFamily="18" charset="0"/>
                </a:rPr>
                <a:t>CarType</a:t>
              </a:r>
              <a:endParaRPr lang="en-US" altLang="en-US" sz="1013" dirty="0">
                <a:latin typeface="Times New Roman" panose="02020603050405020304" pitchFamily="18" charset="0"/>
              </a:endParaRPr>
            </a:p>
          </p:txBody>
        </p:sp>
        <p:sp>
          <p:nvSpPr>
            <p:cNvPr id="23" name="Line 14"/>
            <p:cNvSpPr>
              <a:spLocks noChangeShapeType="1"/>
            </p:cNvSpPr>
            <p:nvPr/>
          </p:nvSpPr>
          <p:spPr bwMode="auto">
            <a:xfrm flipH="1">
              <a:off x="3946" y="3504"/>
              <a:ext cx="528" cy="24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760"/>
            </a:p>
          </p:txBody>
        </p:sp>
        <p:sp>
          <p:nvSpPr>
            <p:cNvPr id="24" name="Line 15"/>
            <p:cNvSpPr>
              <a:spLocks noChangeShapeType="1"/>
            </p:cNvSpPr>
            <p:nvPr/>
          </p:nvSpPr>
          <p:spPr bwMode="auto">
            <a:xfrm>
              <a:off x="4474" y="3504"/>
              <a:ext cx="480"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760"/>
            </a:p>
          </p:txBody>
        </p:sp>
        <p:sp>
          <p:nvSpPr>
            <p:cNvPr id="25" name="Text Box 16"/>
            <p:cNvSpPr txBox="1">
              <a:spLocks noChangeArrowheads="1"/>
            </p:cNvSpPr>
            <p:nvPr/>
          </p:nvSpPr>
          <p:spPr bwMode="auto">
            <a:xfrm>
              <a:off x="3469" y="3320"/>
              <a:ext cx="771" cy="44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spcBef>
                  <a:spcPct val="0"/>
                </a:spcBef>
                <a:buClrTx/>
                <a:buSzTx/>
                <a:buFontTx/>
                <a:buNone/>
              </a:pPr>
              <a:r>
                <a:rPr lang="en-US" altLang="en-US" sz="675" dirty="0">
                  <a:latin typeface="Arial" panose="020B0604020202020204" pitchFamily="34" charset="0"/>
                </a:rPr>
                <a:t>{Family, </a:t>
              </a:r>
              <a:br>
                <a:rPr lang="en-US" altLang="en-US" sz="675" dirty="0">
                  <a:latin typeface="Arial" panose="020B0604020202020204" pitchFamily="34" charset="0"/>
                </a:rPr>
              </a:br>
              <a:r>
                <a:rPr lang="en-US" altLang="en-US" sz="675" dirty="0">
                  <a:latin typeface="Arial" panose="020B0604020202020204" pitchFamily="34" charset="0"/>
                </a:rPr>
                <a:t>Luxury}</a:t>
              </a:r>
            </a:p>
          </p:txBody>
        </p:sp>
        <p:sp>
          <p:nvSpPr>
            <p:cNvPr id="26" name="Text Box 17"/>
            <p:cNvSpPr txBox="1">
              <a:spLocks noChangeArrowheads="1"/>
            </p:cNvSpPr>
            <p:nvPr/>
          </p:nvSpPr>
          <p:spPr bwMode="auto">
            <a:xfrm>
              <a:off x="4632" y="3417"/>
              <a:ext cx="735" cy="29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spcBef>
                  <a:spcPct val="0"/>
                </a:spcBef>
                <a:buClrTx/>
                <a:buSzTx/>
                <a:buFontTx/>
                <a:buNone/>
              </a:pPr>
              <a:r>
                <a:rPr lang="en-US" altLang="en-US" sz="675">
                  <a:latin typeface="Arial" panose="020B0604020202020204" pitchFamily="34" charset="0"/>
                </a:rPr>
                <a:t>{Sports}</a:t>
              </a:r>
            </a:p>
          </p:txBody>
        </p:sp>
      </p:grpSp>
      <p:sp>
        <p:nvSpPr>
          <p:cNvPr id="27" name="Text Box 24"/>
          <p:cNvSpPr txBox="1">
            <a:spLocks noChangeArrowheads="1"/>
          </p:cNvSpPr>
          <p:nvPr/>
        </p:nvSpPr>
        <p:spPr bwMode="auto">
          <a:xfrm>
            <a:off x="2860318" y="3194458"/>
            <a:ext cx="312906" cy="21358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spcBef>
                <a:spcPct val="0"/>
              </a:spcBef>
              <a:buClrTx/>
              <a:buSzTx/>
              <a:buFontTx/>
              <a:buNone/>
            </a:pPr>
            <a:r>
              <a:rPr lang="en-US" altLang="en-US" sz="788" dirty="0">
                <a:latin typeface="Cambria" panose="02040503050406030204" pitchFamily="18" charset="0"/>
              </a:rPr>
              <a:t>OR</a:t>
            </a:r>
          </a:p>
        </p:txBody>
      </p:sp>
      <p:grpSp>
        <p:nvGrpSpPr>
          <p:cNvPr id="28" name="Group 4"/>
          <p:cNvGrpSpPr>
            <a:grpSpLocks/>
          </p:cNvGrpSpPr>
          <p:nvPr/>
        </p:nvGrpSpPr>
        <p:grpSpPr bwMode="auto">
          <a:xfrm>
            <a:off x="5515379" y="2786065"/>
            <a:ext cx="1371550" cy="552359"/>
            <a:chOff x="1735" y="1248"/>
            <a:chExt cx="1809" cy="716"/>
          </a:xfrm>
        </p:grpSpPr>
        <p:sp>
          <p:nvSpPr>
            <p:cNvPr id="29" name="Oval 5"/>
            <p:cNvSpPr>
              <a:spLocks noChangeArrowheads="1"/>
            </p:cNvSpPr>
            <p:nvPr/>
          </p:nvSpPr>
          <p:spPr bwMode="auto">
            <a:xfrm>
              <a:off x="2352" y="1248"/>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spcBef>
                  <a:spcPct val="0"/>
                </a:spcBef>
                <a:buClrTx/>
                <a:buSzTx/>
                <a:buFontTx/>
                <a:buNone/>
              </a:pPr>
              <a:r>
                <a:rPr lang="en-US" altLang="en-US" sz="1013" dirty="0">
                  <a:latin typeface="Times New Roman" panose="02020603050405020304" pitchFamily="18" charset="0"/>
                </a:rPr>
                <a:t>Size</a:t>
              </a:r>
              <a:endParaRPr lang="en-US" altLang="en-US" sz="1350" dirty="0">
                <a:latin typeface="Times New Roman" panose="02020603050405020304" pitchFamily="18" charset="0"/>
              </a:endParaRPr>
            </a:p>
          </p:txBody>
        </p:sp>
        <p:sp>
          <p:nvSpPr>
            <p:cNvPr id="30" name="Line 6"/>
            <p:cNvSpPr>
              <a:spLocks noChangeShapeType="1"/>
            </p:cNvSpPr>
            <p:nvPr/>
          </p:nvSpPr>
          <p:spPr bwMode="auto">
            <a:xfrm flipH="1">
              <a:off x="2064" y="1536"/>
              <a:ext cx="576" cy="1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013"/>
            </a:p>
          </p:txBody>
        </p:sp>
        <p:sp>
          <p:nvSpPr>
            <p:cNvPr id="31" name="Line 7"/>
            <p:cNvSpPr>
              <a:spLocks noChangeShapeType="1"/>
            </p:cNvSpPr>
            <p:nvPr/>
          </p:nvSpPr>
          <p:spPr bwMode="auto">
            <a:xfrm>
              <a:off x="2640" y="1536"/>
              <a:ext cx="0"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013"/>
            </a:p>
          </p:txBody>
        </p:sp>
        <p:sp>
          <p:nvSpPr>
            <p:cNvPr id="32" name="Line 8"/>
            <p:cNvSpPr>
              <a:spLocks noChangeShapeType="1"/>
            </p:cNvSpPr>
            <p:nvPr/>
          </p:nvSpPr>
          <p:spPr bwMode="auto">
            <a:xfrm>
              <a:off x="2640" y="1536"/>
              <a:ext cx="576" cy="1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013"/>
            </a:p>
          </p:txBody>
        </p:sp>
        <p:sp>
          <p:nvSpPr>
            <p:cNvPr id="34" name="Text Box 9"/>
            <p:cNvSpPr txBox="1">
              <a:spLocks noChangeArrowheads="1"/>
            </p:cNvSpPr>
            <p:nvPr/>
          </p:nvSpPr>
          <p:spPr bwMode="auto">
            <a:xfrm>
              <a:off x="1735" y="1470"/>
              <a:ext cx="578" cy="2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spcBef>
                  <a:spcPct val="0"/>
                </a:spcBef>
                <a:buClrTx/>
                <a:buSzTx/>
                <a:buFontTx/>
                <a:buNone/>
              </a:pPr>
              <a:r>
                <a:rPr lang="en-US" altLang="en-US" sz="788" dirty="0">
                  <a:latin typeface="Arial" panose="020B0604020202020204" pitchFamily="34" charset="0"/>
                </a:rPr>
                <a:t>Small</a:t>
              </a:r>
            </a:p>
          </p:txBody>
        </p:sp>
        <p:sp>
          <p:nvSpPr>
            <p:cNvPr id="35" name="Text Box 10"/>
            <p:cNvSpPr txBox="1">
              <a:spLocks noChangeArrowheads="1"/>
            </p:cNvSpPr>
            <p:nvPr/>
          </p:nvSpPr>
          <p:spPr bwMode="auto">
            <a:xfrm>
              <a:off x="2197" y="1687"/>
              <a:ext cx="719" cy="2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spcBef>
                  <a:spcPct val="0"/>
                </a:spcBef>
                <a:buClrTx/>
                <a:buSzTx/>
                <a:buFontTx/>
                <a:buNone/>
              </a:pPr>
              <a:r>
                <a:rPr lang="en-US" altLang="en-US" sz="788" dirty="0">
                  <a:latin typeface="Arial" panose="020B0604020202020204" pitchFamily="34" charset="0"/>
                </a:rPr>
                <a:t>Medium</a:t>
              </a:r>
            </a:p>
          </p:txBody>
        </p:sp>
        <p:sp>
          <p:nvSpPr>
            <p:cNvPr id="37" name="Text Box 11"/>
            <p:cNvSpPr txBox="1">
              <a:spLocks noChangeArrowheads="1"/>
            </p:cNvSpPr>
            <p:nvPr/>
          </p:nvSpPr>
          <p:spPr bwMode="auto">
            <a:xfrm>
              <a:off x="2960" y="1438"/>
              <a:ext cx="584" cy="2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spcBef>
                  <a:spcPct val="0"/>
                </a:spcBef>
                <a:buClrTx/>
                <a:buSzTx/>
                <a:buFontTx/>
                <a:buNone/>
              </a:pPr>
              <a:r>
                <a:rPr lang="en-US" altLang="en-US" sz="788" dirty="0">
                  <a:latin typeface="Arial" panose="020B0604020202020204" pitchFamily="34" charset="0"/>
                </a:rPr>
                <a:t>Large</a:t>
              </a:r>
            </a:p>
          </p:txBody>
        </p:sp>
      </p:grpSp>
      <p:grpSp>
        <p:nvGrpSpPr>
          <p:cNvPr id="38" name="Group 18"/>
          <p:cNvGrpSpPr>
            <a:grpSpLocks/>
          </p:cNvGrpSpPr>
          <p:nvPr/>
        </p:nvGrpSpPr>
        <p:grpSpPr bwMode="auto">
          <a:xfrm>
            <a:off x="4743450" y="3771209"/>
            <a:ext cx="1441710" cy="456143"/>
            <a:chOff x="768" y="3215"/>
            <a:chExt cx="1874" cy="658"/>
          </a:xfrm>
        </p:grpSpPr>
        <p:sp>
          <p:nvSpPr>
            <p:cNvPr id="39" name="Oval 19"/>
            <p:cNvSpPr>
              <a:spLocks noChangeArrowheads="1"/>
            </p:cNvSpPr>
            <p:nvPr/>
          </p:nvSpPr>
          <p:spPr bwMode="auto">
            <a:xfrm>
              <a:off x="1494" y="3216"/>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spcBef>
                  <a:spcPct val="0"/>
                </a:spcBef>
                <a:buClrTx/>
                <a:buSzTx/>
                <a:buFontTx/>
                <a:buNone/>
              </a:pPr>
              <a:r>
                <a:rPr lang="en-US" altLang="en-US" sz="1013" dirty="0">
                  <a:latin typeface="Times New Roman" panose="02020603050405020304" pitchFamily="18" charset="0"/>
                </a:rPr>
                <a:t>Size</a:t>
              </a:r>
              <a:endParaRPr lang="en-US" altLang="en-US" sz="1350" dirty="0">
                <a:latin typeface="Times New Roman" panose="02020603050405020304" pitchFamily="18" charset="0"/>
              </a:endParaRPr>
            </a:p>
          </p:txBody>
        </p:sp>
        <p:sp>
          <p:nvSpPr>
            <p:cNvPr id="40" name="Line 20"/>
            <p:cNvSpPr>
              <a:spLocks noChangeShapeType="1"/>
            </p:cNvSpPr>
            <p:nvPr/>
          </p:nvSpPr>
          <p:spPr bwMode="auto">
            <a:xfrm flipH="1">
              <a:off x="1254" y="3504"/>
              <a:ext cx="528" cy="24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013"/>
            </a:p>
          </p:txBody>
        </p:sp>
        <p:sp>
          <p:nvSpPr>
            <p:cNvPr id="41" name="Line 21"/>
            <p:cNvSpPr>
              <a:spLocks noChangeShapeType="1"/>
            </p:cNvSpPr>
            <p:nvPr/>
          </p:nvSpPr>
          <p:spPr bwMode="auto">
            <a:xfrm>
              <a:off x="1782" y="3504"/>
              <a:ext cx="480"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013"/>
            </a:p>
          </p:txBody>
        </p:sp>
        <p:sp>
          <p:nvSpPr>
            <p:cNvPr id="42" name="Text Box 22"/>
            <p:cNvSpPr txBox="1">
              <a:spLocks noChangeArrowheads="1"/>
            </p:cNvSpPr>
            <p:nvPr/>
          </p:nvSpPr>
          <p:spPr bwMode="auto">
            <a:xfrm>
              <a:off x="768" y="3215"/>
              <a:ext cx="712" cy="65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spcBef>
                  <a:spcPct val="0"/>
                </a:spcBef>
                <a:buClrTx/>
                <a:buSzTx/>
                <a:buFontTx/>
                <a:buNone/>
              </a:pPr>
              <a:r>
                <a:rPr lang="en-US" altLang="en-US" sz="788" dirty="0">
                  <a:latin typeface="Arial" panose="020B0604020202020204" pitchFamily="34" charset="0"/>
                </a:rPr>
                <a:t> {Small, Medium}</a:t>
              </a:r>
            </a:p>
          </p:txBody>
        </p:sp>
        <p:sp>
          <p:nvSpPr>
            <p:cNvPr id="43" name="Text Box 23"/>
            <p:cNvSpPr txBox="1">
              <a:spLocks noChangeArrowheads="1"/>
            </p:cNvSpPr>
            <p:nvPr/>
          </p:nvSpPr>
          <p:spPr bwMode="auto">
            <a:xfrm>
              <a:off x="1979" y="3408"/>
              <a:ext cx="663" cy="30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spcBef>
                  <a:spcPct val="0"/>
                </a:spcBef>
                <a:buClrTx/>
                <a:buSzTx/>
                <a:buFontTx/>
                <a:buNone/>
              </a:pPr>
              <a:r>
                <a:rPr lang="en-US" altLang="en-US" sz="788" dirty="0">
                  <a:latin typeface="Arial" panose="020B0604020202020204" pitchFamily="34" charset="0"/>
                </a:rPr>
                <a:t>{Large}</a:t>
              </a:r>
            </a:p>
          </p:txBody>
        </p:sp>
      </p:grpSp>
      <p:grpSp>
        <p:nvGrpSpPr>
          <p:cNvPr id="44" name="Group 12"/>
          <p:cNvGrpSpPr>
            <a:grpSpLocks/>
          </p:cNvGrpSpPr>
          <p:nvPr/>
        </p:nvGrpSpPr>
        <p:grpSpPr bwMode="auto">
          <a:xfrm>
            <a:off x="6328835" y="3771901"/>
            <a:ext cx="1550157" cy="401246"/>
            <a:chOff x="3475" y="3216"/>
            <a:chExt cx="1822" cy="576"/>
          </a:xfrm>
        </p:grpSpPr>
        <p:sp>
          <p:nvSpPr>
            <p:cNvPr id="45" name="Oval 13"/>
            <p:cNvSpPr>
              <a:spLocks noChangeArrowheads="1"/>
            </p:cNvSpPr>
            <p:nvPr/>
          </p:nvSpPr>
          <p:spPr bwMode="auto">
            <a:xfrm>
              <a:off x="4186" y="3216"/>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spcBef>
                  <a:spcPct val="0"/>
                </a:spcBef>
                <a:buClrTx/>
                <a:buSzTx/>
                <a:buFontTx/>
                <a:buNone/>
              </a:pPr>
              <a:r>
                <a:rPr lang="en-US" altLang="en-US" sz="1013">
                  <a:latin typeface="Times New Roman" panose="02020603050405020304" pitchFamily="18" charset="0"/>
                </a:rPr>
                <a:t>Size</a:t>
              </a:r>
              <a:endParaRPr lang="en-US" altLang="en-US" sz="1350">
                <a:latin typeface="Times New Roman" panose="02020603050405020304" pitchFamily="18" charset="0"/>
              </a:endParaRPr>
            </a:p>
          </p:txBody>
        </p:sp>
        <p:sp>
          <p:nvSpPr>
            <p:cNvPr id="46" name="Line 14"/>
            <p:cNvSpPr>
              <a:spLocks noChangeShapeType="1"/>
            </p:cNvSpPr>
            <p:nvPr/>
          </p:nvSpPr>
          <p:spPr bwMode="auto">
            <a:xfrm flipH="1">
              <a:off x="3946" y="3504"/>
              <a:ext cx="528" cy="24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013"/>
            </a:p>
          </p:txBody>
        </p:sp>
        <p:sp>
          <p:nvSpPr>
            <p:cNvPr id="47" name="Line 15"/>
            <p:cNvSpPr>
              <a:spLocks noChangeShapeType="1"/>
            </p:cNvSpPr>
            <p:nvPr/>
          </p:nvSpPr>
          <p:spPr bwMode="auto">
            <a:xfrm>
              <a:off x="4474" y="3504"/>
              <a:ext cx="480"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013"/>
            </a:p>
          </p:txBody>
        </p:sp>
        <p:sp>
          <p:nvSpPr>
            <p:cNvPr id="48" name="Text Box 16"/>
            <p:cNvSpPr txBox="1">
              <a:spLocks noChangeArrowheads="1"/>
            </p:cNvSpPr>
            <p:nvPr/>
          </p:nvSpPr>
          <p:spPr bwMode="auto">
            <a:xfrm>
              <a:off x="3475" y="3273"/>
              <a:ext cx="748" cy="48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spcBef>
                  <a:spcPct val="0"/>
                </a:spcBef>
                <a:buClrTx/>
                <a:buSzTx/>
                <a:buFontTx/>
                <a:buNone/>
              </a:pPr>
              <a:r>
                <a:rPr lang="en-US" altLang="en-US" sz="788" dirty="0">
                  <a:latin typeface="Arial" panose="020B0604020202020204" pitchFamily="34" charset="0"/>
                </a:rPr>
                <a:t>{Medium, </a:t>
              </a:r>
              <a:br>
                <a:rPr lang="en-US" altLang="en-US" sz="788" dirty="0">
                  <a:latin typeface="Arial" panose="020B0604020202020204" pitchFamily="34" charset="0"/>
                </a:rPr>
              </a:br>
              <a:r>
                <a:rPr lang="en-US" altLang="en-US" sz="788" dirty="0">
                  <a:latin typeface="Arial" panose="020B0604020202020204" pitchFamily="34" charset="0"/>
                </a:rPr>
                <a:t>Large}</a:t>
              </a:r>
            </a:p>
          </p:txBody>
        </p:sp>
        <p:sp>
          <p:nvSpPr>
            <p:cNvPr id="49" name="Text Box 17"/>
            <p:cNvSpPr txBox="1">
              <a:spLocks noChangeArrowheads="1"/>
            </p:cNvSpPr>
            <p:nvPr/>
          </p:nvSpPr>
          <p:spPr bwMode="auto">
            <a:xfrm>
              <a:off x="4703" y="3410"/>
              <a:ext cx="594" cy="30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spcBef>
                  <a:spcPct val="0"/>
                </a:spcBef>
                <a:buClrTx/>
                <a:buSzTx/>
                <a:buFontTx/>
                <a:buNone/>
              </a:pPr>
              <a:r>
                <a:rPr lang="en-US" altLang="en-US" sz="788" dirty="0">
                  <a:latin typeface="Arial" panose="020B0604020202020204" pitchFamily="34" charset="0"/>
                </a:rPr>
                <a:t>{Small}</a:t>
              </a:r>
            </a:p>
          </p:txBody>
        </p:sp>
      </p:grpSp>
      <p:sp>
        <p:nvSpPr>
          <p:cNvPr id="50" name="Text Box 24"/>
          <p:cNvSpPr txBox="1">
            <a:spLocks noChangeArrowheads="1"/>
          </p:cNvSpPr>
          <p:nvPr/>
        </p:nvSpPr>
        <p:spPr bwMode="auto">
          <a:xfrm>
            <a:off x="6075005" y="3837395"/>
            <a:ext cx="312906" cy="21358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spcBef>
                <a:spcPct val="0"/>
              </a:spcBef>
              <a:buClrTx/>
              <a:buSzTx/>
              <a:buFontTx/>
              <a:buNone/>
            </a:pPr>
            <a:r>
              <a:rPr lang="en-US" altLang="en-US" sz="788" dirty="0">
                <a:latin typeface="Cambria" panose="02040503050406030204" pitchFamily="18" charset="0"/>
              </a:rPr>
              <a:t>OR</a:t>
            </a:r>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9657" y="250719"/>
            <a:ext cx="6172200" cy="683824"/>
          </a:xfrm>
        </p:spPr>
        <p:txBody>
          <a:bodyPr>
            <a:normAutofit/>
          </a:bodyPr>
          <a:lstStyle/>
          <a:p>
            <a:r>
              <a:rPr lang="en-US" sz="2930" dirty="0">
                <a:solidFill>
                  <a:srgbClr val="A50021"/>
                </a:solidFill>
                <a:latin typeface="Times New Roman" pitchFamily="18" charset="0"/>
                <a:cs typeface="Times New Roman" pitchFamily="18" charset="0"/>
              </a:rPr>
              <a:t>Decision Tree Induction Techniques</a:t>
            </a:r>
            <a:endParaRPr lang="en-IN" sz="293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1470155" y="1130878"/>
            <a:ext cx="6228178" cy="3452444"/>
          </a:xfrm>
        </p:spPr>
        <p:txBody>
          <a:bodyPr>
            <a:noAutofit/>
          </a:bodyPr>
          <a:lstStyle/>
          <a:p>
            <a:pPr lvl="8" algn="just"/>
            <a:endParaRPr lang="en-US" sz="586" dirty="0">
              <a:latin typeface="Times New Roman" panose="02020603050405020304" pitchFamily="18" charset="0"/>
              <a:cs typeface="Times New Roman" panose="02020603050405020304" pitchFamily="18" charset="0"/>
            </a:endParaRPr>
          </a:p>
          <a:p>
            <a:pPr algn="just"/>
            <a:r>
              <a:rPr lang="en-US" sz="1466" dirty="0">
                <a:latin typeface="Times New Roman" panose="02020603050405020304" pitchFamily="18" charset="0"/>
                <a:cs typeface="Times New Roman" panose="02020603050405020304" pitchFamily="18" charset="0"/>
              </a:rPr>
              <a:t>Different algorithms have been proposed to take a good control over</a:t>
            </a:r>
          </a:p>
          <a:p>
            <a:pPr lvl="8" algn="just"/>
            <a:endParaRPr lang="en-US" sz="586" dirty="0">
              <a:latin typeface="Times New Roman" panose="02020603050405020304" pitchFamily="18" charset="0"/>
              <a:cs typeface="Times New Roman" panose="02020603050405020304" pitchFamily="18" charset="0"/>
            </a:endParaRPr>
          </a:p>
          <a:p>
            <a:pPr marL="539261" lvl="1" indent="-251209" algn="just">
              <a:buFont typeface="+mj-lt"/>
              <a:buAutoNum type="arabicPeriod"/>
            </a:pPr>
            <a:r>
              <a:rPr lang="en-US" sz="1319" dirty="0">
                <a:latin typeface="Times New Roman" panose="02020603050405020304" pitchFamily="18" charset="0"/>
                <a:cs typeface="Times New Roman" panose="02020603050405020304" pitchFamily="18" charset="0"/>
              </a:rPr>
              <a:t>Choosing the best attribute to be </a:t>
            </a:r>
            <a:r>
              <a:rPr lang="en-US" sz="1319" dirty="0" err="1">
                <a:latin typeface="Times New Roman" panose="02020603050405020304" pitchFamily="18" charset="0"/>
                <a:cs typeface="Times New Roman" panose="02020603050405020304" pitchFamily="18" charset="0"/>
              </a:rPr>
              <a:t>splitted</a:t>
            </a:r>
            <a:r>
              <a:rPr lang="en-US" sz="1319" dirty="0">
                <a:latin typeface="Times New Roman" panose="02020603050405020304" pitchFamily="18" charset="0"/>
                <a:cs typeface="Times New Roman" panose="02020603050405020304" pitchFamily="18" charset="0"/>
              </a:rPr>
              <a:t>, and</a:t>
            </a:r>
          </a:p>
          <a:p>
            <a:pPr marL="1879040" lvl="8" indent="-251209" algn="just">
              <a:buFont typeface="+mj-lt"/>
              <a:buAutoNum type="arabicPeriod"/>
            </a:pPr>
            <a:endParaRPr lang="en-US" sz="586" dirty="0">
              <a:latin typeface="Times New Roman" panose="02020603050405020304" pitchFamily="18" charset="0"/>
              <a:cs typeface="Times New Roman" panose="02020603050405020304" pitchFamily="18" charset="0"/>
            </a:endParaRPr>
          </a:p>
          <a:p>
            <a:pPr marL="539261" lvl="1" indent="-251209" algn="just">
              <a:buFont typeface="+mj-lt"/>
              <a:buAutoNum type="arabicPeriod"/>
            </a:pPr>
            <a:r>
              <a:rPr lang="en-US" sz="1319" dirty="0">
                <a:latin typeface="Times New Roman" panose="02020603050405020304" pitchFamily="18" charset="0"/>
                <a:cs typeface="Times New Roman" panose="02020603050405020304" pitchFamily="18" charset="0"/>
              </a:rPr>
              <a:t>Splitting criteria</a:t>
            </a:r>
          </a:p>
          <a:p>
            <a:pPr marL="1879040" lvl="8" indent="-251209" algn="just">
              <a:buFont typeface="+mj-lt"/>
              <a:buAutoNum type="arabicPeriod"/>
            </a:pPr>
            <a:endParaRPr lang="en-US" sz="586" dirty="0">
              <a:latin typeface="Times New Roman" panose="02020603050405020304" pitchFamily="18" charset="0"/>
              <a:cs typeface="Times New Roman" panose="02020603050405020304" pitchFamily="18" charset="0"/>
            </a:endParaRPr>
          </a:p>
          <a:p>
            <a:pPr marL="229437" indent="-209341" algn="just">
              <a:buSzPct val="104000"/>
            </a:pPr>
            <a:r>
              <a:rPr lang="en-US" sz="1466" dirty="0">
                <a:latin typeface="Times New Roman" panose="02020603050405020304" pitchFamily="18" charset="0"/>
                <a:cs typeface="Times New Roman" panose="02020603050405020304" pitchFamily="18" charset="0"/>
              </a:rPr>
              <a:t>Several algorithms have been proposed for the above tasks. In this lecture, we shall limit our discussions into three important of them</a:t>
            </a:r>
          </a:p>
          <a:p>
            <a:pPr marL="497393" lvl="1" indent="-209341" algn="just">
              <a:buSzPct val="104000"/>
              <a:buFont typeface="Arial" panose="020B0604020202020204" pitchFamily="34" charset="0"/>
              <a:buChar char="•"/>
            </a:pPr>
            <a:r>
              <a:rPr lang="en-US" sz="1319" b="1" dirty="0">
                <a:latin typeface="Times New Roman" panose="02020603050405020304" pitchFamily="18" charset="0"/>
                <a:cs typeface="Times New Roman" panose="02020603050405020304" pitchFamily="18" charset="0"/>
              </a:rPr>
              <a:t>ID3</a:t>
            </a:r>
          </a:p>
          <a:p>
            <a:pPr marL="497393" lvl="1" indent="-209341">
              <a:buSzPct val="104000"/>
              <a:buFont typeface="Arial" panose="020B0604020202020204" pitchFamily="34" charset="0"/>
              <a:buChar char="•"/>
            </a:pPr>
            <a:r>
              <a:rPr lang="en-US" sz="1319" b="1" dirty="0">
                <a:latin typeface="Times New Roman" panose="02020603050405020304" pitchFamily="18" charset="0"/>
                <a:cs typeface="Times New Roman" panose="02020603050405020304" pitchFamily="18" charset="0"/>
              </a:rPr>
              <a:t>CART</a:t>
            </a:r>
          </a:p>
        </p:txBody>
      </p:sp>
    </p:spTree>
    <p:extLst>
      <p:ext uri="{BB962C8B-B14F-4D97-AF65-F5344CB8AC3E}">
        <p14:creationId xmlns:p14="http://schemas.microsoft.com/office/powerpoint/2010/main" xmlns="" val="876778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3799" y="339122"/>
            <a:ext cx="6172200" cy="557513"/>
          </a:xfrm>
        </p:spPr>
        <p:txBody>
          <a:bodyPr>
            <a:normAutofit/>
          </a:bodyPr>
          <a:lstStyle/>
          <a:p>
            <a:r>
              <a:rPr lang="en-US" sz="2930" dirty="0">
                <a:solidFill>
                  <a:srgbClr val="A50021"/>
                </a:solidFill>
                <a:latin typeface="Times New Roman" pitchFamily="18" charset="0"/>
                <a:cs typeface="Times New Roman" pitchFamily="18" charset="0"/>
              </a:rPr>
              <a:t>Algorithm ID3 </a:t>
            </a:r>
          </a:p>
        </p:txBody>
      </p:sp>
      <p:sp>
        <p:nvSpPr>
          <p:cNvPr id="3" name="Content Placeholder 2"/>
          <p:cNvSpPr>
            <a:spLocks noGrp="1"/>
          </p:cNvSpPr>
          <p:nvPr>
            <p:ph idx="1"/>
          </p:nvPr>
        </p:nvSpPr>
        <p:spPr>
          <a:xfrm>
            <a:off x="1493782" y="1089356"/>
            <a:ext cx="6172200" cy="3215363"/>
          </a:xfrm>
        </p:spPr>
        <p:txBody>
          <a:bodyPr>
            <a:noAutofit/>
          </a:bodyPr>
          <a:lstStyle/>
          <a:p>
            <a:pPr lvl="8" algn="just"/>
            <a:endParaRPr lang="en-US" sz="586" dirty="0">
              <a:latin typeface="Times New Roman" panose="02020603050405020304" pitchFamily="18" charset="0"/>
              <a:cs typeface="Times New Roman" panose="02020603050405020304" pitchFamily="18" charset="0"/>
            </a:endParaRPr>
          </a:p>
          <a:p>
            <a:pPr algn="just"/>
            <a:r>
              <a:rPr lang="en-US" sz="1466" dirty="0">
                <a:latin typeface="Times New Roman" panose="02020603050405020304" pitchFamily="18" charset="0"/>
                <a:cs typeface="Times New Roman" panose="02020603050405020304" pitchFamily="18" charset="0"/>
              </a:rPr>
              <a:t>In ID3, </a:t>
            </a:r>
            <a:r>
              <a:rPr lang="en-US" sz="1466" dirty="0">
                <a:solidFill>
                  <a:srgbClr val="0B5ED7"/>
                </a:solidFill>
                <a:latin typeface="Times New Roman" panose="02020603050405020304" pitchFamily="18" charset="0"/>
                <a:cs typeface="Times New Roman" panose="02020603050405020304" pitchFamily="18" charset="0"/>
              </a:rPr>
              <a:t>entropy is used </a:t>
            </a:r>
            <a:r>
              <a:rPr lang="en-US" sz="1466" dirty="0">
                <a:latin typeface="Times New Roman" panose="02020603050405020304" pitchFamily="18" charset="0"/>
                <a:cs typeface="Times New Roman" panose="02020603050405020304" pitchFamily="18" charset="0"/>
              </a:rPr>
              <a:t>to measure how informative a node is. </a:t>
            </a:r>
          </a:p>
          <a:p>
            <a:pPr lvl="8" algn="just"/>
            <a:endParaRPr lang="en-US" sz="586" dirty="0">
              <a:latin typeface="Times New Roman" panose="02020603050405020304" pitchFamily="18" charset="0"/>
              <a:cs typeface="Times New Roman" panose="02020603050405020304" pitchFamily="18" charset="0"/>
            </a:endParaRPr>
          </a:p>
          <a:p>
            <a:pPr lvl="8" algn="just"/>
            <a:endParaRPr lang="en-US" sz="586" u="sng" dirty="0">
              <a:latin typeface="Times New Roman" panose="02020603050405020304" pitchFamily="18" charset="0"/>
              <a:cs typeface="Times New Roman" panose="02020603050405020304" pitchFamily="18" charset="0"/>
            </a:endParaRPr>
          </a:p>
          <a:p>
            <a:pPr algn="just"/>
            <a:r>
              <a:rPr lang="en-US" sz="1466" dirty="0">
                <a:latin typeface="Times New Roman" panose="02020603050405020304" pitchFamily="18" charset="0"/>
                <a:cs typeface="Times New Roman" panose="02020603050405020304" pitchFamily="18" charset="0"/>
              </a:rPr>
              <a:t>ID3 algorithm defines a measurement of a splitting called </a:t>
            </a:r>
            <a:r>
              <a:rPr lang="en-US" sz="1466" b="1" dirty="0">
                <a:solidFill>
                  <a:srgbClr val="A50021"/>
                </a:solidFill>
                <a:latin typeface="Times New Roman" panose="02020603050405020304" pitchFamily="18" charset="0"/>
                <a:cs typeface="Times New Roman" panose="02020603050405020304" pitchFamily="18" charset="0"/>
              </a:rPr>
              <a:t>Information Gain </a:t>
            </a:r>
            <a:r>
              <a:rPr lang="en-US" sz="1466" dirty="0">
                <a:latin typeface="Times New Roman" panose="02020603050405020304" pitchFamily="18" charset="0"/>
                <a:cs typeface="Times New Roman" panose="02020603050405020304" pitchFamily="18" charset="0"/>
              </a:rPr>
              <a:t>to determine the goodness of a split. </a:t>
            </a:r>
          </a:p>
          <a:p>
            <a:pPr lvl="8" algn="just"/>
            <a:endParaRPr lang="en-US" sz="586" dirty="0">
              <a:latin typeface="Times New Roman" panose="02020603050405020304" pitchFamily="18" charset="0"/>
              <a:cs typeface="Times New Roman" panose="02020603050405020304" pitchFamily="18" charset="0"/>
            </a:endParaRPr>
          </a:p>
          <a:p>
            <a:pPr lvl="1" algn="just"/>
            <a:r>
              <a:rPr lang="en-US" sz="1319" dirty="0">
                <a:latin typeface="Times New Roman" panose="02020603050405020304" pitchFamily="18" charset="0"/>
                <a:cs typeface="Times New Roman" panose="02020603050405020304" pitchFamily="18" charset="0"/>
              </a:rPr>
              <a:t>The attribute with the </a:t>
            </a:r>
            <a:r>
              <a:rPr lang="en-US" sz="1319" dirty="0">
                <a:solidFill>
                  <a:srgbClr val="0B5ED7"/>
                </a:solidFill>
                <a:latin typeface="Times New Roman" panose="02020603050405020304" pitchFamily="18" charset="0"/>
                <a:cs typeface="Times New Roman" panose="02020603050405020304" pitchFamily="18" charset="0"/>
              </a:rPr>
              <a:t>largest value of information gain </a:t>
            </a:r>
            <a:r>
              <a:rPr lang="en-US" sz="1319" dirty="0">
                <a:latin typeface="Times New Roman" panose="02020603050405020304" pitchFamily="18" charset="0"/>
                <a:cs typeface="Times New Roman" panose="02020603050405020304" pitchFamily="18" charset="0"/>
              </a:rPr>
              <a:t>is chosen as the splitting attribute and </a:t>
            </a:r>
          </a:p>
          <a:p>
            <a:pPr lvl="8" algn="just"/>
            <a:endParaRPr lang="en-US" sz="586" dirty="0">
              <a:latin typeface="Times New Roman" panose="02020603050405020304" pitchFamily="18" charset="0"/>
              <a:cs typeface="Times New Roman" panose="02020603050405020304" pitchFamily="18" charset="0"/>
            </a:endParaRPr>
          </a:p>
          <a:p>
            <a:pPr lvl="1" algn="just"/>
            <a:r>
              <a:rPr lang="en-US" sz="1319" dirty="0">
                <a:latin typeface="Times New Roman" panose="02020603050405020304" pitchFamily="18" charset="0"/>
                <a:cs typeface="Times New Roman" panose="02020603050405020304" pitchFamily="18" charset="0"/>
              </a:rPr>
              <a:t>it partitions into a number of smaller training sets based on the </a:t>
            </a:r>
            <a:r>
              <a:rPr lang="en-US" sz="1319" dirty="0">
                <a:solidFill>
                  <a:srgbClr val="0B5ED7"/>
                </a:solidFill>
                <a:latin typeface="Times New Roman" panose="02020603050405020304" pitchFamily="18" charset="0"/>
                <a:cs typeface="Times New Roman" panose="02020603050405020304" pitchFamily="18" charset="0"/>
              </a:rPr>
              <a:t>distinct values of attribute </a:t>
            </a:r>
            <a:r>
              <a:rPr lang="en-US" sz="1319" dirty="0">
                <a:latin typeface="Times New Roman" panose="02020603050405020304" pitchFamily="18" charset="0"/>
                <a:cs typeface="Times New Roman" panose="02020603050405020304" pitchFamily="18" charset="0"/>
              </a:rPr>
              <a:t>under split.</a:t>
            </a:r>
          </a:p>
        </p:txBody>
      </p:sp>
      <p:sp>
        <p:nvSpPr>
          <p:cNvPr id="5" name="Slide Number Placeholder 4"/>
          <p:cNvSpPr>
            <a:spLocks noGrp="1"/>
          </p:cNvSpPr>
          <p:nvPr>
            <p:ph type="sldNum" sz="quarter" idx="12"/>
          </p:nvPr>
        </p:nvSpPr>
        <p:spPr>
          <a:xfrm>
            <a:off x="7227968" y="4767295"/>
            <a:ext cx="585093" cy="273844"/>
          </a:xfrm>
          <a:prstGeom prst="rect">
            <a:avLst/>
          </a:prstGeom>
        </p:spPr>
        <p:txBody>
          <a:bodyPr vert="horz" lIns="0" tIns="0" rIns="0" bIns="0" anchor="b"/>
          <a:lstStyle>
            <a:defPPr>
              <a:defRPr lang="en-US"/>
            </a:defPPr>
            <a:lvl1pPr marL="0" algn="r" defTabSz="685800" rtl="0" eaLnBrk="1" latinLnBrk="0" hangingPunct="1">
              <a:defRPr kumimoji="0" sz="900" kern="1200">
                <a:solidFill>
                  <a:schemeClr val="tx2">
                    <a:shade val="9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E2D238DB-7230-45D0-89A2-1890D4DEDBDF}" type="slidenum">
              <a:rPr lang="en-IN" smtClean="0">
                <a:solidFill>
                  <a:srgbClr val="04617B">
                    <a:shade val="90000"/>
                  </a:srgbClr>
                </a:solidFill>
              </a:rPr>
              <a:pPr/>
              <a:t>9</a:t>
            </a:fld>
            <a:endParaRPr lang="en-IN" dirty="0">
              <a:solidFill>
                <a:srgbClr val="04617B">
                  <a:shade val="90000"/>
                </a:srgbClr>
              </a:solidFill>
            </a:endParaRPr>
          </a:p>
        </p:txBody>
      </p:sp>
    </p:spTree>
    <p:extLst>
      <p:ext uri="{BB962C8B-B14F-4D97-AF65-F5344CB8AC3E}">
        <p14:creationId xmlns:p14="http://schemas.microsoft.com/office/powerpoint/2010/main" xmlns="" val="5634867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BE1A5E5D47C5A49B930B44E232D772A" ma:contentTypeVersion="11" ma:contentTypeDescription="Create a new document." ma:contentTypeScope="" ma:versionID="7b9d2835f3110f3b758613d0a0c04ef0">
  <xsd:schema xmlns:xsd="http://www.w3.org/2001/XMLSchema" xmlns:xs="http://www.w3.org/2001/XMLSchema" xmlns:p="http://schemas.microsoft.com/office/2006/metadata/properties" xmlns:ns2="9402d6da-ca22-48f2-82dd-10d2eed1dbe2" xmlns:ns3="cd43421e-4ba6-43f2-a922-860ec9259617" targetNamespace="http://schemas.microsoft.com/office/2006/metadata/properties" ma:root="true" ma:fieldsID="9a4779cf962b859de216aae5cea4477a" ns2:_="" ns3:_="">
    <xsd:import namespace="9402d6da-ca22-48f2-82dd-10d2eed1dbe2"/>
    <xsd:import namespace="cd43421e-4ba6-43f2-a922-860ec925961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02d6da-ca22-48f2-82dd-10d2eed1db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460fd8d1-b5d6-4824-9c4b-e2996a24be7b"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d43421e-4ba6-43f2-a922-860ec9259617"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c6809189-bf25-4b00-b689-ece1faccb666}" ma:internalName="TaxCatchAll" ma:showField="CatchAllData" ma:web="cd43421e-4ba6-43f2-a922-860ec925961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E2670F-82CA-4200-8B77-368965986DD2}"/>
</file>

<file path=customXml/itemProps2.xml><?xml version="1.0" encoding="utf-8"?>
<ds:datastoreItem xmlns:ds="http://schemas.openxmlformats.org/officeDocument/2006/customXml" ds:itemID="{8CAFAE34-897E-49D0-A96E-4CF956961178}"/>
</file>

<file path=docProps/app.xml><?xml version="1.0" encoding="utf-8"?>
<Properties xmlns="http://schemas.openxmlformats.org/officeDocument/2006/extended-properties" xmlns:vt="http://schemas.openxmlformats.org/officeDocument/2006/docPropsVTypes">
  <Template/>
  <TotalTime>5057</TotalTime>
  <Words>1601</Words>
  <Application>Microsoft Office PowerPoint</Application>
  <PresentationFormat>On-screen Show (16:9)</PresentationFormat>
  <Paragraphs>652</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Concourse</vt:lpstr>
      <vt:lpstr>       </vt:lpstr>
      <vt:lpstr>Slide 2</vt:lpstr>
      <vt:lpstr>Slide 3</vt:lpstr>
      <vt:lpstr>Decision tree</vt:lpstr>
      <vt:lpstr>How does the Decision Tree  algorithm work? </vt:lpstr>
      <vt:lpstr>Slide 6</vt:lpstr>
      <vt:lpstr>Slide 7</vt:lpstr>
      <vt:lpstr>Decision Tree Induction Techniques</vt:lpstr>
      <vt:lpstr>Algorithm ID3 </vt:lpstr>
      <vt:lpstr>Entropy of a Training Set</vt:lpstr>
      <vt:lpstr>Defining Information Gain</vt:lpstr>
      <vt:lpstr>Defining Information Gain</vt:lpstr>
      <vt:lpstr>Entropy of a Training Set</vt:lpstr>
      <vt:lpstr>Entropy of a training set</vt:lpstr>
      <vt:lpstr>Slide 15</vt:lpstr>
      <vt:lpstr>Calculation of α using Frequency Table</vt:lpstr>
      <vt:lpstr>Information Gain Calculation</vt:lpstr>
      <vt:lpstr>Information Gain Calculation</vt:lpstr>
      <vt:lpstr>Calculating Information Gain</vt:lpstr>
      <vt:lpstr>Calculating Information Gain</vt:lpstr>
      <vt:lpstr>Information Gains for Different Attributes</vt:lpstr>
      <vt:lpstr>Decision Tree Induction : ID3 Way</vt:lpstr>
      <vt:lpstr>Decision Tree Induction : ID3 Way</vt:lpstr>
      <vt:lpstr>Slide 24</vt:lpstr>
      <vt:lpstr> Performance Evaluation Metrics </vt:lpstr>
      <vt:lpstr> Confusion Matrix</vt:lpstr>
      <vt:lpstr> performance metrics</vt:lpstr>
      <vt:lpstr>Slide 28</vt:lpstr>
      <vt:lpstr> classification report</vt:lpstr>
      <vt:lpstr>Slide 30</vt:lpstr>
      <vt:lpstr> Pros </vt:lpstr>
      <vt:lpstr> Cons</vt:lpstr>
      <vt:lpstr>Slide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Cdac noida</dc:creator>
  <cp:lastModifiedBy>cdac</cp:lastModifiedBy>
  <cp:revision>527</cp:revision>
  <dcterms:created xsi:type="dcterms:W3CDTF">2020-10-07T12:27:13Z</dcterms:created>
  <dcterms:modified xsi:type="dcterms:W3CDTF">2024-01-08T05:34:44Z</dcterms:modified>
</cp:coreProperties>
</file>