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drawings/drawing1.xml" ContentType="application/vnd.openxmlformats-officedocument.drawingml.chartshapes+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charts/chart1.xml" ContentType="application/vnd.openxmlformats-officedocument.drawingml.chart+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8"/>
  </p:notesMasterIdLst>
  <p:sldIdLst>
    <p:sldId id="256" r:id="rId2"/>
    <p:sldId id="424" r:id="rId3"/>
    <p:sldId id="420" r:id="rId4"/>
    <p:sldId id="797" r:id="rId5"/>
    <p:sldId id="499" r:id="rId6"/>
    <p:sldId id="414" r:id="rId7"/>
    <p:sldId id="821" r:id="rId8"/>
    <p:sldId id="421" r:id="rId9"/>
    <p:sldId id="800" r:id="rId10"/>
    <p:sldId id="422" r:id="rId11"/>
    <p:sldId id="496" r:id="rId12"/>
    <p:sldId id="418" r:id="rId13"/>
    <p:sldId id="815" r:id="rId14"/>
    <p:sldId id="816" r:id="rId15"/>
    <p:sldId id="427" r:id="rId16"/>
    <p:sldId id="809" r:id="rId17"/>
    <p:sldId id="810" r:id="rId18"/>
    <p:sldId id="811" r:id="rId19"/>
    <p:sldId id="812" r:id="rId20"/>
    <p:sldId id="813" r:id="rId21"/>
    <p:sldId id="806" r:id="rId22"/>
    <p:sldId id="807" r:id="rId23"/>
    <p:sldId id="808" r:id="rId24"/>
    <p:sldId id="814" r:id="rId25"/>
    <p:sldId id="817" r:id="rId26"/>
    <p:sldId id="818" r:id="rId27"/>
    <p:sldId id="819" r:id="rId28"/>
    <p:sldId id="803" r:id="rId29"/>
    <p:sldId id="431" r:id="rId30"/>
    <p:sldId id="820" r:id="rId31"/>
    <p:sldId id="432" r:id="rId32"/>
    <p:sldId id="435" r:id="rId33"/>
    <p:sldId id="493" r:id="rId34"/>
    <p:sldId id="494" r:id="rId35"/>
    <p:sldId id="413" r:id="rId36"/>
    <p:sldId id="430"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41" d="100"/>
          <a:sy n="141" d="100"/>
        </p:scale>
        <p:origin x="138" y="144"/>
      </p:cViewPr>
      <p:guideLst>
        <p:guide orient="horz" pos="2160"/>
        <p:guide pos="2880"/>
        <p:guide orient="horz"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8.2000000000000011</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E591-4729-B623-F49947D57D1B}"/>
            </c:ext>
          </c:extLst>
        </c:ser>
        <c:dLbls>
          <c:showLegendKey val="0"/>
          <c:showVal val="0"/>
          <c:showCatName val="0"/>
          <c:showSerName val="0"/>
          <c:showPercent val="0"/>
          <c:showBubbleSize val="0"/>
        </c:dLbls>
        <c:axId val="133294336"/>
        <c:axId val="133296512"/>
      </c:scatterChart>
      <c:valAx>
        <c:axId val="133294336"/>
        <c:scaling>
          <c:orientation val="minMax"/>
        </c:scaling>
        <c:delete val="0"/>
        <c:axPos val="b"/>
        <c:title>
          <c:tx>
            <c:rich>
              <a:bodyPr/>
              <a:lstStyle/>
              <a:p>
                <a:pPr>
                  <a:defRPr/>
                </a:pPr>
                <a:r>
                  <a:rPr lang="en-IN" sz="1600" dirty="0"/>
                  <a:t>A1</a:t>
                </a:r>
              </a:p>
            </c:rich>
          </c:tx>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33296512"/>
        <c:crosses val="autoZero"/>
        <c:crossBetween val="midCat"/>
      </c:valAx>
      <c:valAx>
        <c:axId val="133296512"/>
        <c:scaling>
          <c:orientation val="minMax"/>
        </c:scaling>
        <c:delete val="0"/>
        <c:axPos val="l"/>
        <c:title>
          <c:tx>
            <c:rich>
              <a:bodyPr/>
              <a:lstStyle/>
              <a:p>
                <a:pPr>
                  <a:defRPr/>
                </a:pPr>
                <a:r>
                  <a:rPr lang="en-US" sz="1600" dirty="0"/>
                  <a:t>A2</a:t>
                </a:r>
              </a:p>
            </c:rich>
          </c:tx>
          <c:layout>
            <c:manualLayout>
              <c:xMode val="edge"/>
              <c:yMode val="edge"/>
              <c:x val="1.1968880909634955E-2"/>
              <c:y val="0.40131546570650772"/>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33294336"/>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D274C-1259-4013-9B43-3338ADE00CB9}" type="datetimeFigureOut">
              <a:rPr lang="en-US" smtClean="0"/>
              <a:pPr/>
              <a:t>9/12/2023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ABDC54-E87D-48A5-B08C-C4028BFC479E}" type="slidenum">
              <a:rPr lang="en-US" smtClean="0"/>
              <a:pPr/>
              <a:t>‹#›</a:t>
            </a:fld>
            <a:endParaRPr lang="en-US"/>
          </a:p>
        </p:txBody>
      </p:sp>
    </p:spTree>
    <p:extLst>
      <p:ext uri="{BB962C8B-B14F-4D97-AF65-F5344CB8AC3E}">
        <p14:creationId xmlns:p14="http://schemas.microsoft.com/office/powerpoint/2010/main" val="152143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112D3BC-D3FB-48FA-96DA-A4DFA73BB4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EAC82B-AFD3-4648-8030-56168BC2536E}" type="slidenum">
              <a:rPr lang="en-US" altLang="en-US" sz="1300"/>
              <a:pPr>
                <a:spcBef>
                  <a:spcPct val="0"/>
                </a:spcBef>
              </a:pPr>
              <a:t>6</a:t>
            </a:fld>
            <a:endParaRPr lang="en-US" altLang="en-US" sz="1300"/>
          </a:p>
        </p:txBody>
      </p:sp>
      <p:sp>
        <p:nvSpPr>
          <p:cNvPr id="35843" name="Rectangle 2">
            <a:extLst>
              <a:ext uri="{FF2B5EF4-FFF2-40B4-BE49-F238E27FC236}">
                <a16:creationId xmlns:a16="http://schemas.microsoft.com/office/drawing/2014/main" id="{83BD055C-FF25-44AE-999B-2976127476F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501933BC-A7CB-486D-A46F-A37171F767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A446209-7BC4-4DF1-BF51-7E4DBB1852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576725-53A2-4ACE-ACA6-78F98006F4C6}" type="slidenum">
              <a:rPr lang="en-US" altLang="en-US" sz="1300"/>
              <a:pPr>
                <a:spcBef>
                  <a:spcPct val="0"/>
                </a:spcBef>
              </a:pPr>
              <a:t>9</a:t>
            </a:fld>
            <a:endParaRPr lang="en-US" altLang="en-US" sz="1300"/>
          </a:p>
        </p:txBody>
      </p:sp>
      <p:sp>
        <p:nvSpPr>
          <p:cNvPr id="39939" name="Rectangle 2">
            <a:extLst>
              <a:ext uri="{FF2B5EF4-FFF2-40B4-BE49-F238E27FC236}">
                <a16:creationId xmlns:a16="http://schemas.microsoft.com/office/drawing/2014/main" id="{6725D417-0EF1-4F86-8093-FCCB8CB25F8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A3C94AAE-BB06-4311-9225-B624E57986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GB" altLang="en-US">
                <a:latin typeface="Arial" panose="020B0604020202020204" pitchFamily="34" charset="0"/>
              </a:rPr>
              <a:t>  Server clustering</a:t>
            </a:r>
          </a:p>
          <a:p>
            <a:pPr eaLnBrk="1" hangingPunct="1">
              <a:buFontTx/>
              <a:buChar char="•"/>
            </a:pPr>
            <a:r>
              <a:rPr lang="en-GB" altLang="en-US">
                <a:latin typeface="Arial" panose="020B0604020202020204" pitchFamily="34" charset="0"/>
              </a:rPr>
              <a:t>  Grouping customers based on their favours</a:t>
            </a:r>
          </a:p>
          <a:p>
            <a:pPr eaLnBrk="1" hangingPunct="1">
              <a:buFontTx/>
              <a:buChar char="•"/>
            </a:pPr>
            <a:r>
              <a:rPr lang="en-GB" altLang="en-US">
                <a:latin typeface="Arial" panose="020B0604020202020204" pitchFamily="34" charset="0"/>
              </a:rPr>
              <a:t>  Social networks: discover close-knit cluster</a:t>
            </a:r>
          </a:p>
          <a:p>
            <a:pPr eaLnBrk="1" hangingPunct="1">
              <a:buFontTx/>
              <a:buChar char="•"/>
            </a:pPr>
            <a:r>
              <a:rPr lang="en-GB" altLang="en-US">
                <a:latin typeface="Arial" panose="020B0604020202020204" pitchFamily="34" charset="0"/>
              </a:rPr>
              <a:t> Use galaxy cluster to study universal mass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0C644AA-7E2F-416F-BA07-EF43F9A1E2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22338">
              <a:defRPr>
                <a:solidFill>
                  <a:schemeClr val="tx1"/>
                </a:solidFill>
                <a:latin typeface="Arial" panose="020B0604020202020204" pitchFamily="34" charset="0"/>
              </a:defRPr>
            </a:lvl1pPr>
            <a:lvl2pPr marL="742950" indent="-285750" algn="ctr" defTabSz="922338">
              <a:defRPr>
                <a:solidFill>
                  <a:schemeClr val="tx1"/>
                </a:solidFill>
                <a:latin typeface="Arial" panose="020B0604020202020204" pitchFamily="34" charset="0"/>
              </a:defRPr>
            </a:lvl2pPr>
            <a:lvl3pPr marL="1143000" indent="-228600" algn="ctr" defTabSz="922338">
              <a:defRPr>
                <a:solidFill>
                  <a:schemeClr val="tx1"/>
                </a:solidFill>
                <a:latin typeface="Arial" panose="020B0604020202020204" pitchFamily="34" charset="0"/>
              </a:defRPr>
            </a:lvl3pPr>
            <a:lvl4pPr marL="1600200" indent="-228600" algn="ctr" defTabSz="922338">
              <a:defRPr>
                <a:solidFill>
                  <a:schemeClr val="tx1"/>
                </a:solidFill>
                <a:latin typeface="Arial" panose="020B0604020202020204" pitchFamily="34" charset="0"/>
              </a:defRPr>
            </a:lvl4pPr>
            <a:lvl5pPr marL="2057400" indent="-228600" algn="ctr" defTabSz="922338">
              <a:defRPr>
                <a:solidFill>
                  <a:schemeClr val="tx1"/>
                </a:solidFill>
                <a:latin typeface="Arial" panose="020B0604020202020204" pitchFamily="34" charset="0"/>
              </a:defRPr>
            </a:lvl5pPr>
            <a:lvl6pPr marL="2514600" indent="-228600" algn="ctr" defTabSz="92233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2233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2233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22338" eaLnBrk="0" fontAlgn="base" hangingPunct="0">
              <a:spcBef>
                <a:spcPct val="0"/>
              </a:spcBef>
              <a:spcAft>
                <a:spcPct val="0"/>
              </a:spcAft>
              <a:defRPr>
                <a:solidFill>
                  <a:schemeClr val="tx1"/>
                </a:solidFill>
                <a:latin typeface="Arial" panose="020B0604020202020204" pitchFamily="34" charset="0"/>
              </a:defRPr>
            </a:lvl9pPr>
          </a:lstStyle>
          <a:p>
            <a:pPr algn="r"/>
            <a:fld id="{23A17D47-BEC1-4E47-ACEB-78D4D72C956C}" type="slidenum">
              <a:rPr lang="en-US" altLang="en-US">
                <a:latin typeface="Times New Roman" panose="02020603050405020304" pitchFamily="18" charset="0"/>
              </a:rPr>
              <a:pPr algn="r"/>
              <a:t>12</a:t>
            </a:fld>
            <a:endParaRPr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C495D409-130D-43AF-9827-34F36F27BA1C}"/>
              </a:ext>
            </a:extLst>
          </p:cNvPr>
          <p:cNvSpPr>
            <a:spLocks noGrp="1" noRot="1" noChangeAspect="1" noChangeArrowheads="1" noTextEdit="1"/>
          </p:cNvSpPr>
          <p:nvPr>
            <p:ph type="sldImg"/>
          </p:nvPr>
        </p:nvSpPr>
        <p:spPr>
          <a:xfrm>
            <a:off x="395288" y="690563"/>
            <a:ext cx="6148387" cy="3459162"/>
          </a:xfrm>
          <a:ln/>
        </p:spPr>
      </p:sp>
      <p:sp>
        <p:nvSpPr>
          <p:cNvPr id="9220" name="Rectangle 3">
            <a:extLst>
              <a:ext uri="{FF2B5EF4-FFF2-40B4-BE49-F238E27FC236}">
                <a16:creationId xmlns:a16="http://schemas.microsoft.com/office/drawing/2014/main" id="{D5EE39F3-0A6D-4470-8439-0538B2BD05A4}"/>
              </a:ext>
            </a:extLst>
          </p:cNvPr>
          <p:cNvSpPr>
            <a:spLocks noGrp="1" noChangeArrowheads="1"/>
          </p:cNvSpPr>
          <p:nvPr>
            <p:ph type="body" idx="1"/>
          </p:nvPr>
        </p:nvSpPr>
        <p:spPr>
          <a:xfrm>
            <a:off x="693738" y="4378325"/>
            <a:ext cx="5546725" cy="41513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85800" lvl="1" indent="-228600" eaLnBrk="1" hangingPunct="1">
              <a:lnSpc>
                <a:spcPct val="120000"/>
              </a:lnSpc>
            </a:pPr>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1FDF3B2-59F4-4CA5-A5D5-B367C8FCC6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22338">
              <a:defRPr>
                <a:solidFill>
                  <a:schemeClr val="tx1"/>
                </a:solidFill>
                <a:latin typeface="Arial" panose="020B0604020202020204" pitchFamily="34" charset="0"/>
              </a:defRPr>
            </a:lvl1pPr>
            <a:lvl2pPr marL="742950" indent="-285750" algn="ctr" defTabSz="922338">
              <a:defRPr>
                <a:solidFill>
                  <a:schemeClr val="tx1"/>
                </a:solidFill>
                <a:latin typeface="Arial" panose="020B0604020202020204" pitchFamily="34" charset="0"/>
              </a:defRPr>
            </a:lvl2pPr>
            <a:lvl3pPr marL="1143000" indent="-228600" algn="ctr" defTabSz="922338">
              <a:defRPr>
                <a:solidFill>
                  <a:schemeClr val="tx1"/>
                </a:solidFill>
                <a:latin typeface="Arial" panose="020B0604020202020204" pitchFamily="34" charset="0"/>
              </a:defRPr>
            </a:lvl3pPr>
            <a:lvl4pPr marL="1600200" indent="-228600" algn="ctr" defTabSz="922338">
              <a:defRPr>
                <a:solidFill>
                  <a:schemeClr val="tx1"/>
                </a:solidFill>
                <a:latin typeface="Arial" panose="020B0604020202020204" pitchFamily="34" charset="0"/>
              </a:defRPr>
            </a:lvl4pPr>
            <a:lvl5pPr marL="2057400" indent="-228600" algn="ctr" defTabSz="922338">
              <a:defRPr>
                <a:solidFill>
                  <a:schemeClr val="tx1"/>
                </a:solidFill>
                <a:latin typeface="Arial" panose="020B0604020202020204" pitchFamily="34" charset="0"/>
              </a:defRPr>
            </a:lvl5pPr>
            <a:lvl6pPr marL="2514600" indent="-228600" algn="ctr" defTabSz="92233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2233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2233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22338" eaLnBrk="0" fontAlgn="base" hangingPunct="0">
              <a:spcBef>
                <a:spcPct val="0"/>
              </a:spcBef>
              <a:spcAft>
                <a:spcPct val="0"/>
              </a:spcAft>
              <a:defRPr>
                <a:solidFill>
                  <a:schemeClr val="tx1"/>
                </a:solidFill>
                <a:latin typeface="Arial" panose="020B0604020202020204" pitchFamily="34" charset="0"/>
              </a:defRPr>
            </a:lvl9pPr>
          </a:lstStyle>
          <a:p>
            <a:pPr algn="r"/>
            <a:fld id="{8D83A235-7EC9-464A-B3D8-0B69A3494CF0}" type="slidenum">
              <a:rPr lang="en-US" altLang="en-US">
                <a:latin typeface="Times New Roman" panose="02020603050405020304" pitchFamily="18" charset="0"/>
              </a:rPr>
              <a:pPr algn="r"/>
              <a:t>29</a:t>
            </a:fld>
            <a:endParaRPr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FB4609FF-0C55-4F66-9D24-A53AE4B4240C}"/>
              </a:ext>
            </a:extLst>
          </p:cNvPr>
          <p:cNvSpPr>
            <a:spLocks noGrp="1" noRot="1" noChangeAspect="1" noChangeArrowheads="1" noTextEdit="1"/>
          </p:cNvSpPr>
          <p:nvPr>
            <p:ph type="sldImg"/>
          </p:nvPr>
        </p:nvSpPr>
        <p:spPr>
          <a:xfrm>
            <a:off x="395288" y="690563"/>
            <a:ext cx="6148387" cy="3459162"/>
          </a:xfrm>
          <a:ln/>
        </p:spPr>
      </p:sp>
      <p:sp>
        <p:nvSpPr>
          <p:cNvPr id="25604" name="Rectangle 3">
            <a:extLst>
              <a:ext uri="{FF2B5EF4-FFF2-40B4-BE49-F238E27FC236}">
                <a16:creationId xmlns:a16="http://schemas.microsoft.com/office/drawing/2014/main" id="{D0B93DB7-F919-4AC4-8598-5ACD3289DA8D}"/>
              </a:ext>
            </a:extLst>
          </p:cNvPr>
          <p:cNvSpPr>
            <a:spLocks noGrp="1" noChangeArrowheads="1"/>
          </p:cNvSpPr>
          <p:nvPr>
            <p:ph type="body" idx="1"/>
          </p:nvPr>
        </p:nvSpPr>
        <p:spPr>
          <a:xfrm>
            <a:off x="693738" y="4378325"/>
            <a:ext cx="5546725" cy="41513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How do decide on which pair of clusters to combine?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D9A91F0-48A9-4FF4-95DD-721CEAF5AB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22338">
              <a:defRPr>
                <a:solidFill>
                  <a:schemeClr val="tx1"/>
                </a:solidFill>
                <a:latin typeface="Arial" panose="020B0604020202020204" pitchFamily="34" charset="0"/>
              </a:defRPr>
            </a:lvl1pPr>
            <a:lvl2pPr marL="742950" indent="-285750" algn="ctr" defTabSz="922338">
              <a:defRPr>
                <a:solidFill>
                  <a:schemeClr val="tx1"/>
                </a:solidFill>
                <a:latin typeface="Arial" panose="020B0604020202020204" pitchFamily="34" charset="0"/>
              </a:defRPr>
            </a:lvl2pPr>
            <a:lvl3pPr marL="1143000" indent="-228600" algn="ctr" defTabSz="922338">
              <a:defRPr>
                <a:solidFill>
                  <a:schemeClr val="tx1"/>
                </a:solidFill>
                <a:latin typeface="Arial" panose="020B0604020202020204" pitchFamily="34" charset="0"/>
              </a:defRPr>
            </a:lvl3pPr>
            <a:lvl4pPr marL="1600200" indent="-228600" algn="ctr" defTabSz="922338">
              <a:defRPr>
                <a:solidFill>
                  <a:schemeClr val="tx1"/>
                </a:solidFill>
                <a:latin typeface="Arial" panose="020B0604020202020204" pitchFamily="34" charset="0"/>
              </a:defRPr>
            </a:lvl4pPr>
            <a:lvl5pPr marL="2057400" indent="-228600" algn="ctr" defTabSz="922338">
              <a:defRPr>
                <a:solidFill>
                  <a:schemeClr val="tx1"/>
                </a:solidFill>
                <a:latin typeface="Arial" panose="020B0604020202020204" pitchFamily="34" charset="0"/>
              </a:defRPr>
            </a:lvl5pPr>
            <a:lvl6pPr marL="2514600" indent="-228600" algn="ctr" defTabSz="92233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2233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2233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22338" eaLnBrk="0" fontAlgn="base" hangingPunct="0">
              <a:spcBef>
                <a:spcPct val="0"/>
              </a:spcBef>
              <a:spcAft>
                <a:spcPct val="0"/>
              </a:spcAft>
              <a:defRPr>
                <a:solidFill>
                  <a:schemeClr val="tx1"/>
                </a:solidFill>
                <a:latin typeface="Arial" panose="020B0604020202020204" pitchFamily="34" charset="0"/>
              </a:defRPr>
            </a:lvl9pPr>
          </a:lstStyle>
          <a:p>
            <a:pPr algn="r"/>
            <a:fld id="{8EFC070B-5CC6-4C67-8A6F-2193B1D54E1A}" type="slidenum">
              <a:rPr lang="en-US" altLang="en-US">
                <a:latin typeface="Times New Roman" panose="02020603050405020304" pitchFamily="18" charset="0"/>
              </a:rPr>
              <a:pPr algn="r"/>
              <a:t>31</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6EFFD48B-0F87-429C-81C2-2705BDBEDBF8}"/>
              </a:ext>
            </a:extLst>
          </p:cNvPr>
          <p:cNvSpPr>
            <a:spLocks noGrp="1" noRot="1" noChangeAspect="1" noChangeArrowheads="1" noTextEdit="1"/>
          </p:cNvSpPr>
          <p:nvPr>
            <p:ph type="sldImg"/>
          </p:nvPr>
        </p:nvSpPr>
        <p:spPr>
          <a:xfrm>
            <a:off x="395288" y="690563"/>
            <a:ext cx="6148387" cy="3459162"/>
          </a:xfrm>
          <a:ln/>
        </p:spPr>
      </p:sp>
      <p:sp>
        <p:nvSpPr>
          <p:cNvPr id="27652" name="Rectangle 3">
            <a:extLst>
              <a:ext uri="{FF2B5EF4-FFF2-40B4-BE49-F238E27FC236}">
                <a16:creationId xmlns:a16="http://schemas.microsoft.com/office/drawing/2014/main" id="{1D166FB3-A956-4255-BAC5-4E2DA668C2C2}"/>
              </a:ext>
            </a:extLst>
          </p:cNvPr>
          <p:cNvSpPr>
            <a:spLocks noGrp="1" noChangeArrowheads="1"/>
          </p:cNvSpPr>
          <p:nvPr>
            <p:ph type="body" idx="1"/>
          </p:nvPr>
        </p:nvSpPr>
        <p:spPr>
          <a:xfrm>
            <a:off x="693738" y="4378325"/>
            <a:ext cx="5546725" cy="41513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How do decide on which pair of clusters to combine?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A52678D-0425-4121-9B73-CC0994E4A2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CE5F63-04D5-4396-BE9B-08281FD02F85}" type="slidenum">
              <a:rPr lang="en-US" altLang="en-US" sz="1300"/>
              <a:pPr>
                <a:spcBef>
                  <a:spcPct val="0"/>
                </a:spcBef>
              </a:pPr>
              <a:t>35</a:t>
            </a:fld>
            <a:endParaRPr lang="en-US" altLang="en-US" sz="1300"/>
          </a:p>
        </p:txBody>
      </p:sp>
      <p:sp>
        <p:nvSpPr>
          <p:cNvPr id="21507" name="Rectangle 2">
            <a:extLst>
              <a:ext uri="{FF2B5EF4-FFF2-40B4-BE49-F238E27FC236}">
                <a16:creationId xmlns:a16="http://schemas.microsoft.com/office/drawing/2014/main" id="{2EA8C536-6891-4CDB-94B4-2613327EF8D6}"/>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09AD3114-43A6-4664-B475-EEABEAD43D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3200" b="1">
                <a:solidFill>
                  <a:schemeClr val="accent4">
                    <a:lumMod val="75000"/>
                  </a:schemeClr>
                </a:solidFill>
                <a:effectLst>
                  <a:outerShdw blurRad="31750" dist="25400" dir="5400000" algn="tl" rotWithShape="0">
                    <a:srgbClr val="000000">
                      <a:alpha val="25000"/>
                    </a:srgbClr>
                  </a:outerShdw>
                </a:effectLst>
              </a:defRPr>
            </a:lvl1pPr>
            <a:extLst/>
          </a:lstStyle>
          <a:p>
            <a:r>
              <a:rPr kumimoji="0" lang="en-US" dirty="0"/>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4805958"/>
            <a:ext cx="1920240" cy="274320"/>
          </a:xfrm>
          <a:prstGeom prst="rect">
            <a:avLst/>
          </a:prstGeom>
        </p:spPr>
        <p:txBody>
          <a:bodyPr/>
          <a:lstStyle>
            <a:lvl1pPr>
              <a:defRPr>
                <a:solidFill>
                  <a:srgbClr val="FFFFFF"/>
                </a:solidFill>
              </a:defRPr>
            </a:lvl1pPr>
            <a:extLst/>
          </a:lstStyle>
          <a:p>
            <a:fld id="{AFEED065-0664-473B-A2A9-FDD2F613F4A9}" type="datetimeFigureOut">
              <a:rPr lang="en-US" smtClean="0"/>
              <a:pPr/>
              <a:t>9/12/2023</a:t>
            </a:fld>
            <a:endParaRPr lang="en-US"/>
          </a:p>
        </p:txBody>
      </p:sp>
      <p:sp>
        <p:nvSpPr>
          <p:cNvPr id="19" name="Footer Placeholder 18"/>
          <p:cNvSpPr>
            <a:spLocks noGrp="1"/>
          </p:cNvSpPr>
          <p:nvPr>
            <p:ph type="ftr" sz="quarter" idx="11"/>
          </p:nvPr>
        </p:nvSpPr>
        <p:spPr>
          <a:xfrm>
            <a:off x="4380073" y="4805958"/>
            <a:ext cx="2350681" cy="273844"/>
          </a:xfrm>
          <a:prstGeom prst="rect">
            <a:avLst/>
          </a:prstGeom>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a:xfrm>
            <a:off x="8647272" y="4805958"/>
            <a:ext cx="365760" cy="273844"/>
          </a:xfrm>
          <a:prstGeom prst="rect">
            <a:avLst/>
          </a:prstGeom>
        </p:spPr>
        <p:txBody>
          <a:bodyPr/>
          <a:lstStyle>
            <a:lvl1pPr>
              <a:defRPr>
                <a:solidFill>
                  <a:srgbClr val="FFFFFF"/>
                </a:solidFill>
              </a:defRPr>
            </a:lvl1pPr>
            <a:extLst/>
          </a:lstStyle>
          <a:p>
            <a:fld id="{092C2EA7-927C-40AA-B0BE-290C8E9BB1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9/12/2023</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9/12/2023</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a:t>Click to edit Master title style</a:t>
            </a:r>
          </a:p>
        </p:txBody>
      </p:sp>
      <p:sp>
        <p:nvSpPr>
          <p:cNvPr id="3" name="Text Placeholder 2"/>
          <p:cNvSpPr>
            <a:spLocks noGrp="1"/>
          </p:cNvSpPr>
          <p:nvPr>
            <p:ph type="body" sz="half" idx="1"/>
          </p:nvPr>
        </p:nvSpPr>
        <p:spPr>
          <a:xfrm>
            <a:off x="228600" y="742950"/>
            <a:ext cx="4267200" cy="3771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742950"/>
            <a:ext cx="42672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2686050"/>
            <a:ext cx="42672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328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solidFill>
                  <a:schemeClr val="accent4">
                    <a:lumMod val="75000"/>
                  </a:schemeClr>
                </a:solidFill>
              </a:defRPr>
            </a:lvl1pPr>
            <a:lvl2pPr>
              <a:defRPr sz="2000">
                <a:solidFill>
                  <a:schemeClr val="accent4">
                    <a:lumMod val="75000"/>
                  </a:schemeClr>
                </a:solidFill>
              </a:defRPr>
            </a:lvl2pPr>
            <a:lvl3pPr>
              <a:defRPr sz="2000">
                <a:solidFill>
                  <a:schemeClr val="accent4">
                    <a:lumMod val="75000"/>
                  </a:schemeClr>
                </a:solidFill>
              </a:defRPr>
            </a:lvl3pPr>
            <a:lvl4pPr>
              <a:defRPr sz="2000">
                <a:solidFill>
                  <a:schemeClr val="accent4">
                    <a:lumMod val="75000"/>
                  </a:schemeClr>
                </a:solidFill>
              </a:defRPr>
            </a:lvl4pPr>
            <a:lvl5pPr>
              <a:defRPr sz="2000">
                <a:solidFill>
                  <a:schemeClr val="accent4">
                    <a:lumMod val="75000"/>
                  </a:schemeClr>
                </a:solidFill>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9/12/2023</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r>
              <a:rPr lang="en-US" dirty="0"/>
              <a:t>CDAC, NOIDA, India</a:t>
            </a:r>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7" name="Title 6"/>
          <p:cNvSpPr>
            <a:spLocks noGrp="1"/>
          </p:cNvSpPr>
          <p:nvPr>
            <p:ph type="title"/>
          </p:nvPr>
        </p:nvSpPr>
        <p:spPr/>
        <p:txBody>
          <a:bodyPr rtlCol="0">
            <a:normAutofit/>
          </a:bodyPr>
          <a:lstStyle>
            <a:lvl1pPr>
              <a:defRPr sz="3200">
                <a:solidFill>
                  <a:schemeClr val="accent4">
                    <a:lumMod val="75000"/>
                  </a:schemeClr>
                </a:solidFill>
                <a:effectLst>
                  <a:outerShdw blurRad="38100" dist="38100" dir="2700000" algn="tl">
                    <a:srgbClr val="000000">
                      <a:alpha val="43137"/>
                    </a:srgbClr>
                  </a:outerShdw>
                </a:effectLst>
              </a:defRPr>
            </a:lvl1pPr>
          </a:lstStyle>
          <a:p>
            <a:r>
              <a:rPr kumimoji="0" lang="en-US" dirty="0"/>
              <a:t>Click to edit Master 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9/12/2023</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9/12/2023</a:t>
            </a:fld>
            <a:endParaRPr lang="en-US"/>
          </a:p>
        </p:txBody>
      </p:sp>
      <p:sp>
        <p:nvSpPr>
          <p:cNvPr id="6" name="Footer Placeholder 5"/>
          <p:cNvSpPr>
            <a:spLocks noGrp="1"/>
          </p:cNvSpPr>
          <p:nvPr>
            <p:ph type="ftr" sz="quarter" idx="11"/>
          </p:nvPr>
        </p:nvSpPr>
        <p:spPr>
          <a:xfrm>
            <a:off x="4380073" y="4805958"/>
            <a:ext cx="2350681"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9/12/2023</a:t>
            </a:fld>
            <a:endParaRPr lang="en-US"/>
          </a:p>
        </p:txBody>
      </p:sp>
      <p:sp>
        <p:nvSpPr>
          <p:cNvPr id="8" name="Footer Placeholder 7"/>
          <p:cNvSpPr>
            <a:spLocks noGrp="1"/>
          </p:cNvSpPr>
          <p:nvPr>
            <p:ph type="ftr" sz="quarter" idx="11"/>
          </p:nvPr>
        </p:nvSpPr>
        <p:spPr>
          <a:xfrm>
            <a:off x="4380073" y="4805958"/>
            <a:ext cx="2350681"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9/12/2023</a:t>
            </a:fld>
            <a:endParaRPr lang="en-US"/>
          </a:p>
        </p:txBody>
      </p:sp>
      <p:sp>
        <p:nvSpPr>
          <p:cNvPr id="4" name="Footer Placeholder 3"/>
          <p:cNvSpPr>
            <a:spLocks noGrp="1"/>
          </p:cNvSpPr>
          <p:nvPr>
            <p:ph type="ftr" sz="quarter" idx="11"/>
          </p:nvPr>
        </p:nvSpPr>
        <p:spPr>
          <a:xfrm>
            <a:off x="4380073" y="4805958"/>
            <a:ext cx="2350681"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9/12/2023</a:t>
            </a:fld>
            <a:endParaRPr lang="en-US"/>
          </a:p>
        </p:txBody>
      </p:sp>
      <p:sp>
        <p:nvSpPr>
          <p:cNvPr id="3" name="Footer Placeholder 2"/>
          <p:cNvSpPr>
            <a:spLocks noGrp="1"/>
          </p:cNvSpPr>
          <p:nvPr>
            <p:ph type="ftr" sz="quarter" idx="11"/>
          </p:nvPr>
        </p:nvSpPr>
        <p:spPr>
          <a:xfrm>
            <a:off x="4380073" y="4805958"/>
            <a:ext cx="2350681"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9/12/2023</a:t>
            </a:fld>
            <a:endParaRPr lang="en-US"/>
          </a:p>
        </p:txBody>
      </p:sp>
      <p:sp>
        <p:nvSpPr>
          <p:cNvPr id="6" name="Footer Placeholder 5"/>
          <p:cNvSpPr>
            <a:spLocks noGrp="1"/>
          </p:cNvSpPr>
          <p:nvPr>
            <p:ph type="ftr" sz="quarter" idx="11"/>
          </p:nvPr>
        </p:nvSpPr>
        <p:spPr>
          <a:xfrm>
            <a:off x="4380073" y="4805958"/>
            <a:ext cx="2350681"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a:xfrm>
            <a:off x="6727032" y="4805958"/>
            <a:ext cx="1920240" cy="274320"/>
          </a:xfrm>
          <a:prstGeom prst="rect">
            <a:avLst/>
          </a:prstGeom>
        </p:spPr>
        <p:txBody>
          <a:bodyPr/>
          <a:lstStyle>
            <a:lvl1pPr>
              <a:defRPr>
                <a:solidFill>
                  <a:schemeClr val="tx1"/>
                </a:solidFill>
              </a:defRPr>
            </a:lvl1pPr>
            <a:extLst/>
          </a:lstStyle>
          <a:p>
            <a:fld id="{AFEED065-0664-473B-A2A9-FDD2F613F4A9}" type="datetimeFigureOut">
              <a:rPr lang="en-US" smtClean="0"/>
              <a:pPr/>
              <a:t>9/12/2023</a:t>
            </a:fld>
            <a:endParaRPr lang="en-US"/>
          </a:p>
        </p:txBody>
      </p:sp>
      <p:sp>
        <p:nvSpPr>
          <p:cNvPr id="6" name="Footer Placeholder 5"/>
          <p:cNvSpPr>
            <a:spLocks noGrp="1"/>
          </p:cNvSpPr>
          <p:nvPr>
            <p:ph type="ftr" sz="quarter" idx="11"/>
          </p:nvPr>
        </p:nvSpPr>
        <p:spPr>
          <a:xfrm>
            <a:off x="4380073" y="4805958"/>
            <a:ext cx="2350681" cy="273844"/>
          </a:xfrm>
          <a:prstGeom prst="rect">
            <a:avLst/>
          </a:prstGeo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a:xfrm>
            <a:off x="8647272" y="4805958"/>
            <a:ext cx="365760" cy="273844"/>
          </a:xfrm>
          <a:prstGeom prst="rect">
            <a:avLst/>
          </a:prstGeom>
        </p:spPr>
        <p:txBody>
          <a:bodyPr/>
          <a:lstStyle>
            <a:lvl1pPr>
              <a:defRPr>
                <a:solidFill>
                  <a:schemeClr val="tx1"/>
                </a:solidFill>
              </a:defRPr>
            </a:lvl1pPr>
            <a:extLst/>
          </a:lstStyle>
          <a:p>
            <a:fld id="{092C2EA7-927C-40AA-B0BE-290C8E9BB113}" type="slidenum">
              <a:rPr lang="en-US" smtClean="0"/>
              <a:pPr/>
              <a:t>‹#›</a:t>
            </a:fld>
            <a:endParaRPr lang="en-US"/>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pic>
        <p:nvPicPr>
          <p:cNvPr id="3" name="Picture 2" descr="A picture containing text&#10;&#10;Description automatically generated">
            <a:extLst>
              <a:ext uri="{FF2B5EF4-FFF2-40B4-BE49-F238E27FC236}">
                <a16:creationId xmlns:a16="http://schemas.microsoft.com/office/drawing/2014/main" id="{4F9BDD57-960E-4EC7-9E76-D8318599EF6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53854"/>
            <a:ext cx="1066667" cy="1057143"/>
          </a:xfrm>
          <a:prstGeom prst="rect">
            <a:avLst/>
          </a:prstGeom>
        </p:spPr>
      </p:pic>
      <p:pic>
        <p:nvPicPr>
          <p:cNvPr id="5" name="Picture 4" descr="Text&#10;&#10;Description automatically generated">
            <a:extLst>
              <a:ext uri="{FF2B5EF4-FFF2-40B4-BE49-F238E27FC236}">
                <a16:creationId xmlns:a16="http://schemas.microsoft.com/office/drawing/2014/main" id="{4083141A-E319-48E0-8381-7CC7B354E5CB}"/>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299957" y="85176"/>
            <a:ext cx="1386843" cy="758954"/>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3" r:id="rId12"/>
  </p:sldLayoutIdLst>
  <p:txStyles>
    <p:titleStyle>
      <a:lvl1pPr algn="l" rtl="0" eaLnBrk="1" latinLnBrk="0" hangingPunct="1">
        <a:spcBef>
          <a:spcPct val="0"/>
        </a:spcBef>
        <a:buNone/>
        <a:defRPr kumimoji="0" sz="3200" b="1" kern="1200">
          <a:solidFill>
            <a:schemeClr val="accent4">
              <a:lumMod val="75000"/>
            </a:schemeClr>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000" kern="1200">
          <a:solidFill>
            <a:schemeClr val="accent4">
              <a:lumMod val="75000"/>
            </a:schemeClr>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000" kern="1200">
          <a:solidFill>
            <a:schemeClr val="accent4">
              <a:lumMod val="7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000" kern="1200">
          <a:solidFill>
            <a:schemeClr val="accent4">
              <a:lumMod val="75000"/>
            </a:schemeClr>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2000" kern="1200">
          <a:solidFill>
            <a:schemeClr val="accent4">
              <a:lumMod val="75000"/>
            </a:schemeClr>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2000" kern="1200">
          <a:solidFill>
            <a:schemeClr val="accent4">
              <a:lumMod val="75000"/>
            </a:schemeClr>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228599"/>
          </a:xfrm>
        </p:spPr>
        <p:txBody>
          <a:bodyPr>
            <a:noAutofit/>
          </a:bodyPr>
          <a:lstStyle/>
          <a:p>
            <a:br>
              <a:rPr lang="en-US" sz="2800" dirty="0"/>
            </a:br>
            <a:br>
              <a:rPr lang="en-US" sz="2800" dirty="0"/>
            </a:br>
            <a:br>
              <a:rPr lang="en-US" sz="2800" dirty="0"/>
            </a:br>
            <a:br>
              <a:rPr lang="en-US" sz="2800" dirty="0"/>
            </a:br>
            <a:br>
              <a:rPr lang="en-US" sz="2800" dirty="0"/>
            </a:br>
            <a:br>
              <a:rPr lang="en-US" sz="2800" dirty="0"/>
            </a:br>
            <a:br>
              <a:rPr lang="en-US" sz="24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81000" y="971550"/>
            <a:ext cx="8534400" cy="3600450"/>
          </a:xfrm>
        </p:spPr>
        <p:txBody>
          <a:bodyPr>
            <a:noAutofit/>
          </a:bodyPr>
          <a:lstStyle/>
          <a:p>
            <a:pPr algn="l">
              <a:buFont typeface="Arial" pitchFamily="34" charset="0"/>
              <a:buChar char="•"/>
            </a:pPr>
            <a:endParaRPr lang="en-US" sz="2400" dirty="0">
              <a:solidFill>
                <a:schemeClr val="tx1"/>
              </a:solidFill>
              <a:latin typeface="Arial" pitchFamily="34" charset="0"/>
              <a:cs typeface="Arial" pitchFamily="34" charset="0"/>
            </a:endParaRPr>
          </a:p>
        </p:txBody>
      </p:sp>
      <p:pic>
        <p:nvPicPr>
          <p:cNvPr id="5" name="Picture 4"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sp>
        <p:nvSpPr>
          <p:cNvPr id="6" name="TextBox 5"/>
          <p:cNvSpPr txBox="1"/>
          <p:nvPr/>
        </p:nvSpPr>
        <p:spPr>
          <a:xfrm>
            <a:off x="3733800" y="1581150"/>
            <a:ext cx="4953000" cy="1415772"/>
          </a:xfrm>
          <a:prstGeom prst="rect">
            <a:avLst/>
          </a:prstGeom>
          <a:noFill/>
        </p:spPr>
        <p:txBody>
          <a:bodyPr wrap="square" rtlCol="0">
            <a:spAutoFit/>
          </a:bodyPr>
          <a:lstStyle/>
          <a:p>
            <a:pPr algn="ctr"/>
            <a:r>
              <a:rPr lang="en-US" sz="3200" b="1" dirty="0">
                <a:solidFill>
                  <a:schemeClr val="accent4">
                    <a:lumMod val="75000"/>
                  </a:schemeClr>
                </a:solidFill>
                <a:latin typeface="Arial" panose="020B0604020202020204" pitchFamily="34" charset="0"/>
                <a:cs typeface="Arial" pitchFamily="34" charset="0"/>
              </a:rPr>
              <a:t>Unsupervised Learning:</a:t>
            </a:r>
          </a:p>
          <a:p>
            <a:pPr algn="ctr"/>
            <a:r>
              <a:rPr lang="en-US" sz="3200" b="1">
                <a:solidFill>
                  <a:schemeClr val="accent4">
                    <a:lumMod val="75000"/>
                  </a:schemeClr>
                </a:solidFill>
                <a:latin typeface="Arial" panose="020B0604020202020204" pitchFamily="34" charset="0"/>
                <a:cs typeface="Arial" pitchFamily="34" charset="0"/>
              </a:rPr>
              <a:t>Clustering</a:t>
            </a:r>
            <a:endParaRPr lang="en-US" sz="3200" b="1" dirty="0">
              <a:solidFill>
                <a:schemeClr val="accent4">
                  <a:lumMod val="75000"/>
                </a:schemeClr>
              </a:solidFill>
              <a:latin typeface="Arial" panose="020B0604020202020204" pitchFamily="34" charset="0"/>
              <a:cs typeface="Arial" pitchFamily="34" charset="0"/>
            </a:endParaRPr>
          </a:p>
          <a:p>
            <a:pPr algn="ctr"/>
            <a:r>
              <a:rPr lang="en-US" sz="1100" b="1" dirty="0">
                <a:solidFill>
                  <a:schemeClr val="accent4">
                    <a:lumMod val="75000"/>
                  </a:schemeClr>
                </a:solidFill>
                <a:latin typeface="Arial" panose="020B0604020202020204" pitchFamily="34" charset="0"/>
                <a:cs typeface="Arial" pitchFamily="34" charset="0"/>
              </a:rPr>
              <a:t>By: Sidhidatri Nayak</a:t>
            </a:r>
          </a:p>
          <a:p>
            <a:pPr algn="ctr"/>
            <a:r>
              <a:rPr lang="en-US" sz="1100" b="1" dirty="0" err="1">
                <a:solidFill>
                  <a:schemeClr val="accent4">
                    <a:lumMod val="75000"/>
                  </a:schemeClr>
                </a:solidFill>
                <a:latin typeface="Arial" panose="020B0604020202020204" pitchFamily="34" charset="0"/>
                <a:cs typeface="Arial" pitchFamily="34" charset="0"/>
              </a:rPr>
              <a:t>CDAC,NOIDA,India</a:t>
            </a:r>
            <a:endParaRPr lang="en-US" sz="1100" dirty="0">
              <a:solidFill>
                <a:schemeClr val="accent4">
                  <a:lumMod val="75000"/>
                </a:schemeClr>
              </a:solidFill>
            </a:endParaRPr>
          </a:p>
        </p:txBody>
      </p:sp>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DE0B-0179-4B6F-886A-2227D6577509}"/>
              </a:ext>
            </a:extLst>
          </p:cNvPr>
          <p:cNvSpPr>
            <a:spLocks noGrp="1"/>
          </p:cNvSpPr>
          <p:nvPr>
            <p:ph type="title"/>
          </p:nvPr>
        </p:nvSpPr>
        <p:spPr>
          <a:xfrm>
            <a:off x="1485900" y="628650"/>
            <a:ext cx="6172200" cy="434579"/>
          </a:xfrm>
        </p:spPr>
        <p:txBody>
          <a:bodyPr>
            <a:normAutofit fontScale="90000"/>
          </a:bodyPr>
          <a:lstStyle/>
          <a:p>
            <a:r>
              <a:rPr lang="en-US" sz="2400" dirty="0">
                <a:solidFill>
                  <a:schemeClr val="tx2">
                    <a:lumMod val="75000"/>
                  </a:schemeClr>
                </a:solidFill>
              </a:rPr>
              <a:t>Clustering Techniques</a:t>
            </a:r>
          </a:p>
        </p:txBody>
      </p:sp>
      <p:sp>
        <p:nvSpPr>
          <p:cNvPr id="3" name="Content Placeholder 2">
            <a:extLst>
              <a:ext uri="{FF2B5EF4-FFF2-40B4-BE49-F238E27FC236}">
                <a16:creationId xmlns:a16="http://schemas.microsoft.com/office/drawing/2014/main" id="{45C7F78B-B398-4A54-95C6-5080CE9CD467}"/>
              </a:ext>
            </a:extLst>
          </p:cNvPr>
          <p:cNvSpPr>
            <a:spLocks noGrp="1"/>
          </p:cNvSpPr>
          <p:nvPr>
            <p:ph idx="1"/>
          </p:nvPr>
        </p:nvSpPr>
        <p:spPr/>
        <p:txBody>
          <a:bodyPr/>
          <a:lstStyle/>
          <a:p>
            <a:pPr>
              <a:buFontTx/>
              <a:buChar char="•"/>
            </a:pPr>
            <a:r>
              <a:rPr lang="en-US" altLang="en-US" sz="1500" b="1" dirty="0">
                <a:solidFill>
                  <a:schemeClr val="tx2">
                    <a:lumMod val="75000"/>
                  </a:schemeClr>
                </a:solidFill>
              </a:rPr>
              <a:t>Partitioning algorithms:</a:t>
            </a:r>
            <a:r>
              <a:rPr lang="en-US" altLang="en-US" sz="1500" dirty="0">
                <a:solidFill>
                  <a:schemeClr val="tx2">
                    <a:lumMod val="75000"/>
                  </a:schemeClr>
                </a:solidFill>
              </a:rPr>
              <a:t> Construct various partitions and then evaluate them by some criterion </a:t>
            </a:r>
          </a:p>
          <a:p>
            <a:pPr marL="0" indent="0">
              <a:buNone/>
            </a:pPr>
            <a:r>
              <a:rPr lang="en-US" altLang="en-US" sz="1500" dirty="0">
                <a:solidFill>
                  <a:schemeClr val="tx2">
                    <a:lumMod val="75000"/>
                  </a:schemeClr>
                </a:solidFill>
              </a:rPr>
              <a:t>      - K-mean</a:t>
            </a:r>
          </a:p>
          <a:p>
            <a:pPr>
              <a:buFontTx/>
              <a:buChar char="•"/>
            </a:pPr>
            <a:r>
              <a:rPr lang="en-US" altLang="en-US" sz="1500" b="1" dirty="0">
                <a:solidFill>
                  <a:schemeClr val="tx2">
                    <a:lumMod val="75000"/>
                  </a:schemeClr>
                </a:solidFill>
              </a:rPr>
              <a:t>Hierarchical algorithms:</a:t>
            </a:r>
            <a:r>
              <a:rPr lang="en-US" altLang="en-US" sz="1500" dirty="0">
                <a:solidFill>
                  <a:schemeClr val="tx2">
                    <a:lumMod val="75000"/>
                  </a:schemeClr>
                </a:solidFill>
              </a:rPr>
              <a:t> Create a hierarchical decomposition of the set of objects using some criterion</a:t>
            </a:r>
          </a:p>
          <a:p>
            <a:pPr marL="0" indent="0">
              <a:buNone/>
            </a:pPr>
            <a:r>
              <a:rPr lang="en-US" altLang="en-US" sz="1500" dirty="0">
                <a:solidFill>
                  <a:schemeClr val="tx2">
                    <a:lumMod val="75000"/>
                  </a:schemeClr>
                </a:solidFill>
              </a:rPr>
              <a:t>      -Agglomerative</a:t>
            </a:r>
          </a:p>
          <a:p>
            <a:pPr marL="0" indent="0">
              <a:buNone/>
            </a:pPr>
            <a:r>
              <a:rPr lang="en-US" altLang="en-US" sz="1500" dirty="0">
                <a:solidFill>
                  <a:schemeClr val="tx2">
                    <a:lumMod val="75000"/>
                  </a:schemeClr>
                </a:solidFill>
              </a:rPr>
              <a:t>      -Divisible</a:t>
            </a:r>
          </a:p>
        </p:txBody>
      </p:sp>
    </p:spTree>
    <p:extLst>
      <p:ext uri="{BB962C8B-B14F-4D97-AF65-F5344CB8AC3E}">
        <p14:creationId xmlns:p14="http://schemas.microsoft.com/office/powerpoint/2010/main" val="158224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82" y="153250"/>
            <a:ext cx="6172200" cy="559372"/>
          </a:xfrm>
        </p:spPr>
        <p:txBody>
          <a:bodyPr>
            <a:normAutofit/>
          </a:bodyPr>
          <a:lstStyle/>
          <a:p>
            <a:r>
              <a:rPr lang="en-US" sz="2930" dirty="0">
                <a:solidFill>
                  <a:srgbClr val="A50021"/>
                </a:solidFill>
                <a:latin typeface="Times New Roman" pitchFamily="18" charset="0"/>
                <a:cs typeface="Times New Roman" pitchFamily="18" charset="0"/>
              </a:rPr>
              <a:t>k-Means Algorithm</a:t>
            </a:r>
            <a:endParaRPr lang="en-IN" sz="293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413334" y="840794"/>
            <a:ext cx="6228178" cy="3705670"/>
          </a:xfrm>
        </p:spPr>
        <p:txBody>
          <a:bodyPr>
            <a:noAutofit/>
          </a:bodyPr>
          <a:lstStyle/>
          <a:p>
            <a:pPr marL="0" indent="0">
              <a:buNone/>
            </a:pPr>
            <a:endParaRPr lang="en-US" sz="586" b="1" dirty="0">
              <a:solidFill>
                <a:srgbClr val="0B5ED7"/>
              </a:solidFill>
              <a:latin typeface="Times New Roman" pitchFamily="18" charset="0"/>
              <a:cs typeface="Times New Roman" pitchFamily="18" charset="0"/>
            </a:endParaRPr>
          </a:p>
          <a:p>
            <a:pPr marL="0" indent="0">
              <a:buNone/>
            </a:pPr>
            <a:r>
              <a:rPr lang="en-US" sz="1466" dirty="0">
                <a:solidFill>
                  <a:srgbClr val="800000"/>
                </a:solidFill>
                <a:latin typeface="Times New Roman" pitchFamily="18" charset="0"/>
                <a:cs typeface="Times New Roman" pitchFamily="18" charset="0"/>
              </a:rPr>
              <a:t>Input:   </a:t>
            </a:r>
            <a:r>
              <a:rPr lang="en-US" sz="1466" dirty="0">
                <a:latin typeface="Times New Roman" pitchFamily="18" charset="0"/>
                <a:cs typeface="Times New Roman" pitchFamily="18" charset="0"/>
              </a:rPr>
              <a:t>D is a dataset containing </a:t>
            </a:r>
            <a:r>
              <a:rPr lang="en-US" sz="1466" i="1" dirty="0">
                <a:latin typeface="Times New Roman" pitchFamily="18" charset="0"/>
                <a:cs typeface="Times New Roman" pitchFamily="18" charset="0"/>
              </a:rPr>
              <a:t>n</a:t>
            </a:r>
            <a:r>
              <a:rPr lang="en-US" sz="1466" dirty="0">
                <a:latin typeface="Times New Roman" pitchFamily="18" charset="0"/>
                <a:cs typeface="Times New Roman" pitchFamily="18" charset="0"/>
              </a:rPr>
              <a:t> objects,  </a:t>
            </a:r>
            <a:r>
              <a:rPr lang="en-US" sz="1466" i="1" dirty="0">
                <a:latin typeface="Times New Roman" pitchFamily="18" charset="0"/>
                <a:cs typeface="Times New Roman" pitchFamily="18" charset="0"/>
              </a:rPr>
              <a:t>k</a:t>
            </a:r>
            <a:r>
              <a:rPr lang="en-US" sz="1466" dirty="0">
                <a:latin typeface="Times New Roman" pitchFamily="18" charset="0"/>
                <a:cs typeface="Times New Roman" pitchFamily="18" charset="0"/>
              </a:rPr>
              <a:t> is the number of cluster</a:t>
            </a:r>
          </a:p>
          <a:p>
            <a:pPr marL="0" indent="0">
              <a:buNone/>
            </a:pPr>
            <a:r>
              <a:rPr lang="en-US" sz="1466" dirty="0">
                <a:solidFill>
                  <a:srgbClr val="800000"/>
                </a:solidFill>
                <a:latin typeface="Times New Roman" pitchFamily="18" charset="0"/>
                <a:cs typeface="Times New Roman" pitchFamily="18" charset="0"/>
              </a:rPr>
              <a:t>Output:  </a:t>
            </a:r>
            <a:r>
              <a:rPr lang="en-US" sz="1466" dirty="0">
                <a:latin typeface="Times New Roman" pitchFamily="18" charset="0"/>
                <a:cs typeface="Times New Roman" pitchFamily="18" charset="0"/>
              </a:rPr>
              <a:t>A set of </a:t>
            </a:r>
            <a:r>
              <a:rPr lang="en-US" sz="1466" i="1" dirty="0">
                <a:latin typeface="Times New Roman" pitchFamily="18" charset="0"/>
                <a:cs typeface="Times New Roman" pitchFamily="18" charset="0"/>
              </a:rPr>
              <a:t>k</a:t>
            </a:r>
            <a:r>
              <a:rPr lang="en-US" sz="1466" dirty="0">
                <a:latin typeface="Times New Roman" pitchFamily="18" charset="0"/>
                <a:cs typeface="Times New Roman" pitchFamily="18" charset="0"/>
              </a:rPr>
              <a:t> clusters</a:t>
            </a:r>
          </a:p>
          <a:p>
            <a:pPr marL="0" indent="0">
              <a:buNone/>
            </a:pPr>
            <a:r>
              <a:rPr lang="en-US" sz="1466" dirty="0">
                <a:solidFill>
                  <a:srgbClr val="800000"/>
                </a:solidFill>
                <a:latin typeface="Times New Roman" pitchFamily="18" charset="0"/>
                <a:cs typeface="Times New Roman" pitchFamily="18" charset="0"/>
              </a:rPr>
              <a:t>Steps:</a:t>
            </a:r>
          </a:p>
          <a:p>
            <a:pPr marL="334945" indent="-334945">
              <a:buClr>
                <a:srgbClr val="0B5ED7"/>
              </a:buClr>
              <a:buSzPct val="100000"/>
              <a:buAutoNum type="arabicPeriod"/>
            </a:pPr>
            <a:r>
              <a:rPr lang="en-US" sz="1466" dirty="0">
                <a:latin typeface="Times New Roman" pitchFamily="18" charset="0"/>
                <a:cs typeface="Times New Roman" pitchFamily="18" charset="0"/>
              </a:rPr>
              <a:t>Randomly choose </a:t>
            </a:r>
            <a:r>
              <a:rPr lang="en-US" sz="1466" i="1" dirty="0">
                <a:latin typeface="Times New Roman" pitchFamily="18" charset="0"/>
                <a:cs typeface="Times New Roman" pitchFamily="18" charset="0"/>
              </a:rPr>
              <a:t>k</a:t>
            </a:r>
            <a:r>
              <a:rPr lang="en-US" sz="1466" dirty="0">
                <a:latin typeface="Times New Roman" pitchFamily="18" charset="0"/>
                <a:cs typeface="Times New Roman" pitchFamily="18" charset="0"/>
              </a:rPr>
              <a:t> objects from D as the initial cluster centroids.</a:t>
            </a:r>
          </a:p>
          <a:p>
            <a:pPr marL="334945" indent="-334945">
              <a:buClr>
                <a:srgbClr val="0B5ED7"/>
              </a:buClr>
              <a:buSzPct val="100000"/>
              <a:buAutoNum type="arabicPeriod"/>
            </a:pPr>
            <a:endParaRPr lang="en-US" sz="586" dirty="0">
              <a:latin typeface="Times New Roman" pitchFamily="18" charset="0"/>
              <a:cs typeface="Times New Roman" pitchFamily="18" charset="0"/>
            </a:endParaRPr>
          </a:p>
          <a:p>
            <a:pPr marL="334945" indent="-334945">
              <a:buClr>
                <a:srgbClr val="0B5ED7"/>
              </a:buClr>
              <a:buSzPct val="100000"/>
              <a:buAutoNum type="arabicPeriod"/>
            </a:pPr>
            <a:r>
              <a:rPr lang="en-US" sz="1466" b="1" dirty="0">
                <a:latin typeface="Times New Roman" pitchFamily="18" charset="0"/>
                <a:cs typeface="Times New Roman" pitchFamily="18" charset="0"/>
              </a:rPr>
              <a:t>For</a:t>
            </a:r>
            <a:r>
              <a:rPr lang="en-US" sz="1466" dirty="0">
                <a:latin typeface="Times New Roman" pitchFamily="18" charset="0"/>
                <a:cs typeface="Times New Roman" pitchFamily="18" charset="0"/>
              </a:rPr>
              <a:t> each of the objects in D </a:t>
            </a:r>
            <a:r>
              <a:rPr lang="en-US" sz="1466" b="1" dirty="0">
                <a:latin typeface="Times New Roman" pitchFamily="18" charset="0"/>
                <a:cs typeface="Times New Roman" pitchFamily="18" charset="0"/>
              </a:rPr>
              <a:t>do</a:t>
            </a:r>
          </a:p>
          <a:p>
            <a:pPr marL="803867" lvl="2" indent="-334945">
              <a:buClr>
                <a:srgbClr val="0B5ED7"/>
              </a:buClr>
            </a:pPr>
            <a:r>
              <a:rPr lang="en-US" sz="1319" dirty="0">
                <a:latin typeface="Times New Roman" pitchFamily="18" charset="0"/>
                <a:cs typeface="Times New Roman" pitchFamily="18" charset="0"/>
              </a:rPr>
              <a:t>Compute distance between the current objects and </a:t>
            </a:r>
            <a:r>
              <a:rPr lang="en-US" sz="1319" i="1" dirty="0">
                <a:latin typeface="Times New Roman" pitchFamily="18" charset="0"/>
                <a:cs typeface="Times New Roman" pitchFamily="18" charset="0"/>
              </a:rPr>
              <a:t>k</a:t>
            </a:r>
            <a:r>
              <a:rPr lang="en-US" sz="1319" dirty="0">
                <a:latin typeface="Times New Roman" pitchFamily="18" charset="0"/>
                <a:cs typeface="Times New Roman" pitchFamily="18" charset="0"/>
              </a:rPr>
              <a:t> cluster centroids </a:t>
            </a:r>
          </a:p>
          <a:p>
            <a:pPr marL="803867" lvl="2" indent="-334945">
              <a:buClr>
                <a:srgbClr val="0B5ED7"/>
              </a:buClr>
            </a:pPr>
            <a:r>
              <a:rPr lang="en-US" sz="1319" dirty="0">
                <a:latin typeface="Times New Roman" pitchFamily="18" charset="0"/>
                <a:cs typeface="Times New Roman" pitchFamily="18" charset="0"/>
              </a:rPr>
              <a:t>Assign the current object to that cluster to which it is closest.</a:t>
            </a:r>
          </a:p>
          <a:p>
            <a:pPr marL="803867" lvl="2" indent="-334945">
              <a:buClr>
                <a:srgbClr val="0B5ED7"/>
              </a:buClr>
            </a:pPr>
            <a:endParaRPr lang="en-US" sz="586" b="1" dirty="0">
              <a:latin typeface="Times New Roman" pitchFamily="18" charset="0"/>
              <a:cs typeface="Times New Roman" pitchFamily="18" charset="0"/>
            </a:endParaRPr>
          </a:p>
          <a:p>
            <a:pPr marL="334945" indent="-334945">
              <a:buClr>
                <a:srgbClr val="0B5ED7"/>
              </a:buClr>
              <a:buSzPct val="100000"/>
              <a:buAutoNum type="arabicPeriod"/>
            </a:pPr>
            <a:r>
              <a:rPr lang="en-US" sz="1466" dirty="0">
                <a:latin typeface="Times New Roman" pitchFamily="18" charset="0"/>
                <a:cs typeface="Times New Roman" pitchFamily="18" charset="0"/>
              </a:rPr>
              <a:t>Compute the “</a:t>
            </a:r>
            <a:r>
              <a:rPr lang="en-US" sz="1466" dirty="0">
                <a:solidFill>
                  <a:srgbClr val="0B5ED7"/>
                </a:solidFill>
                <a:latin typeface="Times New Roman" pitchFamily="18" charset="0"/>
                <a:cs typeface="Times New Roman" pitchFamily="18" charset="0"/>
              </a:rPr>
              <a:t>cluster centers</a:t>
            </a:r>
            <a:r>
              <a:rPr lang="en-US" sz="1466" dirty="0">
                <a:latin typeface="Times New Roman" pitchFamily="18" charset="0"/>
                <a:cs typeface="Times New Roman" pitchFamily="18" charset="0"/>
              </a:rPr>
              <a:t>” of each cluster. These become the new cluster centroids.</a:t>
            </a:r>
          </a:p>
          <a:p>
            <a:pPr marL="334945" indent="-334945">
              <a:buClr>
                <a:srgbClr val="0B5ED7"/>
              </a:buClr>
              <a:buSzPct val="100000"/>
              <a:buAutoNum type="arabicPeriod"/>
            </a:pPr>
            <a:endParaRPr lang="en-US" sz="586" dirty="0">
              <a:latin typeface="Times New Roman" pitchFamily="18" charset="0"/>
              <a:cs typeface="Times New Roman" pitchFamily="18" charset="0"/>
            </a:endParaRPr>
          </a:p>
          <a:p>
            <a:pPr marL="334945" indent="-334945">
              <a:buClr>
                <a:srgbClr val="0B5ED7"/>
              </a:buClr>
              <a:buSzPct val="100000"/>
              <a:buAutoNum type="arabicPeriod"/>
            </a:pPr>
            <a:r>
              <a:rPr lang="en-US" sz="1466" dirty="0">
                <a:latin typeface="Times New Roman" pitchFamily="18" charset="0"/>
                <a:cs typeface="Times New Roman" pitchFamily="18" charset="0"/>
              </a:rPr>
              <a:t>Repeat step 2-3 until the convergence criterion is satisfied</a:t>
            </a:r>
          </a:p>
          <a:p>
            <a:pPr marL="334945" indent="-334945">
              <a:buClr>
                <a:srgbClr val="0B5ED7"/>
              </a:buClr>
              <a:buSzPct val="100000"/>
              <a:buAutoNum type="arabicPeriod"/>
            </a:pPr>
            <a:endParaRPr lang="en-US" sz="586" dirty="0">
              <a:latin typeface="Times New Roman" pitchFamily="18" charset="0"/>
              <a:cs typeface="Times New Roman" pitchFamily="18" charset="0"/>
            </a:endParaRPr>
          </a:p>
          <a:p>
            <a:pPr marL="334945" indent="-334945">
              <a:buClr>
                <a:srgbClr val="0B5ED7"/>
              </a:buClr>
              <a:buSzPct val="100000"/>
              <a:buAutoNum type="arabicPeriod"/>
            </a:pPr>
            <a:r>
              <a:rPr lang="en-US" sz="1466" dirty="0">
                <a:latin typeface="Times New Roman" pitchFamily="18" charset="0"/>
                <a:cs typeface="Times New Roman" pitchFamily="18" charset="0"/>
              </a:rPr>
              <a:t>Stop</a:t>
            </a:r>
          </a:p>
          <a:p>
            <a:pPr marL="334945" indent="-334945">
              <a:buClr>
                <a:srgbClr val="0B5ED7"/>
              </a:buClr>
              <a:buSzPct val="100000"/>
              <a:buAutoNum type="arabicPeriod"/>
            </a:pPr>
            <a:endParaRPr lang="en-US" sz="1466" b="1" dirty="0">
              <a:latin typeface="Times New Roman" pitchFamily="18" charset="0"/>
              <a:cs typeface="Times New Roman" pitchFamily="18" charset="0"/>
            </a:endParaRPr>
          </a:p>
          <a:p>
            <a:pPr marL="468923" lvl="2" indent="0">
              <a:buClr>
                <a:srgbClr val="0B5ED7"/>
              </a:buClr>
              <a:buNone/>
            </a:pPr>
            <a:r>
              <a:rPr lang="en-US" sz="1099" dirty="0">
                <a:latin typeface="Times New Roman" pitchFamily="18" charset="0"/>
                <a:cs typeface="Times New Roman" pitchFamily="18" charset="0"/>
              </a:rPr>
              <a:t>      </a:t>
            </a:r>
            <a:endParaRPr lang="en-US" sz="1172" dirty="0">
              <a:latin typeface="Times New Roman" pitchFamily="18" charset="0"/>
              <a:cs typeface="Times New Roman" pitchFamily="18" charset="0"/>
            </a:endParaRPr>
          </a:p>
          <a:p>
            <a:pPr marL="0" indent="0">
              <a:buNone/>
            </a:pPr>
            <a:endParaRPr lang="en-US" sz="1466" dirty="0">
              <a:solidFill>
                <a:srgbClr val="800000"/>
              </a:solidFill>
              <a:cs typeface="Times New Roman" pitchFamily="18" charset="0"/>
            </a:endParaRPr>
          </a:p>
          <a:p>
            <a:pPr marL="0" indent="0" algn="just">
              <a:buNone/>
            </a:pPr>
            <a:endParaRPr lang="en-US" sz="1466" dirty="0">
              <a:latin typeface="Times New Roman" pitchFamily="18" charset="0"/>
              <a:cs typeface="Times New Roman" pitchFamily="18" charset="0"/>
            </a:endParaRPr>
          </a:p>
          <a:p>
            <a:pPr algn="just"/>
            <a:endParaRPr lang="en-US" sz="1466" dirty="0">
              <a:latin typeface="Times New Roman" pitchFamily="18" charset="0"/>
              <a:cs typeface="Times New Roman" pitchFamily="18" charset="0"/>
            </a:endParaRPr>
          </a:p>
          <a:p>
            <a:pPr marL="0" indent="0" algn="just">
              <a:buNone/>
            </a:pPr>
            <a:endParaRPr lang="en-US" sz="1466" dirty="0">
              <a:solidFill>
                <a:srgbClr val="0B5ED7"/>
              </a:solidFill>
              <a:latin typeface="Times New Roman" pitchFamily="18" charset="0"/>
              <a:cs typeface="Times New Roman" pitchFamily="18" charset="0"/>
            </a:endParaRPr>
          </a:p>
          <a:p>
            <a:pPr algn="just"/>
            <a:endParaRPr lang="en-US" sz="1466" dirty="0">
              <a:solidFill>
                <a:srgbClr val="0B5ED7"/>
              </a:solidFill>
              <a:latin typeface="Times New Roman" pitchFamily="18" charset="0"/>
              <a:cs typeface="Times New Roman" pitchFamily="18" charset="0"/>
            </a:endParaRPr>
          </a:p>
          <a:p>
            <a:pPr algn="just"/>
            <a:endParaRPr lang="en-US" sz="1466" dirty="0">
              <a:solidFill>
                <a:srgbClr val="0B5ED7"/>
              </a:solidFill>
              <a:latin typeface="Times New Roman" pitchFamily="18" charset="0"/>
              <a:cs typeface="Times New Roman" pitchFamily="18" charset="0"/>
            </a:endParaRPr>
          </a:p>
          <a:p>
            <a:pPr algn="just"/>
            <a:endParaRPr lang="en-US" sz="1466" dirty="0">
              <a:latin typeface="Times New Roman" pitchFamily="18" charset="0"/>
              <a:cs typeface="Times New Roman" pitchFamily="18" charset="0"/>
            </a:endParaRPr>
          </a:p>
          <a:p>
            <a:pPr algn="just"/>
            <a:endParaRPr lang="en-US" sz="1466"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p:txBody>
      </p:sp>
    </p:spTree>
    <p:extLst>
      <p:ext uri="{BB962C8B-B14F-4D97-AF65-F5344CB8AC3E}">
        <p14:creationId xmlns:p14="http://schemas.microsoft.com/office/powerpoint/2010/main" val="144011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DD66332-24BC-49A1-8D0F-395F3D658F16}"/>
              </a:ext>
            </a:extLst>
          </p:cNvPr>
          <p:cNvSpPr>
            <a:spLocks noGrp="1" noChangeArrowheads="1"/>
          </p:cNvSpPr>
          <p:nvPr>
            <p:ph type="title"/>
          </p:nvPr>
        </p:nvSpPr>
        <p:spPr>
          <a:xfrm>
            <a:off x="1143000" y="571226"/>
            <a:ext cx="6858000" cy="685800"/>
          </a:xfrm>
        </p:spPr>
        <p:txBody>
          <a:bodyPr/>
          <a:lstStyle/>
          <a:p>
            <a:pPr eaLnBrk="1" hangingPunct="1"/>
            <a:r>
              <a:rPr lang="en-US" altLang="en-US" sz="2400" dirty="0">
                <a:solidFill>
                  <a:schemeClr val="tx2">
                    <a:lumMod val="75000"/>
                  </a:schemeClr>
                </a:solidFill>
              </a:rPr>
              <a:t>k-Means</a:t>
            </a:r>
          </a:p>
        </p:txBody>
      </p:sp>
      <p:grpSp>
        <p:nvGrpSpPr>
          <p:cNvPr id="195588" name="Group 4">
            <a:extLst>
              <a:ext uri="{FF2B5EF4-FFF2-40B4-BE49-F238E27FC236}">
                <a16:creationId xmlns:a16="http://schemas.microsoft.com/office/drawing/2014/main" id="{1C58644B-67F8-4F25-A31C-C5EE8814149B}"/>
              </a:ext>
            </a:extLst>
          </p:cNvPr>
          <p:cNvGrpSpPr>
            <a:grpSpLocks/>
          </p:cNvGrpSpPr>
          <p:nvPr/>
        </p:nvGrpSpPr>
        <p:grpSpPr bwMode="auto">
          <a:xfrm>
            <a:off x="3143250" y="2914650"/>
            <a:ext cx="1371600" cy="1371600"/>
            <a:chOff x="528" y="240"/>
            <a:chExt cx="2142" cy="1872"/>
          </a:xfrm>
        </p:grpSpPr>
        <p:graphicFrame>
          <p:nvGraphicFramePr>
            <p:cNvPr id="8394" name="Object 5">
              <a:extLst>
                <a:ext uri="{FF2B5EF4-FFF2-40B4-BE49-F238E27FC236}">
                  <a16:creationId xmlns:a16="http://schemas.microsoft.com/office/drawing/2014/main" id="{D75A5E38-4DA3-459A-B6AA-3E3DF7F41CA0}"/>
                </a:ext>
              </a:extLst>
            </p:cNvPr>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name="Worksheet" r:id="rId3" imgW="4016160" imgH="3442680" progId="Excel.Sheet.8">
                    <p:embed/>
                  </p:oleObj>
                </mc:Choice>
                <mc:Fallback>
                  <p:oleObj name="Worksheet" r:id="rId3" imgW="4016160" imgH="3442680" progId="Excel.Sheet.8">
                    <p:embed/>
                    <p:pic>
                      <p:nvPicPr>
                        <p:cNvPr id="8394" name="Object 5">
                          <a:extLst>
                            <a:ext uri="{FF2B5EF4-FFF2-40B4-BE49-F238E27FC236}">
                              <a16:creationId xmlns:a16="http://schemas.microsoft.com/office/drawing/2014/main" id="{D75A5E38-4DA3-459A-B6AA-3E3DF7F41C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8395" name="Freeform 6">
              <a:extLst>
                <a:ext uri="{FF2B5EF4-FFF2-40B4-BE49-F238E27FC236}">
                  <a16:creationId xmlns:a16="http://schemas.microsoft.com/office/drawing/2014/main" id="{55DFEB08-927A-4686-A67B-BC513D4AD346}"/>
                </a:ext>
              </a:extLst>
            </p:cNvPr>
            <p:cNvSpPr>
              <a:spLocks/>
            </p:cNvSpPr>
            <p:nvPr/>
          </p:nvSpPr>
          <p:spPr bwMode="auto">
            <a:xfrm>
              <a:off x="1008" y="982"/>
              <a:ext cx="288" cy="41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8396" name="Freeform 7">
              <a:extLst>
                <a:ext uri="{FF2B5EF4-FFF2-40B4-BE49-F238E27FC236}">
                  <a16:creationId xmlns:a16="http://schemas.microsoft.com/office/drawing/2014/main" id="{8A30E764-8BE9-49E2-A2CD-875416E1CCF8}"/>
                </a:ext>
              </a:extLst>
            </p:cNvPr>
            <p:cNvSpPr>
              <a:spLocks/>
            </p:cNvSpPr>
            <p:nvPr/>
          </p:nvSpPr>
          <p:spPr bwMode="auto">
            <a:xfrm>
              <a:off x="1587" y="999"/>
              <a:ext cx="288" cy="41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grpSp>
      <p:grpSp>
        <p:nvGrpSpPr>
          <p:cNvPr id="195592" name="Group 8">
            <a:extLst>
              <a:ext uri="{FF2B5EF4-FFF2-40B4-BE49-F238E27FC236}">
                <a16:creationId xmlns:a16="http://schemas.microsoft.com/office/drawing/2014/main" id="{0A11ACB0-F31E-44C3-8A09-E5FA448546AC}"/>
              </a:ext>
            </a:extLst>
          </p:cNvPr>
          <p:cNvGrpSpPr>
            <a:grpSpLocks/>
          </p:cNvGrpSpPr>
          <p:nvPr/>
        </p:nvGrpSpPr>
        <p:grpSpPr bwMode="auto">
          <a:xfrm>
            <a:off x="4800600" y="2914650"/>
            <a:ext cx="1371600" cy="1371600"/>
            <a:chOff x="4144" y="1265"/>
            <a:chExt cx="1400" cy="1254"/>
          </a:xfrm>
        </p:grpSpPr>
        <p:sp>
          <p:nvSpPr>
            <p:cNvPr id="8310" name="Rectangle 9">
              <a:extLst>
                <a:ext uri="{FF2B5EF4-FFF2-40B4-BE49-F238E27FC236}">
                  <a16:creationId xmlns:a16="http://schemas.microsoft.com/office/drawing/2014/main" id="{DE4009CA-F76F-486A-9ABE-FA84683CBE07}"/>
                </a:ext>
              </a:extLst>
            </p:cNvPr>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311" name="Rectangle 10">
              <a:extLst>
                <a:ext uri="{FF2B5EF4-FFF2-40B4-BE49-F238E27FC236}">
                  <a16:creationId xmlns:a16="http://schemas.microsoft.com/office/drawing/2014/main" id="{C5CECC8E-135A-45D5-99AC-55C1AEAEBCE6}"/>
                </a:ext>
              </a:extLst>
            </p:cNvPr>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312" name="Line 11">
              <a:extLst>
                <a:ext uri="{FF2B5EF4-FFF2-40B4-BE49-F238E27FC236}">
                  <a16:creationId xmlns:a16="http://schemas.microsoft.com/office/drawing/2014/main" id="{6AA4DE11-48E4-454D-A286-640D904885FC}"/>
                </a:ext>
              </a:extLst>
            </p:cNvPr>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13" name="Line 12">
              <a:extLst>
                <a:ext uri="{FF2B5EF4-FFF2-40B4-BE49-F238E27FC236}">
                  <a16:creationId xmlns:a16="http://schemas.microsoft.com/office/drawing/2014/main" id="{EC0C1E37-C653-4025-BE14-F81465E7CE55}"/>
                </a:ext>
              </a:extLst>
            </p:cNvPr>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14" name="Line 13">
              <a:extLst>
                <a:ext uri="{FF2B5EF4-FFF2-40B4-BE49-F238E27FC236}">
                  <a16:creationId xmlns:a16="http://schemas.microsoft.com/office/drawing/2014/main" id="{3DB2744B-F343-4DEE-8A59-D14E4E50BB6A}"/>
                </a:ext>
              </a:extLst>
            </p:cNvPr>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15" name="Line 14">
              <a:extLst>
                <a:ext uri="{FF2B5EF4-FFF2-40B4-BE49-F238E27FC236}">
                  <a16:creationId xmlns:a16="http://schemas.microsoft.com/office/drawing/2014/main" id="{A948CBDC-AD27-46D9-A2AD-BC2A443D5A71}"/>
                </a:ext>
              </a:extLst>
            </p:cNvPr>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16" name="Line 15">
              <a:extLst>
                <a:ext uri="{FF2B5EF4-FFF2-40B4-BE49-F238E27FC236}">
                  <a16:creationId xmlns:a16="http://schemas.microsoft.com/office/drawing/2014/main" id="{3F88A7F5-142E-4BA2-A358-7AFEB52411EF}"/>
                </a:ext>
              </a:extLst>
            </p:cNvPr>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17" name="Line 16">
              <a:extLst>
                <a:ext uri="{FF2B5EF4-FFF2-40B4-BE49-F238E27FC236}">
                  <a16:creationId xmlns:a16="http://schemas.microsoft.com/office/drawing/2014/main" id="{3AD75461-861C-4618-ADEE-966C3C8EBFE1}"/>
                </a:ext>
              </a:extLst>
            </p:cNvPr>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18" name="Line 17">
              <a:extLst>
                <a:ext uri="{FF2B5EF4-FFF2-40B4-BE49-F238E27FC236}">
                  <a16:creationId xmlns:a16="http://schemas.microsoft.com/office/drawing/2014/main" id="{9B1D5865-82F8-42BE-8A37-16A7750A2005}"/>
                </a:ext>
              </a:extLst>
            </p:cNvPr>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19" name="Line 18">
              <a:extLst>
                <a:ext uri="{FF2B5EF4-FFF2-40B4-BE49-F238E27FC236}">
                  <a16:creationId xmlns:a16="http://schemas.microsoft.com/office/drawing/2014/main" id="{ABF0637A-04C0-4AD9-B679-7EA2B3CDF713}"/>
                </a:ext>
              </a:extLst>
            </p:cNvPr>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0" name="Line 19">
              <a:extLst>
                <a:ext uri="{FF2B5EF4-FFF2-40B4-BE49-F238E27FC236}">
                  <a16:creationId xmlns:a16="http://schemas.microsoft.com/office/drawing/2014/main" id="{5EB967DF-4905-4D2C-81E5-71C9EA459D93}"/>
                </a:ext>
              </a:extLst>
            </p:cNvPr>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1" name="Line 20">
              <a:extLst>
                <a:ext uri="{FF2B5EF4-FFF2-40B4-BE49-F238E27FC236}">
                  <a16:creationId xmlns:a16="http://schemas.microsoft.com/office/drawing/2014/main" id="{4B5963A9-52DE-4588-BDCF-2D5F6B2921C4}"/>
                </a:ext>
              </a:extLst>
            </p:cNvPr>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2" name="Line 21">
              <a:extLst>
                <a:ext uri="{FF2B5EF4-FFF2-40B4-BE49-F238E27FC236}">
                  <a16:creationId xmlns:a16="http://schemas.microsoft.com/office/drawing/2014/main" id="{5B205395-715F-4EAE-9EA4-4988154D0714}"/>
                </a:ext>
              </a:extLst>
            </p:cNvPr>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3" name="Line 22">
              <a:extLst>
                <a:ext uri="{FF2B5EF4-FFF2-40B4-BE49-F238E27FC236}">
                  <a16:creationId xmlns:a16="http://schemas.microsoft.com/office/drawing/2014/main" id="{D020A4FF-7579-4DE2-AB4A-BF25CAF38070}"/>
                </a:ext>
              </a:extLst>
            </p:cNvPr>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4" name="Line 23">
              <a:extLst>
                <a:ext uri="{FF2B5EF4-FFF2-40B4-BE49-F238E27FC236}">
                  <a16:creationId xmlns:a16="http://schemas.microsoft.com/office/drawing/2014/main" id="{A6038FC0-85BD-457E-B7AA-82EF900B0711}"/>
                </a:ext>
              </a:extLst>
            </p:cNvPr>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5" name="Line 24">
              <a:extLst>
                <a:ext uri="{FF2B5EF4-FFF2-40B4-BE49-F238E27FC236}">
                  <a16:creationId xmlns:a16="http://schemas.microsoft.com/office/drawing/2014/main" id="{4480586C-933F-4FD0-8B10-BFB0EB5ABC5D}"/>
                </a:ext>
              </a:extLst>
            </p:cNvPr>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6" name="Line 25">
              <a:extLst>
                <a:ext uri="{FF2B5EF4-FFF2-40B4-BE49-F238E27FC236}">
                  <a16:creationId xmlns:a16="http://schemas.microsoft.com/office/drawing/2014/main" id="{D274FF2C-06BE-4E1A-B086-D39516F12E3F}"/>
                </a:ext>
              </a:extLst>
            </p:cNvPr>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7" name="Line 26">
              <a:extLst>
                <a:ext uri="{FF2B5EF4-FFF2-40B4-BE49-F238E27FC236}">
                  <a16:creationId xmlns:a16="http://schemas.microsoft.com/office/drawing/2014/main" id="{FBE71553-0861-497C-A22F-7A77B18713E7}"/>
                </a:ext>
              </a:extLst>
            </p:cNvPr>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8" name="Line 27">
              <a:extLst>
                <a:ext uri="{FF2B5EF4-FFF2-40B4-BE49-F238E27FC236}">
                  <a16:creationId xmlns:a16="http://schemas.microsoft.com/office/drawing/2014/main" id="{F55E8388-301D-4DE8-B29A-9959107AE874}"/>
                </a:ext>
              </a:extLst>
            </p:cNvPr>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29" name="Line 28">
              <a:extLst>
                <a:ext uri="{FF2B5EF4-FFF2-40B4-BE49-F238E27FC236}">
                  <a16:creationId xmlns:a16="http://schemas.microsoft.com/office/drawing/2014/main" id="{75FD9006-D741-4B9F-BCAB-0E0F7C64C51D}"/>
                </a:ext>
              </a:extLst>
            </p:cNvPr>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30" name="Line 29">
              <a:extLst>
                <a:ext uri="{FF2B5EF4-FFF2-40B4-BE49-F238E27FC236}">
                  <a16:creationId xmlns:a16="http://schemas.microsoft.com/office/drawing/2014/main" id="{59750CE2-83E7-4218-A188-4B6FCA504334}"/>
                </a:ext>
              </a:extLst>
            </p:cNvPr>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31" name="Line 30">
              <a:extLst>
                <a:ext uri="{FF2B5EF4-FFF2-40B4-BE49-F238E27FC236}">
                  <a16:creationId xmlns:a16="http://schemas.microsoft.com/office/drawing/2014/main" id="{7F2A91F1-14E9-4ADC-8A89-022E58893A1B}"/>
                </a:ext>
              </a:extLst>
            </p:cNvPr>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32" name="Rectangle 31">
              <a:extLst>
                <a:ext uri="{FF2B5EF4-FFF2-40B4-BE49-F238E27FC236}">
                  <a16:creationId xmlns:a16="http://schemas.microsoft.com/office/drawing/2014/main" id="{E23BED13-F7C4-4DEA-A9B5-D11608135057}"/>
                </a:ext>
              </a:extLst>
            </p:cNvPr>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333" name="Line 32">
              <a:extLst>
                <a:ext uri="{FF2B5EF4-FFF2-40B4-BE49-F238E27FC236}">
                  <a16:creationId xmlns:a16="http://schemas.microsoft.com/office/drawing/2014/main" id="{1410E212-C46C-4EC1-A1EA-69A4EA73C508}"/>
                </a:ext>
              </a:extLst>
            </p:cNvPr>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34" name="Line 33">
              <a:extLst>
                <a:ext uri="{FF2B5EF4-FFF2-40B4-BE49-F238E27FC236}">
                  <a16:creationId xmlns:a16="http://schemas.microsoft.com/office/drawing/2014/main" id="{C97462C8-9D92-4F65-9B5F-EF80CEEEE3A6}"/>
                </a:ext>
              </a:extLst>
            </p:cNvPr>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35" name="Line 34">
              <a:extLst>
                <a:ext uri="{FF2B5EF4-FFF2-40B4-BE49-F238E27FC236}">
                  <a16:creationId xmlns:a16="http://schemas.microsoft.com/office/drawing/2014/main" id="{A075A2AF-068B-40C6-BE7C-8E96FB635412}"/>
                </a:ext>
              </a:extLst>
            </p:cNvPr>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36" name="Line 35">
              <a:extLst>
                <a:ext uri="{FF2B5EF4-FFF2-40B4-BE49-F238E27FC236}">
                  <a16:creationId xmlns:a16="http://schemas.microsoft.com/office/drawing/2014/main" id="{B31C4457-D495-418C-A6A8-A92CA2A61202}"/>
                </a:ext>
              </a:extLst>
            </p:cNvPr>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37" name="Line 36">
              <a:extLst>
                <a:ext uri="{FF2B5EF4-FFF2-40B4-BE49-F238E27FC236}">
                  <a16:creationId xmlns:a16="http://schemas.microsoft.com/office/drawing/2014/main" id="{7C15DBD3-EE55-4416-8615-0C7F08C08ED0}"/>
                </a:ext>
              </a:extLst>
            </p:cNvPr>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38" name="Line 37">
              <a:extLst>
                <a:ext uri="{FF2B5EF4-FFF2-40B4-BE49-F238E27FC236}">
                  <a16:creationId xmlns:a16="http://schemas.microsoft.com/office/drawing/2014/main" id="{1294FA01-61B9-4077-9470-41F6E0423DAF}"/>
                </a:ext>
              </a:extLst>
            </p:cNvPr>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39" name="Line 38">
              <a:extLst>
                <a:ext uri="{FF2B5EF4-FFF2-40B4-BE49-F238E27FC236}">
                  <a16:creationId xmlns:a16="http://schemas.microsoft.com/office/drawing/2014/main" id="{A4A69227-CA76-4FAC-87C9-BE0793C3F616}"/>
                </a:ext>
              </a:extLst>
            </p:cNvPr>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0" name="Line 39">
              <a:extLst>
                <a:ext uri="{FF2B5EF4-FFF2-40B4-BE49-F238E27FC236}">
                  <a16:creationId xmlns:a16="http://schemas.microsoft.com/office/drawing/2014/main" id="{89C4B431-AA4B-449B-B29F-CC174AFE2343}"/>
                </a:ext>
              </a:extLst>
            </p:cNvPr>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1" name="Line 40">
              <a:extLst>
                <a:ext uri="{FF2B5EF4-FFF2-40B4-BE49-F238E27FC236}">
                  <a16:creationId xmlns:a16="http://schemas.microsoft.com/office/drawing/2014/main" id="{A66676CC-7AF8-404F-B6A3-79BC80D2E0FA}"/>
                </a:ext>
              </a:extLst>
            </p:cNvPr>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2" name="Line 41">
              <a:extLst>
                <a:ext uri="{FF2B5EF4-FFF2-40B4-BE49-F238E27FC236}">
                  <a16:creationId xmlns:a16="http://schemas.microsoft.com/office/drawing/2014/main" id="{C5C6065B-9783-4DE4-8D85-6A2F128D3218}"/>
                </a:ext>
              </a:extLst>
            </p:cNvPr>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3" name="Line 42">
              <a:extLst>
                <a:ext uri="{FF2B5EF4-FFF2-40B4-BE49-F238E27FC236}">
                  <a16:creationId xmlns:a16="http://schemas.microsoft.com/office/drawing/2014/main" id="{F1377D8B-B0C4-4F93-9EAA-733C167056C1}"/>
                </a:ext>
              </a:extLst>
            </p:cNvPr>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4" name="Line 43">
              <a:extLst>
                <a:ext uri="{FF2B5EF4-FFF2-40B4-BE49-F238E27FC236}">
                  <a16:creationId xmlns:a16="http://schemas.microsoft.com/office/drawing/2014/main" id="{636C1641-5BC6-4362-990E-B694A818CEB4}"/>
                </a:ext>
              </a:extLst>
            </p:cNvPr>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5" name="Line 44">
              <a:extLst>
                <a:ext uri="{FF2B5EF4-FFF2-40B4-BE49-F238E27FC236}">
                  <a16:creationId xmlns:a16="http://schemas.microsoft.com/office/drawing/2014/main" id="{A728EFDF-F4E0-4939-8AD8-C7E139FBBE20}"/>
                </a:ext>
              </a:extLst>
            </p:cNvPr>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6" name="Line 45">
              <a:extLst>
                <a:ext uri="{FF2B5EF4-FFF2-40B4-BE49-F238E27FC236}">
                  <a16:creationId xmlns:a16="http://schemas.microsoft.com/office/drawing/2014/main" id="{33EF27F7-EEBF-4444-8542-82334F941C31}"/>
                </a:ext>
              </a:extLst>
            </p:cNvPr>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7" name="Line 46">
              <a:extLst>
                <a:ext uri="{FF2B5EF4-FFF2-40B4-BE49-F238E27FC236}">
                  <a16:creationId xmlns:a16="http://schemas.microsoft.com/office/drawing/2014/main" id="{A185256F-F6EB-426A-9754-1283D3D77DB1}"/>
                </a:ext>
              </a:extLst>
            </p:cNvPr>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8" name="Line 47">
              <a:extLst>
                <a:ext uri="{FF2B5EF4-FFF2-40B4-BE49-F238E27FC236}">
                  <a16:creationId xmlns:a16="http://schemas.microsoft.com/office/drawing/2014/main" id="{91E116AC-FF6A-4962-ADDA-1351C4A16F4D}"/>
                </a:ext>
              </a:extLst>
            </p:cNvPr>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49" name="Line 48">
              <a:extLst>
                <a:ext uri="{FF2B5EF4-FFF2-40B4-BE49-F238E27FC236}">
                  <a16:creationId xmlns:a16="http://schemas.microsoft.com/office/drawing/2014/main" id="{852A587D-179F-4E08-B31D-F233BE872037}"/>
                </a:ext>
              </a:extLst>
            </p:cNvPr>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50" name="Line 49">
              <a:extLst>
                <a:ext uri="{FF2B5EF4-FFF2-40B4-BE49-F238E27FC236}">
                  <a16:creationId xmlns:a16="http://schemas.microsoft.com/office/drawing/2014/main" id="{F64534FE-5293-4737-8CE4-D82BB45E3D93}"/>
                </a:ext>
              </a:extLst>
            </p:cNvPr>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51" name="Line 50">
              <a:extLst>
                <a:ext uri="{FF2B5EF4-FFF2-40B4-BE49-F238E27FC236}">
                  <a16:creationId xmlns:a16="http://schemas.microsoft.com/office/drawing/2014/main" id="{7A76AC9A-80D7-43F6-8867-251A21835812}"/>
                </a:ext>
              </a:extLst>
            </p:cNvPr>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52" name="Line 51">
              <a:extLst>
                <a:ext uri="{FF2B5EF4-FFF2-40B4-BE49-F238E27FC236}">
                  <a16:creationId xmlns:a16="http://schemas.microsoft.com/office/drawing/2014/main" id="{9B37B172-022D-4182-A797-F8DFB8CEF261}"/>
                </a:ext>
              </a:extLst>
            </p:cNvPr>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53" name="Line 52">
              <a:extLst>
                <a:ext uri="{FF2B5EF4-FFF2-40B4-BE49-F238E27FC236}">
                  <a16:creationId xmlns:a16="http://schemas.microsoft.com/office/drawing/2014/main" id="{0D6EF9A5-9443-483D-90E0-3E5DBADD545F}"/>
                </a:ext>
              </a:extLst>
            </p:cNvPr>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54" name="Line 53">
              <a:extLst>
                <a:ext uri="{FF2B5EF4-FFF2-40B4-BE49-F238E27FC236}">
                  <a16:creationId xmlns:a16="http://schemas.microsoft.com/office/drawing/2014/main" id="{D28A566F-D43C-4D25-960A-89111CB20254}"/>
                </a:ext>
              </a:extLst>
            </p:cNvPr>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55" name="Line 54">
              <a:extLst>
                <a:ext uri="{FF2B5EF4-FFF2-40B4-BE49-F238E27FC236}">
                  <a16:creationId xmlns:a16="http://schemas.microsoft.com/office/drawing/2014/main" id="{B4E0E01C-919F-495D-B98C-55A12E07FB64}"/>
                </a:ext>
              </a:extLst>
            </p:cNvPr>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56" name="Line 55">
              <a:extLst>
                <a:ext uri="{FF2B5EF4-FFF2-40B4-BE49-F238E27FC236}">
                  <a16:creationId xmlns:a16="http://schemas.microsoft.com/office/drawing/2014/main" id="{3B9ED75D-7227-49BD-8588-243BBF2936EF}"/>
                </a:ext>
              </a:extLst>
            </p:cNvPr>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57" name="Freeform 56">
              <a:extLst>
                <a:ext uri="{FF2B5EF4-FFF2-40B4-BE49-F238E27FC236}">
                  <a16:creationId xmlns:a16="http://schemas.microsoft.com/office/drawing/2014/main" id="{952F60A4-8D5A-418D-8852-493A5B2600C3}"/>
                </a:ext>
              </a:extLst>
            </p:cNvPr>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30"/>
                  </a:lnTo>
                  <a:lnTo>
                    <a:pt x="29" y="59"/>
                  </a:lnTo>
                  <a:lnTo>
                    <a:pt x="0" y="30"/>
                  </a:lnTo>
                  <a:lnTo>
                    <a:pt x="29" y="0"/>
                  </a:lnTo>
                  <a:close/>
                </a:path>
              </a:pathLst>
            </a:custGeom>
            <a:solidFill>
              <a:srgbClr val="00FFFF"/>
            </a:solidFill>
            <a:ln w="6350">
              <a:solidFill>
                <a:srgbClr val="000080"/>
              </a:solidFill>
              <a:prstDash val="solid"/>
              <a:round/>
              <a:headEnd/>
              <a:tailEnd/>
            </a:ln>
          </p:spPr>
          <p:txBody>
            <a:bodyPr/>
            <a:lstStyle/>
            <a:p>
              <a:endParaRPr lang="en-US" sz="1350"/>
            </a:p>
          </p:txBody>
        </p:sp>
        <p:sp>
          <p:nvSpPr>
            <p:cNvPr id="8358" name="Freeform 57">
              <a:extLst>
                <a:ext uri="{FF2B5EF4-FFF2-40B4-BE49-F238E27FC236}">
                  <a16:creationId xmlns:a16="http://schemas.microsoft.com/office/drawing/2014/main" id="{E32E99BF-8E61-4B3A-98A4-718B65E80D8D}"/>
                </a:ext>
              </a:extLst>
            </p:cNvPr>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en-US" sz="1350"/>
            </a:p>
          </p:txBody>
        </p:sp>
        <p:sp>
          <p:nvSpPr>
            <p:cNvPr id="8359" name="Freeform 58">
              <a:extLst>
                <a:ext uri="{FF2B5EF4-FFF2-40B4-BE49-F238E27FC236}">
                  <a16:creationId xmlns:a16="http://schemas.microsoft.com/office/drawing/2014/main" id="{5F25FCD8-E458-47F8-9A3C-38E221E5B942}"/>
                </a:ext>
              </a:extLst>
            </p:cNvPr>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en-US" sz="1350"/>
            </a:p>
          </p:txBody>
        </p:sp>
        <p:sp>
          <p:nvSpPr>
            <p:cNvPr id="8360" name="Freeform 59">
              <a:extLst>
                <a:ext uri="{FF2B5EF4-FFF2-40B4-BE49-F238E27FC236}">
                  <a16:creationId xmlns:a16="http://schemas.microsoft.com/office/drawing/2014/main" id="{20772F53-66B3-405E-9585-5D94F1FFF532}"/>
                </a:ext>
              </a:extLst>
            </p:cNvPr>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endParaRPr lang="en-US" sz="1350"/>
            </a:p>
          </p:txBody>
        </p:sp>
        <p:sp>
          <p:nvSpPr>
            <p:cNvPr id="8361" name="Freeform 60">
              <a:extLst>
                <a:ext uri="{FF2B5EF4-FFF2-40B4-BE49-F238E27FC236}">
                  <a16:creationId xmlns:a16="http://schemas.microsoft.com/office/drawing/2014/main" id="{888AF6BA-2539-496F-ACF8-856A5263DD73}"/>
                </a:ext>
              </a:extLst>
            </p:cNvPr>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en-US" sz="1350"/>
            </a:p>
          </p:txBody>
        </p:sp>
        <p:sp>
          <p:nvSpPr>
            <p:cNvPr id="8362" name="Freeform 61">
              <a:extLst>
                <a:ext uri="{FF2B5EF4-FFF2-40B4-BE49-F238E27FC236}">
                  <a16:creationId xmlns:a16="http://schemas.microsoft.com/office/drawing/2014/main" id="{FB45F726-0B65-4D8C-8703-25E50F4CCA03}"/>
                </a:ext>
              </a:extLst>
            </p:cNvPr>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en-US" sz="1350"/>
            </a:p>
          </p:txBody>
        </p:sp>
        <p:sp>
          <p:nvSpPr>
            <p:cNvPr id="8363" name="Freeform 62">
              <a:extLst>
                <a:ext uri="{FF2B5EF4-FFF2-40B4-BE49-F238E27FC236}">
                  <a16:creationId xmlns:a16="http://schemas.microsoft.com/office/drawing/2014/main" id="{4816A376-A182-4874-9E27-D59B6A15DA52}"/>
                </a:ext>
              </a:extLst>
            </p:cNvPr>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en-US" sz="1350"/>
            </a:p>
          </p:txBody>
        </p:sp>
        <p:sp>
          <p:nvSpPr>
            <p:cNvPr id="8364" name="Freeform 63">
              <a:extLst>
                <a:ext uri="{FF2B5EF4-FFF2-40B4-BE49-F238E27FC236}">
                  <a16:creationId xmlns:a16="http://schemas.microsoft.com/office/drawing/2014/main" id="{BD4DEF97-5AB1-4F63-9D68-3A8584D66734}"/>
                </a:ext>
              </a:extLst>
            </p:cNvPr>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endParaRPr lang="en-US" sz="1350"/>
            </a:p>
          </p:txBody>
        </p:sp>
        <p:sp>
          <p:nvSpPr>
            <p:cNvPr id="8365" name="Freeform 64">
              <a:extLst>
                <a:ext uri="{FF2B5EF4-FFF2-40B4-BE49-F238E27FC236}">
                  <a16:creationId xmlns:a16="http://schemas.microsoft.com/office/drawing/2014/main" id="{6E85993D-5491-4F26-9433-3427534B762E}"/>
                </a:ext>
              </a:extLst>
            </p:cNvPr>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30"/>
                  </a:lnTo>
                  <a:lnTo>
                    <a:pt x="28" y="59"/>
                  </a:lnTo>
                  <a:lnTo>
                    <a:pt x="0" y="30"/>
                  </a:lnTo>
                  <a:lnTo>
                    <a:pt x="28" y="0"/>
                  </a:lnTo>
                  <a:close/>
                </a:path>
              </a:pathLst>
            </a:custGeom>
            <a:solidFill>
              <a:srgbClr val="000080"/>
            </a:solidFill>
            <a:ln w="6350">
              <a:solidFill>
                <a:srgbClr val="000080"/>
              </a:solidFill>
              <a:prstDash val="solid"/>
              <a:round/>
              <a:headEnd/>
              <a:tailEnd/>
            </a:ln>
          </p:spPr>
          <p:txBody>
            <a:bodyPr/>
            <a:lstStyle/>
            <a:p>
              <a:endParaRPr lang="en-US" sz="1350"/>
            </a:p>
          </p:txBody>
        </p:sp>
        <p:sp>
          <p:nvSpPr>
            <p:cNvPr id="8366" name="Freeform 65">
              <a:extLst>
                <a:ext uri="{FF2B5EF4-FFF2-40B4-BE49-F238E27FC236}">
                  <a16:creationId xmlns:a16="http://schemas.microsoft.com/office/drawing/2014/main" id="{5975E7D4-68D1-4981-9A22-C72D7AB07BB7}"/>
                </a:ext>
              </a:extLst>
            </p:cNvPr>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en-US" sz="1350"/>
            </a:p>
          </p:txBody>
        </p:sp>
        <p:sp>
          <p:nvSpPr>
            <p:cNvPr id="8367" name="Oval 66">
              <a:extLst>
                <a:ext uri="{FF2B5EF4-FFF2-40B4-BE49-F238E27FC236}">
                  <a16:creationId xmlns:a16="http://schemas.microsoft.com/office/drawing/2014/main" id="{176D762C-C533-4EBB-B259-8BEE12D4EB26}"/>
                </a:ext>
              </a:extLst>
            </p:cNvPr>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368" name="Oval 67">
              <a:extLst>
                <a:ext uri="{FF2B5EF4-FFF2-40B4-BE49-F238E27FC236}">
                  <a16:creationId xmlns:a16="http://schemas.microsoft.com/office/drawing/2014/main" id="{6C6A721B-9917-447B-A5AC-F43CD2CF9B96}"/>
                </a:ext>
              </a:extLst>
            </p:cNvPr>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369" name="Rectangle 68">
              <a:extLst>
                <a:ext uri="{FF2B5EF4-FFF2-40B4-BE49-F238E27FC236}">
                  <a16:creationId xmlns:a16="http://schemas.microsoft.com/office/drawing/2014/main" id="{8FD003D4-5B0A-4D40-9B40-2D10C45B4431}"/>
                </a:ext>
              </a:extLst>
            </p:cNvPr>
            <p:cNvSpPr>
              <a:spLocks noChangeArrowheads="1"/>
            </p:cNvSpPr>
            <p:nvPr/>
          </p:nvSpPr>
          <p:spPr bwMode="auto">
            <a:xfrm>
              <a:off x="4221" y="2336"/>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0</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0" name="Rectangle 69">
              <a:extLst>
                <a:ext uri="{FF2B5EF4-FFF2-40B4-BE49-F238E27FC236}">
                  <a16:creationId xmlns:a16="http://schemas.microsoft.com/office/drawing/2014/main" id="{FF2CD358-ECE2-4258-9AB4-AB5ECDD8793A}"/>
                </a:ext>
              </a:extLst>
            </p:cNvPr>
            <p:cNvSpPr>
              <a:spLocks noChangeArrowheads="1"/>
            </p:cNvSpPr>
            <p:nvPr/>
          </p:nvSpPr>
          <p:spPr bwMode="auto">
            <a:xfrm>
              <a:off x="4221" y="2235"/>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1</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1" name="Rectangle 70">
              <a:extLst>
                <a:ext uri="{FF2B5EF4-FFF2-40B4-BE49-F238E27FC236}">
                  <a16:creationId xmlns:a16="http://schemas.microsoft.com/office/drawing/2014/main" id="{5AA7404F-B430-4E88-AE92-CB0CA293DFF2}"/>
                </a:ext>
              </a:extLst>
            </p:cNvPr>
            <p:cNvSpPr>
              <a:spLocks noChangeArrowheads="1"/>
            </p:cNvSpPr>
            <p:nvPr/>
          </p:nvSpPr>
          <p:spPr bwMode="auto">
            <a:xfrm>
              <a:off x="4221" y="2133"/>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2</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2" name="Rectangle 71">
              <a:extLst>
                <a:ext uri="{FF2B5EF4-FFF2-40B4-BE49-F238E27FC236}">
                  <a16:creationId xmlns:a16="http://schemas.microsoft.com/office/drawing/2014/main" id="{47BCA488-1399-4A71-9709-9800AEF26A06}"/>
                </a:ext>
              </a:extLst>
            </p:cNvPr>
            <p:cNvSpPr>
              <a:spLocks noChangeArrowheads="1"/>
            </p:cNvSpPr>
            <p:nvPr/>
          </p:nvSpPr>
          <p:spPr bwMode="auto">
            <a:xfrm>
              <a:off x="4221" y="2032"/>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3</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3" name="Rectangle 72">
              <a:extLst>
                <a:ext uri="{FF2B5EF4-FFF2-40B4-BE49-F238E27FC236}">
                  <a16:creationId xmlns:a16="http://schemas.microsoft.com/office/drawing/2014/main" id="{F861A116-4B26-419B-9210-0F77071C7619}"/>
                </a:ext>
              </a:extLst>
            </p:cNvPr>
            <p:cNvSpPr>
              <a:spLocks noChangeArrowheads="1"/>
            </p:cNvSpPr>
            <p:nvPr/>
          </p:nvSpPr>
          <p:spPr bwMode="auto">
            <a:xfrm>
              <a:off x="4221" y="1929"/>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4</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4" name="Rectangle 73">
              <a:extLst>
                <a:ext uri="{FF2B5EF4-FFF2-40B4-BE49-F238E27FC236}">
                  <a16:creationId xmlns:a16="http://schemas.microsoft.com/office/drawing/2014/main" id="{F6E225E0-9FB3-4D83-9199-C197FFEEDF3C}"/>
                </a:ext>
              </a:extLst>
            </p:cNvPr>
            <p:cNvSpPr>
              <a:spLocks noChangeArrowheads="1"/>
            </p:cNvSpPr>
            <p:nvPr/>
          </p:nvSpPr>
          <p:spPr bwMode="auto">
            <a:xfrm>
              <a:off x="4221" y="1828"/>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5</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5" name="Rectangle 74">
              <a:extLst>
                <a:ext uri="{FF2B5EF4-FFF2-40B4-BE49-F238E27FC236}">
                  <a16:creationId xmlns:a16="http://schemas.microsoft.com/office/drawing/2014/main" id="{6914D659-954D-49DC-9CE6-7CF40E918AD7}"/>
                </a:ext>
              </a:extLst>
            </p:cNvPr>
            <p:cNvSpPr>
              <a:spLocks noChangeArrowheads="1"/>
            </p:cNvSpPr>
            <p:nvPr/>
          </p:nvSpPr>
          <p:spPr bwMode="auto">
            <a:xfrm>
              <a:off x="4221" y="1731"/>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6</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6" name="Rectangle 75">
              <a:extLst>
                <a:ext uri="{FF2B5EF4-FFF2-40B4-BE49-F238E27FC236}">
                  <a16:creationId xmlns:a16="http://schemas.microsoft.com/office/drawing/2014/main" id="{CCB62388-C51F-4BE2-AB55-46BE6B134E19}"/>
                </a:ext>
              </a:extLst>
            </p:cNvPr>
            <p:cNvSpPr>
              <a:spLocks noChangeArrowheads="1"/>
            </p:cNvSpPr>
            <p:nvPr/>
          </p:nvSpPr>
          <p:spPr bwMode="auto">
            <a:xfrm>
              <a:off x="4221" y="1630"/>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7</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7" name="Rectangle 76">
              <a:extLst>
                <a:ext uri="{FF2B5EF4-FFF2-40B4-BE49-F238E27FC236}">
                  <a16:creationId xmlns:a16="http://schemas.microsoft.com/office/drawing/2014/main" id="{A3B4FC93-5569-4F68-A85E-C3EDB5C5924C}"/>
                </a:ext>
              </a:extLst>
            </p:cNvPr>
            <p:cNvSpPr>
              <a:spLocks noChangeArrowheads="1"/>
            </p:cNvSpPr>
            <p:nvPr/>
          </p:nvSpPr>
          <p:spPr bwMode="auto">
            <a:xfrm>
              <a:off x="4221" y="1527"/>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8</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8" name="Rectangle 77">
              <a:extLst>
                <a:ext uri="{FF2B5EF4-FFF2-40B4-BE49-F238E27FC236}">
                  <a16:creationId xmlns:a16="http://schemas.microsoft.com/office/drawing/2014/main" id="{AFA6A40C-3D54-4BF6-8B1D-D6C4B2E3322F}"/>
                </a:ext>
              </a:extLst>
            </p:cNvPr>
            <p:cNvSpPr>
              <a:spLocks noChangeArrowheads="1"/>
            </p:cNvSpPr>
            <p:nvPr/>
          </p:nvSpPr>
          <p:spPr bwMode="auto">
            <a:xfrm>
              <a:off x="4221" y="1427"/>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9</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79" name="Rectangle 78">
              <a:extLst>
                <a:ext uri="{FF2B5EF4-FFF2-40B4-BE49-F238E27FC236}">
                  <a16:creationId xmlns:a16="http://schemas.microsoft.com/office/drawing/2014/main" id="{6223C511-A4EE-448F-B6A4-B63059A1DD37}"/>
                </a:ext>
              </a:extLst>
            </p:cNvPr>
            <p:cNvSpPr>
              <a:spLocks noChangeArrowheads="1"/>
            </p:cNvSpPr>
            <p:nvPr/>
          </p:nvSpPr>
          <p:spPr bwMode="auto">
            <a:xfrm>
              <a:off x="4197" y="1324"/>
              <a:ext cx="65"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10</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0" name="Rectangle 79">
              <a:extLst>
                <a:ext uri="{FF2B5EF4-FFF2-40B4-BE49-F238E27FC236}">
                  <a16:creationId xmlns:a16="http://schemas.microsoft.com/office/drawing/2014/main" id="{25CF0A5E-4B0B-465E-8585-78698F0CECB6}"/>
                </a:ext>
              </a:extLst>
            </p:cNvPr>
            <p:cNvSpPr>
              <a:spLocks noChangeArrowheads="1"/>
            </p:cNvSpPr>
            <p:nvPr/>
          </p:nvSpPr>
          <p:spPr bwMode="auto">
            <a:xfrm>
              <a:off x="4266"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0</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1" name="Rectangle 80">
              <a:extLst>
                <a:ext uri="{FF2B5EF4-FFF2-40B4-BE49-F238E27FC236}">
                  <a16:creationId xmlns:a16="http://schemas.microsoft.com/office/drawing/2014/main" id="{38EBAE1B-BA33-4E75-ABED-9C1C31C065EB}"/>
                </a:ext>
              </a:extLst>
            </p:cNvPr>
            <p:cNvSpPr>
              <a:spLocks noChangeArrowheads="1"/>
            </p:cNvSpPr>
            <p:nvPr/>
          </p:nvSpPr>
          <p:spPr bwMode="auto">
            <a:xfrm>
              <a:off x="4387"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1</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2" name="Rectangle 81">
              <a:extLst>
                <a:ext uri="{FF2B5EF4-FFF2-40B4-BE49-F238E27FC236}">
                  <a16:creationId xmlns:a16="http://schemas.microsoft.com/office/drawing/2014/main" id="{67CAB216-3E93-42FD-A1FC-7F7441DD09B6}"/>
                </a:ext>
              </a:extLst>
            </p:cNvPr>
            <p:cNvSpPr>
              <a:spLocks noChangeArrowheads="1"/>
            </p:cNvSpPr>
            <p:nvPr/>
          </p:nvSpPr>
          <p:spPr bwMode="auto">
            <a:xfrm>
              <a:off x="4504"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2</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3" name="Rectangle 82">
              <a:extLst>
                <a:ext uri="{FF2B5EF4-FFF2-40B4-BE49-F238E27FC236}">
                  <a16:creationId xmlns:a16="http://schemas.microsoft.com/office/drawing/2014/main" id="{5BA28343-1039-454A-AED9-E01DE04B4FC9}"/>
                </a:ext>
              </a:extLst>
            </p:cNvPr>
            <p:cNvSpPr>
              <a:spLocks noChangeArrowheads="1"/>
            </p:cNvSpPr>
            <p:nvPr/>
          </p:nvSpPr>
          <p:spPr bwMode="auto">
            <a:xfrm>
              <a:off x="4626"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3</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4" name="Rectangle 83">
              <a:extLst>
                <a:ext uri="{FF2B5EF4-FFF2-40B4-BE49-F238E27FC236}">
                  <a16:creationId xmlns:a16="http://schemas.microsoft.com/office/drawing/2014/main" id="{A672E8AC-87DA-49E3-A319-3BABD53796B7}"/>
                </a:ext>
              </a:extLst>
            </p:cNvPr>
            <p:cNvSpPr>
              <a:spLocks noChangeArrowheads="1"/>
            </p:cNvSpPr>
            <p:nvPr/>
          </p:nvSpPr>
          <p:spPr bwMode="auto">
            <a:xfrm>
              <a:off x="4748"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4</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5" name="Rectangle 84">
              <a:extLst>
                <a:ext uri="{FF2B5EF4-FFF2-40B4-BE49-F238E27FC236}">
                  <a16:creationId xmlns:a16="http://schemas.microsoft.com/office/drawing/2014/main" id="{896B5DB2-366C-4386-AB98-070063DCE299}"/>
                </a:ext>
              </a:extLst>
            </p:cNvPr>
            <p:cNvSpPr>
              <a:spLocks noChangeArrowheads="1"/>
            </p:cNvSpPr>
            <p:nvPr/>
          </p:nvSpPr>
          <p:spPr bwMode="auto">
            <a:xfrm>
              <a:off x="4868"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5</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6" name="Rectangle 85">
              <a:extLst>
                <a:ext uri="{FF2B5EF4-FFF2-40B4-BE49-F238E27FC236}">
                  <a16:creationId xmlns:a16="http://schemas.microsoft.com/office/drawing/2014/main" id="{2832C16F-CFFF-402B-AB3F-4ACC3E6B2F3D}"/>
                </a:ext>
              </a:extLst>
            </p:cNvPr>
            <p:cNvSpPr>
              <a:spLocks noChangeArrowheads="1"/>
            </p:cNvSpPr>
            <p:nvPr/>
          </p:nvSpPr>
          <p:spPr bwMode="auto">
            <a:xfrm>
              <a:off x="4986"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6</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7" name="Rectangle 86">
              <a:extLst>
                <a:ext uri="{FF2B5EF4-FFF2-40B4-BE49-F238E27FC236}">
                  <a16:creationId xmlns:a16="http://schemas.microsoft.com/office/drawing/2014/main" id="{8D7E0401-E752-484E-9F92-C6044A3F0F03}"/>
                </a:ext>
              </a:extLst>
            </p:cNvPr>
            <p:cNvSpPr>
              <a:spLocks noChangeArrowheads="1"/>
            </p:cNvSpPr>
            <p:nvPr/>
          </p:nvSpPr>
          <p:spPr bwMode="auto">
            <a:xfrm>
              <a:off x="5107"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7</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8" name="Rectangle 87">
              <a:extLst>
                <a:ext uri="{FF2B5EF4-FFF2-40B4-BE49-F238E27FC236}">
                  <a16:creationId xmlns:a16="http://schemas.microsoft.com/office/drawing/2014/main" id="{2582B2E4-7703-4C4B-9B19-81C35D0F1BBE}"/>
                </a:ext>
              </a:extLst>
            </p:cNvPr>
            <p:cNvSpPr>
              <a:spLocks noChangeArrowheads="1"/>
            </p:cNvSpPr>
            <p:nvPr/>
          </p:nvSpPr>
          <p:spPr bwMode="auto">
            <a:xfrm>
              <a:off x="5228"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8</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89" name="Rectangle 88">
              <a:extLst>
                <a:ext uri="{FF2B5EF4-FFF2-40B4-BE49-F238E27FC236}">
                  <a16:creationId xmlns:a16="http://schemas.microsoft.com/office/drawing/2014/main" id="{535FCAC3-A19C-4660-9823-4FF6A9EF1442}"/>
                </a:ext>
              </a:extLst>
            </p:cNvPr>
            <p:cNvSpPr>
              <a:spLocks noChangeArrowheads="1"/>
            </p:cNvSpPr>
            <p:nvPr/>
          </p:nvSpPr>
          <p:spPr bwMode="auto">
            <a:xfrm>
              <a:off x="5345" y="2404"/>
              <a:ext cx="33"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9</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90" name="Rectangle 89">
              <a:extLst>
                <a:ext uri="{FF2B5EF4-FFF2-40B4-BE49-F238E27FC236}">
                  <a16:creationId xmlns:a16="http://schemas.microsoft.com/office/drawing/2014/main" id="{8641B5AA-0C06-493D-A1EC-FE321A5D1F1E}"/>
                </a:ext>
              </a:extLst>
            </p:cNvPr>
            <p:cNvSpPr>
              <a:spLocks noChangeArrowheads="1"/>
            </p:cNvSpPr>
            <p:nvPr/>
          </p:nvSpPr>
          <p:spPr bwMode="auto">
            <a:xfrm>
              <a:off x="5455" y="2404"/>
              <a:ext cx="65"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10</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391" name="Rectangle 90">
              <a:extLst>
                <a:ext uri="{FF2B5EF4-FFF2-40B4-BE49-F238E27FC236}">
                  <a16:creationId xmlns:a16="http://schemas.microsoft.com/office/drawing/2014/main" id="{D93CF340-D0F8-44E7-82AC-97C90238E289}"/>
                </a:ext>
              </a:extLst>
            </p:cNvPr>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392" name="Freeform 91">
              <a:extLst>
                <a:ext uri="{FF2B5EF4-FFF2-40B4-BE49-F238E27FC236}">
                  <a16:creationId xmlns:a16="http://schemas.microsoft.com/office/drawing/2014/main" id="{B19383FB-ECF1-4FFB-9294-ABF50F6A9429}"/>
                </a:ext>
              </a:extLst>
            </p:cNvPr>
            <p:cNvSpPr>
              <a:spLocks/>
            </p:cNvSpPr>
            <p:nvPr/>
          </p:nvSpPr>
          <p:spPr bwMode="auto">
            <a:xfrm>
              <a:off x="4426" y="1747"/>
              <a:ext cx="189" cy="274"/>
            </a:xfrm>
            <a:custGeom>
              <a:avLst/>
              <a:gdLst>
                <a:gd name="T0" fmla="*/ 348 w 852"/>
                <a:gd name="T1" fmla="*/ 194 h 1260"/>
                <a:gd name="T2" fmla="*/ 264 w 852"/>
                <a:gd name="T3" fmla="*/ 25 h 1260"/>
                <a:gd name="T4" fmla="*/ 159 w 852"/>
                <a:gd name="T5" fmla="*/ 15 h 1260"/>
                <a:gd name="T6" fmla="*/ 89 w 852"/>
                <a:gd name="T7" fmla="*/ 51 h 1260"/>
                <a:gd name="T8" fmla="*/ 0 w 852"/>
                <a:gd name="T9" fmla="*/ 256 h 1260"/>
                <a:gd name="T10" fmla="*/ 30 w 852"/>
                <a:gd name="T11" fmla="*/ 477 h 1260"/>
                <a:gd name="T12" fmla="*/ 243 w 852"/>
                <a:gd name="T13" fmla="*/ 774 h 1260"/>
                <a:gd name="T14" fmla="*/ 289 w 852"/>
                <a:gd name="T15" fmla="*/ 789 h 1260"/>
                <a:gd name="T16" fmla="*/ 303 w 852"/>
                <a:gd name="T17" fmla="*/ 800 h 1260"/>
                <a:gd name="T18" fmla="*/ 353 w 852"/>
                <a:gd name="T19" fmla="*/ 815 h 1260"/>
                <a:gd name="T20" fmla="*/ 418 w 852"/>
                <a:gd name="T21" fmla="*/ 851 h 1260"/>
                <a:gd name="T22" fmla="*/ 533 w 852"/>
                <a:gd name="T23" fmla="*/ 861 h 1260"/>
                <a:gd name="T24" fmla="*/ 528 w 852"/>
                <a:gd name="T25" fmla="*/ 707 h 1260"/>
                <a:gd name="T26" fmla="*/ 503 w 852"/>
                <a:gd name="T27" fmla="*/ 661 h 1260"/>
                <a:gd name="T28" fmla="*/ 463 w 852"/>
                <a:gd name="T29" fmla="*/ 594 h 1260"/>
                <a:gd name="T30" fmla="*/ 418 w 852"/>
                <a:gd name="T31" fmla="*/ 528 h 1260"/>
                <a:gd name="T32" fmla="*/ 408 w 852"/>
                <a:gd name="T33" fmla="*/ 507 h 1260"/>
                <a:gd name="T34" fmla="*/ 398 w 852"/>
                <a:gd name="T35" fmla="*/ 492 h 1260"/>
                <a:gd name="T36" fmla="*/ 373 w 852"/>
                <a:gd name="T37" fmla="*/ 446 h 1260"/>
                <a:gd name="T38" fmla="*/ 363 w 852"/>
                <a:gd name="T39" fmla="*/ 430 h 1260"/>
                <a:gd name="T40" fmla="*/ 348 w 852"/>
                <a:gd name="T41" fmla="*/ 194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8393" name="Freeform 92">
              <a:extLst>
                <a:ext uri="{FF2B5EF4-FFF2-40B4-BE49-F238E27FC236}">
                  <a16:creationId xmlns:a16="http://schemas.microsoft.com/office/drawing/2014/main" id="{1DB6A568-1001-4FD1-8FDB-0670827BCFC8}"/>
                </a:ext>
              </a:extLst>
            </p:cNvPr>
            <p:cNvSpPr>
              <a:spLocks/>
            </p:cNvSpPr>
            <p:nvPr/>
          </p:nvSpPr>
          <p:spPr bwMode="auto">
            <a:xfrm>
              <a:off x="4846" y="1794"/>
              <a:ext cx="189" cy="274"/>
            </a:xfrm>
            <a:custGeom>
              <a:avLst/>
              <a:gdLst>
                <a:gd name="T0" fmla="*/ 123 w 768"/>
                <a:gd name="T1" fmla="*/ 46 h 630"/>
                <a:gd name="T2" fmla="*/ 48 w 768"/>
                <a:gd name="T3" fmla="*/ 51 h 630"/>
                <a:gd name="T4" fmla="*/ 3 w 768"/>
                <a:gd name="T5" fmla="*/ 118 h 630"/>
                <a:gd name="T6" fmla="*/ 9 w 768"/>
                <a:gd name="T7" fmla="*/ 215 h 630"/>
                <a:gd name="T8" fmla="*/ 38 w 768"/>
                <a:gd name="T9" fmla="*/ 246 h 630"/>
                <a:gd name="T10" fmla="*/ 73 w 768"/>
                <a:gd name="T11" fmla="*/ 287 h 630"/>
                <a:gd name="T12" fmla="*/ 158 w 768"/>
                <a:gd name="T13" fmla="*/ 379 h 630"/>
                <a:gd name="T14" fmla="*/ 173 w 768"/>
                <a:gd name="T15" fmla="*/ 394 h 630"/>
                <a:gd name="T16" fmla="*/ 222 w 768"/>
                <a:gd name="T17" fmla="*/ 410 h 630"/>
                <a:gd name="T18" fmla="*/ 302 w 768"/>
                <a:gd name="T19" fmla="*/ 436 h 630"/>
                <a:gd name="T20" fmla="*/ 402 w 768"/>
                <a:gd name="T21" fmla="*/ 420 h 630"/>
                <a:gd name="T22" fmla="*/ 441 w 768"/>
                <a:gd name="T23" fmla="*/ 405 h 630"/>
                <a:gd name="T24" fmla="*/ 462 w 768"/>
                <a:gd name="T25" fmla="*/ 369 h 630"/>
                <a:gd name="T26" fmla="*/ 482 w 768"/>
                <a:gd name="T27" fmla="*/ 328 h 630"/>
                <a:gd name="T28" fmla="*/ 486 w 768"/>
                <a:gd name="T29" fmla="*/ 302 h 630"/>
                <a:gd name="T30" fmla="*/ 497 w 768"/>
                <a:gd name="T31" fmla="*/ 287 h 630"/>
                <a:gd name="T32" fmla="*/ 516 w 768"/>
                <a:gd name="T33" fmla="*/ 205 h 630"/>
                <a:gd name="T34" fmla="*/ 511 w 768"/>
                <a:gd name="T35" fmla="*/ 123 h 630"/>
                <a:gd name="T36" fmla="*/ 486 w 768"/>
                <a:gd name="T37" fmla="*/ 77 h 630"/>
                <a:gd name="T38" fmla="*/ 312 w 768"/>
                <a:gd name="T39" fmla="*/ 0 h 630"/>
                <a:gd name="T40" fmla="*/ 138 w 768"/>
                <a:gd name="T41" fmla="*/ 21 h 630"/>
                <a:gd name="T42" fmla="*/ 123 w 768"/>
                <a:gd name="T43" fmla="*/ 46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grpSp>
      <p:grpSp>
        <p:nvGrpSpPr>
          <p:cNvPr id="195677" name="Group 93">
            <a:extLst>
              <a:ext uri="{FF2B5EF4-FFF2-40B4-BE49-F238E27FC236}">
                <a16:creationId xmlns:a16="http://schemas.microsoft.com/office/drawing/2014/main" id="{A618C793-E2FC-40C1-BA87-0221BD6E5F56}"/>
              </a:ext>
            </a:extLst>
          </p:cNvPr>
          <p:cNvGrpSpPr>
            <a:grpSpLocks/>
          </p:cNvGrpSpPr>
          <p:nvPr/>
        </p:nvGrpSpPr>
        <p:grpSpPr bwMode="auto">
          <a:xfrm>
            <a:off x="6457950" y="2914650"/>
            <a:ext cx="1371600" cy="1371600"/>
            <a:chOff x="4608" y="2064"/>
            <a:chExt cx="1296" cy="1152"/>
          </a:xfrm>
        </p:grpSpPr>
        <p:graphicFrame>
          <p:nvGraphicFramePr>
            <p:cNvPr id="8307" name="Object 94">
              <a:extLst>
                <a:ext uri="{FF2B5EF4-FFF2-40B4-BE49-F238E27FC236}">
                  <a16:creationId xmlns:a16="http://schemas.microsoft.com/office/drawing/2014/main" id="{1B97D3C6-12FE-469B-86DA-D7737B6AA039}"/>
                </a:ext>
              </a:extLst>
            </p:cNvPr>
            <p:cNvGraphicFramePr>
              <a:graphicFrameLocks noChangeAspect="1"/>
            </p:cNvGraphicFramePr>
            <p:nvPr/>
          </p:nvGraphicFramePr>
          <p:xfrm>
            <a:off x="4608" y="2064"/>
            <a:ext cx="1296" cy="1152"/>
          </p:xfrm>
          <a:graphic>
            <a:graphicData uri="http://schemas.openxmlformats.org/presentationml/2006/ole">
              <mc:AlternateContent xmlns:mc="http://schemas.openxmlformats.org/markup-compatibility/2006">
                <mc:Choice xmlns:v="urn:schemas-microsoft-com:vml" Requires="v">
                  <p:oleObj name="Worksheet" r:id="rId5" imgW="4038840" imgH="3465000" progId="Excel.Sheet.8">
                    <p:embed/>
                  </p:oleObj>
                </mc:Choice>
                <mc:Fallback>
                  <p:oleObj name="Worksheet" r:id="rId5" imgW="4038840" imgH="3465000" progId="Excel.Sheet.8">
                    <p:embed/>
                    <p:pic>
                      <p:nvPicPr>
                        <p:cNvPr id="8307" name="Object 94">
                          <a:extLst>
                            <a:ext uri="{FF2B5EF4-FFF2-40B4-BE49-F238E27FC236}">
                              <a16:creationId xmlns:a16="http://schemas.microsoft.com/office/drawing/2014/main" id="{1B97D3C6-12FE-469B-86DA-D7737B6AA0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064"/>
                          <a:ext cx="1296"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08" name="Freeform 95">
              <a:extLst>
                <a:ext uri="{FF2B5EF4-FFF2-40B4-BE49-F238E27FC236}">
                  <a16:creationId xmlns:a16="http://schemas.microsoft.com/office/drawing/2014/main" id="{99E9FC8F-0B33-4082-9852-0F539C2F7F63}"/>
                </a:ext>
              </a:extLst>
            </p:cNvPr>
            <p:cNvSpPr>
              <a:spLocks/>
            </p:cNvSpPr>
            <p:nvPr/>
          </p:nvSpPr>
          <p:spPr bwMode="auto">
            <a:xfrm>
              <a:off x="4880" y="2404"/>
              <a:ext cx="175" cy="252"/>
            </a:xfrm>
            <a:custGeom>
              <a:avLst/>
              <a:gdLst>
                <a:gd name="T0" fmla="*/ 133 w 728"/>
                <a:gd name="T1" fmla="*/ 5 h 896"/>
                <a:gd name="T2" fmla="*/ 74 w 728"/>
                <a:gd name="T3" fmla="*/ 64 h 896"/>
                <a:gd name="T4" fmla="*/ 54 w 728"/>
                <a:gd name="T5" fmla="*/ 93 h 896"/>
                <a:gd name="T6" fmla="*/ 44 w 728"/>
                <a:gd name="T7" fmla="*/ 108 h 896"/>
                <a:gd name="T8" fmla="*/ 14 w 728"/>
                <a:gd name="T9" fmla="*/ 202 h 896"/>
                <a:gd name="T10" fmla="*/ 44 w 728"/>
                <a:gd name="T11" fmla="*/ 468 h 896"/>
                <a:gd name="T12" fmla="*/ 74 w 728"/>
                <a:gd name="T13" fmla="*/ 508 h 896"/>
                <a:gd name="T14" fmla="*/ 223 w 728"/>
                <a:gd name="T15" fmla="*/ 597 h 896"/>
                <a:gd name="T16" fmla="*/ 332 w 728"/>
                <a:gd name="T17" fmla="*/ 567 h 896"/>
                <a:gd name="T18" fmla="*/ 426 w 728"/>
                <a:gd name="T19" fmla="*/ 474 h 896"/>
                <a:gd name="T20" fmla="*/ 461 w 728"/>
                <a:gd name="T21" fmla="*/ 404 h 896"/>
                <a:gd name="T22" fmla="*/ 471 w 728"/>
                <a:gd name="T23" fmla="*/ 375 h 896"/>
                <a:gd name="T24" fmla="*/ 476 w 728"/>
                <a:gd name="T25" fmla="*/ 360 h 896"/>
                <a:gd name="T26" fmla="*/ 456 w 728"/>
                <a:gd name="T27" fmla="*/ 197 h 896"/>
                <a:gd name="T28" fmla="*/ 381 w 728"/>
                <a:gd name="T29" fmla="*/ 89 h 896"/>
                <a:gd name="T30" fmla="*/ 342 w 728"/>
                <a:gd name="T31" fmla="*/ 59 h 896"/>
                <a:gd name="T32" fmla="*/ 312 w 728"/>
                <a:gd name="T33" fmla="*/ 39 h 896"/>
                <a:gd name="T34" fmla="*/ 198 w 728"/>
                <a:gd name="T35" fmla="*/ 0 h 896"/>
                <a:gd name="T36" fmla="*/ 138 w 728"/>
                <a:gd name="T37" fmla="*/ 5 h 896"/>
                <a:gd name="T38" fmla="*/ 123 w 728"/>
                <a:gd name="T39" fmla="*/ 9 h 896"/>
                <a:gd name="T40" fmla="*/ 133 w 728"/>
                <a:gd name="T41" fmla="*/ 5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8309" name="Freeform 96">
              <a:extLst>
                <a:ext uri="{FF2B5EF4-FFF2-40B4-BE49-F238E27FC236}">
                  <a16:creationId xmlns:a16="http://schemas.microsoft.com/office/drawing/2014/main" id="{CCF058EF-7F48-40D5-BC26-2E25033D248C}"/>
                </a:ext>
              </a:extLst>
            </p:cNvPr>
            <p:cNvSpPr>
              <a:spLocks/>
            </p:cNvSpPr>
            <p:nvPr/>
          </p:nvSpPr>
          <p:spPr bwMode="auto">
            <a:xfrm>
              <a:off x="5222" y="2618"/>
              <a:ext cx="175" cy="252"/>
            </a:xfrm>
            <a:custGeom>
              <a:avLst/>
              <a:gdLst>
                <a:gd name="T0" fmla="*/ 342 w 802"/>
                <a:gd name="T1" fmla="*/ 29 h 889"/>
                <a:gd name="T2" fmla="*/ 252 w 802"/>
                <a:gd name="T3" fmla="*/ 118 h 889"/>
                <a:gd name="T4" fmla="*/ 158 w 802"/>
                <a:gd name="T5" fmla="*/ 197 h 889"/>
                <a:gd name="T6" fmla="*/ 148 w 802"/>
                <a:gd name="T7" fmla="*/ 212 h 889"/>
                <a:gd name="T8" fmla="*/ 133 w 802"/>
                <a:gd name="T9" fmla="*/ 222 h 889"/>
                <a:gd name="T10" fmla="*/ 128 w 802"/>
                <a:gd name="T11" fmla="*/ 237 h 889"/>
                <a:gd name="T12" fmla="*/ 113 w 802"/>
                <a:gd name="T13" fmla="*/ 257 h 889"/>
                <a:gd name="T14" fmla="*/ 89 w 802"/>
                <a:gd name="T15" fmla="*/ 331 h 889"/>
                <a:gd name="T16" fmla="*/ 74 w 802"/>
                <a:gd name="T17" fmla="*/ 346 h 889"/>
                <a:gd name="T18" fmla="*/ 54 w 802"/>
                <a:gd name="T19" fmla="*/ 375 h 889"/>
                <a:gd name="T20" fmla="*/ 29 w 802"/>
                <a:gd name="T21" fmla="*/ 420 h 889"/>
                <a:gd name="T22" fmla="*/ 9 w 802"/>
                <a:gd name="T23" fmla="*/ 469 h 889"/>
                <a:gd name="T24" fmla="*/ 24 w 802"/>
                <a:gd name="T25" fmla="*/ 563 h 889"/>
                <a:gd name="T26" fmla="*/ 54 w 802"/>
                <a:gd name="T27" fmla="*/ 583 h 889"/>
                <a:gd name="T28" fmla="*/ 83 w 802"/>
                <a:gd name="T29" fmla="*/ 592 h 889"/>
                <a:gd name="T30" fmla="*/ 237 w 802"/>
                <a:gd name="T31" fmla="*/ 583 h 889"/>
                <a:gd name="T32" fmla="*/ 347 w 802"/>
                <a:gd name="T33" fmla="*/ 548 h 889"/>
                <a:gd name="T34" fmla="*/ 382 w 802"/>
                <a:gd name="T35" fmla="*/ 528 h 889"/>
                <a:gd name="T36" fmla="*/ 451 w 802"/>
                <a:gd name="T37" fmla="*/ 434 h 889"/>
                <a:gd name="T38" fmla="*/ 466 w 802"/>
                <a:gd name="T39" fmla="*/ 400 h 889"/>
                <a:gd name="T40" fmla="*/ 501 w 802"/>
                <a:gd name="T41" fmla="*/ 356 h 889"/>
                <a:gd name="T42" fmla="*/ 526 w 802"/>
                <a:gd name="T43" fmla="*/ 301 h 889"/>
                <a:gd name="T44" fmla="*/ 535 w 802"/>
                <a:gd name="T45" fmla="*/ 257 h 889"/>
                <a:gd name="T46" fmla="*/ 436 w 802"/>
                <a:gd name="T47" fmla="*/ 0 h 889"/>
                <a:gd name="T48" fmla="*/ 357 w 802"/>
                <a:gd name="T49" fmla="*/ 15 h 889"/>
                <a:gd name="T50" fmla="*/ 342 w 802"/>
                <a:gd name="T51" fmla="*/ 29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grpSp>
      <p:sp>
        <p:nvSpPr>
          <p:cNvPr id="195681" name="Line 97">
            <a:extLst>
              <a:ext uri="{FF2B5EF4-FFF2-40B4-BE49-F238E27FC236}">
                <a16:creationId xmlns:a16="http://schemas.microsoft.com/office/drawing/2014/main" id="{986997AD-08D6-4055-BCAD-7F6356751495}"/>
              </a:ext>
            </a:extLst>
          </p:cNvPr>
          <p:cNvSpPr>
            <a:spLocks noChangeShapeType="1"/>
          </p:cNvSpPr>
          <p:nvPr/>
        </p:nvSpPr>
        <p:spPr bwMode="auto">
          <a:xfrm>
            <a:off x="4514850" y="3543300"/>
            <a:ext cx="2667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5682" name="Line 98">
            <a:extLst>
              <a:ext uri="{FF2B5EF4-FFF2-40B4-BE49-F238E27FC236}">
                <a16:creationId xmlns:a16="http://schemas.microsoft.com/office/drawing/2014/main" id="{F31EAC7B-9E3C-4C02-8DAC-A632876B7563}"/>
              </a:ext>
            </a:extLst>
          </p:cNvPr>
          <p:cNvSpPr>
            <a:spLocks noChangeShapeType="1"/>
          </p:cNvSpPr>
          <p:nvPr/>
        </p:nvSpPr>
        <p:spPr bwMode="auto">
          <a:xfrm>
            <a:off x="6210300" y="3543300"/>
            <a:ext cx="24765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nvGrpSpPr>
          <p:cNvPr id="195683" name="Group 99">
            <a:extLst>
              <a:ext uri="{FF2B5EF4-FFF2-40B4-BE49-F238E27FC236}">
                <a16:creationId xmlns:a16="http://schemas.microsoft.com/office/drawing/2014/main" id="{F39DE31D-69BF-4296-8ADF-2FD3C4B8FC8C}"/>
              </a:ext>
            </a:extLst>
          </p:cNvPr>
          <p:cNvGrpSpPr>
            <a:grpSpLocks/>
          </p:cNvGrpSpPr>
          <p:nvPr/>
        </p:nvGrpSpPr>
        <p:grpSpPr bwMode="auto">
          <a:xfrm>
            <a:off x="5372100" y="4229100"/>
            <a:ext cx="1790700" cy="285750"/>
            <a:chOff x="2816" y="3648"/>
            <a:chExt cx="1712" cy="240"/>
          </a:xfrm>
        </p:grpSpPr>
        <p:sp>
          <p:nvSpPr>
            <p:cNvPr id="8304" name="Line 100">
              <a:extLst>
                <a:ext uri="{FF2B5EF4-FFF2-40B4-BE49-F238E27FC236}">
                  <a16:creationId xmlns:a16="http://schemas.microsoft.com/office/drawing/2014/main" id="{C06E04E6-61F7-4DEB-BA20-BF87383E1F49}"/>
                </a:ext>
              </a:extLst>
            </p:cNvPr>
            <p:cNvSpPr>
              <a:spLocks noChangeShapeType="1"/>
            </p:cNvSpPr>
            <p:nvPr/>
          </p:nvSpPr>
          <p:spPr bwMode="auto">
            <a:xfrm>
              <a:off x="4512" y="3648"/>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305" name="Line 101">
              <a:extLst>
                <a:ext uri="{FF2B5EF4-FFF2-40B4-BE49-F238E27FC236}">
                  <a16:creationId xmlns:a16="http://schemas.microsoft.com/office/drawing/2014/main" id="{407FB790-71B6-4B3E-9672-70A0C965F94E}"/>
                </a:ext>
              </a:extLst>
            </p:cNvPr>
            <p:cNvSpPr>
              <a:spLocks noChangeShapeType="1"/>
            </p:cNvSpPr>
            <p:nvPr/>
          </p:nvSpPr>
          <p:spPr bwMode="auto">
            <a:xfrm flipH="1">
              <a:off x="2816" y="3888"/>
              <a:ext cx="171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306" name="Line 102">
              <a:extLst>
                <a:ext uri="{FF2B5EF4-FFF2-40B4-BE49-F238E27FC236}">
                  <a16:creationId xmlns:a16="http://schemas.microsoft.com/office/drawing/2014/main" id="{194DA89A-F269-4CD0-92C8-ADE5C960CD42}"/>
                </a:ext>
              </a:extLst>
            </p:cNvPr>
            <p:cNvSpPr>
              <a:spLocks noChangeShapeType="1"/>
            </p:cNvSpPr>
            <p:nvPr/>
          </p:nvSpPr>
          <p:spPr bwMode="auto">
            <a:xfrm flipV="1">
              <a:off x="2832" y="3696"/>
              <a:ext cx="0" cy="1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8201" name="Rectangle 103">
            <a:extLst>
              <a:ext uri="{FF2B5EF4-FFF2-40B4-BE49-F238E27FC236}">
                <a16:creationId xmlns:a16="http://schemas.microsoft.com/office/drawing/2014/main" id="{F4CFB833-9293-4595-8C25-6713373DEEB0}"/>
              </a:ext>
            </a:extLst>
          </p:cNvPr>
          <p:cNvSpPr>
            <a:spLocks noChangeArrowheads="1"/>
          </p:cNvSpPr>
          <p:nvPr/>
        </p:nvSpPr>
        <p:spPr bwMode="auto">
          <a:xfrm>
            <a:off x="1428750" y="2914650"/>
            <a:ext cx="1371600" cy="1371600"/>
          </a:xfrm>
          <a:prstGeom prst="rect">
            <a:avLst/>
          </a:prstGeom>
          <a:solidFill>
            <a:srgbClr val="FFFFFF"/>
          </a:solidFill>
          <a:ln w="0">
            <a:solidFill>
              <a:srgbClr val="000000"/>
            </a:solidFill>
            <a:miter lim="800000"/>
            <a:headEnd/>
            <a:tailEnd/>
          </a:ln>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02" name="Rectangle 104">
            <a:extLst>
              <a:ext uri="{FF2B5EF4-FFF2-40B4-BE49-F238E27FC236}">
                <a16:creationId xmlns:a16="http://schemas.microsoft.com/office/drawing/2014/main" id="{5D684FD8-3441-4C0D-B416-343E81405401}"/>
              </a:ext>
            </a:extLst>
          </p:cNvPr>
          <p:cNvSpPr>
            <a:spLocks noChangeArrowheads="1"/>
          </p:cNvSpPr>
          <p:nvPr/>
        </p:nvSpPr>
        <p:spPr bwMode="auto">
          <a:xfrm>
            <a:off x="1600200" y="3028950"/>
            <a:ext cx="1177529" cy="11060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03" name="Line 105">
            <a:extLst>
              <a:ext uri="{FF2B5EF4-FFF2-40B4-BE49-F238E27FC236}">
                <a16:creationId xmlns:a16="http://schemas.microsoft.com/office/drawing/2014/main" id="{E8EE1676-9E45-4A21-93A5-BE927B6E6C77}"/>
              </a:ext>
            </a:extLst>
          </p:cNvPr>
          <p:cNvSpPr>
            <a:spLocks noChangeShapeType="1"/>
          </p:cNvSpPr>
          <p:nvPr/>
        </p:nvSpPr>
        <p:spPr bwMode="auto">
          <a:xfrm>
            <a:off x="1559719" y="4007644"/>
            <a:ext cx="1177529"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04" name="Line 106">
            <a:extLst>
              <a:ext uri="{FF2B5EF4-FFF2-40B4-BE49-F238E27FC236}">
                <a16:creationId xmlns:a16="http://schemas.microsoft.com/office/drawing/2014/main" id="{FF5B83FD-49BB-4A6F-A569-3E56CB16A493}"/>
              </a:ext>
            </a:extLst>
          </p:cNvPr>
          <p:cNvSpPr>
            <a:spLocks noChangeShapeType="1"/>
          </p:cNvSpPr>
          <p:nvPr/>
        </p:nvSpPr>
        <p:spPr bwMode="auto">
          <a:xfrm>
            <a:off x="1559719" y="3896917"/>
            <a:ext cx="1177529"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05" name="Line 107">
            <a:extLst>
              <a:ext uri="{FF2B5EF4-FFF2-40B4-BE49-F238E27FC236}">
                <a16:creationId xmlns:a16="http://schemas.microsoft.com/office/drawing/2014/main" id="{55DF3F1E-D924-4CB2-A892-ACD74465456E}"/>
              </a:ext>
            </a:extLst>
          </p:cNvPr>
          <p:cNvSpPr>
            <a:spLocks noChangeShapeType="1"/>
          </p:cNvSpPr>
          <p:nvPr/>
        </p:nvSpPr>
        <p:spPr bwMode="auto">
          <a:xfrm>
            <a:off x="1559719" y="3784998"/>
            <a:ext cx="1177529"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06" name="Line 108">
            <a:extLst>
              <a:ext uri="{FF2B5EF4-FFF2-40B4-BE49-F238E27FC236}">
                <a16:creationId xmlns:a16="http://schemas.microsoft.com/office/drawing/2014/main" id="{D5FCE49D-2804-4083-9DAB-8581089A7068}"/>
              </a:ext>
            </a:extLst>
          </p:cNvPr>
          <p:cNvSpPr>
            <a:spLocks noChangeShapeType="1"/>
          </p:cNvSpPr>
          <p:nvPr/>
        </p:nvSpPr>
        <p:spPr bwMode="auto">
          <a:xfrm>
            <a:off x="1559719" y="3674269"/>
            <a:ext cx="1177529"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07" name="Line 109">
            <a:extLst>
              <a:ext uri="{FF2B5EF4-FFF2-40B4-BE49-F238E27FC236}">
                <a16:creationId xmlns:a16="http://schemas.microsoft.com/office/drawing/2014/main" id="{9B4AC181-ACAA-4B34-8EA3-9CE1E7C7AF2D}"/>
              </a:ext>
            </a:extLst>
          </p:cNvPr>
          <p:cNvSpPr>
            <a:spLocks noChangeShapeType="1"/>
          </p:cNvSpPr>
          <p:nvPr/>
        </p:nvSpPr>
        <p:spPr bwMode="auto">
          <a:xfrm>
            <a:off x="1559719" y="3563542"/>
            <a:ext cx="1177529"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08" name="Line 110">
            <a:extLst>
              <a:ext uri="{FF2B5EF4-FFF2-40B4-BE49-F238E27FC236}">
                <a16:creationId xmlns:a16="http://schemas.microsoft.com/office/drawing/2014/main" id="{7BF370FA-B950-4A14-8192-B25933FAB461}"/>
              </a:ext>
            </a:extLst>
          </p:cNvPr>
          <p:cNvSpPr>
            <a:spLocks noChangeShapeType="1"/>
          </p:cNvSpPr>
          <p:nvPr/>
        </p:nvSpPr>
        <p:spPr bwMode="auto">
          <a:xfrm>
            <a:off x="1559719" y="3456385"/>
            <a:ext cx="1177529"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09" name="Line 111">
            <a:extLst>
              <a:ext uri="{FF2B5EF4-FFF2-40B4-BE49-F238E27FC236}">
                <a16:creationId xmlns:a16="http://schemas.microsoft.com/office/drawing/2014/main" id="{C537D132-B6E4-47EA-8796-6C9982720475}"/>
              </a:ext>
            </a:extLst>
          </p:cNvPr>
          <p:cNvSpPr>
            <a:spLocks noChangeShapeType="1"/>
          </p:cNvSpPr>
          <p:nvPr/>
        </p:nvSpPr>
        <p:spPr bwMode="auto">
          <a:xfrm>
            <a:off x="1559719" y="3345656"/>
            <a:ext cx="1177529"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0" name="Line 112">
            <a:extLst>
              <a:ext uri="{FF2B5EF4-FFF2-40B4-BE49-F238E27FC236}">
                <a16:creationId xmlns:a16="http://schemas.microsoft.com/office/drawing/2014/main" id="{7BE7E71C-18BE-45CA-8F31-2209898204FB}"/>
              </a:ext>
            </a:extLst>
          </p:cNvPr>
          <p:cNvSpPr>
            <a:spLocks noChangeShapeType="1"/>
          </p:cNvSpPr>
          <p:nvPr/>
        </p:nvSpPr>
        <p:spPr bwMode="auto">
          <a:xfrm>
            <a:off x="1559719" y="3233738"/>
            <a:ext cx="1177529"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1" name="Line 113">
            <a:extLst>
              <a:ext uri="{FF2B5EF4-FFF2-40B4-BE49-F238E27FC236}">
                <a16:creationId xmlns:a16="http://schemas.microsoft.com/office/drawing/2014/main" id="{751E21A8-3FD0-48A1-B7F8-AAA04EB8BC7E}"/>
              </a:ext>
            </a:extLst>
          </p:cNvPr>
          <p:cNvSpPr>
            <a:spLocks noChangeShapeType="1"/>
          </p:cNvSpPr>
          <p:nvPr/>
        </p:nvSpPr>
        <p:spPr bwMode="auto">
          <a:xfrm>
            <a:off x="1559719" y="3123010"/>
            <a:ext cx="1177529"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2" name="Line 114">
            <a:extLst>
              <a:ext uri="{FF2B5EF4-FFF2-40B4-BE49-F238E27FC236}">
                <a16:creationId xmlns:a16="http://schemas.microsoft.com/office/drawing/2014/main" id="{14E2F03E-7448-4F00-8D77-7F80B59297F0}"/>
              </a:ext>
            </a:extLst>
          </p:cNvPr>
          <p:cNvSpPr>
            <a:spLocks noChangeShapeType="1"/>
          </p:cNvSpPr>
          <p:nvPr/>
        </p:nvSpPr>
        <p:spPr bwMode="auto">
          <a:xfrm>
            <a:off x="1559719" y="3012281"/>
            <a:ext cx="1177529"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3" name="Line 115">
            <a:extLst>
              <a:ext uri="{FF2B5EF4-FFF2-40B4-BE49-F238E27FC236}">
                <a16:creationId xmlns:a16="http://schemas.microsoft.com/office/drawing/2014/main" id="{A790B6ED-1126-4E93-8944-E5175902D613}"/>
              </a:ext>
            </a:extLst>
          </p:cNvPr>
          <p:cNvSpPr>
            <a:spLocks noChangeShapeType="1"/>
          </p:cNvSpPr>
          <p:nvPr/>
        </p:nvSpPr>
        <p:spPr bwMode="auto">
          <a:xfrm>
            <a:off x="1678781" y="3012281"/>
            <a:ext cx="1191"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4" name="Line 116">
            <a:extLst>
              <a:ext uri="{FF2B5EF4-FFF2-40B4-BE49-F238E27FC236}">
                <a16:creationId xmlns:a16="http://schemas.microsoft.com/office/drawing/2014/main" id="{A7E96BCF-3DF1-4CCC-8CAF-D8C5556A26A4}"/>
              </a:ext>
            </a:extLst>
          </p:cNvPr>
          <p:cNvSpPr>
            <a:spLocks noChangeShapeType="1"/>
          </p:cNvSpPr>
          <p:nvPr/>
        </p:nvSpPr>
        <p:spPr bwMode="auto">
          <a:xfrm>
            <a:off x="1793081" y="3012281"/>
            <a:ext cx="1191"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5" name="Line 117">
            <a:extLst>
              <a:ext uri="{FF2B5EF4-FFF2-40B4-BE49-F238E27FC236}">
                <a16:creationId xmlns:a16="http://schemas.microsoft.com/office/drawing/2014/main" id="{760DC13A-D02F-4E89-A88A-689A49228F39}"/>
              </a:ext>
            </a:extLst>
          </p:cNvPr>
          <p:cNvSpPr>
            <a:spLocks noChangeShapeType="1"/>
          </p:cNvSpPr>
          <p:nvPr/>
        </p:nvSpPr>
        <p:spPr bwMode="auto">
          <a:xfrm>
            <a:off x="1912144" y="3012281"/>
            <a:ext cx="1191"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6" name="Line 118">
            <a:extLst>
              <a:ext uri="{FF2B5EF4-FFF2-40B4-BE49-F238E27FC236}">
                <a16:creationId xmlns:a16="http://schemas.microsoft.com/office/drawing/2014/main" id="{C37CD206-0090-41D4-85A5-9B18A3BF065E}"/>
              </a:ext>
            </a:extLst>
          </p:cNvPr>
          <p:cNvSpPr>
            <a:spLocks noChangeShapeType="1"/>
          </p:cNvSpPr>
          <p:nvPr/>
        </p:nvSpPr>
        <p:spPr bwMode="auto">
          <a:xfrm>
            <a:off x="2031206" y="3012281"/>
            <a:ext cx="1191"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7" name="Line 119">
            <a:extLst>
              <a:ext uri="{FF2B5EF4-FFF2-40B4-BE49-F238E27FC236}">
                <a16:creationId xmlns:a16="http://schemas.microsoft.com/office/drawing/2014/main" id="{5264C4FE-9388-4C0D-BF13-89BD6AD99905}"/>
              </a:ext>
            </a:extLst>
          </p:cNvPr>
          <p:cNvSpPr>
            <a:spLocks noChangeShapeType="1"/>
          </p:cNvSpPr>
          <p:nvPr/>
        </p:nvSpPr>
        <p:spPr bwMode="auto">
          <a:xfrm>
            <a:off x="2150269" y="3012281"/>
            <a:ext cx="0"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8" name="Line 120">
            <a:extLst>
              <a:ext uri="{FF2B5EF4-FFF2-40B4-BE49-F238E27FC236}">
                <a16:creationId xmlns:a16="http://schemas.microsoft.com/office/drawing/2014/main" id="{009F2E65-46E9-4193-9171-3707D7DC6336}"/>
              </a:ext>
            </a:extLst>
          </p:cNvPr>
          <p:cNvSpPr>
            <a:spLocks noChangeShapeType="1"/>
          </p:cNvSpPr>
          <p:nvPr/>
        </p:nvSpPr>
        <p:spPr bwMode="auto">
          <a:xfrm>
            <a:off x="2265760" y="3012281"/>
            <a:ext cx="1190"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19" name="Line 121">
            <a:extLst>
              <a:ext uri="{FF2B5EF4-FFF2-40B4-BE49-F238E27FC236}">
                <a16:creationId xmlns:a16="http://schemas.microsoft.com/office/drawing/2014/main" id="{2AF69807-4F0E-45AA-B31F-94DD40813370}"/>
              </a:ext>
            </a:extLst>
          </p:cNvPr>
          <p:cNvSpPr>
            <a:spLocks noChangeShapeType="1"/>
          </p:cNvSpPr>
          <p:nvPr/>
        </p:nvSpPr>
        <p:spPr bwMode="auto">
          <a:xfrm>
            <a:off x="2383631" y="3012281"/>
            <a:ext cx="1191"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20" name="Line 122">
            <a:extLst>
              <a:ext uri="{FF2B5EF4-FFF2-40B4-BE49-F238E27FC236}">
                <a16:creationId xmlns:a16="http://schemas.microsoft.com/office/drawing/2014/main" id="{A60D9866-A5C0-4F32-A5BD-630F7D2601D9}"/>
              </a:ext>
            </a:extLst>
          </p:cNvPr>
          <p:cNvSpPr>
            <a:spLocks noChangeShapeType="1"/>
          </p:cNvSpPr>
          <p:nvPr/>
        </p:nvSpPr>
        <p:spPr bwMode="auto">
          <a:xfrm>
            <a:off x="2502694" y="3012281"/>
            <a:ext cx="1191"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21" name="Line 123">
            <a:extLst>
              <a:ext uri="{FF2B5EF4-FFF2-40B4-BE49-F238E27FC236}">
                <a16:creationId xmlns:a16="http://schemas.microsoft.com/office/drawing/2014/main" id="{772C4773-2B99-4770-AFEC-931E81445324}"/>
              </a:ext>
            </a:extLst>
          </p:cNvPr>
          <p:cNvSpPr>
            <a:spLocks noChangeShapeType="1"/>
          </p:cNvSpPr>
          <p:nvPr/>
        </p:nvSpPr>
        <p:spPr bwMode="auto">
          <a:xfrm>
            <a:off x="2618185" y="3012281"/>
            <a:ext cx="1190"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22" name="Line 124">
            <a:extLst>
              <a:ext uri="{FF2B5EF4-FFF2-40B4-BE49-F238E27FC236}">
                <a16:creationId xmlns:a16="http://schemas.microsoft.com/office/drawing/2014/main" id="{0DF9A756-1736-4714-BDDE-D1749B96082E}"/>
              </a:ext>
            </a:extLst>
          </p:cNvPr>
          <p:cNvSpPr>
            <a:spLocks noChangeShapeType="1"/>
          </p:cNvSpPr>
          <p:nvPr/>
        </p:nvSpPr>
        <p:spPr bwMode="auto">
          <a:xfrm>
            <a:off x="2737247" y="3012281"/>
            <a:ext cx="0"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23" name="Rectangle 125">
            <a:extLst>
              <a:ext uri="{FF2B5EF4-FFF2-40B4-BE49-F238E27FC236}">
                <a16:creationId xmlns:a16="http://schemas.microsoft.com/office/drawing/2014/main" id="{139934EA-9061-406F-9B13-06DE0592F72D}"/>
              </a:ext>
            </a:extLst>
          </p:cNvPr>
          <p:cNvSpPr>
            <a:spLocks noChangeArrowheads="1"/>
          </p:cNvSpPr>
          <p:nvPr/>
        </p:nvSpPr>
        <p:spPr bwMode="auto">
          <a:xfrm>
            <a:off x="1559719" y="3012281"/>
            <a:ext cx="1177529" cy="110609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24" name="Line 126">
            <a:extLst>
              <a:ext uri="{FF2B5EF4-FFF2-40B4-BE49-F238E27FC236}">
                <a16:creationId xmlns:a16="http://schemas.microsoft.com/office/drawing/2014/main" id="{BB142E02-2074-4B8E-B1F2-E038D17D116B}"/>
              </a:ext>
            </a:extLst>
          </p:cNvPr>
          <p:cNvSpPr>
            <a:spLocks noChangeShapeType="1"/>
          </p:cNvSpPr>
          <p:nvPr/>
        </p:nvSpPr>
        <p:spPr bwMode="auto">
          <a:xfrm>
            <a:off x="1559719" y="3012281"/>
            <a:ext cx="1191" cy="11060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25" name="Line 127">
            <a:extLst>
              <a:ext uri="{FF2B5EF4-FFF2-40B4-BE49-F238E27FC236}">
                <a16:creationId xmlns:a16="http://schemas.microsoft.com/office/drawing/2014/main" id="{34B7CDAD-B83E-4EC4-961E-559E9803AF9D}"/>
              </a:ext>
            </a:extLst>
          </p:cNvPr>
          <p:cNvSpPr>
            <a:spLocks noChangeShapeType="1"/>
          </p:cNvSpPr>
          <p:nvPr/>
        </p:nvSpPr>
        <p:spPr bwMode="auto">
          <a:xfrm>
            <a:off x="1547813" y="4118373"/>
            <a:ext cx="11906"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26" name="Line 128">
            <a:extLst>
              <a:ext uri="{FF2B5EF4-FFF2-40B4-BE49-F238E27FC236}">
                <a16:creationId xmlns:a16="http://schemas.microsoft.com/office/drawing/2014/main" id="{7D23AAC0-8159-4347-9670-8090D3453483}"/>
              </a:ext>
            </a:extLst>
          </p:cNvPr>
          <p:cNvSpPr>
            <a:spLocks noChangeShapeType="1"/>
          </p:cNvSpPr>
          <p:nvPr/>
        </p:nvSpPr>
        <p:spPr bwMode="auto">
          <a:xfrm>
            <a:off x="1547813" y="4007644"/>
            <a:ext cx="11906"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27" name="Line 129">
            <a:extLst>
              <a:ext uri="{FF2B5EF4-FFF2-40B4-BE49-F238E27FC236}">
                <a16:creationId xmlns:a16="http://schemas.microsoft.com/office/drawing/2014/main" id="{126D6289-1094-489A-8FD8-3FA4E8E34C22}"/>
              </a:ext>
            </a:extLst>
          </p:cNvPr>
          <p:cNvSpPr>
            <a:spLocks noChangeShapeType="1"/>
          </p:cNvSpPr>
          <p:nvPr/>
        </p:nvSpPr>
        <p:spPr bwMode="auto">
          <a:xfrm>
            <a:off x="1547813" y="3896917"/>
            <a:ext cx="11906"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28" name="Line 130">
            <a:extLst>
              <a:ext uri="{FF2B5EF4-FFF2-40B4-BE49-F238E27FC236}">
                <a16:creationId xmlns:a16="http://schemas.microsoft.com/office/drawing/2014/main" id="{1C56E4B2-DA76-4226-A069-F0F0F93C7930}"/>
              </a:ext>
            </a:extLst>
          </p:cNvPr>
          <p:cNvSpPr>
            <a:spLocks noChangeShapeType="1"/>
          </p:cNvSpPr>
          <p:nvPr/>
        </p:nvSpPr>
        <p:spPr bwMode="auto">
          <a:xfrm>
            <a:off x="1547813" y="3784998"/>
            <a:ext cx="11906"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29" name="Line 131">
            <a:extLst>
              <a:ext uri="{FF2B5EF4-FFF2-40B4-BE49-F238E27FC236}">
                <a16:creationId xmlns:a16="http://schemas.microsoft.com/office/drawing/2014/main" id="{FCE05C7A-7295-41C1-A182-F584F3CD2710}"/>
              </a:ext>
            </a:extLst>
          </p:cNvPr>
          <p:cNvSpPr>
            <a:spLocks noChangeShapeType="1"/>
          </p:cNvSpPr>
          <p:nvPr/>
        </p:nvSpPr>
        <p:spPr bwMode="auto">
          <a:xfrm>
            <a:off x="1547813" y="3674269"/>
            <a:ext cx="11906"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0" name="Line 132">
            <a:extLst>
              <a:ext uri="{FF2B5EF4-FFF2-40B4-BE49-F238E27FC236}">
                <a16:creationId xmlns:a16="http://schemas.microsoft.com/office/drawing/2014/main" id="{74330F72-36C0-43BF-A865-B7FEA1819350}"/>
              </a:ext>
            </a:extLst>
          </p:cNvPr>
          <p:cNvSpPr>
            <a:spLocks noChangeShapeType="1"/>
          </p:cNvSpPr>
          <p:nvPr/>
        </p:nvSpPr>
        <p:spPr bwMode="auto">
          <a:xfrm>
            <a:off x="1547813" y="3563542"/>
            <a:ext cx="11906"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1" name="Line 133">
            <a:extLst>
              <a:ext uri="{FF2B5EF4-FFF2-40B4-BE49-F238E27FC236}">
                <a16:creationId xmlns:a16="http://schemas.microsoft.com/office/drawing/2014/main" id="{06547B87-9C77-4CEF-9D9B-4F213F9AAF37}"/>
              </a:ext>
            </a:extLst>
          </p:cNvPr>
          <p:cNvSpPr>
            <a:spLocks noChangeShapeType="1"/>
          </p:cNvSpPr>
          <p:nvPr/>
        </p:nvSpPr>
        <p:spPr bwMode="auto">
          <a:xfrm>
            <a:off x="1547813" y="3456385"/>
            <a:ext cx="11906"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2" name="Line 134">
            <a:extLst>
              <a:ext uri="{FF2B5EF4-FFF2-40B4-BE49-F238E27FC236}">
                <a16:creationId xmlns:a16="http://schemas.microsoft.com/office/drawing/2014/main" id="{AF069376-E9CE-4524-9D25-6FF06EE033B3}"/>
              </a:ext>
            </a:extLst>
          </p:cNvPr>
          <p:cNvSpPr>
            <a:spLocks noChangeShapeType="1"/>
          </p:cNvSpPr>
          <p:nvPr/>
        </p:nvSpPr>
        <p:spPr bwMode="auto">
          <a:xfrm>
            <a:off x="1547813" y="3345656"/>
            <a:ext cx="11906"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3" name="Line 135">
            <a:extLst>
              <a:ext uri="{FF2B5EF4-FFF2-40B4-BE49-F238E27FC236}">
                <a16:creationId xmlns:a16="http://schemas.microsoft.com/office/drawing/2014/main" id="{19C57AC7-721F-4203-9B92-159611F3E353}"/>
              </a:ext>
            </a:extLst>
          </p:cNvPr>
          <p:cNvSpPr>
            <a:spLocks noChangeShapeType="1"/>
          </p:cNvSpPr>
          <p:nvPr/>
        </p:nvSpPr>
        <p:spPr bwMode="auto">
          <a:xfrm>
            <a:off x="1547813" y="3233738"/>
            <a:ext cx="11906"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4" name="Line 136">
            <a:extLst>
              <a:ext uri="{FF2B5EF4-FFF2-40B4-BE49-F238E27FC236}">
                <a16:creationId xmlns:a16="http://schemas.microsoft.com/office/drawing/2014/main" id="{9B534F6F-B441-403A-8AE7-AC18F24242CA}"/>
              </a:ext>
            </a:extLst>
          </p:cNvPr>
          <p:cNvSpPr>
            <a:spLocks noChangeShapeType="1"/>
          </p:cNvSpPr>
          <p:nvPr/>
        </p:nvSpPr>
        <p:spPr bwMode="auto">
          <a:xfrm>
            <a:off x="1547813" y="3123010"/>
            <a:ext cx="11906"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5" name="Line 137">
            <a:extLst>
              <a:ext uri="{FF2B5EF4-FFF2-40B4-BE49-F238E27FC236}">
                <a16:creationId xmlns:a16="http://schemas.microsoft.com/office/drawing/2014/main" id="{3D6B5924-4775-4505-A79A-DCAE7E8B4720}"/>
              </a:ext>
            </a:extLst>
          </p:cNvPr>
          <p:cNvSpPr>
            <a:spLocks noChangeShapeType="1"/>
          </p:cNvSpPr>
          <p:nvPr/>
        </p:nvSpPr>
        <p:spPr bwMode="auto">
          <a:xfrm>
            <a:off x="1547813" y="3012281"/>
            <a:ext cx="11906" cy="1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6" name="Line 138">
            <a:extLst>
              <a:ext uri="{FF2B5EF4-FFF2-40B4-BE49-F238E27FC236}">
                <a16:creationId xmlns:a16="http://schemas.microsoft.com/office/drawing/2014/main" id="{584A8FBB-2D7D-4CED-8EDE-D7C1D8D31375}"/>
              </a:ext>
            </a:extLst>
          </p:cNvPr>
          <p:cNvSpPr>
            <a:spLocks noChangeShapeType="1"/>
          </p:cNvSpPr>
          <p:nvPr/>
        </p:nvSpPr>
        <p:spPr bwMode="auto">
          <a:xfrm>
            <a:off x="1559719" y="4118373"/>
            <a:ext cx="1177529" cy="1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7" name="Line 139">
            <a:extLst>
              <a:ext uri="{FF2B5EF4-FFF2-40B4-BE49-F238E27FC236}">
                <a16:creationId xmlns:a16="http://schemas.microsoft.com/office/drawing/2014/main" id="{1F0555F8-17CF-4B6F-964D-5412A91FB0AB}"/>
              </a:ext>
            </a:extLst>
          </p:cNvPr>
          <p:cNvSpPr>
            <a:spLocks noChangeShapeType="1"/>
          </p:cNvSpPr>
          <p:nvPr/>
        </p:nvSpPr>
        <p:spPr bwMode="auto">
          <a:xfrm flipV="1">
            <a:off x="1559719" y="4118372"/>
            <a:ext cx="1191"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8" name="Line 140">
            <a:extLst>
              <a:ext uri="{FF2B5EF4-FFF2-40B4-BE49-F238E27FC236}">
                <a16:creationId xmlns:a16="http://schemas.microsoft.com/office/drawing/2014/main" id="{966E5AC7-3F1D-45FD-B1B3-FFF05D96E166}"/>
              </a:ext>
            </a:extLst>
          </p:cNvPr>
          <p:cNvSpPr>
            <a:spLocks noChangeShapeType="1"/>
          </p:cNvSpPr>
          <p:nvPr/>
        </p:nvSpPr>
        <p:spPr bwMode="auto">
          <a:xfrm flipV="1">
            <a:off x="1678781" y="4118372"/>
            <a:ext cx="1191"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39" name="Line 141">
            <a:extLst>
              <a:ext uri="{FF2B5EF4-FFF2-40B4-BE49-F238E27FC236}">
                <a16:creationId xmlns:a16="http://schemas.microsoft.com/office/drawing/2014/main" id="{78A3A35F-5FEB-442A-9CD1-8F3396F664B7}"/>
              </a:ext>
            </a:extLst>
          </p:cNvPr>
          <p:cNvSpPr>
            <a:spLocks noChangeShapeType="1"/>
          </p:cNvSpPr>
          <p:nvPr/>
        </p:nvSpPr>
        <p:spPr bwMode="auto">
          <a:xfrm flipV="1">
            <a:off x="1793081" y="4118372"/>
            <a:ext cx="1191"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40" name="Line 142">
            <a:extLst>
              <a:ext uri="{FF2B5EF4-FFF2-40B4-BE49-F238E27FC236}">
                <a16:creationId xmlns:a16="http://schemas.microsoft.com/office/drawing/2014/main" id="{4F5BDAC0-36E1-46E2-B7E4-1A18658CF951}"/>
              </a:ext>
            </a:extLst>
          </p:cNvPr>
          <p:cNvSpPr>
            <a:spLocks noChangeShapeType="1"/>
          </p:cNvSpPr>
          <p:nvPr/>
        </p:nvSpPr>
        <p:spPr bwMode="auto">
          <a:xfrm flipV="1">
            <a:off x="1912144" y="4118372"/>
            <a:ext cx="1191"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41" name="Line 143">
            <a:extLst>
              <a:ext uri="{FF2B5EF4-FFF2-40B4-BE49-F238E27FC236}">
                <a16:creationId xmlns:a16="http://schemas.microsoft.com/office/drawing/2014/main" id="{F3FA207C-B3B3-48CC-A9A4-3D5B859F1A59}"/>
              </a:ext>
            </a:extLst>
          </p:cNvPr>
          <p:cNvSpPr>
            <a:spLocks noChangeShapeType="1"/>
          </p:cNvSpPr>
          <p:nvPr/>
        </p:nvSpPr>
        <p:spPr bwMode="auto">
          <a:xfrm flipV="1">
            <a:off x="2031206" y="4118372"/>
            <a:ext cx="1191"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42" name="Line 144">
            <a:extLst>
              <a:ext uri="{FF2B5EF4-FFF2-40B4-BE49-F238E27FC236}">
                <a16:creationId xmlns:a16="http://schemas.microsoft.com/office/drawing/2014/main" id="{BC0EA5AD-F2FC-4EBB-883E-0A3D9CF7C2D5}"/>
              </a:ext>
            </a:extLst>
          </p:cNvPr>
          <p:cNvSpPr>
            <a:spLocks noChangeShapeType="1"/>
          </p:cNvSpPr>
          <p:nvPr/>
        </p:nvSpPr>
        <p:spPr bwMode="auto">
          <a:xfrm flipV="1">
            <a:off x="2150269" y="4118372"/>
            <a:ext cx="0"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43" name="Line 145">
            <a:extLst>
              <a:ext uri="{FF2B5EF4-FFF2-40B4-BE49-F238E27FC236}">
                <a16:creationId xmlns:a16="http://schemas.microsoft.com/office/drawing/2014/main" id="{43BF8B37-6D73-4162-AF11-0C3D0D401909}"/>
              </a:ext>
            </a:extLst>
          </p:cNvPr>
          <p:cNvSpPr>
            <a:spLocks noChangeShapeType="1"/>
          </p:cNvSpPr>
          <p:nvPr/>
        </p:nvSpPr>
        <p:spPr bwMode="auto">
          <a:xfrm flipV="1">
            <a:off x="2265760" y="4118372"/>
            <a:ext cx="1190"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44" name="Line 146">
            <a:extLst>
              <a:ext uri="{FF2B5EF4-FFF2-40B4-BE49-F238E27FC236}">
                <a16:creationId xmlns:a16="http://schemas.microsoft.com/office/drawing/2014/main" id="{874B099B-ADF7-4641-AB5F-1278E330BC99}"/>
              </a:ext>
            </a:extLst>
          </p:cNvPr>
          <p:cNvSpPr>
            <a:spLocks noChangeShapeType="1"/>
          </p:cNvSpPr>
          <p:nvPr/>
        </p:nvSpPr>
        <p:spPr bwMode="auto">
          <a:xfrm flipV="1">
            <a:off x="2383631" y="4118372"/>
            <a:ext cx="1191"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45" name="Line 147">
            <a:extLst>
              <a:ext uri="{FF2B5EF4-FFF2-40B4-BE49-F238E27FC236}">
                <a16:creationId xmlns:a16="http://schemas.microsoft.com/office/drawing/2014/main" id="{CA829319-01DD-4852-8183-7EE0F3D6A9AF}"/>
              </a:ext>
            </a:extLst>
          </p:cNvPr>
          <p:cNvSpPr>
            <a:spLocks noChangeShapeType="1"/>
          </p:cNvSpPr>
          <p:nvPr/>
        </p:nvSpPr>
        <p:spPr bwMode="auto">
          <a:xfrm flipV="1">
            <a:off x="2502694" y="4118372"/>
            <a:ext cx="1191"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46" name="Line 148">
            <a:extLst>
              <a:ext uri="{FF2B5EF4-FFF2-40B4-BE49-F238E27FC236}">
                <a16:creationId xmlns:a16="http://schemas.microsoft.com/office/drawing/2014/main" id="{6D905589-88BA-4A7B-A408-CFBA446465AF}"/>
              </a:ext>
            </a:extLst>
          </p:cNvPr>
          <p:cNvSpPr>
            <a:spLocks noChangeShapeType="1"/>
          </p:cNvSpPr>
          <p:nvPr/>
        </p:nvSpPr>
        <p:spPr bwMode="auto">
          <a:xfrm flipV="1">
            <a:off x="2618185" y="4118372"/>
            <a:ext cx="1190"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47" name="Line 149">
            <a:extLst>
              <a:ext uri="{FF2B5EF4-FFF2-40B4-BE49-F238E27FC236}">
                <a16:creationId xmlns:a16="http://schemas.microsoft.com/office/drawing/2014/main" id="{5D811E53-62A2-467F-BCB1-1887A32E2925}"/>
              </a:ext>
            </a:extLst>
          </p:cNvPr>
          <p:cNvSpPr>
            <a:spLocks noChangeShapeType="1"/>
          </p:cNvSpPr>
          <p:nvPr/>
        </p:nvSpPr>
        <p:spPr bwMode="auto">
          <a:xfrm flipV="1">
            <a:off x="2737247" y="4118372"/>
            <a:ext cx="0" cy="14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48" name="Freeform 150">
            <a:extLst>
              <a:ext uri="{FF2B5EF4-FFF2-40B4-BE49-F238E27FC236}">
                <a16:creationId xmlns:a16="http://schemas.microsoft.com/office/drawing/2014/main" id="{5D62F9F1-D0A6-4EEF-B2D8-D2E3A02FAB47}"/>
              </a:ext>
            </a:extLst>
          </p:cNvPr>
          <p:cNvSpPr>
            <a:spLocks/>
          </p:cNvSpPr>
          <p:nvPr/>
        </p:nvSpPr>
        <p:spPr bwMode="auto">
          <a:xfrm>
            <a:off x="1884760" y="3424238"/>
            <a:ext cx="55959" cy="64294"/>
          </a:xfrm>
          <a:custGeom>
            <a:avLst/>
            <a:gdLst>
              <a:gd name="T0" fmla="*/ 37960 w 57"/>
              <a:gd name="T1" fmla="*/ 0 h 59"/>
              <a:gd name="T2" fmla="*/ 74612 w 57"/>
              <a:gd name="T3" fmla="*/ 42136 h 59"/>
              <a:gd name="T4" fmla="*/ 37960 w 57"/>
              <a:gd name="T5" fmla="*/ 85725 h 59"/>
              <a:gd name="T6" fmla="*/ 0 w 57"/>
              <a:gd name="T7" fmla="*/ 42136 h 59"/>
              <a:gd name="T8" fmla="*/ 37960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8000"/>
            </a:solidFill>
            <a:prstDash val="solid"/>
            <a:round/>
            <a:headEnd/>
            <a:tailEnd/>
          </a:ln>
        </p:spPr>
        <p:txBody>
          <a:bodyPr/>
          <a:lstStyle/>
          <a:p>
            <a:endParaRPr lang="en-US" sz="1350"/>
          </a:p>
        </p:txBody>
      </p:sp>
      <p:sp>
        <p:nvSpPr>
          <p:cNvPr id="8249" name="Freeform 151">
            <a:extLst>
              <a:ext uri="{FF2B5EF4-FFF2-40B4-BE49-F238E27FC236}">
                <a16:creationId xmlns:a16="http://schemas.microsoft.com/office/drawing/2014/main" id="{72928632-DA99-44EE-91D6-FDB7DCD7D6B6}"/>
              </a:ext>
            </a:extLst>
          </p:cNvPr>
          <p:cNvSpPr>
            <a:spLocks/>
          </p:cNvSpPr>
          <p:nvPr/>
        </p:nvSpPr>
        <p:spPr bwMode="auto">
          <a:xfrm>
            <a:off x="2356248" y="3754041"/>
            <a:ext cx="54769" cy="64294"/>
          </a:xfrm>
          <a:custGeom>
            <a:avLst/>
            <a:gdLst>
              <a:gd name="T0" fmla="*/ 36513 w 56"/>
              <a:gd name="T1" fmla="*/ 0 h 59"/>
              <a:gd name="T2" fmla="*/ 73025 w 56"/>
              <a:gd name="T3" fmla="*/ 42136 h 59"/>
              <a:gd name="T4" fmla="*/ 36513 w 56"/>
              <a:gd name="T5" fmla="*/ 85725 h 59"/>
              <a:gd name="T6" fmla="*/ 0 w 56"/>
              <a:gd name="T7" fmla="*/ 42136 h 59"/>
              <a:gd name="T8" fmla="*/ 36513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29"/>
                </a:lnTo>
                <a:lnTo>
                  <a:pt x="28" y="59"/>
                </a:lnTo>
                <a:lnTo>
                  <a:pt x="0" y="29"/>
                </a:lnTo>
                <a:lnTo>
                  <a:pt x="28" y="0"/>
                </a:lnTo>
                <a:close/>
              </a:path>
            </a:pathLst>
          </a:custGeom>
          <a:solidFill>
            <a:srgbClr val="66FFFF"/>
          </a:solidFill>
          <a:ln w="6350">
            <a:solidFill>
              <a:srgbClr val="008000"/>
            </a:solidFill>
            <a:prstDash val="solid"/>
            <a:round/>
            <a:headEnd/>
            <a:tailEnd/>
          </a:ln>
        </p:spPr>
        <p:txBody>
          <a:bodyPr/>
          <a:lstStyle/>
          <a:p>
            <a:endParaRPr lang="en-US" sz="1350"/>
          </a:p>
        </p:txBody>
      </p:sp>
      <p:sp>
        <p:nvSpPr>
          <p:cNvPr id="8250" name="Freeform 152">
            <a:extLst>
              <a:ext uri="{FF2B5EF4-FFF2-40B4-BE49-F238E27FC236}">
                <a16:creationId xmlns:a16="http://schemas.microsoft.com/office/drawing/2014/main" id="{A103D198-87AC-4A89-8F20-F0807CFCB5DE}"/>
              </a:ext>
            </a:extLst>
          </p:cNvPr>
          <p:cNvSpPr>
            <a:spLocks/>
          </p:cNvSpPr>
          <p:nvPr/>
        </p:nvSpPr>
        <p:spPr bwMode="auto">
          <a:xfrm>
            <a:off x="2003823" y="3312319"/>
            <a:ext cx="54769" cy="65485"/>
          </a:xfrm>
          <a:custGeom>
            <a:avLst/>
            <a:gdLst>
              <a:gd name="T0" fmla="*/ 36513 w 56"/>
              <a:gd name="T1" fmla="*/ 0 h 59"/>
              <a:gd name="T2" fmla="*/ 73025 w 56"/>
              <a:gd name="T3" fmla="*/ 44396 h 59"/>
              <a:gd name="T4" fmla="*/ 36513 w 56"/>
              <a:gd name="T5" fmla="*/ 87313 h 59"/>
              <a:gd name="T6" fmla="*/ 0 w 56"/>
              <a:gd name="T7" fmla="*/ 44396 h 59"/>
              <a:gd name="T8" fmla="*/ 36513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8000"/>
            </a:solidFill>
            <a:prstDash val="solid"/>
            <a:round/>
            <a:headEnd/>
            <a:tailEnd/>
          </a:ln>
        </p:spPr>
        <p:txBody>
          <a:bodyPr/>
          <a:lstStyle/>
          <a:p>
            <a:endParaRPr lang="en-US" sz="1350"/>
          </a:p>
        </p:txBody>
      </p:sp>
      <p:sp>
        <p:nvSpPr>
          <p:cNvPr id="8251" name="Freeform 153">
            <a:extLst>
              <a:ext uri="{FF2B5EF4-FFF2-40B4-BE49-F238E27FC236}">
                <a16:creationId xmlns:a16="http://schemas.microsoft.com/office/drawing/2014/main" id="{FB94E708-7AB9-4E24-9196-F264162DB0C0}"/>
              </a:ext>
            </a:extLst>
          </p:cNvPr>
          <p:cNvSpPr>
            <a:spLocks/>
          </p:cNvSpPr>
          <p:nvPr/>
        </p:nvSpPr>
        <p:spPr bwMode="auto">
          <a:xfrm>
            <a:off x="1884760" y="3202782"/>
            <a:ext cx="55959" cy="64294"/>
          </a:xfrm>
          <a:custGeom>
            <a:avLst/>
            <a:gdLst>
              <a:gd name="T0" fmla="*/ 37960 w 57"/>
              <a:gd name="T1" fmla="*/ 0 h 59"/>
              <a:gd name="T2" fmla="*/ 74612 w 57"/>
              <a:gd name="T3" fmla="*/ 42136 h 59"/>
              <a:gd name="T4" fmla="*/ 37960 w 57"/>
              <a:gd name="T5" fmla="*/ 85725 h 59"/>
              <a:gd name="T6" fmla="*/ 0 w 57"/>
              <a:gd name="T7" fmla="*/ 42136 h 59"/>
              <a:gd name="T8" fmla="*/ 37960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8000"/>
            </a:solidFill>
            <a:prstDash val="solid"/>
            <a:round/>
            <a:headEnd/>
            <a:tailEnd/>
          </a:ln>
        </p:spPr>
        <p:txBody>
          <a:bodyPr/>
          <a:lstStyle/>
          <a:p>
            <a:endParaRPr lang="en-US" sz="1350"/>
          </a:p>
        </p:txBody>
      </p:sp>
      <p:sp>
        <p:nvSpPr>
          <p:cNvPr id="8252" name="Freeform 154">
            <a:extLst>
              <a:ext uri="{FF2B5EF4-FFF2-40B4-BE49-F238E27FC236}">
                <a16:creationId xmlns:a16="http://schemas.microsoft.com/office/drawing/2014/main" id="{B9378557-BF39-4976-AC92-FAB2153B0019}"/>
              </a:ext>
            </a:extLst>
          </p:cNvPr>
          <p:cNvSpPr>
            <a:spLocks/>
          </p:cNvSpPr>
          <p:nvPr/>
        </p:nvSpPr>
        <p:spPr bwMode="auto">
          <a:xfrm>
            <a:off x="2475310" y="3534966"/>
            <a:ext cx="55959" cy="65484"/>
          </a:xfrm>
          <a:custGeom>
            <a:avLst/>
            <a:gdLst>
              <a:gd name="T0" fmla="*/ 36652 w 57"/>
              <a:gd name="T1" fmla="*/ 0 h 60"/>
              <a:gd name="T2" fmla="*/ 74612 w 57"/>
              <a:gd name="T3" fmla="*/ 43656 h 60"/>
              <a:gd name="T4" fmla="*/ 36652 w 57"/>
              <a:gd name="T5" fmla="*/ 87312 h 60"/>
              <a:gd name="T6" fmla="*/ 0 w 57"/>
              <a:gd name="T7" fmla="*/ 43656 h 60"/>
              <a:gd name="T8" fmla="*/ 36652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66FFFF"/>
          </a:solidFill>
          <a:ln w="6350">
            <a:solidFill>
              <a:srgbClr val="008000"/>
            </a:solidFill>
            <a:prstDash val="solid"/>
            <a:round/>
            <a:headEnd/>
            <a:tailEnd/>
          </a:ln>
        </p:spPr>
        <p:txBody>
          <a:bodyPr/>
          <a:lstStyle/>
          <a:p>
            <a:endParaRPr lang="en-US" sz="1350"/>
          </a:p>
        </p:txBody>
      </p:sp>
      <p:sp>
        <p:nvSpPr>
          <p:cNvPr id="8253" name="Freeform 155">
            <a:extLst>
              <a:ext uri="{FF2B5EF4-FFF2-40B4-BE49-F238E27FC236}">
                <a16:creationId xmlns:a16="http://schemas.microsoft.com/office/drawing/2014/main" id="{EC8B5215-D619-443F-BC75-6446F65C3EF4}"/>
              </a:ext>
            </a:extLst>
          </p:cNvPr>
          <p:cNvSpPr>
            <a:spLocks/>
          </p:cNvSpPr>
          <p:nvPr/>
        </p:nvSpPr>
        <p:spPr bwMode="auto">
          <a:xfrm>
            <a:off x="2003823" y="3534966"/>
            <a:ext cx="54769" cy="65484"/>
          </a:xfrm>
          <a:custGeom>
            <a:avLst/>
            <a:gdLst>
              <a:gd name="T0" fmla="*/ 36513 w 56"/>
              <a:gd name="T1" fmla="*/ 0 h 60"/>
              <a:gd name="T2" fmla="*/ 73025 w 56"/>
              <a:gd name="T3" fmla="*/ 43656 h 60"/>
              <a:gd name="T4" fmla="*/ 36513 w 56"/>
              <a:gd name="T5" fmla="*/ 87312 h 60"/>
              <a:gd name="T6" fmla="*/ 0 w 56"/>
              <a:gd name="T7" fmla="*/ 43656 h 60"/>
              <a:gd name="T8" fmla="*/ 36513 w 56"/>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8000"/>
            </a:solidFill>
            <a:prstDash val="solid"/>
            <a:round/>
            <a:headEnd/>
            <a:tailEnd/>
          </a:ln>
        </p:spPr>
        <p:txBody>
          <a:bodyPr/>
          <a:lstStyle/>
          <a:p>
            <a:endParaRPr lang="en-US" sz="1350"/>
          </a:p>
        </p:txBody>
      </p:sp>
      <p:sp>
        <p:nvSpPr>
          <p:cNvPr id="8254" name="Freeform 156">
            <a:extLst>
              <a:ext uri="{FF2B5EF4-FFF2-40B4-BE49-F238E27FC236}">
                <a16:creationId xmlns:a16="http://schemas.microsoft.com/office/drawing/2014/main" id="{8E183BB1-3774-4A36-BECA-5B2271E712AC}"/>
              </a:ext>
            </a:extLst>
          </p:cNvPr>
          <p:cNvSpPr>
            <a:spLocks/>
          </p:cNvSpPr>
          <p:nvPr/>
        </p:nvSpPr>
        <p:spPr bwMode="auto">
          <a:xfrm>
            <a:off x="2005013" y="3967163"/>
            <a:ext cx="54769" cy="64294"/>
          </a:xfrm>
          <a:custGeom>
            <a:avLst/>
            <a:gdLst>
              <a:gd name="T0" fmla="*/ 35872 w 57"/>
              <a:gd name="T1" fmla="*/ 0 h 59"/>
              <a:gd name="T2" fmla="*/ 73025 w 57"/>
              <a:gd name="T3" fmla="*/ 42136 h 59"/>
              <a:gd name="T4" fmla="*/ 35872 w 57"/>
              <a:gd name="T5" fmla="*/ 85725 h 59"/>
              <a:gd name="T6" fmla="*/ 0 w 57"/>
              <a:gd name="T7" fmla="*/ 42136 h 59"/>
              <a:gd name="T8" fmla="*/ 35872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8000"/>
            </a:solidFill>
            <a:prstDash val="solid"/>
            <a:round/>
            <a:headEnd/>
            <a:tailEnd/>
          </a:ln>
        </p:spPr>
        <p:txBody>
          <a:bodyPr/>
          <a:lstStyle/>
          <a:p>
            <a:endParaRPr lang="en-US" sz="1350"/>
          </a:p>
        </p:txBody>
      </p:sp>
      <p:sp>
        <p:nvSpPr>
          <p:cNvPr id="8255" name="Freeform 157">
            <a:extLst>
              <a:ext uri="{FF2B5EF4-FFF2-40B4-BE49-F238E27FC236}">
                <a16:creationId xmlns:a16="http://schemas.microsoft.com/office/drawing/2014/main" id="{912A9562-3EB7-4C97-BA33-7247D821B343}"/>
              </a:ext>
            </a:extLst>
          </p:cNvPr>
          <p:cNvSpPr>
            <a:spLocks/>
          </p:cNvSpPr>
          <p:nvPr/>
        </p:nvSpPr>
        <p:spPr bwMode="auto">
          <a:xfrm>
            <a:off x="2174082" y="3534966"/>
            <a:ext cx="54769" cy="65484"/>
          </a:xfrm>
          <a:custGeom>
            <a:avLst/>
            <a:gdLst>
              <a:gd name="T0" fmla="*/ 35872 w 57"/>
              <a:gd name="T1" fmla="*/ 0 h 60"/>
              <a:gd name="T2" fmla="*/ 73025 w 57"/>
              <a:gd name="T3" fmla="*/ 43656 h 60"/>
              <a:gd name="T4" fmla="*/ 35872 w 57"/>
              <a:gd name="T5" fmla="*/ 87312 h 60"/>
              <a:gd name="T6" fmla="*/ 0 w 57"/>
              <a:gd name="T7" fmla="*/ 43656 h 60"/>
              <a:gd name="T8" fmla="*/ 35872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66FFFF"/>
          </a:solidFill>
          <a:ln w="6350">
            <a:solidFill>
              <a:srgbClr val="008000"/>
            </a:solidFill>
            <a:prstDash val="solid"/>
            <a:round/>
            <a:headEnd/>
            <a:tailEnd/>
          </a:ln>
        </p:spPr>
        <p:txBody>
          <a:bodyPr/>
          <a:lstStyle/>
          <a:p>
            <a:endParaRPr lang="en-US" sz="1350"/>
          </a:p>
        </p:txBody>
      </p:sp>
      <p:sp>
        <p:nvSpPr>
          <p:cNvPr id="8256" name="Rectangle 158">
            <a:extLst>
              <a:ext uri="{FF2B5EF4-FFF2-40B4-BE49-F238E27FC236}">
                <a16:creationId xmlns:a16="http://schemas.microsoft.com/office/drawing/2014/main" id="{FFB0ED2E-E68A-483D-9CB3-A5CE298C1238}"/>
              </a:ext>
            </a:extLst>
          </p:cNvPr>
          <p:cNvSpPr>
            <a:spLocks noChangeArrowheads="1"/>
          </p:cNvSpPr>
          <p:nvPr/>
        </p:nvSpPr>
        <p:spPr bwMode="auto">
          <a:xfrm>
            <a:off x="1503760" y="4086225"/>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0</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57" name="Rectangle 159">
            <a:extLst>
              <a:ext uri="{FF2B5EF4-FFF2-40B4-BE49-F238E27FC236}">
                <a16:creationId xmlns:a16="http://schemas.microsoft.com/office/drawing/2014/main" id="{8E2A20F1-C987-4ED5-8459-685B440FE080}"/>
              </a:ext>
            </a:extLst>
          </p:cNvPr>
          <p:cNvSpPr>
            <a:spLocks noChangeArrowheads="1"/>
          </p:cNvSpPr>
          <p:nvPr/>
        </p:nvSpPr>
        <p:spPr bwMode="auto">
          <a:xfrm>
            <a:off x="1503760" y="3975497"/>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1</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58" name="Rectangle 160">
            <a:extLst>
              <a:ext uri="{FF2B5EF4-FFF2-40B4-BE49-F238E27FC236}">
                <a16:creationId xmlns:a16="http://schemas.microsoft.com/office/drawing/2014/main" id="{E21DD3E8-66D7-4B4C-A014-218A393F6633}"/>
              </a:ext>
            </a:extLst>
          </p:cNvPr>
          <p:cNvSpPr>
            <a:spLocks noChangeArrowheads="1"/>
          </p:cNvSpPr>
          <p:nvPr/>
        </p:nvSpPr>
        <p:spPr bwMode="auto">
          <a:xfrm>
            <a:off x="1503760" y="3863578"/>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2</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59" name="Rectangle 161">
            <a:extLst>
              <a:ext uri="{FF2B5EF4-FFF2-40B4-BE49-F238E27FC236}">
                <a16:creationId xmlns:a16="http://schemas.microsoft.com/office/drawing/2014/main" id="{CC7AF357-6B09-4F50-9C3C-16C09D4866E9}"/>
              </a:ext>
            </a:extLst>
          </p:cNvPr>
          <p:cNvSpPr>
            <a:spLocks noChangeArrowheads="1"/>
          </p:cNvSpPr>
          <p:nvPr/>
        </p:nvSpPr>
        <p:spPr bwMode="auto">
          <a:xfrm>
            <a:off x="1503760" y="3754041"/>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3</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0" name="Rectangle 162">
            <a:extLst>
              <a:ext uri="{FF2B5EF4-FFF2-40B4-BE49-F238E27FC236}">
                <a16:creationId xmlns:a16="http://schemas.microsoft.com/office/drawing/2014/main" id="{D7340BCE-2541-4367-A581-30F02304F9C5}"/>
              </a:ext>
            </a:extLst>
          </p:cNvPr>
          <p:cNvSpPr>
            <a:spLocks noChangeArrowheads="1"/>
          </p:cNvSpPr>
          <p:nvPr/>
        </p:nvSpPr>
        <p:spPr bwMode="auto">
          <a:xfrm>
            <a:off x="1503760" y="3642122"/>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4</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1" name="Rectangle 163">
            <a:extLst>
              <a:ext uri="{FF2B5EF4-FFF2-40B4-BE49-F238E27FC236}">
                <a16:creationId xmlns:a16="http://schemas.microsoft.com/office/drawing/2014/main" id="{1269B30B-9A6F-42EF-B365-632983D81ADD}"/>
              </a:ext>
            </a:extLst>
          </p:cNvPr>
          <p:cNvSpPr>
            <a:spLocks noChangeArrowheads="1"/>
          </p:cNvSpPr>
          <p:nvPr/>
        </p:nvSpPr>
        <p:spPr bwMode="auto">
          <a:xfrm>
            <a:off x="1503760" y="3530203"/>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5</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2" name="Rectangle 164">
            <a:extLst>
              <a:ext uri="{FF2B5EF4-FFF2-40B4-BE49-F238E27FC236}">
                <a16:creationId xmlns:a16="http://schemas.microsoft.com/office/drawing/2014/main" id="{9DFA8911-7F77-43F2-8256-45E49E621B86}"/>
              </a:ext>
            </a:extLst>
          </p:cNvPr>
          <p:cNvSpPr>
            <a:spLocks noChangeArrowheads="1"/>
          </p:cNvSpPr>
          <p:nvPr/>
        </p:nvSpPr>
        <p:spPr bwMode="auto">
          <a:xfrm>
            <a:off x="1503760" y="3424237"/>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6</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3" name="Rectangle 165">
            <a:extLst>
              <a:ext uri="{FF2B5EF4-FFF2-40B4-BE49-F238E27FC236}">
                <a16:creationId xmlns:a16="http://schemas.microsoft.com/office/drawing/2014/main" id="{A1185C5F-1ACE-4BA5-A660-96D0B3D204CF}"/>
              </a:ext>
            </a:extLst>
          </p:cNvPr>
          <p:cNvSpPr>
            <a:spLocks noChangeArrowheads="1"/>
          </p:cNvSpPr>
          <p:nvPr/>
        </p:nvSpPr>
        <p:spPr bwMode="auto">
          <a:xfrm>
            <a:off x="1503760" y="3312319"/>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7</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4" name="Rectangle 166">
            <a:extLst>
              <a:ext uri="{FF2B5EF4-FFF2-40B4-BE49-F238E27FC236}">
                <a16:creationId xmlns:a16="http://schemas.microsoft.com/office/drawing/2014/main" id="{C9508558-0CDA-4553-B038-888E4D1320BB}"/>
              </a:ext>
            </a:extLst>
          </p:cNvPr>
          <p:cNvSpPr>
            <a:spLocks noChangeArrowheads="1"/>
          </p:cNvSpPr>
          <p:nvPr/>
        </p:nvSpPr>
        <p:spPr bwMode="auto">
          <a:xfrm>
            <a:off x="1503760" y="3202781"/>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8</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5" name="Rectangle 167">
            <a:extLst>
              <a:ext uri="{FF2B5EF4-FFF2-40B4-BE49-F238E27FC236}">
                <a16:creationId xmlns:a16="http://schemas.microsoft.com/office/drawing/2014/main" id="{B9D0F9A9-2D00-4ECD-977A-078BAE1A3CCB}"/>
              </a:ext>
            </a:extLst>
          </p:cNvPr>
          <p:cNvSpPr>
            <a:spLocks noChangeArrowheads="1"/>
          </p:cNvSpPr>
          <p:nvPr/>
        </p:nvSpPr>
        <p:spPr bwMode="auto">
          <a:xfrm>
            <a:off x="1503760" y="3090862"/>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9</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6" name="Rectangle 168">
            <a:extLst>
              <a:ext uri="{FF2B5EF4-FFF2-40B4-BE49-F238E27FC236}">
                <a16:creationId xmlns:a16="http://schemas.microsoft.com/office/drawing/2014/main" id="{26D417EA-51C3-4C89-8C95-468A33ECEAC4}"/>
              </a:ext>
            </a:extLst>
          </p:cNvPr>
          <p:cNvSpPr>
            <a:spLocks noChangeArrowheads="1"/>
          </p:cNvSpPr>
          <p:nvPr/>
        </p:nvSpPr>
        <p:spPr bwMode="auto">
          <a:xfrm>
            <a:off x="1481138" y="2978944"/>
            <a:ext cx="6412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10</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7" name="Rectangle 169">
            <a:extLst>
              <a:ext uri="{FF2B5EF4-FFF2-40B4-BE49-F238E27FC236}">
                <a16:creationId xmlns:a16="http://schemas.microsoft.com/office/drawing/2014/main" id="{6425D613-B7E2-48E8-8061-7C3E745B962F}"/>
              </a:ext>
            </a:extLst>
          </p:cNvPr>
          <p:cNvSpPr>
            <a:spLocks noChangeArrowheads="1"/>
          </p:cNvSpPr>
          <p:nvPr/>
        </p:nvSpPr>
        <p:spPr bwMode="auto">
          <a:xfrm>
            <a:off x="1547813"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0</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8" name="Rectangle 170">
            <a:extLst>
              <a:ext uri="{FF2B5EF4-FFF2-40B4-BE49-F238E27FC236}">
                <a16:creationId xmlns:a16="http://schemas.microsoft.com/office/drawing/2014/main" id="{6264212D-BAFB-46A7-9573-51185EC45B84}"/>
              </a:ext>
            </a:extLst>
          </p:cNvPr>
          <p:cNvSpPr>
            <a:spLocks noChangeArrowheads="1"/>
          </p:cNvSpPr>
          <p:nvPr/>
        </p:nvSpPr>
        <p:spPr bwMode="auto">
          <a:xfrm>
            <a:off x="1666875"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1</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69" name="Rectangle 171">
            <a:extLst>
              <a:ext uri="{FF2B5EF4-FFF2-40B4-BE49-F238E27FC236}">
                <a16:creationId xmlns:a16="http://schemas.microsoft.com/office/drawing/2014/main" id="{2AA2B8EE-31C2-43BD-B0B7-E4B3BE037A52}"/>
              </a:ext>
            </a:extLst>
          </p:cNvPr>
          <p:cNvSpPr>
            <a:spLocks noChangeArrowheads="1"/>
          </p:cNvSpPr>
          <p:nvPr/>
        </p:nvSpPr>
        <p:spPr bwMode="auto">
          <a:xfrm>
            <a:off x="1781175"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2</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70" name="Rectangle 172">
            <a:extLst>
              <a:ext uri="{FF2B5EF4-FFF2-40B4-BE49-F238E27FC236}">
                <a16:creationId xmlns:a16="http://schemas.microsoft.com/office/drawing/2014/main" id="{29BD7DB7-6245-4948-9AE2-B75577CB3D61}"/>
              </a:ext>
            </a:extLst>
          </p:cNvPr>
          <p:cNvSpPr>
            <a:spLocks noChangeArrowheads="1"/>
          </p:cNvSpPr>
          <p:nvPr/>
        </p:nvSpPr>
        <p:spPr bwMode="auto">
          <a:xfrm>
            <a:off x="1901429"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3</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71" name="Rectangle 173">
            <a:extLst>
              <a:ext uri="{FF2B5EF4-FFF2-40B4-BE49-F238E27FC236}">
                <a16:creationId xmlns:a16="http://schemas.microsoft.com/office/drawing/2014/main" id="{A34E2004-744A-4F43-9670-4A0ECC51555A}"/>
              </a:ext>
            </a:extLst>
          </p:cNvPr>
          <p:cNvSpPr>
            <a:spLocks noChangeArrowheads="1"/>
          </p:cNvSpPr>
          <p:nvPr/>
        </p:nvSpPr>
        <p:spPr bwMode="auto">
          <a:xfrm>
            <a:off x="2019300"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4</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72" name="Rectangle 174">
            <a:extLst>
              <a:ext uri="{FF2B5EF4-FFF2-40B4-BE49-F238E27FC236}">
                <a16:creationId xmlns:a16="http://schemas.microsoft.com/office/drawing/2014/main" id="{C87BEECF-2718-4083-9D1A-0E4F04732E34}"/>
              </a:ext>
            </a:extLst>
          </p:cNvPr>
          <p:cNvSpPr>
            <a:spLocks noChangeArrowheads="1"/>
          </p:cNvSpPr>
          <p:nvPr/>
        </p:nvSpPr>
        <p:spPr bwMode="auto">
          <a:xfrm>
            <a:off x="2138363"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5</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73" name="Rectangle 175">
            <a:extLst>
              <a:ext uri="{FF2B5EF4-FFF2-40B4-BE49-F238E27FC236}">
                <a16:creationId xmlns:a16="http://schemas.microsoft.com/office/drawing/2014/main" id="{28B3D31F-7171-4B99-8033-E6BA061CDE3B}"/>
              </a:ext>
            </a:extLst>
          </p:cNvPr>
          <p:cNvSpPr>
            <a:spLocks noChangeArrowheads="1"/>
          </p:cNvSpPr>
          <p:nvPr/>
        </p:nvSpPr>
        <p:spPr bwMode="auto">
          <a:xfrm>
            <a:off x="2253854"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6</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74" name="Rectangle 176">
            <a:extLst>
              <a:ext uri="{FF2B5EF4-FFF2-40B4-BE49-F238E27FC236}">
                <a16:creationId xmlns:a16="http://schemas.microsoft.com/office/drawing/2014/main" id="{34BD2245-1384-4F46-AB59-B04E78EF3E7E}"/>
              </a:ext>
            </a:extLst>
          </p:cNvPr>
          <p:cNvSpPr>
            <a:spLocks noChangeArrowheads="1"/>
          </p:cNvSpPr>
          <p:nvPr/>
        </p:nvSpPr>
        <p:spPr bwMode="auto">
          <a:xfrm>
            <a:off x="2371725"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7</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75" name="Rectangle 177">
            <a:extLst>
              <a:ext uri="{FF2B5EF4-FFF2-40B4-BE49-F238E27FC236}">
                <a16:creationId xmlns:a16="http://schemas.microsoft.com/office/drawing/2014/main" id="{1139AB91-BAA0-4D83-B8C6-0CE0D6E0A670}"/>
              </a:ext>
            </a:extLst>
          </p:cNvPr>
          <p:cNvSpPr>
            <a:spLocks noChangeArrowheads="1"/>
          </p:cNvSpPr>
          <p:nvPr/>
        </p:nvSpPr>
        <p:spPr bwMode="auto">
          <a:xfrm>
            <a:off x="2490788"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8</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76" name="Rectangle 178">
            <a:extLst>
              <a:ext uri="{FF2B5EF4-FFF2-40B4-BE49-F238E27FC236}">
                <a16:creationId xmlns:a16="http://schemas.microsoft.com/office/drawing/2014/main" id="{9E3B3A76-39C3-430B-B1BD-EAFEDA9A123E}"/>
              </a:ext>
            </a:extLst>
          </p:cNvPr>
          <p:cNvSpPr>
            <a:spLocks noChangeArrowheads="1"/>
          </p:cNvSpPr>
          <p:nvPr/>
        </p:nvSpPr>
        <p:spPr bwMode="auto">
          <a:xfrm>
            <a:off x="2606279" y="4160044"/>
            <a:ext cx="3206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9</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77" name="Rectangle 179">
            <a:extLst>
              <a:ext uri="{FF2B5EF4-FFF2-40B4-BE49-F238E27FC236}">
                <a16:creationId xmlns:a16="http://schemas.microsoft.com/office/drawing/2014/main" id="{B30B7078-7DB3-4E01-976C-A904C5A92D38}"/>
              </a:ext>
            </a:extLst>
          </p:cNvPr>
          <p:cNvSpPr>
            <a:spLocks noChangeArrowheads="1"/>
          </p:cNvSpPr>
          <p:nvPr/>
        </p:nvSpPr>
        <p:spPr bwMode="auto">
          <a:xfrm>
            <a:off x="2713435" y="4160044"/>
            <a:ext cx="64120"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ko-KR" altLang="en-US" sz="450">
                <a:solidFill>
                  <a:srgbClr val="000000"/>
                </a:solidFill>
                <a:ea typeface="Gulim" panose="020B0600000101010101" pitchFamily="34" charset="-127"/>
                <a:cs typeface="Arial" panose="020B0604020202020204" pitchFamily="34" charset="0"/>
              </a:rPr>
              <a:t>10</a:t>
            </a:r>
            <a:endParaRPr lang="ko-KR" altLang="en-US">
              <a:latin typeface="Tahoma" panose="020B0604030504040204" pitchFamily="34" charset="0"/>
              <a:ea typeface="Gulim" panose="020B0600000101010101" pitchFamily="34" charset="-127"/>
              <a:cs typeface="Arial" panose="020B0604020202020204" pitchFamily="34" charset="0"/>
            </a:endParaRPr>
          </a:p>
        </p:txBody>
      </p:sp>
      <p:sp>
        <p:nvSpPr>
          <p:cNvPr id="8278" name="Rectangle 180">
            <a:extLst>
              <a:ext uri="{FF2B5EF4-FFF2-40B4-BE49-F238E27FC236}">
                <a16:creationId xmlns:a16="http://schemas.microsoft.com/office/drawing/2014/main" id="{482FAC9B-5E7C-4A5E-BFDA-734FE313BA52}"/>
              </a:ext>
            </a:extLst>
          </p:cNvPr>
          <p:cNvSpPr>
            <a:spLocks noChangeArrowheads="1"/>
          </p:cNvSpPr>
          <p:nvPr/>
        </p:nvSpPr>
        <p:spPr bwMode="auto">
          <a:xfrm>
            <a:off x="1428750" y="2914650"/>
            <a:ext cx="1371600" cy="13716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79" name="Freeform 181">
            <a:extLst>
              <a:ext uri="{FF2B5EF4-FFF2-40B4-BE49-F238E27FC236}">
                <a16:creationId xmlns:a16="http://schemas.microsoft.com/office/drawing/2014/main" id="{AB42BAF8-8FE5-4A78-BD1A-066832AF8517}"/>
              </a:ext>
            </a:extLst>
          </p:cNvPr>
          <p:cNvSpPr>
            <a:spLocks/>
          </p:cNvSpPr>
          <p:nvPr/>
        </p:nvSpPr>
        <p:spPr bwMode="auto">
          <a:xfrm>
            <a:off x="1883569" y="3639741"/>
            <a:ext cx="54769" cy="65484"/>
          </a:xfrm>
          <a:custGeom>
            <a:avLst/>
            <a:gdLst>
              <a:gd name="T0" fmla="*/ 36513 w 56"/>
              <a:gd name="T1" fmla="*/ 0 h 60"/>
              <a:gd name="T2" fmla="*/ 73025 w 56"/>
              <a:gd name="T3" fmla="*/ 43656 h 60"/>
              <a:gd name="T4" fmla="*/ 36513 w 56"/>
              <a:gd name="T5" fmla="*/ 87312 h 60"/>
              <a:gd name="T6" fmla="*/ 0 w 56"/>
              <a:gd name="T7" fmla="*/ 43656 h 60"/>
              <a:gd name="T8" fmla="*/ 36513 w 56"/>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en-US" sz="1350"/>
          </a:p>
        </p:txBody>
      </p:sp>
      <p:sp>
        <p:nvSpPr>
          <p:cNvPr id="8280" name="Freeform 182">
            <a:extLst>
              <a:ext uri="{FF2B5EF4-FFF2-40B4-BE49-F238E27FC236}">
                <a16:creationId xmlns:a16="http://schemas.microsoft.com/office/drawing/2014/main" id="{A579300B-E333-42FF-BE40-20040670CCF3}"/>
              </a:ext>
            </a:extLst>
          </p:cNvPr>
          <p:cNvSpPr>
            <a:spLocks/>
          </p:cNvSpPr>
          <p:nvPr/>
        </p:nvSpPr>
        <p:spPr bwMode="auto">
          <a:xfrm>
            <a:off x="2353866" y="3619500"/>
            <a:ext cx="54769" cy="64294"/>
          </a:xfrm>
          <a:custGeom>
            <a:avLst/>
            <a:gdLst>
              <a:gd name="T0" fmla="*/ 36513 w 56"/>
              <a:gd name="T1" fmla="*/ 0 h 59"/>
              <a:gd name="T2" fmla="*/ 73025 w 56"/>
              <a:gd name="T3" fmla="*/ 42136 h 59"/>
              <a:gd name="T4" fmla="*/ 36513 w 56"/>
              <a:gd name="T5" fmla="*/ 85725 h 59"/>
              <a:gd name="T6" fmla="*/ 0 w 56"/>
              <a:gd name="T7" fmla="*/ 42136 h 59"/>
              <a:gd name="T8" fmla="*/ 36513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en-US" sz="1350"/>
          </a:p>
        </p:txBody>
      </p:sp>
      <p:sp>
        <p:nvSpPr>
          <p:cNvPr id="8281" name="Oval 183">
            <a:extLst>
              <a:ext uri="{FF2B5EF4-FFF2-40B4-BE49-F238E27FC236}">
                <a16:creationId xmlns:a16="http://schemas.microsoft.com/office/drawing/2014/main" id="{CEC2C32A-ABDE-4136-889B-4A9A2654FBDF}"/>
              </a:ext>
            </a:extLst>
          </p:cNvPr>
          <p:cNvSpPr>
            <a:spLocks noChangeArrowheads="1"/>
          </p:cNvSpPr>
          <p:nvPr/>
        </p:nvSpPr>
        <p:spPr bwMode="auto">
          <a:xfrm>
            <a:off x="1878807" y="3645694"/>
            <a:ext cx="51197" cy="59531"/>
          </a:xfrm>
          <a:prstGeom prst="ellipse">
            <a:avLst/>
          </a:prstGeom>
          <a:solidFill>
            <a:srgbClr val="FF0000"/>
          </a:solidFill>
          <a:ln w="6350">
            <a:solidFill>
              <a:srgbClr val="FF0000"/>
            </a:solidFill>
            <a:round/>
            <a:headEnd/>
            <a:tailEnd/>
          </a:ln>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82" name="Oval 184">
            <a:extLst>
              <a:ext uri="{FF2B5EF4-FFF2-40B4-BE49-F238E27FC236}">
                <a16:creationId xmlns:a16="http://schemas.microsoft.com/office/drawing/2014/main" id="{430050EA-08A6-4884-A18E-7C5BAE749A6F}"/>
              </a:ext>
            </a:extLst>
          </p:cNvPr>
          <p:cNvSpPr>
            <a:spLocks noChangeArrowheads="1"/>
          </p:cNvSpPr>
          <p:nvPr/>
        </p:nvSpPr>
        <p:spPr bwMode="auto">
          <a:xfrm>
            <a:off x="2353866" y="3623072"/>
            <a:ext cx="51197" cy="60722"/>
          </a:xfrm>
          <a:prstGeom prst="ellipse">
            <a:avLst/>
          </a:prstGeom>
          <a:solidFill>
            <a:srgbClr val="FF0000"/>
          </a:solidFill>
          <a:ln w="6350">
            <a:solidFill>
              <a:srgbClr val="FF0000"/>
            </a:solidFill>
            <a:round/>
            <a:headEnd/>
            <a:tailEnd/>
          </a:ln>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195769" name="Line 185">
            <a:extLst>
              <a:ext uri="{FF2B5EF4-FFF2-40B4-BE49-F238E27FC236}">
                <a16:creationId xmlns:a16="http://schemas.microsoft.com/office/drawing/2014/main" id="{34D56FCD-7DB0-4386-963F-511747165822}"/>
              </a:ext>
            </a:extLst>
          </p:cNvPr>
          <p:cNvSpPr>
            <a:spLocks noChangeShapeType="1"/>
          </p:cNvSpPr>
          <p:nvPr/>
        </p:nvSpPr>
        <p:spPr bwMode="auto">
          <a:xfrm>
            <a:off x="2857500" y="3543300"/>
            <a:ext cx="2667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5770" name="Text Box 186">
            <a:extLst>
              <a:ext uri="{FF2B5EF4-FFF2-40B4-BE49-F238E27FC236}">
                <a16:creationId xmlns:a16="http://schemas.microsoft.com/office/drawing/2014/main" id="{094A1935-A1D8-4FAA-8C9E-84E7427C5463}"/>
              </a:ext>
            </a:extLst>
          </p:cNvPr>
          <p:cNvSpPr txBox="1">
            <a:spLocks noChangeArrowheads="1"/>
          </p:cNvSpPr>
          <p:nvPr/>
        </p:nvSpPr>
        <p:spPr bwMode="auto">
          <a:xfrm>
            <a:off x="2571750" y="2514600"/>
            <a:ext cx="8001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en-US" sz="1500" b="1">
                <a:latin typeface="Garamond" panose="02020404030301010803" pitchFamily="18" charset="0"/>
                <a:ea typeface="SimSun" panose="02010600030101010101" pitchFamily="2" charset="-122"/>
                <a:cs typeface="Arial" panose="020B0604020202020204" pitchFamily="34" charset="0"/>
              </a:rPr>
              <a:t>Step 1</a:t>
            </a:r>
          </a:p>
        </p:txBody>
      </p:sp>
      <p:sp>
        <p:nvSpPr>
          <p:cNvPr id="195771" name="Text Box 187">
            <a:extLst>
              <a:ext uri="{FF2B5EF4-FFF2-40B4-BE49-F238E27FC236}">
                <a16:creationId xmlns:a16="http://schemas.microsoft.com/office/drawing/2014/main" id="{2DA0209C-E4E7-452C-81BB-D966AD688689}"/>
              </a:ext>
            </a:extLst>
          </p:cNvPr>
          <p:cNvSpPr txBox="1">
            <a:spLocks noChangeArrowheads="1"/>
          </p:cNvSpPr>
          <p:nvPr/>
        </p:nvSpPr>
        <p:spPr bwMode="auto">
          <a:xfrm>
            <a:off x="5029200" y="2543175"/>
            <a:ext cx="8001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en-US" sz="1500" b="1">
                <a:latin typeface="Garamond" panose="02020404030301010803" pitchFamily="18" charset="0"/>
                <a:ea typeface="SimSun" panose="02010600030101010101" pitchFamily="2" charset="-122"/>
                <a:cs typeface="Arial" panose="020B0604020202020204" pitchFamily="34" charset="0"/>
              </a:rPr>
              <a:t>Step 2</a:t>
            </a:r>
          </a:p>
        </p:txBody>
      </p:sp>
      <p:sp>
        <p:nvSpPr>
          <p:cNvPr id="195772" name="Text Box 188">
            <a:extLst>
              <a:ext uri="{FF2B5EF4-FFF2-40B4-BE49-F238E27FC236}">
                <a16:creationId xmlns:a16="http://schemas.microsoft.com/office/drawing/2014/main" id="{DCA168F5-BF6A-4B8F-BECB-3BE6E3BCEFC5}"/>
              </a:ext>
            </a:extLst>
          </p:cNvPr>
          <p:cNvSpPr txBox="1">
            <a:spLocks noChangeArrowheads="1"/>
          </p:cNvSpPr>
          <p:nvPr/>
        </p:nvSpPr>
        <p:spPr bwMode="auto">
          <a:xfrm>
            <a:off x="6743700" y="2571750"/>
            <a:ext cx="8001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en-US" sz="1500" b="1">
                <a:latin typeface="Garamond" panose="02020404030301010803" pitchFamily="18" charset="0"/>
                <a:ea typeface="SimSun" panose="02010600030101010101" pitchFamily="2" charset="-122"/>
                <a:cs typeface="Arial" panose="020B0604020202020204" pitchFamily="34" charset="0"/>
              </a:rPr>
              <a:t>Step 3</a:t>
            </a:r>
          </a:p>
        </p:txBody>
      </p:sp>
      <p:sp>
        <p:nvSpPr>
          <p:cNvPr id="195773" name="Text Box 189">
            <a:extLst>
              <a:ext uri="{FF2B5EF4-FFF2-40B4-BE49-F238E27FC236}">
                <a16:creationId xmlns:a16="http://schemas.microsoft.com/office/drawing/2014/main" id="{FF232BFF-2C3D-42ED-AC11-ABA9FB3FB412}"/>
              </a:ext>
            </a:extLst>
          </p:cNvPr>
          <p:cNvSpPr txBox="1">
            <a:spLocks noChangeArrowheads="1"/>
          </p:cNvSpPr>
          <p:nvPr/>
        </p:nvSpPr>
        <p:spPr bwMode="auto">
          <a:xfrm>
            <a:off x="5772150" y="4572000"/>
            <a:ext cx="8001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en-US" sz="1500" b="1">
                <a:latin typeface="Garamond" panose="02020404030301010803" pitchFamily="18" charset="0"/>
                <a:ea typeface="SimSun" panose="02010600030101010101" pitchFamily="2" charset="-122"/>
                <a:cs typeface="Arial" panose="020B0604020202020204" pitchFamily="34" charset="0"/>
              </a:rPr>
              <a:t>Step 4</a:t>
            </a:r>
          </a:p>
        </p:txBody>
      </p:sp>
      <p:sp>
        <p:nvSpPr>
          <p:cNvPr id="195774" name="Line 190">
            <a:extLst>
              <a:ext uri="{FF2B5EF4-FFF2-40B4-BE49-F238E27FC236}">
                <a16:creationId xmlns:a16="http://schemas.microsoft.com/office/drawing/2014/main" id="{16D00002-C1C4-43C0-95B9-E6E2336B87C0}"/>
              </a:ext>
            </a:extLst>
          </p:cNvPr>
          <p:cNvSpPr>
            <a:spLocks noChangeShapeType="1"/>
          </p:cNvSpPr>
          <p:nvPr/>
        </p:nvSpPr>
        <p:spPr bwMode="auto">
          <a:xfrm>
            <a:off x="1919288" y="3257550"/>
            <a:ext cx="0" cy="40005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75" name="Line 191">
            <a:extLst>
              <a:ext uri="{FF2B5EF4-FFF2-40B4-BE49-F238E27FC236}">
                <a16:creationId xmlns:a16="http://schemas.microsoft.com/office/drawing/2014/main" id="{450BDD71-84AE-4D88-BCEE-2D5E12D0D1BE}"/>
              </a:ext>
            </a:extLst>
          </p:cNvPr>
          <p:cNvSpPr>
            <a:spLocks noChangeShapeType="1"/>
          </p:cNvSpPr>
          <p:nvPr/>
        </p:nvSpPr>
        <p:spPr bwMode="auto">
          <a:xfrm>
            <a:off x="1909762" y="3243262"/>
            <a:ext cx="490538" cy="4143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76" name="Line 192">
            <a:extLst>
              <a:ext uri="{FF2B5EF4-FFF2-40B4-BE49-F238E27FC236}">
                <a16:creationId xmlns:a16="http://schemas.microsoft.com/office/drawing/2014/main" id="{2E103A86-59F5-496D-8F58-71039D472D98}"/>
              </a:ext>
            </a:extLst>
          </p:cNvPr>
          <p:cNvSpPr>
            <a:spLocks noChangeShapeType="1"/>
          </p:cNvSpPr>
          <p:nvPr/>
        </p:nvSpPr>
        <p:spPr bwMode="auto">
          <a:xfrm flipH="1">
            <a:off x="1914525" y="3567112"/>
            <a:ext cx="109538" cy="1476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77" name="Line 193">
            <a:extLst>
              <a:ext uri="{FF2B5EF4-FFF2-40B4-BE49-F238E27FC236}">
                <a16:creationId xmlns:a16="http://schemas.microsoft.com/office/drawing/2014/main" id="{C41F38E0-E20A-43C9-94FA-416F64D3DCFF}"/>
              </a:ext>
            </a:extLst>
          </p:cNvPr>
          <p:cNvSpPr>
            <a:spLocks noChangeShapeType="1"/>
          </p:cNvSpPr>
          <p:nvPr/>
        </p:nvSpPr>
        <p:spPr bwMode="auto">
          <a:xfrm>
            <a:off x="2038350" y="3571875"/>
            <a:ext cx="361950" cy="857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78" name="Line 194">
            <a:extLst>
              <a:ext uri="{FF2B5EF4-FFF2-40B4-BE49-F238E27FC236}">
                <a16:creationId xmlns:a16="http://schemas.microsoft.com/office/drawing/2014/main" id="{76F418AF-4221-4F25-A7B2-E74B0D8A190F}"/>
              </a:ext>
            </a:extLst>
          </p:cNvPr>
          <p:cNvSpPr>
            <a:spLocks noChangeShapeType="1"/>
          </p:cNvSpPr>
          <p:nvPr/>
        </p:nvSpPr>
        <p:spPr bwMode="auto">
          <a:xfrm flipV="1">
            <a:off x="2376488" y="3657600"/>
            <a:ext cx="0" cy="1238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79" name="Line 195">
            <a:extLst>
              <a:ext uri="{FF2B5EF4-FFF2-40B4-BE49-F238E27FC236}">
                <a16:creationId xmlns:a16="http://schemas.microsoft.com/office/drawing/2014/main" id="{BA68C7F9-D03A-4B2B-9D82-CDAF44AC8152}"/>
              </a:ext>
            </a:extLst>
          </p:cNvPr>
          <p:cNvSpPr>
            <a:spLocks noChangeShapeType="1"/>
          </p:cNvSpPr>
          <p:nvPr/>
        </p:nvSpPr>
        <p:spPr bwMode="auto">
          <a:xfrm flipH="1" flipV="1">
            <a:off x="1905000" y="3690937"/>
            <a:ext cx="438150" cy="8096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0" name="Line 196">
            <a:extLst>
              <a:ext uri="{FF2B5EF4-FFF2-40B4-BE49-F238E27FC236}">
                <a16:creationId xmlns:a16="http://schemas.microsoft.com/office/drawing/2014/main" id="{75115E8C-2343-4956-ACBE-0E75B8A8E3B5}"/>
              </a:ext>
            </a:extLst>
          </p:cNvPr>
          <p:cNvSpPr>
            <a:spLocks noChangeShapeType="1"/>
          </p:cNvSpPr>
          <p:nvPr/>
        </p:nvSpPr>
        <p:spPr bwMode="auto">
          <a:xfrm flipV="1">
            <a:off x="2052637" y="3657600"/>
            <a:ext cx="347663" cy="3524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1" name="Line 197">
            <a:extLst>
              <a:ext uri="{FF2B5EF4-FFF2-40B4-BE49-F238E27FC236}">
                <a16:creationId xmlns:a16="http://schemas.microsoft.com/office/drawing/2014/main" id="{B8A7D3FF-0EE7-44E1-A2EE-F1C114D742E2}"/>
              </a:ext>
            </a:extLst>
          </p:cNvPr>
          <p:cNvSpPr>
            <a:spLocks noChangeShapeType="1"/>
          </p:cNvSpPr>
          <p:nvPr/>
        </p:nvSpPr>
        <p:spPr bwMode="auto">
          <a:xfrm flipH="1" flipV="1">
            <a:off x="1909762" y="3690937"/>
            <a:ext cx="119063" cy="3000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2" name="Line 198">
            <a:extLst>
              <a:ext uri="{FF2B5EF4-FFF2-40B4-BE49-F238E27FC236}">
                <a16:creationId xmlns:a16="http://schemas.microsoft.com/office/drawing/2014/main" id="{8044465F-3DB3-4D19-8A97-F3323F23D434}"/>
              </a:ext>
            </a:extLst>
          </p:cNvPr>
          <p:cNvSpPr>
            <a:spLocks noChangeShapeType="1"/>
          </p:cNvSpPr>
          <p:nvPr/>
        </p:nvSpPr>
        <p:spPr bwMode="auto">
          <a:xfrm>
            <a:off x="2219325" y="3567113"/>
            <a:ext cx="180975" cy="5715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3" name="Line 199">
            <a:extLst>
              <a:ext uri="{FF2B5EF4-FFF2-40B4-BE49-F238E27FC236}">
                <a16:creationId xmlns:a16="http://schemas.microsoft.com/office/drawing/2014/main" id="{7D745499-77B6-4FF4-8FF0-0329FF8FAA70}"/>
              </a:ext>
            </a:extLst>
          </p:cNvPr>
          <p:cNvSpPr>
            <a:spLocks noChangeShapeType="1"/>
          </p:cNvSpPr>
          <p:nvPr/>
        </p:nvSpPr>
        <p:spPr bwMode="auto">
          <a:xfrm flipH="1">
            <a:off x="1885950" y="3571875"/>
            <a:ext cx="295275" cy="1095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4" name="Line 200">
            <a:extLst>
              <a:ext uri="{FF2B5EF4-FFF2-40B4-BE49-F238E27FC236}">
                <a16:creationId xmlns:a16="http://schemas.microsoft.com/office/drawing/2014/main" id="{1E81BE8F-3A93-42AE-A55D-4CB9DD290E59}"/>
              </a:ext>
            </a:extLst>
          </p:cNvPr>
          <p:cNvSpPr>
            <a:spLocks noChangeShapeType="1"/>
          </p:cNvSpPr>
          <p:nvPr/>
        </p:nvSpPr>
        <p:spPr bwMode="auto">
          <a:xfrm>
            <a:off x="1914525" y="3464719"/>
            <a:ext cx="0" cy="19288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5" name="Line 201">
            <a:extLst>
              <a:ext uri="{FF2B5EF4-FFF2-40B4-BE49-F238E27FC236}">
                <a16:creationId xmlns:a16="http://schemas.microsoft.com/office/drawing/2014/main" id="{E8FE9B8E-78DD-4DE3-9D40-7406C0295E74}"/>
              </a:ext>
            </a:extLst>
          </p:cNvPr>
          <p:cNvSpPr>
            <a:spLocks noChangeShapeType="1"/>
          </p:cNvSpPr>
          <p:nvPr/>
        </p:nvSpPr>
        <p:spPr bwMode="auto">
          <a:xfrm>
            <a:off x="1916907" y="3457575"/>
            <a:ext cx="483394" cy="2000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6" name="Line 202">
            <a:extLst>
              <a:ext uri="{FF2B5EF4-FFF2-40B4-BE49-F238E27FC236}">
                <a16:creationId xmlns:a16="http://schemas.microsoft.com/office/drawing/2014/main" id="{09231543-6C9E-4468-89C2-AD8541A790BD}"/>
              </a:ext>
            </a:extLst>
          </p:cNvPr>
          <p:cNvSpPr>
            <a:spLocks noChangeShapeType="1"/>
          </p:cNvSpPr>
          <p:nvPr/>
        </p:nvSpPr>
        <p:spPr bwMode="auto">
          <a:xfrm flipH="1">
            <a:off x="1885950" y="3350419"/>
            <a:ext cx="142875" cy="30718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7" name="Line 203">
            <a:extLst>
              <a:ext uri="{FF2B5EF4-FFF2-40B4-BE49-F238E27FC236}">
                <a16:creationId xmlns:a16="http://schemas.microsoft.com/office/drawing/2014/main" id="{58DCEB89-CBD6-4AB5-9733-14EF269327CB}"/>
              </a:ext>
            </a:extLst>
          </p:cNvPr>
          <p:cNvSpPr>
            <a:spLocks noChangeShapeType="1"/>
          </p:cNvSpPr>
          <p:nvPr/>
        </p:nvSpPr>
        <p:spPr bwMode="auto">
          <a:xfrm>
            <a:off x="2031207" y="3350419"/>
            <a:ext cx="369094" cy="30718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8" name="Line 204">
            <a:extLst>
              <a:ext uri="{FF2B5EF4-FFF2-40B4-BE49-F238E27FC236}">
                <a16:creationId xmlns:a16="http://schemas.microsoft.com/office/drawing/2014/main" id="{BA7681B8-BD03-444D-A6C4-AF408B972FA6}"/>
              </a:ext>
            </a:extLst>
          </p:cNvPr>
          <p:cNvSpPr>
            <a:spLocks noChangeShapeType="1"/>
          </p:cNvSpPr>
          <p:nvPr/>
        </p:nvSpPr>
        <p:spPr bwMode="auto">
          <a:xfrm flipH="1">
            <a:off x="2400301" y="3564732"/>
            <a:ext cx="107156" cy="92869"/>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95789" name="Line 205">
            <a:extLst>
              <a:ext uri="{FF2B5EF4-FFF2-40B4-BE49-F238E27FC236}">
                <a16:creationId xmlns:a16="http://schemas.microsoft.com/office/drawing/2014/main" id="{0CF56965-FCBB-48E3-B385-1CFF86092720}"/>
              </a:ext>
            </a:extLst>
          </p:cNvPr>
          <p:cNvSpPr>
            <a:spLocks noChangeShapeType="1"/>
          </p:cNvSpPr>
          <p:nvPr/>
        </p:nvSpPr>
        <p:spPr bwMode="auto">
          <a:xfrm flipH="1">
            <a:off x="1943101" y="3579019"/>
            <a:ext cx="545306" cy="7858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577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95775"/>
                                        </p:tgtEl>
                                        <p:attrNameLst>
                                          <p:attrName>style.visibility</p:attrName>
                                        </p:attrNameLst>
                                      </p:cBhvr>
                                      <p:to>
                                        <p:strVal val="visible"/>
                                      </p:to>
                                    </p:set>
                                  </p:childTnLst>
                                  <p:subTnLst>
                                    <p:set>
                                      <p:cBhvr override="childStyle">
                                        <p:cTn dur="1" fill="hold" display="0" masterRel="nextClick" afterEffect="1"/>
                                        <p:tgtEl>
                                          <p:spTgt spid="195775"/>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195776"/>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195777"/>
                                        </p:tgtEl>
                                        <p:attrNameLst>
                                          <p:attrName>style.visibility</p:attrName>
                                        </p:attrNameLst>
                                      </p:cBhvr>
                                      <p:to>
                                        <p:strVal val="visible"/>
                                      </p:to>
                                    </p:set>
                                  </p:childTnLst>
                                  <p:subTnLst>
                                    <p:set>
                                      <p:cBhvr override="childStyle">
                                        <p:cTn dur="1" fill="hold" display="0" masterRel="nextClick" afterEffect="1"/>
                                        <p:tgtEl>
                                          <p:spTgt spid="195777"/>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95778"/>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195779"/>
                                        </p:tgtEl>
                                        <p:attrNameLst>
                                          <p:attrName>style.visibility</p:attrName>
                                        </p:attrNameLst>
                                      </p:cBhvr>
                                      <p:to>
                                        <p:strVal val="visible"/>
                                      </p:to>
                                    </p:set>
                                  </p:childTnLst>
                                  <p:subTnLst>
                                    <p:set>
                                      <p:cBhvr override="childStyle">
                                        <p:cTn dur="1" fill="hold" display="0" masterRel="nextClick" afterEffect="1"/>
                                        <p:tgtEl>
                                          <p:spTgt spid="195779"/>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95781"/>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195780"/>
                                        </p:tgtEl>
                                        <p:attrNameLst>
                                          <p:attrName>style.visibility</p:attrName>
                                        </p:attrNameLst>
                                      </p:cBhvr>
                                      <p:to>
                                        <p:strVal val="visible"/>
                                      </p:to>
                                    </p:set>
                                  </p:childTnLst>
                                  <p:subTnLst>
                                    <p:set>
                                      <p:cBhvr override="childStyle">
                                        <p:cTn dur="1" fill="hold" display="0" masterRel="nextClick" afterEffect="1"/>
                                        <p:tgtEl>
                                          <p:spTgt spid="195780"/>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95782"/>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195783"/>
                                        </p:tgtEl>
                                        <p:attrNameLst>
                                          <p:attrName>style.visibility</p:attrName>
                                        </p:attrNameLst>
                                      </p:cBhvr>
                                      <p:to>
                                        <p:strVal val="visible"/>
                                      </p:to>
                                    </p:set>
                                  </p:childTnLst>
                                  <p:subTnLst>
                                    <p:set>
                                      <p:cBhvr override="childStyle">
                                        <p:cTn dur="1" fill="hold" display="0" masterRel="nextClick" afterEffect="1"/>
                                        <p:tgtEl>
                                          <p:spTgt spid="19578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195784"/>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195785"/>
                                        </p:tgtEl>
                                        <p:attrNameLst>
                                          <p:attrName>style.visibility</p:attrName>
                                        </p:attrNameLst>
                                      </p:cBhvr>
                                      <p:to>
                                        <p:strVal val="visible"/>
                                      </p:to>
                                    </p:set>
                                  </p:childTnLst>
                                  <p:subTnLst>
                                    <p:set>
                                      <p:cBhvr override="childStyle">
                                        <p:cTn dur="1" fill="hold" display="0" masterRel="nextClick" afterEffect="1"/>
                                        <p:tgtEl>
                                          <p:spTgt spid="195785"/>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95786"/>
                                        </p:tgtEl>
                                        <p:attrNameLst>
                                          <p:attrName>style.visibility</p:attrName>
                                        </p:attrNameLst>
                                      </p:cBhvr>
                                      <p:to>
                                        <p:strVal val="visible"/>
                                      </p:to>
                                    </p:set>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499"/>
                                          </p:stCondLst>
                                        </p:cTn>
                                        <p:tgtEl>
                                          <p:spTgt spid="195787"/>
                                        </p:tgtEl>
                                        <p:attrNameLst>
                                          <p:attrName>style.visibility</p:attrName>
                                        </p:attrNameLst>
                                      </p:cBhvr>
                                      <p:to>
                                        <p:strVal val="visible"/>
                                      </p:to>
                                    </p:set>
                                  </p:childTnLst>
                                  <p:subTnLst>
                                    <p:set>
                                      <p:cBhvr override="childStyle">
                                        <p:cTn dur="1" fill="hold" display="0" masterRel="nextClick" afterEffect="1"/>
                                        <p:tgtEl>
                                          <p:spTgt spid="195787"/>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195788"/>
                                        </p:tgtEl>
                                        <p:attrNameLst>
                                          <p:attrName>style.visibility</p:attrName>
                                        </p:attrNameLst>
                                      </p:cBhvr>
                                      <p:to>
                                        <p:strVal val="visible"/>
                                      </p:to>
                                    </p:set>
                                  </p:childTnLst>
                                </p:cTn>
                              </p:par>
                            </p:childTnLst>
                          </p:cTn>
                        </p:par>
                        <p:par>
                          <p:cTn id="56" fill="hold" nodeType="afterGroup">
                            <p:stCondLst>
                              <p:cond delay="500"/>
                            </p:stCondLst>
                            <p:childTnLst>
                              <p:par>
                                <p:cTn id="57" presetID="1" presetClass="entr" presetSubtype="0" fill="hold" nodeType="afterEffect">
                                  <p:stCondLst>
                                    <p:cond delay="0"/>
                                  </p:stCondLst>
                                  <p:childTnLst>
                                    <p:set>
                                      <p:cBhvr>
                                        <p:cTn id="58" dur="1" fill="hold">
                                          <p:stCondLst>
                                            <p:cond delay="499"/>
                                          </p:stCondLst>
                                        </p:cTn>
                                        <p:tgtEl>
                                          <p:spTgt spid="195789"/>
                                        </p:tgtEl>
                                        <p:attrNameLst>
                                          <p:attrName>style.visibility</p:attrName>
                                        </p:attrNameLst>
                                      </p:cBhvr>
                                      <p:to>
                                        <p:strVal val="visible"/>
                                      </p:to>
                                    </p:set>
                                  </p:childTnLst>
                                  <p:subTnLst>
                                    <p:set>
                                      <p:cBhvr override="childStyle">
                                        <p:cTn dur="1" fill="hold" display="0" masterRel="nextClick" afterEffect="1"/>
                                        <p:tgtEl>
                                          <p:spTgt spid="195789"/>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95588"/>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195769"/>
                                        </p:tgtEl>
                                        <p:attrNameLst>
                                          <p:attrName>style.visibility</p:attrName>
                                        </p:attrNameLst>
                                      </p:cBhvr>
                                      <p:to>
                                        <p:strVal val="visible"/>
                                      </p:to>
                                    </p:set>
                                  </p:childTnLst>
                                </p:cTn>
                              </p:par>
                            </p:childTnLst>
                          </p:cTn>
                        </p:par>
                        <p:par>
                          <p:cTn id="66" fill="hold" nodeType="afterGroup">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19577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195592"/>
                                        </p:tgtEl>
                                        <p:attrNameLst>
                                          <p:attrName>style.visibility</p:attrName>
                                        </p:attrNameLst>
                                      </p:cBhvr>
                                      <p:to>
                                        <p:strVal val="visible"/>
                                      </p:to>
                                    </p:set>
                                  </p:childTnLst>
                                </p:cTn>
                              </p:par>
                            </p:childTnLst>
                          </p:cTn>
                        </p:par>
                        <p:par>
                          <p:cTn id="73" fill="hold" nodeType="afterGroup">
                            <p:stCondLst>
                              <p:cond delay="500"/>
                            </p:stCondLst>
                            <p:childTnLst>
                              <p:par>
                                <p:cTn id="74" presetID="1" presetClass="entr" presetSubtype="0" fill="hold" nodeType="afterEffect">
                                  <p:stCondLst>
                                    <p:cond delay="0"/>
                                  </p:stCondLst>
                                  <p:childTnLst>
                                    <p:set>
                                      <p:cBhvr>
                                        <p:cTn id="75" dur="1" fill="hold">
                                          <p:stCondLst>
                                            <p:cond delay="499"/>
                                          </p:stCondLst>
                                        </p:cTn>
                                        <p:tgtEl>
                                          <p:spTgt spid="195681"/>
                                        </p:tgtEl>
                                        <p:attrNameLst>
                                          <p:attrName>style.visibility</p:attrName>
                                        </p:attrNameLst>
                                      </p:cBhvr>
                                      <p:to>
                                        <p:strVal val="visible"/>
                                      </p:to>
                                    </p:set>
                                  </p:childTnLst>
                                </p:cTn>
                              </p:par>
                            </p:childTnLst>
                          </p:cTn>
                        </p:par>
                        <p:par>
                          <p:cTn id="76" fill="hold" nodeType="afterGroup">
                            <p:stCondLst>
                              <p:cond delay="1000"/>
                            </p:stCondLst>
                            <p:childTnLst>
                              <p:par>
                                <p:cTn id="77" presetID="1" presetClass="entr" presetSubtype="0" fill="hold" grpId="0" nodeType="afterEffect">
                                  <p:stCondLst>
                                    <p:cond delay="0"/>
                                  </p:stCondLst>
                                  <p:childTnLst>
                                    <p:set>
                                      <p:cBhvr>
                                        <p:cTn id="78" dur="1" fill="hold">
                                          <p:stCondLst>
                                            <p:cond delay="499"/>
                                          </p:stCondLst>
                                        </p:cTn>
                                        <p:tgtEl>
                                          <p:spTgt spid="19577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95772"/>
                                        </p:tgtEl>
                                        <p:attrNameLst>
                                          <p:attrName>style.visibility</p:attrName>
                                        </p:attrNameLst>
                                      </p:cBhvr>
                                      <p:to>
                                        <p:strVal val="visible"/>
                                      </p:to>
                                    </p:set>
                                  </p:childTnLst>
                                </p:cTn>
                              </p:par>
                            </p:childTnLst>
                          </p:cTn>
                        </p:par>
                        <p:par>
                          <p:cTn id="83" fill="hold" nodeType="afterGroup">
                            <p:stCondLst>
                              <p:cond delay="500"/>
                            </p:stCondLst>
                            <p:childTnLst>
                              <p:par>
                                <p:cTn id="84" presetID="1" presetClass="entr" presetSubtype="0" fill="hold" nodeType="afterEffect">
                                  <p:stCondLst>
                                    <p:cond delay="0"/>
                                  </p:stCondLst>
                                  <p:childTnLst>
                                    <p:set>
                                      <p:cBhvr>
                                        <p:cTn id="85" dur="1" fill="hold">
                                          <p:stCondLst>
                                            <p:cond delay="499"/>
                                          </p:stCondLst>
                                        </p:cTn>
                                        <p:tgtEl>
                                          <p:spTgt spid="195677"/>
                                        </p:tgtEl>
                                        <p:attrNameLst>
                                          <p:attrName>style.visibility</p:attrName>
                                        </p:attrNameLst>
                                      </p:cBhvr>
                                      <p:to>
                                        <p:strVal val="visible"/>
                                      </p:to>
                                    </p:set>
                                  </p:childTnLst>
                                </p:cTn>
                              </p:par>
                            </p:childTnLst>
                          </p:cTn>
                        </p:par>
                        <p:par>
                          <p:cTn id="86" fill="hold" nodeType="afterGroup">
                            <p:stCondLst>
                              <p:cond delay="1000"/>
                            </p:stCondLst>
                            <p:childTnLst>
                              <p:par>
                                <p:cTn id="87" presetID="1" presetClass="entr" presetSubtype="0" fill="hold" nodeType="afterEffect">
                                  <p:stCondLst>
                                    <p:cond delay="0"/>
                                  </p:stCondLst>
                                  <p:childTnLst>
                                    <p:set>
                                      <p:cBhvr>
                                        <p:cTn id="88" dur="1" fill="hold">
                                          <p:stCondLst>
                                            <p:cond delay="499"/>
                                          </p:stCondLst>
                                        </p:cTn>
                                        <p:tgtEl>
                                          <p:spTgt spid="19568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195683"/>
                                        </p:tgtEl>
                                        <p:attrNameLst>
                                          <p:attrName>style.visibility</p:attrName>
                                        </p:attrNameLst>
                                      </p:cBhvr>
                                      <p:to>
                                        <p:strVal val="visible"/>
                                      </p:to>
                                    </p:set>
                                  </p:childTnLst>
                                </p:cTn>
                              </p:par>
                            </p:childTnLst>
                          </p:cTn>
                        </p:par>
                        <p:par>
                          <p:cTn id="93" fill="hold" nodeType="afterGroup">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195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770" grpId="0" autoUpdateAnimBg="0"/>
      <p:bldP spid="195771" grpId="0" autoUpdateAnimBg="0"/>
      <p:bldP spid="195772" grpId="0" autoUpdateAnimBg="0"/>
      <p:bldP spid="19577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EE1BFA-A4AD-48C3-82BC-CDDE50C044B5}"/>
              </a:ext>
            </a:extLst>
          </p:cNvPr>
          <p:cNvPicPr>
            <a:picLocks noGrp="1" noChangeAspect="1"/>
          </p:cNvPicPr>
          <p:nvPr>
            <p:ph idx="1"/>
          </p:nvPr>
        </p:nvPicPr>
        <p:blipFill>
          <a:blip r:embed="rId2"/>
          <a:stretch>
            <a:fillRect/>
          </a:stretch>
        </p:blipFill>
        <p:spPr>
          <a:xfrm>
            <a:off x="2195512" y="1322387"/>
            <a:ext cx="4752975" cy="2971800"/>
          </a:xfrm>
          <a:prstGeom prst="rect">
            <a:avLst/>
          </a:prstGeom>
        </p:spPr>
      </p:pic>
      <p:sp>
        <p:nvSpPr>
          <p:cNvPr id="3" name="Title 2">
            <a:extLst>
              <a:ext uri="{FF2B5EF4-FFF2-40B4-BE49-F238E27FC236}">
                <a16:creationId xmlns:a16="http://schemas.microsoft.com/office/drawing/2014/main" id="{091DAAAC-DECD-4E20-96C8-E7D9EA6B5D1A}"/>
              </a:ext>
            </a:extLst>
          </p:cNvPr>
          <p:cNvSpPr>
            <a:spLocks noGrp="1"/>
          </p:cNvSpPr>
          <p:nvPr>
            <p:ph type="title"/>
          </p:nvPr>
        </p:nvSpPr>
        <p:spPr/>
        <p:txBody>
          <a:bodyPr/>
          <a:lstStyle/>
          <a:p>
            <a:r>
              <a:rPr lang="en-US" dirty="0"/>
              <a:t>	Steps of K-Mean</a:t>
            </a:r>
          </a:p>
        </p:txBody>
      </p:sp>
    </p:spTree>
    <p:extLst>
      <p:ext uri="{BB962C8B-B14F-4D97-AF65-F5344CB8AC3E}">
        <p14:creationId xmlns:p14="http://schemas.microsoft.com/office/powerpoint/2010/main" val="111990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5FB2F5-2CDF-4C21-83D5-DAA03C1C4FC0}"/>
              </a:ext>
            </a:extLst>
          </p:cNvPr>
          <p:cNvSpPr>
            <a:spLocks noGrp="1"/>
          </p:cNvSpPr>
          <p:nvPr>
            <p:ph idx="1"/>
          </p:nvPr>
        </p:nvSpPr>
        <p:spPr/>
        <p:txBody>
          <a:bodyPr/>
          <a:lstStyle/>
          <a:p>
            <a:r>
              <a:rPr lang="en-US" dirty="0"/>
              <a:t>Euclidean Distance between two points in space: If p = (p1, p2) and q = (q1, q2) then the distance is given by</a:t>
            </a:r>
          </a:p>
          <a:p>
            <a:endParaRPr lang="en-US" dirty="0"/>
          </a:p>
        </p:txBody>
      </p:sp>
      <p:sp>
        <p:nvSpPr>
          <p:cNvPr id="3" name="Title 2">
            <a:extLst>
              <a:ext uri="{FF2B5EF4-FFF2-40B4-BE49-F238E27FC236}">
                <a16:creationId xmlns:a16="http://schemas.microsoft.com/office/drawing/2014/main" id="{8F3ADDF9-D140-4491-92EC-D7CB5A5834A3}"/>
              </a:ext>
            </a:extLst>
          </p:cNvPr>
          <p:cNvSpPr>
            <a:spLocks noGrp="1"/>
          </p:cNvSpPr>
          <p:nvPr>
            <p:ph type="title"/>
          </p:nvPr>
        </p:nvSpPr>
        <p:spPr/>
        <p:txBody>
          <a:bodyPr/>
          <a:lstStyle/>
          <a:p>
            <a:r>
              <a:rPr lang="en-US" dirty="0"/>
              <a:t>	</a:t>
            </a:r>
            <a:r>
              <a:rPr lang="en-US" dirty="0" err="1"/>
              <a:t>Eucledean</a:t>
            </a:r>
            <a:r>
              <a:rPr lang="en-US" dirty="0"/>
              <a:t> Distance</a:t>
            </a:r>
          </a:p>
        </p:txBody>
      </p:sp>
      <p:pic>
        <p:nvPicPr>
          <p:cNvPr id="4" name="Picture 3">
            <a:extLst>
              <a:ext uri="{FF2B5EF4-FFF2-40B4-BE49-F238E27FC236}">
                <a16:creationId xmlns:a16="http://schemas.microsoft.com/office/drawing/2014/main" id="{996C7588-CD47-4A7B-908A-3F7DBA73141A}"/>
              </a:ext>
            </a:extLst>
          </p:cNvPr>
          <p:cNvPicPr>
            <a:picLocks noChangeAspect="1"/>
          </p:cNvPicPr>
          <p:nvPr/>
        </p:nvPicPr>
        <p:blipFill>
          <a:blip r:embed="rId2"/>
          <a:stretch>
            <a:fillRect/>
          </a:stretch>
        </p:blipFill>
        <p:spPr>
          <a:xfrm>
            <a:off x="3048000" y="2190750"/>
            <a:ext cx="2419350" cy="304800"/>
          </a:xfrm>
          <a:prstGeom prst="rect">
            <a:avLst/>
          </a:prstGeom>
        </p:spPr>
      </p:pic>
    </p:spTree>
    <p:extLst>
      <p:ext uri="{BB962C8B-B14F-4D97-AF65-F5344CB8AC3E}">
        <p14:creationId xmlns:p14="http://schemas.microsoft.com/office/powerpoint/2010/main" val="251220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82" y="153250"/>
            <a:ext cx="6172200" cy="459528"/>
          </a:xfrm>
        </p:spPr>
        <p:txBody>
          <a:bodyPr>
            <a:normAutofit/>
          </a:bodyPr>
          <a:lstStyle/>
          <a:p>
            <a:r>
              <a:rPr lang="en-US" sz="2400" dirty="0">
                <a:solidFill>
                  <a:schemeClr val="tx2">
                    <a:lumMod val="75000"/>
                  </a:schemeClr>
                </a:solidFill>
                <a:latin typeface="Times New Roman" pitchFamily="18" charset="0"/>
                <a:cs typeface="Times New Roman" pitchFamily="18" charset="0"/>
              </a:rPr>
              <a:t>Illustration of k-Means clustering algorithms</a:t>
            </a:r>
            <a:endParaRPr lang="en-IN" sz="2400" dirty="0">
              <a:solidFill>
                <a:schemeClr val="tx2">
                  <a:lumMod val="75000"/>
                </a:schemeClr>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8607" y="638275"/>
                <a:ext cx="2541551" cy="395117"/>
              </a:xfrm>
            </p:spPr>
            <p:txBody>
              <a:bodyPr>
                <a:noAutofit/>
              </a:bodyPr>
              <a:lstStyle/>
              <a:p>
                <a:pPr marL="0" indent="0" algn="ctr">
                  <a:buNone/>
                </a:pPr>
                <a:r>
                  <a:rPr lang="en-US" sz="1172" b="1" dirty="0">
                    <a:solidFill>
                      <a:srgbClr val="0B5ED7"/>
                    </a:solidFill>
                    <a:cs typeface="Times New Roman" pitchFamily="18" charset="0"/>
                  </a:rPr>
                  <a:t>Table 1objects with two attributes  </a:t>
                </a:r>
                <a14:m>
                  <m:oMath xmlns:m="http://schemas.openxmlformats.org/officeDocument/2006/math">
                    <m:sSub>
                      <m:sSubPr>
                        <m:ctrlPr>
                          <a:rPr lang="en-US" sz="1172" b="1" i="1">
                            <a:solidFill>
                              <a:srgbClr val="0B5ED7"/>
                            </a:solidFill>
                            <a:latin typeface="Cambria Math" panose="02040503050406030204" pitchFamily="18" charset="0"/>
                          </a:rPr>
                        </m:ctrlPr>
                      </m:sSubPr>
                      <m:e>
                        <m:r>
                          <a:rPr lang="en-IN" sz="1172" b="1" i="1">
                            <a:solidFill>
                              <a:srgbClr val="0B5ED7"/>
                            </a:solidFill>
                            <a:latin typeface="Cambria Math"/>
                          </a:rPr>
                          <m:t>𝑨</m:t>
                        </m:r>
                      </m:e>
                      <m:sub>
                        <m:r>
                          <a:rPr lang="en-IN" sz="1172" b="1" i="1">
                            <a:solidFill>
                              <a:srgbClr val="0B5ED7"/>
                            </a:solidFill>
                            <a:latin typeface="Cambria Math"/>
                          </a:rPr>
                          <m:t>𝟏</m:t>
                        </m:r>
                      </m:sub>
                    </m:sSub>
                  </m:oMath>
                </a14:m>
                <a:r>
                  <a:rPr lang="en-US" sz="1172" b="1" dirty="0">
                    <a:solidFill>
                      <a:srgbClr val="0B5ED7"/>
                    </a:solidFill>
                    <a:cs typeface="Times New Roman" pitchFamily="18" charset="0"/>
                  </a:rPr>
                  <a:t> and </a:t>
                </a:r>
                <a14:m>
                  <m:oMath xmlns:m="http://schemas.openxmlformats.org/officeDocument/2006/math">
                    <m:sSub>
                      <m:sSubPr>
                        <m:ctrlPr>
                          <a:rPr lang="en-US" sz="1172" b="1" i="1">
                            <a:solidFill>
                              <a:srgbClr val="0B5ED7"/>
                            </a:solidFill>
                            <a:latin typeface="Cambria Math" panose="02040503050406030204" pitchFamily="18" charset="0"/>
                          </a:rPr>
                        </m:ctrlPr>
                      </m:sSubPr>
                      <m:e>
                        <m:r>
                          <a:rPr lang="en-IN" sz="1172" b="1" i="1">
                            <a:solidFill>
                              <a:srgbClr val="0B5ED7"/>
                            </a:solidFill>
                            <a:latin typeface="Cambria Math"/>
                          </a:rPr>
                          <m:t>𝑨</m:t>
                        </m:r>
                      </m:e>
                      <m:sub>
                        <m:r>
                          <a:rPr lang="en-US" sz="1172" b="1" i="1">
                            <a:solidFill>
                              <a:srgbClr val="0B5ED7"/>
                            </a:solidFill>
                            <a:latin typeface="Cambria Math" panose="02040503050406030204" pitchFamily="18" charset="0"/>
                          </a:rPr>
                          <m:t>𝟐</m:t>
                        </m:r>
                      </m:sub>
                    </m:sSub>
                  </m:oMath>
                </a14:m>
                <a:r>
                  <a:rPr lang="en-US" sz="1172" b="1" dirty="0">
                    <a:solidFill>
                      <a:srgbClr val="0B5ED7"/>
                    </a:solidFill>
                    <a:cs typeface="Times New Roman" pitchFamily="18" charset="0"/>
                  </a:rPr>
                  <a:t>.</a:t>
                </a:r>
              </a:p>
              <a:p>
                <a:pPr marL="0" indent="0" algn="just">
                  <a:buNone/>
                </a:pPr>
                <a:endParaRPr lang="en-US" sz="1319"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8607" y="638275"/>
                <a:ext cx="2541551" cy="395117"/>
              </a:xfrm>
              <a:blipFill>
                <a:blip r:embed="rId2"/>
                <a:stretch>
                  <a:fillRect t="-1538" b="-23077"/>
                </a:stretch>
              </a:blipFill>
            </p:spPr>
            <p:txBody>
              <a:bodyPr/>
              <a:lstStyle/>
              <a:p>
                <a:r>
                  <a:rPr lang="en-US">
                    <a:noFill/>
                  </a:rPr>
                  <a:t> </a:t>
                </a:r>
              </a:p>
            </p:txBody>
          </p:sp>
        </mc:Fallback>
      </mc:AlternateContent>
      <p:graphicFrame>
        <p:nvGraphicFramePr>
          <p:cNvPr id="5" name="Table 4"/>
          <p:cNvGraphicFramePr>
            <a:graphicFrameLocks noGrp="1"/>
          </p:cNvGraphicFramePr>
          <p:nvPr/>
        </p:nvGraphicFramePr>
        <p:xfrm>
          <a:off x="1740759" y="1133431"/>
          <a:ext cx="1345009" cy="3729596"/>
        </p:xfrm>
        <a:graphic>
          <a:graphicData uri="http://schemas.openxmlformats.org/drawingml/2006/table">
            <a:tbl>
              <a:tblPr firstRow="1" bandRow="1">
                <a:tableStyleId>{125E5076-3810-47DD-B79F-674D7AD40C01}</a:tableStyleId>
              </a:tblPr>
              <a:tblGrid>
                <a:gridCol w="640013">
                  <a:extLst>
                    <a:ext uri="{9D8B030D-6E8A-4147-A177-3AD203B41FA5}">
                      <a16:colId xmlns:a16="http://schemas.microsoft.com/office/drawing/2014/main" val="20000"/>
                    </a:ext>
                  </a:extLst>
                </a:gridCol>
                <a:gridCol w="704996">
                  <a:extLst>
                    <a:ext uri="{9D8B030D-6E8A-4147-A177-3AD203B41FA5}">
                      <a16:colId xmlns:a16="http://schemas.microsoft.com/office/drawing/2014/main" val="20001"/>
                    </a:ext>
                  </a:extLst>
                </a:gridCol>
              </a:tblGrid>
              <a:tr h="215577">
                <a:tc>
                  <a:txBody>
                    <a:bodyPr/>
                    <a:lstStyle/>
                    <a:p>
                      <a:pPr algn="ctr"/>
                      <a:r>
                        <a:rPr lang="en-IN" sz="1000" dirty="0">
                          <a:latin typeface="Cambria Math" pitchFamily="18" charset="0"/>
                          <a:ea typeface="Cambria Math" pitchFamily="18" charset="0"/>
                        </a:rPr>
                        <a:t>A</a:t>
                      </a:r>
                      <a:r>
                        <a:rPr lang="en-IN" sz="1000" baseline="-25000" dirty="0">
                          <a:latin typeface="Cambria Math" pitchFamily="18" charset="0"/>
                          <a:ea typeface="Cambria Math" pitchFamily="18" charset="0"/>
                        </a:rPr>
                        <a:t>1</a:t>
                      </a:r>
                      <a:endParaRPr lang="en-IN" sz="1000" b="1" baseline="-25000"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Cambria Math" pitchFamily="18" charset="0"/>
                          <a:ea typeface="Cambria Math" pitchFamily="18" charset="0"/>
                        </a:rPr>
                        <a:t>A</a:t>
                      </a:r>
                      <a:r>
                        <a:rPr lang="en-IN" sz="1000" baseline="-25000" dirty="0">
                          <a:latin typeface="Cambria Math" pitchFamily="18" charset="0"/>
                          <a:ea typeface="Cambria Math" pitchFamily="18" charset="0"/>
                        </a:rPr>
                        <a:t>2</a:t>
                      </a:r>
                      <a:endParaRPr lang="en-IN" sz="1000" b="1" baseline="-25000"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5577">
                <a:tc>
                  <a:txBody>
                    <a:bodyPr/>
                    <a:lstStyle/>
                    <a:p>
                      <a:pPr algn="ctr"/>
                      <a:r>
                        <a:rPr lang="en-IN" sz="1000" b="1" dirty="0">
                          <a:latin typeface="Cambria Math" pitchFamily="18" charset="0"/>
                          <a:ea typeface="Cambria Math" pitchFamily="18" charset="0"/>
                        </a:rPr>
                        <a:t>6.8</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12.6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5577">
                <a:tc>
                  <a:txBody>
                    <a:bodyPr/>
                    <a:lstStyle/>
                    <a:p>
                      <a:pPr algn="ctr"/>
                      <a:r>
                        <a:rPr lang="en-IN" sz="1000" b="1" dirty="0">
                          <a:latin typeface="Cambria Math" pitchFamily="18" charset="0"/>
                          <a:ea typeface="Cambria Math" pitchFamily="18" charset="0"/>
                        </a:rPr>
                        <a:t>0.8</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9.8</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5577">
                <a:tc>
                  <a:txBody>
                    <a:bodyPr/>
                    <a:lstStyle/>
                    <a:p>
                      <a:pPr algn="ctr"/>
                      <a:r>
                        <a:rPr lang="en-IN" sz="1000" b="1" dirty="0">
                          <a:latin typeface="Cambria Math" pitchFamily="18" charset="0"/>
                          <a:ea typeface="Cambria Math" pitchFamily="18" charset="0"/>
                        </a:rPr>
                        <a:t>1.2</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11.6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15577">
                <a:tc>
                  <a:txBody>
                    <a:bodyPr/>
                    <a:lstStyle/>
                    <a:p>
                      <a:pPr algn="ctr"/>
                      <a:r>
                        <a:rPr lang="en-IN" sz="1000" b="1" dirty="0">
                          <a:latin typeface="Cambria Math" pitchFamily="18" charset="0"/>
                          <a:ea typeface="Cambria Math" pitchFamily="18" charset="0"/>
                        </a:rPr>
                        <a:t>2.8</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9.6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15577">
                <a:tc>
                  <a:txBody>
                    <a:bodyPr/>
                    <a:lstStyle/>
                    <a:p>
                      <a:pPr algn="ctr"/>
                      <a:r>
                        <a:rPr lang="en-IN" sz="1000" b="1" dirty="0">
                          <a:latin typeface="Cambria Math" pitchFamily="18" charset="0"/>
                          <a:ea typeface="Cambria Math" pitchFamily="18" charset="0"/>
                        </a:rPr>
                        <a:t>3.8</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9.9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15577">
                <a:tc>
                  <a:txBody>
                    <a:bodyPr/>
                    <a:lstStyle/>
                    <a:p>
                      <a:pPr algn="ctr"/>
                      <a:r>
                        <a:rPr lang="en-IN" sz="1000" b="1" dirty="0">
                          <a:latin typeface="Cambria Math" pitchFamily="18" charset="0"/>
                          <a:ea typeface="Cambria Math" pitchFamily="18" charset="0"/>
                        </a:rPr>
                        <a:t>4.4</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6.5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15577">
                <a:tc>
                  <a:txBody>
                    <a:bodyPr/>
                    <a:lstStyle/>
                    <a:p>
                      <a:pPr algn="ctr"/>
                      <a:r>
                        <a:rPr lang="en-IN" sz="1000" b="1" dirty="0">
                          <a:latin typeface="Cambria Math" pitchFamily="18" charset="0"/>
                          <a:ea typeface="Cambria Math" pitchFamily="18" charset="0"/>
                        </a:rPr>
                        <a:t>4.8</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1.1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15577">
                <a:tc>
                  <a:txBody>
                    <a:bodyPr/>
                    <a:lstStyle/>
                    <a:p>
                      <a:pPr algn="ctr"/>
                      <a:r>
                        <a:rPr lang="en-IN" sz="1000" b="1" dirty="0">
                          <a:latin typeface="Cambria Math" pitchFamily="18" charset="0"/>
                          <a:ea typeface="Cambria Math" pitchFamily="18" charset="0"/>
                        </a:rPr>
                        <a:t>6.0</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19.9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15577">
                <a:tc>
                  <a:txBody>
                    <a:bodyPr/>
                    <a:lstStyle/>
                    <a:p>
                      <a:pPr algn="ctr"/>
                      <a:r>
                        <a:rPr lang="en-IN" sz="1000" b="1" dirty="0">
                          <a:latin typeface="Cambria Math" pitchFamily="18" charset="0"/>
                          <a:ea typeface="Cambria Math" pitchFamily="18" charset="0"/>
                        </a:rPr>
                        <a:t>6.2</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18.5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15577">
                <a:tc>
                  <a:txBody>
                    <a:bodyPr/>
                    <a:lstStyle/>
                    <a:p>
                      <a:pPr algn="ctr"/>
                      <a:r>
                        <a:rPr lang="en-IN" sz="1000" b="1" dirty="0">
                          <a:latin typeface="Cambria Math" pitchFamily="18" charset="0"/>
                          <a:ea typeface="Cambria Math" pitchFamily="18" charset="0"/>
                        </a:rPr>
                        <a:t>7.6</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17.4</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15577">
                <a:tc>
                  <a:txBody>
                    <a:bodyPr/>
                    <a:lstStyle/>
                    <a:p>
                      <a:pPr algn="ctr"/>
                      <a:r>
                        <a:rPr lang="en-IN" sz="1000" b="1" dirty="0">
                          <a:latin typeface="Cambria Math" pitchFamily="18" charset="0"/>
                          <a:ea typeface="Cambria Math" pitchFamily="18" charset="0"/>
                        </a:rPr>
                        <a:t>7.8</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12.2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15577">
                <a:tc>
                  <a:txBody>
                    <a:bodyPr/>
                    <a:lstStyle/>
                    <a:p>
                      <a:pPr algn="ctr"/>
                      <a:r>
                        <a:rPr lang="en-IN" sz="1000" b="1" dirty="0">
                          <a:latin typeface="Cambria Math" pitchFamily="18" charset="0"/>
                          <a:ea typeface="Cambria Math" pitchFamily="18" charset="0"/>
                        </a:rPr>
                        <a:t>6.6</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7.7</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15577">
                <a:tc>
                  <a:txBody>
                    <a:bodyPr/>
                    <a:lstStyle/>
                    <a:p>
                      <a:pPr algn="ctr"/>
                      <a:r>
                        <a:rPr lang="en-IN" sz="1000" b="1" dirty="0">
                          <a:latin typeface="Cambria Math" pitchFamily="18" charset="0"/>
                          <a:ea typeface="Cambria Math" pitchFamily="18" charset="0"/>
                        </a:rPr>
                        <a:t>8.2</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4.5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15577">
                <a:tc>
                  <a:txBody>
                    <a:bodyPr/>
                    <a:lstStyle/>
                    <a:p>
                      <a:pPr algn="ctr"/>
                      <a:r>
                        <a:rPr lang="en-IN" sz="1000" b="1" dirty="0">
                          <a:latin typeface="Cambria Math" pitchFamily="18" charset="0"/>
                          <a:ea typeface="Cambria Math" pitchFamily="18" charset="0"/>
                        </a:rPr>
                        <a:t>8.4</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6.9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15577">
                <a:tc>
                  <a:txBody>
                    <a:bodyPr/>
                    <a:lstStyle/>
                    <a:p>
                      <a:pPr algn="ctr"/>
                      <a:r>
                        <a:rPr lang="en-IN" sz="1000" b="1" dirty="0">
                          <a:latin typeface="Cambria Math" pitchFamily="18" charset="0"/>
                          <a:ea typeface="Cambria Math" pitchFamily="18" charset="0"/>
                        </a:rPr>
                        <a:t>9.0</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3.4</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15577">
                <a:tc>
                  <a:txBody>
                    <a:bodyPr/>
                    <a:lstStyle/>
                    <a:p>
                      <a:pPr algn="ctr"/>
                      <a:r>
                        <a:rPr lang="en-IN" sz="1000" b="1" dirty="0">
                          <a:latin typeface="Cambria Math" pitchFamily="18" charset="0"/>
                          <a:ea typeface="Cambria Math" pitchFamily="18" charset="0"/>
                        </a:rPr>
                        <a:t>9.6</a:t>
                      </a:r>
                      <a:endParaRPr lang="en-IN" sz="10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latin typeface="Cambria Math" pitchFamily="18" charset="0"/>
                          <a:ea typeface="Cambria Math" pitchFamily="18" charset="0"/>
                          <a:cs typeface="Times New Roman" pitchFamily="18" charset="0"/>
                        </a:rPr>
                        <a:t>11.1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nvGraphicFramePr>
        <p:xfrm>
          <a:off x="3610121" y="1073636"/>
          <a:ext cx="3886627" cy="2902758"/>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4142136" y="757710"/>
            <a:ext cx="3154298" cy="30683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172" b="1" dirty="0">
                <a:solidFill>
                  <a:srgbClr val="0B5ED7"/>
                </a:solidFill>
                <a:cs typeface="Times New Roman" pitchFamily="18" charset="0"/>
              </a:rPr>
              <a:t>Fig 1: </a:t>
            </a:r>
            <a:r>
              <a:rPr lang="en-IN" sz="1172" b="1" dirty="0">
                <a:solidFill>
                  <a:srgbClr val="0B5ED7"/>
                </a:solidFill>
                <a:cs typeface="Times New Roman" pitchFamily="18" charset="0"/>
              </a:rPr>
              <a:t>Plotting data of Table 1</a:t>
            </a:r>
            <a:endParaRPr lang="en-US" sz="1172" b="1" dirty="0">
              <a:solidFill>
                <a:srgbClr val="0B5ED7"/>
              </a:solidFill>
              <a:cs typeface="Times New Roman" pitchFamily="18" charset="0"/>
            </a:endParaRPr>
          </a:p>
          <a:p>
            <a:pPr marL="0" indent="0" algn="just">
              <a:buNone/>
            </a:pPr>
            <a:endParaRPr lang="en-US" sz="1319"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p:txBody>
      </p:sp>
      <p:sp>
        <p:nvSpPr>
          <p:cNvPr id="10" name="Oval 9"/>
          <p:cNvSpPr/>
          <p:nvPr/>
        </p:nvSpPr>
        <p:spPr>
          <a:xfrm>
            <a:off x="5719284" y="1672102"/>
            <a:ext cx="152043" cy="20251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19"/>
          </a:p>
        </p:txBody>
      </p:sp>
    </p:spTree>
    <p:extLst>
      <p:ext uri="{BB962C8B-B14F-4D97-AF65-F5344CB8AC3E}">
        <p14:creationId xmlns:p14="http://schemas.microsoft.com/office/powerpoint/2010/main" val="129730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82" y="153250"/>
            <a:ext cx="6172200" cy="559372"/>
          </a:xfrm>
        </p:spPr>
        <p:txBody>
          <a:bodyPr>
            <a:normAutofit/>
          </a:bodyPr>
          <a:lstStyle/>
          <a:p>
            <a:r>
              <a:rPr lang="en-US" sz="2400" dirty="0">
                <a:solidFill>
                  <a:schemeClr val="tx2">
                    <a:lumMod val="75000"/>
                  </a:schemeClr>
                </a:solidFill>
                <a:latin typeface="Times New Roman" pitchFamily="18" charset="0"/>
                <a:cs typeface="Times New Roman" pitchFamily="18" charset="0"/>
              </a:rPr>
              <a:t>Illustration of k-Means clustering algorithms</a:t>
            </a:r>
            <a:endParaRPr lang="en-IN" sz="2400"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44490" y="840794"/>
            <a:ext cx="6124563" cy="3908026"/>
          </a:xfrm>
        </p:spPr>
        <p:txBody>
          <a:bodyPr>
            <a:noAutofit/>
          </a:bodyPr>
          <a:lstStyle/>
          <a:p>
            <a:pPr algn="just">
              <a:buFont typeface="Arial" pitchFamily="34" charset="0"/>
              <a:buChar char="•"/>
            </a:pPr>
            <a:r>
              <a:rPr lang="en-IN" sz="1466" dirty="0">
                <a:latin typeface="Times New Roman" pitchFamily="18" charset="0"/>
                <a:cs typeface="Times New Roman" pitchFamily="18" charset="0"/>
              </a:rPr>
              <a:t>Suppose, </a:t>
            </a:r>
            <a:r>
              <a:rPr lang="en-IN" sz="1466" dirty="0">
                <a:solidFill>
                  <a:srgbClr val="0B5ED7"/>
                </a:solidFill>
                <a:latin typeface="Times New Roman" pitchFamily="18" charset="0"/>
                <a:cs typeface="Times New Roman" pitchFamily="18" charset="0"/>
              </a:rPr>
              <a:t>k=3</a:t>
            </a:r>
            <a:r>
              <a:rPr lang="en-IN" sz="1466" dirty="0">
                <a:latin typeface="Times New Roman" pitchFamily="18" charset="0"/>
                <a:cs typeface="Times New Roman" pitchFamily="18" charset="0"/>
              </a:rPr>
              <a:t>. Three objects are chosen at random shown as circled These three centroids are shown below.</a:t>
            </a:r>
          </a:p>
          <a:p>
            <a:pPr marL="0" indent="0" algn="just">
              <a:buNone/>
            </a:pPr>
            <a:r>
              <a:rPr lang="en-US" sz="1466" b="1" dirty="0">
                <a:solidFill>
                  <a:srgbClr val="0B5ED7"/>
                </a:solidFill>
                <a:cs typeface="Times New Roman" pitchFamily="18" charset="0"/>
              </a:rPr>
              <a:t>		        </a:t>
            </a:r>
            <a:r>
              <a:rPr lang="en-IN" sz="1172" b="1" dirty="0">
                <a:solidFill>
                  <a:srgbClr val="0B5ED7"/>
                </a:solidFill>
                <a:cs typeface="Times New Roman" pitchFamily="18" charset="0"/>
              </a:rPr>
              <a:t>Initial Centroids chosen randomly</a:t>
            </a:r>
            <a:endParaRPr lang="en-US" sz="1172" b="1" dirty="0">
              <a:solidFill>
                <a:srgbClr val="0B5ED7"/>
              </a:solidFill>
              <a:cs typeface="Times New Roman" pitchFamily="18" charset="0"/>
            </a:endParaRPr>
          </a:p>
          <a:p>
            <a:pPr algn="just">
              <a:buFont typeface="Arial" pitchFamily="34" charset="0"/>
              <a:buChar char="•"/>
            </a:pPr>
            <a:endParaRPr lang="en-IN" sz="1466" dirty="0">
              <a:latin typeface="Times New Roman" pitchFamily="18" charset="0"/>
              <a:cs typeface="Times New Roman" pitchFamily="18" charset="0"/>
            </a:endParaRPr>
          </a:p>
          <a:p>
            <a:pPr algn="just">
              <a:buFont typeface="Arial" pitchFamily="34" charset="0"/>
              <a:buChar char="•"/>
            </a:pPr>
            <a:endParaRPr lang="en-IN" sz="1466" dirty="0">
              <a:latin typeface="Times New Roman" pitchFamily="18" charset="0"/>
              <a:cs typeface="Times New Roman" pitchFamily="18" charset="0"/>
            </a:endParaRPr>
          </a:p>
          <a:p>
            <a:pPr algn="just">
              <a:buFont typeface="Arial" pitchFamily="34" charset="0"/>
              <a:buChar char="•"/>
            </a:pPr>
            <a:endParaRPr lang="en-IN" sz="1466" dirty="0">
              <a:latin typeface="Times New Roman" pitchFamily="18" charset="0"/>
              <a:cs typeface="Times New Roman" pitchFamily="18" charset="0"/>
            </a:endParaRPr>
          </a:p>
          <a:p>
            <a:pPr algn="just">
              <a:buFont typeface="Arial" pitchFamily="34" charset="0"/>
              <a:buChar char="•"/>
            </a:pPr>
            <a:endParaRPr lang="en-IN" sz="1466" dirty="0">
              <a:latin typeface="Times New Roman" pitchFamily="18" charset="0"/>
              <a:cs typeface="Times New Roman" pitchFamily="18" charset="0"/>
            </a:endParaRPr>
          </a:p>
          <a:p>
            <a:pPr marL="0" indent="0" algn="just">
              <a:buNone/>
            </a:pPr>
            <a:endParaRPr lang="en-IN" sz="1466" dirty="0">
              <a:latin typeface="Times New Roman" pitchFamily="18" charset="0"/>
              <a:cs typeface="Times New Roman" pitchFamily="18" charset="0"/>
            </a:endParaRPr>
          </a:p>
          <a:p>
            <a:pPr algn="just">
              <a:buFont typeface="Arial" pitchFamily="34" charset="0"/>
              <a:buChar char="•"/>
            </a:pPr>
            <a:r>
              <a:rPr lang="en-IN" sz="1466" dirty="0">
                <a:latin typeface="Times New Roman" pitchFamily="18" charset="0"/>
                <a:cs typeface="Times New Roman" pitchFamily="18" charset="0"/>
              </a:rPr>
              <a:t>Let us consider the Euclidean distance measure as the distance measurement in our illustration. </a:t>
            </a:r>
          </a:p>
          <a:p>
            <a:pPr algn="just">
              <a:buFont typeface="Arial" pitchFamily="34" charset="0"/>
              <a:buChar char="•"/>
            </a:pPr>
            <a:r>
              <a:rPr lang="en-IN" sz="1466" dirty="0">
                <a:latin typeface="Times New Roman" pitchFamily="18" charset="0"/>
                <a:cs typeface="Times New Roman" pitchFamily="18" charset="0"/>
              </a:rPr>
              <a:t>Let d</a:t>
            </a:r>
            <a:r>
              <a:rPr lang="en-IN" sz="1466" baseline="-25000" dirty="0">
                <a:latin typeface="Times New Roman" pitchFamily="18" charset="0"/>
                <a:cs typeface="Times New Roman" pitchFamily="18" charset="0"/>
              </a:rPr>
              <a:t>1</a:t>
            </a:r>
            <a:r>
              <a:rPr lang="en-IN" sz="1466" dirty="0">
                <a:latin typeface="Times New Roman" pitchFamily="18" charset="0"/>
                <a:cs typeface="Times New Roman" pitchFamily="18" charset="0"/>
              </a:rPr>
              <a:t>, d</a:t>
            </a:r>
            <a:r>
              <a:rPr lang="en-IN" sz="1466" baseline="-25000" dirty="0">
                <a:latin typeface="Times New Roman" pitchFamily="18" charset="0"/>
                <a:cs typeface="Times New Roman" pitchFamily="18" charset="0"/>
              </a:rPr>
              <a:t>2</a:t>
            </a:r>
            <a:r>
              <a:rPr lang="en-IN" sz="1466" dirty="0">
                <a:latin typeface="Times New Roman" pitchFamily="18" charset="0"/>
                <a:cs typeface="Times New Roman" pitchFamily="18" charset="0"/>
              </a:rPr>
              <a:t> and d</a:t>
            </a:r>
            <a:r>
              <a:rPr lang="en-IN" sz="1466" baseline="-25000" dirty="0">
                <a:latin typeface="Times New Roman" pitchFamily="18" charset="0"/>
                <a:cs typeface="Times New Roman" pitchFamily="18" charset="0"/>
              </a:rPr>
              <a:t>3</a:t>
            </a:r>
            <a:r>
              <a:rPr lang="en-IN" sz="1466" dirty="0">
                <a:latin typeface="Times New Roman" pitchFamily="18" charset="0"/>
                <a:cs typeface="Times New Roman" pitchFamily="18" charset="0"/>
              </a:rPr>
              <a:t> denote the distance from an object to c</a:t>
            </a:r>
            <a:r>
              <a:rPr lang="en-IN" sz="1466" baseline="-25000" dirty="0">
                <a:latin typeface="Times New Roman" pitchFamily="18" charset="0"/>
                <a:cs typeface="Times New Roman" pitchFamily="18" charset="0"/>
              </a:rPr>
              <a:t>1</a:t>
            </a:r>
            <a:r>
              <a:rPr lang="en-IN" sz="1466" dirty="0">
                <a:latin typeface="Times New Roman" pitchFamily="18" charset="0"/>
                <a:cs typeface="Times New Roman" pitchFamily="18" charset="0"/>
              </a:rPr>
              <a:t>, c</a:t>
            </a:r>
            <a:r>
              <a:rPr lang="en-IN" sz="1466" baseline="-25000" dirty="0">
                <a:latin typeface="Times New Roman" pitchFamily="18" charset="0"/>
                <a:cs typeface="Times New Roman" pitchFamily="18" charset="0"/>
              </a:rPr>
              <a:t>2</a:t>
            </a:r>
            <a:r>
              <a:rPr lang="en-IN" sz="1466" dirty="0">
                <a:latin typeface="Times New Roman" pitchFamily="18" charset="0"/>
                <a:cs typeface="Times New Roman" pitchFamily="18" charset="0"/>
              </a:rPr>
              <a:t> and c</a:t>
            </a:r>
            <a:r>
              <a:rPr lang="en-IN" sz="1466" baseline="-25000" dirty="0">
                <a:latin typeface="Times New Roman" pitchFamily="18" charset="0"/>
                <a:cs typeface="Times New Roman" pitchFamily="18" charset="0"/>
              </a:rPr>
              <a:t>3</a:t>
            </a:r>
            <a:r>
              <a:rPr lang="en-IN" sz="1466" dirty="0">
                <a:latin typeface="Times New Roman" pitchFamily="18" charset="0"/>
                <a:cs typeface="Times New Roman" pitchFamily="18" charset="0"/>
              </a:rPr>
              <a:t> respectively. The distance calculations are shown in Table 2.</a:t>
            </a:r>
          </a:p>
          <a:p>
            <a:pPr algn="just">
              <a:buFont typeface="Arial" pitchFamily="34" charset="0"/>
              <a:buChar char="•"/>
            </a:pPr>
            <a:r>
              <a:rPr lang="en-IN" sz="1466" dirty="0">
                <a:latin typeface="Times New Roman" pitchFamily="18" charset="0"/>
                <a:cs typeface="Times New Roman" pitchFamily="18" charset="0"/>
              </a:rPr>
              <a:t>Assignment of each object to the respective centroid.</a:t>
            </a:r>
          </a:p>
          <a:p>
            <a:pPr marL="0" indent="0" algn="just">
              <a:buNone/>
            </a:pPr>
            <a:endParaRPr lang="en-US" sz="1319" dirty="0">
              <a:latin typeface="Times New Roman" pitchFamily="18" charset="0"/>
              <a:cs typeface="Times New Roman" pitchFamily="18" charset="0"/>
            </a:endParaRPr>
          </a:p>
          <a:p>
            <a:pPr marL="334945" indent="-334945">
              <a:buClr>
                <a:srgbClr val="0B5ED7"/>
              </a:buClr>
              <a:buFont typeface="+mj-lt"/>
              <a:buAutoNum type="arabicParenR"/>
            </a:pPr>
            <a:endParaRPr lang="en-US" sz="1466" dirty="0">
              <a:latin typeface="Times New Roman" pitchFamily="18" charset="0"/>
              <a:cs typeface="Times New Roman" pitchFamily="18" charset="0"/>
            </a:endParaRPr>
          </a:p>
          <a:p>
            <a:pPr marL="0" indent="0">
              <a:buNone/>
            </a:pPr>
            <a:endParaRPr lang="en-US" sz="1466" dirty="0">
              <a:latin typeface="Times New Roman" pitchFamily="18" charset="0"/>
              <a:cs typeface="Times New Roman" pitchFamily="18" charset="0"/>
            </a:endParaRPr>
          </a:p>
          <a:p>
            <a:pPr marL="0" indent="0">
              <a:buNone/>
            </a:pPr>
            <a:endParaRPr lang="en-US" sz="1466" dirty="0">
              <a:latin typeface="Times New Roman" pitchFamily="18" charset="0"/>
              <a:cs typeface="Times New Roman" pitchFamily="18" charset="0"/>
            </a:endParaRPr>
          </a:p>
          <a:p>
            <a:pPr marL="334945" indent="-334945">
              <a:buClr>
                <a:srgbClr val="0B5ED7"/>
              </a:buClr>
              <a:buSzPct val="100000"/>
              <a:buAutoNum type="arabicPeriod"/>
            </a:pPr>
            <a:endParaRPr lang="en-US" sz="1466" b="1" dirty="0">
              <a:latin typeface="Times New Roman" pitchFamily="18" charset="0"/>
              <a:cs typeface="Times New Roman" pitchFamily="18" charset="0"/>
            </a:endParaRPr>
          </a:p>
          <a:p>
            <a:pPr marL="468923" lvl="2" indent="0">
              <a:buClr>
                <a:srgbClr val="0B5ED7"/>
              </a:buClr>
              <a:buNone/>
            </a:pPr>
            <a:r>
              <a:rPr lang="en-US" sz="1099" dirty="0">
                <a:latin typeface="Times New Roman" pitchFamily="18" charset="0"/>
                <a:cs typeface="Times New Roman" pitchFamily="18" charset="0"/>
              </a:rPr>
              <a:t>      </a:t>
            </a:r>
            <a:endParaRPr lang="en-US" sz="1172" dirty="0">
              <a:latin typeface="Times New Roman" pitchFamily="18" charset="0"/>
              <a:cs typeface="Times New Roman" pitchFamily="18" charset="0"/>
            </a:endParaRPr>
          </a:p>
          <a:p>
            <a:pPr marL="0" indent="0">
              <a:buNone/>
            </a:pPr>
            <a:endParaRPr lang="en-US" sz="1466" dirty="0">
              <a:solidFill>
                <a:srgbClr val="800000"/>
              </a:solidFill>
              <a:cs typeface="Times New Roman" pitchFamily="18" charset="0"/>
            </a:endParaRPr>
          </a:p>
          <a:p>
            <a:pPr marL="0" indent="0" algn="just">
              <a:buNone/>
            </a:pPr>
            <a:endParaRPr lang="en-US" sz="1466" dirty="0">
              <a:latin typeface="Times New Roman" pitchFamily="18" charset="0"/>
              <a:cs typeface="Times New Roman" pitchFamily="18" charset="0"/>
            </a:endParaRPr>
          </a:p>
          <a:p>
            <a:pPr algn="just"/>
            <a:endParaRPr lang="en-US" sz="1466" dirty="0">
              <a:latin typeface="Times New Roman" pitchFamily="18" charset="0"/>
              <a:cs typeface="Times New Roman" pitchFamily="18" charset="0"/>
            </a:endParaRPr>
          </a:p>
          <a:p>
            <a:pPr marL="0" indent="0" algn="just">
              <a:buNone/>
            </a:pPr>
            <a:endParaRPr lang="en-US" sz="1466" dirty="0">
              <a:solidFill>
                <a:srgbClr val="0B5ED7"/>
              </a:solidFill>
              <a:latin typeface="Times New Roman" pitchFamily="18" charset="0"/>
              <a:cs typeface="Times New Roman" pitchFamily="18" charset="0"/>
            </a:endParaRPr>
          </a:p>
          <a:p>
            <a:pPr algn="just"/>
            <a:endParaRPr lang="en-US" sz="1466" dirty="0">
              <a:solidFill>
                <a:srgbClr val="0B5ED7"/>
              </a:solidFill>
              <a:latin typeface="Times New Roman" pitchFamily="18" charset="0"/>
              <a:cs typeface="Times New Roman" pitchFamily="18" charset="0"/>
            </a:endParaRPr>
          </a:p>
          <a:p>
            <a:pPr algn="just"/>
            <a:endParaRPr lang="en-US" sz="1466" dirty="0">
              <a:solidFill>
                <a:srgbClr val="0B5ED7"/>
              </a:solidFill>
              <a:latin typeface="Times New Roman" pitchFamily="18" charset="0"/>
              <a:cs typeface="Times New Roman" pitchFamily="18" charset="0"/>
            </a:endParaRPr>
          </a:p>
          <a:p>
            <a:pPr algn="just"/>
            <a:endParaRPr lang="en-US" sz="1466" dirty="0">
              <a:latin typeface="Times New Roman" pitchFamily="18" charset="0"/>
              <a:cs typeface="Times New Roman" pitchFamily="18" charset="0"/>
            </a:endParaRPr>
          </a:p>
          <a:p>
            <a:pPr algn="just"/>
            <a:endParaRPr lang="en-US" sz="1466"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283012" y="1624148"/>
          <a:ext cx="2221917" cy="1278080"/>
        </p:xfrm>
        <a:graphic>
          <a:graphicData uri="http://schemas.openxmlformats.org/drawingml/2006/table">
            <a:tbl>
              <a:tblPr firstRow="1" bandRow="1">
                <a:tableStyleId>{125E5076-3810-47DD-B79F-674D7AD40C01}</a:tableStyleId>
              </a:tblPr>
              <a:tblGrid>
                <a:gridCol w="703030">
                  <a:extLst>
                    <a:ext uri="{9D8B030D-6E8A-4147-A177-3AD203B41FA5}">
                      <a16:colId xmlns:a16="http://schemas.microsoft.com/office/drawing/2014/main" val="20000"/>
                    </a:ext>
                  </a:extLst>
                </a:gridCol>
                <a:gridCol w="451772">
                  <a:extLst>
                    <a:ext uri="{9D8B030D-6E8A-4147-A177-3AD203B41FA5}">
                      <a16:colId xmlns:a16="http://schemas.microsoft.com/office/drawing/2014/main" val="20001"/>
                    </a:ext>
                  </a:extLst>
                </a:gridCol>
                <a:gridCol w="327144">
                  <a:extLst>
                    <a:ext uri="{9D8B030D-6E8A-4147-A177-3AD203B41FA5}">
                      <a16:colId xmlns:a16="http://schemas.microsoft.com/office/drawing/2014/main" val="20002"/>
                    </a:ext>
                  </a:extLst>
                </a:gridCol>
                <a:gridCol w="521875">
                  <a:extLst>
                    <a:ext uri="{9D8B030D-6E8A-4147-A177-3AD203B41FA5}">
                      <a16:colId xmlns:a16="http://schemas.microsoft.com/office/drawing/2014/main" val="20003"/>
                    </a:ext>
                  </a:extLst>
                </a:gridCol>
                <a:gridCol w="218096">
                  <a:extLst>
                    <a:ext uri="{9D8B030D-6E8A-4147-A177-3AD203B41FA5}">
                      <a16:colId xmlns:a16="http://schemas.microsoft.com/office/drawing/2014/main" val="20004"/>
                    </a:ext>
                  </a:extLst>
                </a:gridCol>
              </a:tblGrid>
              <a:tr h="249867">
                <a:tc rowSpan="2">
                  <a:txBody>
                    <a:bodyPr/>
                    <a:lstStyle/>
                    <a:p>
                      <a:r>
                        <a:rPr lang="en-IN" sz="1200" dirty="0">
                          <a:latin typeface="Cambria Math" pitchFamily="18" charset="0"/>
                          <a:ea typeface="Cambria Math" pitchFamily="18" charset="0"/>
                        </a:rPr>
                        <a:t>Centroid</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200" dirty="0">
                          <a:latin typeface="Cambria Math" pitchFamily="18" charset="0"/>
                          <a:ea typeface="Cambria Math" pitchFamily="18" charset="0"/>
                        </a:rPr>
                        <a:t>Objects</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9867">
                <a:tc vMerge="1">
                  <a:txBody>
                    <a:bodyPr/>
                    <a:lstStyle/>
                    <a:p>
                      <a:endParaRPr lang="en-IN"/>
                    </a:p>
                  </a:txBody>
                  <a:tcPr/>
                </a:tc>
                <a:tc gridSpan="2">
                  <a:txBody>
                    <a:bodyPr/>
                    <a:lstStyle/>
                    <a:p>
                      <a:pPr algn="ctr"/>
                      <a:r>
                        <a:rPr lang="en-IN" sz="1200" dirty="0">
                          <a:latin typeface="Cambria Math" pitchFamily="18" charset="0"/>
                          <a:ea typeface="Cambria Math" pitchFamily="18" charset="0"/>
                        </a:rPr>
                        <a:t>A1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200" dirty="0">
                          <a:latin typeface="Cambria Math" pitchFamily="18" charset="0"/>
                          <a:ea typeface="Cambria Math" pitchFamily="18" charset="0"/>
                        </a:rPr>
                        <a:t>A2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9448">
                <a:tc>
                  <a:txBody>
                    <a:bodyPr/>
                    <a:lstStyle/>
                    <a:p>
                      <a:pPr algn="ctr"/>
                      <a:r>
                        <a:rPr lang="en-IN" sz="1100" b="1" dirty="0">
                          <a:latin typeface="Cambria Math" pitchFamily="18" charset="0"/>
                          <a:ea typeface="Cambria Math" pitchFamily="18" charset="0"/>
                          <a:cs typeface="Times New Roman" pitchFamily="18" charset="0"/>
                        </a:rPr>
                        <a:t>c</a:t>
                      </a:r>
                      <a:r>
                        <a:rPr lang="en-IN" sz="1100" b="1" baseline="-25000" dirty="0">
                          <a:latin typeface="Cambria Math" pitchFamily="18" charset="0"/>
                          <a:ea typeface="Cambria Math" pitchFamily="18" charset="0"/>
                          <a:cs typeface="Times New Roman" pitchFamily="18" charset="0"/>
                        </a:rPr>
                        <a:t>1</a:t>
                      </a:r>
                      <a:endParaRPr lang="en-IN" sz="1100" b="1"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100" b="1" dirty="0">
                          <a:latin typeface="Cambria Math" pitchFamily="18" charset="0"/>
                          <a:ea typeface="Cambria Math" pitchFamily="18" charset="0"/>
                        </a:rPr>
                        <a:t>3.8</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100" b="1" dirty="0">
                          <a:latin typeface="Cambria Math" pitchFamily="18" charset="0"/>
                          <a:ea typeface="Cambria Math" pitchFamily="18" charset="0"/>
                        </a:rPr>
                        <a:t>9.9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259448">
                <a:tc>
                  <a:txBody>
                    <a:bodyPr/>
                    <a:lstStyle/>
                    <a:p>
                      <a:pPr algn="ctr"/>
                      <a:r>
                        <a:rPr lang="en-IN" sz="1100" b="1" dirty="0">
                          <a:latin typeface="Cambria Math" pitchFamily="18" charset="0"/>
                          <a:ea typeface="Cambria Math" pitchFamily="18" charset="0"/>
                          <a:cs typeface="Times New Roman" pitchFamily="18" charset="0"/>
                        </a:rPr>
                        <a:t>c</a:t>
                      </a:r>
                      <a:r>
                        <a:rPr lang="en-IN" sz="1100" b="1" baseline="-25000" dirty="0">
                          <a:latin typeface="Cambria Math" pitchFamily="18" charset="0"/>
                          <a:ea typeface="Cambria Math" pitchFamily="18" charset="0"/>
                          <a:cs typeface="Times New Roman" pitchFamily="18" charset="0"/>
                        </a:rPr>
                        <a:t>2</a:t>
                      </a:r>
                      <a:endParaRPr lang="en-IN" sz="1100" b="1"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100" b="1" dirty="0">
                          <a:latin typeface="Cambria Math" pitchFamily="18" charset="0"/>
                          <a:ea typeface="Cambria Math" pitchFamily="18" charset="0"/>
                        </a:rPr>
                        <a:t>7.8</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100" b="1" dirty="0">
                          <a:latin typeface="Cambria Math" pitchFamily="18" charset="0"/>
                          <a:ea typeface="Cambria Math" pitchFamily="18" charset="0"/>
                        </a:rPr>
                        <a:t>12.2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259448">
                <a:tc>
                  <a:txBody>
                    <a:bodyPr/>
                    <a:lstStyle/>
                    <a:p>
                      <a:pPr algn="ctr"/>
                      <a:r>
                        <a:rPr lang="en-IN" sz="1100" b="1" dirty="0">
                          <a:latin typeface="Cambria Math" pitchFamily="18" charset="0"/>
                          <a:ea typeface="Cambria Math" pitchFamily="18" charset="0"/>
                          <a:cs typeface="Times New Roman" pitchFamily="18" charset="0"/>
                        </a:rPr>
                        <a:t>c</a:t>
                      </a:r>
                      <a:r>
                        <a:rPr lang="en-IN" sz="1100" b="1" baseline="-25000" dirty="0">
                          <a:latin typeface="Cambria Math" pitchFamily="18" charset="0"/>
                          <a:ea typeface="Cambria Math" pitchFamily="18" charset="0"/>
                          <a:cs typeface="Times New Roman" pitchFamily="18" charset="0"/>
                        </a:rPr>
                        <a:t>3</a:t>
                      </a:r>
                      <a:endParaRPr lang="en-IN" sz="1100" b="1"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100" b="1" dirty="0">
                          <a:latin typeface="Cambria Math" pitchFamily="18" charset="0"/>
                          <a:ea typeface="Cambria Math" pitchFamily="18" charset="0"/>
                        </a:rPr>
                        <a:t>6.2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100" b="1" dirty="0">
                          <a:latin typeface="Cambria Math" pitchFamily="18" charset="0"/>
                          <a:ea typeface="Cambria Math" pitchFamily="18" charset="0"/>
                        </a:rPr>
                        <a:t>18.5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29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82" y="153250"/>
            <a:ext cx="6172200" cy="459528"/>
          </a:xfrm>
        </p:spPr>
        <p:txBody>
          <a:bodyPr>
            <a:normAutofit/>
          </a:bodyPr>
          <a:lstStyle/>
          <a:p>
            <a:r>
              <a:rPr lang="en-US" sz="2400" dirty="0">
                <a:solidFill>
                  <a:schemeClr val="tx2">
                    <a:lumMod val="75000"/>
                  </a:schemeClr>
                </a:solidFill>
                <a:latin typeface="Times New Roman" pitchFamily="18" charset="0"/>
                <a:cs typeface="Times New Roman" pitchFamily="18" charset="0"/>
              </a:rPr>
              <a:t>Illustration of k-Means clustering algorithms</a:t>
            </a:r>
            <a:endParaRPr lang="en-IN" sz="2400"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28913" y="646065"/>
            <a:ext cx="2541551" cy="278279"/>
          </a:xfrm>
        </p:spPr>
        <p:txBody>
          <a:bodyPr>
            <a:noAutofit/>
          </a:bodyPr>
          <a:lstStyle/>
          <a:p>
            <a:pPr marL="0" indent="0" algn="ctr">
              <a:buNone/>
            </a:pPr>
            <a:r>
              <a:rPr lang="en-US" sz="1172" b="1" dirty="0">
                <a:solidFill>
                  <a:srgbClr val="0B5ED7"/>
                </a:solidFill>
                <a:cs typeface="Times New Roman" pitchFamily="18" charset="0"/>
              </a:rPr>
              <a:t>Table 2: </a:t>
            </a:r>
            <a:r>
              <a:rPr lang="en-IN" sz="1172" b="1" dirty="0">
                <a:solidFill>
                  <a:srgbClr val="0B5ED7"/>
                </a:solidFill>
                <a:cs typeface="Times New Roman" pitchFamily="18" charset="0"/>
              </a:rPr>
              <a:t>Distance calculation</a:t>
            </a:r>
            <a:endParaRPr lang="en-US" sz="1172" b="1" dirty="0">
              <a:solidFill>
                <a:srgbClr val="0B5ED7"/>
              </a:solidFill>
              <a:cs typeface="Times New Roman" pitchFamily="18" charset="0"/>
            </a:endParaRPr>
          </a:p>
          <a:p>
            <a:pPr marL="0" indent="0" algn="just">
              <a:buNone/>
            </a:pPr>
            <a:endParaRPr lang="en-US" sz="1319"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366879" y="946491"/>
          <a:ext cx="2868416" cy="3586694"/>
        </p:xfrm>
        <a:graphic>
          <a:graphicData uri="http://schemas.openxmlformats.org/drawingml/2006/table">
            <a:tbl>
              <a:tblPr firstRow="1" bandRow="1">
                <a:tableStyleId>{125E5076-3810-47DD-B79F-674D7AD40C01}</a:tableStyleId>
              </a:tblPr>
              <a:tblGrid>
                <a:gridCol w="502278">
                  <a:extLst>
                    <a:ext uri="{9D8B030D-6E8A-4147-A177-3AD203B41FA5}">
                      <a16:colId xmlns:a16="http://schemas.microsoft.com/office/drawing/2014/main" val="20000"/>
                    </a:ext>
                  </a:extLst>
                </a:gridCol>
                <a:gridCol w="363239">
                  <a:extLst>
                    <a:ext uri="{9D8B030D-6E8A-4147-A177-3AD203B41FA5}">
                      <a16:colId xmlns:a16="http://schemas.microsoft.com/office/drawing/2014/main" val="20001"/>
                    </a:ext>
                  </a:extLst>
                </a:gridCol>
                <a:gridCol w="502278">
                  <a:extLst>
                    <a:ext uri="{9D8B030D-6E8A-4147-A177-3AD203B41FA5}">
                      <a16:colId xmlns:a16="http://schemas.microsoft.com/office/drawing/2014/main" val="20002"/>
                    </a:ext>
                  </a:extLst>
                </a:gridCol>
                <a:gridCol w="502278">
                  <a:extLst>
                    <a:ext uri="{9D8B030D-6E8A-4147-A177-3AD203B41FA5}">
                      <a16:colId xmlns:a16="http://schemas.microsoft.com/office/drawing/2014/main" val="20003"/>
                    </a:ext>
                  </a:extLst>
                </a:gridCol>
                <a:gridCol w="502278">
                  <a:extLst>
                    <a:ext uri="{9D8B030D-6E8A-4147-A177-3AD203B41FA5}">
                      <a16:colId xmlns:a16="http://schemas.microsoft.com/office/drawing/2014/main" val="20004"/>
                    </a:ext>
                  </a:extLst>
                </a:gridCol>
                <a:gridCol w="496065">
                  <a:extLst>
                    <a:ext uri="{9D8B030D-6E8A-4147-A177-3AD203B41FA5}">
                      <a16:colId xmlns:a16="http://schemas.microsoft.com/office/drawing/2014/main" val="20005"/>
                    </a:ext>
                  </a:extLst>
                </a:gridCol>
              </a:tblGrid>
              <a:tr h="210982">
                <a:tc>
                  <a:txBody>
                    <a:bodyPr/>
                    <a:lstStyle/>
                    <a:p>
                      <a:pPr algn="ctr"/>
                      <a:r>
                        <a:rPr lang="en-IN" sz="900" dirty="0">
                          <a:latin typeface="Cambria Math" pitchFamily="18" charset="0"/>
                          <a:ea typeface="Cambria Math" pitchFamily="18" charset="0"/>
                        </a:rPr>
                        <a:t>A</a:t>
                      </a:r>
                      <a:r>
                        <a:rPr lang="en-IN" sz="900" baseline="-25000" dirty="0">
                          <a:latin typeface="Cambria Math" pitchFamily="18" charset="0"/>
                          <a:ea typeface="Cambria Math" pitchFamily="18" charset="0"/>
                        </a:rPr>
                        <a:t>1</a:t>
                      </a:r>
                      <a:endParaRPr lang="en-IN" sz="900" b="1" baseline="-25000"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dirty="0">
                          <a:latin typeface="Cambria Math" pitchFamily="18" charset="0"/>
                          <a:ea typeface="Cambria Math" pitchFamily="18" charset="0"/>
                        </a:rPr>
                        <a:t>A</a:t>
                      </a:r>
                      <a:r>
                        <a:rPr lang="en-IN" sz="900" baseline="-25000" dirty="0">
                          <a:latin typeface="Cambria Math" pitchFamily="18" charset="0"/>
                          <a:ea typeface="Cambria Math" pitchFamily="18" charset="0"/>
                        </a:rPr>
                        <a:t>2</a:t>
                      </a:r>
                      <a:endParaRPr lang="en-IN" sz="900" b="1" baseline="-25000"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dirty="0">
                          <a:latin typeface="Cambria Math" pitchFamily="18" charset="0"/>
                          <a:ea typeface="Cambria Math" pitchFamily="18" charset="0"/>
                        </a:rPr>
                        <a:t>d</a:t>
                      </a:r>
                      <a:r>
                        <a:rPr lang="en-IN" sz="900" baseline="-25000" dirty="0">
                          <a:latin typeface="Cambria Math" pitchFamily="18" charset="0"/>
                          <a:ea typeface="Cambria Math" pitchFamily="18" charset="0"/>
                        </a:rPr>
                        <a:t>1</a:t>
                      </a:r>
                      <a:endParaRPr lang="en-IN" sz="900" b="1" baseline="-25000"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dirty="0">
                          <a:latin typeface="Cambria Math" pitchFamily="18" charset="0"/>
                          <a:ea typeface="Cambria Math" pitchFamily="18" charset="0"/>
                        </a:rPr>
                        <a:t>d</a:t>
                      </a:r>
                      <a:r>
                        <a:rPr lang="en-IN" sz="900" baseline="-25000" dirty="0">
                          <a:latin typeface="Cambria Math" pitchFamily="18" charset="0"/>
                          <a:ea typeface="Cambria Math" pitchFamily="18" charset="0"/>
                        </a:rPr>
                        <a:t>2</a:t>
                      </a:r>
                      <a:endParaRPr lang="en-IN" sz="900" b="1" baseline="-25000"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dirty="0">
                          <a:latin typeface="Cambria Math" pitchFamily="18" charset="0"/>
                          <a:ea typeface="Cambria Math" pitchFamily="18" charset="0"/>
                        </a:rPr>
                        <a:t>d</a:t>
                      </a:r>
                      <a:r>
                        <a:rPr lang="en-IN" sz="900" baseline="-25000" dirty="0">
                          <a:latin typeface="Cambria Math" pitchFamily="18" charset="0"/>
                          <a:ea typeface="Cambria Math" pitchFamily="18" charset="0"/>
                        </a:rPr>
                        <a:t>3</a:t>
                      </a:r>
                      <a:endParaRPr lang="en-IN" sz="900" b="1" baseline="-25000"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baseline="-25000" dirty="0">
                          <a:latin typeface="Times New Roman" pitchFamily="18" charset="0"/>
                          <a:ea typeface="Cambria Math" pitchFamily="18" charset="0"/>
                          <a:cs typeface="Times New Roman" pitchFamily="18" charset="0"/>
                        </a:rPr>
                        <a:t>cluster</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0982">
                <a:tc>
                  <a:txBody>
                    <a:bodyPr/>
                    <a:lstStyle/>
                    <a:p>
                      <a:pPr algn="ctr"/>
                      <a:r>
                        <a:rPr lang="en-IN" sz="900" b="1" dirty="0">
                          <a:latin typeface="Cambria Math" pitchFamily="18" charset="0"/>
                          <a:ea typeface="Cambria Math" pitchFamily="18" charset="0"/>
                        </a:rPr>
                        <a:t>6.8</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12.6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4.0</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5.9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0982">
                <a:tc>
                  <a:txBody>
                    <a:bodyPr/>
                    <a:lstStyle/>
                    <a:p>
                      <a:pPr algn="ctr"/>
                      <a:r>
                        <a:rPr lang="en-IN" sz="900" b="1" dirty="0">
                          <a:latin typeface="Cambria Math" pitchFamily="18" charset="0"/>
                          <a:ea typeface="Cambria Math" pitchFamily="18" charset="0"/>
                        </a:rPr>
                        <a:t>0.8</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9.8</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3.0</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7.4</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10.2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0982">
                <a:tc>
                  <a:txBody>
                    <a:bodyPr/>
                    <a:lstStyle/>
                    <a:p>
                      <a:pPr algn="ctr"/>
                      <a:r>
                        <a:rPr lang="en-IN" sz="900" b="1" dirty="0">
                          <a:latin typeface="Cambria Math" pitchFamily="18" charset="0"/>
                          <a:ea typeface="Cambria Math" pitchFamily="18" charset="0"/>
                        </a:rPr>
                        <a:t>1.2</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11.6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3.1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6.6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8.5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10982">
                <a:tc>
                  <a:txBody>
                    <a:bodyPr/>
                    <a:lstStyle/>
                    <a:p>
                      <a:pPr algn="ctr"/>
                      <a:r>
                        <a:rPr lang="en-IN" sz="900" b="1" dirty="0">
                          <a:latin typeface="Cambria Math" pitchFamily="18" charset="0"/>
                          <a:ea typeface="Cambria Math" pitchFamily="18" charset="0"/>
                        </a:rPr>
                        <a:t>2.8</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9.6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1.0</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5.6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9.5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10982">
                <a:tc>
                  <a:txBody>
                    <a:bodyPr/>
                    <a:lstStyle/>
                    <a:p>
                      <a:pPr algn="ctr"/>
                      <a:r>
                        <a:rPr lang="en-IN" sz="900" b="1" dirty="0">
                          <a:latin typeface="Cambria Math" pitchFamily="18" charset="0"/>
                          <a:ea typeface="Cambria Math" pitchFamily="18" charset="0"/>
                        </a:rPr>
                        <a:t>3.8</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9.9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0.0</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4.6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8.9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10982">
                <a:tc>
                  <a:txBody>
                    <a:bodyPr/>
                    <a:lstStyle/>
                    <a:p>
                      <a:pPr algn="ctr"/>
                      <a:r>
                        <a:rPr lang="en-IN" sz="900" b="1" dirty="0">
                          <a:latin typeface="Cambria Math" pitchFamily="18" charset="0"/>
                          <a:ea typeface="Cambria Math" pitchFamily="18" charset="0"/>
                        </a:rPr>
                        <a:t>4.4</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6.5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3.5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6.6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12.1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10982">
                <a:tc>
                  <a:txBody>
                    <a:bodyPr/>
                    <a:lstStyle/>
                    <a:p>
                      <a:pPr algn="ctr"/>
                      <a:r>
                        <a:rPr lang="en-IN" sz="900" b="1" dirty="0">
                          <a:latin typeface="Cambria Math" pitchFamily="18" charset="0"/>
                          <a:ea typeface="Cambria Math" pitchFamily="18" charset="0"/>
                        </a:rPr>
                        <a:t>4.8</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8.9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11.5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17.5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10982">
                <a:tc>
                  <a:txBody>
                    <a:bodyPr/>
                    <a:lstStyle/>
                    <a:p>
                      <a:pPr algn="ctr"/>
                      <a:r>
                        <a:rPr lang="en-IN" sz="900" b="1" dirty="0">
                          <a:latin typeface="Cambria Math" pitchFamily="18" charset="0"/>
                          <a:ea typeface="Cambria Math" pitchFamily="18" charset="0"/>
                        </a:rPr>
                        <a:t>6.0</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19.9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10.2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7.9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1.4</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10982">
                <a:tc>
                  <a:txBody>
                    <a:bodyPr/>
                    <a:lstStyle/>
                    <a:p>
                      <a:pPr algn="ctr"/>
                      <a:r>
                        <a:rPr lang="en-IN" sz="900" b="1" dirty="0">
                          <a:latin typeface="Cambria Math" pitchFamily="18" charset="0"/>
                          <a:ea typeface="Cambria Math" pitchFamily="18" charset="0"/>
                        </a:rPr>
                        <a:t>6.2</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18.5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8.9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6.5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0.0</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10982">
                <a:tc>
                  <a:txBody>
                    <a:bodyPr/>
                    <a:lstStyle/>
                    <a:p>
                      <a:pPr algn="ctr"/>
                      <a:r>
                        <a:rPr lang="en-IN" sz="900" b="1" dirty="0">
                          <a:latin typeface="Cambria Math" pitchFamily="18" charset="0"/>
                          <a:ea typeface="Cambria Math" pitchFamily="18" charset="0"/>
                        </a:rPr>
                        <a:t>7.6</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17.4</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8.4</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5.2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1.8</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10982">
                <a:tc>
                  <a:txBody>
                    <a:bodyPr/>
                    <a:lstStyle/>
                    <a:p>
                      <a:pPr algn="ctr"/>
                      <a:r>
                        <a:rPr lang="en-IN" sz="900" b="1" dirty="0">
                          <a:latin typeface="Cambria Math" pitchFamily="18" charset="0"/>
                          <a:ea typeface="Cambria Math" pitchFamily="18" charset="0"/>
                        </a:rPr>
                        <a:t>7.8</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12.2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4.6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0.0</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6.5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10982">
                <a:tc>
                  <a:txBody>
                    <a:bodyPr/>
                    <a:lstStyle/>
                    <a:p>
                      <a:pPr algn="ctr"/>
                      <a:r>
                        <a:rPr lang="en-IN" sz="900" b="1" dirty="0">
                          <a:latin typeface="Cambria Math" pitchFamily="18" charset="0"/>
                          <a:ea typeface="Cambria Math" pitchFamily="18" charset="0"/>
                        </a:rPr>
                        <a:t>6.6</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7.7</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3.6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4.7</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10.8</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10982">
                <a:tc>
                  <a:txBody>
                    <a:bodyPr/>
                    <a:lstStyle/>
                    <a:p>
                      <a:pPr algn="ctr"/>
                      <a:r>
                        <a:rPr lang="en-IN" sz="900" b="1" dirty="0">
                          <a:latin typeface="Cambria Math" pitchFamily="18" charset="0"/>
                          <a:ea typeface="Cambria Math" pitchFamily="18" charset="0"/>
                        </a:rPr>
                        <a:t>8.2</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4.5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7.0</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7.7</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14.1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10982">
                <a:tc>
                  <a:txBody>
                    <a:bodyPr/>
                    <a:lstStyle/>
                    <a:p>
                      <a:pPr algn="ctr"/>
                      <a:r>
                        <a:rPr lang="en-IN" sz="900" b="1" dirty="0">
                          <a:latin typeface="Cambria Math" pitchFamily="18" charset="0"/>
                          <a:ea typeface="Cambria Math" pitchFamily="18" charset="0"/>
                        </a:rPr>
                        <a:t>8.4</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6.9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5.5</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5.3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11.8</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10982">
                <a:tc>
                  <a:txBody>
                    <a:bodyPr/>
                    <a:lstStyle/>
                    <a:p>
                      <a:pPr algn="ctr"/>
                      <a:r>
                        <a:rPr lang="en-IN" sz="900" b="1" dirty="0">
                          <a:latin typeface="Cambria Math" pitchFamily="18" charset="0"/>
                          <a:ea typeface="Cambria Math" pitchFamily="18" charset="0"/>
                        </a:rPr>
                        <a:t>9.0</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3.4</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8.3</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8.9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15.4</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10982">
                <a:tc>
                  <a:txBody>
                    <a:bodyPr/>
                    <a:lstStyle/>
                    <a:p>
                      <a:pPr algn="ctr"/>
                      <a:r>
                        <a:rPr lang="en-IN" sz="900" b="1" dirty="0">
                          <a:latin typeface="Cambria Math" pitchFamily="18" charset="0"/>
                          <a:ea typeface="Cambria Math" pitchFamily="18" charset="0"/>
                        </a:rPr>
                        <a:t>9.6</a:t>
                      </a:r>
                      <a:endParaRPr lang="en-IN" sz="900" b="1" dirty="0">
                        <a:latin typeface="Cambria Math" pitchFamily="18" charset="0"/>
                        <a:ea typeface="Cambria Math" pitchFamily="18" charset="0"/>
                        <a:cs typeface="Times New Roman"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11.1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5.9</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2.1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8.1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b="1" dirty="0">
                          <a:latin typeface="Cambria Math" pitchFamily="18" charset="0"/>
                          <a:ea typeface="Cambria Math" pitchFamily="18" charset="0"/>
                          <a:cs typeface="Times New Roman" pitchFamily="18" charset="0"/>
                        </a:rPr>
                        <a:t>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4765268" y="716767"/>
            <a:ext cx="2920624" cy="394517"/>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172" b="1" dirty="0">
                <a:solidFill>
                  <a:srgbClr val="0B5ED7"/>
                </a:solidFill>
                <a:cs typeface="Times New Roman" pitchFamily="18" charset="0"/>
              </a:rPr>
              <a:t>Fig .2: </a:t>
            </a:r>
            <a:r>
              <a:rPr lang="en-IN" sz="1172" b="1" dirty="0">
                <a:solidFill>
                  <a:srgbClr val="0B5ED7"/>
                </a:solidFill>
                <a:cs typeface="Times New Roman" pitchFamily="18" charset="0"/>
              </a:rPr>
              <a:t>Initial cluster with respect to Table 2</a:t>
            </a:r>
            <a:endParaRPr lang="en-US" sz="1172" b="1" dirty="0">
              <a:solidFill>
                <a:srgbClr val="0B5ED7"/>
              </a:solidFill>
              <a:cs typeface="Times New Roman" pitchFamily="18" charset="0"/>
            </a:endParaRPr>
          </a:p>
          <a:p>
            <a:pPr marL="0" indent="0" algn="just">
              <a:buNone/>
            </a:pPr>
            <a:endParaRPr lang="en-US" sz="1319"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541" y="1023604"/>
            <a:ext cx="3366922" cy="3121325"/>
          </a:xfrm>
          <a:prstGeom prst="rect">
            <a:avLst/>
          </a:prstGeom>
        </p:spPr>
      </p:pic>
    </p:spTree>
    <p:extLst>
      <p:ext uri="{BB962C8B-B14F-4D97-AF65-F5344CB8AC3E}">
        <p14:creationId xmlns:p14="http://schemas.microsoft.com/office/powerpoint/2010/main" val="139520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431282" y="153250"/>
            <a:ext cx="6172200" cy="459528"/>
          </a:xfrm>
        </p:spPr>
        <p:txBody>
          <a:bodyPr>
            <a:normAutofit/>
          </a:bodyPr>
          <a:lstStyle/>
          <a:p>
            <a:r>
              <a:rPr lang="en-US" sz="2400" dirty="0">
                <a:solidFill>
                  <a:schemeClr val="tx2">
                    <a:lumMod val="75000"/>
                  </a:schemeClr>
                </a:solidFill>
                <a:latin typeface="Times New Roman" pitchFamily="18" charset="0"/>
                <a:cs typeface="Times New Roman" pitchFamily="18" charset="0"/>
              </a:rPr>
              <a:t>Illustration of k-Means clustering algorithms</a:t>
            </a:r>
            <a:endParaRPr lang="en-IN" sz="2400" dirty="0">
              <a:solidFill>
                <a:schemeClr val="tx2">
                  <a:lumMod val="75000"/>
                </a:schemeClr>
              </a:solidFill>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1530330" y="2125949"/>
          <a:ext cx="2221917" cy="1278080"/>
        </p:xfrm>
        <a:graphic>
          <a:graphicData uri="http://schemas.openxmlformats.org/drawingml/2006/table">
            <a:tbl>
              <a:tblPr firstRow="1" bandRow="1">
                <a:tableStyleId>{125E5076-3810-47DD-B79F-674D7AD40C01}</a:tableStyleId>
              </a:tblPr>
              <a:tblGrid>
                <a:gridCol w="703030">
                  <a:extLst>
                    <a:ext uri="{9D8B030D-6E8A-4147-A177-3AD203B41FA5}">
                      <a16:colId xmlns:a16="http://schemas.microsoft.com/office/drawing/2014/main" val="20000"/>
                    </a:ext>
                  </a:extLst>
                </a:gridCol>
                <a:gridCol w="451772">
                  <a:extLst>
                    <a:ext uri="{9D8B030D-6E8A-4147-A177-3AD203B41FA5}">
                      <a16:colId xmlns:a16="http://schemas.microsoft.com/office/drawing/2014/main" val="20001"/>
                    </a:ext>
                  </a:extLst>
                </a:gridCol>
                <a:gridCol w="327144">
                  <a:extLst>
                    <a:ext uri="{9D8B030D-6E8A-4147-A177-3AD203B41FA5}">
                      <a16:colId xmlns:a16="http://schemas.microsoft.com/office/drawing/2014/main" val="20002"/>
                    </a:ext>
                  </a:extLst>
                </a:gridCol>
                <a:gridCol w="521875">
                  <a:extLst>
                    <a:ext uri="{9D8B030D-6E8A-4147-A177-3AD203B41FA5}">
                      <a16:colId xmlns:a16="http://schemas.microsoft.com/office/drawing/2014/main" val="20003"/>
                    </a:ext>
                  </a:extLst>
                </a:gridCol>
                <a:gridCol w="218096">
                  <a:extLst>
                    <a:ext uri="{9D8B030D-6E8A-4147-A177-3AD203B41FA5}">
                      <a16:colId xmlns:a16="http://schemas.microsoft.com/office/drawing/2014/main" val="20004"/>
                    </a:ext>
                  </a:extLst>
                </a:gridCol>
              </a:tblGrid>
              <a:tr h="249867">
                <a:tc rowSpan="2">
                  <a:txBody>
                    <a:bodyPr/>
                    <a:lstStyle/>
                    <a:p>
                      <a:pPr algn="ctr"/>
                      <a:r>
                        <a:rPr lang="en-IN" sz="1200" dirty="0">
                          <a:latin typeface="Cambria Math" pitchFamily="18" charset="0"/>
                          <a:ea typeface="Cambria Math" pitchFamily="18" charset="0"/>
                        </a:rPr>
                        <a:t>New Centroid</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200" dirty="0">
                          <a:latin typeface="Cambria Math" pitchFamily="18" charset="0"/>
                          <a:ea typeface="Cambria Math" pitchFamily="18" charset="0"/>
                        </a:rPr>
                        <a:t>Objects</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9867">
                <a:tc vMerge="1">
                  <a:txBody>
                    <a:bodyPr/>
                    <a:lstStyle/>
                    <a:p>
                      <a:endParaRPr lang="en-IN"/>
                    </a:p>
                  </a:txBody>
                  <a:tcPr/>
                </a:tc>
                <a:tc gridSpan="2">
                  <a:txBody>
                    <a:bodyPr/>
                    <a:lstStyle/>
                    <a:p>
                      <a:pPr algn="ctr"/>
                      <a:r>
                        <a:rPr lang="en-IN" sz="1200" dirty="0">
                          <a:latin typeface="Cambria Math" pitchFamily="18" charset="0"/>
                          <a:ea typeface="Cambria Math" pitchFamily="18" charset="0"/>
                        </a:rPr>
                        <a:t>A1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200" dirty="0">
                          <a:latin typeface="Cambria Math" pitchFamily="18" charset="0"/>
                          <a:ea typeface="Cambria Math" pitchFamily="18" charset="0"/>
                        </a:rPr>
                        <a:t>A2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9448">
                <a:tc>
                  <a:txBody>
                    <a:bodyPr/>
                    <a:lstStyle/>
                    <a:p>
                      <a:pPr algn="ctr"/>
                      <a:r>
                        <a:rPr lang="en-IN" sz="1100" b="1" dirty="0">
                          <a:latin typeface="Cambria Math" pitchFamily="18" charset="0"/>
                          <a:ea typeface="Cambria Math" pitchFamily="18" charset="0"/>
                          <a:cs typeface="Times New Roman" pitchFamily="18" charset="0"/>
                        </a:rPr>
                        <a:t>c</a:t>
                      </a:r>
                      <a:r>
                        <a:rPr lang="en-IN" sz="1100" b="1" baseline="-25000" dirty="0">
                          <a:latin typeface="Cambria Math" pitchFamily="18" charset="0"/>
                          <a:ea typeface="Cambria Math" pitchFamily="18" charset="0"/>
                          <a:cs typeface="Times New Roman" pitchFamily="18" charset="0"/>
                        </a:rPr>
                        <a:t>1</a:t>
                      </a:r>
                      <a:endParaRPr lang="en-IN" sz="1100" b="1"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100" b="1" dirty="0">
                          <a:latin typeface="Cambria Math" pitchFamily="18" charset="0"/>
                          <a:ea typeface="Cambria Math" pitchFamily="18" charset="0"/>
                        </a:rPr>
                        <a:t>4.6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100" b="1" dirty="0">
                          <a:latin typeface="Cambria Math" pitchFamily="18" charset="0"/>
                          <a:ea typeface="Cambria Math" pitchFamily="18" charset="0"/>
                        </a:rPr>
                        <a:t>7.1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259448">
                <a:tc>
                  <a:txBody>
                    <a:bodyPr/>
                    <a:lstStyle/>
                    <a:p>
                      <a:pPr algn="ctr"/>
                      <a:r>
                        <a:rPr lang="en-IN" sz="1100" b="1" dirty="0">
                          <a:latin typeface="Cambria Math" pitchFamily="18" charset="0"/>
                          <a:ea typeface="Cambria Math" pitchFamily="18" charset="0"/>
                          <a:cs typeface="Times New Roman" pitchFamily="18" charset="0"/>
                        </a:rPr>
                        <a:t>c</a:t>
                      </a:r>
                      <a:r>
                        <a:rPr lang="en-IN" sz="1100" b="1" baseline="-25000" dirty="0">
                          <a:latin typeface="Cambria Math" pitchFamily="18" charset="0"/>
                          <a:ea typeface="Cambria Math" pitchFamily="18" charset="0"/>
                          <a:cs typeface="Times New Roman" pitchFamily="18" charset="0"/>
                        </a:rPr>
                        <a:t>2</a:t>
                      </a:r>
                      <a:endParaRPr lang="en-IN" sz="1100" b="1"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100" b="1" dirty="0">
                          <a:latin typeface="Cambria Math" pitchFamily="18" charset="0"/>
                          <a:ea typeface="Cambria Math" pitchFamily="18" charset="0"/>
                        </a:rPr>
                        <a:t>8.2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100" b="1" dirty="0">
                          <a:latin typeface="Cambria Math" pitchFamily="18" charset="0"/>
                          <a:ea typeface="Cambria Math" pitchFamily="18" charset="0"/>
                        </a:rPr>
                        <a:t>10.7</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259448">
                <a:tc>
                  <a:txBody>
                    <a:bodyPr/>
                    <a:lstStyle/>
                    <a:p>
                      <a:pPr algn="ctr"/>
                      <a:r>
                        <a:rPr lang="en-IN" sz="1100" b="1" dirty="0">
                          <a:latin typeface="Cambria Math" pitchFamily="18" charset="0"/>
                          <a:ea typeface="Cambria Math" pitchFamily="18" charset="0"/>
                          <a:cs typeface="Times New Roman" pitchFamily="18" charset="0"/>
                        </a:rPr>
                        <a:t>c</a:t>
                      </a:r>
                      <a:r>
                        <a:rPr lang="en-IN" sz="1100" b="1" baseline="-25000" dirty="0">
                          <a:latin typeface="Cambria Math" pitchFamily="18" charset="0"/>
                          <a:ea typeface="Cambria Math" pitchFamily="18" charset="0"/>
                          <a:cs typeface="Times New Roman" pitchFamily="18" charset="0"/>
                        </a:rPr>
                        <a:t>3</a:t>
                      </a:r>
                      <a:endParaRPr lang="en-IN" sz="1100" b="1"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100" b="1" dirty="0">
                          <a:latin typeface="Cambria Math" pitchFamily="18" charset="0"/>
                          <a:ea typeface="Cambria Math" pitchFamily="18" charset="0"/>
                        </a:rPr>
                        <a:t>6.6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100" b="1" dirty="0">
                          <a:latin typeface="Cambria Math" pitchFamily="18" charset="0"/>
                          <a:ea typeface="Cambria Math" pitchFamily="18" charset="0"/>
                        </a:rPr>
                        <a:t>18.6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1436623" y="1725831"/>
            <a:ext cx="2185663" cy="295337"/>
          </a:xfrm>
          <a:prstGeom prst="rect">
            <a:avLst/>
          </a:prstGeom>
        </p:spPr>
        <p:txBody>
          <a:bodyPr wrap="none">
            <a:spAutoFit/>
          </a:bodyPr>
          <a:lstStyle/>
          <a:p>
            <a:r>
              <a:rPr lang="en-IN" sz="1319" b="1" dirty="0">
                <a:solidFill>
                  <a:srgbClr val="0B5ED7"/>
                </a:solidFill>
                <a:cs typeface="Times New Roman" pitchFamily="18" charset="0"/>
              </a:rPr>
              <a:t>Calculation of new centroids</a:t>
            </a:r>
            <a:endParaRPr lang="en-IN" sz="1319" dirty="0"/>
          </a:p>
        </p:txBody>
      </p:sp>
      <p:sp>
        <p:nvSpPr>
          <p:cNvPr id="14" name="Rectangle 13"/>
          <p:cNvSpPr/>
          <p:nvPr/>
        </p:nvSpPr>
        <p:spPr>
          <a:xfrm>
            <a:off x="1436623" y="745817"/>
            <a:ext cx="6280425" cy="769057"/>
          </a:xfrm>
          <a:prstGeom prst="rect">
            <a:avLst/>
          </a:prstGeom>
        </p:spPr>
        <p:txBody>
          <a:bodyPr wrap="square">
            <a:spAutoFit/>
          </a:bodyPr>
          <a:lstStyle/>
          <a:p>
            <a:pPr algn="just"/>
            <a:r>
              <a:rPr lang="en-IN" sz="1466" dirty="0">
                <a:latin typeface="Times New Roman" pitchFamily="18" charset="0"/>
                <a:cs typeface="Times New Roman" pitchFamily="18" charset="0"/>
              </a:rPr>
              <a:t>The calculation new centroids of the three cluster using the mean of attribute values of A</a:t>
            </a:r>
            <a:r>
              <a:rPr lang="en-IN" sz="1466" baseline="-25000" dirty="0">
                <a:latin typeface="Times New Roman" pitchFamily="18" charset="0"/>
                <a:cs typeface="Times New Roman" pitchFamily="18" charset="0"/>
              </a:rPr>
              <a:t>1</a:t>
            </a:r>
            <a:r>
              <a:rPr lang="en-IN" sz="1466" dirty="0">
                <a:latin typeface="Times New Roman" pitchFamily="18" charset="0"/>
                <a:cs typeface="Times New Roman" pitchFamily="18" charset="0"/>
              </a:rPr>
              <a:t> and A</a:t>
            </a:r>
            <a:r>
              <a:rPr lang="en-IN" sz="1466" baseline="-25000" dirty="0">
                <a:latin typeface="Times New Roman" pitchFamily="18" charset="0"/>
                <a:cs typeface="Times New Roman" pitchFamily="18" charset="0"/>
              </a:rPr>
              <a:t>2</a:t>
            </a:r>
            <a:r>
              <a:rPr lang="en-IN" sz="1466" dirty="0">
                <a:latin typeface="Times New Roman" pitchFamily="18" charset="0"/>
                <a:cs typeface="Times New Roman" pitchFamily="18" charset="0"/>
              </a:rPr>
              <a:t> is shown in the Table below. The cluster with new centroids are shown in Fig 3.</a:t>
            </a:r>
          </a:p>
        </p:txBody>
      </p:sp>
      <p:sp>
        <p:nvSpPr>
          <p:cNvPr id="15" name="Content Placeholder 2"/>
          <p:cNvSpPr txBox="1">
            <a:spLocks/>
          </p:cNvSpPr>
          <p:nvPr/>
        </p:nvSpPr>
        <p:spPr>
          <a:xfrm>
            <a:off x="4057651" y="4456792"/>
            <a:ext cx="3154298" cy="30683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172" b="1" dirty="0">
                <a:solidFill>
                  <a:srgbClr val="0B5ED7"/>
                </a:solidFill>
                <a:cs typeface="Times New Roman" pitchFamily="18" charset="0"/>
              </a:rPr>
              <a:t>Figure.3: </a:t>
            </a:r>
            <a:r>
              <a:rPr lang="en-IN" sz="1172" b="1" dirty="0">
                <a:solidFill>
                  <a:srgbClr val="0B5ED7"/>
                </a:solidFill>
                <a:cs typeface="Times New Roman" pitchFamily="18" charset="0"/>
              </a:rPr>
              <a:t>Initial cluster with new centroids</a:t>
            </a:r>
            <a:endParaRPr lang="en-US" sz="1172" b="1" dirty="0">
              <a:solidFill>
                <a:srgbClr val="0B5ED7"/>
              </a:solidFill>
              <a:cs typeface="Times New Roman" pitchFamily="18" charset="0"/>
            </a:endParaRPr>
          </a:p>
          <a:p>
            <a:pPr marL="0" indent="0" algn="just">
              <a:buNone/>
            </a:pPr>
            <a:endParaRPr lang="en-US" sz="1466" dirty="0">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395" y="1725830"/>
            <a:ext cx="3301154" cy="2902520"/>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3125" y="1861112"/>
            <a:ext cx="1104435" cy="511366"/>
          </a:xfrm>
          <a:prstGeom prst="rect">
            <a:avLst/>
          </a:prstGeom>
        </p:spPr>
      </p:pic>
    </p:spTree>
    <p:extLst>
      <p:ext uri="{BB962C8B-B14F-4D97-AF65-F5344CB8AC3E}">
        <p14:creationId xmlns:p14="http://schemas.microsoft.com/office/powerpoint/2010/main" val="152219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431282" y="153250"/>
            <a:ext cx="6172200" cy="459528"/>
          </a:xfrm>
        </p:spPr>
        <p:txBody>
          <a:bodyPr>
            <a:normAutofit/>
          </a:bodyPr>
          <a:lstStyle/>
          <a:p>
            <a:r>
              <a:rPr lang="en-US" sz="2400" dirty="0">
                <a:solidFill>
                  <a:schemeClr val="tx2">
                    <a:lumMod val="75000"/>
                  </a:schemeClr>
                </a:solidFill>
                <a:latin typeface="Times New Roman" pitchFamily="18" charset="0"/>
                <a:cs typeface="Times New Roman" pitchFamily="18" charset="0"/>
              </a:rPr>
              <a:t>Illustration of k-Means clustering algorithms</a:t>
            </a:r>
            <a:endParaRPr lang="en-IN" sz="2400" dirty="0">
              <a:solidFill>
                <a:schemeClr val="tx2">
                  <a:lumMod val="75000"/>
                </a:schemeClr>
              </a:solidFill>
              <a:latin typeface="Times New Roman" pitchFamily="18" charset="0"/>
              <a:cs typeface="Times New Roman" pitchFamily="18" charset="0"/>
            </a:endParaRPr>
          </a:p>
        </p:txBody>
      </p:sp>
      <p:sp>
        <p:nvSpPr>
          <p:cNvPr id="14" name="Rectangle 13"/>
          <p:cNvSpPr/>
          <p:nvPr/>
        </p:nvSpPr>
        <p:spPr>
          <a:xfrm>
            <a:off x="1436623" y="683503"/>
            <a:ext cx="6280425" cy="859210"/>
          </a:xfrm>
          <a:prstGeom prst="rect">
            <a:avLst/>
          </a:prstGeom>
        </p:spPr>
        <p:txBody>
          <a:bodyPr wrap="square">
            <a:spAutoFit/>
          </a:bodyPr>
          <a:lstStyle/>
          <a:p>
            <a:pPr algn="just"/>
            <a:r>
              <a:rPr lang="en-IN" sz="1466" dirty="0">
                <a:latin typeface="Times New Roman" pitchFamily="18" charset="0"/>
                <a:cs typeface="Times New Roman" pitchFamily="18" charset="0"/>
              </a:rPr>
              <a:t>We next reassign the 16 objects to three clusters by determining which centroid is closest to each one. This gives the revised set of clusters shown in Fig 4. </a:t>
            </a:r>
          </a:p>
          <a:p>
            <a:pPr algn="just"/>
            <a:endParaRPr lang="en-IN" sz="586" dirty="0">
              <a:latin typeface="Times New Roman" pitchFamily="18" charset="0"/>
              <a:cs typeface="Times New Roman" pitchFamily="18" charset="0"/>
            </a:endParaRPr>
          </a:p>
          <a:p>
            <a:pPr algn="just"/>
            <a:r>
              <a:rPr lang="en-IN" sz="1466" dirty="0">
                <a:solidFill>
                  <a:srgbClr val="0B5ED7"/>
                </a:solidFill>
                <a:latin typeface="Times New Roman" pitchFamily="18" charset="0"/>
                <a:cs typeface="Times New Roman" pitchFamily="18" charset="0"/>
              </a:rPr>
              <a:t>Note that point p moves from cluster C</a:t>
            </a:r>
            <a:r>
              <a:rPr lang="en-IN" sz="1466" baseline="-25000" dirty="0">
                <a:solidFill>
                  <a:srgbClr val="0B5ED7"/>
                </a:solidFill>
                <a:latin typeface="Times New Roman" pitchFamily="18" charset="0"/>
                <a:cs typeface="Times New Roman" pitchFamily="18" charset="0"/>
              </a:rPr>
              <a:t>2</a:t>
            </a:r>
            <a:r>
              <a:rPr lang="en-IN" sz="1466" dirty="0">
                <a:solidFill>
                  <a:srgbClr val="0B5ED7"/>
                </a:solidFill>
                <a:latin typeface="Times New Roman" pitchFamily="18" charset="0"/>
                <a:cs typeface="Times New Roman" pitchFamily="18" charset="0"/>
              </a:rPr>
              <a:t> to cluster C</a:t>
            </a:r>
            <a:r>
              <a:rPr lang="en-IN" sz="1466" baseline="-25000" dirty="0">
                <a:solidFill>
                  <a:srgbClr val="0B5ED7"/>
                </a:solidFill>
                <a:latin typeface="Times New Roman" pitchFamily="18" charset="0"/>
                <a:cs typeface="Times New Roman" pitchFamily="18" charset="0"/>
              </a:rPr>
              <a:t>1</a:t>
            </a:r>
            <a:r>
              <a:rPr lang="en-IN" sz="1466" dirty="0">
                <a:solidFill>
                  <a:srgbClr val="0B5ED7"/>
                </a:solidFill>
                <a:latin typeface="Times New Roman" pitchFamily="18" charset="0"/>
                <a:cs typeface="Times New Roman" pitchFamily="18" charset="0"/>
              </a:rPr>
              <a:t>. </a:t>
            </a:r>
          </a:p>
        </p:txBody>
      </p:sp>
      <p:sp>
        <p:nvSpPr>
          <p:cNvPr id="15" name="Content Placeholder 2"/>
          <p:cNvSpPr txBox="1">
            <a:spLocks/>
          </p:cNvSpPr>
          <p:nvPr/>
        </p:nvSpPr>
        <p:spPr>
          <a:xfrm>
            <a:off x="2187058" y="4403149"/>
            <a:ext cx="3154298" cy="30683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172" b="1" dirty="0">
                <a:solidFill>
                  <a:srgbClr val="0B5ED7"/>
                </a:solidFill>
                <a:cs typeface="Times New Roman" pitchFamily="18" charset="0"/>
              </a:rPr>
              <a:t>Fig .4: </a:t>
            </a:r>
            <a:r>
              <a:rPr lang="en-IN" sz="1172" b="1" dirty="0">
                <a:solidFill>
                  <a:srgbClr val="0B5ED7"/>
                </a:solidFill>
                <a:cs typeface="Times New Roman" pitchFamily="18" charset="0"/>
              </a:rPr>
              <a:t>Cluster after first iteration</a:t>
            </a:r>
            <a:endParaRPr lang="en-US" sz="1319"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73" y="1607314"/>
            <a:ext cx="3666105" cy="2902520"/>
          </a:xfrm>
          <a:prstGeom prst="rect">
            <a:avLst/>
          </a:prstGeom>
        </p:spPr>
      </p:pic>
    </p:spTree>
    <p:extLst>
      <p:ext uri="{BB962C8B-B14F-4D97-AF65-F5344CB8AC3E}">
        <p14:creationId xmlns:p14="http://schemas.microsoft.com/office/powerpoint/2010/main" val="212946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3A0C4C-A236-48DE-BB32-2048C8B6498E}"/>
              </a:ext>
            </a:extLst>
          </p:cNvPr>
          <p:cNvSpPr>
            <a:spLocks noGrp="1"/>
          </p:cNvSpPr>
          <p:nvPr>
            <p:ph idx="1"/>
          </p:nvPr>
        </p:nvSpPr>
        <p:spPr/>
        <p:txBody>
          <a:bodyPr/>
          <a:lstStyle/>
          <a:p>
            <a:pPr marL="0" indent="0" algn="just">
              <a:buNone/>
            </a:pPr>
            <a:r>
              <a:rPr lang="en-US" sz="1500" dirty="0"/>
              <a:t>Notice regarding the usage of images:</a:t>
            </a:r>
          </a:p>
          <a:p>
            <a:pPr marL="0" indent="0" algn="just">
              <a:buNone/>
            </a:pPr>
            <a:r>
              <a:rPr lang="en-US" sz="1500" dirty="0"/>
              <a:t>This document contains images obtained by routine Google</a:t>
            </a:r>
          </a:p>
          <a:p>
            <a:pPr marL="0" indent="0" algn="just">
              <a:buNone/>
            </a:pPr>
            <a:r>
              <a:rPr lang="en-US" sz="1500" dirty="0"/>
              <a:t>Images searches. Some of these images may perhaps be under</a:t>
            </a:r>
          </a:p>
          <a:p>
            <a:pPr marL="0" indent="0" algn="just">
              <a:buNone/>
            </a:pPr>
            <a:r>
              <a:rPr lang="en-US" sz="1500" dirty="0"/>
              <a:t>copyright. They are included here for educational and</a:t>
            </a:r>
          </a:p>
          <a:p>
            <a:pPr marL="0" indent="0" algn="just">
              <a:buNone/>
            </a:pPr>
            <a:r>
              <a:rPr lang="en-US" sz="1500" dirty="0"/>
              <a:t>noncommercial purposes and are considered to be covered by</a:t>
            </a:r>
          </a:p>
          <a:p>
            <a:pPr marL="0" indent="0" algn="just">
              <a:buNone/>
            </a:pPr>
            <a:r>
              <a:rPr lang="en-US" sz="1500" dirty="0"/>
              <a:t>the doctrine of Fair Use. In any event they are easily available</a:t>
            </a:r>
          </a:p>
          <a:p>
            <a:pPr marL="0" indent="0" algn="just">
              <a:buNone/>
            </a:pPr>
            <a:r>
              <a:rPr lang="en-US" sz="1500" dirty="0"/>
              <a:t>from Google Images.</a:t>
            </a:r>
          </a:p>
        </p:txBody>
      </p:sp>
      <p:sp>
        <p:nvSpPr>
          <p:cNvPr id="3" name="Title 2">
            <a:extLst>
              <a:ext uri="{FF2B5EF4-FFF2-40B4-BE49-F238E27FC236}">
                <a16:creationId xmlns:a16="http://schemas.microsoft.com/office/drawing/2014/main" id="{ED1121A9-44DF-42B6-A199-03687BF2A30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38029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1431282" y="153250"/>
            <a:ext cx="6172200" cy="459528"/>
          </a:xfrm>
        </p:spPr>
        <p:txBody>
          <a:bodyPr>
            <a:normAutofit/>
          </a:bodyPr>
          <a:lstStyle/>
          <a:p>
            <a:r>
              <a:rPr lang="en-US" sz="2400" dirty="0">
                <a:solidFill>
                  <a:schemeClr val="tx2">
                    <a:lumMod val="75000"/>
                  </a:schemeClr>
                </a:solidFill>
                <a:latin typeface="Times New Roman" pitchFamily="18" charset="0"/>
                <a:cs typeface="Times New Roman" pitchFamily="18" charset="0"/>
              </a:rPr>
              <a:t>Illustration of k-Means clustering algorithms</a:t>
            </a:r>
            <a:endParaRPr lang="en-IN" sz="2400" dirty="0">
              <a:solidFill>
                <a:schemeClr val="tx2">
                  <a:lumMod val="75000"/>
                </a:schemeClr>
              </a:solidFill>
              <a:latin typeface="Times New Roman" pitchFamily="18" charset="0"/>
              <a:cs typeface="Times New Roman" pitchFamily="18" charset="0"/>
            </a:endParaRPr>
          </a:p>
        </p:txBody>
      </p:sp>
      <p:graphicFrame>
        <p:nvGraphicFramePr>
          <p:cNvPr id="20" name="Table 19"/>
          <p:cNvGraphicFramePr>
            <a:graphicFrameLocks noGrp="1"/>
          </p:cNvGraphicFramePr>
          <p:nvPr/>
        </p:nvGraphicFramePr>
        <p:xfrm>
          <a:off x="1541174" y="3243416"/>
          <a:ext cx="2463502" cy="1278080"/>
        </p:xfrm>
        <a:graphic>
          <a:graphicData uri="http://schemas.openxmlformats.org/drawingml/2006/table">
            <a:tbl>
              <a:tblPr firstRow="1" bandRow="1">
                <a:tableStyleId>{125E5076-3810-47DD-B79F-674D7AD40C01}</a:tableStyleId>
              </a:tblPr>
              <a:tblGrid>
                <a:gridCol w="703030">
                  <a:extLst>
                    <a:ext uri="{9D8B030D-6E8A-4147-A177-3AD203B41FA5}">
                      <a16:colId xmlns:a16="http://schemas.microsoft.com/office/drawing/2014/main" val="20000"/>
                    </a:ext>
                  </a:extLst>
                </a:gridCol>
                <a:gridCol w="778916">
                  <a:extLst>
                    <a:ext uri="{9D8B030D-6E8A-4147-A177-3AD203B41FA5}">
                      <a16:colId xmlns:a16="http://schemas.microsoft.com/office/drawing/2014/main" val="20001"/>
                    </a:ext>
                  </a:extLst>
                </a:gridCol>
                <a:gridCol w="981556">
                  <a:extLst>
                    <a:ext uri="{9D8B030D-6E8A-4147-A177-3AD203B41FA5}">
                      <a16:colId xmlns:a16="http://schemas.microsoft.com/office/drawing/2014/main" val="20002"/>
                    </a:ext>
                  </a:extLst>
                </a:gridCol>
              </a:tblGrid>
              <a:tr h="249867">
                <a:tc rowSpan="2">
                  <a:txBody>
                    <a:bodyPr/>
                    <a:lstStyle/>
                    <a:p>
                      <a:pPr algn="ctr"/>
                      <a:r>
                        <a:rPr lang="en-IN" sz="1200" dirty="0">
                          <a:latin typeface="Cambria Math" pitchFamily="18" charset="0"/>
                          <a:ea typeface="Cambria Math" pitchFamily="18" charset="0"/>
                        </a:rPr>
                        <a:t>Centroid</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200" dirty="0">
                          <a:latin typeface="Cambria Math" pitchFamily="18" charset="0"/>
                          <a:ea typeface="Cambria Math" pitchFamily="18" charset="0"/>
                        </a:rPr>
                        <a:t>Revised  Centroids</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9867">
                <a:tc vMerge="1">
                  <a:txBody>
                    <a:bodyPr/>
                    <a:lstStyle/>
                    <a:p>
                      <a:endParaRPr lang="en-IN"/>
                    </a:p>
                  </a:txBody>
                  <a:tcPr/>
                </a:tc>
                <a:tc>
                  <a:txBody>
                    <a:bodyPr/>
                    <a:lstStyle/>
                    <a:p>
                      <a:pPr algn="ctr"/>
                      <a:r>
                        <a:rPr lang="en-IN" sz="1200" dirty="0">
                          <a:latin typeface="Cambria Math" pitchFamily="18" charset="0"/>
                          <a:ea typeface="Cambria Math" pitchFamily="18" charset="0"/>
                        </a:rPr>
                        <a:t>A1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200" dirty="0">
                          <a:latin typeface="Cambria Math" pitchFamily="18" charset="0"/>
                          <a:ea typeface="Cambria Math" pitchFamily="18" charset="0"/>
                        </a:rPr>
                        <a:t>A2</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59448">
                <a:tc>
                  <a:txBody>
                    <a:bodyPr/>
                    <a:lstStyle/>
                    <a:p>
                      <a:pPr algn="ctr"/>
                      <a:r>
                        <a:rPr lang="en-IN" sz="1100" b="1" dirty="0">
                          <a:latin typeface="Cambria Math" pitchFamily="18" charset="0"/>
                          <a:ea typeface="Cambria Math" pitchFamily="18" charset="0"/>
                          <a:cs typeface="Times New Roman" pitchFamily="18" charset="0"/>
                        </a:rPr>
                        <a:t>c</a:t>
                      </a:r>
                      <a:r>
                        <a:rPr lang="en-IN" sz="1100" b="1" baseline="-25000" dirty="0">
                          <a:latin typeface="Cambria Math" pitchFamily="18" charset="0"/>
                          <a:ea typeface="Cambria Math" pitchFamily="18" charset="0"/>
                          <a:cs typeface="Times New Roman" pitchFamily="18" charset="0"/>
                        </a:rPr>
                        <a:t>1</a:t>
                      </a:r>
                      <a:endParaRPr lang="en-IN" sz="1100" b="1"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b="1" dirty="0">
                          <a:latin typeface="Cambria Math" pitchFamily="18" charset="0"/>
                          <a:ea typeface="Cambria Math" pitchFamily="18" charset="0"/>
                        </a:rPr>
                        <a:t>5.0</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b="1" dirty="0">
                          <a:latin typeface="Cambria Math" pitchFamily="18" charset="0"/>
                          <a:ea typeface="Cambria Math" pitchFamily="18" charset="0"/>
                        </a:rPr>
                        <a:t>7.1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9448">
                <a:tc>
                  <a:txBody>
                    <a:bodyPr/>
                    <a:lstStyle/>
                    <a:p>
                      <a:pPr algn="ctr"/>
                      <a:r>
                        <a:rPr lang="en-IN" sz="1100" b="1" dirty="0">
                          <a:latin typeface="Cambria Math" pitchFamily="18" charset="0"/>
                          <a:ea typeface="Cambria Math" pitchFamily="18" charset="0"/>
                          <a:cs typeface="Times New Roman" pitchFamily="18" charset="0"/>
                        </a:rPr>
                        <a:t>c</a:t>
                      </a:r>
                      <a:r>
                        <a:rPr lang="en-IN" sz="1100" b="1" baseline="-25000" dirty="0">
                          <a:latin typeface="Cambria Math" pitchFamily="18" charset="0"/>
                          <a:ea typeface="Cambria Math" pitchFamily="18" charset="0"/>
                          <a:cs typeface="Times New Roman" pitchFamily="18" charset="0"/>
                        </a:rPr>
                        <a:t>2</a:t>
                      </a:r>
                      <a:endParaRPr lang="en-IN" sz="1100" b="1"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b="1" dirty="0">
                          <a:latin typeface="Cambria Math" pitchFamily="18" charset="0"/>
                          <a:ea typeface="Cambria Math" pitchFamily="18" charset="0"/>
                        </a:rPr>
                        <a:t>8.1</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b="1" dirty="0">
                          <a:latin typeface="Cambria Math" pitchFamily="18" charset="0"/>
                          <a:ea typeface="Cambria Math" pitchFamily="18" charset="0"/>
                        </a:rPr>
                        <a:t>12.0</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9448">
                <a:tc>
                  <a:txBody>
                    <a:bodyPr/>
                    <a:lstStyle/>
                    <a:p>
                      <a:pPr algn="ctr"/>
                      <a:r>
                        <a:rPr lang="en-IN" sz="1100" b="1" dirty="0">
                          <a:latin typeface="Cambria Math" pitchFamily="18" charset="0"/>
                          <a:ea typeface="Cambria Math" pitchFamily="18" charset="0"/>
                          <a:cs typeface="Times New Roman" pitchFamily="18" charset="0"/>
                        </a:rPr>
                        <a:t>c</a:t>
                      </a:r>
                      <a:r>
                        <a:rPr lang="en-IN" sz="1100" b="1" baseline="-25000" dirty="0">
                          <a:latin typeface="Cambria Math" pitchFamily="18" charset="0"/>
                          <a:ea typeface="Cambria Math" pitchFamily="18" charset="0"/>
                          <a:cs typeface="Times New Roman" pitchFamily="18" charset="0"/>
                        </a:rPr>
                        <a:t>3</a:t>
                      </a:r>
                      <a:endParaRPr lang="en-IN" sz="1100" b="1" dirty="0">
                        <a:latin typeface="Cambria Math" pitchFamily="18" charset="0"/>
                        <a:ea typeface="Cambria Math" pitchFamily="18" charset="0"/>
                      </a:endParaRP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b="1" dirty="0">
                          <a:latin typeface="Cambria Math" pitchFamily="18" charset="0"/>
                          <a:ea typeface="Cambria Math" pitchFamily="18" charset="0"/>
                        </a:rPr>
                        <a:t>6.6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b="1" dirty="0">
                          <a:latin typeface="Cambria Math" pitchFamily="18" charset="0"/>
                          <a:ea typeface="Cambria Math" pitchFamily="18" charset="0"/>
                        </a:rPr>
                        <a:t>18.6</a:t>
                      </a:r>
                    </a:p>
                  </a:txBody>
                  <a:tcPr marL="66987" marR="66987" marT="33494" marB="33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Rectangle 20"/>
          <p:cNvSpPr/>
          <p:nvPr/>
        </p:nvSpPr>
        <p:spPr>
          <a:xfrm>
            <a:off x="1452202" y="2915414"/>
            <a:ext cx="2497800" cy="272703"/>
          </a:xfrm>
          <a:prstGeom prst="rect">
            <a:avLst/>
          </a:prstGeom>
        </p:spPr>
        <p:txBody>
          <a:bodyPr wrap="none">
            <a:spAutoFit/>
          </a:bodyPr>
          <a:lstStyle/>
          <a:p>
            <a:r>
              <a:rPr lang="en-IN" sz="1172" b="1" dirty="0">
                <a:solidFill>
                  <a:srgbClr val="0B5ED7"/>
                </a:solidFill>
                <a:cs typeface="Times New Roman" pitchFamily="18" charset="0"/>
              </a:rPr>
              <a:t>Cluster centres after second iteration</a:t>
            </a:r>
            <a:endParaRPr lang="en-IN" sz="1172" dirty="0"/>
          </a:p>
        </p:txBody>
      </p:sp>
      <p:sp>
        <p:nvSpPr>
          <p:cNvPr id="22" name="Rectangle 21"/>
          <p:cNvSpPr/>
          <p:nvPr/>
        </p:nvSpPr>
        <p:spPr>
          <a:xfrm>
            <a:off x="1397677" y="699988"/>
            <a:ext cx="6387108" cy="2077235"/>
          </a:xfrm>
          <a:prstGeom prst="rect">
            <a:avLst/>
          </a:prstGeom>
        </p:spPr>
        <p:txBody>
          <a:bodyPr wrap="square">
            <a:spAutoFit/>
          </a:bodyPr>
          <a:lstStyle/>
          <a:p>
            <a:pPr marL="251209" indent="-251209" algn="just">
              <a:buClr>
                <a:srgbClr val="0B5ED7"/>
              </a:buClr>
              <a:buFont typeface="Arial" pitchFamily="34" charset="0"/>
              <a:buChar char="•"/>
            </a:pPr>
            <a:r>
              <a:rPr lang="en-IN" sz="1466" dirty="0">
                <a:latin typeface="Times New Roman" pitchFamily="18" charset="0"/>
                <a:cs typeface="Times New Roman" pitchFamily="18" charset="0"/>
              </a:rPr>
              <a:t>The newly obtained centroids after second iteration are given in the table below. Note that the </a:t>
            </a:r>
            <a:r>
              <a:rPr lang="en-IN" sz="1466" dirty="0">
                <a:solidFill>
                  <a:srgbClr val="0B5ED7"/>
                </a:solidFill>
                <a:latin typeface="Times New Roman" pitchFamily="18" charset="0"/>
                <a:cs typeface="Times New Roman" pitchFamily="18" charset="0"/>
              </a:rPr>
              <a:t>centroid c</a:t>
            </a:r>
            <a:r>
              <a:rPr lang="en-IN" sz="1466" baseline="-25000" dirty="0">
                <a:solidFill>
                  <a:srgbClr val="0B5ED7"/>
                </a:solidFill>
                <a:latin typeface="Times New Roman" pitchFamily="18" charset="0"/>
                <a:cs typeface="Times New Roman" pitchFamily="18" charset="0"/>
              </a:rPr>
              <a:t>3</a:t>
            </a:r>
            <a:r>
              <a:rPr lang="en-IN" sz="1466" dirty="0">
                <a:solidFill>
                  <a:srgbClr val="0B5ED7"/>
                </a:solidFill>
                <a:latin typeface="Times New Roman" pitchFamily="18" charset="0"/>
                <a:cs typeface="Times New Roman" pitchFamily="18" charset="0"/>
              </a:rPr>
              <a:t> remains unchanged</a:t>
            </a:r>
            <a:r>
              <a:rPr lang="en-IN" sz="1466" dirty="0">
                <a:latin typeface="Times New Roman" pitchFamily="18" charset="0"/>
                <a:cs typeface="Times New Roman" pitchFamily="18" charset="0"/>
              </a:rPr>
              <a:t>, where c</a:t>
            </a:r>
            <a:r>
              <a:rPr lang="en-IN" sz="1466" baseline="-25000" dirty="0">
                <a:latin typeface="Times New Roman" pitchFamily="18" charset="0"/>
                <a:cs typeface="Times New Roman" pitchFamily="18" charset="0"/>
              </a:rPr>
              <a:t>2</a:t>
            </a:r>
            <a:r>
              <a:rPr lang="en-IN" sz="1466" dirty="0">
                <a:latin typeface="Times New Roman" pitchFamily="18" charset="0"/>
                <a:cs typeface="Times New Roman" pitchFamily="18" charset="0"/>
              </a:rPr>
              <a:t> and c</a:t>
            </a:r>
            <a:r>
              <a:rPr lang="en-IN" sz="1466" baseline="-25000" dirty="0">
                <a:latin typeface="Times New Roman" pitchFamily="18" charset="0"/>
                <a:cs typeface="Times New Roman" pitchFamily="18" charset="0"/>
              </a:rPr>
              <a:t>1</a:t>
            </a:r>
            <a:r>
              <a:rPr lang="en-IN" sz="1466" dirty="0">
                <a:latin typeface="Times New Roman" pitchFamily="18" charset="0"/>
                <a:cs typeface="Times New Roman" pitchFamily="18" charset="0"/>
              </a:rPr>
              <a:t> changed a little. </a:t>
            </a:r>
          </a:p>
          <a:p>
            <a:pPr marL="251209" indent="-251209" algn="just">
              <a:buClr>
                <a:srgbClr val="0B5ED7"/>
              </a:buClr>
              <a:buFont typeface="Arial" pitchFamily="34" charset="0"/>
              <a:buChar char="•"/>
            </a:pPr>
            <a:endParaRPr lang="en-IN" sz="586" dirty="0">
              <a:latin typeface="Times New Roman" pitchFamily="18" charset="0"/>
              <a:cs typeface="Times New Roman" pitchFamily="18" charset="0"/>
            </a:endParaRPr>
          </a:p>
          <a:p>
            <a:pPr marL="251209" indent="-251209" algn="just">
              <a:buClr>
                <a:srgbClr val="0B5ED7"/>
              </a:buClr>
              <a:buFont typeface="Arial" pitchFamily="34" charset="0"/>
              <a:buChar char="•"/>
            </a:pPr>
            <a:r>
              <a:rPr lang="en-IN" sz="1466" dirty="0">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251209" indent="-251209" algn="just">
              <a:buClr>
                <a:srgbClr val="0B5ED7"/>
              </a:buClr>
              <a:buFont typeface="Arial" pitchFamily="34" charset="0"/>
              <a:buChar char="•"/>
            </a:pPr>
            <a:endParaRPr lang="en-IN" sz="586" dirty="0">
              <a:latin typeface="Times New Roman" pitchFamily="18" charset="0"/>
              <a:cs typeface="Times New Roman" pitchFamily="18" charset="0"/>
            </a:endParaRPr>
          </a:p>
          <a:p>
            <a:pPr marL="251209" indent="-251209" algn="just">
              <a:buClr>
                <a:srgbClr val="0B5ED7"/>
              </a:buClr>
              <a:buFont typeface="Arial" pitchFamily="34" charset="0"/>
              <a:buChar char="•"/>
            </a:pPr>
            <a:r>
              <a:rPr lang="en-IN" sz="1466" dirty="0">
                <a:latin typeface="Times New Roman" pitchFamily="18" charset="0"/>
                <a:cs typeface="Times New Roman" pitchFamily="18" charset="0"/>
              </a:rPr>
              <a:t>Considering this as the termination criteria, the k-means algorithm stops here. Hence, the final cluster in Fig 5 is same as Fig 4.</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68" y="2915414"/>
            <a:ext cx="3435017" cy="2118113"/>
          </a:xfrm>
          <a:prstGeom prst="rect">
            <a:avLst/>
          </a:prstGeom>
        </p:spPr>
      </p:pic>
      <p:sp>
        <p:nvSpPr>
          <p:cNvPr id="25" name="Content Placeholder 2"/>
          <p:cNvSpPr txBox="1">
            <a:spLocks/>
          </p:cNvSpPr>
          <p:nvPr/>
        </p:nvSpPr>
        <p:spPr>
          <a:xfrm>
            <a:off x="4632853" y="2608575"/>
            <a:ext cx="3154298" cy="30683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172" b="1" dirty="0">
                <a:solidFill>
                  <a:srgbClr val="0B5ED7"/>
                </a:solidFill>
                <a:cs typeface="Times New Roman" pitchFamily="18" charset="0"/>
              </a:rPr>
              <a:t>Fig .5: </a:t>
            </a:r>
            <a:r>
              <a:rPr lang="en-IN" sz="1172" b="1" dirty="0">
                <a:solidFill>
                  <a:srgbClr val="0B5ED7"/>
                </a:solidFill>
                <a:cs typeface="Times New Roman" pitchFamily="18" charset="0"/>
              </a:rPr>
              <a:t>Cluster after Second iteration</a:t>
            </a:r>
            <a:endParaRPr lang="en-US" sz="1319"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a:p>
            <a:pPr marL="0" indent="0" algn="just">
              <a:buNone/>
            </a:pPr>
            <a:endParaRPr lang="en-US" sz="1466" dirty="0">
              <a:latin typeface="Times New Roman" pitchFamily="18" charset="0"/>
              <a:cs typeface="Times New Roman" pitchFamily="18" charset="0"/>
            </a:endParaRPr>
          </a:p>
        </p:txBody>
      </p:sp>
    </p:spTree>
    <p:extLst>
      <p:ext uri="{BB962C8B-B14F-4D97-AF65-F5344CB8AC3E}">
        <p14:creationId xmlns:p14="http://schemas.microsoft.com/office/powerpoint/2010/main" val="648002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A9C6-5D33-47C0-BD11-D84CAB70125F}"/>
              </a:ext>
            </a:extLst>
          </p:cNvPr>
          <p:cNvSpPr>
            <a:spLocks noGrp="1"/>
          </p:cNvSpPr>
          <p:nvPr>
            <p:ph type="title"/>
          </p:nvPr>
        </p:nvSpPr>
        <p:spPr>
          <a:xfrm>
            <a:off x="1485900" y="400050"/>
            <a:ext cx="6172200" cy="491729"/>
          </a:xfrm>
        </p:spPr>
        <p:txBody>
          <a:bodyPr/>
          <a:lstStyle/>
          <a:p>
            <a:r>
              <a:rPr lang="en-US" sz="2400" dirty="0">
                <a:solidFill>
                  <a:schemeClr val="tx2">
                    <a:lumMod val="75000"/>
                  </a:schemeClr>
                </a:solidFill>
              </a:rPr>
              <a:t>Example 2</a:t>
            </a:r>
          </a:p>
        </p:txBody>
      </p:sp>
      <p:graphicFrame>
        <p:nvGraphicFramePr>
          <p:cNvPr id="4" name="Content Placeholder 3"/>
          <p:cNvGraphicFramePr>
            <a:graphicFrameLocks noGrp="1"/>
          </p:cNvGraphicFramePr>
          <p:nvPr>
            <p:ph idx="1"/>
          </p:nvPr>
        </p:nvGraphicFramePr>
        <p:xfrm>
          <a:off x="2000250" y="1028700"/>
          <a:ext cx="2057400" cy="38785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480060">
                <a:tc>
                  <a:txBody>
                    <a:bodyPr/>
                    <a:lstStyle/>
                    <a:p>
                      <a:r>
                        <a:rPr lang="en-US" sz="1400" dirty="0"/>
                        <a:t>No.</a:t>
                      </a:r>
                    </a:p>
                  </a:txBody>
                  <a:tcPr marL="68580" marR="68580" marT="34290" marB="34290"/>
                </a:tc>
                <a:tc>
                  <a:txBody>
                    <a:bodyPr/>
                    <a:lstStyle/>
                    <a:p>
                      <a:r>
                        <a:rPr lang="en-US" sz="1400" dirty="0"/>
                        <a:t>Height(h)</a:t>
                      </a:r>
                    </a:p>
                  </a:txBody>
                  <a:tcPr marL="68580" marR="68580" marT="34290" marB="34290"/>
                </a:tc>
                <a:tc>
                  <a:txBody>
                    <a:bodyPr/>
                    <a:lstStyle/>
                    <a:p>
                      <a:r>
                        <a:rPr lang="en-US" sz="1400" dirty="0"/>
                        <a:t>Weight(W)</a:t>
                      </a:r>
                    </a:p>
                  </a:txBody>
                  <a:tcPr marL="68580" marR="68580" marT="34290" marB="34290"/>
                </a:tc>
                <a:extLst>
                  <a:ext uri="{0D108BD9-81ED-4DB2-BD59-A6C34878D82A}">
                    <a16:rowId xmlns:a16="http://schemas.microsoft.com/office/drawing/2014/main" val="10000"/>
                  </a:ext>
                </a:extLst>
              </a:tr>
              <a:tr h="274320">
                <a:tc>
                  <a:txBody>
                    <a:bodyPr/>
                    <a:lstStyle/>
                    <a:p>
                      <a:r>
                        <a:rPr lang="en-US" sz="1400" dirty="0"/>
                        <a:t>1</a:t>
                      </a:r>
                    </a:p>
                  </a:txBody>
                  <a:tcPr marL="68580" marR="68580" marT="34290" marB="34290"/>
                </a:tc>
                <a:tc>
                  <a:txBody>
                    <a:bodyPr/>
                    <a:lstStyle/>
                    <a:p>
                      <a:r>
                        <a:rPr lang="en-US" sz="1400" dirty="0"/>
                        <a:t>185</a:t>
                      </a:r>
                    </a:p>
                  </a:txBody>
                  <a:tcPr marL="68580" marR="68580" marT="34290" marB="34290"/>
                </a:tc>
                <a:tc>
                  <a:txBody>
                    <a:bodyPr/>
                    <a:lstStyle/>
                    <a:p>
                      <a:r>
                        <a:rPr lang="en-US" sz="1400" dirty="0"/>
                        <a:t>72</a:t>
                      </a:r>
                    </a:p>
                  </a:txBody>
                  <a:tcPr marL="68580" marR="68580" marT="34290" marB="34290"/>
                </a:tc>
                <a:extLst>
                  <a:ext uri="{0D108BD9-81ED-4DB2-BD59-A6C34878D82A}">
                    <a16:rowId xmlns:a16="http://schemas.microsoft.com/office/drawing/2014/main" val="10001"/>
                  </a:ext>
                </a:extLst>
              </a:tr>
              <a:tr h="274320">
                <a:tc>
                  <a:txBody>
                    <a:bodyPr/>
                    <a:lstStyle/>
                    <a:p>
                      <a:r>
                        <a:rPr lang="en-US" sz="1400" dirty="0"/>
                        <a:t>2</a:t>
                      </a:r>
                    </a:p>
                  </a:txBody>
                  <a:tcPr marL="68580" marR="68580" marT="34290" marB="34290"/>
                </a:tc>
                <a:tc>
                  <a:txBody>
                    <a:bodyPr/>
                    <a:lstStyle/>
                    <a:p>
                      <a:r>
                        <a:rPr lang="en-US" sz="1400" dirty="0"/>
                        <a:t>170</a:t>
                      </a:r>
                    </a:p>
                  </a:txBody>
                  <a:tcPr marL="68580" marR="68580" marT="34290" marB="34290"/>
                </a:tc>
                <a:tc>
                  <a:txBody>
                    <a:bodyPr/>
                    <a:lstStyle/>
                    <a:p>
                      <a:r>
                        <a:rPr lang="en-US" sz="1400" dirty="0"/>
                        <a:t>56</a:t>
                      </a:r>
                    </a:p>
                  </a:txBody>
                  <a:tcPr marL="68580" marR="68580" marT="34290" marB="34290"/>
                </a:tc>
                <a:extLst>
                  <a:ext uri="{0D108BD9-81ED-4DB2-BD59-A6C34878D82A}">
                    <a16:rowId xmlns:a16="http://schemas.microsoft.com/office/drawing/2014/main" val="10002"/>
                  </a:ext>
                </a:extLst>
              </a:tr>
              <a:tr h="274320">
                <a:tc>
                  <a:txBody>
                    <a:bodyPr/>
                    <a:lstStyle/>
                    <a:p>
                      <a:r>
                        <a:rPr lang="en-US" sz="1400" dirty="0"/>
                        <a:t>3</a:t>
                      </a:r>
                    </a:p>
                  </a:txBody>
                  <a:tcPr marL="68580" marR="68580" marT="34290" marB="34290"/>
                </a:tc>
                <a:tc>
                  <a:txBody>
                    <a:bodyPr/>
                    <a:lstStyle/>
                    <a:p>
                      <a:r>
                        <a:rPr lang="en-US" sz="1400" dirty="0"/>
                        <a:t>168</a:t>
                      </a:r>
                    </a:p>
                  </a:txBody>
                  <a:tcPr marL="68580" marR="68580" marT="34290" marB="34290"/>
                </a:tc>
                <a:tc>
                  <a:txBody>
                    <a:bodyPr/>
                    <a:lstStyle/>
                    <a:p>
                      <a:r>
                        <a:rPr lang="en-US" sz="1400" dirty="0"/>
                        <a:t>60</a:t>
                      </a:r>
                    </a:p>
                  </a:txBody>
                  <a:tcPr marL="68580" marR="68580" marT="34290" marB="34290"/>
                </a:tc>
                <a:extLst>
                  <a:ext uri="{0D108BD9-81ED-4DB2-BD59-A6C34878D82A}">
                    <a16:rowId xmlns:a16="http://schemas.microsoft.com/office/drawing/2014/main" val="10003"/>
                  </a:ext>
                </a:extLst>
              </a:tr>
              <a:tr h="274320">
                <a:tc>
                  <a:txBody>
                    <a:bodyPr/>
                    <a:lstStyle/>
                    <a:p>
                      <a:r>
                        <a:rPr lang="en-US" sz="1400" dirty="0"/>
                        <a:t>4</a:t>
                      </a:r>
                    </a:p>
                  </a:txBody>
                  <a:tcPr marL="68580" marR="68580" marT="34290" marB="34290"/>
                </a:tc>
                <a:tc>
                  <a:txBody>
                    <a:bodyPr/>
                    <a:lstStyle/>
                    <a:p>
                      <a:r>
                        <a:rPr lang="en-US" sz="1400" dirty="0"/>
                        <a:t>179</a:t>
                      </a:r>
                    </a:p>
                  </a:txBody>
                  <a:tcPr marL="68580" marR="68580" marT="34290" marB="34290"/>
                </a:tc>
                <a:tc>
                  <a:txBody>
                    <a:bodyPr/>
                    <a:lstStyle/>
                    <a:p>
                      <a:r>
                        <a:rPr lang="en-US" sz="1400" dirty="0"/>
                        <a:t>68</a:t>
                      </a:r>
                    </a:p>
                  </a:txBody>
                  <a:tcPr marL="68580" marR="68580" marT="34290" marB="34290"/>
                </a:tc>
                <a:extLst>
                  <a:ext uri="{0D108BD9-81ED-4DB2-BD59-A6C34878D82A}">
                    <a16:rowId xmlns:a16="http://schemas.microsoft.com/office/drawing/2014/main" val="10004"/>
                  </a:ext>
                </a:extLst>
              </a:tr>
              <a:tr h="274320">
                <a:tc>
                  <a:txBody>
                    <a:bodyPr/>
                    <a:lstStyle/>
                    <a:p>
                      <a:r>
                        <a:rPr lang="en-US" sz="1400" dirty="0"/>
                        <a:t>5</a:t>
                      </a:r>
                    </a:p>
                  </a:txBody>
                  <a:tcPr marL="68580" marR="68580" marT="34290" marB="34290"/>
                </a:tc>
                <a:tc>
                  <a:txBody>
                    <a:bodyPr/>
                    <a:lstStyle/>
                    <a:p>
                      <a:r>
                        <a:rPr lang="en-US" sz="1400" dirty="0"/>
                        <a:t>182</a:t>
                      </a:r>
                    </a:p>
                  </a:txBody>
                  <a:tcPr marL="68580" marR="68580" marT="34290" marB="34290"/>
                </a:tc>
                <a:tc>
                  <a:txBody>
                    <a:bodyPr/>
                    <a:lstStyle/>
                    <a:p>
                      <a:r>
                        <a:rPr lang="en-US" sz="1400" dirty="0"/>
                        <a:t>72</a:t>
                      </a:r>
                    </a:p>
                  </a:txBody>
                  <a:tcPr marL="68580" marR="68580" marT="34290" marB="34290"/>
                </a:tc>
                <a:extLst>
                  <a:ext uri="{0D108BD9-81ED-4DB2-BD59-A6C34878D82A}">
                    <a16:rowId xmlns:a16="http://schemas.microsoft.com/office/drawing/2014/main" val="10005"/>
                  </a:ext>
                </a:extLst>
              </a:tr>
              <a:tr h="274320">
                <a:tc>
                  <a:txBody>
                    <a:bodyPr/>
                    <a:lstStyle/>
                    <a:p>
                      <a:r>
                        <a:rPr lang="en-US" sz="1400" dirty="0"/>
                        <a:t>6</a:t>
                      </a:r>
                    </a:p>
                  </a:txBody>
                  <a:tcPr marL="68580" marR="68580" marT="34290" marB="34290"/>
                </a:tc>
                <a:tc>
                  <a:txBody>
                    <a:bodyPr/>
                    <a:lstStyle/>
                    <a:p>
                      <a:r>
                        <a:rPr lang="en-US" sz="1400" dirty="0"/>
                        <a:t>188</a:t>
                      </a:r>
                    </a:p>
                  </a:txBody>
                  <a:tcPr marL="68580" marR="68580" marT="34290" marB="34290"/>
                </a:tc>
                <a:tc>
                  <a:txBody>
                    <a:bodyPr/>
                    <a:lstStyle/>
                    <a:p>
                      <a:r>
                        <a:rPr lang="en-US" sz="1400" dirty="0"/>
                        <a:t>77</a:t>
                      </a:r>
                    </a:p>
                  </a:txBody>
                  <a:tcPr marL="68580" marR="68580" marT="34290" marB="34290"/>
                </a:tc>
                <a:extLst>
                  <a:ext uri="{0D108BD9-81ED-4DB2-BD59-A6C34878D82A}">
                    <a16:rowId xmlns:a16="http://schemas.microsoft.com/office/drawing/2014/main" val="10006"/>
                  </a:ext>
                </a:extLst>
              </a:tr>
              <a:tr h="274320">
                <a:tc>
                  <a:txBody>
                    <a:bodyPr/>
                    <a:lstStyle/>
                    <a:p>
                      <a:r>
                        <a:rPr lang="en-US" sz="1400" dirty="0"/>
                        <a:t>7</a:t>
                      </a:r>
                    </a:p>
                  </a:txBody>
                  <a:tcPr marL="68580" marR="68580" marT="34290" marB="34290"/>
                </a:tc>
                <a:tc>
                  <a:txBody>
                    <a:bodyPr/>
                    <a:lstStyle/>
                    <a:p>
                      <a:r>
                        <a:rPr lang="en-US" sz="1400" dirty="0"/>
                        <a:t>180</a:t>
                      </a:r>
                    </a:p>
                  </a:txBody>
                  <a:tcPr marL="68580" marR="68580" marT="34290" marB="34290"/>
                </a:tc>
                <a:tc>
                  <a:txBody>
                    <a:bodyPr/>
                    <a:lstStyle/>
                    <a:p>
                      <a:r>
                        <a:rPr lang="en-US" sz="1400" dirty="0"/>
                        <a:t>71</a:t>
                      </a:r>
                    </a:p>
                  </a:txBody>
                  <a:tcPr marL="68580" marR="68580" marT="34290" marB="34290"/>
                </a:tc>
                <a:extLst>
                  <a:ext uri="{0D108BD9-81ED-4DB2-BD59-A6C34878D82A}">
                    <a16:rowId xmlns:a16="http://schemas.microsoft.com/office/drawing/2014/main" val="10007"/>
                  </a:ext>
                </a:extLst>
              </a:tr>
              <a:tr h="274320">
                <a:tc>
                  <a:txBody>
                    <a:bodyPr/>
                    <a:lstStyle/>
                    <a:p>
                      <a:r>
                        <a:rPr lang="en-US" sz="1400" dirty="0"/>
                        <a:t>8</a:t>
                      </a:r>
                    </a:p>
                  </a:txBody>
                  <a:tcPr marL="68580" marR="68580" marT="34290" marB="34290"/>
                </a:tc>
                <a:tc>
                  <a:txBody>
                    <a:bodyPr/>
                    <a:lstStyle/>
                    <a:p>
                      <a:r>
                        <a:rPr lang="en-US" sz="1400" dirty="0"/>
                        <a:t>180</a:t>
                      </a:r>
                    </a:p>
                  </a:txBody>
                  <a:tcPr marL="68580" marR="68580" marT="34290" marB="34290"/>
                </a:tc>
                <a:tc>
                  <a:txBody>
                    <a:bodyPr/>
                    <a:lstStyle/>
                    <a:p>
                      <a:r>
                        <a:rPr lang="en-US" sz="1400" dirty="0"/>
                        <a:t>70</a:t>
                      </a:r>
                    </a:p>
                  </a:txBody>
                  <a:tcPr marL="68580" marR="68580" marT="34290" marB="34290"/>
                </a:tc>
                <a:extLst>
                  <a:ext uri="{0D108BD9-81ED-4DB2-BD59-A6C34878D82A}">
                    <a16:rowId xmlns:a16="http://schemas.microsoft.com/office/drawing/2014/main" val="10008"/>
                  </a:ext>
                </a:extLst>
              </a:tr>
              <a:tr h="274320">
                <a:tc>
                  <a:txBody>
                    <a:bodyPr/>
                    <a:lstStyle/>
                    <a:p>
                      <a:r>
                        <a:rPr lang="en-US" sz="1400" dirty="0"/>
                        <a:t>9</a:t>
                      </a:r>
                    </a:p>
                  </a:txBody>
                  <a:tcPr marL="68580" marR="68580" marT="34290" marB="34290"/>
                </a:tc>
                <a:tc>
                  <a:txBody>
                    <a:bodyPr/>
                    <a:lstStyle/>
                    <a:p>
                      <a:r>
                        <a:rPr lang="en-US" sz="1400" dirty="0"/>
                        <a:t>183</a:t>
                      </a:r>
                    </a:p>
                  </a:txBody>
                  <a:tcPr marL="68580" marR="68580" marT="34290" marB="34290"/>
                </a:tc>
                <a:tc>
                  <a:txBody>
                    <a:bodyPr/>
                    <a:lstStyle/>
                    <a:p>
                      <a:r>
                        <a:rPr lang="en-US" sz="1400" dirty="0"/>
                        <a:t>84</a:t>
                      </a:r>
                    </a:p>
                  </a:txBody>
                  <a:tcPr marL="68580" marR="68580" marT="34290" marB="34290"/>
                </a:tc>
                <a:extLst>
                  <a:ext uri="{0D108BD9-81ED-4DB2-BD59-A6C34878D82A}">
                    <a16:rowId xmlns:a16="http://schemas.microsoft.com/office/drawing/2014/main" val="10009"/>
                  </a:ext>
                </a:extLst>
              </a:tr>
              <a:tr h="274320">
                <a:tc>
                  <a:txBody>
                    <a:bodyPr/>
                    <a:lstStyle/>
                    <a:p>
                      <a:r>
                        <a:rPr lang="en-US" sz="1400" dirty="0"/>
                        <a:t>10</a:t>
                      </a:r>
                    </a:p>
                  </a:txBody>
                  <a:tcPr marL="68580" marR="68580" marT="34290" marB="34290"/>
                </a:tc>
                <a:tc>
                  <a:txBody>
                    <a:bodyPr/>
                    <a:lstStyle/>
                    <a:p>
                      <a:r>
                        <a:rPr lang="en-US" sz="1400" dirty="0"/>
                        <a:t>180</a:t>
                      </a:r>
                    </a:p>
                  </a:txBody>
                  <a:tcPr marL="68580" marR="68580" marT="34290" marB="34290"/>
                </a:tc>
                <a:tc>
                  <a:txBody>
                    <a:bodyPr/>
                    <a:lstStyle/>
                    <a:p>
                      <a:r>
                        <a:rPr lang="en-US" sz="1400" dirty="0"/>
                        <a:t>88</a:t>
                      </a:r>
                    </a:p>
                  </a:txBody>
                  <a:tcPr marL="68580" marR="68580" marT="34290" marB="34290"/>
                </a:tc>
                <a:extLst>
                  <a:ext uri="{0D108BD9-81ED-4DB2-BD59-A6C34878D82A}">
                    <a16:rowId xmlns:a16="http://schemas.microsoft.com/office/drawing/2014/main" val="10010"/>
                  </a:ext>
                </a:extLst>
              </a:tr>
              <a:tr h="274320">
                <a:tc>
                  <a:txBody>
                    <a:bodyPr/>
                    <a:lstStyle/>
                    <a:p>
                      <a:r>
                        <a:rPr lang="en-US" sz="1400" dirty="0"/>
                        <a:t>11</a:t>
                      </a:r>
                    </a:p>
                  </a:txBody>
                  <a:tcPr marL="68580" marR="68580" marT="34290" marB="34290"/>
                </a:tc>
                <a:tc>
                  <a:txBody>
                    <a:bodyPr/>
                    <a:lstStyle/>
                    <a:p>
                      <a:r>
                        <a:rPr lang="en-US" sz="1400" dirty="0"/>
                        <a:t>180</a:t>
                      </a:r>
                    </a:p>
                  </a:txBody>
                  <a:tcPr marL="68580" marR="68580" marT="34290" marB="34290"/>
                </a:tc>
                <a:tc>
                  <a:txBody>
                    <a:bodyPr/>
                    <a:lstStyle/>
                    <a:p>
                      <a:r>
                        <a:rPr lang="en-US" sz="1400" dirty="0"/>
                        <a:t>67</a:t>
                      </a:r>
                    </a:p>
                  </a:txBody>
                  <a:tcPr marL="68580" marR="68580" marT="34290" marB="34290"/>
                </a:tc>
                <a:extLst>
                  <a:ext uri="{0D108BD9-81ED-4DB2-BD59-A6C34878D82A}">
                    <a16:rowId xmlns:a16="http://schemas.microsoft.com/office/drawing/2014/main" val="10011"/>
                  </a:ext>
                </a:extLst>
              </a:tr>
              <a:tr h="274320">
                <a:tc>
                  <a:txBody>
                    <a:bodyPr/>
                    <a:lstStyle/>
                    <a:p>
                      <a:r>
                        <a:rPr lang="en-US" sz="1400" dirty="0"/>
                        <a:t>12</a:t>
                      </a:r>
                    </a:p>
                  </a:txBody>
                  <a:tcPr marL="68580" marR="68580" marT="34290" marB="34290"/>
                </a:tc>
                <a:tc>
                  <a:txBody>
                    <a:bodyPr/>
                    <a:lstStyle/>
                    <a:p>
                      <a:r>
                        <a:rPr lang="en-US" sz="1400" dirty="0"/>
                        <a:t>177</a:t>
                      </a:r>
                    </a:p>
                  </a:txBody>
                  <a:tcPr marL="68580" marR="68580" marT="34290" marB="34290"/>
                </a:tc>
                <a:tc>
                  <a:txBody>
                    <a:bodyPr/>
                    <a:lstStyle/>
                    <a:p>
                      <a:r>
                        <a:rPr lang="en-US" sz="1400" dirty="0"/>
                        <a:t>76</a:t>
                      </a:r>
                    </a:p>
                  </a:txBody>
                  <a:tcPr marL="68580" marR="68580" marT="34290" marB="34290"/>
                </a:tc>
                <a:extLst>
                  <a:ext uri="{0D108BD9-81ED-4DB2-BD59-A6C34878D82A}">
                    <a16:rowId xmlns:a16="http://schemas.microsoft.com/office/drawing/2014/main" val="10012"/>
                  </a:ext>
                </a:extLst>
              </a:tr>
            </a:tbl>
          </a:graphicData>
        </a:graphic>
      </p:graphicFrame>
      <p:sp>
        <p:nvSpPr>
          <p:cNvPr id="5" name="Rectangle 4"/>
          <p:cNvSpPr/>
          <p:nvPr/>
        </p:nvSpPr>
        <p:spPr>
          <a:xfrm>
            <a:off x="4400551" y="1371601"/>
            <a:ext cx="2971800" cy="1671355"/>
          </a:xfrm>
          <a:prstGeom prst="rect">
            <a:avLst/>
          </a:prstGeom>
        </p:spPr>
        <p:txBody>
          <a:bodyPr wrap="square">
            <a:spAutoFit/>
          </a:bodyPr>
          <a:lstStyle/>
          <a:p>
            <a:pPr marL="251209" indent="-251209" algn="just">
              <a:buClr>
                <a:srgbClr val="0B5ED7"/>
              </a:buClr>
              <a:buFont typeface="Arial" pitchFamily="34" charset="0"/>
              <a:buChar char="•"/>
            </a:pPr>
            <a:r>
              <a:rPr lang="en-IN" sz="1466" dirty="0">
                <a:latin typeface="Times New Roman" pitchFamily="18" charset="0"/>
                <a:cs typeface="Times New Roman" pitchFamily="18" charset="0"/>
              </a:rPr>
              <a:t>Suppose no. Of centre is two</a:t>
            </a:r>
          </a:p>
          <a:p>
            <a:pPr marL="251209" indent="-251209" algn="just">
              <a:buClr>
                <a:srgbClr val="0B5ED7"/>
              </a:buClr>
              <a:buFont typeface="Arial" pitchFamily="34" charset="0"/>
              <a:buChar char="•"/>
            </a:pPr>
            <a:r>
              <a:rPr lang="en-IN" sz="1466" dirty="0">
                <a:latin typeface="Times New Roman" pitchFamily="18" charset="0"/>
                <a:cs typeface="Times New Roman" pitchFamily="18" charset="0"/>
              </a:rPr>
              <a:t> </a:t>
            </a:r>
          </a:p>
          <a:p>
            <a:pPr marL="251209" indent="-251209" algn="just">
              <a:buClr>
                <a:srgbClr val="0B5ED7"/>
              </a:buClr>
              <a:buFont typeface="Arial" pitchFamily="34" charset="0"/>
              <a:buChar char="•"/>
            </a:pPr>
            <a:endParaRPr lang="en-IN" sz="1466" dirty="0">
              <a:latin typeface="Times New Roman" pitchFamily="18" charset="0"/>
              <a:cs typeface="Times New Roman" pitchFamily="18" charset="0"/>
            </a:endParaRPr>
          </a:p>
          <a:p>
            <a:pPr marL="251209" indent="-251209" algn="just">
              <a:buClr>
                <a:srgbClr val="0B5ED7"/>
              </a:buClr>
              <a:buFont typeface="Arial" pitchFamily="34" charset="0"/>
              <a:buChar char="•"/>
            </a:pPr>
            <a:r>
              <a:rPr lang="en-IN" sz="1466" dirty="0">
                <a:latin typeface="Times New Roman" pitchFamily="18" charset="0"/>
                <a:cs typeface="Times New Roman" pitchFamily="18" charset="0"/>
              </a:rPr>
              <a:t>C1=(185,72)</a:t>
            </a:r>
          </a:p>
          <a:p>
            <a:pPr marL="251209" indent="-251209" algn="just">
              <a:buClr>
                <a:srgbClr val="0B5ED7"/>
              </a:buClr>
              <a:buFont typeface="Arial" pitchFamily="34" charset="0"/>
              <a:buChar char="•"/>
            </a:pPr>
            <a:r>
              <a:rPr lang="en-IN" sz="1466" dirty="0">
                <a:latin typeface="Times New Roman" pitchFamily="18" charset="0"/>
                <a:cs typeface="Times New Roman" pitchFamily="18" charset="0"/>
              </a:rPr>
              <a:t>C2=((170,56)</a:t>
            </a:r>
          </a:p>
          <a:p>
            <a:pPr marL="251209" indent="-251209" algn="just">
              <a:buClr>
                <a:srgbClr val="0B5ED7"/>
              </a:buClr>
              <a:buFont typeface="Arial" pitchFamily="34" charset="0"/>
              <a:buChar char="•"/>
            </a:pPr>
            <a:r>
              <a:rPr lang="en-IN" sz="1466" dirty="0">
                <a:latin typeface="Times New Roman" pitchFamily="18" charset="0"/>
                <a:cs typeface="Times New Roman" pitchFamily="18" charset="0"/>
              </a:rPr>
              <a:t>Assign the data in the different rows to the </a:t>
            </a:r>
            <a:r>
              <a:rPr lang="en-IN" sz="1466" dirty="0" err="1">
                <a:latin typeface="Times New Roman" pitchFamily="18" charset="0"/>
                <a:cs typeface="Times New Roman" pitchFamily="18" charset="0"/>
              </a:rPr>
              <a:t>centroids</a:t>
            </a:r>
            <a:r>
              <a:rPr lang="en-IN" sz="1466" dirty="0">
                <a:latin typeface="Times New Roman" pitchFamily="18" charset="0"/>
                <a:cs typeface="Times New Roman" pitchFamily="18" charset="0"/>
              </a:rPr>
              <a:t> </a:t>
            </a:r>
          </a:p>
        </p:txBody>
      </p:sp>
    </p:spTree>
    <p:extLst>
      <p:ext uri="{BB962C8B-B14F-4D97-AF65-F5344CB8AC3E}">
        <p14:creationId xmlns:p14="http://schemas.microsoft.com/office/powerpoint/2010/main" val="4076653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7375-5D0C-4A84-B5EB-AC8C8D07D860}"/>
              </a:ext>
            </a:extLst>
          </p:cNvPr>
          <p:cNvSpPr>
            <a:spLocks noGrp="1"/>
          </p:cNvSpPr>
          <p:nvPr>
            <p:ph type="title"/>
          </p:nvPr>
        </p:nvSpPr>
        <p:spPr>
          <a:xfrm>
            <a:off x="1543050" y="514350"/>
            <a:ext cx="6172200" cy="434579"/>
          </a:xfrm>
        </p:spPr>
        <p:txBody>
          <a:bodyPr>
            <a:normAutofit fontScale="90000"/>
          </a:bodyPr>
          <a:lstStyle/>
          <a:p>
            <a:r>
              <a:rPr lang="en-US" sz="2400" dirty="0">
                <a:solidFill>
                  <a:schemeClr val="tx2">
                    <a:lumMod val="75000"/>
                  </a:schemeClr>
                </a:solidFill>
              </a:rPr>
              <a:t>Ideal no. of clusters</a:t>
            </a:r>
          </a:p>
        </p:txBody>
      </p:sp>
      <p:sp>
        <p:nvSpPr>
          <p:cNvPr id="3" name="Content Placeholder 2">
            <a:extLst>
              <a:ext uri="{FF2B5EF4-FFF2-40B4-BE49-F238E27FC236}">
                <a16:creationId xmlns:a16="http://schemas.microsoft.com/office/drawing/2014/main" id="{B2755EA6-7A70-4384-9FB0-D4065057EE8C}"/>
              </a:ext>
            </a:extLst>
          </p:cNvPr>
          <p:cNvSpPr>
            <a:spLocks noGrp="1"/>
          </p:cNvSpPr>
          <p:nvPr>
            <p:ph idx="1"/>
          </p:nvPr>
        </p:nvSpPr>
        <p:spPr>
          <a:xfrm>
            <a:off x="1485900" y="1200151"/>
            <a:ext cx="6172200" cy="3394472"/>
          </a:xfrm>
        </p:spPr>
        <p:txBody>
          <a:bodyPr/>
          <a:lstStyle/>
          <a:p>
            <a:pPr algn="l"/>
            <a:r>
              <a:rPr lang="en-GB" sz="1500" dirty="0">
                <a:solidFill>
                  <a:schemeClr val="tx2">
                    <a:lumMod val="75000"/>
                  </a:schemeClr>
                </a:solidFill>
              </a:rPr>
              <a:t>The number of clusters that we choose for a given dataset cannot be random. </a:t>
            </a:r>
          </a:p>
          <a:p>
            <a:pPr algn="l"/>
            <a:r>
              <a:rPr lang="en-GB" sz="1500" dirty="0">
                <a:solidFill>
                  <a:schemeClr val="tx2">
                    <a:lumMod val="75000"/>
                  </a:schemeClr>
                </a:solidFill>
              </a:rPr>
              <a:t>An ideal way to figure out the right number of clusters would be to calculate the Within-Cluster-Sum-of-Squares (WCSS). </a:t>
            </a:r>
          </a:p>
          <a:p>
            <a:pPr algn="l"/>
            <a:r>
              <a:rPr lang="en-GB" sz="1500" dirty="0">
                <a:solidFill>
                  <a:schemeClr val="tx2">
                    <a:lumMod val="75000"/>
                  </a:schemeClr>
                </a:solidFill>
              </a:rPr>
              <a:t>WCSS is the sum of squares of the distances of each data point in all clusters to their respective centroids.</a:t>
            </a:r>
          </a:p>
          <a:p>
            <a:r>
              <a:rPr lang="en-US" sz="1500" dirty="0">
                <a:solidFill>
                  <a:schemeClr val="tx2">
                    <a:lumMod val="75000"/>
                  </a:schemeClr>
                </a:solidFill>
              </a:rPr>
              <a:t>By Elbow method to decide optimum no. of clusters</a:t>
            </a:r>
          </a:p>
          <a:p>
            <a:pPr algn="l"/>
            <a:endParaRPr lang="en-GB" sz="1500" dirty="0">
              <a:solidFill>
                <a:schemeClr val="tx2">
                  <a:lumMod val="75000"/>
                </a:schemeClr>
              </a:solidFill>
            </a:endParaRPr>
          </a:p>
          <a:p>
            <a:endParaRPr lang="en-US" sz="1500" dirty="0">
              <a:solidFill>
                <a:schemeClr val="tx2">
                  <a:lumMod val="75000"/>
                </a:schemeClr>
              </a:solidFill>
            </a:endParaRPr>
          </a:p>
          <a:p>
            <a:endParaRPr lang="en-US" dirty="0"/>
          </a:p>
        </p:txBody>
      </p:sp>
    </p:spTree>
    <p:extLst>
      <p:ext uri="{BB962C8B-B14F-4D97-AF65-F5344CB8AC3E}">
        <p14:creationId xmlns:p14="http://schemas.microsoft.com/office/powerpoint/2010/main" val="292864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F472-86F9-4D2A-8D8A-1609EF91049D}"/>
              </a:ext>
            </a:extLst>
          </p:cNvPr>
          <p:cNvSpPr>
            <a:spLocks noGrp="1"/>
          </p:cNvSpPr>
          <p:nvPr>
            <p:ph type="title"/>
          </p:nvPr>
        </p:nvSpPr>
        <p:spPr>
          <a:xfrm>
            <a:off x="1485900" y="628650"/>
            <a:ext cx="6172200" cy="434579"/>
          </a:xfrm>
        </p:spPr>
        <p:txBody>
          <a:bodyPr>
            <a:normAutofit fontScale="90000"/>
          </a:bodyPr>
          <a:lstStyle/>
          <a:p>
            <a:r>
              <a:rPr lang="en-US" sz="2400" dirty="0">
                <a:solidFill>
                  <a:schemeClr val="tx2">
                    <a:lumMod val="75000"/>
                  </a:schemeClr>
                </a:solidFill>
              </a:rPr>
              <a:t>Example of calculating Sum squared error</a:t>
            </a:r>
          </a:p>
        </p:txBody>
      </p:sp>
      <p:pic>
        <p:nvPicPr>
          <p:cNvPr id="39937" name="Picture 1"/>
          <p:cNvPicPr>
            <a:picLocks noGrp="1" noChangeAspect="1" noChangeArrowheads="1"/>
          </p:cNvPicPr>
          <p:nvPr>
            <p:ph idx="1"/>
          </p:nvPr>
        </p:nvPicPr>
        <p:blipFill>
          <a:blip r:embed="rId2"/>
          <a:srcRect/>
          <a:stretch>
            <a:fillRect/>
          </a:stretch>
        </p:blipFill>
        <p:spPr bwMode="auto">
          <a:xfrm>
            <a:off x="1428750" y="1314450"/>
            <a:ext cx="6484376" cy="2472333"/>
          </a:xfrm>
          <a:prstGeom prst="rect">
            <a:avLst/>
          </a:prstGeom>
          <a:noFill/>
          <a:ln w="9525">
            <a:noFill/>
            <a:miter lim="800000"/>
            <a:headEnd/>
            <a:tailEnd/>
          </a:ln>
          <a:effectLst/>
        </p:spPr>
      </p:pic>
    </p:spTree>
    <p:extLst>
      <p:ext uri="{BB962C8B-B14F-4D97-AF65-F5344CB8AC3E}">
        <p14:creationId xmlns:p14="http://schemas.microsoft.com/office/powerpoint/2010/main" val="355570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Elbow Method</a:t>
            </a:r>
          </a:p>
        </p:txBody>
      </p:sp>
      <p:sp>
        <p:nvSpPr>
          <p:cNvPr id="5" name="Content Placeholder 4"/>
          <p:cNvSpPr>
            <a:spLocks noGrp="1"/>
          </p:cNvSpPr>
          <p:nvPr>
            <p:ph idx="1"/>
          </p:nvPr>
        </p:nvSpPr>
        <p:spPr/>
        <p:txBody>
          <a:bodyPr/>
          <a:lstStyle/>
          <a:p>
            <a:endParaRPr lang="en-US"/>
          </a:p>
        </p:txBody>
      </p:sp>
      <p:pic>
        <p:nvPicPr>
          <p:cNvPr id="50180" name="Picture 4" descr="Elbow metric. k =3; x-axis = Number of clusters; y-axis = Average WCSS. |  Download Scientific Diagram"/>
          <p:cNvPicPr>
            <a:picLocks noChangeAspect="1" noChangeArrowheads="1"/>
          </p:cNvPicPr>
          <p:nvPr/>
        </p:nvPicPr>
        <p:blipFill>
          <a:blip r:embed="rId2"/>
          <a:srcRect/>
          <a:stretch>
            <a:fillRect/>
          </a:stretch>
        </p:blipFill>
        <p:spPr bwMode="auto">
          <a:xfrm>
            <a:off x="2628900" y="1428750"/>
            <a:ext cx="4114799" cy="27432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A7F1D-F6E8-42C6-9D17-770CC9435385}"/>
              </a:ext>
            </a:extLst>
          </p:cNvPr>
          <p:cNvSpPr>
            <a:spLocks noGrp="1"/>
          </p:cNvSpPr>
          <p:nvPr>
            <p:ph idx="1"/>
          </p:nvPr>
        </p:nvSpPr>
        <p:spPr/>
        <p:txBody>
          <a:bodyPr>
            <a:normAutofit lnSpcReduction="10000"/>
          </a:bodyPr>
          <a:lstStyle/>
          <a:p>
            <a:r>
              <a:rPr lang="en-US" dirty="0"/>
              <a:t>The silhouette coefficient is a measure of cluster cohesion and separation. </a:t>
            </a:r>
          </a:p>
          <a:p>
            <a:r>
              <a:rPr lang="en-US" dirty="0"/>
              <a:t>It quantifies how well a data point fits into its assigned cluster based on two factors:</a:t>
            </a:r>
          </a:p>
          <a:p>
            <a:r>
              <a:rPr lang="en-US" dirty="0">
                <a:solidFill>
                  <a:srgbClr val="FF0000"/>
                </a:solidFill>
              </a:rPr>
              <a:t>1. How close the data point is to other points in the cluster</a:t>
            </a:r>
          </a:p>
          <a:p>
            <a:r>
              <a:rPr lang="en-US" dirty="0">
                <a:solidFill>
                  <a:srgbClr val="FF0000"/>
                </a:solidFill>
              </a:rPr>
              <a:t>How far away the data point is from points in other clusters</a:t>
            </a:r>
          </a:p>
          <a:p>
            <a:r>
              <a:rPr lang="en-US" dirty="0"/>
              <a:t>Silhouette coefficient values range between -1 and 1.</a:t>
            </a:r>
          </a:p>
          <a:p>
            <a:r>
              <a:rPr lang="en-US" dirty="0"/>
              <a:t>Larger numbers indicate that samples are closer to their clusters than they are to other clusters.</a:t>
            </a:r>
          </a:p>
          <a:p>
            <a:r>
              <a:rPr lang="en-US" dirty="0"/>
              <a:t>In the scikit-learn implementation ,the silhouette score() function is used to measure the silhouette coefficient, </a:t>
            </a:r>
          </a:p>
        </p:txBody>
      </p:sp>
      <p:sp>
        <p:nvSpPr>
          <p:cNvPr id="3" name="Title 2">
            <a:extLst>
              <a:ext uri="{FF2B5EF4-FFF2-40B4-BE49-F238E27FC236}">
                <a16:creationId xmlns:a16="http://schemas.microsoft.com/office/drawing/2014/main" id="{0F923040-1F38-46D7-9BFF-262F45FC1EAB}"/>
              </a:ext>
            </a:extLst>
          </p:cNvPr>
          <p:cNvSpPr>
            <a:spLocks noGrp="1"/>
          </p:cNvSpPr>
          <p:nvPr>
            <p:ph type="title"/>
          </p:nvPr>
        </p:nvSpPr>
        <p:spPr/>
        <p:txBody>
          <a:bodyPr/>
          <a:lstStyle/>
          <a:p>
            <a:r>
              <a:rPr lang="en-US" dirty="0"/>
              <a:t>	silhouette coefficient </a:t>
            </a:r>
          </a:p>
        </p:txBody>
      </p:sp>
    </p:spTree>
    <p:extLst>
      <p:ext uri="{BB962C8B-B14F-4D97-AF65-F5344CB8AC3E}">
        <p14:creationId xmlns:p14="http://schemas.microsoft.com/office/powerpoint/2010/main" val="906749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13111-A12E-936C-0454-13E4E264FFC6}"/>
              </a:ext>
            </a:extLst>
          </p:cNvPr>
          <p:cNvSpPr>
            <a:spLocks noGrp="1"/>
          </p:cNvSpPr>
          <p:nvPr>
            <p:ph idx="1"/>
          </p:nvPr>
        </p:nvSpPr>
        <p:spPr>
          <a:xfrm>
            <a:off x="457200" y="1110997"/>
            <a:ext cx="8382000" cy="3826524"/>
          </a:xfrm>
        </p:spPr>
        <p:txBody>
          <a:bodyPr>
            <a:normAutofit/>
          </a:bodyPr>
          <a:lstStyle/>
          <a:p>
            <a:r>
              <a:rPr lang="en-US" sz="1200" dirty="0"/>
              <a:t>It is apparent that the Silhouette Coefficient is calculated for all data points (observations). </a:t>
            </a:r>
          </a:p>
          <a:p>
            <a:r>
              <a:rPr lang="en-US" sz="1200" dirty="0"/>
              <a:t>1. Compute </a:t>
            </a:r>
            <a:r>
              <a:rPr lang="en-US" sz="1200" dirty="0">
                <a:solidFill>
                  <a:srgbClr val="FF0000"/>
                </a:solidFill>
              </a:rPr>
              <a:t>a(</a:t>
            </a:r>
            <a:r>
              <a:rPr lang="en-US" sz="1200" dirty="0" err="1">
                <a:solidFill>
                  <a:srgbClr val="FF0000"/>
                </a:solidFill>
              </a:rPr>
              <a:t>i</a:t>
            </a:r>
            <a:r>
              <a:rPr lang="en-US" sz="1200" dirty="0">
                <a:solidFill>
                  <a:srgbClr val="FF0000"/>
                </a:solidFill>
              </a:rPr>
              <a:t>)</a:t>
            </a:r>
            <a:r>
              <a:rPr lang="en-US" sz="1200" dirty="0"/>
              <a:t>: The average distance of that point with all other points in the same clusters. </a:t>
            </a:r>
          </a:p>
          <a:p>
            <a:r>
              <a:rPr lang="en-US" sz="1200" dirty="0"/>
              <a:t>2. Compute </a:t>
            </a:r>
            <a:r>
              <a:rPr lang="en-US" sz="1200" dirty="0">
                <a:solidFill>
                  <a:srgbClr val="FF0000"/>
                </a:solidFill>
              </a:rPr>
              <a:t>b(</a:t>
            </a:r>
            <a:r>
              <a:rPr lang="en-US" sz="1200" dirty="0" err="1">
                <a:solidFill>
                  <a:srgbClr val="FF0000"/>
                </a:solidFill>
              </a:rPr>
              <a:t>i</a:t>
            </a:r>
            <a:r>
              <a:rPr lang="en-US" sz="1200" dirty="0">
                <a:solidFill>
                  <a:srgbClr val="FF0000"/>
                </a:solidFill>
              </a:rPr>
              <a:t>)</a:t>
            </a:r>
            <a:r>
              <a:rPr lang="en-US" sz="1200" dirty="0"/>
              <a:t>: The average distance of that point with all the points in the closest cluster to its cluster. </a:t>
            </a:r>
          </a:p>
          <a:p>
            <a:r>
              <a:rPr lang="en-US" sz="1200" dirty="0"/>
              <a:t>3. Compute </a:t>
            </a:r>
            <a:r>
              <a:rPr lang="en-US" sz="1200" dirty="0">
                <a:solidFill>
                  <a:srgbClr val="FF0000"/>
                </a:solidFill>
              </a:rPr>
              <a:t>s(</a:t>
            </a:r>
            <a:r>
              <a:rPr lang="en-US" sz="1200" dirty="0" err="1">
                <a:solidFill>
                  <a:srgbClr val="FF0000"/>
                </a:solidFill>
              </a:rPr>
              <a:t>i</a:t>
            </a:r>
            <a:r>
              <a:rPr lang="en-US" sz="1200" dirty="0">
                <a:solidFill>
                  <a:srgbClr val="FF0000"/>
                </a:solidFill>
              </a:rPr>
              <a:t>)</a:t>
            </a:r>
            <a:r>
              <a:rPr lang="en-US" sz="1200" dirty="0"/>
              <a:t> — silhouette coefficient of ‘</a:t>
            </a:r>
            <a:r>
              <a:rPr lang="en-US" sz="1200" dirty="0" err="1"/>
              <a:t>i’th</a:t>
            </a:r>
            <a:r>
              <a:rPr lang="en-US" sz="1200" dirty="0"/>
              <a:t> observation using below mentioned formula.</a:t>
            </a:r>
          </a:p>
          <a:p>
            <a:r>
              <a:rPr lang="en-US" sz="1200" dirty="0"/>
              <a:t>After computing the silhouette coefficient for each point, average it out to get the silhouette score.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As per this method k=5 should be chosen for the number of clusters. </a:t>
            </a:r>
          </a:p>
          <a:p>
            <a:r>
              <a:rPr lang="en-US" sz="1200" dirty="0"/>
              <a:t>This method is better as it makes the decision regarding the optimal number of clusters more meaningful and clearer. </a:t>
            </a:r>
          </a:p>
          <a:p>
            <a:r>
              <a:rPr lang="en-US" sz="1200" dirty="0"/>
              <a:t>But this metric is computation expensive as the coefficient is calculated for every instance</a:t>
            </a:r>
          </a:p>
          <a:p>
            <a:endParaRPr lang="en-US" sz="1400" dirty="0"/>
          </a:p>
        </p:txBody>
      </p:sp>
      <p:sp>
        <p:nvSpPr>
          <p:cNvPr id="3" name="Title 2">
            <a:extLst>
              <a:ext uri="{FF2B5EF4-FFF2-40B4-BE49-F238E27FC236}">
                <a16:creationId xmlns:a16="http://schemas.microsoft.com/office/drawing/2014/main" id="{18F1DA56-E6E6-A520-4AE6-FBDDCE1838D9}"/>
              </a:ext>
            </a:extLst>
          </p:cNvPr>
          <p:cNvSpPr>
            <a:spLocks noGrp="1"/>
          </p:cNvSpPr>
          <p:nvPr>
            <p:ph type="title"/>
          </p:nvPr>
        </p:nvSpPr>
        <p:spPr/>
        <p:txBody>
          <a:bodyPr/>
          <a:lstStyle/>
          <a:p>
            <a:r>
              <a:rPr lang="en-US" dirty="0"/>
              <a:t>Calculation of Silhouette coefficient</a:t>
            </a:r>
          </a:p>
        </p:txBody>
      </p:sp>
      <p:pic>
        <p:nvPicPr>
          <p:cNvPr id="5" name="Picture 4">
            <a:extLst>
              <a:ext uri="{FF2B5EF4-FFF2-40B4-BE49-F238E27FC236}">
                <a16:creationId xmlns:a16="http://schemas.microsoft.com/office/drawing/2014/main" id="{C7023D35-8032-8468-A06D-C82894D4F8F9}"/>
              </a:ext>
            </a:extLst>
          </p:cNvPr>
          <p:cNvPicPr>
            <a:picLocks noChangeAspect="1"/>
          </p:cNvPicPr>
          <p:nvPr/>
        </p:nvPicPr>
        <p:blipFill>
          <a:blip r:embed="rId2"/>
          <a:stretch>
            <a:fillRect/>
          </a:stretch>
        </p:blipFill>
        <p:spPr>
          <a:xfrm>
            <a:off x="1066800" y="2419350"/>
            <a:ext cx="1838699" cy="745949"/>
          </a:xfrm>
          <a:prstGeom prst="rect">
            <a:avLst/>
          </a:prstGeom>
        </p:spPr>
      </p:pic>
      <p:pic>
        <p:nvPicPr>
          <p:cNvPr id="7" name="Picture 6">
            <a:extLst>
              <a:ext uri="{FF2B5EF4-FFF2-40B4-BE49-F238E27FC236}">
                <a16:creationId xmlns:a16="http://schemas.microsoft.com/office/drawing/2014/main" id="{B242D8BD-1D10-5EE2-1AAE-A1B6C5F1AFFB}"/>
              </a:ext>
            </a:extLst>
          </p:cNvPr>
          <p:cNvPicPr>
            <a:picLocks noChangeAspect="1"/>
          </p:cNvPicPr>
          <p:nvPr/>
        </p:nvPicPr>
        <p:blipFill>
          <a:blip r:embed="rId3"/>
          <a:stretch>
            <a:fillRect/>
          </a:stretch>
        </p:blipFill>
        <p:spPr>
          <a:xfrm>
            <a:off x="3581400" y="2279812"/>
            <a:ext cx="2461960" cy="1770974"/>
          </a:xfrm>
          <a:prstGeom prst="rect">
            <a:avLst/>
          </a:prstGeom>
        </p:spPr>
      </p:pic>
    </p:spTree>
    <p:extLst>
      <p:ext uri="{BB962C8B-B14F-4D97-AF65-F5344CB8AC3E}">
        <p14:creationId xmlns:p14="http://schemas.microsoft.com/office/powerpoint/2010/main" val="2991763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78AC3D-13D8-617C-A5AB-C5231070EF95}"/>
              </a:ext>
            </a:extLst>
          </p:cNvPr>
          <p:cNvSpPr>
            <a:spLocks noGrp="1"/>
          </p:cNvSpPr>
          <p:nvPr>
            <p:ph idx="1"/>
          </p:nvPr>
        </p:nvSpPr>
        <p:spPr/>
        <p:txBody>
          <a:bodyPr>
            <a:normAutofit lnSpcReduction="10000"/>
          </a:bodyPr>
          <a:lstStyle/>
          <a:p>
            <a:pPr algn="l"/>
            <a:r>
              <a:rPr lang="en-US" altLang="en-US" dirty="0"/>
              <a:t>Hierarchical </a:t>
            </a:r>
            <a:r>
              <a:rPr lang="en-US" altLang="en-US" sz="2100" dirty="0"/>
              <a:t>Clustering is a </a:t>
            </a:r>
            <a:r>
              <a:rPr lang="en-US" sz="2100" dirty="0"/>
              <a:t>connectivity-based clustering algorithms.</a:t>
            </a:r>
          </a:p>
          <a:p>
            <a:pPr algn="l"/>
            <a:r>
              <a:rPr lang="en-US" sz="2100" dirty="0"/>
              <a:t>It is based on the core idea that similar objects lie nearby to each other in a data space while others lie far away.</a:t>
            </a:r>
          </a:p>
          <a:p>
            <a:pPr algn="l"/>
            <a:r>
              <a:rPr lang="en-US" sz="2100" dirty="0"/>
              <a:t>It uses distance functions to find nearby data points and group the data points together as clusters.</a:t>
            </a:r>
          </a:p>
          <a:p>
            <a:pPr algn="l"/>
            <a:r>
              <a:rPr lang="en-US" sz="2100" dirty="0"/>
              <a:t>There are two major types of approaches in hierarchical clustering: </a:t>
            </a:r>
          </a:p>
          <a:p>
            <a:pPr algn="l">
              <a:buFont typeface="Arial" panose="020B0604020202020204" pitchFamily="34" charset="0"/>
              <a:buChar char="•"/>
            </a:pPr>
            <a:r>
              <a:rPr lang="en-US" sz="2100" b="1" dirty="0"/>
              <a:t>Agglomerative clustering: </a:t>
            </a:r>
            <a:r>
              <a:rPr lang="en-US" sz="2100" dirty="0"/>
              <a:t>Divide the data points into different clusters and then aggregate them as the distance decreases.</a:t>
            </a:r>
          </a:p>
          <a:p>
            <a:pPr algn="l">
              <a:buFont typeface="Arial" panose="020B0604020202020204" pitchFamily="34" charset="0"/>
              <a:buChar char="•"/>
            </a:pPr>
            <a:r>
              <a:rPr lang="en-US" sz="2100" b="1" dirty="0"/>
              <a:t>Divisive clustering: </a:t>
            </a:r>
            <a:r>
              <a:rPr lang="en-US" sz="2100" dirty="0"/>
              <a:t>Combine all the data points as a single cluster and divide them as the distance between them increases.</a:t>
            </a:r>
          </a:p>
          <a:p>
            <a:endParaRPr lang="en-US" dirty="0"/>
          </a:p>
        </p:txBody>
      </p:sp>
      <p:sp>
        <p:nvSpPr>
          <p:cNvPr id="3" name="Title 2">
            <a:extLst>
              <a:ext uri="{FF2B5EF4-FFF2-40B4-BE49-F238E27FC236}">
                <a16:creationId xmlns:a16="http://schemas.microsoft.com/office/drawing/2014/main" id="{B7BF9969-DE2E-AA5E-D5F2-8A2D0DA37A7C}"/>
              </a:ext>
            </a:extLst>
          </p:cNvPr>
          <p:cNvSpPr>
            <a:spLocks noGrp="1"/>
          </p:cNvSpPr>
          <p:nvPr>
            <p:ph type="title"/>
          </p:nvPr>
        </p:nvSpPr>
        <p:spPr/>
        <p:txBody>
          <a:bodyPr/>
          <a:lstStyle/>
          <a:p>
            <a:r>
              <a:rPr lang="en-US" altLang="en-US" sz="3200" dirty="0">
                <a:solidFill>
                  <a:schemeClr val="tx2">
                    <a:lumMod val="75000"/>
                  </a:schemeClr>
                </a:solidFill>
              </a:rPr>
              <a:t>	</a:t>
            </a:r>
            <a:r>
              <a:rPr lang="en-US" altLang="en-US" dirty="0"/>
              <a:t>Hierarchical Clustering</a:t>
            </a:r>
            <a:endParaRPr lang="en-US" dirty="0"/>
          </a:p>
        </p:txBody>
      </p:sp>
    </p:spTree>
    <p:extLst>
      <p:ext uri="{BB962C8B-B14F-4D97-AF65-F5344CB8AC3E}">
        <p14:creationId xmlns:p14="http://schemas.microsoft.com/office/powerpoint/2010/main" val="2158820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9F4C-0AD1-499C-A2F8-3AF58060C4D5}"/>
              </a:ext>
            </a:extLst>
          </p:cNvPr>
          <p:cNvSpPr>
            <a:spLocks noGrp="1"/>
          </p:cNvSpPr>
          <p:nvPr>
            <p:ph type="title"/>
          </p:nvPr>
        </p:nvSpPr>
        <p:spPr/>
        <p:txBody>
          <a:bodyPr/>
          <a:lstStyle/>
          <a:p>
            <a:r>
              <a:rPr lang="en-US" altLang="en-US" dirty="0"/>
              <a:t>Agglomerative Clustering</a:t>
            </a:r>
            <a:endParaRPr lang="en-US" dirty="0"/>
          </a:p>
        </p:txBody>
      </p:sp>
      <p:sp>
        <p:nvSpPr>
          <p:cNvPr id="3" name="Content Placeholder 2">
            <a:extLst>
              <a:ext uri="{FF2B5EF4-FFF2-40B4-BE49-F238E27FC236}">
                <a16:creationId xmlns:a16="http://schemas.microsoft.com/office/drawing/2014/main" id="{F0D1ED7D-2A62-408A-B1F9-007E65170061}"/>
              </a:ext>
            </a:extLst>
          </p:cNvPr>
          <p:cNvSpPr>
            <a:spLocks noGrp="1"/>
          </p:cNvSpPr>
          <p:nvPr>
            <p:ph idx="1"/>
          </p:nvPr>
        </p:nvSpPr>
        <p:spPr/>
        <p:txBody>
          <a:bodyPr>
            <a:normAutofit/>
          </a:bodyPr>
          <a:lstStyle/>
          <a:p>
            <a:pPr algn="l"/>
            <a:r>
              <a:rPr lang="en-US" sz="2100" dirty="0"/>
              <a:t>Agglomerative clustering is a bottom-up approach. </a:t>
            </a:r>
          </a:p>
          <a:p>
            <a:pPr algn="l"/>
            <a:r>
              <a:rPr lang="en-US" sz="2100" dirty="0"/>
              <a:t>It starts clustering by treating the individual data points as a single cluster then it is merged continuously based on similarity until it forms one big cluster containing all objects. </a:t>
            </a:r>
          </a:p>
          <a:p>
            <a:pPr algn="l"/>
            <a:r>
              <a:rPr lang="en-US" sz="2100" dirty="0"/>
              <a:t>It is good at identifying small clusters. </a:t>
            </a:r>
          </a:p>
          <a:p>
            <a:pPr algn="l"/>
            <a:r>
              <a:rPr lang="en-US" sz="2100" dirty="0"/>
              <a:t>The steps for agglomerative clustering are as follows:</a:t>
            </a:r>
          </a:p>
          <a:p>
            <a:pPr algn="l">
              <a:buFont typeface="+mj-lt"/>
              <a:buAutoNum type="arabicPeriod"/>
            </a:pPr>
            <a:r>
              <a:rPr lang="en-US" sz="1300" dirty="0"/>
              <a:t>Compute the proximity matrix using a distance metric.</a:t>
            </a:r>
          </a:p>
          <a:p>
            <a:pPr algn="l">
              <a:buFont typeface="+mj-lt"/>
              <a:buAutoNum type="arabicPeriod"/>
            </a:pPr>
            <a:r>
              <a:rPr lang="en-US" sz="1300" dirty="0"/>
              <a:t>Use a linkage function to group objects into a hierarchical cluster tree based on the computed distance matrix from the above step. </a:t>
            </a:r>
          </a:p>
          <a:p>
            <a:pPr algn="l">
              <a:buFont typeface="+mj-lt"/>
              <a:buAutoNum type="arabicPeriod"/>
            </a:pPr>
            <a:r>
              <a:rPr lang="en-US" sz="1300" dirty="0"/>
              <a:t>Data points with close proximity are merged together to form a cluster.</a:t>
            </a:r>
          </a:p>
          <a:p>
            <a:pPr algn="l">
              <a:buFont typeface="+mj-lt"/>
              <a:buAutoNum type="arabicPeriod"/>
            </a:pPr>
            <a:r>
              <a:rPr lang="en-US" sz="1300" dirty="0"/>
              <a:t>Repeat steps 2 and 3 until a single cluster remains.</a:t>
            </a:r>
          </a:p>
          <a:p>
            <a:endParaRPr lang="en-US" dirty="0"/>
          </a:p>
        </p:txBody>
      </p:sp>
    </p:spTree>
    <p:extLst>
      <p:ext uri="{BB962C8B-B14F-4D97-AF65-F5344CB8AC3E}">
        <p14:creationId xmlns:p14="http://schemas.microsoft.com/office/powerpoint/2010/main" val="1803492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DBF7A2E-AB4E-4521-BAAC-7DA545722D50}"/>
              </a:ext>
            </a:extLst>
          </p:cNvPr>
          <p:cNvSpPr>
            <a:spLocks noGrp="1" noChangeArrowheads="1"/>
          </p:cNvSpPr>
          <p:nvPr>
            <p:ph type="title"/>
          </p:nvPr>
        </p:nvSpPr>
        <p:spPr>
          <a:xfrm>
            <a:off x="1943100" y="572692"/>
            <a:ext cx="5485210" cy="456008"/>
          </a:xfrm>
        </p:spPr>
        <p:txBody>
          <a:bodyPr>
            <a:noAutofit/>
          </a:bodyPr>
          <a:lstStyle/>
          <a:p>
            <a:r>
              <a:rPr lang="en-US" altLang="en-US" dirty="0"/>
              <a:t>Hierarchical Clustering</a:t>
            </a:r>
          </a:p>
        </p:txBody>
      </p:sp>
      <p:grpSp>
        <p:nvGrpSpPr>
          <p:cNvPr id="205827" name="Group 3">
            <a:extLst>
              <a:ext uri="{FF2B5EF4-FFF2-40B4-BE49-F238E27FC236}">
                <a16:creationId xmlns:a16="http://schemas.microsoft.com/office/drawing/2014/main" id="{83D51990-FCF1-4886-A4A8-28C2A59A20A1}"/>
              </a:ext>
            </a:extLst>
          </p:cNvPr>
          <p:cNvGrpSpPr>
            <a:grpSpLocks/>
          </p:cNvGrpSpPr>
          <p:nvPr/>
        </p:nvGrpSpPr>
        <p:grpSpPr bwMode="auto">
          <a:xfrm>
            <a:off x="2871788" y="1497806"/>
            <a:ext cx="914400" cy="1028700"/>
            <a:chOff x="1452" y="1258"/>
            <a:chExt cx="768" cy="864"/>
          </a:xfrm>
        </p:grpSpPr>
        <p:sp>
          <p:nvSpPr>
            <p:cNvPr id="24621" name="Text Box 4">
              <a:extLst>
                <a:ext uri="{FF2B5EF4-FFF2-40B4-BE49-F238E27FC236}">
                  <a16:creationId xmlns:a16="http://schemas.microsoft.com/office/drawing/2014/main" id="{5F312829-1E38-4139-967E-BB1D5E1CA8BF}"/>
                </a:ext>
              </a:extLst>
            </p:cNvPr>
            <p:cNvSpPr txBox="1">
              <a:spLocks noChangeArrowheads="1"/>
            </p:cNvSpPr>
            <p:nvPr/>
          </p:nvSpPr>
          <p:spPr bwMode="auto">
            <a:xfrm>
              <a:off x="1740" y="1786"/>
              <a:ext cx="38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a b</a:t>
              </a:r>
            </a:p>
          </p:txBody>
        </p:sp>
        <p:sp>
          <p:nvSpPr>
            <p:cNvPr id="24622" name="Oval 5">
              <a:extLst>
                <a:ext uri="{FF2B5EF4-FFF2-40B4-BE49-F238E27FC236}">
                  <a16:creationId xmlns:a16="http://schemas.microsoft.com/office/drawing/2014/main" id="{B3545804-18C1-4F4F-9F49-318295AEB913}"/>
                </a:ext>
              </a:extLst>
            </p:cNvPr>
            <p:cNvSpPr>
              <a:spLocks noChangeArrowheads="1"/>
            </p:cNvSpPr>
            <p:nvPr/>
          </p:nvSpPr>
          <p:spPr bwMode="auto">
            <a:xfrm>
              <a:off x="1644" y="1834"/>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4623" name="Line 6">
              <a:extLst>
                <a:ext uri="{FF2B5EF4-FFF2-40B4-BE49-F238E27FC236}">
                  <a16:creationId xmlns:a16="http://schemas.microsoft.com/office/drawing/2014/main" id="{E1F5E381-D810-41F7-AC77-DD354F0656B8}"/>
                </a:ext>
              </a:extLst>
            </p:cNvPr>
            <p:cNvSpPr>
              <a:spLocks noChangeShapeType="1"/>
            </p:cNvSpPr>
            <p:nvPr/>
          </p:nvSpPr>
          <p:spPr bwMode="auto">
            <a:xfrm>
              <a:off x="1452" y="1834"/>
              <a:ext cx="19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624" name="Line 7">
              <a:extLst>
                <a:ext uri="{FF2B5EF4-FFF2-40B4-BE49-F238E27FC236}">
                  <a16:creationId xmlns:a16="http://schemas.microsoft.com/office/drawing/2014/main" id="{E1A1F370-16B0-4DD1-8BC8-6B1AEF194372}"/>
                </a:ext>
              </a:extLst>
            </p:cNvPr>
            <p:cNvSpPr>
              <a:spLocks noChangeShapeType="1"/>
            </p:cNvSpPr>
            <p:nvPr/>
          </p:nvSpPr>
          <p:spPr bwMode="auto">
            <a:xfrm flipV="1">
              <a:off x="1452" y="193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nvGrpSpPr>
            <p:cNvPr id="24625" name="Group 8">
              <a:extLst>
                <a:ext uri="{FF2B5EF4-FFF2-40B4-BE49-F238E27FC236}">
                  <a16:creationId xmlns:a16="http://schemas.microsoft.com/office/drawing/2014/main" id="{8A8AA8B3-2832-4E73-8F2C-6BB73147A5D1}"/>
                </a:ext>
              </a:extLst>
            </p:cNvPr>
            <p:cNvGrpSpPr>
              <a:grpSpLocks/>
            </p:cNvGrpSpPr>
            <p:nvPr/>
          </p:nvGrpSpPr>
          <p:grpSpPr bwMode="auto">
            <a:xfrm>
              <a:off x="1740" y="1258"/>
              <a:ext cx="480" cy="427"/>
              <a:chOff x="1104" y="1785"/>
              <a:chExt cx="480" cy="427"/>
            </a:xfrm>
          </p:grpSpPr>
          <p:sp>
            <p:nvSpPr>
              <p:cNvPr id="24626" name="Line 9">
                <a:extLst>
                  <a:ext uri="{FF2B5EF4-FFF2-40B4-BE49-F238E27FC236}">
                    <a16:creationId xmlns:a16="http://schemas.microsoft.com/office/drawing/2014/main" id="{48048C0B-A2BC-475A-A1B5-32D5586E86B0}"/>
                  </a:ext>
                </a:extLst>
              </p:cNvPr>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627" name="Text Box 10">
                <a:extLst>
                  <a:ext uri="{FF2B5EF4-FFF2-40B4-BE49-F238E27FC236}">
                    <a16:creationId xmlns:a16="http://schemas.microsoft.com/office/drawing/2014/main" id="{40966DD8-C407-4441-B757-AA2C7A21C7BD}"/>
                  </a:ext>
                </a:extLst>
              </p:cNvPr>
              <p:cNvSpPr txBox="1">
                <a:spLocks noChangeArrowheads="1"/>
              </p:cNvSpPr>
              <p:nvPr/>
            </p:nvSpPr>
            <p:spPr bwMode="auto">
              <a:xfrm>
                <a:off x="1104" y="1785"/>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1</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grpSp>
      </p:grpSp>
      <p:grpSp>
        <p:nvGrpSpPr>
          <p:cNvPr id="205835" name="Group 11">
            <a:extLst>
              <a:ext uri="{FF2B5EF4-FFF2-40B4-BE49-F238E27FC236}">
                <a16:creationId xmlns:a16="http://schemas.microsoft.com/office/drawing/2014/main" id="{7E1A551B-E19A-4A8D-B928-4CF09CE8CBAD}"/>
              </a:ext>
            </a:extLst>
          </p:cNvPr>
          <p:cNvGrpSpPr>
            <a:grpSpLocks/>
          </p:cNvGrpSpPr>
          <p:nvPr/>
        </p:nvGrpSpPr>
        <p:grpSpPr bwMode="auto">
          <a:xfrm>
            <a:off x="2871788" y="1497806"/>
            <a:ext cx="1543050" cy="2083594"/>
            <a:chOff x="1452" y="1258"/>
            <a:chExt cx="1296" cy="1750"/>
          </a:xfrm>
        </p:grpSpPr>
        <p:sp>
          <p:nvSpPr>
            <p:cNvPr id="24614" name="Text Box 12">
              <a:extLst>
                <a:ext uri="{FF2B5EF4-FFF2-40B4-BE49-F238E27FC236}">
                  <a16:creationId xmlns:a16="http://schemas.microsoft.com/office/drawing/2014/main" id="{29F0020C-3CD9-41D5-937B-F0E161344B08}"/>
                </a:ext>
              </a:extLst>
            </p:cNvPr>
            <p:cNvSpPr txBox="1">
              <a:spLocks noChangeArrowheads="1"/>
            </p:cNvSpPr>
            <p:nvPr/>
          </p:nvSpPr>
          <p:spPr bwMode="auto">
            <a:xfrm>
              <a:off x="2268" y="2698"/>
              <a:ext cx="38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d e</a:t>
              </a:r>
            </a:p>
          </p:txBody>
        </p:sp>
        <p:sp>
          <p:nvSpPr>
            <p:cNvPr id="24615" name="Oval 13">
              <a:extLst>
                <a:ext uri="{FF2B5EF4-FFF2-40B4-BE49-F238E27FC236}">
                  <a16:creationId xmlns:a16="http://schemas.microsoft.com/office/drawing/2014/main" id="{70BC0C05-AE7E-4DA9-9F90-8BE65B937474}"/>
                </a:ext>
              </a:extLst>
            </p:cNvPr>
            <p:cNvSpPr>
              <a:spLocks noChangeArrowheads="1"/>
            </p:cNvSpPr>
            <p:nvPr/>
          </p:nvSpPr>
          <p:spPr bwMode="auto">
            <a:xfrm>
              <a:off x="2172" y="2746"/>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4616" name="Line 14">
              <a:extLst>
                <a:ext uri="{FF2B5EF4-FFF2-40B4-BE49-F238E27FC236}">
                  <a16:creationId xmlns:a16="http://schemas.microsoft.com/office/drawing/2014/main" id="{7DCE1EBA-E5A3-405B-B368-F7EF8C6A8B79}"/>
                </a:ext>
              </a:extLst>
            </p:cNvPr>
            <p:cNvSpPr>
              <a:spLocks noChangeShapeType="1"/>
            </p:cNvSpPr>
            <p:nvPr/>
          </p:nvSpPr>
          <p:spPr bwMode="auto">
            <a:xfrm>
              <a:off x="1452" y="2698"/>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617" name="Line 15">
              <a:extLst>
                <a:ext uri="{FF2B5EF4-FFF2-40B4-BE49-F238E27FC236}">
                  <a16:creationId xmlns:a16="http://schemas.microsoft.com/office/drawing/2014/main" id="{885314EB-80E9-4C4F-9351-2460BDC9D30A}"/>
                </a:ext>
              </a:extLst>
            </p:cNvPr>
            <p:cNvSpPr>
              <a:spLocks noChangeShapeType="1"/>
            </p:cNvSpPr>
            <p:nvPr/>
          </p:nvSpPr>
          <p:spPr bwMode="auto">
            <a:xfrm flipV="1">
              <a:off x="1452" y="2842"/>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nvGrpSpPr>
            <p:cNvPr id="24618" name="Group 16">
              <a:extLst>
                <a:ext uri="{FF2B5EF4-FFF2-40B4-BE49-F238E27FC236}">
                  <a16:creationId xmlns:a16="http://schemas.microsoft.com/office/drawing/2014/main" id="{729D3637-4473-45BB-BFAE-3A40DBE64D46}"/>
                </a:ext>
              </a:extLst>
            </p:cNvPr>
            <p:cNvGrpSpPr>
              <a:grpSpLocks/>
            </p:cNvGrpSpPr>
            <p:nvPr/>
          </p:nvGrpSpPr>
          <p:grpSpPr bwMode="auto">
            <a:xfrm>
              <a:off x="2268" y="1258"/>
              <a:ext cx="480" cy="427"/>
              <a:chOff x="1104" y="1785"/>
              <a:chExt cx="480" cy="427"/>
            </a:xfrm>
          </p:grpSpPr>
          <p:sp>
            <p:nvSpPr>
              <p:cNvPr id="24619" name="Line 17">
                <a:extLst>
                  <a:ext uri="{FF2B5EF4-FFF2-40B4-BE49-F238E27FC236}">
                    <a16:creationId xmlns:a16="http://schemas.microsoft.com/office/drawing/2014/main" id="{DA360C7A-719A-41F2-8519-CA8B6F063C90}"/>
                  </a:ext>
                </a:extLst>
              </p:cNvPr>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620" name="Text Box 18">
                <a:extLst>
                  <a:ext uri="{FF2B5EF4-FFF2-40B4-BE49-F238E27FC236}">
                    <a16:creationId xmlns:a16="http://schemas.microsoft.com/office/drawing/2014/main" id="{C831DAA4-9833-466D-AD39-476CF82B0530}"/>
                  </a:ext>
                </a:extLst>
              </p:cNvPr>
              <p:cNvSpPr txBox="1">
                <a:spLocks noChangeArrowheads="1"/>
              </p:cNvSpPr>
              <p:nvPr/>
            </p:nvSpPr>
            <p:spPr bwMode="auto">
              <a:xfrm>
                <a:off x="1104" y="1785"/>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2</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grpSp>
      </p:grpSp>
      <p:grpSp>
        <p:nvGrpSpPr>
          <p:cNvPr id="205843" name="Group 19">
            <a:extLst>
              <a:ext uri="{FF2B5EF4-FFF2-40B4-BE49-F238E27FC236}">
                <a16:creationId xmlns:a16="http://schemas.microsoft.com/office/drawing/2014/main" id="{A01BC7AF-A5D8-44D4-A497-EFD3C0F3585B}"/>
              </a:ext>
            </a:extLst>
          </p:cNvPr>
          <p:cNvGrpSpPr>
            <a:grpSpLocks/>
          </p:cNvGrpSpPr>
          <p:nvPr/>
        </p:nvGrpSpPr>
        <p:grpSpPr bwMode="auto">
          <a:xfrm>
            <a:off x="2871788" y="1497806"/>
            <a:ext cx="2114550" cy="1771650"/>
            <a:chOff x="1452" y="1258"/>
            <a:chExt cx="1776" cy="1488"/>
          </a:xfrm>
        </p:grpSpPr>
        <p:sp>
          <p:nvSpPr>
            <p:cNvPr id="24607" name="Text Box 20">
              <a:extLst>
                <a:ext uri="{FF2B5EF4-FFF2-40B4-BE49-F238E27FC236}">
                  <a16:creationId xmlns:a16="http://schemas.microsoft.com/office/drawing/2014/main" id="{77B0BC7F-13CD-4554-BF85-DACADD4933C5}"/>
                </a:ext>
              </a:extLst>
            </p:cNvPr>
            <p:cNvSpPr txBox="1">
              <a:spLocks noChangeArrowheads="1"/>
            </p:cNvSpPr>
            <p:nvPr/>
          </p:nvSpPr>
          <p:spPr bwMode="auto">
            <a:xfrm>
              <a:off x="2652" y="2410"/>
              <a:ext cx="52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c d e</a:t>
              </a:r>
            </a:p>
          </p:txBody>
        </p:sp>
        <p:sp>
          <p:nvSpPr>
            <p:cNvPr id="24608" name="Oval 21">
              <a:extLst>
                <a:ext uri="{FF2B5EF4-FFF2-40B4-BE49-F238E27FC236}">
                  <a16:creationId xmlns:a16="http://schemas.microsoft.com/office/drawing/2014/main" id="{A62488F0-45FB-477D-B7F2-0963862BCB60}"/>
                </a:ext>
              </a:extLst>
            </p:cNvPr>
            <p:cNvSpPr>
              <a:spLocks noChangeArrowheads="1"/>
            </p:cNvSpPr>
            <p:nvPr/>
          </p:nvSpPr>
          <p:spPr bwMode="auto">
            <a:xfrm>
              <a:off x="2556" y="2410"/>
              <a:ext cx="62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4609" name="Line 22">
              <a:extLst>
                <a:ext uri="{FF2B5EF4-FFF2-40B4-BE49-F238E27FC236}">
                  <a16:creationId xmlns:a16="http://schemas.microsoft.com/office/drawing/2014/main" id="{C396E3E2-3D87-4C9E-8164-F219CACE1BF2}"/>
                </a:ext>
              </a:extLst>
            </p:cNvPr>
            <p:cNvSpPr>
              <a:spLocks noChangeShapeType="1"/>
            </p:cNvSpPr>
            <p:nvPr/>
          </p:nvSpPr>
          <p:spPr bwMode="auto">
            <a:xfrm>
              <a:off x="1452" y="2458"/>
              <a:ext cx="110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610" name="Line 23">
              <a:extLst>
                <a:ext uri="{FF2B5EF4-FFF2-40B4-BE49-F238E27FC236}">
                  <a16:creationId xmlns:a16="http://schemas.microsoft.com/office/drawing/2014/main" id="{C215668F-3EED-40B0-BD87-5BA21011001B}"/>
                </a:ext>
              </a:extLst>
            </p:cNvPr>
            <p:cNvSpPr>
              <a:spLocks noChangeShapeType="1"/>
            </p:cNvSpPr>
            <p:nvPr/>
          </p:nvSpPr>
          <p:spPr bwMode="auto">
            <a:xfrm flipV="1">
              <a:off x="2460" y="255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nvGrpSpPr>
            <p:cNvPr id="24611" name="Group 24">
              <a:extLst>
                <a:ext uri="{FF2B5EF4-FFF2-40B4-BE49-F238E27FC236}">
                  <a16:creationId xmlns:a16="http://schemas.microsoft.com/office/drawing/2014/main" id="{7C50B938-E33E-431B-B94C-A67AC058992B}"/>
                </a:ext>
              </a:extLst>
            </p:cNvPr>
            <p:cNvGrpSpPr>
              <a:grpSpLocks/>
            </p:cNvGrpSpPr>
            <p:nvPr/>
          </p:nvGrpSpPr>
          <p:grpSpPr bwMode="auto">
            <a:xfrm>
              <a:off x="2748" y="1258"/>
              <a:ext cx="480" cy="427"/>
              <a:chOff x="1104" y="1785"/>
              <a:chExt cx="480" cy="427"/>
            </a:xfrm>
          </p:grpSpPr>
          <p:sp>
            <p:nvSpPr>
              <p:cNvPr id="24612" name="Line 25">
                <a:extLst>
                  <a:ext uri="{FF2B5EF4-FFF2-40B4-BE49-F238E27FC236}">
                    <a16:creationId xmlns:a16="http://schemas.microsoft.com/office/drawing/2014/main" id="{8DE0BD05-9011-4E05-A953-1F90F195679A}"/>
                  </a:ext>
                </a:extLst>
              </p:cNvPr>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613" name="Text Box 26">
                <a:extLst>
                  <a:ext uri="{FF2B5EF4-FFF2-40B4-BE49-F238E27FC236}">
                    <a16:creationId xmlns:a16="http://schemas.microsoft.com/office/drawing/2014/main" id="{69E3A698-4D46-4288-BDF3-8398D6BE2253}"/>
                  </a:ext>
                </a:extLst>
              </p:cNvPr>
              <p:cNvSpPr txBox="1">
                <a:spLocks noChangeArrowheads="1"/>
              </p:cNvSpPr>
              <p:nvPr/>
            </p:nvSpPr>
            <p:spPr bwMode="auto">
              <a:xfrm>
                <a:off x="1104" y="1785"/>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3</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grpSp>
      </p:grpSp>
      <p:grpSp>
        <p:nvGrpSpPr>
          <p:cNvPr id="205851" name="Group 27">
            <a:extLst>
              <a:ext uri="{FF2B5EF4-FFF2-40B4-BE49-F238E27FC236}">
                <a16:creationId xmlns:a16="http://schemas.microsoft.com/office/drawing/2014/main" id="{E24881CF-287E-4739-B51C-AF1E430A2738}"/>
              </a:ext>
            </a:extLst>
          </p:cNvPr>
          <p:cNvGrpSpPr>
            <a:grpSpLocks/>
          </p:cNvGrpSpPr>
          <p:nvPr/>
        </p:nvGrpSpPr>
        <p:grpSpPr bwMode="auto">
          <a:xfrm>
            <a:off x="3729038" y="1497806"/>
            <a:ext cx="2057400" cy="1371600"/>
            <a:chOff x="2172" y="1258"/>
            <a:chExt cx="1728" cy="1152"/>
          </a:xfrm>
        </p:grpSpPr>
        <p:sp>
          <p:nvSpPr>
            <p:cNvPr id="24600" name="Text Box 28">
              <a:extLst>
                <a:ext uri="{FF2B5EF4-FFF2-40B4-BE49-F238E27FC236}">
                  <a16:creationId xmlns:a16="http://schemas.microsoft.com/office/drawing/2014/main" id="{7FC73184-BE0D-4DC9-8004-70EFB58D3378}"/>
                </a:ext>
              </a:extLst>
            </p:cNvPr>
            <p:cNvSpPr txBox="1">
              <a:spLocks noChangeArrowheads="1"/>
            </p:cNvSpPr>
            <p:nvPr/>
          </p:nvSpPr>
          <p:spPr bwMode="auto">
            <a:xfrm>
              <a:off x="2988" y="2074"/>
              <a:ext cx="80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a b c d e</a:t>
              </a:r>
            </a:p>
          </p:txBody>
        </p:sp>
        <p:sp>
          <p:nvSpPr>
            <p:cNvPr id="24601" name="Oval 29">
              <a:extLst>
                <a:ext uri="{FF2B5EF4-FFF2-40B4-BE49-F238E27FC236}">
                  <a16:creationId xmlns:a16="http://schemas.microsoft.com/office/drawing/2014/main" id="{28AE6C13-3896-4E1A-AFB0-3457D64BE38C}"/>
                </a:ext>
              </a:extLst>
            </p:cNvPr>
            <p:cNvSpPr>
              <a:spLocks noChangeArrowheads="1"/>
            </p:cNvSpPr>
            <p:nvPr/>
          </p:nvSpPr>
          <p:spPr bwMode="auto">
            <a:xfrm>
              <a:off x="2892" y="2074"/>
              <a:ext cx="100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4602" name="Line 30">
              <a:extLst>
                <a:ext uri="{FF2B5EF4-FFF2-40B4-BE49-F238E27FC236}">
                  <a16:creationId xmlns:a16="http://schemas.microsoft.com/office/drawing/2014/main" id="{16E7FD49-525A-4A7B-B02C-FB86449B8030}"/>
                </a:ext>
              </a:extLst>
            </p:cNvPr>
            <p:cNvSpPr>
              <a:spLocks noChangeShapeType="1"/>
            </p:cNvSpPr>
            <p:nvPr/>
          </p:nvSpPr>
          <p:spPr bwMode="auto">
            <a:xfrm>
              <a:off x="2172" y="1978"/>
              <a:ext cx="72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603" name="Line 31">
              <a:extLst>
                <a:ext uri="{FF2B5EF4-FFF2-40B4-BE49-F238E27FC236}">
                  <a16:creationId xmlns:a16="http://schemas.microsoft.com/office/drawing/2014/main" id="{3AA085D9-6D18-44BE-BC77-F1D8072F978A}"/>
                </a:ext>
              </a:extLst>
            </p:cNvPr>
            <p:cNvSpPr>
              <a:spLocks noChangeShapeType="1"/>
            </p:cNvSpPr>
            <p:nvPr/>
          </p:nvSpPr>
          <p:spPr bwMode="auto">
            <a:xfrm flipV="1">
              <a:off x="2844" y="2218"/>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nvGrpSpPr>
            <p:cNvPr id="24604" name="Group 32">
              <a:extLst>
                <a:ext uri="{FF2B5EF4-FFF2-40B4-BE49-F238E27FC236}">
                  <a16:creationId xmlns:a16="http://schemas.microsoft.com/office/drawing/2014/main" id="{5689C82B-FD9A-455B-83DB-E533B9873A3E}"/>
                </a:ext>
              </a:extLst>
            </p:cNvPr>
            <p:cNvGrpSpPr>
              <a:grpSpLocks/>
            </p:cNvGrpSpPr>
            <p:nvPr/>
          </p:nvGrpSpPr>
          <p:grpSpPr bwMode="auto">
            <a:xfrm>
              <a:off x="3228" y="1258"/>
              <a:ext cx="480" cy="427"/>
              <a:chOff x="1104" y="1785"/>
              <a:chExt cx="480" cy="427"/>
            </a:xfrm>
          </p:grpSpPr>
          <p:sp>
            <p:nvSpPr>
              <p:cNvPr id="24605" name="Line 33">
                <a:extLst>
                  <a:ext uri="{FF2B5EF4-FFF2-40B4-BE49-F238E27FC236}">
                    <a16:creationId xmlns:a16="http://schemas.microsoft.com/office/drawing/2014/main" id="{BFBA755C-4934-46E2-9372-5F14B657B1B5}"/>
                  </a:ext>
                </a:extLst>
              </p:cNvPr>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606" name="Text Box 34">
                <a:extLst>
                  <a:ext uri="{FF2B5EF4-FFF2-40B4-BE49-F238E27FC236}">
                    <a16:creationId xmlns:a16="http://schemas.microsoft.com/office/drawing/2014/main" id="{47FA4212-F380-42C5-97BF-CAD3CFDDD4BA}"/>
                  </a:ext>
                </a:extLst>
              </p:cNvPr>
              <p:cNvSpPr txBox="1">
                <a:spLocks noChangeArrowheads="1"/>
              </p:cNvSpPr>
              <p:nvPr/>
            </p:nvSpPr>
            <p:spPr bwMode="auto">
              <a:xfrm>
                <a:off x="1104" y="1785"/>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4</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grpSp>
      </p:grpSp>
      <p:grpSp>
        <p:nvGrpSpPr>
          <p:cNvPr id="205859" name="Group 35">
            <a:extLst>
              <a:ext uri="{FF2B5EF4-FFF2-40B4-BE49-F238E27FC236}">
                <a16:creationId xmlns:a16="http://schemas.microsoft.com/office/drawing/2014/main" id="{9A7B5241-BC52-4E8C-994E-CF32CE03A98A}"/>
              </a:ext>
            </a:extLst>
          </p:cNvPr>
          <p:cNvGrpSpPr>
            <a:grpSpLocks/>
          </p:cNvGrpSpPr>
          <p:nvPr/>
        </p:nvGrpSpPr>
        <p:grpSpPr bwMode="auto">
          <a:xfrm>
            <a:off x="2300288" y="1508522"/>
            <a:ext cx="5273278" cy="2301478"/>
            <a:chOff x="972" y="1267"/>
            <a:chExt cx="4429" cy="1933"/>
          </a:xfrm>
        </p:grpSpPr>
        <p:grpSp>
          <p:nvGrpSpPr>
            <p:cNvPr id="24584" name="Group 36">
              <a:extLst>
                <a:ext uri="{FF2B5EF4-FFF2-40B4-BE49-F238E27FC236}">
                  <a16:creationId xmlns:a16="http://schemas.microsoft.com/office/drawing/2014/main" id="{3207E27A-CFEE-4B9A-AA98-90A92FE80917}"/>
                </a:ext>
              </a:extLst>
            </p:cNvPr>
            <p:cNvGrpSpPr>
              <a:grpSpLocks/>
            </p:cNvGrpSpPr>
            <p:nvPr/>
          </p:nvGrpSpPr>
          <p:grpSpPr bwMode="auto">
            <a:xfrm>
              <a:off x="1164" y="1690"/>
              <a:ext cx="300" cy="1510"/>
              <a:chOff x="1164" y="1690"/>
              <a:chExt cx="300" cy="1510"/>
            </a:xfrm>
          </p:grpSpPr>
          <p:sp>
            <p:nvSpPr>
              <p:cNvPr id="24590" name="Text Box 37">
                <a:extLst>
                  <a:ext uri="{FF2B5EF4-FFF2-40B4-BE49-F238E27FC236}">
                    <a16:creationId xmlns:a16="http://schemas.microsoft.com/office/drawing/2014/main" id="{CDB258EE-89E9-4CC9-80F6-9AA938C54A8A}"/>
                  </a:ext>
                </a:extLst>
              </p:cNvPr>
              <p:cNvSpPr txBox="1">
                <a:spLocks noChangeArrowheads="1"/>
              </p:cNvSpPr>
              <p:nvPr/>
            </p:nvSpPr>
            <p:spPr bwMode="auto">
              <a:xfrm>
                <a:off x="1212" y="1990"/>
                <a:ext cx="25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b</a:t>
                </a:r>
              </a:p>
            </p:txBody>
          </p:sp>
          <p:sp>
            <p:nvSpPr>
              <p:cNvPr id="24591" name="Text Box 38">
                <a:extLst>
                  <a:ext uri="{FF2B5EF4-FFF2-40B4-BE49-F238E27FC236}">
                    <a16:creationId xmlns:a16="http://schemas.microsoft.com/office/drawing/2014/main" id="{F67267D5-0297-4181-BAFC-30DB95EF6392}"/>
                  </a:ext>
                </a:extLst>
              </p:cNvPr>
              <p:cNvSpPr txBox="1">
                <a:spLocks noChangeArrowheads="1"/>
              </p:cNvSpPr>
              <p:nvPr/>
            </p:nvSpPr>
            <p:spPr bwMode="auto">
              <a:xfrm>
                <a:off x="1212" y="2590"/>
                <a:ext cx="25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d</a:t>
                </a:r>
              </a:p>
            </p:txBody>
          </p:sp>
          <p:sp>
            <p:nvSpPr>
              <p:cNvPr id="24592" name="Text Box 39">
                <a:extLst>
                  <a:ext uri="{FF2B5EF4-FFF2-40B4-BE49-F238E27FC236}">
                    <a16:creationId xmlns:a16="http://schemas.microsoft.com/office/drawing/2014/main" id="{CADB565F-BA14-4705-AF82-C870434227C6}"/>
                  </a:ext>
                </a:extLst>
              </p:cNvPr>
              <p:cNvSpPr txBox="1">
                <a:spLocks noChangeArrowheads="1"/>
              </p:cNvSpPr>
              <p:nvPr/>
            </p:nvSpPr>
            <p:spPr bwMode="auto">
              <a:xfrm>
                <a:off x="1212" y="2290"/>
                <a:ext cx="24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c</a:t>
                </a:r>
              </a:p>
            </p:txBody>
          </p:sp>
          <p:sp>
            <p:nvSpPr>
              <p:cNvPr id="24593" name="Text Box 40">
                <a:extLst>
                  <a:ext uri="{FF2B5EF4-FFF2-40B4-BE49-F238E27FC236}">
                    <a16:creationId xmlns:a16="http://schemas.microsoft.com/office/drawing/2014/main" id="{F42D77CD-FB99-4A18-B34D-EE67DD877E96}"/>
                  </a:ext>
                </a:extLst>
              </p:cNvPr>
              <p:cNvSpPr txBox="1">
                <a:spLocks noChangeArrowheads="1"/>
              </p:cNvSpPr>
              <p:nvPr/>
            </p:nvSpPr>
            <p:spPr bwMode="auto">
              <a:xfrm>
                <a:off x="1212" y="2890"/>
                <a:ext cx="24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e</a:t>
                </a:r>
              </a:p>
            </p:txBody>
          </p:sp>
          <p:sp>
            <p:nvSpPr>
              <p:cNvPr id="24594" name="Text Box 41">
                <a:extLst>
                  <a:ext uri="{FF2B5EF4-FFF2-40B4-BE49-F238E27FC236}">
                    <a16:creationId xmlns:a16="http://schemas.microsoft.com/office/drawing/2014/main" id="{49E26EFE-EC7C-475C-B08D-6F7927D10269}"/>
                  </a:ext>
                </a:extLst>
              </p:cNvPr>
              <p:cNvSpPr txBox="1">
                <a:spLocks noChangeArrowheads="1"/>
              </p:cNvSpPr>
              <p:nvPr/>
            </p:nvSpPr>
            <p:spPr bwMode="auto">
              <a:xfrm>
                <a:off x="1212" y="1690"/>
                <a:ext cx="24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a</a:t>
                </a:r>
              </a:p>
            </p:txBody>
          </p:sp>
          <p:sp>
            <p:nvSpPr>
              <p:cNvPr id="24595" name="Oval 42">
                <a:extLst>
                  <a:ext uri="{FF2B5EF4-FFF2-40B4-BE49-F238E27FC236}">
                    <a16:creationId xmlns:a16="http://schemas.microsoft.com/office/drawing/2014/main" id="{1F36BAB7-2F53-4023-B11F-CCAFC1959611}"/>
                  </a:ext>
                </a:extLst>
              </p:cNvPr>
              <p:cNvSpPr>
                <a:spLocks noChangeArrowheads="1"/>
              </p:cNvSpPr>
              <p:nvPr/>
            </p:nvSpPr>
            <p:spPr bwMode="auto">
              <a:xfrm>
                <a:off x="1164" y="1738"/>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4596" name="Oval 43">
                <a:extLst>
                  <a:ext uri="{FF2B5EF4-FFF2-40B4-BE49-F238E27FC236}">
                    <a16:creationId xmlns:a16="http://schemas.microsoft.com/office/drawing/2014/main" id="{B693C913-7199-4E4D-AB09-F81546A3599E}"/>
                  </a:ext>
                </a:extLst>
              </p:cNvPr>
              <p:cNvSpPr>
                <a:spLocks noChangeArrowheads="1"/>
              </p:cNvSpPr>
              <p:nvPr/>
            </p:nvSpPr>
            <p:spPr bwMode="auto">
              <a:xfrm>
                <a:off x="1164" y="2026"/>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4597" name="Oval 44">
                <a:extLst>
                  <a:ext uri="{FF2B5EF4-FFF2-40B4-BE49-F238E27FC236}">
                    <a16:creationId xmlns:a16="http://schemas.microsoft.com/office/drawing/2014/main" id="{6BD6E212-267F-4212-91B8-3D0043F4C84F}"/>
                  </a:ext>
                </a:extLst>
              </p:cNvPr>
              <p:cNvSpPr>
                <a:spLocks noChangeArrowheads="1"/>
              </p:cNvSpPr>
              <p:nvPr/>
            </p:nvSpPr>
            <p:spPr bwMode="auto">
              <a:xfrm>
                <a:off x="1164" y="231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4598" name="Oval 45">
                <a:extLst>
                  <a:ext uri="{FF2B5EF4-FFF2-40B4-BE49-F238E27FC236}">
                    <a16:creationId xmlns:a16="http://schemas.microsoft.com/office/drawing/2014/main" id="{2CD33D58-80F8-41F6-A605-4304657C73A8}"/>
                  </a:ext>
                </a:extLst>
              </p:cNvPr>
              <p:cNvSpPr>
                <a:spLocks noChangeArrowheads="1"/>
              </p:cNvSpPr>
              <p:nvPr/>
            </p:nvSpPr>
            <p:spPr bwMode="auto">
              <a:xfrm>
                <a:off x="1164" y="2602"/>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4599" name="Oval 46">
                <a:extLst>
                  <a:ext uri="{FF2B5EF4-FFF2-40B4-BE49-F238E27FC236}">
                    <a16:creationId xmlns:a16="http://schemas.microsoft.com/office/drawing/2014/main" id="{422AEFFE-DE1E-4076-9227-BE3E547F5E08}"/>
                  </a:ext>
                </a:extLst>
              </p:cNvPr>
              <p:cNvSpPr>
                <a:spLocks noChangeArrowheads="1"/>
              </p:cNvSpPr>
              <p:nvPr/>
            </p:nvSpPr>
            <p:spPr bwMode="auto">
              <a:xfrm>
                <a:off x="1164" y="2890"/>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grpSp>
        <p:sp>
          <p:nvSpPr>
            <p:cNvPr id="24585" name="Line 47">
              <a:extLst>
                <a:ext uri="{FF2B5EF4-FFF2-40B4-BE49-F238E27FC236}">
                  <a16:creationId xmlns:a16="http://schemas.microsoft.com/office/drawing/2014/main" id="{3F7B2242-BC29-4312-88D3-E059F7C4CF1A}"/>
                </a:ext>
              </a:extLst>
            </p:cNvPr>
            <p:cNvSpPr>
              <a:spLocks noChangeShapeType="1"/>
            </p:cNvSpPr>
            <p:nvPr/>
          </p:nvSpPr>
          <p:spPr bwMode="auto">
            <a:xfrm>
              <a:off x="972" y="1594"/>
              <a:ext cx="3216" cy="0"/>
            </a:xfrm>
            <a:prstGeom prst="line">
              <a:avLst/>
            </a:prstGeom>
            <a:noFill/>
            <a:ln w="3810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nvGrpSpPr>
            <p:cNvPr id="24586" name="Group 48">
              <a:extLst>
                <a:ext uri="{FF2B5EF4-FFF2-40B4-BE49-F238E27FC236}">
                  <a16:creationId xmlns:a16="http://schemas.microsoft.com/office/drawing/2014/main" id="{23F94F64-3D86-4D12-BE6B-F464394FCD1F}"/>
                </a:ext>
              </a:extLst>
            </p:cNvPr>
            <p:cNvGrpSpPr>
              <a:grpSpLocks/>
            </p:cNvGrpSpPr>
            <p:nvPr/>
          </p:nvGrpSpPr>
          <p:grpSpPr bwMode="auto">
            <a:xfrm>
              <a:off x="1212" y="1267"/>
              <a:ext cx="480" cy="427"/>
              <a:chOff x="1104" y="1785"/>
              <a:chExt cx="480" cy="427"/>
            </a:xfrm>
          </p:grpSpPr>
          <p:sp>
            <p:nvSpPr>
              <p:cNvPr id="24588" name="Line 49">
                <a:extLst>
                  <a:ext uri="{FF2B5EF4-FFF2-40B4-BE49-F238E27FC236}">
                    <a16:creationId xmlns:a16="http://schemas.microsoft.com/office/drawing/2014/main" id="{DB829238-BF77-4513-AC78-4C0B04F82750}"/>
                  </a:ext>
                </a:extLst>
              </p:cNvPr>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589" name="Text Box 50">
                <a:extLst>
                  <a:ext uri="{FF2B5EF4-FFF2-40B4-BE49-F238E27FC236}">
                    <a16:creationId xmlns:a16="http://schemas.microsoft.com/office/drawing/2014/main" id="{0BFCECED-1DDE-46DC-9D07-8E6B1D0220F7}"/>
                  </a:ext>
                </a:extLst>
              </p:cNvPr>
              <p:cNvSpPr txBox="1">
                <a:spLocks noChangeArrowheads="1"/>
              </p:cNvSpPr>
              <p:nvPr/>
            </p:nvSpPr>
            <p:spPr bwMode="auto">
              <a:xfrm>
                <a:off x="1104" y="1785"/>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0</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grpSp>
        <p:sp>
          <p:nvSpPr>
            <p:cNvPr id="24587" name="Text Box 51">
              <a:extLst>
                <a:ext uri="{FF2B5EF4-FFF2-40B4-BE49-F238E27FC236}">
                  <a16:creationId xmlns:a16="http://schemas.microsoft.com/office/drawing/2014/main" id="{F4AE9DA9-752D-45B7-A572-AF2DEE61C7AC}"/>
                </a:ext>
              </a:extLst>
            </p:cNvPr>
            <p:cNvSpPr txBox="1">
              <a:spLocks noChangeArrowheads="1"/>
            </p:cNvSpPr>
            <p:nvPr/>
          </p:nvSpPr>
          <p:spPr bwMode="auto">
            <a:xfrm>
              <a:off x="4029" y="1306"/>
              <a:ext cx="137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zh-CN" b="1">
                  <a:latin typeface="Times New Roman" panose="02020603050405020304" pitchFamily="18" charset="0"/>
                  <a:ea typeface="SimSun" panose="02010600030101010101" pitchFamily="2" charset="-122"/>
                  <a:cs typeface="Arial" panose="020B0604020202020204" pitchFamily="34" charset="0"/>
                </a:rPr>
                <a:t>Agglomerative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859"/>
                                        </p:tgtEl>
                                        <p:attrNameLst>
                                          <p:attrName>style.visibility</p:attrName>
                                        </p:attrNameLst>
                                      </p:cBhvr>
                                      <p:to>
                                        <p:strVal val="visible"/>
                                      </p:to>
                                    </p:set>
                                    <p:animEffect transition="in" filter="wipe(left)">
                                      <p:cBhvr>
                                        <p:cTn id="7" dur="500"/>
                                        <p:tgtEl>
                                          <p:spTgt spid="205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wipe(left)">
                                      <p:cBhvr>
                                        <p:cTn id="12" dur="500"/>
                                        <p:tgtEl>
                                          <p:spTgt spid="205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5835"/>
                                        </p:tgtEl>
                                        <p:attrNameLst>
                                          <p:attrName>style.visibility</p:attrName>
                                        </p:attrNameLst>
                                      </p:cBhvr>
                                      <p:to>
                                        <p:strVal val="visible"/>
                                      </p:to>
                                    </p:set>
                                    <p:animEffect transition="in" filter="wipe(left)">
                                      <p:cBhvr>
                                        <p:cTn id="17" dur="500"/>
                                        <p:tgtEl>
                                          <p:spTgt spid="2058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5843"/>
                                        </p:tgtEl>
                                        <p:attrNameLst>
                                          <p:attrName>style.visibility</p:attrName>
                                        </p:attrNameLst>
                                      </p:cBhvr>
                                      <p:to>
                                        <p:strVal val="visible"/>
                                      </p:to>
                                    </p:set>
                                    <p:animEffect transition="in" filter="wipe(left)">
                                      <p:cBhvr>
                                        <p:cTn id="22" dur="500"/>
                                        <p:tgtEl>
                                          <p:spTgt spid="2058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5851"/>
                                        </p:tgtEl>
                                        <p:attrNameLst>
                                          <p:attrName>style.visibility</p:attrName>
                                        </p:attrNameLst>
                                      </p:cBhvr>
                                      <p:to>
                                        <p:strVal val="visible"/>
                                      </p:to>
                                    </p:set>
                                    <p:animEffect transition="in" filter="wipe(left)">
                                      <p:cBhvr>
                                        <p:cTn id="27" dur="500"/>
                                        <p:tgtEl>
                                          <p:spTgt spid="20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C5A1-CA36-4DD4-8CF8-0C795E664AEA}"/>
              </a:ext>
            </a:extLst>
          </p:cNvPr>
          <p:cNvSpPr>
            <a:spLocks noGrp="1"/>
          </p:cNvSpPr>
          <p:nvPr>
            <p:ph type="title"/>
          </p:nvPr>
        </p:nvSpPr>
        <p:spPr>
          <a:xfrm>
            <a:off x="1485900" y="457200"/>
            <a:ext cx="6172200" cy="606029"/>
          </a:xfrm>
        </p:spPr>
        <p:txBody>
          <a:bodyPr/>
          <a:lstStyle/>
          <a:p>
            <a:r>
              <a:rPr lang="en-US" sz="2400" dirty="0">
                <a:solidFill>
                  <a:schemeClr val="tx2">
                    <a:lumMod val="75000"/>
                  </a:schemeClr>
                </a:solidFill>
              </a:rPr>
              <a:t>Objectives</a:t>
            </a:r>
          </a:p>
        </p:txBody>
      </p:sp>
      <p:sp>
        <p:nvSpPr>
          <p:cNvPr id="3" name="Content Placeholder 2">
            <a:extLst>
              <a:ext uri="{FF2B5EF4-FFF2-40B4-BE49-F238E27FC236}">
                <a16:creationId xmlns:a16="http://schemas.microsoft.com/office/drawing/2014/main" id="{31E21DF4-7258-495B-A038-8BB9D60099EA}"/>
              </a:ext>
            </a:extLst>
          </p:cNvPr>
          <p:cNvSpPr>
            <a:spLocks noGrp="1"/>
          </p:cNvSpPr>
          <p:nvPr>
            <p:ph idx="1"/>
          </p:nvPr>
        </p:nvSpPr>
        <p:spPr/>
        <p:txBody>
          <a:bodyPr/>
          <a:lstStyle/>
          <a:p>
            <a:endParaRPr lang="en-GB" sz="1500" b="1" dirty="0">
              <a:solidFill>
                <a:schemeClr val="tx2">
                  <a:lumMod val="75000"/>
                </a:schemeClr>
              </a:solidFill>
            </a:endParaRPr>
          </a:p>
          <a:p>
            <a:pPr marL="0" indent="0" algn="just">
              <a:buNone/>
            </a:pPr>
            <a:r>
              <a:rPr lang="en-GB" sz="1500" dirty="0"/>
              <a:t>Supervised learning and unsupervised learning</a:t>
            </a:r>
          </a:p>
          <a:p>
            <a:pPr marL="0" indent="0" algn="just">
              <a:buNone/>
            </a:pPr>
            <a:r>
              <a:rPr lang="en-GB" sz="1500" dirty="0"/>
              <a:t>Introduction to clustering</a:t>
            </a:r>
          </a:p>
          <a:p>
            <a:pPr marL="0" indent="0" algn="just">
              <a:buNone/>
            </a:pPr>
            <a:r>
              <a:rPr lang="en-US" sz="1500" dirty="0"/>
              <a:t>Applications of clustering</a:t>
            </a:r>
          </a:p>
          <a:p>
            <a:pPr marL="0" indent="0" algn="just">
              <a:buNone/>
            </a:pPr>
            <a:r>
              <a:rPr lang="en-GB" sz="1500" dirty="0"/>
              <a:t>Clustering techniques</a:t>
            </a:r>
          </a:p>
          <a:p>
            <a:pPr marL="0" indent="0" algn="just">
              <a:buNone/>
            </a:pPr>
            <a:r>
              <a:rPr lang="en-GB" sz="1500" dirty="0"/>
              <a:t>Partitioning algorithms</a:t>
            </a:r>
          </a:p>
          <a:p>
            <a:pPr marL="0" indent="0" algn="just">
              <a:buNone/>
            </a:pPr>
            <a:r>
              <a:rPr lang="en-GB" sz="1500" dirty="0"/>
              <a:t>Hierarchical algorithms</a:t>
            </a:r>
          </a:p>
          <a:p>
            <a:pPr marL="0" indent="0" algn="just">
              <a:buNone/>
            </a:pPr>
            <a:r>
              <a:rPr lang="en-GB" sz="1500" dirty="0"/>
              <a:t>Implementation of K-mean algorithm in Python</a:t>
            </a:r>
          </a:p>
          <a:p>
            <a:endParaRPr lang="en-GB" dirty="0"/>
          </a:p>
          <a:p>
            <a:endParaRPr lang="en-US" dirty="0"/>
          </a:p>
        </p:txBody>
      </p:sp>
    </p:spTree>
    <p:extLst>
      <p:ext uri="{BB962C8B-B14F-4D97-AF65-F5344CB8AC3E}">
        <p14:creationId xmlns:p14="http://schemas.microsoft.com/office/powerpoint/2010/main" val="19333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9E38CA-45AE-6DA5-B68B-749D434D0A66}"/>
              </a:ext>
            </a:extLst>
          </p:cNvPr>
          <p:cNvSpPr>
            <a:spLocks noGrp="1"/>
          </p:cNvSpPr>
          <p:nvPr>
            <p:ph idx="1"/>
          </p:nvPr>
        </p:nvSpPr>
        <p:spPr>
          <a:xfrm>
            <a:off x="228600" y="895350"/>
            <a:ext cx="8305800" cy="3899153"/>
          </a:xfrm>
        </p:spPr>
        <p:txBody>
          <a:bodyPr>
            <a:normAutofit/>
          </a:bodyPr>
          <a:lstStyle/>
          <a:p>
            <a:r>
              <a:rPr lang="en-US" sz="1400" dirty="0"/>
              <a:t>The proximity matrix is a matrix consisting of the distance between each pair of data points. </a:t>
            </a:r>
          </a:p>
          <a:p>
            <a:r>
              <a:rPr lang="en-US" sz="1400" dirty="0"/>
              <a:t>The distance is computed by a distance function. Euclidean distance is one of the most commonly used distance functions.</a:t>
            </a:r>
          </a:p>
          <a:p>
            <a:endParaRPr lang="en-US" sz="1400" dirty="0"/>
          </a:p>
          <a:p>
            <a:endParaRPr lang="en-US" sz="1400" dirty="0"/>
          </a:p>
          <a:p>
            <a:endParaRPr lang="en-US" sz="1400" dirty="0"/>
          </a:p>
          <a:p>
            <a:endParaRPr lang="en-US" sz="1400" dirty="0"/>
          </a:p>
          <a:p>
            <a:r>
              <a:rPr lang="en-US" sz="1400" dirty="0"/>
              <a:t>The above proximity matrix consists of n points named x, and the d(</a:t>
            </a:r>
            <a:r>
              <a:rPr lang="en-US" sz="1400" dirty="0" err="1"/>
              <a:t>xi,xj</a:t>
            </a:r>
            <a:r>
              <a:rPr lang="en-US" sz="1400" dirty="0"/>
              <a:t>) represents the distance between the points.</a:t>
            </a:r>
          </a:p>
          <a:p>
            <a:endParaRPr lang="en-US" sz="1400" dirty="0"/>
          </a:p>
          <a:p>
            <a:r>
              <a:rPr lang="en-US" sz="1400" dirty="0"/>
              <a:t>In order to group the data points in a cluster, a linkage function is used where the values in the proximity matrix are taken and the data points are grouped based on similarity. The newly formed clusters are linked to each other until it forms a single cluster containing all the data points.</a:t>
            </a:r>
          </a:p>
        </p:txBody>
      </p:sp>
      <p:sp>
        <p:nvSpPr>
          <p:cNvPr id="3" name="Title 2">
            <a:extLst>
              <a:ext uri="{FF2B5EF4-FFF2-40B4-BE49-F238E27FC236}">
                <a16:creationId xmlns:a16="http://schemas.microsoft.com/office/drawing/2014/main" id="{EDD7E40F-44EF-01E4-0CFE-491CFC72856E}"/>
              </a:ext>
            </a:extLst>
          </p:cNvPr>
          <p:cNvSpPr>
            <a:spLocks noGrp="1"/>
          </p:cNvSpPr>
          <p:nvPr>
            <p:ph type="title"/>
          </p:nvPr>
        </p:nvSpPr>
        <p:spPr>
          <a:xfrm>
            <a:off x="838200" y="57150"/>
            <a:ext cx="8229600" cy="857250"/>
          </a:xfrm>
        </p:spPr>
        <p:txBody>
          <a:bodyPr>
            <a:normAutofit/>
          </a:bodyPr>
          <a:lstStyle/>
          <a:p>
            <a:r>
              <a:rPr lang="en-US" sz="3100" dirty="0"/>
              <a:t>Proximity matrix</a:t>
            </a:r>
            <a:endParaRPr lang="en-US" dirty="0"/>
          </a:p>
        </p:txBody>
      </p:sp>
      <p:pic>
        <p:nvPicPr>
          <p:cNvPr id="5" name="Picture 4">
            <a:extLst>
              <a:ext uri="{FF2B5EF4-FFF2-40B4-BE49-F238E27FC236}">
                <a16:creationId xmlns:a16="http://schemas.microsoft.com/office/drawing/2014/main" id="{2D7FB6C3-7F58-741F-E8C8-72AD2A254969}"/>
              </a:ext>
            </a:extLst>
          </p:cNvPr>
          <p:cNvPicPr>
            <a:picLocks noChangeAspect="1"/>
          </p:cNvPicPr>
          <p:nvPr/>
        </p:nvPicPr>
        <p:blipFill>
          <a:blip r:embed="rId2"/>
          <a:stretch>
            <a:fillRect/>
          </a:stretch>
        </p:blipFill>
        <p:spPr>
          <a:xfrm>
            <a:off x="2809645" y="1809750"/>
            <a:ext cx="3524710" cy="942300"/>
          </a:xfrm>
          <a:prstGeom prst="rect">
            <a:avLst/>
          </a:prstGeom>
        </p:spPr>
      </p:pic>
    </p:spTree>
    <p:extLst>
      <p:ext uri="{BB962C8B-B14F-4D97-AF65-F5344CB8AC3E}">
        <p14:creationId xmlns:p14="http://schemas.microsoft.com/office/powerpoint/2010/main" val="4143359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DA4FBF-E62E-4E87-8D5E-49A2EC59EBE8}"/>
              </a:ext>
            </a:extLst>
          </p:cNvPr>
          <p:cNvSpPr>
            <a:spLocks noGrp="1" noChangeArrowheads="1"/>
          </p:cNvSpPr>
          <p:nvPr>
            <p:ph type="title"/>
          </p:nvPr>
        </p:nvSpPr>
        <p:spPr>
          <a:xfrm>
            <a:off x="1943100" y="361950"/>
            <a:ext cx="5485210" cy="666750"/>
          </a:xfrm>
        </p:spPr>
        <p:txBody>
          <a:bodyPr>
            <a:normAutofit fontScale="90000"/>
          </a:bodyPr>
          <a:lstStyle/>
          <a:p>
            <a:pPr eaLnBrk="1" hangingPunct="1"/>
            <a:r>
              <a:rPr lang="en-US" altLang="en-US"/>
              <a:t>Hierarchical Clustering (top down)</a:t>
            </a:r>
          </a:p>
        </p:txBody>
      </p:sp>
      <p:sp>
        <p:nvSpPr>
          <p:cNvPr id="207875" name="Rectangle 3">
            <a:extLst>
              <a:ext uri="{FF2B5EF4-FFF2-40B4-BE49-F238E27FC236}">
                <a16:creationId xmlns:a16="http://schemas.microsoft.com/office/drawing/2014/main" id="{97C597CF-26EA-4958-A70F-B2A21003E46E}"/>
              </a:ext>
            </a:extLst>
          </p:cNvPr>
          <p:cNvSpPr>
            <a:spLocks noGrp="1" noChangeArrowheads="1"/>
          </p:cNvSpPr>
          <p:nvPr>
            <p:ph type="body" idx="1"/>
          </p:nvPr>
        </p:nvSpPr>
        <p:spPr>
          <a:xfrm>
            <a:off x="1143000" y="4343400"/>
            <a:ext cx="6515100" cy="685800"/>
          </a:xfrm>
        </p:spPr>
        <p:txBody>
          <a:bodyPr/>
          <a:lstStyle/>
          <a:p>
            <a:pPr eaLnBrk="1" hangingPunct="1">
              <a:buFont typeface="Wingdings" panose="05000000000000000000" pitchFamily="2" charset="2"/>
              <a:buNone/>
            </a:pPr>
            <a:r>
              <a:rPr lang="en-US" altLang="en-US" sz="1725"/>
              <a:t>In either case, one gets a nice dendogram in which any maximal anti-chain (no 2 nodes linked) is a clustering (partition).</a:t>
            </a:r>
          </a:p>
        </p:txBody>
      </p:sp>
      <p:grpSp>
        <p:nvGrpSpPr>
          <p:cNvPr id="207876" name="Group 4">
            <a:extLst>
              <a:ext uri="{FF2B5EF4-FFF2-40B4-BE49-F238E27FC236}">
                <a16:creationId xmlns:a16="http://schemas.microsoft.com/office/drawing/2014/main" id="{47924DAA-FB90-4588-BFDE-D3C1ACE4A9C5}"/>
              </a:ext>
            </a:extLst>
          </p:cNvPr>
          <p:cNvGrpSpPr>
            <a:grpSpLocks/>
          </p:cNvGrpSpPr>
          <p:nvPr/>
        </p:nvGrpSpPr>
        <p:grpSpPr bwMode="auto">
          <a:xfrm>
            <a:off x="2528888" y="2012157"/>
            <a:ext cx="628650" cy="2415779"/>
            <a:chOff x="1164" y="1690"/>
            <a:chExt cx="528" cy="2029"/>
          </a:xfrm>
        </p:grpSpPr>
        <p:sp>
          <p:nvSpPr>
            <p:cNvPr id="26659" name="Text Box 5">
              <a:extLst>
                <a:ext uri="{FF2B5EF4-FFF2-40B4-BE49-F238E27FC236}">
                  <a16:creationId xmlns:a16="http://schemas.microsoft.com/office/drawing/2014/main" id="{D8CBA5D7-DE24-481E-94D9-D60F35E52186}"/>
                </a:ext>
              </a:extLst>
            </p:cNvPr>
            <p:cNvSpPr txBox="1">
              <a:spLocks noChangeArrowheads="1"/>
            </p:cNvSpPr>
            <p:nvPr/>
          </p:nvSpPr>
          <p:spPr bwMode="auto">
            <a:xfrm>
              <a:off x="1212" y="1990"/>
              <a:ext cx="25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b</a:t>
              </a:r>
            </a:p>
          </p:txBody>
        </p:sp>
        <p:sp>
          <p:nvSpPr>
            <p:cNvPr id="26660" name="Text Box 6">
              <a:extLst>
                <a:ext uri="{FF2B5EF4-FFF2-40B4-BE49-F238E27FC236}">
                  <a16:creationId xmlns:a16="http://schemas.microsoft.com/office/drawing/2014/main" id="{AEB4C651-A388-4FFE-A154-8D2B0CAF88A7}"/>
                </a:ext>
              </a:extLst>
            </p:cNvPr>
            <p:cNvSpPr txBox="1">
              <a:spLocks noChangeArrowheads="1"/>
            </p:cNvSpPr>
            <p:nvPr/>
          </p:nvSpPr>
          <p:spPr bwMode="auto">
            <a:xfrm>
              <a:off x="1212" y="1690"/>
              <a:ext cx="24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a</a:t>
              </a:r>
            </a:p>
          </p:txBody>
        </p:sp>
        <p:sp>
          <p:nvSpPr>
            <p:cNvPr id="26661" name="Oval 7">
              <a:extLst>
                <a:ext uri="{FF2B5EF4-FFF2-40B4-BE49-F238E27FC236}">
                  <a16:creationId xmlns:a16="http://schemas.microsoft.com/office/drawing/2014/main" id="{1E1DE924-8526-4B36-86D0-266DAC6C25D6}"/>
                </a:ext>
              </a:extLst>
            </p:cNvPr>
            <p:cNvSpPr>
              <a:spLocks noChangeArrowheads="1"/>
            </p:cNvSpPr>
            <p:nvPr/>
          </p:nvSpPr>
          <p:spPr bwMode="auto">
            <a:xfrm>
              <a:off x="1164" y="1738"/>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6662" name="Oval 8">
              <a:extLst>
                <a:ext uri="{FF2B5EF4-FFF2-40B4-BE49-F238E27FC236}">
                  <a16:creationId xmlns:a16="http://schemas.microsoft.com/office/drawing/2014/main" id="{1984EF4C-FD2D-453E-8DD9-27E5336D5A99}"/>
                </a:ext>
              </a:extLst>
            </p:cNvPr>
            <p:cNvSpPr>
              <a:spLocks noChangeArrowheads="1"/>
            </p:cNvSpPr>
            <p:nvPr/>
          </p:nvSpPr>
          <p:spPr bwMode="auto">
            <a:xfrm>
              <a:off x="1164" y="2026"/>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6663" name="Text Box 9">
              <a:extLst>
                <a:ext uri="{FF2B5EF4-FFF2-40B4-BE49-F238E27FC236}">
                  <a16:creationId xmlns:a16="http://schemas.microsoft.com/office/drawing/2014/main" id="{2B78CAA3-8971-401E-8E93-5B1038A155F6}"/>
                </a:ext>
              </a:extLst>
            </p:cNvPr>
            <p:cNvSpPr txBox="1">
              <a:spLocks noChangeArrowheads="1"/>
            </p:cNvSpPr>
            <p:nvPr/>
          </p:nvSpPr>
          <p:spPr bwMode="auto">
            <a:xfrm>
              <a:off x="1212" y="3292"/>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4</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sp>
          <p:nvSpPr>
            <p:cNvPr id="26664" name="Line 10">
              <a:extLst>
                <a:ext uri="{FF2B5EF4-FFF2-40B4-BE49-F238E27FC236}">
                  <a16:creationId xmlns:a16="http://schemas.microsoft.com/office/drawing/2014/main" id="{839E58E8-8094-428B-ABBE-0A0D9E5DB82C}"/>
                </a:ext>
              </a:extLst>
            </p:cNvPr>
            <p:cNvSpPr>
              <a:spLocks noChangeShapeType="1"/>
            </p:cNvSpPr>
            <p:nvPr/>
          </p:nvSpPr>
          <p:spPr bwMode="auto">
            <a:xfrm>
              <a:off x="1452" y="1834"/>
              <a:ext cx="19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65" name="Line 11">
              <a:extLst>
                <a:ext uri="{FF2B5EF4-FFF2-40B4-BE49-F238E27FC236}">
                  <a16:creationId xmlns:a16="http://schemas.microsoft.com/office/drawing/2014/main" id="{9274FFE9-90D8-492C-923F-B6FC43EE300C}"/>
                </a:ext>
              </a:extLst>
            </p:cNvPr>
            <p:cNvSpPr>
              <a:spLocks noChangeShapeType="1"/>
            </p:cNvSpPr>
            <p:nvPr/>
          </p:nvSpPr>
          <p:spPr bwMode="auto">
            <a:xfrm flipV="1">
              <a:off x="1452" y="193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207884" name="Group 12">
            <a:extLst>
              <a:ext uri="{FF2B5EF4-FFF2-40B4-BE49-F238E27FC236}">
                <a16:creationId xmlns:a16="http://schemas.microsoft.com/office/drawing/2014/main" id="{E96B143D-1627-4BA6-89C3-332157AB65EE}"/>
              </a:ext>
            </a:extLst>
          </p:cNvPr>
          <p:cNvGrpSpPr>
            <a:grpSpLocks/>
          </p:cNvGrpSpPr>
          <p:nvPr/>
        </p:nvGrpSpPr>
        <p:grpSpPr bwMode="auto">
          <a:xfrm>
            <a:off x="2528888" y="3083720"/>
            <a:ext cx="1257300" cy="1333500"/>
            <a:chOff x="1164" y="2590"/>
            <a:chExt cx="1056" cy="1120"/>
          </a:xfrm>
        </p:grpSpPr>
        <p:sp>
          <p:nvSpPr>
            <p:cNvPr id="26652" name="Text Box 13">
              <a:extLst>
                <a:ext uri="{FF2B5EF4-FFF2-40B4-BE49-F238E27FC236}">
                  <a16:creationId xmlns:a16="http://schemas.microsoft.com/office/drawing/2014/main" id="{57AF2349-8409-4DEF-990A-B93D6656EB12}"/>
                </a:ext>
              </a:extLst>
            </p:cNvPr>
            <p:cNvSpPr txBox="1">
              <a:spLocks noChangeArrowheads="1"/>
            </p:cNvSpPr>
            <p:nvPr/>
          </p:nvSpPr>
          <p:spPr bwMode="auto">
            <a:xfrm>
              <a:off x="1212" y="2590"/>
              <a:ext cx="25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d</a:t>
              </a:r>
            </a:p>
          </p:txBody>
        </p:sp>
        <p:sp>
          <p:nvSpPr>
            <p:cNvPr id="26653" name="Text Box 14">
              <a:extLst>
                <a:ext uri="{FF2B5EF4-FFF2-40B4-BE49-F238E27FC236}">
                  <a16:creationId xmlns:a16="http://schemas.microsoft.com/office/drawing/2014/main" id="{E595D90D-24C4-4E6C-A799-F7B2D6D7D86F}"/>
                </a:ext>
              </a:extLst>
            </p:cNvPr>
            <p:cNvSpPr txBox="1">
              <a:spLocks noChangeArrowheads="1"/>
            </p:cNvSpPr>
            <p:nvPr/>
          </p:nvSpPr>
          <p:spPr bwMode="auto">
            <a:xfrm>
              <a:off x="1212" y="2890"/>
              <a:ext cx="24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e</a:t>
              </a:r>
            </a:p>
          </p:txBody>
        </p:sp>
        <p:sp>
          <p:nvSpPr>
            <p:cNvPr id="26654" name="Oval 15">
              <a:extLst>
                <a:ext uri="{FF2B5EF4-FFF2-40B4-BE49-F238E27FC236}">
                  <a16:creationId xmlns:a16="http://schemas.microsoft.com/office/drawing/2014/main" id="{23125703-78A3-463E-A052-845F380F4F9E}"/>
                </a:ext>
              </a:extLst>
            </p:cNvPr>
            <p:cNvSpPr>
              <a:spLocks noChangeArrowheads="1"/>
            </p:cNvSpPr>
            <p:nvPr/>
          </p:nvSpPr>
          <p:spPr bwMode="auto">
            <a:xfrm>
              <a:off x="1164" y="2602"/>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6655" name="Oval 16">
              <a:extLst>
                <a:ext uri="{FF2B5EF4-FFF2-40B4-BE49-F238E27FC236}">
                  <a16:creationId xmlns:a16="http://schemas.microsoft.com/office/drawing/2014/main" id="{BB8699FE-6D28-497C-88E8-B6522AB16522}"/>
                </a:ext>
              </a:extLst>
            </p:cNvPr>
            <p:cNvSpPr>
              <a:spLocks noChangeArrowheads="1"/>
            </p:cNvSpPr>
            <p:nvPr/>
          </p:nvSpPr>
          <p:spPr bwMode="auto">
            <a:xfrm>
              <a:off x="1164" y="2890"/>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6656" name="Text Box 17">
              <a:extLst>
                <a:ext uri="{FF2B5EF4-FFF2-40B4-BE49-F238E27FC236}">
                  <a16:creationId xmlns:a16="http://schemas.microsoft.com/office/drawing/2014/main" id="{3B5B4F56-FF6F-488B-A7BF-40E79679CEE5}"/>
                </a:ext>
              </a:extLst>
            </p:cNvPr>
            <p:cNvSpPr txBox="1">
              <a:spLocks noChangeArrowheads="1"/>
            </p:cNvSpPr>
            <p:nvPr/>
          </p:nvSpPr>
          <p:spPr bwMode="auto">
            <a:xfrm>
              <a:off x="1740" y="3283"/>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3</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sp>
          <p:nvSpPr>
            <p:cNvPr id="26657" name="Line 18">
              <a:extLst>
                <a:ext uri="{FF2B5EF4-FFF2-40B4-BE49-F238E27FC236}">
                  <a16:creationId xmlns:a16="http://schemas.microsoft.com/office/drawing/2014/main" id="{6BFB88D7-7C03-4BFC-8CF9-F64F35CC00EE}"/>
                </a:ext>
              </a:extLst>
            </p:cNvPr>
            <p:cNvSpPr>
              <a:spLocks noChangeShapeType="1"/>
            </p:cNvSpPr>
            <p:nvPr/>
          </p:nvSpPr>
          <p:spPr bwMode="auto">
            <a:xfrm>
              <a:off x="1452" y="2698"/>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58" name="Line 19">
              <a:extLst>
                <a:ext uri="{FF2B5EF4-FFF2-40B4-BE49-F238E27FC236}">
                  <a16:creationId xmlns:a16="http://schemas.microsoft.com/office/drawing/2014/main" id="{FB50B44B-04FC-461C-8AC3-5D726B920EC5}"/>
                </a:ext>
              </a:extLst>
            </p:cNvPr>
            <p:cNvSpPr>
              <a:spLocks noChangeShapeType="1"/>
            </p:cNvSpPr>
            <p:nvPr/>
          </p:nvSpPr>
          <p:spPr bwMode="auto">
            <a:xfrm flipV="1">
              <a:off x="1452" y="2842"/>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207892" name="Group 20">
            <a:extLst>
              <a:ext uri="{FF2B5EF4-FFF2-40B4-BE49-F238E27FC236}">
                <a16:creationId xmlns:a16="http://schemas.microsoft.com/office/drawing/2014/main" id="{AFDE44C8-F9D2-4136-B708-359DF43C8FD6}"/>
              </a:ext>
            </a:extLst>
          </p:cNvPr>
          <p:cNvGrpSpPr>
            <a:grpSpLocks/>
          </p:cNvGrpSpPr>
          <p:nvPr/>
        </p:nvGrpSpPr>
        <p:grpSpPr bwMode="auto">
          <a:xfrm>
            <a:off x="2528888" y="2726532"/>
            <a:ext cx="1885950" cy="1690688"/>
            <a:chOff x="1164" y="2290"/>
            <a:chExt cx="1584" cy="1420"/>
          </a:xfrm>
        </p:grpSpPr>
        <p:sp>
          <p:nvSpPr>
            <p:cNvPr id="26645" name="Text Box 21">
              <a:extLst>
                <a:ext uri="{FF2B5EF4-FFF2-40B4-BE49-F238E27FC236}">
                  <a16:creationId xmlns:a16="http://schemas.microsoft.com/office/drawing/2014/main" id="{1E10C677-2A58-4C4A-886E-E9676B0FB5BB}"/>
                </a:ext>
              </a:extLst>
            </p:cNvPr>
            <p:cNvSpPr txBox="1">
              <a:spLocks noChangeArrowheads="1"/>
            </p:cNvSpPr>
            <p:nvPr/>
          </p:nvSpPr>
          <p:spPr bwMode="auto">
            <a:xfrm>
              <a:off x="1212" y="2290"/>
              <a:ext cx="24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c</a:t>
              </a:r>
            </a:p>
          </p:txBody>
        </p:sp>
        <p:sp>
          <p:nvSpPr>
            <p:cNvPr id="26646" name="Oval 22">
              <a:extLst>
                <a:ext uri="{FF2B5EF4-FFF2-40B4-BE49-F238E27FC236}">
                  <a16:creationId xmlns:a16="http://schemas.microsoft.com/office/drawing/2014/main" id="{FE127FD7-39F9-49CD-AB16-A7B17B54D0FA}"/>
                </a:ext>
              </a:extLst>
            </p:cNvPr>
            <p:cNvSpPr>
              <a:spLocks noChangeArrowheads="1"/>
            </p:cNvSpPr>
            <p:nvPr/>
          </p:nvSpPr>
          <p:spPr bwMode="auto">
            <a:xfrm>
              <a:off x="1164" y="231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6647" name="Text Box 23">
              <a:extLst>
                <a:ext uri="{FF2B5EF4-FFF2-40B4-BE49-F238E27FC236}">
                  <a16:creationId xmlns:a16="http://schemas.microsoft.com/office/drawing/2014/main" id="{8B3784F6-1560-4A74-BA0F-3ED97B950144}"/>
                </a:ext>
              </a:extLst>
            </p:cNvPr>
            <p:cNvSpPr txBox="1">
              <a:spLocks noChangeArrowheads="1"/>
            </p:cNvSpPr>
            <p:nvPr/>
          </p:nvSpPr>
          <p:spPr bwMode="auto">
            <a:xfrm>
              <a:off x="2268" y="2698"/>
              <a:ext cx="38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d e</a:t>
              </a:r>
            </a:p>
          </p:txBody>
        </p:sp>
        <p:sp>
          <p:nvSpPr>
            <p:cNvPr id="26648" name="Oval 24">
              <a:extLst>
                <a:ext uri="{FF2B5EF4-FFF2-40B4-BE49-F238E27FC236}">
                  <a16:creationId xmlns:a16="http://schemas.microsoft.com/office/drawing/2014/main" id="{B297FF1D-B3B7-4C1C-87B7-6B681DCCC800}"/>
                </a:ext>
              </a:extLst>
            </p:cNvPr>
            <p:cNvSpPr>
              <a:spLocks noChangeArrowheads="1"/>
            </p:cNvSpPr>
            <p:nvPr/>
          </p:nvSpPr>
          <p:spPr bwMode="auto">
            <a:xfrm>
              <a:off x="2172" y="2746"/>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6649" name="Text Box 25">
              <a:extLst>
                <a:ext uri="{FF2B5EF4-FFF2-40B4-BE49-F238E27FC236}">
                  <a16:creationId xmlns:a16="http://schemas.microsoft.com/office/drawing/2014/main" id="{5A1FBA74-4505-46EE-B3E5-5E0FAEA2BD3D}"/>
                </a:ext>
              </a:extLst>
            </p:cNvPr>
            <p:cNvSpPr txBox="1">
              <a:spLocks noChangeArrowheads="1"/>
            </p:cNvSpPr>
            <p:nvPr/>
          </p:nvSpPr>
          <p:spPr bwMode="auto">
            <a:xfrm>
              <a:off x="2268" y="3283"/>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2</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sp>
          <p:nvSpPr>
            <p:cNvPr id="26650" name="Line 26">
              <a:extLst>
                <a:ext uri="{FF2B5EF4-FFF2-40B4-BE49-F238E27FC236}">
                  <a16:creationId xmlns:a16="http://schemas.microsoft.com/office/drawing/2014/main" id="{8A8CDDEB-1797-4252-B290-EEF4543070EC}"/>
                </a:ext>
              </a:extLst>
            </p:cNvPr>
            <p:cNvSpPr>
              <a:spLocks noChangeShapeType="1"/>
            </p:cNvSpPr>
            <p:nvPr/>
          </p:nvSpPr>
          <p:spPr bwMode="auto">
            <a:xfrm>
              <a:off x="1452" y="2458"/>
              <a:ext cx="110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51" name="Line 27">
              <a:extLst>
                <a:ext uri="{FF2B5EF4-FFF2-40B4-BE49-F238E27FC236}">
                  <a16:creationId xmlns:a16="http://schemas.microsoft.com/office/drawing/2014/main" id="{6BCD2EA4-B76D-42A9-8938-EE972FB04CCD}"/>
                </a:ext>
              </a:extLst>
            </p:cNvPr>
            <p:cNvSpPr>
              <a:spLocks noChangeShapeType="1"/>
            </p:cNvSpPr>
            <p:nvPr/>
          </p:nvSpPr>
          <p:spPr bwMode="auto">
            <a:xfrm flipV="1">
              <a:off x="2460" y="255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207900" name="Group 28">
            <a:extLst>
              <a:ext uri="{FF2B5EF4-FFF2-40B4-BE49-F238E27FC236}">
                <a16:creationId xmlns:a16="http://schemas.microsoft.com/office/drawing/2014/main" id="{47750F54-0DC7-4FBD-90C7-3938D1C66B79}"/>
              </a:ext>
            </a:extLst>
          </p:cNvPr>
          <p:cNvGrpSpPr>
            <a:grpSpLocks/>
          </p:cNvGrpSpPr>
          <p:nvPr/>
        </p:nvGrpSpPr>
        <p:grpSpPr bwMode="auto">
          <a:xfrm>
            <a:off x="3100388" y="2126457"/>
            <a:ext cx="1885950" cy="2290763"/>
            <a:chOff x="1644" y="1786"/>
            <a:chExt cx="1584" cy="1924"/>
          </a:xfrm>
        </p:grpSpPr>
        <p:sp>
          <p:nvSpPr>
            <p:cNvPr id="26638" name="Text Box 29">
              <a:extLst>
                <a:ext uri="{FF2B5EF4-FFF2-40B4-BE49-F238E27FC236}">
                  <a16:creationId xmlns:a16="http://schemas.microsoft.com/office/drawing/2014/main" id="{9E3EB305-3C8F-45C1-A921-FBE91677467C}"/>
                </a:ext>
              </a:extLst>
            </p:cNvPr>
            <p:cNvSpPr txBox="1">
              <a:spLocks noChangeArrowheads="1"/>
            </p:cNvSpPr>
            <p:nvPr/>
          </p:nvSpPr>
          <p:spPr bwMode="auto">
            <a:xfrm>
              <a:off x="1740" y="1786"/>
              <a:ext cx="38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a b</a:t>
              </a:r>
            </a:p>
          </p:txBody>
        </p:sp>
        <p:sp>
          <p:nvSpPr>
            <p:cNvPr id="26639" name="Oval 30">
              <a:extLst>
                <a:ext uri="{FF2B5EF4-FFF2-40B4-BE49-F238E27FC236}">
                  <a16:creationId xmlns:a16="http://schemas.microsoft.com/office/drawing/2014/main" id="{77AF45A1-8DA1-4051-A1A6-A24E85ECC60E}"/>
                </a:ext>
              </a:extLst>
            </p:cNvPr>
            <p:cNvSpPr>
              <a:spLocks noChangeArrowheads="1"/>
            </p:cNvSpPr>
            <p:nvPr/>
          </p:nvSpPr>
          <p:spPr bwMode="auto">
            <a:xfrm>
              <a:off x="1644" y="1834"/>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6640" name="Text Box 31">
              <a:extLst>
                <a:ext uri="{FF2B5EF4-FFF2-40B4-BE49-F238E27FC236}">
                  <a16:creationId xmlns:a16="http://schemas.microsoft.com/office/drawing/2014/main" id="{A6FD7D28-03D3-4720-99F0-805F655533F1}"/>
                </a:ext>
              </a:extLst>
            </p:cNvPr>
            <p:cNvSpPr txBox="1">
              <a:spLocks noChangeArrowheads="1"/>
            </p:cNvSpPr>
            <p:nvPr/>
          </p:nvSpPr>
          <p:spPr bwMode="auto">
            <a:xfrm>
              <a:off x="2652" y="2410"/>
              <a:ext cx="52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c d e</a:t>
              </a:r>
            </a:p>
          </p:txBody>
        </p:sp>
        <p:sp>
          <p:nvSpPr>
            <p:cNvPr id="26641" name="Oval 32">
              <a:extLst>
                <a:ext uri="{FF2B5EF4-FFF2-40B4-BE49-F238E27FC236}">
                  <a16:creationId xmlns:a16="http://schemas.microsoft.com/office/drawing/2014/main" id="{0306F670-51DC-44C2-BC9B-9F2F1891A2A9}"/>
                </a:ext>
              </a:extLst>
            </p:cNvPr>
            <p:cNvSpPr>
              <a:spLocks noChangeArrowheads="1"/>
            </p:cNvSpPr>
            <p:nvPr/>
          </p:nvSpPr>
          <p:spPr bwMode="auto">
            <a:xfrm>
              <a:off x="2556" y="2410"/>
              <a:ext cx="62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6642" name="Text Box 33">
              <a:extLst>
                <a:ext uri="{FF2B5EF4-FFF2-40B4-BE49-F238E27FC236}">
                  <a16:creationId xmlns:a16="http://schemas.microsoft.com/office/drawing/2014/main" id="{C1D0AFEC-194C-4894-83C4-36139B7FF7A9}"/>
                </a:ext>
              </a:extLst>
            </p:cNvPr>
            <p:cNvSpPr txBox="1">
              <a:spLocks noChangeArrowheads="1"/>
            </p:cNvSpPr>
            <p:nvPr/>
          </p:nvSpPr>
          <p:spPr bwMode="auto">
            <a:xfrm>
              <a:off x="2748" y="3283"/>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1</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sp>
          <p:nvSpPr>
            <p:cNvPr id="26643" name="Line 34">
              <a:extLst>
                <a:ext uri="{FF2B5EF4-FFF2-40B4-BE49-F238E27FC236}">
                  <a16:creationId xmlns:a16="http://schemas.microsoft.com/office/drawing/2014/main" id="{7395F113-EB1C-458D-9C7F-8DE49F65BA5E}"/>
                </a:ext>
              </a:extLst>
            </p:cNvPr>
            <p:cNvSpPr>
              <a:spLocks noChangeShapeType="1"/>
            </p:cNvSpPr>
            <p:nvPr/>
          </p:nvSpPr>
          <p:spPr bwMode="auto">
            <a:xfrm>
              <a:off x="2172" y="1978"/>
              <a:ext cx="72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44" name="Line 35">
              <a:extLst>
                <a:ext uri="{FF2B5EF4-FFF2-40B4-BE49-F238E27FC236}">
                  <a16:creationId xmlns:a16="http://schemas.microsoft.com/office/drawing/2014/main" id="{7E4518DB-6E2D-4218-85DB-2DE17D9C5A6E}"/>
                </a:ext>
              </a:extLst>
            </p:cNvPr>
            <p:cNvSpPr>
              <a:spLocks noChangeShapeType="1"/>
            </p:cNvSpPr>
            <p:nvPr/>
          </p:nvSpPr>
          <p:spPr bwMode="auto">
            <a:xfrm flipV="1">
              <a:off x="2844" y="2218"/>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207908" name="Group 36">
            <a:extLst>
              <a:ext uri="{FF2B5EF4-FFF2-40B4-BE49-F238E27FC236}">
                <a16:creationId xmlns:a16="http://schemas.microsoft.com/office/drawing/2014/main" id="{E90B58B7-C766-4EE0-924C-3D9D2D222302}"/>
              </a:ext>
            </a:extLst>
          </p:cNvPr>
          <p:cNvGrpSpPr>
            <a:grpSpLocks/>
          </p:cNvGrpSpPr>
          <p:nvPr/>
        </p:nvGrpSpPr>
        <p:grpSpPr bwMode="auto">
          <a:xfrm>
            <a:off x="2300288" y="2469357"/>
            <a:ext cx="4813697" cy="1947863"/>
            <a:chOff x="972" y="2074"/>
            <a:chExt cx="4043" cy="1636"/>
          </a:xfrm>
        </p:grpSpPr>
        <p:sp>
          <p:nvSpPr>
            <p:cNvPr id="26633" name="Text Box 37">
              <a:extLst>
                <a:ext uri="{FF2B5EF4-FFF2-40B4-BE49-F238E27FC236}">
                  <a16:creationId xmlns:a16="http://schemas.microsoft.com/office/drawing/2014/main" id="{91FDB01F-FB2C-44AB-9747-C34954694E95}"/>
                </a:ext>
              </a:extLst>
            </p:cNvPr>
            <p:cNvSpPr txBox="1">
              <a:spLocks noChangeArrowheads="1"/>
            </p:cNvSpPr>
            <p:nvPr/>
          </p:nvSpPr>
          <p:spPr bwMode="auto">
            <a:xfrm>
              <a:off x="2988" y="2074"/>
              <a:ext cx="80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zh-CN">
                  <a:latin typeface="Times New Roman" panose="02020603050405020304" pitchFamily="18" charset="0"/>
                  <a:ea typeface="SimSun" panose="02010600030101010101" pitchFamily="2" charset="-122"/>
                  <a:cs typeface="Arial" panose="020B0604020202020204" pitchFamily="34" charset="0"/>
                </a:rPr>
                <a:t>a b c d e</a:t>
              </a:r>
            </a:p>
          </p:txBody>
        </p:sp>
        <p:sp>
          <p:nvSpPr>
            <p:cNvPr id="26634" name="Oval 38">
              <a:extLst>
                <a:ext uri="{FF2B5EF4-FFF2-40B4-BE49-F238E27FC236}">
                  <a16:creationId xmlns:a16="http://schemas.microsoft.com/office/drawing/2014/main" id="{EF489C6B-943C-4FE5-8DF9-83E9BDF22523}"/>
                </a:ext>
              </a:extLst>
            </p:cNvPr>
            <p:cNvSpPr>
              <a:spLocks noChangeArrowheads="1"/>
            </p:cNvSpPr>
            <p:nvPr/>
          </p:nvSpPr>
          <p:spPr bwMode="auto">
            <a:xfrm>
              <a:off x="2892" y="2074"/>
              <a:ext cx="100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26635" name="Line 39">
              <a:extLst>
                <a:ext uri="{FF2B5EF4-FFF2-40B4-BE49-F238E27FC236}">
                  <a16:creationId xmlns:a16="http://schemas.microsoft.com/office/drawing/2014/main" id="{67B13ABA-BF75-4023-8744-BB75751EBB6F}"/>
                </a:ext>
              </a:extLst>
            </p:cNvPr>
            <p:cNvSpPr>
              <a:spLocks noChangeShapeType="1"/>
            </p:cNvSpPr>
            <p:nvPr/>
          </p:nvSpPr>
          <p:spPr bwMode="auto">
            <a:xfrm>
              <a:off x="972" y="3235"/>
              <a:ext cx="3216" cy="0"/>
            </a:xfrm>
            <a:prstGeom prst="line">
              <a:avLst/>
            </a:prstGeom>
            <a:noFill/>
            <a:ln w="38100">
              <a:solidFill>
                <a:schemeClr val="tx2"/>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36" name="Text Box 40">
              <a:extLst>
                <a:ext uri="{FF2B5EF4-FFF2-40B4-BE49-F238E27FC236}">
                  <a16:creationId xmlns:a16="http://schemas.microsoft.com/office/drawing/2014/main" id="{09FE4E5B-DB4E-406C-B709-556FD328246F}"/>
                </a:ext>
              </a:extLst>
            </p:cNvPr>
            <p:cNvSpPr txBox="1">
              <a:spLocks noChangeArrowheads="1"/>
            </p:cNvSpPr>
            <p:nvPr/>
          </p:nvSpPr>
          <p:spPr bwMode="auto">
            <a:xfrm>
              <a:off x="3228" y="3283"/>
              <a:ext cx="48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zh-CN" sz="1350">
                  <a:latin typeface="Times New Roman" panose="02020603050405020304" pitchFamily="18" charset="0"/>
                  <a:ea typeface="SimSun" panose="02010600030101010101" pitchFamily="2" charset="-122"/>
                  <a:cs typeface="Arial" panose="020B0604020202020204" pitchFamily="34" charset="0"/>
                </a:rPr>
                <a:t>Step 0</a:t>
              </a:r>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sp>
          <p:nvSpPr>
            <p:cNvPr id="26637" name="Text Box 41">
              <a:extLst>
                <a:ext uri="{FF2B5EF4-FFF2-40B4-BE49-F238E27FC236}">
                  <a16:creationId xmlns:a16="http://schemas.microsoft.com/office/drawing/2014/main" id="{4B60A81E-61D4-4253-9B62-63CBD23C6AEF}"/>
                </a:ext>
              </a:extLst>
            </p:cNvPr>
            <p:cNvSpPr txBox="1">
              <a:spLocks noChangeArrowheads="1"/>
            </p:cNvSpPr>
            <p:nvPr/>
          </p:nvSpPr>
          <p:spPr bwMode="auto">
            <a:xfrm>
              <a:off x="4203" y="3034"/>
              <a:ext cx="812"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zh-CN" b="1">
                  <a:latin typeface="Times New Roman" panose="02020603050405020304" pitchFamily="18" charset="0"/>
                  <a:ea typeface="SimSun" panose="02010600030101010101" pitchFamily="2" charset="-122"/>
                  <a:cs typeface="Arial" panose="020B0604020202020204" pitchFamily="34" charset="0"/>
                </a:rPr>
                <a:t>Divisive</a:t>
              </a:r>
            </a:p>
            <a:p>
              <a:endParaRPr lang="en-US" altLang="zh-CN">
                <a:latin typeface="Times New Roman" panose="02020603050405020304" pitchFamily="18" charset="0"/>
                <a:ea typeface="SimSun" panose="02010600030101010101" pitchFamily="2"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07908"/>
                                        </p:tgtEl>
                                        <p:attrNameLst>
                                          <p:attrName>style.visibility</p:attrName>
                                        </p:attrNameLst>
                                      </p:cBhvr>
                                      <p:to>
                                        <p:strVal val="visible"/>
                                      </p:to>
                                    </p:set>
                                    <p:animEffect transition="in" filter="wipe(right)">
                                      <p:cBhvr>
                                        <p:cTn id="7" dur="500"/>
                                        <p:tgtEl>
                                          <p:spTgt spid="207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07900"/>
                                        </p:tgtEl>
                                        <p:attrNameLst>
                                          <p:attrName>style.visibility</p:attrName>
                                        </p:attrNameLst>
                                      </p:cBhvr>
                                      <p:to>
                                        <p:strVal val="visible"/>
                                      </p:to>
                                    </p:set>
                                    <p:animEffect transition="in" filter="wipe(right)">
                                      <p:cBhvr>
                                        <p:cTn id="12" dur="500"/>
                                        <p:tgtEl>
                                          <p:spTgt spid="2079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07892"/>
                                        </p:tgtEl>
                                        <p:attrNameLst>
                                          <p:attrName>style.visibility</p:attrName>
                                        </p:attrNameLst>
                                      </p:cBhvr>
                                      <p:to>
                                        <p:strVal val="visible"/>
                                      </p:to>
                                    </p:set>
                                    <p:animEffect transition="in" filter="wipe(right)">
                                      <p:cBhvr>
                                        <p:cTn id="17" dur="500"/>
                                        <p:tgtEl>
                                          <p:spTgt spid="207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07884"/>
                                        </p:tgtEl>
                                        <p:attrNameLst>
                                          <p:attrName>style.visibility</p:attrName>
                                        </p:attrNameLst>
                                      </p:cBhvr>
                                      <p:to>
                                        <p:strVal val="visible"/>
                                      </p:to>
                                    </p:set>
                                    <p:animEffect transition="in" filter="wipe(right)">
                                      <p:cBhvr>
                                        <p:cTn id="22" dur="500"/>
                                        <p:tgtEl>
                                          <p:spTgt spid="2078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207876"/>
                                        </p:tgtEl>
                                        <p:attrNameLst>
                                          <p:attrName>style.visibility</p:attrName>
                                        </p:attrNameLst>
                                      </p:cBhvr>
                                      <p:to>
                                        <p:strVal val="visible"/>
                                      </p:to>
                                    </p:set>
                                    <p:animEffect transition="in" filter="wipe(right)">
                                      <p:cBhvr>
                                        <p:cTn id="27" dur="500"/>
                                        <p:tgtEl>
                                          <p:spTgt spid="2078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7875">
                                            <p:txEl>
                                              <p:pRg st="0" end="0"/>
                                            </p:txEl>
                                          </p:spTgt>
                                        </p:tgtEl>
                                        <p:attrNameLst>
                                          <p:attrName>style.visibility</p:attrName>
                                        </p:attrNameLst>
                                      </p:cBhvr>
                                      <p:to>
                                        <p:strVal val="visible"/>
                                      </p:to>
                                    </p:set>
                                    <p:animEffect transition="in" filter="wipe(left)">
                                      <p:cBhvr>
                                        <p:cTn id="32" dur="500"/>
                                        <p:tgtEl>
                                          <p:spTgt spid="2078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A188797-9356-487C-8D8F-C52800AC8041}"/>
              </a:ext>
            </a:extLst>
          </p:cNvPr>
          <p:cNvSpPr>
            <a:spLocks noGrp="1" noChangeArrowheads="1"/>
          </p:cNvSpPr>
          <p:nvPr>
            <p:ph type="title"/>
          </p:nvPr>
        </p:nvSpPr>
        <p:spPr/>
        <p:txBody>
          <a:bodyPr/>
          <a:lstStyle/>
          <a:p>
            <a:pPr eaLnBrk="1" hangingPunct="1"/>
            <a:r>
              <a:rPr lang="en-US" altLang="en-US"/>
              <a:t>Hierarchical Clustering (Cont.)</a:t>
            </a:r>
          </a:p>
        </p:txBody>
      </p:sp>
      <p:sp>
        <p:nvSpPr>
          <p:cNvPr id="30723" name="Rectangle 3">
            <a:extLst>
              <a:ext uri="{FF2B5EF4-FFF2-40B4-BE49-F238E27FC236}">
                <a16:creationId xmlns:a16="http://schemas.microsoft.com/office/drawing/2014/main" id="{DDD755B6-F01D-4651-86EC-4C407AE962C4}"/>
              </a:ext>
            </a:extLst>
          </p:cNvPr>
          <p:cNvSpPr>
            <a:spLocks noGrp="1" noChangeArrowheads="1"/>
          </p:cNvSpPr>
          <p:nvPr>
            <p:ph type="body" idx="1"/>
          </p:nvPr>
        </p:nvSpPr>
        <p:spPr/>
        <p:txBody>
          <a:bodyPr/>
          <a:lstStyle/>
          <a:p>
            <a:pPr eaLnBrk="1" hangingPunct="1">
              <a:lnSpc>
                <a:spcPct val="80000"/>
              </a:lnSpc>
            </a:pPr>
            <a:r>
              <a:rPr lang="en-US" altLang="en-US" sz="1800"/>
              <a:t>Most hierarchical clustering algorithms are variants of the single-link, complete-link or average link.</a:t>
            </a:r>
          </a:p>
          <a:p>
            <a:pPr lvl="4" eaLnBrk="1" hangingPunct="1">
              <a:lnSpc>
                <a:spcPct val="80000"/>
              </a:lnSpc>
            </a:pPr>
            <a:endParaRPr lang="en-US" altLang="en-US" sz="1200"/>
          </a:p>
          <a:p>
            <a:pPr eaLnBrk="1" hangingPunct="1">
              <a:lnSpc>
                <a:spcPct val="80000"/>
              </a:lnSpc>
            </a:pPr>
            <a:r>
              <a:rPr lang="en-US" altLang="en-US" sz="1800"/>
              <a:t>Of these, single-link and complete link are most popular.</a:t>
            </a:r>
          </a:p>
          <a:p>
            <a:pPr lvl="4" eaLnBrk="1" hangingPunct="1">
              <a:lnSpc>
                <a:spcPct val="80000"/>
              </a:lnSpc>
            </a:pPr>
            <a:endParaRPr lang="en-US" altLang="en-US" sz="1200"/>
          </a:p>
          <a:p>
            <a:pPr lvl="1" eaLnBrk="1" hangingPunct="1">
              <a:lnSpc>
                <a:spcPct val="80000"/>
              </a:lnSpc>
            </a:pPr>
            <a:r>
              <a:rPr lang="en-US" altLang="en-US" sz="1500"/>
              <a:t>In the </a:t>
            </a:r>
            <a:r>
              <a:rPr lang="en-US" altLang="en-US" sz="1500">
                <a:solidFill>
                  <a:srgbClr val="FF0066"/>
                </a:solidFill>
              </a:rPr>
              <a:t>single-link</a:t>
            </a:r>
            <a:r>
              <a:rPr lang="en-US" altLang="en-US" sz="1500"/>
              <a:t> method, the distance between two clusters is the </a:t>
            </a:r>
            <a:r>
              <a:rPr lang="en-US" altLang="en-US" sz="1500" i="1"/>
              <a:t>minimum </a:t>
            </a:r>
            <a:r>
              <a:rPr lang="en-US" altLang="en-US" sz="1500"/>
              <a:t>of the distances between all pairs of patterns drawn one from each cluster.</a:t>
            </a:r>
          </a:p>
          <a:p>
            <a:pPr lvl="4" eaLnBrk="1" hangingPunct="1">
              <a:lnSpc>
                <a:spcPct val="80000"/>
              </a:lnSpc>
            </a:pPr>
            <a:endParaRPr lang="en-US" altLang="en-US" sz="1200"/>
          </a:p>
          <a:p>
            <a:pPr lvl="1" eaLnBrk="1" hangingPunct="1">
              <a:lnSpc>
                <a:spcPct val="80000"/>
              </a:lnSpc>
            </a:pPr>
            <a:r>
              <a:rPr lang="en-US" altLang="en-US" sz="1500"/>
              <a:t>In the </a:t>
            </a:r>
            <a:r>
              <a:rPr lang="en-US" altLang="en-US" sz="1500">
                <a:solidFill>
                  <a:srgbClr val="FF0066"/>
                </a:solidFill>
              </a:rPr>
              <a:t>complete-link</a:t>
            </a:r>
            <a:r>
              <a:rPr lang="en-US" altLang="en-US" sz="1500"/>
              <a:t> algorithm, the distance between two clusters is the </a:t>
            </a:r>
            <a:r>
              <a:rPr lang="en-US" altLang="en-US" sz="1500" i="1"/>
              <a:t>maximum </a:t>
            </a:r>
            <a:r>
              <a:rPr lang="en-US" altLang="en-US" sz="1500"/>
              <a:t>of all pairwise distances between pairs of patterns drawn one from each cluster.</a:t>
            </a:r>
          </a:p>
          <a:p>
            <a:pPr lvl="4" eaLnBrk="1" hangingPunct="1">
              <a:lnSpc>
                <a:spcPct val="80000"/>
              </a:lnSpc>
            </a:pPr>
            <a:endParaRPr lang="en-US" altLang="en-US" sz="1200"/>
          </a:p>
          <a:p>
            <a:pPr lvl="1" eaLnBrk="1" hangingPunct="1">
              <a:lnSpc>
                <a:spcPct val="80000"/>
              </a:lnSpc>
            </a:pPr>
            <a:r>
              <a:rPr lang="en-US" altLang="en-US" sz="1500"/>
              <a:t>In the </a:t>
            </a:r>
            <a:r>
              <a:rPr lang="en-US" altLang="en-US" sz="1500">
                <a:solidFill>
                  <a:srgbClr val="FF0066"/>
                </a:solidFill>
              </a:rPr>
              <a:t>average-link</a:t>
            </a:r>
            <a:r>
              <a:rPr lang="en-US" altLang="en-US" sz="1500"/>
              <a:t> algorithm, the distance between two clusters is the </a:t>
            </a:r>
            <a:r>
              <a:rPr lang="en-US" altLang="en-US" sz="1500" i="1"/>
              <a:t>average </a:t>
            </a:r>
            <a:r>
              <a:rPr lang="en-US" altLang="en-US" sz="1500"/>
              <a:t>of all pairwise distances between pairs of patterns drawn one from each cluster (which is the same as the distance between the means in the vector space case – easier to calculate).</a:t>
            </a:r>
          </a:p>
          <a:p>
            <a:pPr lvl="1" eaLnBrk="1" hangingPunct="1">
              <a:lnSpc>
                <a:spcPct val="80000"/>
              </a:lnSpc>
            </a:pPr>
            <a:endParaRPr lang="en-US" altLang="en-US" sz="1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6CE0FB8-34A4-4316-9A0D-7679160BF9C0}"/>
              </a:ext>
            </a:extLst>
          </p:cNvPr>
          <p:cNvSpPr>
            <a:spLocks noGrp="1" noChangeArrowheads="1"/>
          </p:cNvSpPr>
          <p:nvPr>
            <p:ph type="title"/>
          </p:nvPr>
        </p:nvSpPr>
        <p:spPr/>
        <p:txBody>
          <a:bodyPr/>
          <a:lstStyle/>
          <a:p>
            <a:pPr eaLnBrk="1" hangingPunct="1"/>
            <a:r>
              <a:rPr lang="en-US" altLang="en-US"/>
              <a:t>Distance Between Clusters</a:t>
            </a:r>
          </a:p>
        </p:txBody>
      </p:sp>
      <p:sp>
        <p:nvSpPr>
          <p:cNvPr id="327683" name="Rectangle 3">
            <a:extLst>
              <a:ext uri="{FF2B5EF4-FFF2-40B4-BE49-F238E27FC236}">
                <a16:creationId xmlns:a16="http://schemas.microsoft.com/office/drawing/2014/main" id="{7B215E6D-069E-4985-8B64-2014672D15EA}"/>
              </a:ext>
            </a:extLst>
          </p:cNvPr>
          <p:cNvSpPr>
            <a:spLocks noGrp="1" noChangeArrowheads="1"/>
          </p:cNvSpPr>
          <p:nvPr>
            <p:ph type="body" idx="1"/>
          </p:nvPr>
        </p:nvSpPr>
        <p:spPr>
          <a:xfrm>
            <a:off x="1657350" y="971550"/>
            <a:ext cx="5829300" cy="628650"/>
          </a:xfrm>
        </p:spPr>
        <p:txBody>
          <a:bodyPr>
            <a:normAutofit lnSpcReduction="10000"/>
          </a:bodyPr>
          <a:lstStyle/>
          <a:p>
            <a:pPr eaLnBrk="1" hangingPunct="1">
              <a:lnSpc>
                <a:spcPct val="90000"/>
              </a:lnSpc>
            </a:pPr>
            <a:r>
              <a:rPr lang="en-US" altLang="en-US" sz="2100" b="1" i="1">
                <a:solidFill>
                  <a:schemeClr val="tx2"/>
                </a:solidFill>
              </a:rPr>
              <a:t>Single Link</a:t>
            </a:r>
            <a:r>
              <a:rPr lang="en-US" altLang="en-US" sz="2100"/>
              <a:t>: smallest distance between any pair of points from two clusters</a:t>
            </a:r>
          </a:p>
        </p:txBody>
      </p:sp>
      <p:sp>
        <p:nvSpPr>
          <p:cNvPr id="31748" name="Oval 4">
            <a:extLst>
              <a:ext uri="{FF2B5EF4-FFF2-40B4-BE49-F238E27FC236}">
                <a16:creationId xmlns:a16="http://schemas.microsoft.com/office/drawing/2014/main" id="{45884B43-0604-4C77-AC25-BC3AE28ED846}"/>
              </a:ext>
            </a:extLst>
          </p:cNvPr>
          <p:cNvSpPr>
            <a:spLocks noChangeArrowheads="1"/>
          </p:cNvSpPr>
          <p:nvPr/>
        </p:nvSpPr>
        <p:spPr bwMode="auto">
          <a:xfrm>
            <a:off x="3613443" y="313229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1749" name="Oval 5">
            <a:extLst>
              <a:ext uri="{FF2B5EF4-FFF2-40B4-BE49-F238E27FC236}">
                <a16:creationId xmlns:a16="http://schemas.microsoft.com/office/drawing/2014/main" id="{9324992C-E0D1-4A02-A67B-A494FF2BD1B1}"/>
              </a:ext>
            </a:extLst>
          </p:cNvPr>
          <p:cNvSpPr>
            <a:spLocks noChangeArrowheads="1"/>
          </p:cNvSpPr>
          <p:nvPr/>
        </p:nvSpPr>
        <p:spPr bwMode="auto">
          <a:xfrm>
            <a:off x="3899193" y="318944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1750" name="Oval 6">
            <a:extLst>
              <a:ext uri="{FF2B5EF4-FFF2-40B4-BE49-F238E27FC236}">
                <a16:creationId xmlns:a16="http://schemas.microsoft.com/office/drawing/2014/main" id="{AEC12F71-BBE5-47F8-811B-C0CC6D912FC7}"/>
              </a:ext>
            </a:extLst>
          </p:cNvPr>
          <p:cNvSpPr>
            <a:spLocks noChangeArrowheads="1"/>
          </p:cNvSpPr>
          <p:nvPr/>
        </p:nvSpPr>
        <p:spPr bwMode="auto">
          <a:xfrm>
            <a:off x="3784893" y="376094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1751" name="Oval 7">
            <a:extLst>
              <a:ext uri="{FF2B5EF4-FFF2-40B4-BE49-F238E27FC236}">
                <a16:creationId xmlns:a16="http://schemas.microsoft.com/office/drawing/2014/main" id="{E8ECA608-2828-4E61-BF05-D55436C34021}"/>
              </a:ext>
            </a:extLst>
          </p:cNvPr>
          <p:cNvSpPr>
            <a:spLocks noChangeArrowheads="1"/>
          </p:cNvSpPr>
          <p:nvPr/>
        </p:nvSpPr>
        <p:spPr bwMode="auto">
          <a:xfrm>
            <a:off x="3499143" y="341804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1752" name="Oval 8">
            <a:extLst>
              <a:ext uri="{FF2B5EF4-FFF2-40B4-BE49-F238E27FC236}">
                <a16:creationId xmlns:a16="http://schemas.microsoft.com/office/drawing/2014/main" id="{FDD76DEA-7576-4E2D-9C5E-0DEE0786B848}"/>
              </a:ext>
            </a:extLst>
          </p:cNvPr>
          <p:cNvSpPr>
            <a:spLocks noChangeArrowheads="1"/>
          </p:cNvSpPr>
          <p:nvPr/>
        </p:nvSpPr>
        <p:spPr bwMode="auto">
          <a:xfrm>
            <a:off x="5042193" y="324659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1753" name="Oval 9">
            <a:extLst>
              <a:ext uri="{FF2B5EF4-FFF2-40B4-BE49-F238E27FC236}">
                <a16:creationId xmlns:a16="http://schemas.microsoft.com/office/drawing/2014/main" id="{634258C3-FF2F-4605-B4BF-81DF870D760F}"/>
              </a:ext>
            </a:extLst>
          </p:cNvPr>
          <p:cNvSpPr>
            <a:spLocks noChangeArrowheads="1"/>
          </p:cNvSpPr>
          <p:nvPr/>
        </p:nvSpPr>
        <p:spPr bwMode="auto">
          <a:xfrm>
            <a:off x="4756443" y="290369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1754" name="Oval 10">
            <a:extLst>
              <a:ext uri="{FF2B5EF4-FFF2-40B4-BE49-F238E27FC236}">
                <a16:creationId xmlns:a16="http://schemas.microsoft.com/office/drawing/2014/main" id="{840F747E-DEFB-4472-9BBF-33B3A96DB608}"/>
              </a:ext>
            </a:extLst>
          </p:cNvPr>
          <p:cNvSpPr>
            <a:spLocks noChangeArrowheads="1"/>
          </p:cNvSpPr>
          <p:nvPr/>
        </p:nvSpPr>
        <p:spPr bwMode="auto">
          <a:xfrm>
            <a:off x="5327943" y="284654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1755" name="Oval 11">
            <a:extLst>
              <a:ext uri="{FF2B5EF4-FFF2-40B4-BE49-F238E27FC236}">
                <a16:creationId xmlns:a16="http://schemas.microsoft.com/office/drawing/2014/main" id="{DFEE4910-B8C9-4E64-8AC2-15792B9A4881}"/>
              </a:ext>
            </a:extLst>
          </p:cNvPr>
          <p:cNvSpPr>
            <a:spLocks noChangeArrowheads="1"/>
          </p:cNvSpPr>
          <p:nvPr/>
        </p:nvSpPr>
        <p:spPr bwMode="auto">
          <a:xfrm>
            <a:off x="3756318" y="3418040"/>
            <a:ext cx="259766" cy="421972"/>
          </a:xfrm>
          <a:prstGeom prst="ellipse">
            <a:avLst/>
          </a:prstGeom>
          <a:noFill/>
          <a:ln w="12700">
            <a:solidFill>
              <a:schemeClr val="tx2"/>
            </a:solidFill>
            <a:prstDash val="dash"/>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1756" name="Oval 12">
            <a:extLst>
              <a:ext uri="{FF2B5EF4-FFF2-40B4-BE49-F238E27FC236}">
                <a16:creationId xmlns:a16="http://schemas.microsoft.com/office/drawing/2014/main" id="{A7612827-EDB5-4873-B701-5AD8A3E474C8}"/>
              </a:ext>
            </a:extLst>
          </p:cNvPr>
          <p:cNvSpPr>
            <a:spLocks noChangeArrowheads="1"/>
          </p:cNvSpPr>
          <p:nvPr/>
        </p:nvSpPr>
        <p:spPr bwMode="auto">
          <a:xfrm>
            <a:off x="5042193" y="3075140"/>
            <a:ext cx="259766" cy="421972"/>
          </a:xfrm>
          <a:prstGeom prst="ellipse">
            <a:avLst/>
          </a:prstGeom>
          <a:noFill/>
          <a:ln w="12700">
            <a:solidFill>
              <a:schemeClr val="tx2"/>
            </a:solidFill>
            <a:prstDash val="dash"/>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693" name="Line 13">
            <a:extLst>
              <a:ext uri="{FF2B5EF4-FFF2-40B4-BE49-F238E27FC236}">
                <a16:creationId xmlns:a16="http://schemas.microsoft.com/office/drawing/2014/main" id="{1FD6DE10-A242-460C-AA14-0658837D9286}"/>
              </a:ext>
            </a:extLst>
          </p:cNvPr>
          <p:cNvSpPr>
            <a:spLocks noChangeShapeType="1"/>
          </p:cNvSpPr>
          <p:nvPr/>
        </p:nvSpPr>
        <p:spPr bwMode="auto">
          <a:xfrm flipV="1">
            <a:off x="4057650" y="3143250"/>
            <a:ext cx="800100" cy="228600"/>
          </a:xfrm>
          <a:prstGeom prst="line">
            <a:avLst/>
          </a:prstGeom>
          <a:noFill/>
          <a:ln w="28575"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7694" name="Line 14">
            <a:extLst>
              <a:ext uri="{FF2B5EF4-FFF2-40B4-BE49-F238E27FC236}">
                <a16:creationId xmlns:a16="http://schemas.microsoft.com/office/drawing/2014/main" id="{A35B664D-5B8D-4AAE-B926-4BB1F71A21EA}"/>
              </a:ext>
            </a:extLst>
          </p:cNvPr>
          <p:cNvSpPr>
            <a:spLocks noChangeShapeType="1"/>
          </p:cNvSpPr>
          <p:nvPr/>
        </p:nvSpPr>
        <p:spPr bwMode="auto">
          <a:xfrm flipV="1">
            <a:off x="3657600" y="3086100"/>
            <a:ext cx="1800225" cy="571500"/>
          </a:xfrm>
          <a:prstGeom prst="line">
            <a:avLst/>
          </a:prstGeom>
          <a:noFill/>
          <a:ln w="28575"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7695" name="Rectangle 15">
            <a:extLst>
              <a:ext uri="{FF2B5EF4-FFF2-40B4-BE49-F238E27FC236}">
                <a16:creationId xmlns:a16="http://schemas.microsoft.com/office/drawing/2014/main" id="{AEC449C1-FDC7-411F-80D1-DA6C3628A59D}"/>
              </a:ext>
            </a:extLst>
          </p:cNvPr>
          <p:cNvSpPr>
            <a:spLocks noChangeArrowheads="1"/>
          </p:cNvSpPr>
          <p:nvPr/>
        </p:nvSpPr>
        <p:spPr bwMode="auto">
          <a:xfrm>
            <a:off x="1657350" y="1714500"/>
            <a:ext cx="5829300" cy="7429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Ø"/>
              <a:defRPr sz="3200">
                <a:solidFill>
                  <a:srgbClr val="3C3783"/>
                </a:solidFill>
                <a:latin typeface="Times New Roman" panose="02020603050405020304" pitchFamily="18" charset="0"/>
              </a:defRPr>
            </a:lvl1pPr>
            <a:lvl2pPr marL="742950" indent="-285750">
              <a:spcBef>
                <a:spcPct val="20000"/>
              </a:spcBef>
              <a:buChar char="–"/>
              <a:defRPr sz="2800">
                <a:solidFill>
                  <a:srgbClr val="0C7EBE"/>
                </a:solidFill>
                <a:latin typeface="Times New Roman" panose="02020603050405020304" pitchFamily="18" charset="0"/>
              </a:defRPr>
            </a:lvl2pPr>
            <a:lvl3pPr marL="1143000" indent="-228600">
              <a:spcBef>
                <a:spcPct val="20000"/>
              </a:spcBef>
              <a:buChar char="•"/>
              <a:defRPr sz="2400">
                <a:solidFill>
                  <a:srgbClr val="990033"/>
                </a:solidFill>
                <a:latin typeface="Times New Roman" panose="02020603050405020304" pitchFamily="18" charset="0"/>
              </a:defRPr>
            </a:lvl3pPr>
            <a:lvl4pPr marL="1600200" indent="-228600">
              <a:spcBef>
                <a:spcPct val="20000"/>
              </a:spcBef>
              <a:buChar char="–"/>
              <a:defRPr sz="2000">
                <a:solidFill>
                  <a:schemeClr val="accent2"/>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100" b="1" i="1">
                <a:solidFill>
                  <a:srgbClr val="FF0000"/>
                </a:solidFill>
              </a:rPr>
              <a:t>Complete Link</a:t>
            </a:r>
            <a:r>
              <a:rPr lang="en-US" altLang="en-US" sz="2100" b="1" i="1">
                <a:solidFill>
                  <a:schemeClr val="tx2"/>
                </a:solidFill>
              </a:rPr>
              <a:t>:</a:t>
            </a:r>
            <a:r>
              <a:rPr lang="en-US" altLang="en-US" sz="2100"/>
              <a:t> largest distance between any pair of points from two clusters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 calcmode="lin" valueType="num">
                                      <p:cBhvr additive="base">
                                        <p:cTn id="7" dur="500" fill="hold"/>
                                        <p:tgtEl>
                                          <p:spTgt spid="327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6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32769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27695"/>
                                        </p:tgtEl>
                                        <p:attrNameLst>
                                          <p:attrName>style.visibility</p:attrName>
                                        </p:attrNameLst>
                                      </p:cBhvr>
                                      <p:to>
                                        <p:strVal val="visible"/>
                                      </p:to>
                                    </p:set>
                                    <p:anim calcmode="lin" valueType="num">
                                      <p:cBhvr additive="base">
                                        <p:cTn id="16" dur="500" fill="hold"/>
                                        <p:tgtEl>
                                          <p:spTgt spid="327695"/>
                                        </p:tgtEl>
                                        <p:attrNameLst>
                                          <p:attrName>ppt_x</p:attrName>
                                        </p:attrNameLst>
                                      </p:cBhvr>
                                      <p:tavLst>
                                        <p:tav tm="0">
                                          <p:val>
                                            <p:strVal val="0-#ppt_w/2"/>
                                          </p:val>
                                        </p:tav>
                                        <p:tav tm="100000">
                                          <p:val>
                                            <p:strVal val="#ppt_x"/>
                                          </p:val>
                                        </p:tav>
                                      </p:tavLst>
                                    </p:anim>
                                    <p:anim calcmode="lin" valueType="num">
                                      <p:cBhvr additive="base">
                                        <p:cTn id="17" dur="500" fill="hold"/>
                                        <p:tgtEl>
                                          <p:spTgt spid="327695"/>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327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autoUpdateAnimBg="0"/>
      <p:bldP spid="32769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Line 2">
            <a:extLst>
              <a:ext uri="{FF2B5EF4-FFF2-40B4-BE49-F238E27FC236}">
                <a16:creationId xmlns:a16="http://schemas.microsoft.com/office/drawing/2014/main" id="{939E4D98-4159-4727-BB9F-C5F69CF6214C}"/>
              </a:ext>
            </a:extLst>
          </p:cNvPr>
          <p:cNvSpPr>
            <a:spLocks noChangeShapeType="1"/>
          </p:cNvSpPr>
          <p:nvPr/>
        </p:nvSpPr>
        <p:spPr bwMode="auto">
          <a:xfrm flipV="1">
            <a:off x="3657600" y="3143250"/>
            <a:ext cx="1771650" cy="571500"/>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328707" name="Line 3">
            <a:extLst>
              <a:ext uri="{FF2B5EF4-FFF2-40B4-BE49-F238E27FC236}">
                <a16:creationId xmlns:a16="http://schemas.microsoft.com/office/drawing/2014/main" id="{8BFA0F6B-4403-458F-8F05-51A749CE1A4D}"/>
              </a:ext>
            </a:extLst>
          </p:cNvPr>
          <p:cNvSpPr>
            <a:spLocks noChangeShapeType="1"/>
          </p:cNvSpPr>
          <p:nvPr/>
        </p:nvSpPr>
        <p:spPr bwMode="auto">
          <a:xfrm flipV="1">
            <a:off x="4000500" y="3115866"/>
            <a:ext cx="1476375" cy="313134"/>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772" name="Rectangle 4">
            <a:extLst>
              <a:ext uri="{FF2B5EF4-FFF2-40B4-BE49-F238E27FC236}">
                <a16:creationId xmlns:a16="http://schemas.microsoft.com/office/drawing/2014/main" id="{3A4AA53C-F766-400E-B3C8-BA0980563BBD}"/>
              </a:ext>
            </a:extLst>
          </p:cNvPr>
          <p:cNvSpPr>
            <a:spLocks noGrp="1" noChangeArrowheads="1"/>
          </p:cNvSpPr>
          <p:nvPr>
            <p:ph type="title"/>
          </p:nvPr>
        </p:nvSpPr>
        <p:spPr/>
        <p:txBody>
          <a:bodyPr/>
          <a:lstStyle/>
          <a:p>
            <a:pPr eaLnBrk="1" hangingPunct="1"/>
            <a:r>
              <a:rPr lang="en-US" altLang="en-US" sz="2400"/>
              <a:t>Distance between Clusters (Cont.)</a:t>
            </a:r>
          </a:p>
        </p:txBody>
      </p:sp>
      <p:sp>
        <p:nvSpPr>
          <p:cNvPr id="328709" name="Rectangle 5">
            <a:extLst>
              <a:ext uri="{FF2B5EF4-FFF2-40B4-BE49-F238E27FC236}">
                <a16:creationId xmlns:a16="http://schemas.microsoft.com/office/drawing/2014/main" id="{2CF21758-6A8F-419E-B23C-1052E762B7A7}"/>
              </a:ext>
            </a:extLst>
          </p:cNvPr>
          <p:cNvSpPr>
            <a:spLocks noGrp="1" noChangeArrowheads="1"/>
          </p:cNvSpPr>
          <p:nvPr>
            <p:ph type="body" idx="1"/>
          </p:nvPr>
        </p:nvSpPr>
        <p:spPr>
          <a:xfrm>
            <a:off x="1314450" y="742950"/>
            <a:ext cx="6515100" cy="825104"/>
          </a:xfrm>
        </p:spPr>
        <p:txBody>
          <a:bodyPr/>
          <a:lstStyle/>
          <a:p>
            <a:pPr eaLnBrk="1" hangingPunct="1">
              <a:lnSpc>
                <a:spcPct val="90000"/>
              </a:lnSpc>
            </a:pPr>
            <a:r>
              <a:rPr lang="en-US" altLang="en-US" b="1" i="1">
                <a:solidFill>
                  <a:schemeClr val="tx2"/>
                </a:solidFill>
              </a:rPr>
              <a:t>Average Link:</a:t>
            </a:r>
            <a:r>
              <a:rPr lang="en-US" altLang="en-US" b="1" i="1"/>
              <a:t> </a:t>
            </a:r>
            <a:r>
              <a:rPr lang="en-US" altLang="en-US"/>
              <a:t>average distance between points from two clusters</a:t>
            </a:r>
          </a:p>
        </p:txBody>
      </p:sp>
      <p:sp>
        <p:nvSpPr>
          <p:cNvPr id="32774" name="Oval 6">
            <a:extLst>
              <a:ext uri="{FF2B5EF4-FFF2-40B4-BE49-F238E27FC236}">
                <a16:creationId xmlns:a16="http://schemas.microsoft.com/office/drawing/2014/main" id="{9DA1E884-FC36-4151-BA45-DAD9FCF1C7F3}"/>
              </a:ext>
            </a:extLst>
          </p:cNvPr>
          <p:cNvSpPr>
            <a:spLocks noChangeArrowheads="1"/>
          </p:cNvSpPr>
          <p:nvPr/>
        </p:nvSpPr>
        <p:spPr bwMode="auto">
          <a:xfrm>
            <a:off x="3613443" y="318944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75" name="Oval 7">
            <a:extLst>
              <a:ext uri="{FF2B5EF4-FFF2-40B4-BE49-F238E27FC236}">
                <a16:creationId xmlns:a16="http://schemas.microsoft.com/office/drawing/2014/main" id="{D3518C17-908C-4CD8-9FBC-46B08EB63B33}"/>
              </a:ext>
            </a:extLst>
          </p:cNvPr>
          <p:cNvSpPr>
            <a:spLocks noChangeArrowheads="1"/>
          </p:cNvSpPr>
          <p:nvPr/>
        </p:nvSpPr>
        <p:spPr bwMode="auto">
          <a:xfrm>
            <a:off x="3899193" y="324659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76" name="Oval 8">
            <a:extLst>
              <a:ext uri="{FF2B5EF4-FFF2-40B4-BE49-F238E27FC236}">
                <a16:creationId xmlns:a16="http://schemas.microsoft.com/office/drawing/2014/main" id="{148EC2FD-7AA9-42D8-86FF-A11BE5635873}"/>
              </a:ext>
            </a:extLst>
          </p:cNvPr>
          <p:cNvSpPr>
            <a:spLocks noChangeArrowheads="1"/>
          </p:cNvSpPr>
          <p:nvPr/>
        </p:nvSpPr>
        <p:spPr bwMode="auto">
          <a:xfrm>
            <a:off x="3784893" y="381809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77" name="Oval 9">
            <a:extLst>
              <a:ext uri="{FF2B5EF4-FFF2-40B4-BE49-F238E27FC236}">
                <a16:creationId xmlns:a16="http://schemas.microsoft.com/office/drawing/2014/main" id="{AC8F0B46-72AD-49F7-A3B9-84AF5EF308F1}"/>
              </a:ext>
            </a:extLst>
          </p:cNvPr>
          <p:cNvSpPr>
            <a:spLocks noChangeArrowheads="1"/>
          </p:cNvSpPr>
          <p:nvPr/>
        </p:nvSpPr>
        <p:spPr bwMode="auto">
          <a:xfrm>
            <a:off x="3499143" y="347519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78" name="Oval 10">
            <a:extLst>
              <a:ext uri="{FF2B5EF4-FFF2-40B4-BE49-F238E27FC236}">
                <a16:creationId xmlns:a16="http://schemas.microsoft.com/office/drawing/2014/main" id="{E0603E76-6DD0-401E-88E5-C281E1CAAF6D}"/>
              </a:ext>
            </a:extLst>
          </p:cNvPr>
          <p:cNvSpPr>
            <a:spLocks noChangeArrowheads="1"/>
          </p:cNvSpPr>
          <p:nvPr/>
        </p:nvSpPr>
        <p:spPr bwMode="auto">
          <a:xfrm>
            <a:off x="5042193" y="330374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79" name="Oval 11">
            <a:extLst>
              <a:ext uri="{FF2B5EF4-FFF2-40B4-BE49-F238E27FC236}">
                <a16:creationId xmlns:a16="http://schemas.microsoft.com/office/drawing/2014/main" id="{2466592A-0EDC-4A43-A94F-D55CD1CC9EDB}"/>
              </a:ext>
            </a:extLst>
          </p:cNvPr>
          <p:cNvSpPr>
            <a:spLocks noChangeArrowheads="1"/>
          </p:cNvSpPr>
          <p:nvPr/>
        </p:nvSpPr>
        <p:spPr bwMode="auto">
          <a:xfrm>
            <a:off x="4756443" y="296084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80" name="Oval 12">
            <a:extLst>
              <a:ext uri="{FF2B5EF4-FFF2-40B4-BE49-F238E27FC236}">
                <a16:creationId xmlns:a16="http://schemas.microsoft.com/office/drawing/2014/main" id="{060AA28B-08A3-42D0-90A0-8281AA0EF234}"/>
              </a:ext>
            </a:extLst>
          </p:cNvPr>
          <p:cNvSpPr>
            <a:spLocks noChangeArrowheads="1"/>
          </p:cNvSpPr>
          <p:nvPr/>
        </p:nvSpPr>
        <p:spPr bwMode="auto">
          <a:xfrm>
            <a:off x="5327943" y="2903690"/>
            <a:ext cx="259766" cy="421972"/>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81" name="Oval 13">
            <a:extLst>
              <a:ext uri="{FF2B5EF4-FFF2-40B4-BE49-F238E27FC236}">
                <a16:creationId xmlns:a16="http://schemas.microsoft.com/office/drawing/2014/main" id="{A7ADFDEE-61E6-4979-88D1-0D99B98067A5}"/>
              </a:ext>
            </a:extLst>
          </p:cNvPr>
          <p:cNvSpPr>
            <a:spLocks noChangeArrowheads="1"/>
          </p:cNvSpPr>
          <p:nvPr/>
        </p:nvSpPr>
        <p:spPr bwMode="auto">
          <a:xfrm>
            <a:off x="3756318" y="3475190"/>
            <a:ext cx="259766" cy="421972"/>
          </a:xfrm>
          <a:prstGeom prst="ellipse">
            <a:avLst/>
          </a:prstGeom>
          <a:noFill/>
          <a:ln w="12700">
            <a:solidFill>
              <a:schemeClr val="tx2"/>
            </a:solidFill>
            <a:prstDash val="dash"/>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82" name="Oval 14">
            <a:extLst>
              <a:ext uri="{FF2B5EF4-FFF2-40B4-BE49-F238E27FC236}">
                <a16:creationId xmlns:a16="http://schemas.microsoft.com/office/drawing/2014/main" id="{3C5C04A5-1C91-4D06-84A4-708BE84F096F}"/>
              </a:ext>
            </a:extLst>
          </p:cNvPr>
          <p:cNvSpPr>
            <a:spLocks noChangeArrowheads="1"/>
          </p:cNvSpPr>
          <p:nvPr/>
        </p:nvSpPr>
        <p:spPr bwMode="auto">
          <a:xfrm>
            <a:off x="5042193" y="3132290"/>
            <a:ext cx="259766" cy="421972"/>
          </a:xfrm>
          <a:prstGeom prst="ellipse">
            <a:avLst/>
          </a:prstGeom>
          <a:noFill/>
          <a:ln w="12700">
            <a:solidFill>
              <a:schemeClr val="tx2"/>
            </a:solidFill>
            <a:prstDash val="dash"/>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8719" name="Line 15">
            <a:extLst>
              <a:ext uri="{FF2B5EF4-FFF2-40B4-BE49-F238E27FC236}">
                <a16:creationId xmlns:a16="http://schemas.microsoft.com/office/drawing/2014/main" id="{89D1E4E2-AA14-432D-BA2C-C402BAA46254}"/>
              </a:ext>
            </a:extLst>
          </p:cNvPr>
          <p:cNvSpPr>
            <a:spLocks noChangeShapeType="1"/>
          </p:cNvSpPr>
          <p:nvPr/>
        </p:nvSpPr>
        <p:spPr bwMode="auto">
          <a:xfrm flipV="1">
            <a:off x="3734991" y="3200400"/>
            <a:ext cx="1179909" cy="209550"/>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8720" name="Line 16">
            <a:extLst>
              <a:ext uri="{FF2B5EF4-FFF2-40B4-BE49-F238E27FC236}">
                <a16:creationId xmlns:a16="http://schemas.microsoft.com/office/drawing/2014/main" id="{7088C588-6F1A-44DE-B92D-599177718FC3}"/>
              </a:ext>
            </a:extLst>
          </p:cNvPr>
          <p:cNvSpPr>
            <a:spLocks noChangeShapeType="1"/>
          </p:cNvSpPr>
          <p:nvPr/>
        </p:nvSpPr>
        <p:spPr bwMode="auto">
          <a:xfrm flipV="1">
            <a:off x="3614737" y="3181350"/>
            <a:ext cx="1272779" cy="506016"/>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8721" name="Line 17">
            <a:extLst>
              <a:ext uri="{FF2B5EF4-FFF2-40B4-BE49-F238E27FC236}">
                <a16:creationId xmlns:a16="http://schemas.microsoft.com/office/drawing/2014/main" id="{BFF3FD8D-6905-4F5E-9684-35E7DE71BC49}"/>
              </a:ext>
            </a:extLst>
          </p:cNvPr>
          <p:cNvSpPr>
            <a:spLocks noChangeShapeType="1"/>
          </p:cNvSpPr>
          <p:nvPr/>
        </p:nvSpPr>
        <p:spPr bwMode="auto">
          <a:xfrm flipV="1">
            <a:off x="3943350" y="3200400"/>
            <a:ext cx="971550" cy="800100"/>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8722" name="Line 18">
            <a:extLst>
              <a:ext uri="{FF2B5EF4-FFF2-40B4-BE49-F238E27FC236}">
                <a16:creationId xmlns:a16="http://schemas.microsoft.com/office/drawing/2014/main" id="{440AE976-35C7-48EB-B389-545CC149B0E7}"/>
              </a:ext>
            </a:extLst>
          </p:cNvPr>
          <p:cNvSpPr>
            <a:spLocks noChangeShapeType="1"/>
          </p:cNvSpPr>
          <p:nvPr/>
        </p:nvSpPr>
        <p:spPr bwMode="auto">
          <a:xfrm flipH="1" flipV="1">
            <a:off x="3771900" y="3429000"/>
            <a:ext cx="1371600" cy="114300"/>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328723" name="Line 19">
            <a:extLst>
              <a:ext uri="{FF2B5EF4-FFF2-40B4-BE49-F238E27FC236}">
                <a16:creationId xmlns:a16="http://schemas.microsoft.com/office/drawing/2014/main" id="{474CAAAC-DA2B-4FED-AC18-2099D14EA725}"/>
              </a:ext>
            </a:extLst>
          </p:cNvPr>
          <p:cNvSpPr>
            <a:spLocks noChangeShapeType="1"/>
          </p:cNvSpPr>
          <p:nvPr/>
        </p:nvSpPr>
        <p:spPr bwMode="auto">
          <a:xfrm flipH="1" flipV="1">
            <a:off x="4057650" y="3486150"/>
            <a:ext cx="1085850" cy="57150"/>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328724" name="Line 20">
            <a:extLst>
              <a:ext uri="{FF2B5EF4-FFF2-40B4-BE49-F238E27FC236}">
                <a16:creationId xmlns:a16="http://schemas.microsoft.com/office/drawing/2014/main" id="{8396CE65-7B53-46DF-B6C5-79415A9040AD}"/>
              </a:ext>
            </a:extLst>
          </p:cNvPr>
          <p:cNvSpPr>
            <a:spLocks noChangeShapeType="1"/>
          </p:cNvSpPr>
          <p:nvPr/>
        </p:nvSpPr>
        <p:spPr bwMode="auto">
          <a:xfrm flipH="1">
            <a:off x="3657600" y="3543300"/>
            <a:ext cx="1485900" cy="171450"/>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8725" name="Line 21">
            <a:extLst>
              <a:ext uri="{FF2B5EF4-FFF2-40B4-BE49-F238E27FC236}">
                <a16:creationId xmlns:a16="http://schemas.microsoft.com/office/drawing/2014/main" id="{ED04A35D-B050-43EA-AFA6-9EF89C152A9E}"/>
              </a:ext>
            </a:extLst>
          </p:cNvPr>
          <p:cNvSpPr>
            <a:spLocks noChangeShapeType="1"/>
          </p:cNvSpPr>
          <p:nvPr/>
        </p:nvSpPr>
        <p:spPr bwMode="auto">
          <a:xfrm flipH="1">
            <a:off x="3943350" y="3543300"/>
            <a:ext cx="1257300" cy="457200"/>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8726" name="Line 22">
            <a:extLst>
              <a:ext uri="{FF2B5EF4-FFF2-40B4-BE49-F238E27FC236}">
                <a16:creationId xmlns:a16="http://schemas.microsoft.com/office/drawing/2014/main" id="{AF63D843-3898-4384-8DDE-F723B41CF434}"/>
              </a:ext>
            </a:extLst>
          </p:cNvPr>
          <p:cNvSpPr>
            <a:spLocks noChangeShapeType="1"/>
          </p:cNvSpPr>
          <p:nvPr/>
        </p:nvSpPr>
        <p:spPr bwMode="auto">
          <a:xfrm flipH="1">
            <a:off x="3749278" y="3143251"/>
            <a:ext cx="1679972" cy="251222"/>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8727" name="Line 23">
            <a:extLst>
              <a:ext uri="{FF2B5EF4-FFF2-40B4-BE49-F238E27FC236}">
                <a16:creationId xmlns:a16="http://schemas.microsoft.com/office/drawing/2014/main" id="{CA48DB78-52FA-436C-9406-1C936627A44B}"/>
              </a:ext>
            </a:extLst>
          </p:cNvPr>
          <p:cNvSpPr>
            <a:spLocks noChangeShapeType="1"/>
          </p:cNvSpPr>
          <p:nvPr/>
        </p:nvSpPr>
        <p:spPr bwMode="auto">
          <a:xfrm flipH="1">
            <a:off x="3943350" y="3143250"/>
            <a:ext cx="1485900" cy="857250"/>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grpSp>
        <p:nvGrpSpPr>
          <p:cNvPr id="328728" name="Group 24">
            <a:extLst>
              <a:ext uri="{FF2B5EF4-FFF2-40B4-BE49-F238E27FC236}">
                <a16:creationId xmlns:a16="http://schemas.microsoft.com/office/drawing/2014/main" id="{8FE590E6-AAF7-4842-B170-A5C32E1E7C1A}"/>
              </a:ext>
            </a:extLst>
          </p:cNvPr>
          <p:cNvGrpSpPr>
            <a:grpSpLocks/>
          </p:cNvGrpSpPr>
          <p:nvPr/>
        </p:nvGrpSpPr>
        <p:grpSpPr bwMode="auto">
          <a:xfrm>
            <a:off x="3886200" y="2870599"/>
            <a:ext cx="1385888" cy="1176338"/>
            <a:chOff x="2304" y="1979"/>
            <a:chExt cx="1164" cy="988"/>
          </a:xfrm>
        </p:grpSpPr>
        <p:sp>
          <p:nvSpPr>
            <p:cNvPr id="32795" name="Line 25">
              <a:extLst>
                <a:ext uri="{FF2B5EF4-FFF2-40B4-BE49-F238E27FC236}">
                  <a16:creationId xmlns:a16="http://schemas.microsoft.com/office/drawing/2014/main" id="{B3C0EC10-2C8B-45DE-B1F5-3BC6A5E6AC21}"/>
                </a:ext>
              </a:extLst>
            </p:cNvPr>
            <p:cNvSpPr>
              <a:spLocks noChangeShapeType="1"/>
            </p:cNvSpPr>
            <p:nvPr/>
          </p:nvSpPr>
          <p:spPr bwMode="auto">
            <a:xfrm flipV="1">
              <a:off x="2371" y="2332"/>
              <a:ext cx="1047" cy="280"/>
            </a:xfrm>
            <a:prstGeom prst="line">
              <a:avLst/>
            </a:prstGeom>
            <a:noFill/>
            <a:ln w="28575"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32796" name="AutoShape 26">
              <a:extLst>
                <a:ext uri="{FF2B5EF4-FFF2-40B4-BE49-F238E27FC236}">
                  <a16:creationId xmlns:a16="http://schemas.microsoft.com/office/drawing/2014/main" id="{A7DDFC67-21BD-4B9A-90A0-E70C76A2EDD1}"/>
                </a:ext>
              </a:extLst>
            </p:cNvPr>
            <p:cNvSpPr>
              <a:spLocks noChangeArrowheads="1"/>
            </p:cNvSpPr>
            <p:nvPr/>
          </p:nvSpPr>
          <p:spPr bwMode="auto">
            <a:xfrm>
              <a:off x="3401" y="1979"/>
              <a:ext cx="67" cy="708"/>
            </a:xfrm>
            <a:prstGeom prst="sun">
              <a:avLst>
                <a:gd name="adj" fmla="val 25000"/>
              </a:avLst>
            </a:prstGeom>
            <a:solidFill>
              <a:schemeClr val="tx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32797" name="AutoShape 27">
              <a:extLst>
                <a:ext uri="{FF2B5EF4-FFF2-40B4-BE49-F238E27FC236}">
                  <a16:creationId xmlns:a16="http://schemas.microsoft.com/office/drawing/2014/main" id="{36D4F3E8-BF60-4FB5-A577-66588A1BB035}"/>
                </a:ext>
              </a:extLst>
            </p:cNvPr>
            <p:cNvSpPr>
              <a:spLocks noChangeArrowheads="1"/>
            </p:cNvSpPr>
            <p:nvPr/>
          </p:nvSpPr>
          <p:spPr bwMode="auto">
            <a:xfrm>
              <a:off x="2304" y="2259"/>
              <a:ext cx="67" cy="708"/>
            </a:xfrm>
            <a:prstGeom prst="sun">
              <a:avLst>
                <a:gd name="adj" fmla="val 25000"/>
              </a:avLst>
            </a:prstGeom>
            <a:solidFill>
              <a:schemeClr val="tx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grpSp>
      <p:sp>
        <p:nvSpPr>
          <p:cNvPr id="328732" name="Line 28">
            <a:extLst>
              <a:ext uri="{FF2B5EF4-FFF2-40B4-BE49-F238E27FC236}">
                <a16:creationId xmlns:a16="http://schemas.microsoft.com/office/drawing/2014/main" id="{823255B4-1B16-4680-A484-472AFC467110}"/>
              </a:ext>
            </a:extLst>
          </p:cNvPr>
          <p:cNvSpPr>
            <a:spLocks noChangeShapeType="1"/>
          </p:cNvSpPr>
          <p:nvPr/>
        </p:nvSpPr>
        <p:spPr bwMode="auto">
          <a:xfrm flipH="1">
            <a:off x="4000500" y="3200400"/>
            <a:ext cx="914400" cy="228600"/>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328733" name="Text Box 29">
            <a:extLst>
              <a:ext uri="{FF2B5EF4-FFF2-40B4-BE49-F238E27FC236}">
                <a16:creationId xmlns:a16="http://schemas.microsoft.com/office/drawing/2014/main" id="{A3BD7A71-C2F2-4242-9CAB-6A9BB7763000}"/>
              </a:ext>
            </a:extLst>
          </p:cNvPr>
          <p:cNvSpPr txBox="1">
            <a:spLocks noChangeArrowheads="1"/>
          </p:cNvSpPr>
          <p:nvPr/>
        </p:nvSpPr>
        <p:spPr bwMode="auto">
          <a:xfrm>
            <a:off x="1485900" y="2114550"/>
            <a:ext cx="600075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90000"/>
              </a:lnSpc>
              <a:spcBef>
                <a:spcPct val="20000"/>
              </a:spcBef>
              <a:buFontTx/>
              <a:buChar char="•"/>
            </a:pPr>
            <a:r>
              <a:rPr lang="en-US" altLang="en-US" sz="2400"/>
              <a:t>  </a:t>
            </a:r>
            <a:r>
              <a:rPr lang="en-US" altLang="en-US" sz="2400" b="1" i="1"/>
              <a:t>Centroid:</a:t>
            </a:r>
            <a:r>
              <a:rPr lang="en-US" altLang="en-US" sz="2400"/>
              <a:t> distance between centroids of the two clusters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8709">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499"/>
                                          </p:stCondLst>
                                        </p:cTn>
                                        <p:tgtEl>
                                          <p:spTgt spid="328732"/>
                                        </p:tgtEl>
                                        <p:attrNameLst>
                                          <p:attrName>style.visibility</p:attrName>
                                        </p:attrNameLst>
                                      </p:cBhvr>
                                      <p:to>
                                        <p:strVal val="visible"/>
                                      </p:to>
                                    </p:set>
                                  </p:childTnLst>
                                  <p:subTnLst>
                                    <p:set>
                                      <p:cBhvr override="childStyle">
                                        <p:cTn dur="1" fill="hold" display="0" masterRel="nextClick" afterEffect="1"/>
                                        <p:tgtEl>
                                          <p:spTgt spid="328732"/>
                                        </p:tgtEl>
                                        <p:attrNameLst>
                                          <p:attrName>style.visibility</p:attrName>
                                        </p:attrNameLst>
                                      </p:cBhvr>
                                      <p:to>
                                        <p:strVal val="hidden"/>
                                      </p:to>
                                    </p:set>
                                  </p:subTnLst>
                                </p:cTn>
                              </p:par>
                            </p:childTnLst>
                          </p:cTn>
                        </p:par>
                        <p:par>
                          <p:cTn id="10" fill="hold" nodeType="afterGroup">
                            <p:stCondLst>
                              <p:cond delay="1000"/>
                            </p:stCondLst>
                            <p:childTnLst>
                              <p:par>
                                <p:cTn id="11" presetID="1" presetClass="entr" presetSubtype="0" fill="hold" nodeType="afterEffect">
                                  <p:stCondLst>
                                    <p:cond delay="1000"/>
                                  </p:stCondLst>
                                  <p:childTnLst>
                                    <p:set>
                                      <p:cBhvr>
                                        <p:cTn id="12" dur="1" fill="hold">
                                          <p:stCondLst>
                                            <p:cond delay="499"/>
                                          </p:stCondLst>
                                        </p:cTn>
                                        <p:tgtEl>
                                          <p:spTgt spid="328719"/>
                                        </p:tgtEl>
                                        <p:attrNameLst>
                                          <p:attrName>style.visibility</p:attrName>
                                        </p:attrNameLst>
                                      </p:cBhvr>
                                      <p:to>
                                        <p:strVal val="visible"/>
                                      </p:to>
                                    </p:set>
                                  </p:childTnLst>
                                  <p:subTnLst>
                                    <p:set>
                                      <p:cBhvr override="childStyle">
                                        <p:cTn dur="1" fill="hold" display="0" masterRel="nextClick" afterEffect="1"/>
                                        <p:tgtEl>
                                          <p:spTgt spid="328719"/>
                                        </p:tgtEl>
                                        <p:attrNameLst>
                                          <p:attrName>style.visibility</p:attrName>
                                        </p:attrNameLst>
                                      </p:cBhvr>
                                      <p:to>
                                        <p:strVal val="hidden"/>
                                      </p:to>
                                    </p:set>
                                  </p:subTnLst>
                                </p:cTn>
                              </p:par>
                            </p:childTnLst>
                          </p:cTn>
                        </p:par>
                        <p:par>
                          <p:cTn id="13" fill="hold" nodeType="afterGroup">
                            <p:stCondLst>
                              <p:cond delay="2500"/>
                            </p:stCondLst>
                            <p:childTnLst>
                              <p:par>
                                <p:cTn id="14" presetID="1" presetClass="entr" presetSubtype="0" fill="hold" nodeType="afterEffect">
                                  <p:stCondLst>
                                    <p:cond delay="1000"/>
                                  </p:stCondLst>
                                  <p:childTnLst>
                                    <p:set>
                                      <p:cBhvr>
                                        <p:cTn id="15" dur="1" fill="hold">
                                          <p:stCondLst>
                                            <p:cond delay="499"/>
                                          </p:stCondLst>
                                        </p:cTn>
                                        <p:tgtEl>
                                          <p:spTgt spid="328720"/>
                                        </p:tgtEl>
                                        <p:attrNameLst>
                                          <p:attrName>style.visibility</p:attrName>
                                        </p:attrNameLst>
                                      </p:cBhvr>
                                      <p:to>
                                        <p:strVal val="visible"/>
                                      </p:to>
                                    </p:set>
                                  </p:childTnLst>
                                  <p:subTnLst>
                                    <p:set>
                                      <p:cBhvr override="childStyle">
                                        <p:cTn dur="1" fill="hold" display="0" masterRel="nextClick" afterEffect="1"/>
                                        <p:tgtEl>
                                          <p:spTgt spid="328720"/>
                                        </p:tgtEl>
                                        <p:attrNameLst>
                                          <p:attrName>style.visibility</p:attrName>
                                        </p:attrNameLst>
                                      </p:cBhvr>
                                      <p:to>
                                        <p:strVal val="hidden"/>
                                      </p:to>
                                    </p:set>
                                  </p:subTnLst>
                                </p:cTn>
                              </p:par>
                            </p:childTnLst>
                          </p:cTn>
                        </p:par>
                        <p:par>
                          <p:cTn id="16" fill="hold" nodeType="afterGroup">
                            <p:stCondLst>
                              <p:cond delay="4000"/>
                            </p:stCondLst>
                            <p:childTnLst>
                              <p:par>
                                <p:cTn id="17" presetID="1" presetClass="entr" presetSubtype="0" fill="hold" nodeType="afterEffect">
                                  <p:stCondLst>
                                    <p:cond delay="1000"/>
                                  </p:stCondLst>
                                  <p:childTnLst>
                                    <p:set>
                                      <p:cBhvr>
                                        <p:cTn id="18" dur="1" fill="hold">
                                          <p:stCondLst>
                                            <p:cond delay="499"/>
                                          </p:stCondLst>
                                        </p:cTn>
                                        <p:tgtEl>
                                          <p:spTgt spid="328721"/>
                                        </p:tgtEl>
                                        <p:attrNameLst>
                                          <p:attrName>style.visibility</p:attrName>
                                        </p:attrNameLst>
                                      </p:cBhvr>
                                      <p:to>
                                        <p:strVal val="visible"/>
                                      </p:to>
                                    </p:set>
                                  </p:childTnLst>
                                  <p:subTnLst>
                                    <p:set>
                                      <p:cBhvr override="childStyle">
                                        <p:cTn dur="1" fill="hold" display="0" masterRel="nextClick" afterEffect="1"/>
                                        <p:tgtEl>
                                          <p:spTgt spid="328721"/>
                                        </p:tgtEl>
                                        <p:attrNameLst>
                                          <p:attrName>style.visibility</p:attrName>
                                        </p:attrNameLst>
                                      </p:cBhvr>
                                      <p:to>
                                        <p:strVal val="hidden"/>
                                      </p:to>
                                    </p:set>
                                  </p:subTnLst>
                                </p:cTn>
                              </p:par>
                            </p:childTnLst>
                          </p:cTn>
                        </p:par>
                        <p:par>
                          <p:cTn id="19" fill="hold" nodeType="afterGroup">
                            <p:stCondLst>
                              <p:cond delay="5500"/>
                            </p:stCondLst>
                            <p:childTnLst>
                              <p:par>
                                <p:cTn id="20" presetID="1" presetClass="entr" presetSubtype="0" fill="hold" nodeType="afterEffect">
                                  <p:stCondLst>
                                    <p:cond delay="1500"/>
                                  </p:stCondLst>
                                  <p:childTnLst>
                                    <p:set>
                                      <p:cBhvr>
                                        <p:cTn id="21" dur="1" fill="hold">
                                          <p:stCondLst>
                                            <p:cond delay="499"/>
                                          </p:stCondLst>
                                        </p:cTn>
                                        <p:tgtEl>
                                          <p:spTgt spid="328723"/>
                                        </p:tgtEl>
                                        <p:attrNameLst>
                                          <p:attrName>style.visibility</p:attrName>
                                        </p:attrNameLst>
                                      </p:cBhvr>
                                      <p:to>
                                        <p:strVal val="visible"/>
                                      </p:to>
                                    </p:set>
                                  </p:childTnLst>
                                  <p:subTnLst>
                                    <p:set>
                                      <p:cBhvr override="childStyle">
                                        <p:cTn dur="1" fill="hold" display="0" masterRel="nextClick" afterEffect="1"/>
                                        <p:tgtEl>
                                          <p:spTgt spid="328723"/>
                                        </p:tgtEl>
                                        <p:attrNameLst>
                                          <p:attrName>style.visibility</p:attrName>
                                        </p:attrNameLst>
                                      </p:cBhvr>
                                      <p:to>
                                        <p:strVal val="hidden"/>
                                      </p:to>
                                    </p:set>
                                  </p:subTnLst>
                                </p:cTn>
                              </p:par>
                            </p:childTnLst>
                          </p:cTn>
                        </p:par>
                        <p:par>
                          <p:cTn id="22" fill="hold" nodeType="afterGroup">
                            <p:stCondLst>
                              <p:cond delay="7500"/>
                            </p:stCondLst>
                            <p:childTnLst>
                              <p:par>
                                <p:cTn id="23" presetID="1" presetClass="entr" presetSubtype="0" fill="hold" nodeType="afterEffect">
                                  <p:stCondLst>
                                    <p:cond delay="1000"/>
                                  </p:stCondLst>
                                  <p:childTnLst>
                                    <p:set>
                                      <p:cBhvr>
                                        <p:cTn id="24" dur="1" fill="hold">
                                          <p:stCondLst>
                                            <p:cond delay="499"/>
                                          </p:stCondLst>
                                        </p:cTn>
                                        <p:tgtEl>
                                          <p:spTgt spid="328722"/>
                                        </p:tgtEl>
                                        <p:attrNameLst>
                                          <p:attrName>style.visibility</p:attrName>
                                        </p:attrNameLst>
                                      </p:cBhvr>
                                      <p:to>
                                        <p:strVal val="visible"/>
                                      </p:to>
                                    </p:set>
                                  </p:childTnLst>
                                  <p:subTnLst>
                                    <p:set>
                                      <p:cBhvr override="childStyle">
                                        <p:cTn dur="1" fill="hold" display="0" masterRel="nextClick" afterEffect="1"/>
                                        <p:tgtEl>
                                          <p:spTgt spid="328722"/>
                                        </p:tgtEl>
                                        <p:attrNameLst>
                                          <p:attrName>style.visibility</p:attrName>
                                        </p:attrNameLst>
                                      </p:cBhvr>
                                      <p:to>
                                        <p:strVal val="hidden"/>
                                      </p:to>
                                    </p:set>
                                  </p:subTnLst>
                                </p:cTn>
                              </p:par>
                            </p:childTnLst>
                          </p:cTn>
                        </p:par>
                        <p:par>
                          <p:cTn id="25" fill="hold" nodeType="afterGroup">
                            <p:stCondLst>
                              <p:cond delay="9000"/>
                            </p:stCondLst>
                            <p:childTnLst>
                              <p:par>
                                <p:cTn id="26" presetID="1" presetClass="entr" presetSubtype="0" fill="hold" nodeType="afterEffect">
                                  <p:stCondLst>
                                    <p:cond delay="1000"/>
                                  </p:stCondLst>
                                  <p:childTnLst>
                                    <p:set>
                                      <p:cBhvr>
                                        <p:cTn id="27" dur="1" fill="hold">
                                          <p:stCondLst>
                                            <p:cond delay="499"/>
                                          </p:stCondLst>
                                        </p:cTn>
                                        <p:tgtEl>
                                          <p:spTgt spid="328724"/>
                                        </p:tgtEl>
                                        <p:attrNameLst>
                                          <p:attrName>style.visibility</p:attrName>
                                        </p:attrNameLst>
                                      </p:cBhvr>
                                      <p:to>
                                        <p:strVal val="visible"/>
                                      </p:to>
                                    </p:set>
                                  </p:childTnLst>
                                  <p:subTnLst>
                                    <p:set>
                                      <p:cBhvr override="childStyle">
                                        <p:cTn dur="1" fill="hold" display="0" masterRel="nextClick" afterEffect="1"/>
                                        <p:tgtEl>
                                          <p:spTgt spid="328724"/>
                                        </p:tgtEl>
                                        <p:attrNameLst>
                                          <p:attrName>style.visibility</p:attrName>
                                        </p:attrNameLst>
                                      </p:cBhvr>
                                      <p:to>
                                        <p:strVal val="hidden"/>
                                      </p:to>
                                    </p:set>
                                  </p:subTnLst>
                                </p:cTn>
                              </p:par>
                            </p:childTnLst>
                          </p:cTn>
                        </p:par>
                        <p:par>
                          <p:cTn id="28" fill="hold" nodeType="afterGroup">
                            <p:stCondLst>
                              <p:cond delay="10500"/>
                            </p:stCondLst>
                            <p:childTnLst>
                              <p:par>
                                <p:cTn id="29" presetID="1" presetClass="entr" presetSubtype="0" fill="hold" nodeType="afterEffect">
                                  <p:stCondLst>
                                    <p:cond delay="1000"/>
                                  </p:stCondLst>
                                  <p:childTnLst>
                                    <p:set>
                                      <p:cBhvr>
                                        <p:cTn id="30" dur="1" fill="hold">
                                          <p:stCondLst>
                                            <p:cond delay="499"/>
                                          </p:stCondLst>
                                        </p:cTn>
                                        <p:tgtEl>
                                          <p:spTgt spid="328725"/>
                                        </p:tgtEl>
                                        <p:attrNameLst>
                                          <p:attrName>style.visibility</p:attrName>
                                        </p:attrNameLst>
                                      </p:cBhvr>
                                      <p:to>
                                        <p:strVal val="visible"/>
                                      </p:to>
                                    </p:set>
                                  </p:childTnLst>
                                  <p:subTnLst>
                                    <p:set>
                                      <p:cBhvr override="childStyle">
                                        <p:cTn dur="1" fill="hold" display="0" masterRel="nextClick" afterEffect="1"/>
                                        <p:tgtEl>
                                          <p:spTgt spid="328725"/>
                                        </p:tgtEl>
                                        <p:attrNameLst>
                                          <p:attrName>style.visibility</p:attrName>
                                        </p:attrNameLst>
                                      </p:cBhvr>
                                      <p:to>
                                        <p:strVal val="hidden"/>
                                      </p:to>
                                    </p:set>
                                  </p:subTnLst>
                                </p:cTn>
                              </p:par>
                            </p:childTnLst>
                          </p:cTn>
                        </p:par>
                        <p:par>
                          <p:cTn id="31" fill="hold" nodeType="afterGroup">
                            <p:stCondLst>
                              <p:cond delay="12000"/>
                            </p:stCondLst>
                            <p:childTnLst>
                              <p:par>
                                <p:cTn id="32" presetID="1" presetClass="entr" presetSubtype="0" fill="hold" nodeType="afterEffect">
                                  <p:stCondLst>
                                    <p:cond delay="1500"/>
                                  </p:stCondLst>
                                  <p:childTnLst>
                                    <p:set>
                                      <p:cBhvr>
                                        <p:cTn id="33" dur="1" fill="hold">
                                          <p:stCondLst>
                                            <p:cond delay="499"/>
                                          </p:stCondLst>
                                        </p:cTn>
                                        <p:tgtEl>
                                          <p:spTgt spid="328707"/>
                                        </p:tgtEl>
                                        <p:attrNameLst>
                                          <p:attrName>style.visibility</p:attrName>
                                        </p:attrNameLst>
                                      </p:cBhvr>
                                      <p:to>
                                        <p:strVal val="visible"/>
                                      </p:to>
                                    </p:set>
                                  </p:childTnLst>
                                  <p:subTnLst>
                                    <p:set>
                                      <p:cBhvr override="childStyle">
                                        <p:cTn dur="1" fill="hold" display="0" masterRel="nextClick" afterEffect="1"/>
                                        <p:tgtEl>
                                          <p:spTgt spid="328707"/>
                                        </p:tgtEl>
                                        <p:attrNameLst>
                                          <p:attrName>style.visibility</p:attrName>
                                        </p:attrNameLst>
                                      </p:cBhvr>
                                      <p:to>
                                        <p:strVal val="hidden"/>
                                      </p:to>
                                    </p:set>
                                  </p:subTnLst>
                                </p:cTn>
                              </p:par>
                            </p:childTnLst>
                          </p:cTn>
                        </p:par>
                        <p:par>
                          <p:cTn id="34" fill="hold" nodeType="afterGroup">
                            <p:stCondLst>
                              <p:cond delay="14000"/>
                            </p:stCondLst>
                            <p:childTnLst>
                              <p:par>
                                <p:cTn id="35" presetID="1" presetClass="entr" presetSubtype="0" fill="hold" nodeType="afterEffect">
                                  <p:stCondLst>
                                    <p:cond delay="1000"/>
                                  </p:stCondLst>
                                  <p:childTnLst>
                                    <p:set>
                                      <p:cBhvr>
                                        <p:cTn id="36" dur="1" fill="hold">
                                          <p:stCondLst>
                                            <p:cond delay="499"/>
                                          </p:stCondLst>
                                        </p:cTn>
                                        <p:tgtEl>
                                          <p:spTgt spid="328726"/>
                                        </p:tgtEl>
                                        <p:attrNameLst>
                                          <p:attrName>style.visibility</p:attrName>
                                        </p:attrNameLst>
                                      </p:cBhvr>
                                      <p:to>
                                        <p:strVal val="visible"/>
                                      </p:to>
                                    </p:set>
                                  </p:childTnLst>
                                  <p:subTnLst>
                                    <p:set>
                                      <p:cBhvr override="childStyle">
                                        <p:cTn dur="1" fill="hold" display="0" masterRel="nextClick" afterEffect="1"/>
                                        <p:tgtEl>
                                          <p:spTgt spid="328726"/>
                                        </p:tgtEl>
                                        <p:attrNameLst>
                                          <p:attrName>style.visibility</p:attrName>
                                        </p:attrNameLst>
                                      </p:cBhvr>
                                      <p:to>
                                        <p:strVal val="hidden"/>
                                      </p:to>
                                    </p:set>
                                  </p:subTnLst>
                                </p:cTn>
                              </p:par>
                            </p:childTnLst>
                          </p:cTn>
                        </p:par>
                        <p:par>
                          <p:cTn id="37" fill="hold" nodeType="afterGroup">
                            <p:stCondLst>
                              <p:cond delay="15500"/>
                            </p:stCondLst>
                            <p:childTnLst>
                              <p:par>
                                <p:cTn id="38" presetID="1" presetClass="entr" presetSubtype="0" fill="hold" nodeType="afterEffect">
                                  <p:stCondLst>
                                    <p:cond delay="1000"/>
                                  </p:stCondLst>
                                  <p:childTnLst>
                                    <p:set>
                                      <p:cBhvr>
                                        <p:cTn id="39" dur="1" fill="hold">
                                          <p:stCondLst>
                                            <p:cond delay="499"/>
                                          </p:stCondLst>
                                        </p:cTn>
                                        <p:tgtEl>
                                          <p:spTgt spid="328706"/>
                                        </p:tgtEl>
                                        <p:attrNameLst>
                                          <p:attrName>style.visibility</p:attrName>
                                        </p:attrNameLst>
                                      </p:cBhvr>
                                      <p:to>
                                        <p:strVal val="visible"/>
                                      </p:to>
                                    </p:set>
                                  </p:childTnLst>
                                  <p:subTnLst>
                                    <p:set>
                                      <p:cBhvr override="childStyle">
                                        <p:cTn dur="1" fill="hold" display="0" masterRel="nextClick" afterEffect="1"/>
                                        <p:tgtEl>
                                          <p:spTgt spid="328706"/>
                                        </p:tgtEl>
                                        <p:attrNameLst>
                                          <p:attrName>style.visibility</p:attrName>
                                        </p:attrNameLst>
                                      </p:cBhvr>
                                      <p:to>
                                        <p:strVal val="hidden"/>
                                      </p:to>
                                    </p:set>
                                  </p:subTnLst>
                                </p:cTn>
                              </p:par>
                            </p:childTnLst>
                          </p:cTn>
                        </p:par>
                        <p:par>
                          <p:cTn id="40" fill="hold" nodeType="afterGroup">
                            <p:stCondLst>
                              <p:cond delay="17000"/>
                            </p:stCondLst>
                            <p:childTnLst>
                              <p:par>
                                <p:cTn id="41" presetID="1" presetClass="entr" presetSubtype="0" fill="hold" nodeType="afterEffect">
                                  <p:stCondLst>
                                    <p:cond delay="1000"/>
                                  </p:stCondLst>
                                  <p:childTnLst>
                                    <p:set>
                                      <p:cBhvr>
                                        <p:cTn id="42" dur="1" fill="hold">
                                          <p:stCondLst>
                                            <p:cond delay="499"/>
                                          </p:stCondLst>
                                        </p:cTn>
                                        <p:tgtEl>
                                          <p:spTgt spid="328727"/>
                                        </p:tgtEl>
                                        <p:attrNameLst>
                                          <p:attrName>style.visibility</p:attrName>
                                        </p:attrNameLst>
                                      </p:cBhvr>
                                      <p:to>
                                        <p:strVal val="visible"/>
                                      </p:to>
                                    </p:set>
                                  </p:childTnLst>
                                  <p:subTnLst>
                                    <p:set>
                                      <p:cBhvr override="childStyle">
                                        <p:cTn dur="1" fill="hold" display="0" masterRel="sameClick" afterEffect="1">
                                          <p:stCondLst>
                                            <p:cond evt="end" delay="0">
                                              <p:tn val="41"/>
                                            </p:cond>
                                          </p:stCondLst>
                                        </p:cTn>
                                        <p:tgtEl>
                                          <p:spTgt spid="328727"/>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8733"/>
                                        </p:tgtEl>
                                        <p:attrNameLst>
                                          <p:attrName>style.visibility</p:attrName>
                                        </p:attrNameLst>
                                      </p:cBhvr>
                                      <p:to>
                                        <p:strVal val="visible"/>
                                      </p:to>
                                    </p:set>
                                  </p:childTnLst>
                                </p:cTn>
                              </p:par>
                            </p:childTnLst>
                          </p:cTn>
                        </p:par>
                        <p:par>
                          <p:cTn id="47" fill="hold" nodeType="afterGroup">
                            <p:stCondLst>
                              <p:cond delay="0"/>
                            </p:stCondLst>
                            <p:childTnLst>
                              <p:par>
                                <p:cTn id="48" presetID="1" presetClass="entr" presetSubtype="0" fill="hold" nodeType="afterEffect">
                                  <p:stCondLst>
                                    <p:cond delay="500"/>
                                  </p:stCondLst>
                                  <p:childTnLst>
                                    <p:set>
                                      <p:cBhvr>
                                        <p:cTn id="49" dur="1" fill="hold">
                                          <p:stCondLst>
                                            <p:cond delay="0"/>
                                          </p:stCondLst>
                                        </p:cTn>
                                        <p:tgtEl>
                                          <p:spTgt spid="328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6714F5B9-E20D-4134-9502-FF456B5593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2080">
              <a:spcBef>
                <a:spcPct val="20000"/>
              </a:spcBef>
              <a:buChar char="•"/>
              <a:defRPr sz="1429">
                <a:solidFill>
                  <a:schemeClr val="tx1"/>
                </a:solidFill>
                <a:latin typeface="Tahoma" panose="020B0604030504040204" pitchFamily="34" charset="0"/>
              </a:defRPr>
            </a:lvl1pPr>
            <a:lvl2pPr marL="379016" indent="-145775" defTabSz="532080">
              <a:spcBef>
                <a:spcPct val="20000"/>
              </a:spcBef>
              <a:buChar char="–"/>
              <a:defRPr sz="1224">
                <a:solidFill>
                  <a:schemeClr val="tx1"/>
                </a:solidFill>
                <a:latin typeface="Tahoma" panose="020B0604030504040204" pitchFamily="34" charset="0"/>
              </a:defRPr>
            </a:lvl2pPr>
            <a:lvl3pPr marL="583102" indent="-116621" defTabSz="532080">
              <a:spcBef>
                <a:spcPct val="20000"/>
              </a:spcBef>
              <a:buChar char="•"/>
              <a:defRPr sz="1020">
                <a:solidFill>
                  <a:schemeClr val="tx1"/>
                </a:solidFill>
                <a:latin typeface="Tahoma" panose="020B0604030504040204" pitchFamily="34" charset="0"/>
              </a:defRPr>
            </a:lvl3pPr>
            <a:lvl4pPr marL="816342" indent="-116621" defTabSz="532080">
              <a:spcBef>
                <a:spcPct val="20000"/>
              </a:spcBef>
              <a:buChar char="–"/>
              <a:defRPr sz="1020">
                <a:solidFill>
                  <a:schemeClr val="tx1"/>
                </a:solidFill>
                <a:latin typeface="Tahoma" panose="020B0604030504040204" pitchFamily="34" charset="0"/>
              </a:defRPr>
            </a:lvl4pPr>
            <a:lvl5pPr marL="1049582" indent="-116621" defTabSz="532080">
              <a:spcBef>
                <a:spcPct val="20000"/>
              </a:spcBef>
              <a:buChar char="»"/>
              <a:defRPr sz="816">
                <a:solidFill>
                  <a:schemeClr val="tx1"/>
                </a:solidFill>
                <a:latin typeface="Tahoma" panose="020B0604030504040204" pitchFamily="34" charset="0"/>
              </a:defRPr>
            </a:lvl5pPr>
            <a:lvl6pPr marL="1282823" indent="-116621" defTabSz="532080" eaLnBrk="0" fontAlgn="base" hangingPunct="0">
              <a:spcBef>
                <a:spcPct val="20000"/>
              </a:spcBef>
              <a:spcAft>
                <a:spcPct val="0"/>
              </a:spcAft>
              <a:buChar char="»"/>
              <a:defRPr sz="816">
                <a:solidFill>
                  <a:schemeClr val="tx1"/>
                </a:solidFill>
                <a:latin typeface="Tahoma" panose="020B0604030504040204" pitchFamily="34" charset="0"/>
              </a:defRPr>
            </a:lvl6pPr>
            <a:lvl7pPr marL="1516064" indent="-116621" defTabSz="532080" eaLnBrk="0" fontAlgn="base" hangingPunct="0">
              <a:spcBef>
                <a:spcPct val="20000"/>
              </a:spcBef>
              <a:spcAft>
                <a:spcPct val="0"/>
              </a:spcAft>
              <a:buChar char="»"/>
              <a:defRPr sz="816">
                <a:solidFill>
                  <a:schemeClr val="tx1"/>
                </a:solidFill>
                <a:latin typeface="Tahoma" panose="020B0604030504040204" pitchFamily="34" charset="0"/>
              </a:defRPr>
            </a:lvl7pPr>
            <a:lvl8pPr marL="1749305" indent="-116621" defTabSz="532080" eaLnBrk="0" fontAlgn="base" hangingPunct="0">
              <a:spcBef>
                <a:spcPct val="20000"/>
              </a:spcBef>
              <a:spcAft>
                <a:spcPct val="0"/>
              </a:spcAft>
              <a:buChar char="»"/>
              <a:defRPr sz="816">
                <a:solidFill>
                  <a:schemeClr val="tx1"/>
                </a:solidFill>
                <a:latin typeface="Tahoma" panose="020B0604030504040204" pitchFamily="34" charset="0"/>
              </a:defRPr>
            </a:lvl8pPr>
            <a:lvl9pPr marL="1982545" indent="-116621" defTabSz="532080" eaLnBrk="0" fontAlgn="base" hangingPunct="0">
              <a:spcBef>
                <a:spcPct val="20000"/>
              </a:spcBef>
              <a:spcAft>
                <a:spcPct val="0"/>
              </a:spcAft>
              <a:buChar char="»"/>
              <a:defRPr sz="816">
                <a:solidFill>
                  <a:schemeClr val="tx1"/>
                </a:solidFill>
                <a:latin typeface="Tahoma" panose="020B0604030504040204" pitchFamily="34" charset="0"/>
              </a:defRPr>
            </a:lvl9pPr>
          </a:lstStyle>
          <a:p>
            <a:pPr>
              <a:spcBef>
                <a:spcPct val="0"/>
              </a:spcBef>
              <a:buFontTx/>
              <a:buNone/>
            </a:pPr>
            <a:fld id="{715B56F7-A5D7-44F3-A063-5BE402A6E324}" type="slidenum">
              <a:rPr lang="en-GB" altLang="en-US" sz="816">
                <a:latin typeface="Arial" panose="020B0604020202020204" pitchFamily="34" charset="0"/>
              </a:rPr>
              <a:pPr>
                <a:spcBef>
                  <a:spcPct val="0"/>
                </a:spcBef>
                <a:buFontTx/>
                <a:buNone/>
              </a:pPr>
              <a:t>35</a:t>
            </a:fld>
            <a:endParaRPr lang="en-GB" altLang="en-US" sz="816">
              <a:latin typeface="Arial" panose="020B0604020202020204" pitchFamily="34" charset="0"/>
            </a:endParaRPr>
          </a:p>
        </p:txBody>
      </p:sp>
      <p:sp>
        <p:nvSpPr>
          <p:cNvPr id="20483" name="Rectangle 2">
            <a:extLst>
              <a:ext uri="{FF2B5EF4-FFF2-40B4-BE49-F238E27FC236}">
                <a16:creationId xmlns:a16="http://schemas.microsoft.com/office/drawing/2014/main" id="{03E7B920-9E3E-4965-8894-65FADE6DC400}"/>
              </a:ext>
            </a:extLst>
          </p:cNvPr>
          <p:cNvSpPr>
            <a:spLocks noGrp="1" noChangeArrowheads="1"/>
          </p:cNvSpPr>
          <p:nvPr>
            <p:ph type="title"/>
          </p:nvPr>
        </p:nvSpPr>
        <p:spPr>
          <a:xfrm>
            <a:off x="2049594" y="742950"/>
            <a:ext cx="5254453" cy="643039"/>
          </a:xfrm>
        </p:spPr>
        <p:txBody>
          <a:bodyPr/>
          <a:lstStyle/>
          <a:p>
            <a:pPr eaLnBrk="1" hangingPunct="1"/>
            <a:r>
              <a:rPr lang="en-US" altLang="en-US" sz="2400" b="0" dirty="0">
                <a:solidFill>
                  <a:schemeClr val="tx2">
                    <a:lumMod val="75000"/>
                  </a:schemeClr>
                </a:solidFill>
              </a:rPr>
              <a:t>Applications</a:t>
            </a:r>
            <a:r>
              <a:rPr lang="en-US" altLang="en-US" dirty="0"/>
              <a:t>	</a:t>
            </a:r>
          </a:p>
        </p:txBody>
      </p:sp>
      <p:sp>
        <p:nvSpPr>
          <p:cNvPr id="20484" name="Rectangle 3">
            <a:extLst>
              <a:ext uri="{FF2B5EF4-FFF2-40B4-BE49-F238E27FC236}">
                <a16:creationId xmlns:a16="http://schemas.microsoft.com/office/drawing/2014/main" id="{FFB2DBF4-6ECB-4A6D-915E-3818AD7295C2}"/>
              </a:ext>
            </a:extLst>
          </p:cNvPr>
          <p:cNvSpPr>
            <a:spLocks noGrp="1" noChangeArrowheads="1"/>
          </p:cNvSpPr>
          <p:nvPr>
            <p:ph type="body" idx="1"/>
          </p:nvPr>
        </p:nvSpPr>
        <p:spPr>
          <a:xfrm>
            <a:off x="2045198" y="1327382"/>
            <a:ext cx="5092478" cy="2915541"/>
          </a:xfrm>
        </p:spPr>
        <p:txBody>
          <a:bodyPr>
            <a:normAutofit fontScale="92500"/>
          </a:bodyPr>
          <a:lstStyle/>
          <a:p>
            <a:pPr marL="272114" indent="-272114">
              <a:lnSpc>
                <a:spcPct val="110000"/>
              </a:lnSpc>
            </a:pPr>
            <a:r>
              <a:rPr lang="en-US" altLang="en-US" dirty="0">
                <a:solidFill>
                  <a:schemeClr val="tx2">
                    <a:lumMod val="75000"/>
                  </a:schemeClr>
                </a:solidFill>
              </a:rPr>
              <a:t>A technique demanded by many real world tasks</a:t>
            </a:r>
          </a:p>
          <a:p>
            <a:pPr marL="499686" lvl="1" indent="-233240"/>
            <a:r>
              <a:rPr lang="en-US" altLang="en-US" sz="1020" dirty="0">
                <a:solidFill>
                  <a:schemeClr val="tx2">
                    <a:lumMod val="75000"/>
                  </a:schemeClr>
                </a:solidFill>
              </a:rPr>
              <a:t>Bank/Internet Security: fraud/spam pattern discovery</a:t>
            </a:r>
          </a:p>
          <a:p>
            <a:pPr marL="499686" lvl="1" indent="-233240"/>
            <a:r>
              <a:rPr lang="en-US" altLang="en-US" sz="1020" dirty="0">
                <a:solidFill>
                  <a:schemeClr val="tx2">
                    <a:lumMod val="75000"/>
                  </a:schemeClr>
                </a:solidFill>
              </a:rPr>
              <a:t>Biology: taxonomy of living things such as kingdom, phylum, class, order, family, genus and species</a:t>
            </a:r>
          </a:p>
          <a:p>
            <a:pPr marL="499686" lvl="1" indent="-233240"/>
            <a:r>
              <a:rPr lang="en-US" altLang="en-US" sz="1020" dirty="0">
                <a:solidFill>
                  <a:schemeClr val="tx2">
                    <a:lumMod val="75000"/>
                  </a:schemeClr>
                </a:solidFill>
              </a:rPr>
              <a:t>City-planning: Identifying groups of houses according to their house type, value, and geographical location</a:t>
            </a:r>
          </a:p>
          <a:p>
            <a:pPr marL="499686" lvl="1" indent="-233240"/>
            <a:r>
              <a:rPr lang="en-US" altLang="en-US" sz="1020" dirty="0">
                <a:solidFill>
                  <a:schemeClr val="tx2">
                    <a:lumMod val="75000"/>
                  </a:schemeClr>
                </a:solidFill>
              </a:rPr>
              <a:t>Climate change: understanding earth climate, find patterns of atmospheric and ocean</a:t>
            </a:r>
          </a:p>
          <a:p>
            <a:pPr marL="499686" lvl="1" indent="-233240"/>
            <a:r>
              <a:rPr lang="en-US" altLang="en-US" sz="1020" dirty="0">
                <a:solidFill>
                  <a:schemeClr val="tx2">
                    <a:lumMod val="75000"/>
                  </a:schemeClr>
                </a:solidFill>
              </a:rPr>
              <a:t>Finance: stock clustering analysis to uncover correlation underlying shares</a:t>
            </a:r>
          </a:p>
          <a:p>
            <a:pPr marL="499686" lvl="1" indent="-233240"/>
            <a:r>
              <a:rPr lang="en-US" altLang="en-US" sz="1020" dirty="0">
                <a:solidFill>
                  <a:schemeClr val="tx2">
                    <a:lumMod val="75000"/>
                  </a:schemeClr>
                </a:solidFill>
              </a:rPr>
              <a:t>Image Compression/segmentation: coherent pixels grouped </a:t>
            </a:r>
          </a:p>
          <a:p>
            <a:pPr marL="499686" lvl="1" indent="-233240"/>
            <a:r>
              <a:rPr lang="en-US" altLang="en-US" sz="1020" dirty="0">
                <a:solidFill>
                  <a:schemeClr val="tx2">
                    <a:lumMod val="75000"/>
                  </a:schemeClr>
                </a:solidFill>
              </a:rPr>
              <a:t>Information retrieval/</a:t>
            </a:r>
            <a:r>
              <a:rPr lang="en-US" altLang="en-US" sz="1020" dirty="0" err="1">
                <a:solidFill>
                  <a:schemeClr val="tx2">
                    <a:lumMod val="75000"/>
                  </a:schemeClr>
                </a:solidFill>
              </a:rPr>
              <a:t>organisation</a:t>
            </a:r>
            <a:r>
              <a:rPr lang="en-US" altLang="en-US" sz="1020" dirty="0">
                <a:solidFill>
                  <a:schemeClr val="tx2">
                    <a:lumMod val="75000"/>
                  </a:schemeClr>
                </a:solidFill>
              </a:rPr>
              <a:t>: Google search, topic-based news</a:t>
            </a:r>
          </a:p>
          <a:p>
            <a:pPr marL="499686" lvl="1" indent="-233240"/>
            <a:r>
              <a:rPr lang="en-US" altLang="en-US" sz="1020" dirty="0">
                <a:solidFill>
                  <a:schemeClr val="tx2">
                    <a:lumMod val="75000"/>
                  </a:schemeClr>
                </a:solidFill>
              </a:rPr>
              <a:t>Land use: Identification of areas of similar land use in an earth observation database</a:t>
            </a:r>
          </a:p>
          <a:p>
            <a:pPr marL="499686" lvl="1" indent="-233240"/>
            <a:r>
              <a:rPr lang="en-US" altLang="en-US" sz="1020" dirty="0">
                <a:solidFill>
                  <a:schemeClr val="tx2">
                    <a:lumMod val="75000"/>
                  </a:schemeClr>
                </a:solidFill>
              </a:rPr>
              <a:t>Marketing: Help marketers discover distinct groups in their customer bases, and then use this knowledge to develop targeted marketing programs</a:t>
            </a:r>
          </a:p>
          <a:p>
            <a:pPr marL="499686" lvl="1" indent="-233240"/>
            <a:r>
              <a:rPr lang="en-US" altLang="en-US" sz="1020" dirty="0">
                <a:solidFill>
                  <a:schemeClr val="tx2">
                    <a:lumMod val="75000"/>
                  </a:schemeClr>
                </a:solidFill>
              </a:rPr>
              <a:t>Social network mining: special interest group automatic discovery</a:t>
            </a:r>
          </a:p>
          <a:p>
            <a:pPr marL="499686" lvl="1" indent="-233240">
              <a:lnSpc>
                <a:spcPct val="110000"/>
              </a:lnSpc>
            </a:pPr>
            <a:endParaRPr lang="en-US" altLang="en-US" sz="102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0A1C-3A15-4E0A-BBBE-FAC291FAE5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B67379-EF2A-477E-A4FB-B29373595A7D}"/>
              </a:ext>
            </a:extLst>
          </p:cNvPr>
          <p:cNvSpPr>
            <a:spLocks noGrp="1"/>
          </p:cNvSpPr>
          <p:nvPr>
            <p:ph idx="1"/>
          </p:nvPr>
        </p:nvSpPr>
        <p:spPr/>
        <p:txBody>
          <a:bodyPr/>
          <a:lstStyle/>
          <a:p>
            <a:pPr algn="ctr">
              <a:buNone/>
            </a:pPr>
            <a:r>
              <a:rPr lang="en-US" dirty="0">
                <a:solidFill>
                  <a:srgbClr val="FF0000"/>
                </a:solidFill>
              </a:rPr>
              <a:t>Thank You</a:t>
            </a:r>
          </a:p>
        </p:txBody>
      </p:sp>
    </p:spTree>
    <p:extLst>
      <p:ext uri="{BB962C8B-B14F-4D97-AF65-F5344CB8AC3E}">
        <p14:creationId xmlns:p14="http://schemas.microsoft.com/office/powerpoint/2010/main" val="357640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1CFD6DB3-A6F7-4F2C-B480-6BA64A87A291}"/>
              </a:ext>
            </a:extLst>
          </p:cNvPr>
          <p:cNvSpPr>
            <a:spLocks noGrp="1" noChangeArrowheads="1"/>
          </p:cNvSpPr>
          <p:nvPr>
            <p:ph type="title"/>
          </p:nvPr>
        </p:nvSpPr>
        <p:spPr>
          <a:xfrm>
            <a:off x="838200" y="628650"/>
            <a:ext cx="7391400" cy="606029"/>
          </a:xfrm>
        </p:spPr>
        <p:txBody>
          <a:bodyPr>
            <a:noAutofit/>
          </a:bodyPr>
          <a:lstStyle/>
          <a:p>
            <a:pPr eaLnBrk="1" hangingPunct="1"/>
            <a:r>
              <a:rPr lang="en-US" altLang="en-US" sz="2800" dirty="0">
                <a:latin typeface="+mn-lt"/>
                <a:ea typeface="+mn-ea"/>
                <a:cs typeface="+mn-cs"/>
              </a:rPr>
              <a:t>Supervised learning vs. unsupervised learning</a:t>
            </a:r>
          </a:p>
        </p:txBody>
      </p:sp>
      <p:sp>
        <p:nvSpPr>
          <p:cNvPr id="7173" name="Rectangle 3">
            <a:extLst>
              <a:ext uri="{FF2B5EF4-FFF2-40B4-BE49-F238E27FC236}">
                <a16:creationId xmlns:a16="http://schemas.microsoft.com/office/drawing/2014/main" id="{FE4C4392-BF77-4FD1-88ED-BCA70553A75B}"/>
              </a:ext>
            </a:extLst>
          </p:cNvPr>
          <p:cNvSpPr>
            <a:spLocks noGrp="1" noChangeArrowheads="1"/>
          </p:cNvSpPr>
          <p:nvPr>
            <p:ph idx="1"/>
          </p:nvPr>
        </p:nvSpPr>
        <p:spPr>
          <a:xfrm>
            <a:off x="1429666" y="1143000"/>
            <a:ext cx="6137672" cy="3531394"/>
          </a:xfrm>
        </p:spPr>
        <p:txBody>
          <a:bodyPr/>
          <a:lstStyle/>
          <a:p>
            <a:pPr eaLnBrk="1" hangingPunct="1"/>
            <a:endParaRPr lang="en-US" altLang="ja-JP" sz="1500" b="1" dirty="0">
              <a:solidFill>
                <a:schemeClr val="tx2">
                  <a:lumMod val="75000"/>
                </a:schemeClr>
              </a:solidFill>
              <a:ea typeface="ＭＳ Ｐゴシック" panose="020B0600070205080204" pitchFamily="34" charset="-128"/>
            </a:endParaRPr>
          </a:p>
          <a:p>
            <a:pPr marL="0" indent="0" algn="just">
              <a:buNone/>
            </a:pPr>
            <a:r>
              <a:rPr lang="en-US" altLang="ja-JP" sz="1500" b="1" dirty="0"/>
              <a:t>Supervised learning</a:t>
            </a:r>
            <a:r>
              <a:rPr lang="en-US" altLang="ja-JP" sz="1500" dirty="0"/>
              <a:t>: discover patterns in the data that relate data attributes with a target (class) attribute. </a:t>
            </a:r>
          </a:p>
          <a:p>
            <a:pPr marL="0" indent="0" algn="just">
              <a:buNone/>
            </a:pPr>
            <a:r>
              <a:rPr lang="en-US" altLang="ja-JP" sz="1500" dirty="0"/>
              <a:t>Deals with labeled data.</a:t>
            </a:r>
          </a:p>
          <a:p>
            <a:pPr marL="0" lvl="1" indent="0" algn="just">
              <a:spcBef>
                <a:spcPts val="400"/>
              </a:spcBef>
              <a:buSzPct val="68000"/>
              <a:buNone/>
            </a:pPr>
            <a:r>
              <a:rPr lang="en-US" altLang="ja-JP" sz="1500" dirty="0"/>
              <a:t>These patterns are then utilized to predict the values of the target attribute in future data instances. </a:t>
            </a:r>
          </a:p>
          <a:p>
            <a:pPr marL="0" lvl="1" indent="0" algn="just">
              <a:spcBef>
                <a:spcPts val="400"/>
              </a:spcBef>
              <a:buSzPct val="68000"/>
              <a:buNone/>
            </a:pPr>
            <a:endParaRPr lang="en-US" altLang="ja-JP" sz="1500" dirty="0"/>
          </a:p>
          <a:p>
            <a:pPr marL="0" indent="0" algn="just">
              <a:buNone/>
            </a:pPr>
            <a:r>
              <a:rPr lang="en-US" altLang="ja-JP" sz="1500" b="1" dirty="0"/>
              <a:t>Unsupervised learning</a:t>
            </a:r>
            <a:r>
              <a:rPr lang="en-US" altLang="ja-JP" sz="1500" dirty="0"/>
              <a:t>: The data have no target attribute. </a:t>
            </a:r>
          </a:p>
          <a:p>
            <a:pPr marL="0" indent="0" algn="just">
              <a:buNone/>
            </a:pPr>
            <a:r>
              <a:rPr lang="en-US" altLang="ja-JP" sz="1500" dirty="0"/>
              <a:t>Deals with unlabeled data.</a:t>
            </a:r>
          </a:p>
          <a:p>
            <a:pPr marL="0" lvl="1" indent="0" algn="just">
              <a:spcBef>
                <a:spcPts val="400"/>
              </a:spcBef>
              <a:buSzPct val="68000"/>
              <a:buNone/>
            </a:pPr>
            <a:r>
              <a:rPr lang="en-US" altLang="ja-JP" sz="1500" dirty="0"/>
              <a:t>We want to explore the data to find some intrinsic structures in them. </a:t>
            </a:r>
            <a:endParaRPr lang="en-US" altLang="en-US" sz="1500" dirty="0"/>
          </a:p>
        </p:txBody>
      </p:sp>
      <p:sp>
        <p:nvSpPr>
          <p:cNvPr id="5" name="Slide Number Placeholder 4">
            <a:extLst>
              <a:ext uri="{FF2B5EF4-FFF2-40B4-BE49-F238E27FC236}">
                <a16:creationId xmlns:a16="http://schemas.microsoft.com/office/drawing/2014/main" id="{334E9B40-C856-4CA1-992D-2111AF32AFCE}"/>
              </a:ext>
            </a:extLst>
          </p:cNvPr>
          <p:cNvSpPr>
            <a:spLocks noGrp="1"/>
          </p:cNvSpPr>
          <p:nvPr>
            <p:ph type="sldNum" sz="quarter" idx="12"/>
          </p:nvPr>
        </p:nvSpPr>
        <p:spPr/>
        <p:txBody>
          <a:bodyPr/>
          <a:lstStyle/>
          <a:p>
            <a:pPr>
              <a:defRPr/>
            </a:pPr>
            <a:fld id="{F41A589E-CE10-4776-A369-91B4372EA296}" type="slidenum">
              <a:rPr lang="en-US" altLang="en-US"/>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8007-7F79-493C-85E1-D8DED1B931A1}"/>
              </a:ext>
            </a:extLst>
          </p:cNvPr>
          <p:cNvSpPr>
            <a:spLocks noGrp="1"/>
          </p:cNvSpPr>
          <p:nvPr>
            <p:ph type="title"/>
          </p:nvPr>
        </p:nvSpPr>
        <p:spPr>
          <a:xfrm>
            <a:off x="1485900" y="548877"/>
            <a:ext cx="6172200" cy="514351"/>
          </a:xfrm>
        </p:spPr>
        <p:txBody>
          <a:bodyPr>
            <a:noAutofit/>
          </a:bodyPr>
          <a:lstStyle/>
          <a:p>
            <a:r>
              <a:rPr lang="en-US" sz="2800" dirty="0">
                <a:latin typeface="+mn-lt"/>
                <a:ea typeface="+mn-ea"/>
                <a:cs typeface="+mn-cs"/>
              </a:rPr>
              <a:t>What is clustering</a:t>
            </a:r>
          </a:p>
        </p:txBody>
      </p:sp>
      <p:sp>
        <p:nvSpPr>
          <p:cNvPr id="3" name="Content Placeholder 2">
            <a:extLst>
              <a:ext uri="{FF2B5EF4-FFF2-40B4-BE49-F238E27FC236}">
                <a16:creationId xmlns:a16="http://schemas.microsoft.com/office/drawing/2014/main" id="{BD3CED35-8020-4BF7-8DEE-889D1A7E6A77}"/>
              </a:ext>
            </a:extLst>
          </p:cNvPr>
          <p:cNvSpPr>
            <a:spLocks noGrp="1"/>
          </p:cNvSpPr>
          <p:nvPr>
            <p:ph idx="1"/>
          </p:nvPr>
        </p:nvSpPr>
        <p:spPr>
          <a:xfrm>
            <a:off x="1485900" y="1200150"/>
            <a:ext cx="6172200" cy="3657600"/>
          </a:xfrm>
        </p:spPr>
        <p:txBody>
          <a:bodyPr/>
          <a:lstStyle/>
          <a:p>
            <a:pPr marL="400050" indent="-400050" algn="just">
              <a:lnSpc>
                <a:spcPct val="90000"/>
              </a:lnSpc>
            </a:pPr>
            <a:r>
              <a:rPr lang="en-GB" sz="1500" b="1" dirty="0"/>
              <a:t>Clustering: </a:t>
            </a:r>
            <a:r>
              <a:rPr lang="en-GB" sz="1500" dirty="0"/>
              <a:t>The task of dividing the population or data points into a number of groups/clusters.</a:t>
            </a:r>
          </a:p>
          <a:p>
            <a:pPr marL="0" indent="0" algn="just">
              <a:lnSpc>
                <a:spcPct val="90000"/>
              </a:lnSpc>
              <a:buNone/>
            </a:pPr>
            <a:r>
              <a:rPr lang="en-GB" sz="1500" dirty="0"/>
              <a:t>         -- segregate groups with similar traits and assign them into clusters.</a:t>
            </a:r>
          </a:p>
          <a:p>
            <a:pPr marL="400050" indent="-400050" algn="just">
              <a:lnSpc>
                <a:spcPct val="90000"/>
              </a:lnSpc>
            </a:pPr>
            <a:r>
              <a:rPr lang="en-US" altLang="en-US" sz="1500" b="1" dirty="0"/>
              <a:t>Cluster:</a:t>
            </a:r>
            <a:r>
              <a:rPr lang="en-US" altLang="en-US" sz="1500" dirty="0"/>
              <a:t> A collection/group of data objects/points</a:t>
            </a:r>
          </a:p>
          <a:p>
            <a:pPr marL="734616" lvl="1" indent="-342900" algn="just">
              <a:lnSpc>
                <a:spcPct val="90000"/>
              </a:lnSpc>
            </a:pPr>
            <a:r>
              <a:rPr lang="en-US" altLang="en-US" sz="1500" dirty="0"/>
              <a:t>similar (or related) to one another within the same group</a:t>
            </a:r>
          </a:p>
          <a:p>
            <a:pPr marL="734616" lvl="1" indent="-342900" algn="just">
              <a:lnSpc>
                <a:spcPct val="90000"/>
              </a:lnSpc>
            </a:pPr>
            <a:r>
              <a:rPr lang="en-US" altLang="en-US" sz="1500" dirty="0"/>
              <a:t>dissimilar (or unrelated) to the objects in other groups</a:t>
            </a:r>
          </a:p>
          <a:p>
            <a:pPr marL="734616" lvl="1" indent="-342900" algn="just">
              <a:lnSpc>
                <a:spcPct val="90000"/>
              </a:lnSpc>
            </a:pPr>
            <a:r>
              <a:rPr lang="en-US" altLang="en-US" sz="1500" dirty="0"/>
              <a:t>high intra-class similarity dissimilar</a:t>
            </a:r>
          </a:p>
          <a:p>
            <a:pPr marL="734616" lvl="1" indent="-342900" algn="just">
              <a:lnSpc>
                <a:spcPct val="90000"/>
              </a:lnSpc>
            </a:pPr>
            <a:r>
              <a:rPr lang="en-US" altLang="en-US" sz="1500" dirty="0"/>
              <a:t>low inter-class similarity </a:t>
            </a:r>
          </a:p>
          <a:p>
            <a:pPr marL="400050" indent="-400050" algn="just">
              <a:lnSpc>
                <a:spcPct val="90000"/>
              </a:lnSpc>
            </a:pPr>
            <a:r>
              <a:rPr lang="en-US" altLang="en-US" sz="1500" b="1" dirty="0"/>
              <a:t>Cluster analysis</a:t>
            </a:r>
          </a:p>
          <a:p>
            <a:pPr marL="734616" lvl="1" indent="-342900" algn="just">
              <a:lnSpc>
                <a:spcPct val="90000"/>
              </a:lnSpc>
            </a:pPr>
            <a:r>
              <a:rPr lang="en-US" altLang="en-US" sz="1500" dirty="0"/>
              <a:t>find similarities between data according to characteristics underlying the data .</a:t>
            </a:r>
          </a:p>
          <a:p>
            <a:pPr marL="734616" lvl="1" indent="-342900" algn="just">
              <a:lnSpc>
                <a:spcPct val="90000"/>
              </a:lnSpc>
            </a:pPr>
            <a:r>
              <a:rPr lang="en-US" altLang="en-US" sz="1500" dirty="0"/>
              <a:t>Two general tasks: identify the “natural” clustering number and properly grouping objects into “sensible” clusters</a:t>
            </a:r>
          </a:p>
          <a:p>
            <a:endParaRPr lang="en-US" dirty="0"/>
          </a:p>
          <a:p>
            <a:endParaRPr lang="en-US" dirty="0"/>
          </a:p>
        </p:txBody>
      </p:sp>
    </p:spTree>
    <p:extLst>
      <p:ext uri="{BB962C8B-B14F-4D97-AF65-F5344CB8AC3E}">
        <p14:creationId xmlns:p14="http://schemas.microsoft.com/office/powerpoint/2010/main" val="195115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4ED0367F-0514-43AA-A2EF-BDBE20B6A5C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2080">
              <a:spcBef>
                <a:spcPct val="20000"/>
              </a:spcBef>
              <a:buChar char="•"/>
              <a:defRPr sz="1429">
                <a:solidFill>
                  <a:schemeClr val="tx1"/>
                </a:solidFill>
                <a:latin typeface="Tahoma" panose="020B0604030504040204" pitchFamily="34" charset="0"/>
              </a:defRPr>
            </a:lvl1pPr>
            <a:lvl2pPr marL="379016" indent="-145775" defTabSz="532080">
              <a:spcBef>
                <a:spcPct val="20000"/>
              </a:spcBef>
              <a:buChar char="–"/>
              <a:defRPr sz="1224">
                <a:solidFill>
                  <a:schemeClr val="tx1"/>
                </a:solidFill>
                <a:latin typeface="Tahoma" panose="020B0604030504040204" pitchFamily="34" charset="0"/>
              </a:defRPr>
            </a:lvl2pPr>
            <a:lvl3pPr marL="583102" indent="-116621" defTabSz="532080">
              <a:spcBef>
                <a:spcPct val="20000"/>
              </a:spcBef>
              <a:buChar char="•"/>
              <a:defRPr sz="1020">
                <a:solidFill>
                  <a:schemeClr val="tx1"/>
                </a:solidFill>
                <a:latin typeface="Tahoma" panose="020B0604030504040204" pitchFamily="34" charset="0"/>
              </a:defRPr>
            </a:lvl3pPr>
            <a:lvl4pPr marL="816342" indent="-116621" defTabSz="532080">
              <a:spcBef>
                <a:spcPct val="20000"/>
              </a:spcBef>
              <a:buChar char="–"/>
              <a:defRPr sz="1020">
                <a:solidFill>
                  <a:schemeClr val="tx1"/>
                </a:solidFill>
                <a:latin typeface="Tahoma" panose="020B0604030504040204" pitchFamily="34" charset="0"/>
              </a:defRPr>
            </a:lvl4pPr>
            <a:lvl5pPr marL="1049582" indent="-116621" defTabSz="532080">
              <a:spcBef>
                <a:spcPct val="20000"/>
              </a:spcBef>
              <a:buChar char="»"/>
              <a:defRPr sz="816">
                <a:solidFill>
                  <a:schemeClr val="tx1"/>
                </a:solidFill>
                <a:latin typeface="Tahoma" panose="020B0604030504040204" pitchFamily="34" charset="0"/>
              </a:defRPr>
            </a:lvl5pPr>
            <a:lvl6pPr marL="1282823" indent="-116621" defTabSz="532080" eaLnBrk="0" fontAlgn="base" hangingPunct="0">
              <a:spcBef>
                <a:spcPct val="20000"/>
              </a:spcBef>
              <a:spcAft>
                <a:spcPct val="0"/>
              </a:spcAft>
              <a:buChar char="»"/>
              <a:defRPr sz="816">
                <a:solidFill>
                  <a:schemeClr val="tx1"/>
                </a:solidFill>
                <a:latin typeface="Tahoma" panose="020B0604030504040204" pitchFamily="34" charset="0"/>
              </a:defRPr>
            </a:lvl6pPr>
            <a:lvl7pPr marL="1516064" indent="-116621" defTabSz="532080" eaLnBrk="0" fontAlgn="base" hangingPunct="0">
              <a:spcBef>
                <a:spcPct val="20000"/>
              </a:spcBef>
              <a:spcAft>
                <a:spcPct val="0"/>
              </a:spcAft>
              <a:buChar char="»"/>
              <a:defRPr sz="816">
                <a:solidFill>
                  <a:schemeClr val="tx1"/>
                </a:solidFill>
                <a:latin typeface="Tahoma" panose="020B0604030504040204" pitchFamily="34" charset="0"/>
              </a:defRPr>
            </a:lvl7pPr>
            <a:lvl8pPr marL="1749305" indent="-116621" defTabSz="532080" eaLnBrk="0" fontAlgn="base" hangingPunct="0">
              <a:spcBef>
                <a:spcPct val="20000"/>
              </a:spcBef>
              <a:spcAft>
                <a:spcPct val="0"/>
              </a:spcAft>
              <a:buChar char="»"/>
              <a:defRPr sz="816">
                <a:solidFill>
                  <a:schemeClr val="tx1"/>
                </a:solidFill>
                <a:latin typeface="Tahoma" panose="020B0604030504040204" pitchFamily="34" charset="0"/>
              </a:defRPr>
            </a:lvl8pPr>
            <a:lvl9pPr marL="1982545" indent="-116621" defTabSz="532080" eaLnBrk="0" fontAlgn="base" hangingPunct="0">
              <a:spcBef>
                <a:spcPct val="20000"/>
              </a:spcBef>
              <a:spcAft>
                <a:spcPct val="0"/>
              </a:spcAft>
              <a:buChar char="»"/>
              <a:defRPr sz="816">
                <a:solidFill>
                  <a:schemeClr val="tx1"/>
                </a:solidFill>
                <a:latin typeface="Tahoma" panose="020B0604030504040204" pitchFamily="34" charset="0"/>
              </a:defRPr>
            </a:lvl9pPr>
          </a:lstStyle>
          <a:p>
            <a:pPr>
              <a:spcBef>
                <a:spcPct val="0"/>
              </a:spcBef>
              <a:buFontTx/>
              <a:buNone/>
            </a:pPr>
            <a:fld id="{BAE7577B-80FC-4044-BAB5-E61A08A0C7A9}" type="slidenum">
              <a:rPr lang="en-GB" altLang="en-US" sz="816">
                <a:latin typeface="Arial" panose="020B0604020202020204" pitchFamily="34" charset="0"/>
              </a:rPr>
              <a:pPr>
                <a:spcBef>
                  <a:spcPct val="0"/>
                </a:spcBef>
                <a:buFontTx/>
                <a:buNone/>
              </a:pPr>
              <a:t>6</a:t>
            </a:fld>
            <a:endParaRPr lang="en-GB" altLang="en-US" sz="816">
              <a:latin typeface="Arial" panose="020B0604020202020204" pitchFamily="34" charset="0"/>
            </a:endParaRPr>
          </a:p>
        </p:txBody>
      </p:sp>
      <p:sp>
        <p:nvSpPr>
          <p:cNvPr id="5123" name="Rectangle 2">
            <a:extLst>
              <a:ext uri="{FF2B5EF4-FFF2-40B4-BE49-F238E27FC236}">
                <a16:creationId xmlns:a16="http://schemas.microsoft.com/office/drawing/2014/main" id="{045EE220-0234-416B-AFFF-B7B33945CE59}"/>
              </a:ext>
            </a:extLst>
          </p:cNvPr>
          <p:cNvSpPr>
            <a:spLocks noGrp="1" noChangeArrowheads="1"/>
          </p:cNvSpPr>
          <p:nvPr>
            <p:ph type="title"/>
          </p:nvPr>
        </p:nvSpPr>
        <p:spPr>
          <a:xfrm>
            <a:off x="2045198" y="643039"/>
            <a:ext cx="5254453" cy="643039"/>
          </a:xfrm>
        </p:spPr>
        <p:txBody>
          <a:bodyPr/>
          <a:lstStyle/>
          <a:p>
            <a:pPr eaLnBrk="1" hangingPunct="1"/>
            <a:r>
              <a:rPr lang="en-US" altLang="en-US" sz="2400" dirty="0">
                <a:solidFill>
                  <a:schemeClr val="tx2">
                    <a:lumMod val="75000"/>
                  </a:schemeClr>
                </a:solidFill>
              </a:rPr>
              <a:t>Illustrative Example  </a:t>
            </a:r>
            <a:r>
              <a:rPr lang="en-US" altLang="en-US" dirty="0"/>
              <a:t>	</a:t>
            </a:r>
          </a:p>
        </p:txBody>
      </p:sp>
      <p:sp>
        <p:nvSpPr>
          <p:cNvPr id="5124" name="Rectangle 3">
            <a:extLst>
              <a:ext uri="{FF2B5EF4-FFF2-40B4-BE49-F238E27FC236}">
                <a16:creationId xmlns:a16="http://schemas.microsoft.com/office/drawing/2014/main" id="{243E1EB5-7754-428B-98D5-C5376F7EC78A}"/>
              </a:ext>
            </a:extLst>
          </p:cNvPr>
          <p:cNvSpPr>
            <a:spLocks noGrp="1" noChangeArrowheads="1"/>
          </p:cNvSpPr>
          <p:nvPr>
            <p:ph type="body" idx="1"/>
          </p:nvPr>
        </p:nvSpPr>
        <p:spPr>
          <a:xfrm>
            <a:off x="2122946" y="1367065"/>
            <a:ext cx="5053604" cy="2915541"/>
          </a:xfrm>
        </p:spPr>
        <p:txBody>
          <a:bodyPr/>
          <a:lstStyle/>
          <a:p>
            <a:pPr marL="272114" indent="-272114">
              <a:lnSpc>
                <a:spcPct val="110000"/>
              </a:lnSpc>
            </a:pPr>
            <a:r>
              <a:rPr lang="en-US" altLang="en-US" sz="1633" dirty="0">
                <a:solidFill>
                  <a:schemeClr val="tx2">
                    <a:lumMod val="75000"/>
                  </a:schemeClr>
                </a:solidFill>
              </a:rPr>
              <a:t>How many clusters?</a:t>
            </a:r>
          </a:p>
        </p:txBody>
      </p:sp>
      <p:pic>
        <p:nvPicPr>
          <p:cNvPr id="5125" name="Picture 4">
            <a:extLst>
              <a:ext uri="{FF2B5EF4-FFF2-40B4-BE49-F238E27FC236}">
                <a16:creationId xmlns:a16="http://schemas.microsoft.com/office/drawing/2014/main" id="{9705102F-538A-4A2A-8A93-D88ADCF2F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919" y="1794677"/>
            <a:ext cx="2876667" cy="220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7845" name="Picture 5">
            <a:extLst>
              <a:ext uri="{FF2B5EF4-FFF2-40B4-BE49-F238E27FC236}">
                <a16:creationId xmlns:a16="http://schemas.microsoft.com/office/drawing/2014/main" id="{A8FEB637-2014-4718-83D0-D8A6A2088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794" y="1794678"/>
            <a:ext cx="2824025" cy="220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7846" name="Picture 6">
            <a:extLst>
              <a:ext uri="{FF2B5EF4-FFF2-40B4-BE49-F238E27FC236}">
                <a16:creationId xmlns:a16="http://schemas.microsoft.com/office/drawing/2014/main" id="{332BDD59-0A84-4EB6-A5A7-107CC05C0F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793" y="1794678"/>
            <a:ext cx="2807018" cy="220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7845"/>
                                        </p:tgtEl>
                                        <p:attrNameLst>
                                          <p:attrName>style.visibility</p:attrName>
                                        </p:attrNameLst>
                                      </p:cBhvr>
                                      <p:to>
                                        <p:strVal val="visible"/>
                                      </p:to>
                                    </p:set>
                                    <p:animEffect transition="in" filter="blinds(horizontal)">
                                      <p:cBhvr>
                                        <p:cTn id="7" dur="500"/>
                                        <p:tgtEl>
                                          <p:spTgt spid="547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7846"/>
                                        </p:tgtEl>
                                        <p:attrNameLst>
                                          <p:attrName>style.visibility</p:attrName>
                                        </p:attrNameLst>
                                      </p:cBhvr>
                                      <p:to>
                                        <p:strVal val="visible"/>
                                      </p:to>
                                    </p:set>
                                    <p:animEffect transition="in" filter="blinds(horizontal)">
                                      <p:cBhvr>
                                        <p:cTn id="12" dur="500"/>
                                        <p:tgtEl>
                                          <p:spTgt spid="547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097C48-B635-AA6E-EEAE-31621246A419}"/>
              </a:ext>
            </a:extLst>
          </p:cNvPr>
          <p:cNvSpPr>
            <a:spLocks noGrp="1"/>
          </p:cNvSpPr>
          <p:nvPr>
            <p:ph idx="1"/>
          </p:nvPr>
        </p:nvSpPr>
        <p:spPr/>
        <p:txBody>
          <a:bodyPr>
            <a:noAutofit/>
          </a:bodyPr>
          <a:lstStyle/>
          <a:p>
            <a:r>
              <a:rPr lang="en-US" dirty="0">
                <a:effectLst>
                  <a:outerShdw blurRad="38100" dist="38100" dir="2700000" algn="tl">
                    <a:srgbClr val="000000">
                      <a:alpha val="43137"/>
                    </a:srgbClr>
                  </a:outerShdw>
                </a:effectLst>
                <a:latin typeface="+mj-lt"/>
                <a:ea typeface="+mj-ea"/>
                <a:cs typeface="+mj-cs"/>
              </a:rPr>
              <a:t>There are different types of clustering algorithms, including. centroid-based clustering algorithms</a:t>
            </a:r>
          </a:p>
          <a:p>
            <a:r>
              <a:rPr lang="en-US" dirty="0">
                <a:effectLst>
                  <a:outerShdw blurRad="38100" dist="38100" dir="2700000" algn="tl">
                    <a:srgbClr val="000000">
                      <a:alpha val="43137"/>
                    </a:srgbClr>
                  </a:outerShdw>
                </a:effectLst>
                <a:latin typeface="+mj-lt"/>
                <a:ea typeface="+mj-ea"/>
                <a:cs typeface="+mj-cs"/>
              </a:rPr>
              <a:t>connectivity-based clustering algorithms (hierarchical clustering) </a:t>
            </a:r>
          </a:p>
          <a:p>
            <a:r>
              <a:rPr lang="en-US" dirty="0">
                <a:effectLst>
                  <a:outerShdw blurRad="38100" dist="38100" dir="2700000" algn="tl">
                    <a:srgbClr val="000000">
                      <a:alpha val="43137"/>
                    </a:srgbClr>
                  </a:outerShdw>
                </a:effectLst>
                <a:latin typeface="+mj-lt"/>
                <a:ea typeface="+mj-ea"/>
                <a:cs typeface="+mj-cs"/>
              </a:rPr>
              <a:t>distribution-based clustering algorithms </a:t>
            </a:r>
          </a:p>
          <a:p>
            <a:r>
              <a:rPr lang="en-US" dirty="0">
                <a:effectLst>
                  <a:outerShdw blurRad="38100" dist="38100" dir="2700000" algn="tl">
                    <a:srgbClr val="000000">
                      <a:alpha val="43137"/>
                    </a:srgbClr>
                  </a:outerShdw>
                </a:effectLst>
                <a:latin typeface="+mj-lt"/>
                <a:ea typeface="+mj-ea"/>
                <a:cs typeface="+mj-cs"/>
              </a:rPr>
              <a:t>density-based clustering algorithms.</a:t>
            </a:r>
          </a:p>
        </p:txBody>
      </p:sp>
      <p:sp>
        <p:nvSpPr>
          <p:cNvPr id="3" name="Title 2">
            <a:extLst>
              <a:ext uri="{FF2B5EF4-FFF2-40B4-BE49-F238E27FC236}">
                <a16:creationId xmlns:a16="http://schemas.microsoft.com/office/drawing/2014/main" id="{AD2D654F-4C22-EB7F-42A8-F103885713A7}"/>
              </a:ext>
            </a:extLst>
          </p:cNvPr>
          <p:cNvSpPr>
            <a:spLocks noGrp="1"/>
          </p:cNvSpPr>
          <p:nvPr>
            <p:ph type="title"/>
          </p:nvPr>
        </p:nvSpPr>
        <p:spPr/>
        <p:txBody>
          <a:bodyPr/>
          <a:lstStyle/>
          <a:p>
            <a:r>
              <a:rPr lang="en-US" dirty="0"/>
              <a:t>	Types of clustering</a:t>
            </a:r>
          </a:p>
        </p:txBody>
      </p:sp>
    </p:spTree>
    <p:extLst>
      <p:ext uri="{BB962C8B-B14F-4D97-AF65-F5344CB8AC3E}">
        <p14:creationId xmlns:p14="http://schemas.microsoft.com/office/powerpoint/2010/main" val="190236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D389-AA4D-4A5A-9159-9EED1EEF8476}"/>
              </a:ext>
            </a:extLst>
          </p:cNvPr>
          <p:cNvSpPr>
            <a:spLocks noGrp="1"/>
          </p:cNvSpPr>
          <p:nvPr>
            <p:ph type="title"/>
          </p:nvPr>
        </p:nvSpPr>
        <p:spPr>
          <a:xfrm>
            <a:off x="1428750" y="548878"/>
            <a:ext cx="6172200" cy="479822"/>
          </a:xfrm>
        </p:spPr>
        <p:txBody>
          <a:bodyPr>
            <a:normAutofit fontScale="90000"/>
          </a:bodyPr>
          <a:lstStyle/>
          <a:p>
            <a:r>
              <a:rPr lang="en-US" sz="2400" dirty="0">
                <a:solidFill>
                  <a:schemeClr val="tx2">
                    <a:lumMod val="75000"/>
                  </a:schemeClr>
                </a:solidFill>
              </a:rPr>
              <a:t>Applications of clustering</a:t>
            </a:r>
            <a:br>
              <a:rPr lang="en-US" dirty="0"/>
            </a:br>
            <a:endParaRPr lang="en-US" dirty="0"/>
          </a:p>
        </p:txBody>
      </p:sp>
      <p:sp>
        <p:nvSpPr>
          <p:cNvPr id="3" name="Content Placeholder 2">
            <a:extLst>
              <a:ext uri="{FF2B5EF4-FFF2-40B4-BE49-F238E27FC236}">
                <a16:creationId xmlns:a16="http://schemas.microsoft.com/office/drawing/2014/main" id="{6E125CC1-48F6-4998-A751-1C13454CACF2}"/>
              </a:ext>
            </a:extLst>
          </p:cNvPr>
          <p:cNvSpPr>
            <a:spLocks noGrp="1"/>
          </p:cNvSpPr>
          <p:nvPr>
            <p:ph idx="1"/>
          </p:nvPr>
        </p:nvSpPr>
        <p:spPr/>
        <p:txBody>
          <a:bodyPr/>
          <a:lstStyle/>
          <a:p>
            <a:r>
              <a:rPr lang="en-US" b="1" dirty="0"/>
              <a:t>Document Classification</a:t>
            </a:r>
          </a:p>
          <a:p>
            <a:r>
              <a:rPr lang="en-US" b="1" dirty="0"/>
              <a:t>Delivery Store Optimization</a:t>
            </a:r>
          </a:p>
          <a:p>
            <a:r>
              <a:rPr lang="en-US" b="1" dirty="0"/>
              <a:t>Identifying Crime Localities</a:t>
            </a:r>
          </a:p>
          <a:p>
            <a:r>
              <a:rPr lang="en-US" b="1" dirty="0"/>
              <a:t>Customer Segmentation</a:t>
            </a:r>
          </a:p>
          <a:p>
            <a:r>
              <a:rPr lang="en-US" b="1" dirty="0"/>
              <a:t>Insurance Fraud Detection</a:t>
            </a:r>
          </a:p>
          <a:p>
            <a:r>
              <a:rPr lang="en-US" b="1" dirty="0"/>
              <a:t>Traffic Data Analysis</a:t>
            </a:r>
          </a:p>
          <a:p>
            <a:r>
              <a:rPr lang="en-US" b="1" dirty="0"/>
              <a:t>Cyber-Profiling Criminals</a:t>
            </a:r>
          </a:p>
          <a:p>
            <a:r>
              <a:rPr lang="en-US" b="1" dirty="0"/>
              <a:t>Call Record Detail Analysis </a:t>
            </a:r>
          </a:p>
          <a:p>
            <a:r>
              <a:rPr lang="en-US" b="1" dirty="0"/>
              <a:t>Automatic Clustering of It Alerts</a:t>
            </a:r>
          </a:p>
          <a:p>
            <a:endParaRPr lang="en-US" b="1" dirty="0"/>
          </a:p>
          <a:p>
            <a:endParaRPr lang="en-US" sz="1500" dirty="0">
              <a:solidFill>
                <a:schemeClr val="tx2">
                  <a:lumMod val="75000"/>
                </a:schemeClr>
              </a:solidFill>
            </a:endParaRPr>
          </a:p>
        </p:txBody>
      </p:sp>
    </p:spTree>
    <p:extLst>
      <p:ext uri="{BB962C8B-B14F-4D97-AF65-F5344CB8AC3E}">
        <p14:creationId xmlns:p14="http://schemas.microsoft.com/office/powerpoint/2010/main" val="5448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EAB47643-836F-4F97-B468-60098EBE4A9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2080">
              <a:spcBef>
                <a:spcPct val="20000"/>
              </a:spcBef>
              <a:buChar char="•"/>
              <a:defRPr sz="1429">
                <a:solidFill>
                  <a:schemeClr val="tx1"/>
                </a:solidFill>
                <a:latin typeface="Tahoma" panose="020B0604030504040204" pitchFamily="34" charset="0"/>
              </a:defRPr>
            </a:lvl1pPr>
            <a:lvl2pPr marL="379016" indent="-145775" defTabSz="532080">
              <a:spcBef>
                <a:spcPct val="20000"/>
              </a:spcBef>
              <a:buChar char="–"/>
              <a:defRPr sz="1224">
                <a:solidFill>
                  <a:schemeClr val="tx1"/>
                </a:solidFill>
                <a:latin typeface="Tahoma" panose="020B0604030504040204" pitchFamily="34" charset="0"/>
              </a:defRPr>
            </a:lvl2pPr>
            <a:lvl3pPr marL="583102" indent="-116621" defTabSz="532080">
              <a:spcBef>
                <a:spcPct val="20000"/>
              </a:spcBef>
              <a:buChar char="•"/>
              <a:defRPr sz="1020">
                <a:solidFill>
                  <a:schemeClr val="tx1"/>
                </a:solidFill>
                <a:latin typeface="Tahoma" panose="020B0604030504040204" pitchFamily="34" charset="0"/>
              </a:defRPr>
            </a:lvl3pPr>
            <a:lvl4pPr marL="816342" indent="-116621" defTabSz="532080">
              <a:spcBef>
                <a:spcPct val="20000"/>
              </a:spcBef>
              <a:buChar char="–"/>
              <a:defRPr sz="1020">
                <a:solidFill>
                  <a:schemeClr val="tx1"/>
                </a:solidFill>
                <a:latin typeface="Tahoma" panose="020B0604030504040204" pitchFamily="34" charset="0"/>
              </a:defRPr>
            </a:lvl4pPr>
            <a:lvl5pPr marL="1049582" indent="-116621" defTabSz="532080">
              <a:spcBef>
                <a:spcPct val="20000"/>
              </a:spcBef>
              <a:buChar char="»"/>
              <a:defRPr sz="816">
                <a:solidFill>
                  <a:schemeClr val="tx1"/>
                </a:solidFill>
                <a:latin typeface="Tahoma" panose="020B0604030504040204" pitchFamily="34" charset="0"/>
              </a:defRPr>
            </a:lvl5pPr>
            <a:lvl6pPr marL="1282823" indent="-116621" defTabSz="532080" eaLnBrk="0" fontAlgn="base" hangingPunct="0">
              <a:spcBef>
                <a:spcPct val="20000"/>
              </a:spcBef>
              <a:spcAft>
                <a:spcPct val="0"/>
              </a:spcAft>
              <a:buChar char="»"/>
              <a:defRPr sz="816">
                <a:solidFill>
                  <a:schemeClr val="tx1"/>
                </a:solidFill>
                <a:latin typeface="Tahoma" panose="020B0604030504040204" pitchFamily="34" charset="0"/>
              </a:defRPr>
            </a:lvl6pPr>
            <a:lvl7pPr marL="1516064" indent="-116621" defTabSz="532080" eaLnBrk="0" fontAlgn="base" hangingPunct="0">
              <a:spcBef>
                <a:spcPct val="20000"/>
              </a:spcBef>
              <a:spcAft>
                <a:spcPct val="0"/>
              </a:spcAft>
              <a:buChar char="»"/>
              <a:defRPr sz="816">
                <a:solidFill>
                  <a:schemeClr val="tx1"/>
                </a:solidFill>
                <a:latin typeface="Tahoma" panose="020B0604030504040204" pitchFamily="34" charset="0"/>
              </a:defRPr>
            </a:lvl7pPr>
            <a:lvl8pPr marL="1749305" indent="-116621" defTabSz="532080" eaLnBrk="0" fontAlgn="base" hangingPunct="0">
              <a:spcBef>
                <a:spcPct val="20000"/>
              </a:spcBef>
              <a:spcAft>
                <a:spcPct val="0"/>
              </a:spcAft>
              <a:buChar char="»"/>
              <a:defRPr sz="816">
                <a:solidFill>
                  <a:schemeClr val="tx1"/>
                </a:solidFill>
                <a:latin typeface="Tahoma" panose="020B0604030504040204" pitchFamily="34" charset="0"/>
              </a:defRPr>
            </a:lvl8pPr>
            <a:lvl9pPr marL="1982545" indent="-116621" defTabSz="532080" eaLnBrk="0" fontAlgn="base" hangingPunct="0">
              <a:spcBef>
                <a:spcPct val="20000"/>
              </a:spcBef>
              <a:spcAft>
                <a:spcPct val="0"/>
              </a:spcAft>
              <a:buChar char="»"/>
              <a:defRPr sz="816">
                <a:solidFill>
                  <a:schemeClr val="tx1"/>
                </a:solidFill>
                <a:latin typeface="Tahoma" panose="020B0604030504040204" pitchFamily="34" charset="0"/>
              </a:defRPr>
            </a:lvl9pPr>
          </a:lstStyle>
          <a:p>
            <a:pPr>
              <a:spcBef>
                <a:spcPct val="0"/>
              </a:spcBef>
              <a:buFontTx/>
              <a:buNone/>
            </a:pPr>
            <a:fld id="{47B0F690-77C6-47BA-B781-71B460F76B27}" type="slidenum">
              <a:rPr lang="en-GB" altLang="en-US" sz="816">
                <a:latin typeface="Arial" panose="020B0604020202020204" pitchFamily="34" charset="0"/>
              </a:rPr>
              <a:pPr>
                <a:spcBef>
                  <a:spcPct val="0"/>
                </a:spcBef>
                <a:buFontTx/>
                <a:buNone/>
              </a:pPr>
              <a:t>9</a:t>
            </a:fld>
            <a:endParaRPr lang="en-GB" altLang="en-US" sz="816">
              <a:latin typeface="Arial" panose="020B0604020202020204" pitchFamily="34" charset="0"/>
            </a:endParaRPr>
          </a:p>
        </p:txBody>
      </p:sp>
      <p:sp>
        <p:nvSpPr>
          <p:cNvPr id="9219" name="Rectangle 2">
            <a:extLst>
              <a:ext uri="{FF2B5EF4-FFF2-40B4-BE49-F238E27FC236}">
                <a16:creationId xmlns:a16="http://schemas.microsoft.com/office/drawing/2014/main" id="{F7AE901E-6B94-4B6E-BBD8-80FE3D63AC1B}"/>
              </a:ext>
            </a:extLst>
          </p:cNvPr>
          <p:cNvSpPr>
            <a:spLocks noGrp="1" noChangeArrowheads="1"/>
          </p:cNvSpPr>
          <p:nvPr>
            <p:ph type="title"/>
          </p:nvPr>
        </p:nvSpPr>
        <p:spPr>
          <a:xfrm>
            <a:off x="2045198" y="643039"/>
            <a:ext cx="5254453" cy="643039"/>
          </a:xfrm>
        </p:spPr>
        <p:txBody>
          <a:bodyPr/>
          <a:lstStyle/>
          <a:p>
            <a:pPr eaLnBrk="1" hangingPunct="1"/>
            <a:r>
              <a:rPr lang="en-US" altLang="en-US" dirty="0"/>
              <a:t>	</a:t>
            </a:r>
          </a:p>
        </p:txBody>
      </p:sp>
      <p:sp>
        <p:nvSpPr>
          <p:cNvPr id="9220" name="Rectangle 3">
            <a:extLst>
              <a:ext uri="{FF2B5EF4-FFF2-40B4-BE49-F238E27FC236}">
                <a16:creationId xmlns:a16="http://schemas.microsoft.com/office/drawing/2014/main" id="{92BFF672-45AD-499C-8284-74F28B0D55DF}"/>
              </a:ext>
            </a:extLst>
          </p:cNvPr>
          <p:cNvSpPr>
            <a:spLocks noGrp="1" noChangeArrowheads="1"/>
          </p:cNvSpPr>
          <p:nvPr>
            <p:ph type="body" idx="1"/>
          </p:nvPr>
        </p:nvSpPr>
        <p:spPr>
          <a:xfrm>
            <a:off x="2045198" y="1327382"/>
            <a:ext cx="5092478" cy="2915541"/>
          </a:xfrm>
        </p:spPr>
        <p:txBody>
          <a:bodyPr/>
          <a:lstStyle/>
          <a:p>
            <a:pPr marL="272114" indent="-272114">
              <a:lnSpc>
                <a:spcPct val="110000"/>
              </a:lnSpc>
            </a:pPr>
            <a:r>
              <a:rPr lang="en-US" altLang="en-US" sz="1500" dirty="0">
                <a:solidFill>
                  <a:schemeClr val="tx2">
                    <a:lumMod val="75000"/>
                  </a:schemeClr>
                </a:solidFill>
              </a:rPr>
              <a:t>Real Applications: Emerging Applications</a:t>
            </a:r>
          </a:p>
          <a:p>
            <a:pPr marL="272114" indent="-272114">
              <a:lnSpc>
                <a:spcPct val="110000"/>
              </a:lnSpc>
            </a:pPr>
            <a:endParaRPr lang="en-US" altLang="en-US" i="1" dirty="0"/>
          </a:p>
          <a:p>
            <a:pPr marL="272114" indent="-272114">
              <a:lnSpc>
                <a:spcPct val="110000"/>
              </a:lnSpc>
            </a:pPr>
            <a:endParaRPr lang="en-US" altLang="en-US" dirty="0"/>
          </a:p>
          <a:p>
            <a:pPr marL="499686" lvl="1" indent="-233240">
              <a:lnSpc>
                <a:spcPct val="110000"/>
              </a:lnSpc>
              <a:buNone/>
            </a:pPr>
            <a:endParaRPr lang="en-US" altLang="en-US" sz="1020" dirty="0"/>
          </a:p>
        </p:txBody>
      </p:sp>
      <p:pic>
        <p:nvPicPr>
          <p:cNvPr id="2" name="Picture 1">
            <a:extLst>
              <a:ext uri="{FF2B5EF4-FFF2-40B4-BE49-F238E27FC236}">
                <a16:creationId xmlns:a16="http://schemas.microsoft.com/office/drawing/2014/main" id="{6E42D49E-4A55-4946-A5BA-10AAA2101BA5}"/>
              </a:ext>
            </a:extLst>
          </p:cNvPr>
          <p:cNvPicPr>
            <a:picLocks noChangeAspect="1"/>
          </p:cNvPicPr>
          <p:nvPr/>
        </p:nvPicPr>
        <p:blipFill>
          <a:blip r:embed="rId3"/>
          <a:stretch>
            <a:fillRect/>
          </a:stretch>
        </p:blipFill>
        <p:spPr>
          <a:xfrm>
            <a:off x="2171700" y="1699820"/>
            <a:ext cx="2628900" cy="1743860"/>
          </a:xfrm>
          <a:prstGeom prst="rect">
            <a:avLst/>
          </a:prstGeom>
        </p:spPr>
      </p:pic>
      <p:pic>
        <p:nvPicPr>
          <p:cNvPr id="3" name="Picture 2">
            <a:extLst>
              <a:ext uri="{FF2B5EF4-FFF2-40B4-BE49-F238E27FC236}">
                <a16:creationId xmlns:a16="http://schemas.microsoft.com/office/drawing/2014/main" id="{7F3D6354-4A67-4464-B5D5-FCA27203764D}"/>
              </a:ext>
            </a:extLst>
          </p:cNvPr>
          <p:cNvPicPr>
            <a:picLocks noChangeAspect="1"/>
          </p:cNvPicPr>
          <p:nvPr/>
        </p:nvPicPr>
        <p:blipFill>
          <a:blip r:embed="rId4"/>
          <a:stretch>
            <a:fillRect/>
          </a:stretch>
        </p:blipFill>
        <p:spPr>
          <a:xfrm>
            <a:off x="4918311" y="1718851"/>
            <a:ext cx="2516908" cy="1727027"/>
          </a:xfrm>
          <a:prstGeom prst="rect">
            <a:avLst/>
          </a:prstGeom>
        </p:spPr>
      </p:pic>
      <p:pic>
        <p:nvPicPr>
          <p:cNvPr id="4" name="Picture 3">
            <a:extLst>
              <a:ext uri="{FF2B5EF4-FFF2-40B4-BE49-F238E27FC236}">
                <a16:creationId xmlns:a16="http://schemas.microsoft.com/office/drawing/2014/main" id="{030E7F8A-B8A3-4AA6-A305-941261338A41}"/>
              </a:ext>
            </a:extLst>
          </p:cNvPr>
          <p:cNvPicPr>
            <a:picLocks noChangeAspect="1"/>
          </p:cNvPicPr>
          <p:nvPr/>
        </p:nvPicPr>
        <p:blipFill>
          <a:blip r:embed="rId5"/>
          <a:stretch>
            <a:fillRect/>
          </a:stretch>
        </p:blipFill>
        <p:spPr>
          <a:xfrm>
            <a:off x="3232136" y="3371850"/>
            <a:ext cx="2679729" cy="1632479"/>
          </a:xfrm>
          <a:prstGeom prst="rect">
            <a:avLst/>
          </a:prstGeom>
        </p:spPr>
      </p:pic>
      <p:sp>
        <p:nvSpPr>
          <p:cNvPr id="5" name="Rectangle 2">
            <a:extLst>
              <a:ext uri="{FF2B5EF4-FFF2-40B4-BE49-F238E27FC236}">
                <a16:creationId xmlns:a16="http://schemas.microsoft.com/office/drawing/2014/main" id="{9BD02720-0A59-4826-AEE3-3EDCFB7FF10A}"/>
              </a:ext>
            </a:extLst>
          </p:cNvPr>
          <p:cNvSpPr txBox="1">
            <a:spLocks noChangeArrowheads="1"/>
          </p:cNvSpPr>
          <p:nvPr/>
        </p:nvSpPr>
        <p:spPr>
          <a:xfrm>
            <a:off x="2045198" y="764167"/>
            <a:ext cx="5254453" cy="52191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a:solidFill>
                  <a:schemeClr val="tx2">
                    <a:lumMod val="75000"/>
                  </a:schemeClr>
                </a:solidFill>
              </a:rPr>
              <a:t>Applications</a:t>
            </a:r>
            <a:r>
              <a:rPr lang="en-US" altLang="en-US" sz="3300" dirty="0"/>
              <a:t>	</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E1A5E5D47C5A49B930B44E232D772A" ma:contentTypeVersion="11" ma:contentTypeDescription="Create a new document." ma:contentTypeScope="" ma:versionID="7b9d2835f3110f3b758613d0a0c04ef0">
  <xsd:schema xmlns:xsd="http://www.w3.org/2001/XMLSchema" xmlns:xs="http://www.w3.org/2001/XMLSchema" xmlns:p="http://schemas.microsoft.com/office/2006/metadata/properties" xmlns:ns2="9402d6da-ca22-48f2-82dd-10d2eed1dbe2" xmlns:ns3="cd43421e-4ba6-43f2-a922-860ec9259617" targetNamespace="http://schemas.microsoft.com/office/2006/metadata/properties" ma:root="true" ma:fieldsID="9a4779cf962b859de216aae5cea4477a" ns2:_="" ns3:_="">
    <xsd:import namespace="9402d6da-ca22-48f2-82dd-10d2eed1dbe2"/>
    <xsd:import namespace="cd43421e-4ba6-43f2-a922-860ec925961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02d6da-ca22-48f2-82dd-10d2eed1d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60fd8d1-b5d6-4824-9c4b-e2996a24be7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43421e-4ba6-43f2-a922-860ec925961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6809189-bf25-4b00-b689-ece1faccb666}" ma:internalName="TaxCatchAll" ma:showField="CatchAllData" ma:web="cd43421e-4ba6-43f2-a922-860ec925961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7F2F0-A82F-4E54-B721-46EE67F3FFA1}"/>
</file>

<file path=customXml/itemProps2.xml><?xml version="1.0" encoding="utf-8"?>
<ds:datastoreItem xmlns:ds="http://schemas.openxmlformats.org/officeDocument/2006/customXml" ds:itemID="{DFC1BFF3-3D40-45D4-A9E8-8D327222F285}"/>
</file>

<file path=docProps/app.xml><?xml version="1.0" encoding="utf-8"?>
<Properties xmlns="http://schemas.openxmlformats.org/officeDocument/2006/extended-properties" xmlns:vt="http://schemas.openxmlformats.org/officeDocument/2006/docPropsVTypes">
  <Template/>
  <TotalTime>4201</TotalTime>
  <Words>2354</Words>
  <Application>Microsoft Office PowerPoint</Application>
  <PresentationFormat>On-screen Show (16:9)</PresentationFormat>
  <Paragraphs>556</Paragraphs>
  <Slides>36</Slides>
  <Notes>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9" baseType="lpstr">
      <vt:lpstr>Arial</vt:lpstr>
      <vt:lpstr>Calibri</vt:lpstr>
      <vt:lpstr>Cambria</vt:lpstr>
      <vt:lpstr>Cambria Math</vt:lpstr>
      <vt:lpstr>Garamond</vt:lpstr>
      <vt:lpstr>Tahoma</vt:lpstr>
      <vt:lpstr>Times New Roman</vt:lpstr>
      <vt:lpstr>Verdana</vt:lpstr>
      <vt:lpstr>Wingdings</vt:lpstr>
      <vt:lpstr>Wingdings 2</vt:lpstr>
      <vt:lpstr>Wingdings 3</vt:lpstr>
      <vt:lpstr>Concourse</vt:lpstr>
      <vt:lpstr>Worksheet</vt:lpstr>
      <vt:lpstr>       </vt:lpstr>
      <vt:lpstr>PowerPoint Presentation</vt:lpstr>
      <vt:lpstr>Objectives</vt:lpstr>
      <vt:lpstr>Supervised learning vs. unsupervised learning</vt:lpstr>
      <vt:lpstr>What is clustering</vt:lpstr>
      <vt:lpstr>Illustrative Example   </vt:lpstr>
      <vt:lpstr> Types of clustering</vt:lpstr>
      <vt:lpstr>Applications of clustering </vt:lpstr>
      <vt:lpstr> </vt:lpstr>
      <vt:lpstr>Clustering Techniques</vt:lpstr>
      <vt:lpstr>k-Means Algorithm</vt:lpstr>
      <vt:lpstr>k-Means</vt:lpstr>
      <vt:lpstr> Steps of K-Mean</vt:lpstr>
      <vt:lpstr> Eucledean Distance</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Example 2</vt:lpstr>
      <vt:lpstr>Ideal no. of clusters</vt:lpstr>
      <vt:lpstr>Example of calculating Sum squared error</vt:lpstr>
      <vt:lpstr>The Elbow Method</vt:lpstr>
      <vt:lpstr> silhouette coefficient </vt:lpstr>
      <vt:lpstr>Calculation of Silhouette coefficient</vt:lpstr>
      <vt:lpstr> Hierarchical Clustering</vt:lpstr>
      <vt:lpstr>Agglomerative Clustering</vt:lpstr>
      <vt:lpstr>Hierarchical Clustering</vt:lpstr>
      <vt:lpstr>Proximity matrix</vt:lpstr>
      <vt:lpstr>Hierarchical Clustering (top down)</vt:lpstr>
      <vt:lpstr>Hierarchical Clustering (Cont.)</vt:lpstr>
      <vt:lpstr>Distance Between Clusters</vt:lpstr>
      <vt:lpstr>Distance between Clusters (Cont.)</vt:lpstr>
      <vt:lpstr>Applications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Cdac noida</dc:creator>
  <cp:lastModifiedBy>PGDBDA_Sep21</cp:lastModifiedBy>
  <cp:revision>518</cp:revision>
  <dcterms:created xsi:type="dcterms:W3CDTF">2020-10-07T12:27:13Z</dcterms:created>
  <dcterms:modified xsi:type="dcterms:W3CDTF">2023-09-12T09:50:37Z</dcterms:modified>
</cp:coreProperties>
</file>