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sldIdLst>
    <p:sldId id="256" r:id="rId2"/>
    <p:sldId id="424" r:id="rId3"/>
    <p:sldId id="1129" r:id="rId4"/>
    <p:sldId id="361" r:id="rId5"/>
    <p:sldId id="422" r:id="rId6"/>
    <p:sldId id="423" r:id="rId7"/>
    <p:sldId id="362" r:id="rId8"/>
    <p:sldId id="364" r:id="rId9"/>
    <p:sldId id="427" r:id="rId10"/>
    <p:sldId id="426" r:id="rId11"/>
    <p:sldId id="428" r:id="rId12"/>
    <p:sldId id="365" r:id="rId13"/>
    <p:sldId id="1130" r:id="rId14"/>
    <p:sldId id="363" r:id="rId15"/>
    <p:sldId id="366" r:id="rId16"/>
    <p:sldId id="431" r:id="rId17"/>
    <p:sldId id="259" r:id="rId18"/>
    <p:sldId id="430" r:id="rId19"/>
    <p:sldId id="260" r:id="rId20"/>
    <p:sldId id="367" r:id="rId21"/>
    <p:sldId id="1131" r:id="rId22"/>
    <p:sldId id="432" r:id="rId23"/>
    <p:sldId id="1132" r:id="rId24"/>
    <p:sldId id="1133" r:id="rId25"/>
    <p:sldId id="263" r:id="rId26"/>
    <p:sldId id="264" r:id="rId27"/>
    <p:sldId id="265" r:id="rId28"/>
    <p:sldId id="351" r:id="rId29"/>
    <p:sldId id="298" r:id="rId30"/>
    <p:sldId id="1135" r:id="rId31"/>
    <p:sldId id="299" r:id="rId32"/>
    <p:sldId id="371" r:id="rId33"/>
    <p:sldId id="1134" r:id="rId34"/>
    <p:sldId id="420" r:id="rId35"/>
    <p:sldId id="1136" r:id="rId36"/>
    <p:sldId id="1137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46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274C-1259-4013-9B43-3338ADE00CB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BDC54-E87D-48A5-B08C-C4028BFC4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5B9D742-89D4-4746-A109-B869AA790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9E8B7D5-44CA-4690-B69D-6FDE22638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A639FA7-FE2E-4185-95D4-64CEDD627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7A79E96-61EB-4F04-BFAA-4A47D090D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68914AF-7349-4CC1-BC89-C752D869D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86897AA-2C90-40F0-B802-E973C58F9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C4C4CBD-D94A-4932-ADB2-60EE953B5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60B0223-6F8B-4E99-AC15-8A501384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BAD7562-A649-461E-84C5-4ED99AF78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833972E-7E24-47AD-BD53-6C0DE3777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63641E5-F455-4A7D-A808-F1BB43D41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240D13-EE93-46D0-BBDC-DFA2FC462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33719C5-210B-493C-8EC3-E7AFFCD6F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C777CAB-9060-4872-9652-65D225BCF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B0843DB-6A72-476F-AB77-C86093709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A03B5BC-3C41-48C6-8EDE-0AF3105AD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265729C6-35B6-4A8A-8F46-752BC9179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C24418A2-1D8D-4388-BAA1-5661B261B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FF09F2D-2104-4988-A645-F6CEE6A77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5DBF5B7-3B74-44E5-B33E-9FE846C4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200" b="1"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CDAC, NOIDA,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/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/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ED065-0664-473B-A2A9-FDD2F613F4A9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2C2EA7-927C-40AA-B0BE-290C8E9BB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F9BDD57-960E-4EC7-9E76-D8318599EF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4"/>
            <a:ext cx="1066667" cy="10571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83141A-E319-48E0-8381-7CC7B354E5C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57" y="85176"/>
            <a:ext cx="1386843" cy="758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4">
              <a:lumMod val="75000"/>
            </a:schemeClr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85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71550"/>
            <a:ext cx="8534400" cy="360045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File:C-DAC LogoTransp.png - Wikiped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40444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1581150"/>
            <a:ext cx="4953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Linear Regression</a:t>
            </a:r>
          </a:p>
          <a:p>
            <a:pPr algn="ctr"/>
            <a:endParaRPr lang="en-US" sz="3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By: Sidhidatri Nayak</a:t>
            </a:r>
          </a:p>
          <a:p>
            <a:pPr algn="ctr"/>
            <a:r>
              <a:rPr lang="en-US" sz="11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CDAC,NOIDA,India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4" descr="ITEC_new-removeb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5172"/>
            <a:ext cx="1066800" cy="10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GB" dirty="0"/>
              <a:t>Regression Analysis  is the process of developing a statistical model , to predict the value of dependent variable by at least one independent variable.</a:t>
            </a:r>
          </a:p>
          <a:p>
            <a:pPr algn="just">
              <a:lnSpc>
                <a:spcPct val="200000"/>
              </a:lnSpc>
            </a:pP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C7C818-C8D8-4DF7-91C1-62494EB0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14350"/>
            <a:ext cx="5829300" cy="396479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Simple Linear Regression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358CAA-E775-49B5-8490-095AA3303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675735"/>
            <a:ext cx="5829300" cy="3457575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Simple Linear Regression Model </a:t>
            </a:r>
          </a:p>
          <a:p>
            <a:pPr algn="ctr"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</a:t>
            </a:r>
            <a:endParaRPr lang="en-US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sz="7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Simple Linear Regression Equation</a:t>
            </a:r>
          </a:p>
          <a:p>
            <a:pPr algn="ctr"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E(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) =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>
              <a:buFont typeface="Monotype Sorts" panose="05000000000000000000" pitchFamily="2" charset="2"/>
              <a:buNone/>
            </a:pPr>
            <a:endParaRPr lang="en-US" alt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sz="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1941-F387-47CB-A17B-0CB1787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4BE6-6703-4E92-9F11-5BEABFF7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Estimated Simple Linear Regression Equation</a:t>
            </a:r>
          </a:p>
          <a:p>
            <a:pPr algn="ctr"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>
              <a:buNone/>
            </a:pPr>
            <a:r>
              <a:rPr lang="en-US" altLang="en-US" i="1" dirty="0" err="1"/>
              <a:t>bo</a:t>
            </a:r>
            <a:r>
              <a:rPr lang="en-US" altLang="en-US" i="1" dirty="0"/>
              <a:t>=the y-intercept line of the estimated regression line.</a:t>
            </a:r>
          </a:p>
          <a:p>
            <a:pPr>
              <a:buNone/>
            </a:pPr>
            <a:r>
              <a:rPr lang="en-US" altLang="en-US" i="1" dirty="0"/>
              <a:t>b1=the slope of the estimated regression line.</a:t>
            </a:r>
          </a:p>
          <a:p>
            <a:pPr>
              <a:buNone/>
            </a:pPr>
            <a:r>
              <a:rPr lang="en-US" altLang="en-US" i="1" dirty="0"/>
              <a:t>=the predicted value for quarterly sale and xi the size of student population</a:t>
            </a:r>
          </a:p>
          <a:p>
            <a:pPr>
              <a:buNone/>
            </a:pPr>
            <a:endParaRPr lang="en-US" altLang="en-US" i="1" dirty="0"/>
          </a:p>
          <a:p>
            <a:pPr algn="ctr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94844"/>
              </p:ext>
            </p:extLst>
          </p:nvPr>
        </p:nvGraphicFramePr>
        <p:xfrm>
          <a:off x="435935" y="2559788"/>
          <a:ext cx="277688" cy="40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4876800" progId="Equation.3">
                  <p:embed/>
                </p:oleObj>
              </mc:Choice>
              <mc:Fallback>
                <p:oleObj name="Equation" r:id="rId2" imgW="3352800" imgH="4876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35" y="2559788"/>
                        <a:ext cx="277688" cy="403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F8C15-5724-478B-B9F5-315319CDB2BD}"/>
                  </a:ext>
                </a:extLst>
              </p:cNvPr>
              <p:cNvSpPr txBox="1"/>
              <p:nvPr/>
            </p:nvSpPr>
            <p:spPr>
              <a:xfrm>
                <a:off x="4038600" y="1581150"/>
                <a:ext cx="13760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F8C15-5724-478B-B9F5-315319CD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81150"/>
                <a:ext cx="137602" cy="207749"/>
              </a:xfrm>
              <a:prstGeom prst="rect">
                <a:avLst/>
              </a:prstGeom>
              <a:blipFill>
                <a:blip r:embed="rId5"/>
                <a:stretch>
                  <a:fillRect l="-31818" t="-17647" r="-7727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Estimation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F59A-FB89-4FA9-9EFF-475CACF2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E3EB6-47DA-40F0-989C-2A733901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3229"/>
            <a:ext cx="4572362" cy="3410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7A3-B5F6-4A06-95F7-3F4BA1BA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8A70-BBCA-43BE-B52B-9A4F3C01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ABC café chain located in different cities of India. It is more popular near the university campus. The manager believes that the quarterly sales for the café ( denoted by y) are related to the size of the student population (denoted by x).</a:t>
            </a:r>
          </a:p>
          <a:p>
            <a:pPr algn="just"/>
            <a:r>
              <a:rPr lang="en-US" dirty="0"/>
              <a:t>That is cafes that is near to university campus with large student population may generate more sales compared to others.</a:t>
            </a:r>
          </a:p>
          <a:p>
            <a:pPr algn="just"/>
            <a:r>
              <a:rPr lang="en-US" dirty="0"/>
              <a:t>Using regression analysis we can develop an equation showing how the dependent variable y is related to the independent variable x.</a:t>
            </a:r>
          </a:p>
        </p:txBody>
      </p:sp>
    </p:spTree>
    <p:extLst>
      <p:ext uri="{BB962C8B-B14F-4D97-AF65-F5344CB8AC3E}">
        <p14:creationId xmlns:p14="http://schemas.microsoft.com/office/powerpoint/2010/main" val="289943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CC7E-E450-432F-B5E4-285EF79F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Table1 of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1019-4045-448F-9E74-EF718C28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838346-A552-456E-BBF9-EC6D11E02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44187"/>
              </p:ext>
            </p:extLst>
          </p:nvPr>
        </p:nvGraphicFramePr>
        <p:xfrm>
          <a:off x="1371600" y="1268015"/>
          <a:ext cx="4191000" cy="32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3569" imgH="3476469" progId="Excel.Sheet.12">
                  <p:embed/>
                </p:oleObj>
              </mc:Choice>
              <mc:Fallback>
                <p:oleObj name="Worksheet" r:id="rId2" imgW="4543569" imgH="347646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838346-A552-456E-BBF9-EC6D11E02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68015"/>
                        <a:ext cx="4191000" cy="320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88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56EB-A096-467D-ACD5-3D7D11A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2664E-FB0E-42EE-A3AA-AFAF478B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23950"/>
            <a:ext cx="4759925" cy="3482579"/>
          </a:xfrm>
        </p:spPr>
      </p:pic>
    </p:spTree>
    <p:extLst>
      <p:ext uri="{BB962C8B-B14F-4D97-AF65-F5344CB8AC3E}">
        <p14:creationId xmlns:p14="http://schemas.microsoft.com/office/powerpoint/2010/main" val="369964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A7358AD-9C2E-4F4F-B408-6695B695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295400"/>
            <a:ext cx="1800225" cy="4857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2118C4E-5C30-482C-911B-19B6D966F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2" y="361950"/>
            <a:ext cx="5829300" cy="396479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Least Squares Method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810C02-5FA7-4309-ACE0-1CC881317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8629"/>
            <a:ext cx="8153400" cy="4025502"/>
          </a:xfrm>
          <a:noFill/>
          <a:ln/>
        </p:spPr>
        <p:txBody>
          <a:bodyPr/>
          <a:lstStyle/>
          <a:p>
            <a:r>
              <a:rPr lang="en-US" altLang="en-US" dirty="0"/>
              <a:t>Least Squares Criterion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sz="750" dirty="0">
              <a:solidFill>
                <a:schemeClr val="tx2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/>
              <a:t>where: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		</a:t>
            </a:r>
            <a:r>
              <a:rPr lang="en-US" altLang="en-US" i="1" dirty="0"/>
              <a:t>y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u="sng" dirty="0"/>
              <a:t>observed</a:t>
            </a:r>
            <a:r>
              <a:rPr lang="en-US" altLang="en-US" dirty="0"/>
              <a:t> value of the dependent variable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       for the </a:t>
            </a:r>
            <a:r>
              <a:rPr lang="en-US" altLang="en-US" i="1" dirty="0" err="1"/>
              <a:t>i</a:t>
            </a:r>
            <a:r>
              <a:rPr lang="en-US" altLang="en-US" dirty="0" err="1"/>
              <a:t>th</a:t>
            </a:r>
            <a:r>
              <a:rPr lang="en-US" altLang="en-US" dirty="0"/>
              <a:t> observation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y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u="sng" dirty="0"/>
              <a:t>estimated</a:t>
            </a:r>
            <a:r>
              <a:rPr lang="en-US" altLang="en-US" dirty="0"/>
              <a:t> value of the dependent variable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       for the </a:t>
            </a:r>
            <a:r>
              <a:rPr lang="en-US" altLang="en-US" i="1" dirty="0" err="1"/>
              <a:t>i</a:t>
            </a:r>
            <a:r>
              <a:rPr lang="en-US" altLang="en-US" dirty="0" err="1"/>
              <a:t>th</a:t>
            </a:r>
            <a:r>
              <a:rPr lang="en-US" altLang="en-US" dirty="0"/>
              <a:t> observation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717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5AB9811-111C-4EE3-9219-AA703405DB0B}"/>
              </a:ext>
            </a:extLst>
          </p:cNvPr>
          <p:cNvGraphicFramePr>
            <a:graphicFrameLocks/>
          </p:cNvGraphicFramePr>
          <p:nvPr/>
        </p:nvGraphicFramePr>
        <p:xfrm>
          <a:off x="3719513" y="1376363"/>
          <a:ext cx="2226469" cy="60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4600" imgH="759240" progId="Equation.2">
                  <p:embed/>
                </p:oleObj>
              </mc:Choice>
              <mc:Fallback>
                <p:oleObj name="Equation" r:id="rId3" imgW="2784600" imgH="759240" progId="Equation.2">
                  <p:embed/>
                  <p:pic>
                    <p:nvPicPr>
                      <p:cNvPr id="717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5AB9811-111C-4EE3-9219-AA703405DB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376363"/>
                        <a:ext cx="2226469" cy="60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C7DF03F2-3EE4-4055-9DDB-004E3528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33" y="3119420"/>
            <a:ext cx="203086" cy="3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l"/>
            <a:r>
              <a:rPr lang="en-US" altLang="en-US" sz="15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1941-F387-47CB-A17B-0CB1787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4BE6-6703-4E92-9F11-5BEABFF7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0996"/>
            <a:ext cx="8382000" cy="3670553"/>
          </a:xfrm>
        </p:spPr>
        <p:txBody>
          <a:bodyPr>
            <a:normAutofit/>
          </a:bodyPr>
          <a:lstStyle/>
          <a:p>
            <a:r>
              <a:rPr lang="en-US" altLang="en-US" i="1" dirty="0"/>
              <a:t>Estimated Simple Linear Regression Equation</a:t>
            </a:r>
          </a:p>
          <a:p>
            <a:pPr algn="ctr">
              <a:buNone/>
            </a:pP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 = b0 + b1x</a:t>
            </a:r>
          </a:p>
          <a:p>
            <a:pPr>
              <a:buNone/>
            </a:pPr>
            <a:r>
              <a:rPr lang="en-US" altLang="en-US" i="1" dirty="0"/>
              <a:t>	</a:t>
            </a:r>
            <a:r>
              <a:rPr lang="en-US" altLang="en-US" i="1" dirty="0" err="1"/>
              <a:t>bo</a:t>
            </a:r>
            <a:r>
              <a:rPr lang="en-US" altLang="en-US" i="1" dirty="0"/>
              <a:t>=the y-intercept line of the estimated regression line.</a:t>
            </a:r>
          </a:p>
          <a:p>
            <a:pPr>
              <a:buNone/>
            </a:pPr>
            <a:r>
              <a:rPr lang="en-US" altLang="en-US" i="1" dirty="0"/>
              <a:t>	b1=the slope of the estimated regression line.</a:t>
            </a:r>
          </a:p>
          <a:p>
            <a:pPr>
              <a:buNone/>
            </a:pPr>
            <a:r>
              <a:rPr lang="en-US" altLang="en-US" i="1" dirty="0"/>
              <a:t>	=the predicted value for quarterly sale and xi the size of student population</a:t>
            </a:r>
          </a:p>
          <a:p>
            <a:pPr>
              <a:buNone/>
            </a:pPr>
            <a:r>
              <a:rPr lang="en-US" altLang="en-US" i="1" dirty="0"/>
              <a:t>	Or in short</a:t>
            </a:r>
          </a:p>
          <a:p>
            <a:pPr>
              <a:buNone/>
            </a:pPr>
            <a:r>
              <a:rPr lang="en-US" altLang="en-US" i="1" dirty="0"/>
              <a:t>	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endParaRPr lang="en-US" altLang="en-US" i="1" dirty="0"/>
          </a:p>
          <a:p>
            <a:pPr algn="ctr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291059"/>
              </p:ext>
            </p:extLst>
          </p:nvPr>
        </p:nvGraphicFramePr>
        <p:xfrm>
          <a:off x="533400" y="2517997"/>
          <a:ext cx="277688" cy="40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4876800" progId="Equation.3">
                  <p:embed/>
                </p:oleObj>
              </mc:Choice>
              <mc:Fallback>
                <p:oleObj name="Equation" r:id="rId2" imgW="3352800" imgH="4876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7997"/>
                        <a:ext cx="277688" cy="403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F8C15-5724-478B-B9F5-315319CDB2BD}"/>
                  </a:ext>
                </a:extLst>
              </p:cNvPr>
              <p:cNvSpPr txBox="1"/>
              <p:nvPr/>
            </p:nvSpPr>
            <p:spPr>
              <a:xfrm>
                <a:off x="3962400" y="1581150"/>
                <a:ext cx="13760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F8C15-5724-478B-B9F5-315319CD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581150"/>
                <a:ext cx="137602" cy="207749"/>
              </a:xfrm>
              <a:prstGeom prst="rect">
                <a:avLst/>
              </a:prstGeom>
              <a:blipFill>
                <a:blip r:embed="rId5"/>
                <a:stretch>
                  <a:fillRect l="-30435" t="-17647" r="-6956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89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>
            <a:extLst>
              <a:ext uri="{FF2B5EF4-FFF2-40B4-BE49-F238E27FC236}">
                <a16:creationId xmlns:a16="http://schemas.microsoft.com/office/drawing/2014/main" id="{28DE3512-4DC4-4E76-839E-B52759D2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254" y="2427685"/>
            <a:ext cx="1283494" cy="435769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5406BC5A-6CEB-4A1A-ADAA-E9A4B40F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1251347"/>
            <a:ext cx="2797969" cy="7620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1E87808B-CAB4-45B4-A6F3-26AB83B7D3E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56160" y="832247"/>
                <a:ext cx="5829300" cy="3914775"/>
              </a:xfrm>
              <a:noFill/>
              <a:ln/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100" dirty="0"/>
                  <a:t>Slope for the Estimated Regression Equation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200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3000" dirty="0"/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3000" dirty="0"/>
              </a:p>
              <a:p>
                <a:pPr>
                  <a:spcBef>
                    <a:spcPts val="0"/>
                  </a:spcBef>
                </a:pPr>
                <a:endParaRPr lang="en-US" altLang="en-US" sz="1500" dirty="0">
                  <a:solidFill>
                    <a:srgbClr val="66FFFF"/>
                  </a:solidFill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100" dirty="0"/>
                  <a:t>Intercept for the Estimated Regression Equation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sz="1500" i="1" dirty="0">
                  <a:solidFill>
                    <a:srgbClr val="66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en-US" sz="1500" i="1"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en-US" sz="600" i="1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dirty="0"/>
                  <a:t>where: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altLang="en-US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i="1" dirty="0"/>
                  <a:t>     x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 = value of independent variable for </a:t>
                </a:r>
                <a:r>
                  <a:rPr lang="en-US" altLang="en-US" i="1" dirty="0" err="1"/>
                  <a:t>i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observation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i="1" dirty="0"/>
                  <a:t>	y</a:t>
                </a:r>
                <a:r>
                  <a:rPr lang="en-US" altLang="en-US" i="1" baseline="-25000" dirty="0"/>
                  <a:t>i</a:t>
                </a:r>
                <a:r>
                  <a:rPr lang="en-US" altLang="en-US" dirty="0"/>
                  <a:t> = value of dependent variable for </a:t>
                </a:r>
                <a:r>
                  <a:rPr lang="en-US" altLang="en-US" i="1" dirty="0" err="1"/>
                  <a:t>i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observation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i="1" dirty="0"/>
                  <a:t>	x</a:t>
                </a:r>
                <a:r>
                  <a:rPr lang="en-US" altLang="en-US" dirty="0"/>
                  <a:t> = mean value for independent variable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i="1" dirty="0"/>
                  <a:t>	y</a:t>
                </a:r>
                <a:r>
                  <a:rPr lang="en-US" altLang="en-US" dirty="0"/>
                  <a:t> = mean value for dependent variable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i="1" dirty="0"/>
                  <a:t>n</a:t>
                </a:r>
                <a:r>
                  <a:rPr lang="en-US" altLang="en-US" dirty="0"/>
                  <a:t> = total number of observations</a:t>
                </a:r>
              </a:p>
            </p:txBody>
          </p:sp>
        </mc:Choice>
        <mc:Fallback xmlns="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1E87808B-CAB4-45B4-A6F3-26AB83B7D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56160" y="832247"/>
                <a:ext cx="5829300" cy="3914775"/>
              </a:xfrm>
              <a:blipFill>
                <a:blip r:embed="rId3"/>
                <a:stretch>
                  <a:fillRect t="-202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6">
            <a:extLst>
              <a:ext uri="{FF2B5EF4-FFF2-40B4-BE49-F238E27FC236}">
                <a16:creationId xmlns:a16="http://schemas.microsoft.com/office/drawing/2014/main" id="{EF03B136-9CCE-4E47-9ED8-02C59CF3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71" y="3387272"/>
            <a:ext cx="194315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 algn="l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EE8AAA5-56E4-4C81-81A9-11BFA0BC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71" y="3624898"/>
            <a:ext cx="25247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BF424FF4-D9B0-4C04-9FCA-206AB953F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28587"/>
            <a:ext cx="5829300" cy="434579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5949EE-DA38-4574-A517-B7742C0DD684}"/>
                  </a:ext>
                </a:extLst>
              </p:cNvPr>
              <p:cNvSpPr txBox="1"/>
              <p:nvPr/>
            </p:nvSpPr>
            <p:spPr>
              <a:xfrm>
                <a:off x="3605951" y="1323611"/>
                <a:ext cx="1741695" cy="438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13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3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3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13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3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3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3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3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3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3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5949EE-DA38-4574-A517-B7742C0D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51" y="1323611"/>
                <a:ext cx="1741695" cy="438197"/>
              </a:xfrm>
              <a:prstGeom prst="rect">
                <a:avLst/>
              </a:prstGeom>
              <a:blipFill>
                <a:blip r:embed="rId4"/>
                <a:stretch>
                  <a:fillRect l="-2456" t="-84722" r="-7368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A0C4C-A236-48DE-BB32-2048C8B6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500" dirty="0"/>
              <a:t>Notice regarding the usage of images:</a:t>
            </a:r>
          </a:p>
          <a:p>
            <a:pPr marL="0" indent="0" algn="just">
              <a:buNone/>
            </a:pPr>
            <a:r>
              <a:rPr lang="en-US" sz="1500" dirty="0"/>
              <a:t>This document contains images obtained by routine Google</a:t>
            </a:r>
          </a:p>
          <a:p>
            <a:pPr marL="0" indent="0" algn="just">
              <a:buNone/>
            </a:pPr>
            <a:r>
              <a:rPr lang="en-US" sz="1500" dirty="0"/>
              <a:t>Images searches. Some of these images may perhaps be under</a:t>
            </a:r>
          </a:p>
          <a:p>
            <a:pPr marL="0" indent="0" algn="just">
              <a:buNone/>
            </a:pPr>
            <a:r>
              <a:rPr lang="en-US" sz="1500" dirty="0"/>
              <a:t>copyright. They are included here for educational and</a:t>
            </a:r>
          </a:p>
          <a:p>
            <a:pPr marL="0" indent="0" algn="just">
              <a:buNone/>
            </a:pPr>
            <a:r>
              <a:rPr lang="en-US" sz="1500" dirty="0"/>
              <a:t>noncommercial purposes and are considered to be covered by</a:t>
            </a:r>
          </a:p>
          <a:p>
            <a:pPr marL="0" indent="0" algn="just">
              <a:buNone/>
            </a:pPr>
            <a:r>
              <a:rPr lang="en-US" sz="1500" dirty="0"/>
              <a:t>the doctrine of Fair Use. In any event they are easily available</a:t>
            </a:r>
          </a:p>
          <a:p>
            <a:pPr marL="0" indent="0" algn="just">
              <a:buNone/>
            </a:pPr>
            <a:r>
              <a:rPr lang="en-US" sz="1500" dirty="0"/>
              <a:t>from Google Images.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1121A9-44DF-42B6-A199-03687BF2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9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C331-49B7-474B-9CBB-E454094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25252"/>
            <a:ext cx="8229600" cy="857250"/>
          </a:xfrm>
        </p:spPr>
        <p:txBody>
          <a:bodyPr>
            <a:normAutofit/>
          </a:bodyPr>
          <a:lstStyle/>
          <a:p>
            <a:r>
              <a:rPr lang="en-US" sz="2200" dirty="0"/>
              <a:t>calculating the least squares estimated </a:t>
            </a:r>
            <a:br>
              <a:rPr lang="en-US" sz="2200" dirty="0"/>
            </a:br>
            <a:r>
              <a:rPr lang="en-US" sz="2200" dirty="0"/>
              <a:t>regression equation for ABC cafe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C6D561-EF55-4954-A1D1-D0C44F3FD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65" y="930219"/>
            <a:ext cx="5708653" cy="24935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0FAC7-E39C-4E51-9C6A-7FE72EB6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41" y="3471454"/>
            <a:ext cx="1929082" cy="1193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D0B04-17B4-4B4C-A166-1231D03A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575" y="3571606"/>
            <a:ext cx="1343213" cy="7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528-6D47-4957-95FC-41870EF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Put it in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D51C-D88E-4777-9725-7B21DC42E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7350" y="1403796"/>
                <a:ext cx="5829300" cy="3482579"/>
              </a:xfrm>
            </p:spPr>
            <p:txBody>
              <a:bodyPr/>
              <a:lstStyle/>
              <a:p>
                <a:r>
                  <a:rPr lang="en-US" dirty="0"/>
                  <a:t>b1=2840/568=5</a:t>
                </a:r>
              </a:p>
              <a:p>
                <a:r>
                  <a:rPr lang="en-US" dirty="0"/>
                  <a:t>b0=130-5(14)=60</a:t>
                </a:r>
              </a:p>
              <a:p>
                <a:r>
                  <a:rPr lang="en-US" dirty="0"/>
                  <a:t>Thus the estimated regression equation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=60+5x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D51C-D88E-4777-9725-7B21DC42E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7350" y="1403796"/>
                <a:ext cx="5829300" cy="3482579"/>
              </a:xfrm>
              <a:blipFill>
                <a:blip r:embed="rId2"/>
                <a:stretch>
                  <a:fillRect t="-874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4D2969-A989-4832-9472-E3C33A61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80222"/>
            <a:ext cx="2130737" cy="5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5B2F5-E109-4332-AD23-0E90A3F24F77}"/>
                  </a:ext>
                </a:extLst>
              </p:cNvPr>
              <p:cNvSpPr txBox="1"/>
              <p:nvPr/>
            </p:nvSpPr>
            <p:spPr>
              <a:xfrm>
                <a:off x="3842921" y="808747"/>
                <a:ext cx="34290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 defTabSz="685800" eaLnBrk="0" fontAlgn="base" hangingPunct="0">
                  <a:spcAft>
                    <a:spcPct val="0"/>
                  </a:spcAft>
                  <a:buClr>
                    <a:srgbClr val="66FFFF"/>
                  </a:buClr>
                  <a:buSzPct val="7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en-US" sz="1500" i="1"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500" i="1">
                              <a:solidFill>
                                <a:srgbClr val="66FFFF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en-US" sz="6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5B2F5-E109-4332-AD23-0E90A3F24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21" y="808747"/>
                <a:ext cx="3429000" cy="323165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528-6D47-4957-95FC-41870EF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D51C-D88E-4777-9725-7B21DC42E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0" y="4157630"/>
                <a:ext cx="5829300" cy="3482579"/>
              </a:xfrm>
            </p:spPr>
            <p:txBody>
              <a:bodyPr/>
              <a:lstStyle/>
              <a:p>
                <a:r>
                  <a:rPr lang="en-US" dirty="0"/>
                  <a:t>Thus the estimated regression equation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=60+5x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4D51C-D88E-4777-9725-7B21DC42E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4157630"/>
                <a:ext cx="5829300" cy="3482579"/>
              </a:xfrm>
              <a:blipFill>
                <a:blip r:embed="rId2"/>
                <a:stretch>
                  <a:fillRect t="-876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DFAA21-815E-4DD6-ABCC-7D7FA45A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5750"/>
            <a:ext cx="5276850" cy="37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2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64A3-D93B-4A0C-84B8-1C39B491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SSE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1C8AD-81C0-4214-9D8C-AD094B2E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871" y="1276765"/>
            <a:ext cx="5658640" cy="2586398"/>
          </a:xfrm>
        </p:spPr>
      </p:pic>
    </p:spTree>
    <p:extLst>
      <p:ext uri="{BB962C8B-B14F-4D97-AF65-F5344CB8AC3E}">
        <p14:creationId xmlns:p14="http://schemas.microsoft.com/office/powerpoint/2010/main" val="371747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E99B-AAB3-4A82-A983-172C2DD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2A179-C472-4986-B695-C55DDE36E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37" y="1280337"/>
            <a:ext cx="5701508" cy="2579254"/>
          </a:xfrm>
        </p:spPr>
      </p:pic>
    </p:spTree>
    <p:extLst>
      <p:ext uri="{BB962C8B-B14F-4D97-AF65-F5344CB8AC3E}">
        <p14:creationId xmlns:p14="http://schemas.microsoft.com/office/powerpoint/2010/main" val="413617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>
            <a:extLst>
              <a:ext uri="{FF2B5EF4-FFF2-40B4-BE49-F238E27FC236}">
                <a16:creationId xmlns:a16="http://schemas.microsoft.com/office/drawing/2014/main" id="{3F0F94A0-0F2A-491E-95A3-EC5A6F87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906" y="2546748"/>
            <a:ext cx="1490663" cy="392906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7D3D1F30-A48E-4ADA-89C5-17C8D8C7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16" y="1241823"/>
            <a:ext cx="3614738" cy="783431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4356CF4-48CF-4577-90E2-2B9AF88F9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23825"/>
            <a:ext cx="5829300" cy="439341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Coefficient of Determination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79BF9B-9F46-4C45-BFAB-D67A670AC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6160" y="829867"/>
            <a:ext cx="5829300" cy="346829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 sz="2100" dirty="0"/>
              <a:t>Relationship Among SST, SSR, SSE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pPr algn="ctr"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bg1"/>
                </a:solidFill>
              </a:rPr>
              <a:t>SST = SSR + SSE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pPr>
              <a:buFont typeface="Monotype Sorts" panose="05000000000000000000" pitchFamily="2" charset="2"/>
              <a:buNone/>
            </a:pPr>
            <a:endParaRPr lang="en-US" altLang="en-US" sz="600" dirty="0"/>
          </a:p>
          <a:p>
            <a:r>
              <a:rPr lang="en-US" altLang="en-US" sz="2100" dirty="0"/>
              <a:t>Coefficient of Determination</a:t>
            </a:r>
          </a:p>
          <a:p>
            <a:pPr algn="ctr"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bg1"/>
                </a:solidFill>
              </a:rPr>
              <a:t>r</a:t>
            </a:r>
            <a:r>
              <a:rPr lang="en-US" altLang="en-US" baseline="30000" dirty="0">
                <a:solidFill>
                  <a:schemeClr val="bg1"/>
                </a:solidFill>
              </a:rPr>
              <a:t>2</a:t>
            </a:r>
            <a:r>
              <a:rPr lang="en-US" altLang="en-US" dirty="0">
                <a:solidFill>
                  <a:schemeClr val="bg1"/>
                </a:solidFill>
              </a:rPr>
              <a:t> = SSR/SST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bg1"/>
                </a:solidFill>
              </a:rPr>
              <a:t>	where: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		     </a:t>
            </a:r>
            <a:r>
              <a:rPr lang="en-US" altLang="en-US" dirty="0"/>
              <a:t>SST = total sum of squares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		     </a:t>
            </a:r>
            <a:r>
              <a:rPr lang="en-US" altLang="en-US" dirty="0"/>
              <a:t>SSR = sum of squares due to regression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		     </a:t>
            </a:r>
            <a:r>
              <a:rPr lang="en-US" altLang="en-US" dirty="0"/>
              <a:t>SSE = sum of squares due to error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</p:txBody>
      </p:sp>
      <p:grpSp>
        <p:nvGrpSpPr>
          <p:cNvPr id="11272" name="Group 8">
            <a:extLst>
              <a:ext uri="{FF2B5EF4-FFF2-40B4-BE49-F238E27FC236}">
                <a16:creationId xmlns:a16="http://schemas.microsoft.com/office/drawing/2014/main" id="{22B18C85-197E-4B6E-940B-BD233078BA45}"/>
              </a:ext>
            </a:extLst>
          </p:cNvPr>
          <p:cNvGrpSpPr>
            <a:grpSpLocks/>
          </p:cNvGrpSpPr>
          <p:nvPr/>
        </p:nvGrpSpPr>
        <p:grpSpPr bwMode="auto">
          <a:xfrm>
            <a:off x="2815829" y="1557338"/>
            <a:ext cx="3506390" cy="373856"/>
            <a:chOff x="1405" y="1188"/>
            <a:chExt cx="2945" cy="314"/>
          </a:xfrm>
        </p:grpSpPr>
        <p:grpSp>
          <p:nvGrpSpPr>
            <p:cNvPr id="11271" name="Group 7">
              <a:extLst>
                <a:ext uri="{FF2B5EF4-FFF2-40B4-BE49-F238E27FC236}">
                  <a16:creationId xmlns:a16="http://schemas.microsoft.com/office/drawing/2014/main" id="{D26A6B5B-8D23-4E0E-AAA7-B1D40B38A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5" y="1200"/>
              <a:ext cx="2945" cy="302"/>
              <a:chOff x="1405" y="1200"/>
              <a:chExt cx="2945" cy="302"/>
            </a:xfrm>
          </p:grpSpPr>
          <p:graphicFrame>
            <p:nvGraphicFramePr>
              <p:cNvPr id="11268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6E54C495-8C11-4F6F-B492-1C482B09237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405" y="1261"/>
              <a:ext cx="294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4382280" imgH="357480" progId="Equation.2">
                      <p:embed/>
                    </p:oleObj>
                  </mc:Choice>
                  <mc:Fallback>
                    <p:oleObj name="Equation" r:id="rId3" imgW="4382280" imgH="357480" progId="Equation.2">
                      <p:embed/>
                      <p:pic>
                        <p:nvPicPr>
                          <p:cNvPr id="11268" name="Object 4">
                            <a:hlinkClick r:id="" action="ppaction://ole?verb=0"/>
                            <a:extLst>
                              <a:ext uri="{FF2B5EF4-FFF2-40B4-BE49-F238E27FC236}">
                                <a16:creationId xmlns:a16="http://schemas.microsoft.com/office/drawing/2014/main" id="{6E54C495-8C11-4F6F-B492-1C482B09237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5" y="1261"/>
                            <a:ext cx="2945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rgbClr val="00000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9" name="Rectangle 5">
                <a:extLst>
                  <a:ext uri="{FF2B5EF4-FFF2-40B4-BE49-F238E27FC236}">
                    <a16:creationId xmlns:a16="http://schemas.microsoft.com/office/drawing/2014/main" id="{9F3FE76A-82DA-4E7A-B75A-6D305BB45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1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l"/>
                <a:r>
                  <a:rPr lang="en-US" altLang="en-US" sz="15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80C70074-35B3-4F66-A768-451BAEBF1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1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algn="l"/>
              <a:r>
                <a:rPr lang="en-US" altLang="en-US" sz="15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2CE660-D28D-473D-A1AB-F937B1AFC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6160" y="832248"/>
            <a:ext cx="5829300" cy="3482578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SSR=SST-SSE=15730-1530=14200</a:t>
            </a:r>
          </a:p>
          <a:p>
            <a:endParaRPr lang="en-US" altLang="en-US" dirty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Coefficient of Determination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sz="750" dirty="0">
              <a:solidFill>
                <a:schemeClr val="tx2"/>
              </a:solidFill>
            </a:endParaRPr>
          </a:p>
          <a:p>
            <a:pPr algn="ctr"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schemeClr val="accent6"/>
                </a:solidFill>
              </a:rPr>
              <a:t>r</a:t>
            </a:r>
            <a:r>
              <a:rPr lang="en-US" altLang="en-US" baseline="30000" dirty="0">
                <a:solidFill>
                  <a:schemeClr val="accent6"/>
                </a:solidFill>
              </a:rPr>
              <a:t>2</a:t>
            </a:r>
            <a:r>
              <a:rPr lang="en-US" altLang="en-US" dirty="0">
                <a:solidFill>
                  <a:schemeClr val="accent6"/>
                </a:solidFill>
              </a:rPr>
              <a:t> = SSR/SST = 14200/15730 = .9027</a:t>
            </a:r>
          </a:p>
          <a:p>
            <a:pPr algn="ctr">
              <a:buFont typeface="Monotype Sorts" panose="05000000000000000000" pitchFamily="2" charset="2"/>
              <a:buNone/>
            </a:pPr>
            <a:endParaRPr lang="en-US" altLang="en-US" sz="750" dirty="0"/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6EBCE2-C6FC-454C-9689-5BDEA0BB6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04775"/>
            <a:ext cx="5829300" cy="482204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Finding SSR and </a:t>
            </a:r>
            <a:r>
              <a:rPr lang="en-US" altLang="en-US" i="1" dirty="0"/>
              <a:t>r</a:t>
            </a:r>
            <a:r>
              <a:rPr lang="en-US" altLang="en-US" baseline="30000" dirty="0"/>
              <a:t>2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>
            <a:extLst>
              <a:ext uri="{FF2B5EF4-FFF2-40B4-BE49-F238E27FC236}">
                <a16:creationId xmlns:a16="http://schemas.microsoft.com/office/drawing/2014/main" id="{8B8599F8-046C-4848-A68C-DB389553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85" y="1263254"/>
            <a:ext cx="5050631" cy="1088231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79EC752-9714-4C85-AEF3-C655FEE95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33350"/>
            <a:ext cx="5829300" cy="425054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Correlation Coefficient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6EFC30F-3A59-4F10-8E5C-69E8D3C8B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6160" y="832248"/>
            <a:ext cx="5829300" cy="3782615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Sample Correlation Coefficient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where: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the slope of the estimated regression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	equation </a:t>
            </a:r>
          </a:p>
        </p:txBody>
      </p:sp>
      <p:graphicFrame>
        <p:nvGraphicFramePr>
          <p:cNvPr id="13316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29B4236-1BDE-40FD-887B-D4C4FF39DB0A}"/>
              </a:ext>
            </a:extLst>
          </p:cNvPr>
          <p:cNvGraphicFramePr>
            <a:graphicFrameLocks/>
          </p:cNvGraphicFramePr>
          <p:nvPr/>
        </p:nvGraphicFramePr>
        <p:xfrm>
          <a:off x="2085976" y="1814513"/>
          <a:ext cx="2213372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3920" imgH="267840" progId="Equation.3">
                  <p:embed/>
                </p:oleObj>
              </mc:Choice>
              <mc:Fallback>
                <p:oleObj name="Equation" r:id="rId3" imgW="1213920" imgH="267840" progId="Equation.3">
                  <p:embed/>
                  <p:pic>
                    <p:nvPicPr>
                      <p:cNvPr id="13316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29B4236-1BDE-40FD-887B-D4C4FF39DB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6" y="1814513"/>
                        <a:ext cx="2213372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54646F8A-00FC-4712-86E0-9614C4614A41}"/>
              </a:ext>
            </a:extLst>
          </p:cNvPr>
          <p:cNvGraphicFramePr>
            <a:graphicFrameLocks/>
          </p:cNvGraphicFramePr>
          <p:nvPr/>
        </p:nvGraphicFramePr>
        <p:xfrm>
          <a:off x="2085976" y="1321594"/>
          <a:ext cx="4956572" cy="44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48960" imgH="241200" progId="Equation.3">
                  <p:embed/>
                </p:oleObj>
              </mc:Choice>
              <mc:Fallback>
                <p:oleObj name="Equation" r:id="rId5" imgW="2748960" imgH="241200" progId="Equation.3">
                  <p:embed/>
                  <p:pic>
                    <p:nvPicPr>
                      <p:cNvPr id="13317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4646F8A-00FC-4712-86E0-9614C4614A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6" y="1321594"/>
                        <a:ext cx="4956572" cy="444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E9072C63-3683-40A9-AEA0-2CC5899EB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4600"/>
              </p:ext>
            </p:extLst>
          </p:nvPr>
        </p:nvGraphicFramePr>
        <p:xfrm>
          <a:off x="5029200" y="1814513"/>
          <a:ext cx="1117997" cy="35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69240" imgH="205560" progId="Equation.3">
                  <p:embed/>
                </p:oleObj>
              </mc:Choice>
              <mc:Fallback>
                <p:oleObj name="Equation" r:id="rId7" imgW="669240" imgH="20556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E9072C63-3683-40A9-AEA0-2CC5899EB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14513"/>
                        <a:ext cx="1117997" cy="353616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6038AC4-2678-48C4-A461-C798D9CD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 ABC Cafe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9F90CE1D-201B-45A1-A05D-C347F3F9D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Sample Correlation Coefficient</a:t>
            </a: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There is strong positive linear association between x and y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		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/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dirty="0"/>
              <a:t>				</a:t>
            </a:r>
          </a:p>
        </p:txBody>
      </p:sp>
      <p:graphicFrame>
        <p:nvGraphicFramePr>
          <p:cNvPr id="15258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1E3B3637-33B9-4B6C-A06D-0A439839E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448939"/>
              </p:ext>
            </p:extLst>
          </p:nvPr>
        </p:nvGraphicFramePr>
        <p:xfrm>
          <a:off x="1524000" y="1657350"/>
          <a:ext cx="22129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3920" imgH="267840" progId="Equation.3">
                  <p:embed/>
                </p:oleObj>
              </mc:Choice>
              <mc:Fallback>
                <p:oleObj name="Equation" r:id="rId3" imgW="1213920" imgH="267840" progId="Equation.3">
                  <p:embed/>
                  <p:pic>
                    <p:nvPicPr>
                      <p:cNvPr id="15258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3B3637-33B9-4B6C-A06D-0A439839EB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57350"/>
                        <a:ext cx="22129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>
            <a:extLst>
              <a:ext uri="{FF2B5EF4-FFF2-40B4-BE49-F238E27FC236}">
                <a16:creationId xmlns:a16="http://schemas.microsoft.com/office/drawing/2014/main" id="{37E4CF03-D9BC-462B-B525-2CCA704E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769" y="1872854"/>
            <a:ext cx="2372916" cy="43457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1C5ADE4-7D7F-409A-BEDC-F37D2A266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 Square Error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3418CA3-3C63-409F-98E9-91F3C92D9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CA14A8-2211-4D6C-8C13-347C9909B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6160" y="46435"/>
            <a:ext cx="5829300" cy="739378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dirty="0"/>
              <a:t> 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C80820B-B12A-4B0C-8348-15FFB710D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1637" y="812006"/>
            <a:ext cx="5795963" cy="376550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500" dirty="0"/>
              <a:t>What is Regression? 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Regression Analysis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Applications of Regression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Simple linear regression through Least Squares Method  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Coefficient of Determination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Using the Estimated Regression Equation for Estimation and Prediction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Multiple Linear Regression </a:t>
            </a:r>
          </a:p>
          <a:p>
            <a:pPr>
              <a:lnSpc>
                <a:spcPct val="150000"/>
              </a:lnSpc>
            </a:pPr>
            <a:r>
              <a:rPr lang="en-US" altLang="en-US" sz="1500" dirty="0"/>
              <a:t>Implementation in 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F614B-20FF-4D05-AC42-BF389F5C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Estimate of s 2</a:t>
            </a:r>
          </a:p>
          <a:p>
            <a:r>
              <a:rPr lang="en-US" dirty="0"/>
              <a:t>The mean square error (MSE) provides the estimate</a:t>
            </a:r>
          </a:p>
          <a:p>
            <a:r>
              <a:rPr lang="en-US" dirty="0"/>
              <a:t>of s 2, and the notation s2 is also used.  MSE = SSE/(n-2)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4E0B2E-41AB-4B71-8891-F07AAE9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318193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>
            <a:extLst>
              <a:ext uri="{FF2B5EF4-FFF2-40B4-BE49-F238E27FC236}">
                <a16:creationId xmlns:a16="http://schemas.microsoft.com/office/drawing/2014/main" id="{41C6766B-D211-45FC-BA8E-9373888A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92" y="2046685"/>
            <a:ext cx="2296715" cy="86082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17A83F0-32B9-4363-AA2C-CCD54287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Significance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B7FABD5-504B-4F97-9970-83AEAE6EB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An Estimate of </a:t>
            </a:r>
            <a:r>
              <a:rPr lang="en-US" altLang="en-US" i="1" dirty="0">
                <a:solidFill>
                  <a:srgbClr val="002060"/>
                </a:solidFill>
                <a:latin typeface="Symbol" panose="05050102010706020507" pitchFamily="18" charset="2"/>
              </a:rPr>
              <a:t>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To estimate </a:t>
            </a:r>
            <a:r>
              <a:rPr lang="en-US" altLang="en-US" i="1" dirty="0">
                <a:latin typeface="Symbol" panose="05050102010706020507" pitchFamily="18" charset="2"/>
              </a:rPr>
              <a:t>s</a:t>
            </a:r>
            <a:r>
              <a:rPr lang="en-US" altLang="en-US" dirty="0"/>
              <a:t>  we take the square root of </a:t>
            </a:r>
            <a:r>
              <a:rPr lang="en-US" altLang="en-US" i="1" dirty="0">
                <a:latin typeface="Symbol" panose="05050102010706020507" pitchFamily="18" charset="2"/>
              </a:rPr>
              <a:t>s 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resulting </a:t>
            </a:r>
            <a:r>
              <a:rPr lang="en-US" altLang="en-US" i="1" dirty="0"/>
              <a:t>s</a:t>
            </a:r>
            <a:r>
              <a:rPr lang="en-US" altLang="en-US" dirty="0"/>
              <a:t> is called the </a:t>
            </a:r>
            <a:r>
              <a:rPr lang="en-US" altLang="en-US" u="sng" dirty="0"/>
              <a:t>standard error of the estimate</a:t>
            </a:r>
            <a:endParaRPr lang="en-US" altLang="en-US" dirty="0"/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4094A8C0-99D4-4850-8732-5FC6984AF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08335"/>
              </p:ext>
            </p:extLst>
          </p:nvPr>
        </p:nvGraphicFramePr>
        <p:xfrm>
          <a:off x="3505795" y="2171701"/>
          <a:ext cx="2132410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5920" imgH="410760" progId="Equation.3">
                  <p:embed/>
                </p:oleObj>
              </mc:Choice>
              <mc:Fallback>
                <p:oleObj name="Equation" r:id="rId3" imgW="1195920" imgH="410760" progId="Equation.3">
                  <p:embed/>
                  <p:pic>
                    <p:nvPicPr>
                      <p:cNvPr id="92164" name="Object 4">
                        <a:extLst>
                          <a:ext uri="{FF2B5EF4-FFF2-40B4-BE49-F238E27FC236}">
                            <a16:creationId xmlns:a16="http://schemas.microsoft.com/office/drawing/2014/main" id="{4094A8C0-99D4-4850-8732-5FC6984AF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795" y="2171701"/>
                        <a:ext cx="2132410" cy="735806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1E2F-62B6-4450-AFA7-7B893C24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CCC4-8E1E-4509-8AF2-976C31CD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MSE=SSE/(n-2)</a:t>
            </a:r>
          </a:p>
          <a:p>
            <a:r>
              <a:rPr lang="en-US" dirty="0"/>
              <a:t>MSE=1530/8=191.25</a:t>
            </a:r>
          </a:p>
          <a:p>
            <a:r>
              <a:rPr lang="en-US" dirty="0"/>
              <a:t>S=13.829</a:t>
            </a:r>
          </a:p>
          <a:p>
            <a:endParaRPr lang="en-US" dirty="0"/>
          </a:p>
          <a:p>
            <a:r>
              <a:rPr lang="en-GB" b="0" i="0" dirty="0">
                <a:effectLst/>
                <a:latin typeface="charter"/>
              </a:rPr>
              <a:t>The predictive precision of the linear regression model using evaluation metrics such as the </a:t>
            </a:r>
            <a:r>
              <a:rPr lang="en-GB" b="1" i="0" dirty="0">
                <a:effectLst/>
                <a:latin typeface="charter"/>
              </a:rPr>
              <a:t>mean square error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32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743200" y="3257550"/>
            <a:ext cx="3686175" cy="47148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743200" y="2271712"/>
            <a:ext cx="3686175" cy="47148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743200" y="1300162"/>
            <a:ext cx="3686175" cy="47148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3779" y="89298"/>
            <a:ext cx="5829300" cy="51077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The Multiple Regression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837010"/>
            <a:ext cx="6419850" cy="379214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Multiple Regression Model</a:t>
            </a:r>
          </a:p>
          <a:p>
            <a:pPr>
              <a:buFont typeface="Monotype Sorts" pitchFamily="2" charset="2"/>
              <a:buNone/>
            </a:pPr>
            <a:r>
              <a:rPr lang="en-US" sz="900" dirty="0">
                <a:solidFill>
                  <a:srgbClr val="002060"/>
                </a:solidFill>
              </a:rPr>
              <a:t> 		    </a:t>
            </a:r>
            <a:r>
              <a:rPr lang="en-US" i="1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+ . . . 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9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Multiple Regression Equation</a:t>
            </a:r>
          </a:p>
          <a:p>
            <a:pPr algn="ctr">
              <a:buFont typeface="Monotype Sorts" pitchFamily="2" charset="2"/>
              <a:buNone/>
            </a:pPr>
            <a:endParaRPr lang="en-US" dirty="0">
              <a:solidFill>
                <a:srgbClr val="002060"/>
              </a:solidFill>
            </a:endParaRPr>
          </a:p>
          <a:p>
            <a:pPr algn="ctr">
              <a:spcBef>
                <a:spcPts val="0"/>
              </a:spcBef>
              <a:buFont typeface="Monotype Sorts" pitchFamily="2" charset="2"/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E(</a:t>
            </a:r>
            <a:r>
              <a:rPr lang="en-US" i="1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+ . . . + </a:t>
            </a:r>
            <a:r>
              <a:rPr lang="en-US" i="1" dirty="0">
                <a:solidFill>
                  <a:schemeClr val="bg1"/>
                </a:solidFill>
                <a:latin typeface="Symbol" pitchFamily="18" charset="2"/>
              </a:rPr>
              <a:t>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endParaRPr lang="en-US" sz="9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Estimated Multiple Regression Equation</a:t>
            </a:r>
          </a:p>
          <a:p>
            <a:pPr algn="ctr">
              <a:buFont typeface="Monotype Sorts" pitchFamily="2" charset="2"/>
              <a:buNone/>
            </a:pPr>
            <a:r>
              <a:rPr lang="en-US" i="1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i="1" dirty="0">
                <a:solidFill>
                  <a:schemeClr val="bg1"/>
                </a:solidFill>
              </a:rPr>
              <a:t>b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+ . . . + </a:t>
            </a:r>
            <a:r>
              <a:rPr lang="en-US" i="1" dirty="0" err="1">
                <a:solidFill>
                  <a:schemeClr val="bg1"/>
                </a:solidFill>
              </a:rPr>
              <a:t>b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p</a:t>
            </a:r>
            <a:endParaRPr lang="en-US" i="1" baseline="-25000" dirty="0">
              <a:solidFill>
                <a:schemeClr val="bg1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3243262"/>
            <a:ext cx="246335" cy="29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/>
          <a:p>
            <a:pPr algn="l"/>
            <a:r>
              <a:rPr lang="en-US" sz="15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3778" name="Picture 2" descr="Image for post">
            <a:extLst>
              <a:ext uri="{FF2B5EF4-FFF2-40B4-BE49-F238E27FC236}">
                <a16:creationId xmlns:a16="http://schemas.microsoft.com/office/drawing/2014/main" id="{F3256B60-38E9-42FD-B34B-1A779F405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78" y="1276350"/>
            <a:ext cx="4464844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BA381-5DDB-44BD-827B-D9F97851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Problem: </a:t>
            </a:r>
            <a:r>
              <a:rPr lang="en-US" dirty="0"/>
              <a:t>An ecommerce company wants to measure the impact of product price, product promotions, and holiday seasonality on product sales.</a:t>
            </a:r>
          </a:p>
          <a:p>
            <a:r>
              <a:rPr lang="en-US" dirty="0"/>
              <a:t>Input Data:</a:t>
            </a:r>
          </a:p>
          <a:p>
            <a:r>
              <a:rPr lang="en-US" dirty="0">
                <a:solidFill>
                  <a:srgbClr val="FF0000"/>
                </a:solidFill>
              </a:rPr>
              <a:t>Predictor/independent variables </a:t>
            </a:r>
            <a:r>
              <a:rPr lang="en-US" dirty="0"/>
              <a:t>include product price data, product promotions data such as discounts, flag representing presence/absence of seasonality. </a:t>
            </a:r>
          </a:p>
          <a:p>
            <a:r>
              <a:rPr lang="en-US" dirty="0">
                <a:solidFill>
                  <a:srgbClr val="FF0000"/>
                </a:solidFill>
              </a:rPr>
              <a:t>The dependent variable </a:t>
            </a:r>
            <a:r>
              <a:rPr lang="en-US" dirty="0"/>
              <a:t>is product sales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C121B-AFA4-4CB8-AA46-77221E06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case 1</a:t>
            </a:r>
          </a:p>
        </p:txBody>
      </p:sp>
    </p:spTree>
    <p:extLst>
      <p:ext uri="{BB962C8B-B14F-4D97-AF65-F5344CB8AC3E}">
        <p14:creationId xmlns:p14="http://schemas.microsoft.com/office/powerpoint/2010/main" val="242653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E305A-3CC5-463A-BDB4-49F5DD07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Problem: </a:t>
            </a:r>
            <a:r>
              <a:rPr lang="en-US" dirty="0"/>
              <a:t>An agriculture production firm wants to predict the impact of the amount of rainfall, humidity, and temperature on the yield of particular crop.</a:t>
            </a:r>
          </a:p>
          <a:p>
            <a:r>
              <a:rPr lang="en-US">
                <a:solidFill>
                  <a:srgbClr val="FF0000"/>
                </a:solidFill>
              </a:rPr>
              <a:t>Input </a:t>
            </a:r>
            <a:r>
              <a:rPr lang="en-US" dirty="0">
                <a:solidFill>
                  <a:srgbClr val="FF0000"/>
                </a:solidFill>
              </a:rPr>
              <a:t>Data: </a:t>
            </a:r>
          </a:p>
          <a:p>
            <a:r>
              <a:rPr lang="en-US" dirty="0">
                <a:solidFill>
                  <a:srgbClr val="FF0000"/>
                </a:solidFill>
              </a:rPr>
              <a:t>Predictor/independent variables </a:t>
            </a:r>
            <a:r>
              <a:rPr lang="en-US" dirty="0"/>
              <a:t>include the amount of rainfall during monsoon months, the humidity levels/measurements, and the temperature measurements. </a:t>
            </a:r>
          </a:p>
          <a:p>
            <a:r>
              <a:rPr lang="en-US" dirty="0">
                <a:solidFill>
                  <a:srgbClr val="FF0000"/>
                </a:solidFill>
              </a:rPr>
              <a:t>The dependent variable </a:t>
            </a:r>
            <a:r>
              <a:rPr lang="en-US" dirty="0"/>
              <a:t>is crop production.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F756AD-E131-4E1A-B079-D54C8F0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Use case2</a:t>
            </a:r>
          </a:p>
        </p:txBody>
      </p:sp>
    </p:spTree>
    <p:extLst>
      <p:ext uri="{BB962C8B-B14F-4D97-AF65-F5344CB8AC3E}">
        <p14:creationId xmlns:p14="http://schemas.microsoft.com/office/powerpoint/2010/main" val="279186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DB6-775F-4347-8CB9-42D89A92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7308"/>
            <a:ext cx="8229600" cy="85725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EB77-BF9F-4415-959F-9D576F4D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942"/>
            <a:ext cx="6147412" cy="4358549"/>
          </a:xfrm>
        </p:spPr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regression is a supervised machine learning algorithm.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Statistical process of estimating the relationship among variables.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There are two types of variables .</a:t>
            </a:r>
          </a:p>
          <a:p>
            <a:pPr marL="385763" indent="-385763" algn="just">
              <a:spcBef>
                <a:spcPts val="450"/>
              </a:spcBef>
              <a:spcAft>
                <a:spcPts val="450"/>
              </a:spcAft>
              <a:buAutoNum type="romanLcParenR"/>
            </a:pPr>
            <a:r>
              <a:rPr lang="en-GB" sz="1500" dirty="0"/>
              <a:t>Dependent variable , whose value is influenced or is to be predicted</a:t>
            </a:r>
          </a:p>
          <a:p>
            <a:pPr marL="385763" indent="-385763" algn="just">
              <a:spcBef>
                <a:spcPts val="450"/>
              </a:spcBef>
              <a:spcAft>
                <a:spcPts val="450"/>
              </a:spcAft>
              <a:buAutoNum type="romanLcParenR"/>
            </a:pPr>
            <a:r>
              <a:rPr lang="en-GB" sz="1500" dirty="0"/>
              <a:t>Independent Variable, which influences the value and is used for prediction.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It shows the relationship between a dependent variable( regressed) and one or more independent variables(predictors/</a:t>
            </a:r>
            <a:r>
              <a:rPr lang="en-GB" sz="1500" dirty="0" err="1"/>
              <a:t>regressor</a:t>
            </a:r>
            <a:r>
              <a:rPr lang="en-GB" sz="1500" dirty="0"/>
              <a:t>)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The predictor is a continuous variable such as </a:t>
            </a:r>
            <a:r>
              <a:rPr lang="en-GB" sz="1500" dirty="0">
                <a:solidFill>
                  <a:srgbClr val="FF0000"/>
                </a:solidFill>
              </a:rPr>
              <a:t>sales, salary, age, product price</a:t>
            </a:r>
            <a:r>
              <a:rPr lang="en-GB" sz="1500" dirty="0"/>
              <a:t>, etc.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500" dirty="0"/>
              <a:t>Linear regression algorithm shows a linear relationship between variables through a linear equation</a:t>
            </a:r>
          </a:p>
          <a:p>
            <a:pPr algn="just"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341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354" y="669275"/>
            <a:ext cx="6461393" cy="39991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House 1 : x1: 1200sqft       y1=200000</a:t>
            </a:r>
          </a:p>
          <a:p>
            <a:pPr>
              <a:lnSpc>
                <a:spcPct val="150000"/>
              </a:lnSpc>
            </a:pPr>
            <a:r>
              <a:rPr lang="en-US" dirty="0"/>
              <a:t>House 2 : x2: 1500sqft       y2=300000</a:t>
            </a:r>
          </a:p>
          <a:p>
            <a:pPr>
              <a:lnSpc>
                <a:spcPct val="150000"/>
              </a:lnSpc>
            </a:pPr>
            <a:r>
              <a:rPr lang="en-US" dirty="0"/>
              <a:t>House 3 : x3: 1800sqft       y3=400000</a:t>
            </a:r>
          </a:p>
          <a:p>
            <a:pPr>
              <a:lnSpc>
                <a:spcPct val="150000"/>
              </a:lnSpc>
            </a:pPr>
            <a:r>
              <a:rPr lang="en-US" dirty="0"/>
              <a:t>House 4 : x4: 2000sqft       y4=500000</a:t>
            </a:r>
          </a:p>
          <a:p>
            <a:pPr>
              <a:lnSpc>
                <a:spcPct val="150000"/>
              </a:lnSpc>
            </a:pPr>
            <a:r>
              <a:rPr lang="en-US" dirty="0"/>
              <a:t>House 5:  x5: 2200sqft       y5=600000</a:t>
            </a:r>
          </a:p>
          <a:p>
            <a:r>
              <a:rPr lang="en-US" dirty="0"/>
              <a:t>Input( x1,x2,x3,x4,x5)</a:t>
            </a:r>
          </a:p>
          <a:p>
            <a:r>
              <a:rPr lang="en-US" dirty="0"/>
              <a:t>Output(y1,y2,y3,y4,y5)</a:t>
            </a:r>
          </a:p>
          <a:p>
            <a:r>
              <a:rPr lang="en-US" dirty="0"/>
              <a:t>The value of y can be predicted from x, the predictor variable.</a:t>
            </a:r>
          </a:p>
          <a:p>
            <a:r>
              <a:rPr lang="en-US" dirty="0"/>
              <a:t>Y variable is the quantity of interest.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292497-6CF4-4B15-858A-C0386228A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498" y="1123153"/>
            <a:ext cx="3079386" cy="28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3528-E264-4D28-BAA0-DB202649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Regression Line</a:t>
            </a:r>
          </a:p>
        </p:txBody>
      </p:sp>
      <p:pic>
        <p:nvPicPr>
          <p:cNvPr id="1802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4950"/>
            <a:ext cx="3173129" cy="242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736" y="1428750"/>
            <a:ext cx="3518454" cy="243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59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E84B-5DDA-4148-BBF0-F9DAD74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3350"/>
            <a:ext cx="8229600" cy="857250"/>
          </a:xfrm>
        </p:spPr>
        <p:txBody>
          <a:bodyPr/>
          <a:lstStyle/>
          <a:p>
            <a:r>
              <a:rPr lang="en-US" dirty="0"/>
              <a:t>Regression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458A7-00C1-4B7C-BF66-0B8FE3880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86861"/>
            <a:ext cx="6344841" cy="21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9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Applications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52550"/>
            <a:ext cx="8229600" cy="3394472"/>
          </a:xfrm>
        </p:spPr>
        <p:txBody>
          <a:bodyPr/>
          <a:lstStyle/>
          <a:p>
            <a:r>
              <a:rPr lang="en-US" dirty="0"/>
              <a:t>Predictive Analytics</a:t>
            </a:r>
          </a:p>
          <a:p>
            <a:r>
              <a:rPr lang="en-US" dirty="0"/>
              <a:t>Example:</a:t>
            </a:r>
          </a:p>
          <a:p>
            <a:pPr marL="342900" indent="-342900">
              <a:buAutoNum type="arabicPeriod"/>
            </a:pPr>
            <a:r>
              <a:rPr lang="en-US" dirty="0"/>
              <a:t>Evaluating trend and sales estimate</a:t>
            </a:r>
          </a:p>
          <a:p>
            <a:pPr marL="342900" indent="-342900">
              <a:buAutoNum type="arabicPeriod"/>
            </a:pPr>
            <a:r>
              <a:rPr lang="en-US" dirty="0"/>
              <a:t>Analyzing the impact of price changes</a:t>
            </a:r>
          </a:p>
          <a:p>
            <a:pPr marL="342900" indent="-342900">
              <a:buAutoNum type="arabicPeriod"/>
            </a:pPr>
            <a:r>
              <a:rPr lang="en-US" dirty="0"/>
              <a:t>Assessment of risk in financial services and insurance domain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1A5E5D47C5A49B930B44E232D772A" ma:contentTypeVersion="11" ma:contentTypeDescription="Create a new document." ma:contentTypeScope="" ma:versionID="7b9d2835f3110f3b758613d0a0c04ef0">
  <xsd:schema xmlns:xsd="http://www.w3.org/2001/XMLSchema" xmlns:xs="http://www.w3.org/2001/XMLSchema" xmlns:p="http://schemas.microsoft.com/office/2006/metadata/properties" xmlns:ns2="9402d6da-ca22-48f2-82dd-10d2eed1dbe2" xmlns:ns3="cd43421e-4ba6-43f2-a922-860ec9259617" targetNamespace="http://schemas.microsoft.com/office/2006/metadata/properties" ma:root="true" ma:fieldsID="9a4779cf962b859de216aae5cea4477a" ns2:_="" ns3:_="">
    <xsd:import namespace="9402d6da-ca22-48f2-82dd-10d2eed1dbe2"/>
    <xsd:import namespace="cd43421e-4ba6-43f2-a922-860ec92596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2d6da-ca22-48f2-82dd-10d2eed1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3421e-4ba6-43f2-a922-860ec925961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6809189-bf25-4b00-b689-ece1faccb666}" ma:internalName="TaxCatchAll" ma:showField="CatchAllData" ma:web="cd43421e-4ba6-43f2-a922-860ec92596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9AC6F0-A975-404E-84B0-2137F03CDF76}"/>
</file>

<file path=customXml/itemProps2.xml><?xml version="1.0" encoding="utf-8"?>
<ds:datastoreItem xmlns:ds="http://schemas.openxmlformats.org/officeDocument/2006/customXml" ds:itemID="{9C7F479A-2681-48E3-AA05-3500790163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</TotalTime>
  <Words>1202</Words>
  <Application>Microsoft Office PowerPoint</Application>
  <PresentationFormat>On-screen Show (16:9)</PresentationFormat>
  <Paragraphs>202</Paragraphs>
  <Slides>36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Book Antiqua</vt:lpstr>
      <vt:lpstr>Calibri</vt:lpstr>
      <vt:lpstr>Cambria</vt:lpstr>
      <vt:lpstr>Cambria Math</vt:lpstr>
      <vt:lpstr>charter</vt:lpstr>
      <vt:lpstr>Monotype Sorts</vt:lpstr>
      <vt:lpstr>Symbol</vt:lpstr>
      <vt:lpstr>Verdana</vt:lpstr>
      <vt:lpstr>Wingdings 2</vt:lpstr>
      <vt:lpstr>Wingdings 3</vt:lpstr>
      <vt:lpstr>Concourse</vt:lpstr>
      <vt:lpstr>Equation</vt:lpstr>
      <vt:lpstr>Worksheet</vt:lpstr>
      <vt:lpstr>       </vt:lpstr>
      <vt:lpstr>PowerPoint Presentation</vt:lpstr>
      <vt:lpstr>  Objectives</vt:lpstr>
      <vt:lpstr>Regression</vt:lpstr>
      <vt:lpstr>Example</vt:lpstr>
      <vt:lpstr>PowerPoint Presentation</vt:lpstr>
      <vt:lpstr>      Regression Line</vt:lpstr>
      <vt:lpstr>Regression Lines</vt:lpstr>
      <vt:lpstr> Applications of Regression</vt:lpstr>
      <vt:lpstr> Regression Analysis</vt:lpstr>
      <vt:lpstr>The Simple Linear Regression Model</vt:lpstr>
      <vt:lpstr>PowerPoint Presentation</vt:lpstr>
      <vt:lpstr> Estimation Process</vt:lpstr>
      <vt:lpstr> Example</vt:lpstr>
      <vt:lpstr> Table1 of sample data</vt:lpstr>
      <vt:lpstr> Scatter Plot</vt:lpstr>
      <vt:lpstr>Least Squares Method</vt:lpstr>
      <vt:lpstr>PowerPoint Presentation</vt:lpstr>
      <vt:lpstr>The Least Squares Method</vt:lpstr>
      <vt:lpstr>calculating the least squares estimated  regression equation for ABC cafe</vt:lpstr>
      <vt:lpstr> Put it in the formula</vt:lpstr>
      <vt:lpstr>PowerPoint Presentation</vt:lpstr>
      <vt:lpstr>  SSE</vt:lpstr>
      <vt:lpstr> SST</vt:lpstr>
      <vt:lpstr>The Coefficient of Determination</vt:lpstr>
      <vt:lpstr>Finding SSR and r2</vt:lpstr>
      <vt:lpstr>The Correlation Coefficient</vt:lpstr>
      <vt:lpstr>Example:  ABC Cafe</vt:lpstr>
      <vt:lpstr>Mean Square Error</vt:lpstr>
      <vt:lpstr> mean square error</vt:lpstr>
      <vt:lpstr>Testing for Significance</vt:lpstr>
      <vt:lpstr>PowerPoint Presentation</vt:lpstr>
      <vt:lpstr>The Multiple Regression Model</vt:lpstr>
      <vt:lpstr>PowerPoint Presentation</vt:lpstr>
      <vt:lpstr> use case 1</vt:lpstr>
      <vt:lpstr> Use case2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 noida</dc:creator>
  <cp:lastModifiedBy>PGDBDA_Sep21</cp:lastModifiedBy>
  <cp:revision>512</cp:revision>
  <dcterms:created xsi:type="dcterms:W3CDTF">2020-10-07T12:27:13Z</dcterms:created>
  <dcterms:modified xsi:type="dcterms:W3CDTF">2022-07-19T16:43:24Z</dcterms:modified>
</cp:coreProperties>
</file>