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7"/>
  </p:notesMasterIdLst>
  <p:sldIdLst>
    <p:sldId id="256" r:id="rId2"/>
    <p:sldId id="424" r:id="rId3"/>
    <p:sldId id="257" r:id="rId4"/>
    <p:sldId id="1126" r:id="rId5"/>
    <p:sldId id="1122" r:id="rId6"/>
    <p:sldId id="1121" r:id="rId7"/>
    <p:sldId id="1123" r:id="rId8"/>
    <p:sldId id="1125" r:id="rId9"/>
    <p:sldId id="1124" r:id="rId10"/>
    <p:sldId id="1109" r:id="rId11"/>
    <p:sldId id="261" r:id="rId12"/>
    <p:sldId id="1110" r:id="rId13"/>
    <p:sldId id="1111" r:id="rId14"/>
    <p:sldId id="1112" r:id="rId15"/>
    <p:sldId id="1113" r:id="rId16"/>
    <p:sldId id="1114" r:id="rId17"/>
    <p:sldId id="1115" r:id="rId18"/>
    <p:sldId id="1116" r:id="rId19"/>
    <p:sldId id="258" r:id="rId20"/>
    <p:sldId id="1108" r:id="rId21"/>
    <p:sldId id="260" r:id="rId22"/>
    <p:sldId id="387" r:id="rId23"/>
    <p:sldId id="389" r:id="rId24"/>
    <p:sldId id="388" r:id="rId25"/>
    <p:sldId id="390" r:id="rId26"/>
    <p:sldId id="394" r:id="rId27"/>
    <p:sldId id="391" r:id="rId28"/>
    <p:sldId id="1127" r:id="rId29"/>
    <p:sldId id="1128" r:id="rId30"/>
    <p:sldId id="392" r:id="rId31"/>
    <p:sldId id="1094" r:id="rId32"/>
    <p:sldId id="1098" r:id="rId33"/>
    <p:sldId id="393" r:id="rId34"/>
    <p:sldId id="1106" r:id="rId35"/>
    <p:sldId id="1107" r:id="rId36"/>
    <p:sldId id="1099" r:id="rId37"/>
    <p:sldId id="1105" r:id="rId38"/>
    <p:sldId id="1100" r:id="rId39"/>
    <p:sldId id="1103" r:id="rId40"/>
    <p:sldId id="1117" r:id="rId41"/>
    <p:sldId id="1118" r:id="rId42"/>
    <p:sldId id="1119" r:id="rId43"/>
    <p:sldId id="1120" r:id="rId44"/>
    <p:sldId id="1104" r:id="rId45"/>
    <p:sldId id="409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88" y="10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D274C-1259-4013-9B43-3338ADE00CB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BDC54-E87D-48A5-B08C-C4028BFC4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200" b="1"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EED065-0664-473B-A2A9-FDD2F613F4A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CDAC, NOIDA,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20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EED065-0664-473B-A2A9-FDD2F613F4A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F9BDD57-960E-4EC7-9E76-D8318599EF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4"/>
            <a:ext cx="1066667" cy="105714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083141A-E319-48E0-8381-7CC7B354E5C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57" y="85176"/>
            <a:ext cx="1386843" cy="7589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4">
              <a:lumMod val="75000"/>
            </a:schemeClr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228599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71550"/>
            <a:ext cx="8534400" cy="360045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File:C-DAC LogoTransp.png - Wikipedi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40444"/>
            <a:ext cx="1388012" cy="75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33800" y="1581150"/>
            <a:ext cx="4953000" cy="208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350"/>
              </a:spcBef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Supervised Learning: </a:t>
            </a:r>
          </a:p>
          <a:p>
            <a:pPr algn="r">
              <a:spcBef>
                <a:spcPts val="1350"/>
              </a:spcBef>
              <a:defRPr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Naïve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Baye’s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algn="ctr"/>
            <a:endParaRPr lang="en-US" sz="32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algn="ctr"/>
            <a:r>
              <a:rPr lang="en-US" sz="11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By: Sidhidatri Nayak</a:t>
            </a:r>
          </a:p>
          <a:p>
            <a:pPr algn="ctr"/>
            <a:r>
              <a:rPr lang="en-US" sz="11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CDAC,NOIDA,India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4" descr="ITEC_new-removeb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65172"/>
            <a:ext cx="1066800" cy="105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0DA2-F206-4A75-A8EF-FC8D17BD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48877"/>
            <a:ext cx="6172200" cy="5143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2400" dirty="0"/>
              <a:t>What is </a:t>
            </a:r>
            <a:r>
              <a:rPr lang="en-US" sz="2400" dirty="0" err="1"/>
              <a:t>Baye’s</a:t>
            </a:r>
            <a:r>
              <a:rPr lang="en-US" sz="2400" dirty="0"/>
              <a:t> theorem?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A554-A507-4307-BF76-3EC0EE8B4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835" y="1082463"/>
            <a:ext cx="6271115" cy="3270190"/>
          </a:xfrm>
        </p:spPr>
        <p:txBody>
          <a:bodyPr/>
          <a:lstStyle/>
          <a:p>
            <a:pPr algn="just"/>
            <a:r>
              <a:rPr lang="en-US" sz="1500" dirty="0"/>
              <a:t>Named after Thomas Bayes</a:t>
            </a:r>
          </a:p>
          <a:p>
            <a:pPr algn="just"/>
            <a:r>
              <a:rPr lang="en-US" sz="1500" dirty="0" err="1"/>
              <a:t>Baye’s</a:t>
            </a:r>
            <a:r>
              <a:rPr lang="en-US" sz="1500" dirty="0"/>
              <a:t> </a:t>
            </a:r>
            <a:r>
              <a:rPr lang="en-US" sz="1500" dirty="0" err="1"/>
              <a:t>Theorm</a:t>
            </a:r>
            <a:r>
              <a:rPr lang="en-US" sz="1500" dirty="0"/>
              <a:t> is the formula for determining conditional probability.</a:t>
            </a:r>
          </a:p>
          <a:p>
            <a:endParaRPr lang="en-US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7E88C0-8416-4200-8E42-4E338ADB8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114550"/>
            <a:ext cx="2469823" cy="18288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6C9337-BD0B-47BB-9338-527F06134D47}"/>
              </a:ext>
            </a:extLst>
          </p:cNvPr>
          <p:cNvSpPr txBox="1">
            <a:spLocks/>
          </p:cNvSpPr>
          <p:nvPr/>
        </p:nvSpPr>
        <p:spPr>
          <a:xfrm>
            <a:off x="4587386" y="1063228"/>
            <a:ext cx="3257550" cy="33587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F91039-AF70-4441-9B1B-A901CB755E07}"/>
              </a:ext>
            </a:extLst>
          </p:cNvPr>
          <p:cNvSpPr txBox="1">
            <a:spLocks/>
          </p:cNvSpPr>
          <p:nvPr/>
        </p:nvSpPr>
        <p:spPr>
          <a:xfrm>
            <a:off x="4454688" y="1139382"/>
            <a:ext cx="3776547" cy="33587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/>
          </a:p>
          <a:p>
            <a:pPr marL="685800" lvl="2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900" dirty="0"/>
          </a:p>
          <a:p>
            <a:pPr marL="685800" lvl="2" indent="0">
              <a:buNone/>
            </a:pPr>
            <a:r>
              <a:rPr lang="en-US" sz="900" dirty="0"/>
              <a:t>                 </a:t>
            </a:r>
            <a:endParaRPr lang="en-US" sz="1500" dirty="0"/>
          </a:p>
          <a:p>
            <a:pPr marL="685800" lvl="2" indent="0">
              <a:buNone/>
            </a:pPr>
            <a:endParaRPr lang="en-US" sz="1500" dirty="0"/>
          </a:p>
          <a:p>
            <a:pPr marL="685800" lvl="2" indent="0">
              <a:buNone/>
            </a:pPr>
            <a:endParaRPr lang="en-US" sz="1500" dirty="0"/>
          </a:p>
          <a:p>
            <a:pPr marL="685800" lvl="2" indent="0">
              <a:buNone/>
            </a:pPr>
            <a:endParaRPr lang="en-US" sz="1500" dirty="0"/>
          </a:p>
          <a:p>
            <a:pPr marL="685800" lvl="2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2356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49D9-780C-4FFE-955A-A1A2A71C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48877"/>
            <a:ext cx="6172200" cy="5143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Baye’s</a:t>
            </a:r>
            <a:r>
              <a:rPr lang="en-US" b="1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374C6-25F5-40BA-9938-B076181CFA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4488" y="1257300"/>
                <a:ext cx="5915025" cy="2860180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Formula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Bayes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Theorem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P</m:t>
                        </m:r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b="1" dirty="0"/>
                          <m:t>A</m:t>
                        </m:r>
                        <m:r>
                          <m:rPr>
                            <m:nor/>
                          </m:rPr>
                          <a:rPr lang="en-US" b="1" dirty="0">
                            <a:sym typeface="Symbol" panose="05050102010706020507" pitchFamily="18" charset="2"/>
                          </a:rPr>
                          <m:t> </m:t>
                        </m:r>
                        <m:r>
                          <m:rPr>
                            <m:nor/>
                          </m:rPr>
                          <a:rPr lang="en-US" b="1" dirty="0">
                            <a:sym typeface="Symbol" panose="05050102010706020507" pitchFamily="18" charset="2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b="1" dirty="0"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/>
                        </m:eqAr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𝐏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/>
                        </m:eqArr>
                      </m:den>
                    </m:f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where:</a:t>
                </a:r>
              </a:p>
              <a:p>
                <a:r>
                  <a:rPr lang="en-US" dirty="0"/>
                  <a:t>P(A)= The probability of  𝑒𝑣𝑒𝑛𝑡 A occurring</a:t>
                </a:r>
              </a:p>
              <a:p>
                <a:r>
                  <a:rPr lang="en-US" dirty="0"/>
                  <a:t>P(B)= The probability of 𝑒𝑣𝑒𝑛𝑡B occurring</a:t>
                </a:r>
              </a:p>
              <a:p>
                <a:r>
                  <a:rPr lang="en-US" dirty="0"/>
                  <a:t>And they are called as the prior probabilities</a:t>
                </a:r>
              </a:p>
              <a:p>
                <a:r>
                  <a:rPr lang="en-US" dirty="0"/>
                  <a:t>P(A∣B)=The probability of 𝑒𝑣𝑒𝑛𝑡 A given 𝑒𝑣𝑒𝑛𝑡 B, this is called as posterior </a:t>
                </a:r>
                <a:r>
                  <a:rPr lang="en-US" dirty="0" err="1"/>
                  <a:t>probalbility</a:t>
                </a:r>
                <a:endParaRPr lang="en-US" dirty="0"/>
              </a:p>
              <a:p>
                <a:r>
                  <a:rPr lang="en-US" dirty="0"/>
                  <a:t>P(B∣A) = The probability of 𝑒𝑣𝑒𝑛𝑡 B given 𝑒𝑣𝑒𝑛𝑡 A. this is also called as posterior </a:t>
                </a:r>
                <a:r>
                  <a:rPr lang="en-US" dirty="0" err="1"/>
                  <a:t>probalbility</a:t>
                </a:r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/>
                  <a:t>P(A⋂B)= The probability of both 𝑒𝑣𝑒𝑛𝑡𝑠 A and B occurring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374C6-25F5-40BA-9938-B076181CF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4488" y="1257300"/>
                <a:ext cx="5915025" cy="28601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87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C751B8-16C7-49F5-BBF7-F5B2DCABB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5900" y="1027510"/>
                <a:ext cx="6343650" cy="3887390"/>
              </a:xfrm>
            </p:spPr>
            <p:txBody>
              <a:bodyPr/>
              <a:lstStyle/>
              <a:p>
                <a:pPr fontAlgn="base"/>
                <a:r>
                  <a:rPr lang="en-GB" sz="1500" dirty="0"/>
                  <a:t>Finding out a patient’s probability of having lung’s disease if they are  smoker. “Being a smoker” is the </a:t>
                </a:r>
                <a:r>
                  <a:rPr lang="en-GB" sz="1500" b="1" dirty="0"/>
                  <a:t>test</a:t>
                </a:r>
                <a:r>
                  <a:rPr lang="en-GB" sz="1500" dirty="0"/>
                  <a:t> for lung’s disease.</a:t>
                </a:r>
              </a:p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GB" sz="1500" b="1" dirty="0"/>
                  <a:t>A</a:t>
                </a:r>
                <a:r>
                  <a:rPr lang="en-GB" sz="1500" dirty="0"/>
                  <a:t> could mean the event “Patient has lung’s disease.” Past data tells you that 10% of patients entering your clinic have Lung’s disease. P(A) = 0.10.</a:t>
                </a:r>
              </a:p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GB" sz="1500" b="1" dirty="0"/>
                  <a:t>B</a:t>
                </a:r>
                <a:r>
                  <a:rPr lang="en-GB" sz="1500" dirty="0"/>
                  <a:t> could mean the event that “Patient is a smoker.” Five percent of the clinic’s patients are smoker. P(B) = 0.05.</a:t>
                </a:r>
              </a:p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GB" sz="1500" dirty="0"/>
                  <a:t>You might also know that among those patients diagnosed with lung’s disease, 7% are smoker. This is your </a:t>
                </a:r>
                <a:r>
                  <a:rPr lang="en-GB" sz="1500" b="1" dirty="0"/>
                  <a:t>B|A:</a:t>
                </a:r>
                <a:r>
                  <a:rPr lang="en-GB" sz="1500" dirty="0"/>
                  <a:t> the probability that a patient is smoker, given that they have lung’s disease, is 7%.</a:t>
                </a:r>
              </a:p>
              <a:p>
                <a:pPr fontAlgn="base"/>
                <a:r>
                  <a:rPr lang="en-GB" sz="1500" dirty="0"/>
                  <a:t>Bayes’ theorem tells you:</a:t>
                </a:r>
              </a:p>
              <a:p>
                <a:pPr fontAlgn="base"/>
                <a14:m>
                  <m:oMath xmlns:m="http://schemas.openxmlformats.org/officeDocument/2006/math">
                    <m:r>
                      <a:rPr lang="en-US" sz="1500" b="1" i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1500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500" b="1" dirty="0"/>
                          <m:t>P</m:t>
                        </m:r>
                        <m:r>
                          <m:rPr>
                            <m:nor/>
                          </m:rPr>
                          <a:rPr lang="en-US" sz="1500" b="1" dirty="0"/>
                          <m:t>(</m:t>
                        </m:r>
                        <m:r>
                          <m:rPr>
                            <m:nor/>
                          </m:rPr>
                          <a:rPr lang="en-US" sz="1500" b="1" dirty="0"/>
                          <m:t>A</m:t>
                        </m:r>
                        <m:r>
                          <m:rPr>
                            <m:nor/>
                          </m:rPr>
                          <a:rPr lang="en-US" sz="1500" b="1" dirty="0">
                            <a:sym typeface="Symbol" panose="05050102010706020507" pitchFamily="18" charset="2"/>
                          </a:rPr>
                          <m:t> </m:t>
                        </m:r>
                        <m:r>
                          <m:rPr>
                            <m:nor/>
                          </m:rPr>
                          <a:rPr lang="en-US" sz="1500" b="1" dirty="0">
                            <a:sym typeface="Symbol" panose="05050102010706020507" pitchFamily="18" charset="2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1500" b="1" dirty="0"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eqArr>
                          <m:eqArr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5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US" sz="15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/>
                        </m:eqArr>
                      </m:den>
                    </m:f>
                    <m:r>
                      <a:rPr lang="en-US" sz="15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𝐏</m:t>
                        </m:r>
                        <m:d>
                          <m:d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sz="1500" b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en-US" sz="15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1500" b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eqArr>
                          <m:eqArr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5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US" sz="15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/>
                        </m:eqArr>
                      </m:den>
                    </m:f>
                  </m:oMath>
                </a14:m>
                <a:br>
                  <a:rPr lang="en-GB" sz="1500" dirty="0"/>
                </a:br>
                <a:r>
                  <a:rPr lang="en-GB" sz="1800" b="1" dirty="0"/>
                  <a:t>P(A|B) = (0.07 * 0.1)/0.05 = 0.14</a:t>
                </a:r>
                <a:br>
                  <a:rPr lang="en-GB" sz="1500" dirty="0"/>
                </a:br>
                <a:r>
                  <a:rPr lang="en-GB" sz="1500" dirty="0"/>
                  <a:t>In other words, if the patient is a smoker, their chances of having lung’s disease is 0.14 (14%).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C751B8-16C7-49F5-BBF7-F5B2DCABB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1027510"/>
                <a:ext cx="6343650" cy="3887390"/>
              </a:xfrm>
              <a:blipFill>
                <a:blip r:embed="rId2"/>
                <a:stretch>
                  <a:fillRect t="-471" b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2408E30-7CC9-45AD-85D3-A3413E8A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6042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D7A17F-367F-40E5-89B2-A5F813938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1143000"/>
            <a:ext cx="1806613" cy="102764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B98ED-DDDB-4207-9D5C-3EF5DD8B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48878"/>
            <a:ext cx="6348117" cy="479822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Generalized case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9407B-6904-4AE0-B43B-8F1451CC8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38" y="1153972"/>
            <a:ext cx="1806613" cy="1016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DC8AE0-16E3-4A96-891D-FB1738365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153972"/>
            <a:ext cx="1776117" cy="102009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B4926F8-E699-4FB4-B95F-30B243F037AD}"/>
              </a:ext>
            </a:extLst>
          </p:cNvPr>
          <p:cNvSpPr/>
          <p:nvPr/>
        </p:nvSpPr>
        <p:spPr>
          <a:xfrm>
            <a:off x="5690822" y="1559292"/>
            <a:ext cx="342900" cy="19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F166667-C94B-45F9-BE89-8551E1DB72CB}"/>
              </a:ext>
            </a:extLst>
          </p:cNvPr>
          <p:cNvSpPr/>
          <p:nvPr/>
        </p:nvSpPr>
        <p:spPr>
          <a:xfrm>
            <a:off x="3347672" y="1576585"/>
            <a:ext cx="342900" cy="19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A1785D-2CC9-4030-9F8E-784BA82EDFD0}"/>
              </a:ext>
            </a:extLst>
          </p:cNvPr>
          <p:cNvSpPr txBox="1">
            <a:spLocks/>
          </p:cNvSpPr>
          <p:nvPr/>
        </p:nvSpPr>
        <p:spPr>
          <a:xfrm>
            <a:off x="1485900" y="2319535"/>
            <a:ext cx="6087363" cy="25953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P(B)=   P(A1</a:t>
            </a:r>
            <a:r>
              <a:rPr lang="en-US" sz="1500" dirty="0">
                <a:sym typeface="Symbol" panose="05050102010706020507" pitchFamily="18" charset="2"/>
              </a:rPr>
              <a:t> B)+</a:t>
            </a:r>
            <a:r>
              <a:rPr lang="en-US" sz="1500" dirty="0"/>
              <a:t> P(A2</a:t>
            </a:r>
            <a:r>
              <a:rPr lang="en-US" sz="1500" dirty="0">
                <a:sym typeface="Symbol" panose="05050102010706020507" pitchFamily="18" charset="2"/>
              </a:rPr>
              <a:t> B)+</a:t>
            </a:r>
            <a:r>
              <a:rPr lang="en-US" sz="1500" dirty="0"/>
              <a:t> P(A3</a:t>
            </a:r>
            <a:r>
              <a:rPr lang="en-US" sz="1500" dirty="0">
                <a:sym typeface="Symbol" panose="05050102010706020507" pitchFamily="18" charset="2"/>
              </a:rPr>
              <a:t> B)</a:t>
            </a:r>
            <a:endParaRPr lang="en-US" sz="1500" dirty="0"/>
          </a:p>
          <a:p>
            <a:pPr marL="685800" lvl="2" indent="0">
              <a:buNone/>
            </a:pPr>
            <a:r>
              <a:rPr lang="en-US" sz="1500" dirty="0"/>
              <a:t>          </a:t>
            </a:r>
          </a:p>
          <a:p>
            <a:r>
              <a:rPr lang="en-US" sz="1500" dirty="0"/>
              <a:t>P(B)=   P(B|A1)* P(A1)+P(B|A2)* P(A2)+ P(B|A3)* P(A3)-------------(iii)</a:t>
            </a:r>
          </a:p>
          <a:p>
            <a:endParaRPr lang="en-US" sz="1500" dirty="0"/>
          </a:p>
          <a:p>
            <a:r>
              <a:rPr lang="en-US" sz="1500" dirty="0"/>
              <a:t>P(A|B)=P(B|A)* P(A)               --------------(</a:t>
            </a:r>
            <a:r>
              <a:rPr lang="en-US" sz="1500" dirty="0" err="1"/>
              <a:t>i</a:t>
            </a:r>
            <a:r>
              <a:rPr lang="en-US" sz="1500" dirty="0"/>
              <a:t>)</a:t>
            </a:r>
          </a:p>
          <a:p>
            <a:pPr marL="685800" lvl="2" indent="0">
              <a:buNone/>
            </a:pPr>
            <a:r>
              <a:rPr lang="en-US" sz="1500" dirty="0"/>
              <a:t>         P(B)</a:t>
            </a:r>
          </a:p>
          <a:p>
            <a:r>
              <a:rPr lang="en-US" sz="1500" dirty="0"/>
              <a:t>P(</a:t>
            </a:r>
            <a:r>
              <a:rPr lang="en-US" sz="1500" dirty="0" err="1"/>
              <a:t>Ai|B</a:t>
            </a:r>
            <a:r>
              <a:rPr lang="en-US" sz="1500" dirty="0"/>
              <a:t>)=                       P(</a:t>
            </a:r>
            <a:r>
              <a:rPr lang="en-US" sz="1500" dirty="0" err="1"/>
              <a:t>B|Ai</a:t>
            </a:r>
            <a:r>
              <a:rPr lang="en-US" sz="1500" dirty="0"/>
              <a:t>)* P(Ai)                                       --------------  (iv)</a:t>
            </a:r>
          </a:p>
          <a:p>
            <a:pPr marL="685800" lvl="2" indent="0">
              <a:buNone/>
            </a:pPr>
            <a:r>
              <a:rPr lang="en-US" sz="1500" dirty="0"/>
              <a:t>P(B|A1)* P(A1)+P(B|A2)* P(A2)+……… P(</a:t>
            </a:r>
            <a:r>
              <a:rPr lang="en-US" sz="1500" dirty="0" err="1"/>
              <a:t>B|An</a:t>
            </a:r>
            <a:r>
              <a:rPr lang="en-US" sz="1500" dirty="0"/>
              <a:t>)* P(An)         </a:t>
            </a:r>
          </a:p>
          <a:p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endParaRPr lang="en-US" sz="900" dirty="0"/>
          </a:p>
          <a:p>
            <a:pPr marL="685800" lvl="2" indent="0">
              <a:buNone/>
            </a:pPr>
            <a:r>
              <a:rPr lang="en-US" sz="900" dirty="0"/>
              <a:t>                 </a:t>
            </a:r>
            <a:endParaRPr lang="en-US" sz="1500" dirty="0"/>
          </a:p>
          <a:p>
            <a:pPr marL="685800" lvl="2" indent="0">
              <a:buNone/>
            </a:pPr>
            <a:endParaRPr lang="en-US" sz="1500" dirty="0"/>
          </a:p>
          <a:p>
            <a:pPr marL="685800" lvl="2" indent="0">
              <a:buNone/>
            </a:pPr>
            <a:endParaRPr lang="en-US" sz="1500" dirty="0"/>
          </a:p>
          <a:p>
            <a:pPr marL="685800" lvl="2" indent="0">
              <a:buNone/>
            </a:pPr>
            <a:endParaRPr lang="en-US" sz="1500" dirty="0"/>
          </a:p>
          <a:p>
            <a:pPr marL="685800" lvl="2" indent="0">
              <a:buNone/>
            </a:pPr>
            <a:endParaRPr lang="en-US" sz="15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8B501C-22EB-46EF-8049-8F3663B40B47}"/>
              </a:ext>
            </a:extLst>
          </p:cNvPr>
          <p:cNvCxnSpPr>
            <a:cxnSpLocks/>
          </p:cNvCxnSpPr>
          <p:nvPr/>
        </p:nvCxnSpPr>
        <p:spPr>
          <a:xfrm>
            <a:off x="2376122" y="3714750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29EB7E-FCE0-4341-9208-C11317CAD8A0}"/>
              </a:ext>
            </a:extLst>
          </p:cNvPr>
          <p:cNvCxnSpPr>
            <a:cxnSpLocks/>
          </p:cNvCxnSpPr>
          <p:nvPr/>
        </p:nvCxnSpPr>
        <p:spPr>
          <a:xfrm>
            <a:off x="2486047" y="4229100"/>
            <a:ext cx="3338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7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E53ACF-BB12-4BAF-9417-4E5A4C3D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5E321-E313-4636-B966-CC5B6B9C5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84E4D-1633-4A55-97C0-7EC54681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00" y="1257300"/>
            <a:ext cx="6388400" cy="276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9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7CBE65-BB51-4591-B3F5-E4DAA1C9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being asked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FE4059-BF63-4046-82CB-02E246E0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57F96-EF59-4488-A35D-37C091F2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36649"/>
            <a:ext cx="6515100" cy="27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8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411B28-F610-4D12-8B46-33227444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given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F34C27-2261-4146-9EFD-06213C90D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204493"/>
            <a:ext cx="6286500" cy="67163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461DA2-CEBD-4939-942C-2BEDD22A2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5745" y="2694519"/>
            <a:ext cx="3529505" cy="1107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281945-E919-4BF7-B1EC-D4A8FBA8D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2000250"/>
            <a:ext cx="6311237" cy="671635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D69CCA4-606E-4BFB-9389-4B0F32AD9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734411"/>
            <a:ext cx="1806613" cy="1027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7561BB-1E13-436C-88A7-044996FD7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2439" y="3834772"/>
            <a:ext cx="1776117" cy="102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1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E4AE12-3FE5-4B2A-A3E4-3F9C0A5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BDC08-7A2A-4866-A359-D2DA37CD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A2D87-990E-4476-8389-E51CAB19F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747" y="1314450"/>
            <a:ext cx="6137803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5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603CF0-04C5-4ABD-8985-D03DE78B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821FF-A64B-4B1E-A561-6219D242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5" y="1167048"/>
            <a:ext cx="5895971" cy="280940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66F628-C480-47AD-9173-0540286AC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027510"/>
            <a:ext cx="6172200" cy="388739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So, there is 3.7 probability that he is has A1 rating.</a:t>
            </a:r>
          </a:p>
        </p:txBody>
      </p:sp>
    </p:spTree>
    <p:extLst>
      <p:ext uri="{BB962C8B-B14F-4D97-AF65-F5344CB8AC3E}">
        <p14:creationId xmlns:p14="http://schemas.microsoft.com/office/powerpoint/2010/main" val="371322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8353-8E96-4064-ADF3-40F91751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8" y="848321"/>
            <a:ext cx="5915025" cy="40540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What is Naive Bayes Classifier?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04C8-2535-478E-A5C2-84AEE1530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827" y="1312664"/>
            <a:ext cx="6059686" cy="280481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GB" dirty="0"/>
              <a:t>Naive Bayes is a statistical classification technique based on Bayes Theorem. </a:t>
            </a:r>
          </a:p>
          <a:p>
            <a:pPr algn="just"/>
            <a:r>
              <a:rPr lang="en-GB" dirty="0"/>
              <a:t>Naive Bayes classifier assumes that the effect of a particular feature in a class is independent of other features.</a:t>
            </a:r>
          </a:p>
          <a:p>
            <a:pPr algn="just"/>
            <a:r>
              <a:rPr lang="en-GB" dirty="0"/>
              <a:t>For example, a loan applicant is desirable or not depending on his/her income, previous loan and transaction history, age, and location. </a:t>
            </a:r>
          </a:p>
          <a:p>
            <a:pPr algn="just"/>
            <a:r>
              <a:rPr lang="en-GB" dirty="0"/>
              <a:t>Even if these features are interdependent, these features are still considered independently. </a:t>
            </a:r>
          </a:p>
          <a:p>
            <a:pPr algn="just"/>
            <a:r>
              <a:rPr lang="en-GB" dirty="0"/>
              <a:t>This assumption simplifies computation, and that's why it is considered as naive. This assumption is called class conditional independence.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3A0C4C-A236-48DE-BB32-2048C8B6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500" dirty="0"/>
              <a:t>Notice regarding the usage of images:</a:t>
            </a:r>
          </a:p>
          <a:p>
            <a:pPr marL="0" indent="0" algn="just">
              <a:buNone/>
            </a:pPr>
            <a:r>
              <a:rPr lang="en-US" sz="1500" dirty="0"/>
              <a:t>This document contains images obtained by routine Google</a:t>
            </a:r>
          </a:p>
          <a:p>
            <a:pPr marL="0" indent="0" algn="just">
              <a:buNone/>
            </a:pPr>
            <a:r>
              <a:rPr lang="en-US" sz="1500" dirty="0"/>
              <a:t>Images searches. Some of these images may perhaps be under</a:t>
            </a:r>
          </a:p>
          <a:p>
            <a:pPr marL="0" indent="0" algn="just">
              <a:buNone/>
            </a:pPr>
            <a:r>
              <a:rPr lang="en-US" sz="1500" dirty="0"/>
              <a:t>copyright. They are included here for educational and</a:t>
            </a:r>
          </a:p>
          <a:p>
            <a:pPr marL="0" indent="0" algn="just">
              <a:buNone/>
            </a:pPr>
            <a:r>
              <a:rPr lang="en-US" sz="1500" dirty="0"/>
              <a:t>noncommercial purposes and are considered to be covered by</a:t>
            </a:r>
          </a:p>
          <a:p>
            <a:pPr marL="0" indent="0" algn="just">
              <a:buNone/>
            </a:pPr>
            <a:r>
              <a:rPr lang="en-US" sz="1500" dirty="0"/>
              <a:t>the doctrine of Fair Use. In any event they are easily available</a:t>
            </a:r>
          </a:p>
          <a:p>
            <a:pPr marL="0" indent="0" algn="just">
              <a:buNone/>
            </a:pPr>
            <a:r>
              <a:rPr lang="en-US" sz="1500" dirty="0"/>
              <a:t>from Google Images.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1121A9-44DF-42B6-A199-03687BF2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91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0633-C27B-4262-9DD2-900CF8CF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342900"/>
            <a:ext cx="6172200" cy="536972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Advantages of Naïve </a:t>
            </a:r>
            <a:r>
              <a:rPr lang="en-US" sz="2400" dirty="0" err="1"/>
              <a:t>Baye’s</a:t>
            </a:r>
            <a:r>
              <a:rPr lang="en-US" sz="2400" dirty="0"/>
              <a:t> 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DFC46-7063-4D98-8101-6306A49A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500" dirty="0"/>
              <a:t>Simplest supervised learning algorithms.</a:t>
            </a:r>
          </a:p>
          <a:p>
            <a:r>
              <a:rPr lang="en-GB" sz="1500" dirty="0"/>
              <a:t>Naive Bayes classifier is the fast, accurate and reliable algorithm.</a:t>
            </a:r>
          </a:p>
          <a:p>
            <a:r>
              <a:rPr lang="en-GB" sz="1500" dirty="0"/>
              <a:t>Naive Bayes classifiers have high accuracy and speed on large datasets.</a:t>
            </a:r>
          </a:p>
          <a:p>
            <a:r>
              <a:rPr lang="en-GB" sz="1500" b="1" dirty="0"/>
              <a:t>Applications: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classification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Spam filtration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</a:t>
            </a:r>
          </a:p>
          <a:p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 System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5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A7FF-62A1-49A8-8E33-052F04D5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48877"/>
            <a:ext cx="6172200" cy="5143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3D4251"/>
                </a:solidFill>
                <a:effectLst/>
                <a:latin typeface="Lato"/>
              </a:rPr>
              <a:t>How Naive Bayes classifier works?</a:t>
            </a:r>
            <a:br>
              <a:rPr lang="en-GB" b="1" i="0" dirty="0">
                <a:solidFill>
                  <a:srgbClr val="3D4251"/>
                </a:solidFill>
                <a:effectLst/>
                <a:latin typeface="La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B750-F4AB-4894-8DB2-AE74A1720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500" dirty="0"/>
              <a:t>Single feature  (only A is given to predict the occurrence of B)</a:t>
            </a:r>
          </a:p>
          <a:p>
            <a:pPr>
              <a:lnSpc>
                <a:spcPct val="200000"/>
              </a:lnSpc>
            </a:pPr>
            <a:r>
              <a:rPr lang="en-US" sz="1500" dirty="0"/>
              <a:t>Multiple feature (A1, A2, A3…… Ai is given to predict the occurrence of B )</a:t>
            </a:r>
          </a:p>
        </p:txBody>
      </p:sp>
    </p:spTree>
    <p:extLst>
      <p:ext uri="{BB962C8B-B14F-4D97-AF65-F5344CB8AC3E}">
        <p14:creationId xmlns:p14="http://schemas.microsoft.com/office/powerpoint/2010/main" val="184319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F2BA-C931-4516-9A5C-5F141008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8" y="342900"/>
            <a:ext cx="5915025" cy="8572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2400" dirty="0">
                <a:solidFill>
                  <a:srgbClr val="3D4251"/>
                </a:solidFill>
                <a:effectLst/>
                <a:latin typeface="Lato"/>
              </a:rPr>
              <a:t>First Approach (In case of a single feature)</a:t>
            </a:r>
            <a:br>
              <a:rPr lang="en-GB" sz="2400" dirty="0">
                <a:solidFill>
                  <a:srgbClr val="3D4251"/>
                </a:solidFill>
                <a:effectLst/>
                <a:latin typeface="Lato"/>
              </a:rPr>
            </a:br>
            <a:br>
              <a:rPr lang="en-GB" sz="2400" dirty="0">
                <a:solidFill>
                  <a:srgbClr val="3D4251"/>
                </a:solidFill>
                <a:effectLst/>
                <a:latin typeface="Lato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5FB3-B8A7-4DF6-923A-7DF3F302F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676" y="1200150"/>
            <a:ext cx="5915025" cy="3257550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3D4251"/>
                </a:solidFill>
                <a:latin typeface="Lora"/>
              </a:rPr>
              <a:t>Step 1: Calculate the prior probability for given class labels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3D4251"/>
                </a:solidFill>
                <a:latin typeface="Lora"/>
              </a:rPr>
              <a:t>Step 2: Find Likelihood probability with each attribute for each class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3D4251"/>
                </a:solidFill>
                <a:latin typeface="Lora"/>
              </a:rPr>
              <a:t>Step 3: Put these value in Bayes Formula and calculate posterior probability.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3D4251"/>
                </a:solidFill>
                <a:latin typeface="Lora"/>
              </a:rPr>
              <a:t>Step 4: See which class has a higher probability, given the input belongs to the higher probability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BC98-AD0A-4924-8846-A297F60D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48877"/>
            <a:ext cx="6172200" cy="5143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819B7-266A-4E81-A463-7B857CFD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500" dirty="0">
                <a:solidFill>
                  <a:srgbClr val="3D4251"/>
                </a:solidFill>
                <a:latin typeface="Lora"/>
              </a:rPr>
              <a:t>Suppose you want to calculate the probability of playing when the weather is Sunny.</a:t>
            </a:r>
          </a:p>
          <a:p>
            <a:endParaRPr lang="en-GB" b="0" i="0" dirty="0">
              <a:solidFill>
                <a:srgbClr val="3D4251"/>
              </a:solidFill>
              <a:effectLst/>
              <a:latin typeface="Lora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6B3E8-09A2-461A-AC99-65CAF2E0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454574"/>
            <a:ext cx="1407778" cy="31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1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30C5-CBF2-40CC-B917-E7558100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845" y="341976"/>
            <a:ext cx="5915025" cy="41574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1CB5DE-1A3F-442B-8DB9-8790E1E0A4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3386" y="1112460"/>
          <a:ext cx="1304422" cy="295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211">
                  <a:extLst>
                    <a:ext uri="{9D8B030D-6E8A-4147-A177-3AD203B41FA5}">
                      <a16:colId xmlns:a16="http://schemas.microsoft.com/office/drawing/2014/main" val="3494221129"/>
                    </a:ext>
                  </a:extLst>
                </a:gridCol>
                <a:gridCol w="652211">
                  <a:extLst>
                    <a:ext uri="{9D8B030D-6E8A-4147-A177-3AD203B41FA5}">
                      <a16:colId xmlns:a16="http://schemas.microsoft.com/office/drawing/2014/main" val="3852290532"/>
                    </a:ext>
                  </a:extLst>
                </a:gridCol>
              </a:tblGrid>
              <a:tr h="329208">
                <a:tc>
                  <a:txBody>
                    <a:bodyPr/>
                    <a:lstStyle/>
                    <a:p>
                      <a:r>
                        <a:rPr lang="en-US" sz="800" dirty="0"/>
                        <a:t>Weather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30414583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23554396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556778263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Overcast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852873612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877067367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00377986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7651114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Overcast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679191229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525907152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344739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927828764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53527129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r>
                        <a:rPr lang="en-US" sz="800" dirty="0"/>
                        <a:t>Overcast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66136772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Overcast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249353439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6097810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D27905-9A4A-43D9-923A-8517065496F6}"/>
              </a:ext>
            </a:extLst>
          </p:cNvPr>
          <p:cNvGraphicFramePr>
            <a:graphicFrameLocks noGrp="1"/>
          </p:cNvGraphicFramePr>
          <p:nvPr/>
        </p:nvGraphicFramePr>
        <p:xfrm>
          <a:off x="3950353" y="1112459"/>
          <a:ext cx="2292739" cy="91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641234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23156942"/>
                    </a:ext>
                  </a:extLst>
                </a:gridCol>
                <a:gridCol w="768739">
                  <a:extLst>
                    <a:ext uri="{9D8B030D-6E8A-4147-A177-3AD203B41FA5}">
                      <a16:colId xmlns:a16="http://schemas.microsoft.com/office/drawing/2014/main" val="1756878840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r>
                        <a:rPr lang="en-US" sz="800" dirty="0"/>
                        <a:t>Weather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51982375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r>
                        <a:rPr lang="en-US" sz="800" dirty="0"/>
                        <a:t>Overcast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255973204"/>
                  </a:ext>
                </a:extLst>
              </a:tr>
              <a:tr h="211112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50192107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71457340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r>
                        <a:rPr lang="en-US" sz="800" dirty="0"/>
                        <a:t>Total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8801177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5D6DE22-D0E2-4789-9547-935949B47AE5}"/>
              </a:ext>
            </a:extLst>
          </p:cNvPr>
          <p:cNvGraphicFramePr>
            <a:graphicFrameLocks noGrp="1"/>
          </p:cNvGraphicFramePr>
          <p:nvPr/>
        </p:nvGraphicFramePr>
        <p:xfrm>
          <a:off x="2824469" y="2494726"/>
          <a:ext cx="2089550" cy="1803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23">
                  <a:extLst>
                    <a:ext uri="{9D8B030D-6E8A-4147-A177-3AD203B41FA5}">
                      <a16:colId xmlns:a16="http://schemas.microsoft.com/office/drawing/2014/main" val="3641234005"/>
                    </a:ext>
                  </a:extLst>
                </a:gridCol>
                <a:gridCol w="357086">
                  <a:extLst>
                    <a:ext uri="{9D8B030D-6E8A-4147-A177-3AD203B41FA5}">
                      <a16:colId xmlns:a16="http://schemas.microsoft.com/office/drawing/2014/main" val="3023156942"/>
                    </a:ext>
                  </a:extLst>
                </a:gridCol>
                <a:gridCol w="269897">
                  <a:extLst>
                    <a:ext uri="{9D8B030D-6E8A-4147-A177-3AD203B41FA5}">
                      <a16:colId xmlns:a16="http://schemas.microsoft.com/office/drawing/2014/main" val="1756878840"/>
                    </a:ext>
                  </a:extLst>
                </a:gridCol>
                <a:gridCol w="429618">
                  <a:extLst>
                    <a:ext uri="{9D8B030D-6E8A-4147-A177-3AD203B41FA5}">
                      <a16:colId xmlns:a16="http://schemas.microsoft.com/office/drawing/2014/main" val="4247817826"/>
                    </a:ext>
                  </a:extLst>
                </a:gridCol>
                <a:gridCol w="345926">
                  <a:extLst>
                    <a:ext uri="{9D8B030D-6E8A-4147-A177-3AD203B41FA5}">
                      <a16:colId xmlns:a16="http://schemas.microsoft.com/office/drawing/2014/main" val="3787974679"/>
                    </a:ext>
                  </a:extLst>
                </a:gridCol>
              </a:tblGrid>
              <a:tr h="361097">
                <a:tc>
                  <a:txBody>
                    <a:bodyPr/>
                    <a:lstStyle/>
                    <a:p>
                      <a:r>
                        <a:rPr lang="en-US" sz="800" dirty="0"/>
                        <a:t>Weather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51982375"/>
                  </a:ext>
                </a:extLst>
              </a:tr>
              <a:tr h="219829">
                <a:tc>
                  <a:txBody>
                    <a:bodyPr/>
                    <a:lstStyle/>
                    <a:p>
                      <a:r>
                        <a:rPr lang="en-US" sz="800" dirty="0"/>
                        <a:t>Overcast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=4/14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0.29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255973204"/>
                  </a:ext>
                </a:extLst>
              </a:tr>
              <a:tr h="219829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=5/14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0.36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50192107"/>
                  </a:ext>
                </a:extLst>
              </a:tr>
              <a:tr h="219829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=5/14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0.36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71457340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r>
                        <a:rPr lang="en-US" sz="800" dirty="0"/>
                        <a:t>Total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88011775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=5/14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=9/14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112820118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0.36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0.64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799558702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88CCAEBB-5DD4-4A11-BF67-0AB2DD9C8953}"/>
              </a:ext>
            </a:extLst>
          </p:cNvPr>
          <p:cNvGraphicFramePr>
            <a:graphicFrameLocks noGrp="1"/>
          </p:cNvGraphicFramePr>
          <p:nvPr/>
        </p:nvGraphicFramePr>
        <p:xfrm>
          <a:off x="5413177" y="2494725"/>
          <a:ext cx="2359223" cy="1522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27">
                  <a:extLst>
                    <a:ext uri="{9D8B030D-6E8A-4147-A177-3AD203B41FA5}">
                      <a16:colId xmlns:a16="http://schemas.microsoft.com/office/drawing/2014/main" val="3641234005"/>
                    </a:ext>
                  </a:extLst>
                </a:gridCol>
                <a:gridCol w="273248">
                  <a:extLst>
                    <a:ext uri="{9D8B030D-6E8A-4147-A177-3AD203B41FA5}">
                      <a16:colId xmlns:a16="http://schemas.microsoft.com/office/drawing/2014/main" val="3023156942"/>
                    </a:ext>
                  </a:extLst>
                </a:gridCol>
                <a:gridCol w="283964">
                  <a:extLst>
                    <a:ext uri="{9D8B030D-6E8A-4147-A177-3AD203B41FA5}">
                      <a16:colId xmlns:a16="http://schemas.microsoft.com/office/drawing/2014/main" val="1756878840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3131885493"/>
                    </a:ext>
                  </a:extLst>
                </a:gridCol>
                <a:gridCol w="510778">
                  <a:extLst>
                    <a:ext uri="{9D8B030D-6E8A-4147-A177-3AD203B41FA5}">
                      <a16:colId xmlns:a16="http://schemas.microsoft.com/office/drawing/2014/main" val="2239930813"/>
                    </a:ext>
                  </a:extLst>
                </a:gridCol>
              </a:tblGrid>
              <a:tr h="554355">
                <a:tc>
                  <a:txBody>
                    <a:bodyPr/>
                    <a:lstStyle/>
                    <a:p>
                      <a:r>
                        <a:rPr lang="en-US" sz="800" dirty="0"/>
                        <a:t>Weather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Posterior probability  for NO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Posterior probability   for 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51982375"/>
                  </a:ext>
                </a:extLst>
              </a:tr>
              <a:tr h="259676">
                <a:tc>
                  <a:txBody>
                    <a:bodyPr/>
                    <a:lstStyle/>
                    <a:p>
                      <a:r>
                        <a:rPr lang="en-US" sz="800" dirty="0"/>
                        <a:t>Overcast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0/5=0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4/9=4.4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255973204"/>
                  </a:ext>
                </a:extLst>
              </a:tr>
              <a:tr h="236000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2/5=0.4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3/9=0.33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50192107"/>
                  </a:ext>
                </a:extLst>
              </a:tr>
              <a:tr h="236000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3/5=0.6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2/9=0.22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714573409"/>
                  </a:ext>
                </a:extLst>
              </a:tr>
              <a:tr h="236000">
                <a:tc>
                  <a:txBody>
                    <a:bodyPr/>
                    <a:lstStyle/>
                    <a:p>
                      <a:r>
                        <a:rPr lang="en-US" sz="800" dirty="0"/>
                        <a:t>Total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88011775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FB6EDE2D-4645-4725-8254-5C48F0C1C5CB}"/>
              </a:ext>
            </a:extLst>
          </p:cNvPr>
          <p:cNvSpPr/>
          <p:nvPr/>
        </p:nvSpPr>
        <p:spPr>
          <a:xfrm>
            <a:off x="2857500" y="1458044"/>
            <a:ext cx="9429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5CE61B5-BA91-4A9C-92FD-96D59966A9D0}"/>
              </a:ext>
            </a:extLst>
          </p:cNvPr>
          <p:cNvSpPr/>
          <p:nvPr/>
        </p:nvSpPr>
        <p:spPr>
          <a:xfrm>
            <a:off x="5086643" y="2071880"/>
            <a:ext cx="107844" cy="214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1EEA65-9E74-4236-9BA5-F7C806FBCC13}"/>
              </a:ext>
            </a:extLst>
          </p:cNvPr>
          <p:cNvSpPr/>
          <p:nvPr/>
        </p:nvSpPr>
        <p:spPr>
          <a:xfrm>
            <a:off x="3950352" y="845236"/>
            <a:ext cx="1080945" cy="26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13" dirty="0"/>
              <a:t>Frequency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5B9A10-95C3-4265-8DD8-F536F9303239}"/>
              </a:ext>
            </a:extLst>
          </p:cNvPr>
          <p:cNvSpPr/>
          <p:nvPr/>
        </p:nvSpPr>
        <p:spPr>
          <a:xfrm>
            <a:off x="2824469" y="2190750"/>
            <a:ext cx="1232889" cy="306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13" dirty="0"/>
              <a:t>Likelihood Table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84F5DB-8C3D-404B-9066-D39F65FBCACE}"/>
              </a:ext>
            </a:extLst>
          </p:cNvPr>
          <p:cNvSpPr/>
          <p:nvPr/>
        </p:nvSpPr>
        <p:spPr>
          <a:xfrm>
            <a:off x="5413177" y="2188391"/>
            <a:ext cx="1368623" cy="306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13" dirty="0"/>
              <a:t>Likelihood Table 2</a:t>
            </a:r>
          </a:p>
        </p:txBody>
      </p:sp>
    </p:spTree>
    <p:extLst>
      <p:ext uri="{BB962C8B-B14F-4D97-AF65-F5344CB8AC3E}">
        <p14:creationId xmlns:p14="http://schemas.microsoft.com/office/powerpoint/2010/main" val="2187748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064E-7701-46C7-8269-A77131C0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48877"/>
            <a:ext cx="6172200" cy="5143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Lora"/>
              </a:rPr>
              <a:t>Probability of playing (yes):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671CC-537B-4AF1-A6CE-83B0A2AA9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5900" y="1027510"/>
                <a:ext cx="6172200" cy="3773090"/>
              </a:xfrm>
            </p:spPr>
            <p:txBody>
              <a:bodyPr>
                <a:normAutofit fontScale="70000" lnSpcReduction="20000"/>
              </a:bodyPr>
              <a:lstStyle/>
              <a:p>
                <a:pPr algn="l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1500" b="1" i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1500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500" b="1" dirty="0"/>
                          <m:t>P</m:t>
                        </m:r>
                        <m:r>
                          <m:rPr>
                            <m:nor/>
                          </m:rPr>
                          <a:rPr lang="en-US" sz="1500" b="1" dirty="0"/>
                          <m:t>(</m:t>
                        </m:r>
                        <m:r>
                          <m:rPr>
                            <m:nor/>
                          </m:rPr>
                          <a:rPr lang="en-US" sz="1500" b="1" dirty="0"/>
                          <m:t>A</m:t>
                        </m:r>
                        <m:r>
                          <m:rPr>
                            <m:nor/>
                          </m:rPr>
                          <a:rPr lang="en-US" sz="1500" b="1" dirty="0">
                            <a:sym typeface="Symbol" panose="05050102010706020507" pitchFamily="18" charset="2"/>
                          </a:rPr>
                          <m:t> </m:t>
                        </m:r>
                        <m:r>
                          <m:rPr>
                            <m:nor/>
                          </m:rPr>
                          <a:rPr lang="en-US" sz="1500" b="1" dirty="0">
                            <a:sym typeface="Symbol" panose="05050102010706020507" pitchFamily="18" charset="2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1500" b="1" dirty="0"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eqArr>
                          <m:eqArr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5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US" sz="15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/>
                        </m:eqArr>
                      </m:den>
                    </m:f>
                    <m:r>
                      <a:rPr lang="en-US" sz="15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𝐏</m:t>
                        </m:r>
                        <m:d>
                          <m:d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sz="1500" b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en-US" sz="15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1500" b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eqArr>
                          <m:eqArr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5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US" sz="15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/>
                        </m:eqArr>
                      </m:den>
                    </m:f>
                    <m:r>
                      <a:rPr lang="en-US" sz="15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500" i="1" dirty="0">
                  <a:solidFill>
                    <a:schemeClr val="accent6">
                      <a:lumMod val="75000"/>
                    </a:schemeClr>
                  </a:solidFill>
                  <a:latin typeface="Lora"/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en-US" sz="1500" i="1" dirty="0">
                    <a:solidFill>
                      <a:schemeClr val="accent6">
                        <a:lumMod val="75000"/>
                      </a:schemeClr>
                    </a:solidFill>
                    <a:latin typeface="Lora"/>
                  </a:rPr>
                  <a:t>P(Yes | Sunny) </a:t>
                </a:r>
                <a:r>
                  <a:rPr lang="en-US" sz="1500" i="1" dirty="0">
                    <a:solidFill>
                      <a:srgbClr val="3D4251"/>
                    </a:solidFill>
                    <a:latin typeface="Lora"/>
                  </a:rPr>
                  <a:t>= </a:t>
                </a:r>
                <a:r>
                  <a:rPr lang="en-US" sz="1500" i="1" dirty="0">
                    <a:solidFill>
                      <a:schemeClr val="accent6">
                        <a:lumMod val="75000"/>
                      </a:schemeClr>
                    </a:solidFill>
                    <a:latin typeface="Lora"/>
                  </a:rPr>
                  <a:t>P(Sunny | Yes) </a:t>
                </a:r>
                <a:r>
                  <a:rPr lang="en-US" sz="1500" i="1" dirty="0">
                    <a:solidFill>
                      <a:srgbClr val="3D4251"/>
                    </a:solidFill>
                    <a:latin typeface="Lora"/>
                  </a:rPr>
                  <a:t>* </a:t>
                </a:r>
                <a:r>
                  <a:rPr lang="en-US" sz="1500" dirty="0">
                    <a:solidFill>
                      <a:schemeClr val="accent1"/>
                    </a:solidFill>
                    <a:latin typeface="Lora"/>
                  </a:rPr>
                  <a:t>P(Yes) </a:t>
                </a:r>
                <a:r>
                  <a:rPr lang="en-US" sz="1500" dirty="0">
                    <a:solidFill>
                      <a:srgbClr val="3D4251"/>
                    </a:solidFill>
                    <a:latin typeface="Lora"/>
                  </a:rPr>
                  <a:t>/ </a:t>
                </a:r>
                <a:r>
                  <a:rPr lang="en-US" sz="1500" dirty="0">
                    <a:solidFill>
                      <a:schemeClr val="accent1"/>
                    </a:solidFill>
                    <a:latin typeface="Lora"/>
                  </a:rPr>
                  <a:t>P (Sunny) </a:t>
                </a:r>
                <a:r>
                  <a:rPr lang="en-US" sz="1500" dirty="0">
                    <a:solidFill>
                      <a:srgbClr val="3D4251"/>
                    </a:solidFill>
                    <a:latin typeface="Lora"/>
                  </a:rPr>
                  <a:t>.....................(1)</a:t>
                </a:r>
              </a:p>
              <a:p>
                <a:pPr algn="l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1500" dirty="0">
                    <a:solidFill>
                      <a:srgbClr val="3D4251"/>
                    </a:solidFill>
                    <a:latin typeface="Lora"/>
                  </a:rPr>
                  <a:t>Calculate Prior Probabilities:</a:t>
                </a:r>
              </a:p>
              <a:p>
                <a:pPr algn="l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1500" dirty="0">
                    <a:solidFill>
                      <a:schemeClr val="accent1"/>
                    </a:solidFill>
                    <a:latin typeface="Lora"/>
                  </a:rPr>
                  <a:t>P(Sunny) = 5/14 = 0.36</a:t>
                </a:r>
              </a:p>
              <a:p>
                <a:pPr algn="l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1500" dirty="0">
                    <a:solidFill>
                      <a:schemeClr val="accent1"/>
                    </a:solidFill>
                    <a:latin typeface="Lora"/>
                  </a:rPr>
                  <a:t>P(Yes)= 9/14 = 0.64</a:t>
                </a:r>
              </a:p>
              <a:p>
                <a:pPr algn="l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1500" dirty="0">
                    <a:solidFill>
                      <a:srgbClr val="3D4251"/>
                    </a:solidFill>
                    <a:latin typeface="Lora"/>
                  </a:rPr>
                  <a:t>Calculate Posterior Probabilities:</a:t>
                </a:r>
              </a:p>
              <a:p>
                <a:pPr algn="l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1500" dirty="0">
                    <a:solidFill>
                      <a:schemeClr val="accent6">
                        <a:lumMod val="75000"/>
                      </a:schemeClr>
                    </a:solidFill>
                    <a:latin typeface="Lora"/>
                  </a:rPr>
                  <a:t>P(</a:t>
                </a:r>
                <a:r>
                  <a:rPr lang="en-US" sz="1500" dirty="0" err="1">
                    <a:solidFill>
                      <a:schemeClr val="accent6">
                        <a:lumMod val="75000"/>
                      </a:schemeClr>
                    </a:solidFill>
                    <a:latin typeface="Lora"/>
                  </a:rPr>
                  <a:t>Sunny|Yes</a:t>
                </a:r>
                <a:r>
                  <a:rPr lang="en-US" sz="1500" dirty="0">
                    <a:solidFill>
                      <a:schemeClr val="accent6">
                        <a:lumMod val="75000"/>
                      </a:schemeClr>
                    </a:solidFill>
                    <a:latin typeface="Lora"/>
                  </a:rPr>
                  <a:t>) = 3/9 = 0.33</a:t>
                </a:r>
              </a:p>
              <a:p>
                <a:pPr algn="l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1500" dirty="0">
                    <a:solidFill>
                      <a:srgbClr val="3D4251"/>
                    </a:solidFill>
                    <a:latin typeface="Lora"/>
                  </a:rPr>
                  <a:t>Put Prior and Posterior probabilities in equation (1)</a:t>
                </a:r>
              </a:p>
              <a:p>
                <a:pPr algn="l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1500" dirty="0">
                    <a:solidFill>
                      <a:schemeClr val="accent6">
                        <a:lumMod val="75000"/>
                      </a:schemeClr>
                    </a:solidFill>
                    <a:latin typeface="Lora"/>
                  </a:rPr>
                  <a:t>P (Yes | Sunny) </a:t>
                </a:r>
                <a:r>
                  <a:rPr lang="en-US" sz="1500" dirty="0">
                    <a:solidFill>
                      <a:srgbClr val="3D4251"/>
                    </a:solidFill>
                    <a:latin typeface="Lora"/>
                  </a:rPr>
                  <a:t>= </a:t>
                </a:r>
                <a:r>
                  <a:rPr lang="en-US" sz="1500" dirty="0">
                    <a:solidFill>
                      <a:schemeClr val="accent6">
                        <a:lumMod val="75000"/>
                      </a:schemeClr>
                    </a:solidFill>
                    <a:latin typeface="Lora"/>
                  </a:rPr>
                  <a:t>0.33</a:t>
                </a:r>
                <a:r>
                  <a:rPr lang="en-US" sz="1500" dirty="0">
                    <a:solidFill>
                      <a:srgbClr val="3D4251"/>
                    </a:solidFill>
                    <a:latin typeface="Lora"/>
                  </a:rPr>
                  <a:t> * </a:t>
                </a:r>
                <a:r>
                  <a:rPr lang="en-US" sz="1500" dirty="0">
                    <a:solidFill>
                      <a:schemeClr val="accent1"/>
                    </a:solidFill>
                    <a:latin typeface="Lora"/>
                  </a:rPr>
                  <a:t>0.64</a:t>
                </a:r>
                <a:r>
                  <a:rPr lang="en-US" sz="1500" dirty="0">
                    <a:solidFill>
                      <a:srgbClr val="3D4251"/>
                    </a:solidFill>
                    <a:latin typeface="Lora"/>
                  </a:rPr>
                  <a:t> / </a:t>
                </a:r>
                <a:r>
                  <a:rPr lang="en-US" sz="1500" dirty="0">
                    <a:solidFill>
                      <a:schemeClr val="accent1"/>
                    </a:solidFill>
                    <a:latin typeface="Lora"/>
                  </a:rPr>
                  <a:t>0.36 </a:t>
                </a:r>
                <a:r>
                  <a:rPr lang="en-US" sz="1500" dirty="0">
                    <a:solidFill>
                      <a:srgbClr val="3D4251"/>
                    </a:solidFill>
                    <a:latin typeface="Lora"/>
                  </a:rPr>
                  <a:t>= </a:t>
                </a:r>
                <a:r>
                  <a:rPr lang="en-US" sz="1500" dirty="0">
                    <a:solidFill>
                      <a:srgbClr val="FF0000"/>
                    </a:solidFill>
                    <a:latin typeface="Lora"/>
                  </a:rPr>
                  <a:t>0.58</a:t>
                </a:r>
                <a:r>
                  <a:rPr lang="en-US" sz="1500" dirty="0">
                    <a:solidFill>
                      <a:srgbClr val="3D4251"/>
                    </a:solidFill>
                    <a:latin typeface="Lora"/>
                  </a:rPr>
                  <a:t> </a:t>
                </a:r>
                <a:endParaRPr lang="en-US" sz="1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671CC-537B-4AF1-A6CE-83B0A2AA9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1027510"/>
                <a:ext cx="6172200" cy="377309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115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064E-7701-46C7-8269-A77131C0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48877"/>
            <a:ext cx="6172200" cy="5143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D4251"/>
                </a:solidFill>
                <a:effectLst/>
                <a:latin typeface="Lora"/>
              </a:rPr>
              <a:t>Probability of Not playing (No):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71CC-537B-4AF1-A6CE-83B0A2AA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lnSpc>
                <a:spcPct val="200000"/>
              </a:lnSpc>
            </a:pPr>
            <a:r>
              <a:rPr lang="en-US" sz="1500" i="1" dirty="0">
                <a:solidFill>
                  <a:schemeClr val="accent6">
                    <a:lumMod val="75000"/>
                  </a:schemeClr>
                </a:solidFill>
                <a:latin typeface="Lora"/>
              </a:rPr>
              <a:t>P(No| Sunny) </a:t>
            </a:r>
            <a:r>
              <a:rPr lang="en-US" sz="1500" i="1" dirty="0">
                <a:solidFill>
                  <a:srgbClr val="3D4251"/>
                </a:solidFill>
                <a:latin typeface="Lora"/>
              </a:rPr>
              <a:t>= </a:t>
            </a:r>
            <a:r>
              <a:rPr lang="en-US" sz="1500" i="1" dirty="0">
                <a:solidFill>
                  <a:schemeClr val="accent6">
                    <a:lumMod val="75000"/>
                  </a:schemeClr>
                </a:solidFill>
                <a:latin typeface="Lora"/>
              </a:rPr>
              <a:t>P(Sunny | No) </a:t>
            </a:r>
            <a:r>
              <a:rPr lang="en-US" sz="1500" i="1" dirty="0">
                <a:solidFill>
                  <a:srgbClr val="3D4251"/>
                </a:solidFill>
                <a:latin typeface="Lora"/>
              </a:rPr>
              <a:t>* </a:t>
            </a:r>
            <a:r>
              <a:rPr lang="en-US" sz="1500" dirty="0">
                <a:solidFill>
                  <a:schemeClr val="accent1"/>
                </a:solidFill>
                <a:latin typeface="Lora"/>
              </a:rPr>
              <a:t>P(No) 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/ </a:t>
            </a:r>
            <a:r>
              <a:rPr lang="en-US" sz="1500" dirty="0">
                <a:solidFill>
                  <a:schemeClr val="accent1"/>
                </a:solidFill>
                <a:latin typeface="Lora"/>
              </a:rPr>
              <a:t>P (Sunny) 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.....................(1)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500" dirty="0">
                <a:solidFill>
                  <a:srgbClr val="3D4251"/>
                </a:solidFill>
                <a:latin typeface="Lora"/>
              </a:rPr>
              <a:t>Calculate Prior Probabilities: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accent1"/>
                </a:solidFill>
                <a:latin typeface="Lora"/>
              </a:rPr>
              <a:t>P(Sunny) = 5/14 = 0.36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accent1"/>
                </a:solidFill>
                <a:latin typeface="Lora"/>
              </a:rPr>
              <a:t>P(No)= 5/14 = 0.36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500" dirty="0">
                <a:solidFill>
                  <a:srgbClr val="3D4251"/>
                </a:solidFill>
                <a:latin typeface="Lora"/>
              </a:rPr>
              <a:t>Calculate Posterior Probabilities: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Lora"/>
              </a:rPr>
              <a:t>P(</a:t>
            </a:r>
            <a:r>
              <a:rPr lang="en-US" sz="1500" dirty="0" err="1">
                <a:solidFill>
                  <a:schemeClr val="accent6">
                    <a:lumMod val="75000"/>
                  </a:schemeClr>
                </a:solidFill>
                <a:latin typeface="Lora"/>
              </a:rPr>
              <a:t>Sunny|No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Lora"/>
              </a:rPr>
              <a:t>) = 2/5 = 0.4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500" dirty="0">
                <a:solidFill>
                  <a:srgbClr val="3D4251"/>
                </a:solidFill>
                <a:latin typeface="Lora"/>
              </a:rPr>
              <a:t>Put Prior and Posterior probabilities in equation (1)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Lora"/>
              </a:rPr>
              <a:t>P (No | Sunny) 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=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Lora"/>
              </a:rPr>
              <a:t>0.4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 * </a:t>
            </a:r>
            <a:r>
              <a:rPr lang="en-US" sz="1500" dirty="0">
                <a:solidFill>
                  <a:schemeClr val="accent1"/>
                </a:solidFill>
                <a:latin typeface="Lora"/>
              </a:rPr>
              <a:t>0.36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 / </a:t>
            </a:r>
            <a:r>
              <a:rPr lang="en-US" sz="1500" dirty="0">
                <a:solidFill>
                  <a:schemeClr val="accent1"/>
                </a:solidFill>
                <a:latin typeface="Lora"/>
              </a:rPr>
              <a:t>0.36 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= 0. 4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4920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D876-6739-499D-B595-8CD06A1F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48877"/>
            <a:ext cx="6172200" cy="5143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9E34-6880-4202-8FD3-570E5584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500" dirty="0">
                <a:solidFill>
                  <a:srgbClr val="3D4251"/>
                </a:solidFill>
                <a:latin typeface="Lora"/>
              </a:rPr>
              <a:t>The probability of the 'Yes' class is higher. </a:t>
            </a:r>
          </a:p>
          <a:p>
            <a:pPr>
              <a:lnSpc>
                <a:spcPct val="150000"/>
              </a:lnSpc>
            </a:pPr>
            <a:r>
              <a:rPr lang="en-GB" sz="1500" dirty="0">
                <a:solidFill>
                  <a:srgbClr val="3D4251"/>
                </a:solidFill>
                <a:latin typeface="Lora"/>
              </a:rPr>
              <a:t>So you can determine here if the weather is Sunny then players will play the sport.</a:t>
            </a:r>
            <a:endParaRPr lang="en-US" sz="1500" dirty="0">
              <a:solidFill>
                <a:srgbClr val="3D4251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93905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41119E-51ED-40B9-A227-BB5BD172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one feature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2C9ADC-3837-444E-817D-97DF8C1E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76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9C5E-3994-40C4-B8E8-6109302F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48877"/>
            <a:ext cx="6172200" cy="5143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86649-82BF-4ED6-977B-6A29AD15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500" dirty="0">
                <a:solidFill>
                  <a:srgbClr val="3D4251"/>
                </a:solidFill>
                <a:latin typeface="Lora"/>
              </a:rPr>
              <a:t>Suppose you want to calculate the probability of playing when the weather is sunny, and the temperature is mild.</a:t>
            </a:r>
          </a:p>
          <a:p>
            <a:endParaRPr lang="en-GB" i="0" dirty="0">
              <a:solidFill>
                <a:srgbClr val="3D4251"/>
              </a:solidFill>
              <a:effectLst/>
              <a:latin typeface="Lora"/>
            </a:endParaRPr>
          </a:p>
          <a:p>
            <a:endParaRPr lang="en-US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569795F7-3A38-4DAF-B707-892D0B8827D8}"/>
              </a:ext>
            </a:extLst>
          </p:cNvPr>
          <p:cNvGraphicFramePr>
            <a:graphicFrameLocks/>
          </p:cNvGraphicFramePr>
          <p:nvPr/>
        </p:nvGraphicFramePr>
        <p:xfrm>
          <a:off x="1828800" y="1657351"/>
          <a:ext cx="4363324" cy="2331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43431" imgH="4362379" progId="Excel.Sheet.8">
                  <p:embed/>
                </p:oleObj>
              </mc:Choice>
              <mc:Fallback>
                <p:oleObj name="Worksheet" r:id="rId2" imgW="5743431" imgH="4362379" progId="Excel.Sheet.8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569795F7-3A38-4DAF-B707-892D0B8827D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57351"/>
                        <a:ext cx="4363324" cy="2331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77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0DA2-F206-4A75-A8EF-FC8D17BD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48877"/>
            <a:ext cx="6172200" cy="5143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A554-A507-4307-BF76-3EC0EE8B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/>
              <a:t>Supervised Machine Learning Algorithm</a:t>
            </a:r>
          </a:p>
          <a:p>
            <a:r>
              <a:rPr lang="en-US" sz="1500" dirty="0"/>
              <a:t>Classification techniques</a:t>
            </a:r>
          </a:p>
          <a:p>
            <a:r>
              <a:rPr lang="en-US" sz="1500" dirty="0"/>
              <a:t>What is </a:t>
            </a:r>
            <a:r>
              <a:rPr lang="en-US" sz="1500" dirty="0" err="1"/>
              <a:t>Baye’s</a:t>
            </a:r>
            <a:r>
              <a:rPr lang="en-US" sz="1500" dirty="0"/>
              <a:t> theorem?</a:t>
            </a:r>
          </a:p>
          <a:p>
            <a:r>
              <a:rPr lang="en-US" sz="1500" dirty="0"/>
              <a:t>Application of Bayes theorem with example.</a:t>
            </a:r>
          </a:p>
          <a:p>
            <a:r>
              <a:rPr lang="en-US" sz="1500" dirty="0"/>
              <a:t>Naïve </a:t>
            </a:r>
            <a:r>
              <a:rPr lang="en-US" sz="1500" dirty="0" err="1"/>
              <a:t>Baye’s</a:t>
            </a:r>
            <a:r>
              <a:rPr lang="en-US" sz="1500" dirty="0"/>
              <a:t> classifier</a:t>
            </a:r>
          </a:p>
          <a:p>
            <a:r>
              <a:rPr lang="en-US" sz="1500" dirty="0"/>
              <a:t>Approaches used by Naïve </a:t>
            </a:r>
            <a:r>
              <a:rPr lang="en-US" sz="1500" dirty="0" err="1"/>
              <a:t>Baye’s</a:t>
            </a:r>
            <a:r>
              <a:rPr lang="en-US" sz="1500" dirty="0"/>
              <a:t> classifier</a:t>
            </a:r>
          </a:p>
          <a:p>
            <a:r>
              <a:rPr lang="en-GB" sz="1500" dirty="0"/>
              <a:t>Build and evaluate a Naive Bayes Classifier using Python's Scikit-learn package.</a:t>
            </a:r>
            <a:endParaRPr lang="en-US" sz="15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7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52E3-91A6-4FCA-AD65-808D222D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48877"/>
            <a:ext cx="6172200" cy="5143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3D4251"/>
                </a:solidFill>
                <a:effectLst/>
                <a:latin typeface="Lato"/>
              </a:rPr>
              <a:t>Second Approach </a:t>
            </a:r>
            <a:br>
              <a:rPr lang="en-GB" b="1" i="0" dirty="0">
                <a:solidFill>
                  <a:srgbClr val="3D4251"/>
                </a:solidFill>
                <a:effectLst/>
                <a:latin typeface="Lato"/>
              </a:rPr>
            </a:br>
            <a:r>
              <a:rPr lang="en-GB" b="1" i="0" dirty="0">
                <a:solidFill>
                  <a:srgbClr val="3D4251"/>
                </a:solidFill>
                <a:effectLst/>
                <a:latin typeface="Lato"/>
              </a:rPr>
              <a:t>(In case of multiple features)</a:t>
            </a:r>
            <a:br>
              <a:rPr lang="en-GB" b="1" i="0" dirty="0">
                <a:solidFill>
                  <a:srgbClr val="3D4251"/>
                </a:solidFill>
                <a:effectLst/>
                <a:latin typeface="La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C6FF3-4CC5-4160-A280-854806484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371600"/>
            <a:ext cx="6057900" cy="30503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500" dirty="0"/>
              <a:t>Step 1:Calculate prior probability for given class labels.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Step 2: Calculate Conditional Probability with each attribute for each class.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Step 3: Multiply same class conditional probability.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Step 4: Multiply prior probability with step-3 probability.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Step 5: See which class has higher probability.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39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48877"/>
            <a:ext cx="6172200" cy="5143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Bayesian classification</a:t>
            </a:r>
            <a:endParaRPr lang="it-IT"/>
          </a:p>
        </p:txBody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4487" y="1593949"/>
            <a:ext cx="5815013" cy="309235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500" dirty="0"/>
              <a:t>The classification problem may be formalized using a-posteriori probabilities:</a:t>
            </a:r>
          </a:p>
          <a:p>
            <a:pPr>
              <a:lnSpc>
                <a:spcPct val="200000"/>
              </a:lnSpc>
            </a:pPr>
            <a:r>
              <a:rPr lang="en-US" sz="1500" dirty="0"/>
              <a:t>  P(C|X)  = prob. that the sample tuple 				X=&lt;x</a:t>
            </a:r>
            <a:r>
              <a:rPr lang="en-US" sz="1500" baseline="-25000" dirty="0"/>
              <a:t>1</a:t>
            </a:r>
            <a:r>
              <a:rPr lang="en-US" sz="1500" dirty="0"/>
              <a:t>,…,</a:t>
            </a:r>
            <a:r>
              <a:rPr lang="en-US" sz="1500" dirty="0" err="1"/>
              <a:t>x</a:t>
            </a:r>
            <a:r>
              <a:rPr lang="en-US" sz="1500" baseline="-25000" dirty="0" err="1"/>
              <a:t>k</a:t>
            </a:r>
            <a:r>
              <a:rPr lang="en-US" sz="1500" dirty="0"/>
              <a:t>&gt; is of class C.</a:t>
            </a:r>
          </a:p>
          <a:p>
            <a:pPr>
              <a:lnSpc>
                <a:spcPct val="200000"/>
              </a:lnSpc>
            </a:pPr>
            <a:r>
              <a:rPr lang="en-US" sz="1500" dirty="0"/>
              <a:t>E.g. P(class=Yes | Weather=sunny, temperature=</a:t>
            </a:r>
            <a:r>
              <a:rPr lang="en-US" sz="1500" dirty="0" err="1"/>
              <a:t>mild,windy</a:t>
            </a:r>
            <a:r>
              <a:rPr lang="en-US" sz="1500" dirty="0"/>
              <a:t>=true,…)</a:t>
            </a:r>
          </a:p>
        </p:txBody>
      </p:sp>
    </p:spTree>
  </p:cSld>
  <p:clrMapOvr>
    <a:masterClrMapping/>
  </p:clrMapOvr>
  <p:transition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48877"/>
            <a:ext cx="6172200" cy="5143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Play-cricket example: classifying X</a:t>
            </a:r>
            <a:endParaRPr lang="it-IT" dirty="0"/>
          </a:p>
        </p:txBody>
      </p:sp>
      <p:sp>
        <p:nvSpPr>
          <p:cNvPr id="152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001000" cy="34516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D4251"/>
                </a:solidFill>
                <a:latin typeface="Lora"/>
              </a:rPr>
              <a:t>An unseen sample X = &lt;rainy, hot, high, false&gt; , Class C=&lt;</a:t>
            </a:r>
            <a:r>
              <a:rPr lang="en-US" sz="1500" dirty="0" err="1">
                <a:solidFill>
                  <a:srgbClr val="3D4251"/>
                </a:solidFill>
                <a:latin typeface="Lora"/>
              </a:rPr>
              <a:t>Yes,No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D4251"/>
                </a:solidFill>
                <a:latin typeface="Lora"/>
              </a:rPr>
              <a:t>P(class=</a:t>
            </a:r>
            <a:r>
              <a:rPr lang="en-US" sz="1500" dirty="0" err="1">
                <a:solidFill>
                  <a:srgbClr val="3D4251"/>
                </a:solidFill>
                <a:latin typeface="Lora"/>
              </a:rPr>
              <a:t>yes|weather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=</a:t>
            </a:r>
            <a:r>
              <a:rPr lang="en-US" sz="1500" dirty="0" err="1">
                <a:solidFill>
                  <a:srgbClr val="3D4251"/>
                </a:solidFill>
                <a:latin typeface="Lora"/>
              </a:rPr>
              <a:t>rainy,temperature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=</a:t>
            </a:r>
            <a:r>
              <a:rPr lang="en-US" sz="1500" dirty="0" err="1">
                <a:solidFill>
                  <a:srgbClr val="3D4251"/>
                </a:solidFill>
                <a:latin typeface="Lora"/>
              </a:rPr>
              <a:t>hot,humidity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=high, windy=false)= </a:t>
            </a:r>
            <a:r>
              <a:rPr lang="en-US" sz="1500" dirty="0">
                <a:solidFill>
                  <a:schemeClr val="accent1"/>
                </a:solidFill>
                <a:latin typeface="Lora"/>
              </a:rPr>
              <a:t>P(</a:t>
            </a:r>
            <a:r>
              <a:rPr lang="en-US" sz="1500" dirty="0" err="1">
                <a:solidFill>
                  <a:schemeClr val="accent1"/>
                </a:solidFill>
                <a:latin typeface="Lora"/>
              </a:rPr>
              <a:t>X|yes</a:t>
            </a:r>
            <a:r>
              <a:rPr lang="en-US" sz="1500" dirty="0">
                <a:solidFill>
                  <a:schemeClr val="accent1"/>
                </a:solidFill>
                <a:latin typeface="Lora"/>
              </a:rPr>
              <a:t>)*P(yes) 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1"/>
                </a:solidFill>
                <a:latin typeface="Lora"/>
              </a:rPr>
              <a:t>P(</a:t>
            </a:r>
            <a:r>
              <a:rPr lang="en-US" sz="1500" dirty="0" err="1">
                <a:solidFill>
                  <a:schemeClr val="accent1"/>
                </a:solidFill>
                <a:latin typeface="Lora"/>
              </a:rPr>
              <a:t>X|yes</a:t>
            </a:r>
            <a:r>
              <a:rPr lang="en-US" sz="1500" dirty="0">
                <a:solidFill>
                  <a:schemeClr val="accent1"/>
                </a:solidFill>
                <a:latin typeface="Lora"/>
              </a:rPr>
              <a:t>)*P(yes)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 = </a:t>
            </a:r>
            <a:br>
              <a:rPr lang="en-US" sz="1500" dirty="0">
                <a:solidFill>
                  <a:srgbClr val="3D4251"/>
                </a:solidFill>
                <a:latin typeface="Lora"/>
              </a:rPr>
            </a:br>
            <a:r>
              <a:rPr lang="en-US" sz="1500" dirty="0">
                <a:solidFill>
                  <a:srgbClr val="3D4251"/>
                </a:solidFill>
                <a:latin typeface="Lora"/>
              </a:rPr>
              <a:t>(P(</a:t>
            </a:r>
            <a:r>
              <a:rPr lang="en-US" sz="1500" dirty="0" err="1">
                <a:solidFill>
                  <a:srgbClr val="3D4251"/>
                </a:solidFill>
                <a:latin typeface="Lora"/>
              </a:rPr>
              <a:t>rainy|yes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)*P(</a:t>
            </a:r>
            <a:r>
              <a:rPr lang="en-US" sz="1500" dirty="0" err="1">
                <a:solidFill>
                  <a:srgbClr val="3D4251"/>
                </a:solidFill>
                <a:latin typeface="Lora"/>
              </a:rPr>
              <a:t>hot|yes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)*P(</a:t>
            </a:r>
            <a:r>
              <a:rPr lang="en-US" sz="1500" dirty="0" err="1">
                <a:solidFill>
                  <a:srgbClr val="3D4251"/>
                </a:solidFill>
                <a:latin typeface="Lora"/>
              </a:rPr>
              <a:t>high|yes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)*P(</a:t>
            </a:r>
            <a:r>
              <a:rPr lang="en-US" sz="1500" dirty="0" err="1">
                <a:solidFill>
                  <a:srgbClr val="3D4251"/>
                </a:solidFill>
                <a:latin typeface="Lora"/>
              </a:rPr>
              <a:t>false|yes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))*P(yes)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D4251"/>
                </a:solidFill>
                <a:latin typeface="Lora"/>
              </a:rPr>
              <a:t>P(class=</a:t>
            </a:r>
            <a:r>
              <a:rPr lang="en-US" sz="1500" dirty="0" err="1">
                <a:solidFill>
                  <a:srgbClr val="3D4251"/>
                </a:solidFill>
                <a:latin typeface="Lora"/>
              </a:rPr>
              <a:t>no|weather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=</a:t>
            </a:r>
            <a:r>
              <a:rPr lang="en-US" sz="1500" dirty="0" err="1">
                <a:solidFill>
                  <a:srgbClr val="3D4251"/>
                </a:solidFill>
                <a:latin typeface="Lora"/>
              </a:rPr>
              <a:t>rainy.temperature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=</a:t>
            </a:r>
            <a:r>
              <a:rPr lang="en-US" sz="1500" dirty="0" err="1">
                <a:solidFill>
                  <a:srgbClr val="3D4251"/>
                </a:solidFill>
                <a:latin typeface="Lora"/>
              </a:rPr>
              <a:t>hot,humidity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=high, windy=false)= </a:t>
            </a:r>
            <a:r>
              <a:rPr lang="en-US" sz="1500" dirty="0">
                <a:solidFill>
                  <a:schemeClr val="accent1"/>
                </a:solidFill>
                <a:latin typeface="Lora"/>
              </a:rPr>
              <a:t>P(</a:t>
            </a:r>
            <a:r>
              <a:rPr lang="en-US" sz="1500" dirty="0" err="1">
                <a:solidFill>
                  <a:schemeClr val="accent1"/>
                </a:solidFill>
                <a:latin typeface="Lora"/>
              </a:rPr>
              <a:t>X|no</a:t>
            </a:r>
            <a:r>
              <a:rPr lang="en-US" sz="1500" dirty="0">
                <a:solidFill>
                  <a:schemeClr val="accent1"/>
                </a:solidFill>
                <a:latin typeface="Lora"/>
              </a:rPr>
              <a:t>)*P(no) 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1"/>
                </a:solidFill>
                <a:latin typeface="Lora"/>
              </a:rPr>
              <a:t>P(</a:t>
            </a:r>
            <a:r>
              <a:rPr lang="en-US" sz="1500" dirty="0" err="1">
                <a:solidFill>
                  <a:schemeClr val="accent1"/>
                </a:solidFill>
                <a:latin typeface="Lora"/>
              </a:rPr>
              <a:t>X|no</a:t>
            </a:r>
            <a:r>
              <a:rPr lang="en-US" sz="1500" dirty="0">
                <a:solidFill>
                  <a:schemeClr val="accent1"/>
                </a:solidFill>
                <a:latin typeface="Lora"/>
              </a:rPr>
              <a:t>)*P(no)=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500" dirty="0">
                <a:solidFill>
                  <a:srgbClr val="3D4251"/>
                </a:solidFill>
                <a:latin typeface="Lora"/>
              </a:rPr>
              <a:t>   (P(</a:t>
            </a:r>
            <a:r>
              <a:rPr lang="en-US" sz="1500" dirty="0" err="1">
                <a:solidFill>
                  <a:srgbClr val="3D4251"/>
                </a:solidFill>
                <a:latin typeface="Lora"/>
              </a:rPr>
              <a:t>rainy|no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)*P(</a:t>
            </a:r>
            <a:r>
              <a:rPr lang="en-US" sz="1500" dirty="0" err="1">
                <a:solidFill>
                  <a:srgbClr val="3D4251"/>
                </a:solidFill>
                <a:latin typeface="Lora"/>
              </a:rPr>
              <a:t>hot|no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)*P(</a:t>
            </a:r>
            <a:r>
              <a:rPr lang="en-US" sz="1500" dirty="0" err="1">
                <a:solidFill>
                  <a:srgbClr val="3D4251"/>
                </a:solidFill>
                <a:latin typeface="Lora"/>
              </a:rPr>
              <a:t>high|no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)*P(</a:t>
            </a:r>
            <a:r>
              <a:rPr lang="en-US" sz="1500" dirty="0" err="1">
                <a:solidFill>
                  <a:srgbClr val="3D4251"/>
                </a:solidFill>
                <a:latin typeface="Lora"/>
              </a:rPr>
              <a:t>false|no</a:t>
            </a:r>
            <a:r>
              <a:rPr lang="en-US" sz="1500" dirty="0">
                <a:solidFill>
                  <a:srgbClr val="3D4251"/>
                </a:solidFill>
                <a:latin typeface="Lora"/>
              </a:rPr>
              <a:t>))*P(no)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1500" dirty="0">
              <a:solidFill>
                <a:schemeClr val="accent1"/>
              </a:solidFill>
              <a:latin typeface="Lora"/>
            </a:endParaRP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3D4251"/>
              </a:solidFill>
              <a:latin typeface="Lora"/>
            </a:endParaRPr>
          </a:p>
        </p:txBody>
      </p:sp>
    </p:spTree>
  </p:cSld>
  <p:clrMapOvr>
    <a:masterClrMapping/>
  </p:clrMapOvr>
  <p:transition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9C5E-3994-40C4-B8E8-6109302F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48877"/>
            <a:ext cx="6172200" cy="5143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86649-82BF-4ED6-977B-6A29AD15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500" dirty="0">
                <a:solidFill>
                  <a:srgbClr val="3D4251"/>
                </a:solidFill>
                <a:latin typeface="Lora"/>
              </a:rPr>
              <a:t>Suppose you want to calculate the probability of playing when the weather is overcast, and the temperature is mild.</a:t>
            </a:r>
          </a:p>
          <a:p>
            <a:endParaRPr lang="en-GB" i="0" dirty="0">
              <a:solidFill>
                <a:srgbClr val="3D4251"/>
              </a:solidFill>
              <a:effectLst/>
              <a:latin typeface="Lora"/>
            </a:endParaRPr>
          </a:p>
          <a:p>
            <a:endParaRPr lang="en-US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569795F7-3A38-4DAF-B707-892D0B8827D8}"/>
              </a:ext>
            </a:extLst>
          </p:cNvPr>
          <p:cNvGraphicFramePr>
            <a:graphicFrameLocks/>
          </p:cNvGraphicFramePr>
          <p:nvPr/>
        </p:nvGraphicFramePr>
        <p:xfrm>
          <a:off x="1828800" y="1657351"/>
          <a:ext cx="4363324" cy="2331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43431" imgH="4362379" progId="Excel.Sheet.8">
                  <p:embed/>
                </p:oleObj>
              </mc:Choice>
              <mc:Fallback>
                <p:oleObj name="Worksheet" r:id="rId2" imgW="5743431" imgH="4362379" progId="Excel.Sheet.8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569795F7-3A38-4DAF-B707-892D0B8827D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57351"/>
                        <a:ext cx="4363324" cy="2331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8763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30C5-CBF2-40CC-B917-E7558100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89634"/>
            <a:ext cx="5915025" cy="41574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1CB5DE-1A3F-442B-8DB9-8790E1E0A4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3387" y="1112458"/>
          <a:ext cx="1304421" cy="3421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07">
                  <a:extLst>
                    <a:ext uri="{9D8B030D-6E8A-4147-A177-3AD203B41FA5}">
                      <a16:colId xmlns:a16="http://schemas.microsoft.com/office/drawing/2014/main" val="3494221129"/>
                    </a:ext>
                  </a:extLst>
                </a:gridCol>
                <a:gridCol w="434807">
                  <a:extLst>
                    <a:ext uri="{9D8B030D-6E8A-4147-A177-3AD203B41FA5}">
                      <a16:colId xmlns:a16="http://schemas.microsoft.com/office/drawing/2014/main" val="2496258208"/>
                    </a:ext>
                  </a:extLst>
                </a:gridCol>
                <a:gridCol w="434807">
                  <a:extLst>
                    <a:ext uri="{9D8B030D-6E8A-4147-A177-3AD203B41FA5}">
                      <a16:colId xmlns:a16="http://schemas.microsoft.com/office/drawing/2014/main" val="3852290532"/>
                    </a:ext>
                  </a:extLst>
                </a:gridCol>
              </a:tblGrid>
              <a:tr h="329208">
                <a:tc>
                  <a:txBody>
                    <a:bodyPr/>
                    <a:lstStyle/>
                    <a:p>
                      <a:r>
                        <a:rPr lang="en-US" sz="800" dirty="0"/>
                        <a:t>Weather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Temp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30414583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23554396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556778263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r>
                        <a:rPr lang="en-US" sz="800" dirty="0"/>
                        <a:t>Overcast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852873612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Mild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877067367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Cool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00377986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Cool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7651114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Overcast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Cool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679191229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Mild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525907152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Cool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344739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Mild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927828764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Mild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535271291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r>
                        <a:rPr lang="en-US" sz="800" dirty="0"/>
                        <a:t>Overcast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Mild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66136772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r>
                        <a:rPr lang="en-US" sz="800" dirty="0"/>
                        <a:t>Overcast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249353439"/>
                  </a:ext>
                </a:extLst>
              </a:tr>
              <a:tr h="188119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Mild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6097810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D27905-9A4A-43D9-923A-8517065496F6}"/>
              </a:ext>
            </a:extLst>
          </p:cNvPr>
          <p:cNvGraphicFramePr>
            <a:graphicFrameLocks noGrp="1"/>
          </p:cNvGraphicFramePr>
          <p:nvPr/>
        </p:nvGraphicFramePr>
        <p:xfrm>
          <a:off x="3950353" y="1112459"/>
          <a:ext cx="2292739" cy="91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641234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23156942"/>
                    </a:ext>
                  </a:extLst>
                </a:gridCol>
                <a:gridCol w="768739">
                  <a:extLst>
                    <a:ext uri="{9D8B030D-6E8A-4147-A177-3AD203B41FA5}">
                      <a16:colId xmlns:a16="http://schemas.microsoft.com/office/drawing/2014/main" val="1756878840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r>
                        <a:rPr lang="en-US" sz="800" dirty="0"/>
                        <a:t>Weather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51982375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r>
                        <a:rPr lang="en-US" sz="800" dirty="0"/>
                        <a:t>Overcast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255973204"/>
                  </a:ext>
                </a:extLst>
              </a:tr>
              <a:tr h="211112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50192107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71457340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r>
                        <a:rPr lang="en-US" sz="800" dirty="0"/>
                        <a:t>Total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8801177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5D6DE22-D0E2-4789-9547-935949B47AE5}"/>
              </a:ext>
            </a:extLst>
          </p:cNvPr>
          <p:cNvGraphicFramePr>
            <a:graphicFrameLocks noGrp="1"/>
          </p:cNvGraphicFramePr>
          <p:nvPr/>
        </p:nvGraphicFramePr>
        <p:xfrm>
          <a:off x="2824469" y="2494726"/>
          <a:ext cx="2089550" cy="1803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23">
                  <a:extLst>
                    <a:ext uri="{9D8B030D-6E8A-4147-A177-3AD203B41FA5}">
                      <a16:colId xmlns:a16="http://schemas.microsoft.com/office/drawing/2014/main" val="3641234005"/>
                    </a:ext>
                  </a:extLst>
                </a:gridCol>
                <a:gridCol w="357086">
                  <a:extLst>
                    <a:ext uri="{9D8B030D-6E8A-4147-A177-3AD203B41FA5}">
                      <a16:colId xmlns:a16="http://schemas.microsoft.com/office/drawing/2014/main" val="3023156942"/>
                    </a:ext>
                  </a:extLst>
                </a:gridCol>
                <a:gridCol w="269897">
                  <a:extLst>
                    <a:ext uri="{9D8B030D-6E8A-4147-A177-3AD203B41FA5}">
                      <a16:colId xmlns:a16="http://schemas.microsoft.com/office/drawing/2014/main" val="1756878840"/>
                    </a:ext>
                  </a:extLst>
                </a:gridCol>
                <a:gridCol w="429618">
                  <a:extLst>
                    <a:ext uri="{9D8B030D-6E8A-4147-A177-3AD203B41FA5}">
                      <a16:colId xmlns:a16="http://schemas.microsoft.com/office/drawing/2014/main" val="4247817826"/>
                    </a:ext>
                  </a:extLst>
                </a:gridCol>
                <a:gridCol w="345926">
                  <a:extLst>
                    <a:ext uri="{9D8B030D-6E8A-4147-A177-3AD203B41FA5}">
                      <a16:colId xmlns:a16="http://schemas.microsoft.com/office/drawing/2014/main" val="3787974679"/>
                    </a:ext>
                  </a:extLst>
                </a:gridCol>
              </a:tblGrid>
              <a:tr h="361097">
                <a:tc>
                  <a:txBody>
                    <a:bodyPr/>
                    <a:lstStyle/>
                    <a:p>
                      <a:r>
                        <a:rPr lang="en-US" sz="800" dirty="0"/>
                        <a:t>Weather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51982375"/>
                  </a:ext>
                </a:extLst>
              </a:tr>
              <a:tr h="219829">
                <a:tc>
                  <a:txBody>
                    <a:bodyPr/>
                    <a:lstStyle/>
                    <a:p>
                      <a:r>
                        <a:rPr lang="en-US" sz="800" dirty="0"/>
                        <a:t>Overcast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=4/14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0.29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255973204"/>
                  </a:ext>
                </a:extLst>
              </a:tr>
              <a:tr h="219829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=5/14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0.36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50192107"/>
                  </a:ext>
                </a:extLst>
              </a:tr>
              <a:tr h="219829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=5/14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0.36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71457340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r>
                        <a:rPr lang="en-US" sz="800" dirty="0"/>
                        <a:t>Total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88011775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=5/14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=9/14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112820118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0.36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0.64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799558702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88CCAEBB-5DD4-4A11-BF67-0AB2DD9C8953}"/>
              </a:ext>
            </a:extLst>
          </p:cNvPr>
          <p:cNvGraphicFramePr>
            <a:graphicFrameLocks noGrp="1"/>
          </p:cNvGraphicFramePr>
          <p:nvPr/>
        </p:nvGraphicFramePr>
        <p:xfrm>
          <a:off x="5413177" y="2494725"/>
          <a:ext cx="2357437" cy="1522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27">
                  <a:extLst>
                    <a:ext uri="{9D8B030D-6E8A-4147-A177-3AD203B41FA5}">
                      <a16:colId xmlns:a16="http://schemas.microsoft.com/office/drawing/2014/main" val="3641234005"/>
                    </a:ext>
                  </a:extLst>
                </a:gridCol>
                <a:gridCol w="273248">
                  <a:extLst>
                    <a:ext uri="{9D8B030D-6E8A-4147-A177-3AD203B41FA5}">
                      <a16:colId xmlns:a16="http://schemas.microsoft.com/office/drawing/2014/main" val="3023156942"/>
                    </a:ext>
                  </a:extLst>
                </a:gridCol>
                <a:gridCol w="283964">
                  <a:extLst>
                    <a:ext uri="{9D8B030D-6E8A-4147-A177-3AD203B41FA5}">
                      <a16:colId xmlns:a16="http://schemas.microsoft.com/office/drawing/2014/main" val="1756878840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3131885493"/>
                    </a:ext>
                  </a:extLst>
                </a:gridCol>
                <a:gridCol w="508992">
                  <a:extLst>
                    <a:ext uri="{9D8B030D-6E8A-4147-A177-3AD203B41FA5}">
                      <a16:colId xmlns:a16="http://schemas.microsoft.com/office/drawing/2014/main" val="2239930813"/>
                    </a:ext>
                  </a:extLst>
                </a:gridCol>
              </a:tblGrid>
              <a:tr h="554355">
                <a:tc>
                  <a:txBody>
                    <a:bodyPr/>
                    <a:lstStyle/>
                    <a:p>
                      <a:r>
                        <a:rPr lang="en-US" sz="800" dirty="0"/>
                        <a:t>Weather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Posterior probability  for NO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Posterior probability   for 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51982375"/>
                  </a:ext>
                </a:extLst>
              </a:tr>
              <a:tr h="259676">
                <a:tc>
                  <a:txBody>
                    <a:bodyPr/>
                    <a:lstStyle/>
                    <a:p>
                      <a:r>
                        <a:rPr lang="en-US" sz="800" dirty="0"/>
                        <a:t>Overcast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0/5=0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4/9=4.4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255973204"/>
                  </a:ext>
                </a:extLst>
              </a:tr>
              <a:tr h="236000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2/5=0.4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3/9=0.33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50192107"/>
                  </a:ext>
                </a:extLst>
              </a:tr>
              <a:tr h="236000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3/5=0.6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2/9=0.22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714573409"/>
                  </a:ext>
                </a:extLst>
              </a:tr>
              <a:tr h="236000">
                <a:tc>
                  <a:txBody>
                    <a:bodyPr/>
                    <a:lstStyle/>
                    <a:p>
                      <a:r>
                        <a:rPr lang="en-US" sz="800" dirty="0"/>
                        <a:t>Total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88011775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FB6EDE2D-4645-4725-8254-5C48F0C1C5CB}"/>
              </a:ext>
            </a:extLst>
          </p:cNvPr>
          <p:cNvSpPr/>
          <p:nvPr/>
        </p:nvSpPr>
        <p:spPr>
          <a:xfrm>
            <a:off x="2857500" y="1458044"/>
            <a:ext cx="9429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5CE61B5-BA91-4A9C-92FD-96D59966A9D0}"/>
              </a:ext>
            </a:extLst>
          </p:cNvPr>
          <p:cNvSpPr/>
          <p:nvPr/>
        </p:nvSpPr>
        <p:spPr>
          <a:xfrm>
            <a:off x="5086643" y="2071880"/>
            <a:ext cx="107844" cy="214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1EEA65-9E74-4236-9BA5-F7C806FBCC13}"/>
              </a:ext>
            </a:extLst>
          </p:cNvPr>
          <p:cNvSpPr/>
          <p:nvPr/>
        </p:nvSpPr>
        <p:spPr>
          <a:xfrm>
            <a:off x="3950352" y="966176"/>
            <a:ext cx="1080945" cy="146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13" dirty="0"/>
              <a:t>Frequency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5B9A10-95C3-4265-8DD8-F536F9303239}"/>
              </a:ext>
            </a:extLst>
          </p:cNvPr>
          <p:cNvSpPr/>
          <p:nvPr/>
        </p:nvSpPr>
        <p:spPr>
          <a:xfrm>
            <a:off x="2824469" y="2350802"/>
            <a:ext cx="1080945" cy="146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13" dirty="0"/>
              <a:t>Likelihood Table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84F5DB-8C3D-404B-9066-D39F65FBCACE}"/>
              </a:ext>
            </a:extLst>
          </p:cNvPr>
          <p:cNvSpPr/>
          <p:nvPr/>
        </p:nvSpPr>
        <p:spPr>
          <a:xfrm>
            <a:off x="5413177" y="2348443"/>
            <a:ext cx="1080945" cy="146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13" dirty="0"/>
              <a:t>Likelihood Table 2</a:t>
            </a:r>
          </a:p>
        </p:txBody>
      </p:sp>
    </p:spTree>
    <p:extLst>
      <p:ext uri="{BB962C8B-B14F-4D97-AF65-F5344CB8AC3E}">
        <p14:creationId xmlns:p14="http://schemas.microsoft.com/office/powerpoint/2010/main" val="2121501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30C5-CBF2-40CC-B917-E7558100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89634"/>
            <a:ext cx="5915025" cy="41574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1CB5DE-1A3F-442B-8DB9-8790E1E0A4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2779" y="1112459"/>
          <a:ext cx="1451082" cy="342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94">
                  <a:extLst>
                    <a:ext uri="{9D8B030D-6E8A-4147-A177-3AD203B41FA5}">
                      <a16:colId xmlns:a16="http://schemas.microsoft.com/office/drawing/2014/main" val="3494221129"/>
                    </a:ext>
                  </a:extLst>
                </a:gridCol>
                <a:gridCol w="693828">
                  <a:extLst>
                    <a:ext uri="{9D8B030D-6E8A-4147-A177-3AD203B41FA5}">
                      <a16:colId xmlns:a16="http://schemas.microsoft.com/office/drawing/2014/main" val="2496258208"/>
                    </a:ext>
                  </a:extLst>
                </a:gridCol>
                <a:gridCol w="273560">
                  <a:extLst>
                    <a:ext uri="{9D8B030D-6E8A-4147-A177-3AD203B41FA5}">
                      <a16:colId xmlns:a16="http://schemas.microsoft.com/office/drawing/2014/main" val="3852290532"/>
                    </a:ext>
                  </a:extLst>
                </a:gridCol>
              </a:tblGrid>
              <a:tr h="329889">
                <a:tc>
                  <a:txBody>
                    <a:bodyPr/>
                    <a:lstStyle/>
                    <a:p>
                      <a:r>
                        <a:rPr lang="en-US" sz="800" dirty="0"/>
                        <a:t>Weather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Temperature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30414583"/>
                  </a:ext>
                </a:extLst>
              </a:tr>
              <a:tr h="188508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23554396"/>
                  </a:ext>
                </a:extLst>
              </a:tr>
              <a:tr h="188508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556778263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r>
                        <a:rPr lang="en-US" sz="800" dirty="0"/>
                        <a:t>Overcast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852873612"/>
                  </a:ext>
                </a:extLst>
              </a:tr>
              <a:tr h="188508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Mild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877067367"/>
                  </a:ext>
                </a:extLst>
              </a:tr>
              <a:tr h="188508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Cool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700377986"/>
                  </a:ext>
                </a:extLst>
              </a:tr>
              <a:tr h="188508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Cool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7651114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Overcast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Cool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679191229"/>
                  </a:ext>
                </a:extLst>
              </a:tr>
              <a:tr h="188508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Mild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525907152"/>
                  </a:ext>
                </a:extLst>
              </a:tr>
              <a:tr h="188508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Cool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344739"/>
                  </a:ext>
                </a:extLst>
              </a:tr>
              <a:tr h="188508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Mild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927828764"/>
                  </a:ext>
                </a:extLst>
              </a:tr>
              <a:tr h="188508">
                <a:tc>
                  <a:txBody>
                    <a:bodyPr/>
                    <a:lstStyle/>
                    <a:p>
                      <a:r>
                        <a:rPr lang="en-US" sz="800" dirty="0"/>
                        <a:t>Sunny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Mild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535271291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r>
                        <a:rPr lang="en-US" sz="800" dirty="0"/>
                        <a:t>Overcast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Mild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66136772"/>
                  </a:ext>
                </a:extLst>
              </a:tr>
              <a:tr h="303521">
                <a:tc>
                  <a:txBody>
                    <a:bodyPr/>
                    <a:lstStyle/>
                    <a:p>
                      <a:r>
                        <a:rPr lang="en-US" sz="800" dirty="0"/>
                        <a:t>Overcast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249353439"/>
                  </a:ext>
                </a:extLst>
              </a:tr>
              <a:tr h="188508">
                <a:tc>
                  <a:txBody>
                    <a:bodyPr/>
                    <a:lstStyle/>
                    <a:p>
                      <a:r>
                        <a:rPr lang="en-US" sz="800" dirty="0"/>
                        <a:t>Rainy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Mild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6097810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D27905-9A4A-43D9-923A-8517065496F6}"/>
              </a:ext>
            </a:extLst>
          </p:cNvPr>
          <p:cNvGraphicFramePr>
            <a:graphicFrameLocks noGrp="1"/>
          </p:cNvGraphicFramePr>
          <p:nvPr/>
        </p:nvGraphicFramePr>
        <p:xfrm>
          <a:off x="3950353" y="1112459"/>
          <a:ext cx="2292739" cy="91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641234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23156942"/>
                    </a:ext>
                  </a:extLst>
                </a:gridCol>
                <a:gridCol w="768739">
                  <a:extLst>
                    <a:ext uri="{9D8B030D-6E8A-4147-A177-3AD203B41FA5}">
                      <a16:colId xmlns:a16="http://schemas.microsoft.com/office/drawing/2014/main" val="1756878840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r>
                        <a:rPr lang="en-US" sz="800" dirty="0"/>
                        <a:t>Temperature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51982375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r>
                        <a:rPr lang="en-US" sz="800" dirty="0"/>
                        <a:t>Hot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255973204"/>
                  </a:ext>
                </a:extLst>
              </a:tr>
              <a:tr h="211112">
                <a:tc>
                  <a:txBody>
                    <a:bodyPr/>
                    <a:lstStyle/>
                    <a:p>
                      <a:r>
                        <a:rPr lang="en-US" sz="800" dirty="0"/>
                        <a:t>Mild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50192107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r>
                        <a:rPr lang="en-US" sz="800" dirty="0"/>
                        <a:t>Cool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71457340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r>
                        <a:rPr lang="en-US" sz="800" dirty="0"/>
                        <a:t>Total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8801177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5D6DE22-D0E2-4789-9547-935949B47AE5}"/>
              </a:ext>
            </a:extLst>
          </p:cNvPr>
          <p:cNvGraphicFramePr>
            <a:graphicFrameLocks noGrp="1"/>
          </p:cNvGraphicFramePr>
          <p:nvPr/>
        </p:nvGraphicFramePr>
        <p:xfrm>
          <a:off x="2824469" y="2494726"/>
          <a:ext cx="2089550" cy="1803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982">
                  <a:extLst>
                    <a:ext uri="{9D8B030D-6E8A-4147-A177-3AD203B41FA5}">
                      <a16:colId xmlns:a16="http://schemas.microsoft.com/office/drawing/2014/main" val="3641234005"/>
                    </a:ext>
                  </a:extLst>
                </a:gridCol>
                <a:gridCol w="268127">
                  <a:extLst>
                    <a:ext uri="{9D8B030D-6E8A-4147-A177-3AD203B41FA5}">
                      <a16:colId xmlns:a16="http://schemas.microsoft.com/office/drawing/2014/main" val="3023156942"/>
                    </a:ext>
                  </a:extLst>
                </a:gridCol>
                <a:gridCol w="269897">
                  <a:extLst>
                    <a:ext uri="{9D8B030D-6E8A-4147-A177-3AD203B41FA5}">
                      <a16:colId xmlns:a16="http://schemas.microsoft.com/office/drawing/2014/main" val="1756878840"/>
                    </a:ext>
                  </a:extLst>
                </a:gridCol>
                <a:gridCol w="429618">
                  <a:extLst>
                    <a:ext uri="{9D8B030D-6E8A-4147-A177-3AD203B41FA5}">
                      <a16:colId xmlns:a16="http://schemas.microsoft.com/office/drawing/2014/main" val="4247817826"/>
                    </a:ext>
                  </a:extLst>
                </a:gridCol>
                <a:gridCol w="345926">
                  <a:extLst>
                    <a:ext uri="{9D8B030D-6E8A-4147-A177-3AD203B41FA5}">
                      <a16:colId xmlns:a16="http://schemas.microsoft.com/office/drawing/2014/main" val="3787974679"/>
                    </a:ext>
                  </a:extLst>
                </a:gridCol>
              </a:tblGrid>
              <a:tr h="361097">
                <a:tc>
                  <a:txBody>
                    <a:bodyPr/>
                    <a:lstStyle/>
                    <a:p>
                      <a:r>
                        <a:rPr lang="en-US" sz="800" dirty="0"/>
                        <a:t>Temperature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51982375"/>
                  </a:ext>
                </a:extLst>
              </a:tr>
              <a:tr h="219829">
                <a:tc>
                  <a:txBody>
                    <a:bodyPr/>
                    <a:lstStyle/>
                    <a:p>
                      <a:r>
                        <a:rPr lang="en-US" sz="800" dirty="0"/>
                        <a:t>Hot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=4/14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0.28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255973204"/>
                  </a:ext>
                </a:extLst>
              </a:tr>
              <a:tr h="219829">
                <a:tc>
                  <a:txBody>
                    <a:bodyPr/>
                    <a:lstStyle/>
                    <a:p>
                      <a:r>
                        <a:rPr lang="en-US" sz="800" dirty="0"/>
                        <a:t>Mild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=5/14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0.36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50192107"/>
                  </a:ext>
                </a:extLst>
              </a:tr>
              <a:tr h="219829">
                <a:tc>
                  <a:txBody>
                    <a:bodyPr/>
                    <a:lstStyle/>
                    <a:p>
                      <a:r>
                        <a:rPr lang="en-US" sz="800" dirty="0"/>
                        <a:t>Cool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=4/14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0.28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71457340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r>
                        <a:rPr lang="en-US" sz="800" dirty="0"/>
                        <a:t>Total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88011775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=5/14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=9/14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112820118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0.36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0.64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799558702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88CCAEBB-5DD4-4A11-BF67-0AB2DD9C8953}"/>
              </a:ext>
            </a:extLst>
          </p:cNvPr>
          <p:cNvGraphicFramePr>
            <a:graphicFrameLocks noGrp="1"/>
          </p:cNvGraphicFramePr>
          <p:nvPr/>
        </p:nvGraphicFramePr>
        <p:xfrm>
          <a:off x="5413177" y="2494725"/>
          <a:ext cx="2357437" cy="1522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73">
                  <a:extLst>
                    <a:ext uri="{9D8B030D-6E8A-4147-A177-3AD203B41FA5}">
                      <a16:colId xmlns:a16="http://schemas.microsoft.com/office/drawing/2014/main" val="3641234005"/>
                    </a:ext>
                  </a:extLst>
                </a:gridCol>
                <a:gridCol w="241102">
                  <a:extLst>
                    <a:ext uri="{9D8B030D-6E8A-4147-A177-3AD203B41FA5}">
                      <a16:colId xmlns:a16="http://schemas.microsoft.com/office/drawing/2014/main" val="3023156942"/>
                    </a:ext>
                  </a:extLst>
                </a:gridCol>
                <a:gridCol w="283964">
                  <a:extLst>
                    <a:ext uri="{9D8B030D-6E8A-4147-A177-3AD203B41FA5}">
                      <a16:colId xmlns:a16="http://schemas.microsoft.com/office/drawing/2014/main" val="1756878840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3131885493"/>
                    </a:ext>
                  </a:extLst>
                </a:gridCol>
                <a:gridCol w="508992">
                  <a:extLst>
                    <a:ext uri="{9D8B030D-6E8A-4147-A177-3AD203B41FA5}">
                      <a16:colId xmlns:a16="http://schemas.microsoft.com/office/drawing/2014/main" val="2239930813"/>
                    </a:ext>
                  </a:extLst>
                </a:gridCol>
              </a:tblGrid>
              <a:tr h="554355">
                <a:tc>
                  <a:txBody>
                    <a:bodyPr/>
                    <a:lstStyle/>
                    <a:p>
                      <a:r>
                        <a:rPr lang="en-US" sz="800" dirty="0"/>
                        <a:t>Temperature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Posterior probability  for NO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Posterior probability   for YES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51982375"/>
                  </a:ext>
                </a:extLst>
              </a:tr>
              <a:tr h="259676">
                <a:tc>
                  <a:txBody>
                    <a:bodyPr/>
                    <a:lstStyle/>
                    <a:p>
                      <a:r>
                        <a:rPr lang="en-US" sz="800" dirty="0"/>
                        <a:t>Hot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2/5=0.4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2/9=0.22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255973204"/>
                  </a:ext>
                </a:extLst>
              </a:tr>
              <a:tr h="236000">
                <a:tc>
                  <a:txBody>
                    <a:bodyPr/>
                    <a:lstStyle/>
                    <a:p>
                      <a:r>
                        <a:rPr lang="en-US" sz="800" dirty="0"/>
                        <a:t>Mild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2/5=0.2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4/9=0.44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50192107"/>
                  </a:ext>
                </a:extLst>
              </a:tr>
              <a:tr h="236000">
                <a:tc>
                  <a:txBody>
                    <a:bodyPr/>
                    <a:lstStyle/>
                    <a:p>
                      <a:r>
                        <a:rPr lang="en-US" sz="800" dirty="0"/>
                        <a:t>Cool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1/5=0.2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3/9=0.33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714573409"/>
                  </a:ext>
                </a:extLst>
              </a:tr>
              <a:tr h="236000">
                <a:tc>
                  <a:txBody>
                    <a:bodyPr/>
                    <a:lstStyle/>
                    <a:p>
                      <a:r>
                        <a:rPr lang="en-US" sz="800" dirty="0"/>
                        <a:t>Total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88011775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FB6EDE2D-4645-4725-8254-5C48F0C1C5CB}"/>
              </a:ext>
            </a:extLst>
          </p:cNvPr>
          <p:cNvSpPr/>
          <p:nvPr/>
        </p:nvSpPr>
        <p:spPr>
          <a:xfrm>
            <a:off x="2857500" y="1458044"/>
            <a:ext cx="9429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5CE61B5-BA91-4A9C-92FD-96D59966A9D0}"/>
              </a:ext>
            </a:extLst>
          </p:cNvPr>
          <p:cNvSpPr/>
          <p:nvPr/>
        </p:nvSpPr>
        <p:spPr>
          <a:xfrm>
            <a:off x="5086643" y="2071880"/>
            <a:ext cx="107844" cy="214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1EEA65-9E74-4236-9BA5-F7C806FBCC13}"/>
              </a:ext>
            </a:extLst>
          </p:cNvPr>
          <p:cNvSpPr/>
          <p:nvPr/>
        </p:nvSpPr>
        <p:spPr>
          <a:xfrm>
            <a:off x="3950352" y="845236"/>
            <a:ext cx="1080945" cy="26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13" dirty="0"/>
              <a:t>Frequency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5B9A10-95C3-4265-8DD8-F536F9303239}"/>
              </a:ext>
            </a:extLst>
          </p:cNvPr>
          <p:cNvSpPr/>
          <p:nvPr/>
        </p:nvSpPr>
        <p:spPr>
          <a:xfrm>
            <a:off x="2824469" y="2114550"/>
            <a:ext cx="1232889" cy="38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13" dirty="0"/>
              <a:t>Likelihood Table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84F5DB-8C3D-404B-9066-D39F65FBCACE}"/>
              </a:ext>
            </a:extLst>
          </p:cNvPr>
          <p:cNvSpPr/>
          <p:nvPr/>
        </p:nvSpPr>
        <p:spPr>
          <a:xfrm>
            <a:off x="5413177" y="2190751"/>
            <a:ext cx="1368623" cy="303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13" dirty="0"/>
              <a:t>Likelihood Table 2</a:t>
            </a:r>
          </a:p>
        </p:txBody>
      </p:sp>
    </p:spTree>
    <p:extLst>
      <p:ext uri="{BB962C8B-B14F-4D97-AF65-F5344CB8AC3E}">
        <p14:creationId xmlns:p14="http://schemas.microsoft.com/office/powerpoint/2010/main" val="3478766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CCD8-9A22-4209-A2D1-8EB3E46F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48877"/>
            <a:ext cx="6172200" cy="5143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Probability of Playing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59B9-5247-4017-8037-FF63DD81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P(</a:t>
            </a:r>
            <a:r>
              <a:rPr lang="en-US" sz="2175" dirty="0" err="1"/>
              <a:t>yes|Sunny,mild</a:t>
            </a:r>
            <a:r>
              <a:rPr lang="en-US" sz="2175" dirty="0"/>
              <a:t>)=</a:t>
            </a:r>
            <a:r>
              <a:rPr lang="en-US" sz="2175" dirty="0">
                <a:solidFill>
                  <a:schemeClr val="accent1"/>
                </a:solidFill>
              </a:rPr>
              <a:t>P(Sunny, </a:t>
            </a:r>
            <a:r>
              <a:rPr lang="en-US" sz="2175" dirty="0" err="1">
                <a:solidFill>
                  <a:schemeClr val="accent1"/>
                </a:solidFill>
              </a:rPr>
              <a:t>mild|yes</a:t>
            </a:r>
            <a:r>
              <a:rPr lang="en-US" sz="2175" dirty="0">
                <a:solidFill>
                  <a:schemeClr val="accent1"/>
                </a:solidFill>
              </a:rPr>
              <a:t>)</a:t>
            </a:r>
            <a:r>
              <a:rPr lang="en-US" sz="2175" dirty="0"/>
              <a:t>*p(yes)      …………..(1)</a:t>
            </a:r>
          </a:p>
          <a:p>
            <a:endParaRPr lang="en-US" sz="2175" dirty="0"/>
          </a:p>
          <a:p>
            <a:r>
              <a:rPr lang="en-US" sz="2175" dirty="0">
                <a:solidFill>
                  <a:schemeClr val="accent1"/>
                </a:solidFill>
              </a:rPr>
              <a:t>P(Sunny, </a:t>
            </a:r>
            <a:r>
              <a:rPr lang="en-US" sz="2175" dirty="0" err="1">
                <a:solidFill>
                  <a:schemeClr val="accent1"/>
                </a:solidFill>
              </a:rPr>
              <a:t>mild|yes</a:t>
            </a:r>
            <a:r>
              <a:rPr lang="en-US" sz="2175" dirty="0">
                <a:solidFill>
                  <a:schemeClr val="accent1"/>
                </a:solidFill>
              </a:rPr>
              <a:t>)</a:t>
            </a:r>
            <a:r>
              <a:rPr lang="en-US" sz="2175" dirty="0"/>
              <a:t>=P(Sunny |Yes) *P(Mild |Yes) ……………(2)</a:t>
            </a:r>
          </a:p>
          <a:p>
            <a:endParaRPr lang="en-US" sz="2175" dirty="0"/>
          </a:p>
          <a:p>
            <a:pPr algn="l">
              <a:buFont typeface="+mj-lt"/>
              <a:buAutoNum type="arabicPeriod"/>
            </a:pPr>
            <a:r>
              <a:rPr lang="en-US" sz="2175" dirty="0"/>
              <a:t>Calculate Prior Probabilities: P(Yes)= 9/14 = 0.64</a:t>
            </a:r>
          </a:p>
          <a:p>
            <a:pPr algn="l">
              <a:buFont typeface="+mj-lt"/>
              <a:buAutoNum type="arabicPeriod"/>
            </a:pPr>
            <a:endParaRPr lang="en-US" sz="2175" dirty="0"/>
          </a:p>
          <a:p>
            <a:pPr algn="l">
              <a:buFont typeface="+mj-lt"/>
              <a:buAutoNum type="arabicPeriod"/>
            </a:pPr>
            <a:r>
              <a:rPr lang="en-US" sz="2175" dirty="0"/>
              <a:t>Calculate Posterior Probabilities: P(</a:t>
            </a:r>
            <a:r>
              <a:rPr lang="en-US" sz="2175" dirty="0" err="1"/>
              <a:t>Sunny|Yes</a:t>
            </a:r>
            <a:r>
              <a:rPr lang="en-US" sz="2175" dirty="0"/>
              <a:t>) = 3/9 = 0.33 </a:t>
            </a:r>
          </a:p>
          <a:p>
            <a:pPr marL="0" indent="0">
              <a:buNone/>
            </a:pPr>
            <a:r>
              <a:rPr lang="en-US" sz="2175" dirty="0"/>
              <a:t>                                                                P(Mild |Yes) = 4/9 = 0.44</a:t>
            </a:r>
          </a:p>
          <a:p>
            <a:pPr marL="0" indent="0">
              <a:buNone/>
            </a:pPr>
            <a:r>
              <a:rPr lang="en-US" sz="2175" dirty="0"/>
              <a:t>3. Put Posterior probabilities in equation (2) </a:t>
            </a:r>
          </a:p>
          <a:p>
            <a:pPr marL="0" indent="0">
              <a:buNone/>
            </a:pPr>
            <a:r>
              <a:rPr lang="en-US" sz="2175" dirty="0"/>
              <a:t>     P(</a:t>
            </a:r>
            <a:r>
              <a:rPr lang="en-US" sz="2175" dirty="0" err="1"/>
              <a:t>Sunny,Mild</a:t>
            </a:r>
            <a:r>
              <a:rPr lang="en-US" sz="2175" dirty="0"/>
              <a:t> |Yes) = 0.33 * 0.44 = 0.1452</a:t>
            </a:r>
          </a:p>
          <a:p>
            <a:pPr marL="0" indent="0">
              <a:buNone/>
            </a:pPr>
            <a:endParaRPr lang="en-US" sz="2175" dirty="0"/>
          </a:p>
          <a:p>
            <a:pPr marL="0" indent="0">
              <a:buNone/>
            </a:pPr>
            <a:r>
              <a:rPr lang="en-US" sz="2175" dirty="0"/>
              <a:t>4. Put Prior and Posterior probabilities in equation (1) </a:t>
            </a:r>
          </a:p>
          <a:p>
            <a:pPr marL="0" indent="0">
              <a:buNone/>
            </a:pPr>
            <a:r>
              <a:rPr lang="en-US" sz="2175" dirty="0"/>
              <a:t>P(Yes | Sunny, Mild) = 0.1452*0.64 = 0.092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20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CCD8-9A22-4209-A2D1-8EB3E46F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48877"/>
            <a:ext cx="6172200" cy="5143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Probability of  Not Playing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59B9-5247-4017-8037-FF63DD81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2175" dirty="0"/>
              <a:t>P(</a:t>
            </a:r>
            <a:r>
              <a:rPr lang="en-US" sz="2175" dirty="0" err="1"/>
              <a:t>no|Sunny,mild</a:t>
            </a:r>
            <a:r>
              <a:rPr lang="en-US" sz="2175" dirty="0"/>
              <a:t>)=</a:t>
            </a:r>
            <a:r>
              <a:rPr lang="en-US" sz="2175" dirty="0">
                <a:solidFill>
                  <a:schemeClr val="accent1"/>
                </a:solidFill>
              </a:rPr>
              <a:t>P(Sunny, </a:t>
            </a:r>
            <a:r>
              <a:rPr lang="en-US" sz="2175" dirty="0" err="1">
                <a:solidFill>
                  <a:schemeClr val="accent1"/>
                </a:solidFill>
              </a:rPr>
              <a:t>mild|no</a:t>
            </a:r>
            <a:r>
              <a:rPr lang="en-US" sz="2175" dirty="0">
                <a:solidFill>
                  <a:schemeClr val="accent1"/>
                </a:solidFill>
              </a:rPr>
              <a:t>)</a:t>
            </a:r>
            <a:r>
              <a:rPr lang="en-US" sz="2175" dirty="0"/>
              <a:t>* p(no)………………..(1)</a:t>
            </a:r>
          </a:p>
          <a:p>
            <a:pPr algn="just"/>
            <a:endParaRPr lang="en-US" sz="2175" dirty="0"/>
          </a:p>
          <a:p>
            <a:pPr algn="just"/>
            <a:r>
              <a:rPr lang="en-US" sz="2175" dirty="0">
                <a:solidFill>
                  <a:schemeClr val="accent1"/>
                </a:solidFill>
              </a:rPr>
              <a:t>P(Sunny, </a:t>
            </a:r>
            <a:r>
              <a:rPr lang="en-US" sz="2175" dirty="0" err="1">
                <a:solidFill>
                  <a:schemeClr val="accent1"/>
                </a:solidFill>
              </a:rPr>
              <a:t>mild|no</a:t>
            </a:r>
            <a:r>
              <a:rPr lang="en-US" sz="2175" dirty="0">
                <a:solidFill>
                  <a:schemeClr val="accent1"/>
                </a:solidFill>
              </a:rPr>
              <a:t>)</a:t>
            </a:r>
            <a:r>
              <a:rPr lang="en-US" sz="2175" dirty="0"/>
              <a:t>=P(Sunny |no) * P(Mild |no) ………..(2)</a:t>
            </a:r>
          </a:p>
          <a:p>
            <a:pPr algn="just"/>
            <a:endParaRPr lang="en-US" sz="2175" dirty="0"/>
          </a:p>
          <a:p>
            <a:pPr algn="just">
              <a:buFont typeface="+mj-lt"/>
              <a:buAutoNum type="arabicPeriod"/>
            </a:pPr>
            <a:r>
              <a:rPr lang="en-US" sz="2175" dirty="0"/>
              <a:t>Calculate Prior Probabilities: P(no)= 5/14 = 0.36</a:t>
            </a:r>
          </a:p>
          <a:p>
            <a:pPr algn="just">
              <a:buFont typeface="+mj-lt"/>
              <a:buAutoNum type="arabicPeriod"/>
            </a:pPr>
            <a:endParaRPr lang="en-US" sz="2175" dirty="0"/>
          </a:p>
          <a:p>
            <a:pPr algn="just">
              <a:buFont typeface="+mj-lt"/>
              <a:buAutoNum type="arabicPeriod"/>
            </a:pPr>
            <a:r>
              <a:rPr lang="en-US" sz="2175" dirty="0"/>
              <a:t>Calculate Posterior Probabilities: P(</a:t>
            </a:r>
            <a:r>
              <a:rPr lang="en-US" sz="2175" dirty="0" err="1"/>
              <a:t>Sunny|no</a:t>
            </a:r>
            <a:r>
              <a:rPr lang="en-US" sz="2175" dirty="0"/>
              <a:t>) = 2/5 = 0.4 </a:t>
            </a:r>
          </a:p>
          <a:p>
            <a:pPr marL="0" indent="0" algn="just">
              <a:buNone/>
            </a:pPr>
            <a:r>
              <a:rPr lang="en-US" sz="2175" dirty="0"/>
              <a:t>                                                                P(Mild |no) = 4/9 = 0.44</a:t>
            </a:r>
          </a:p>
          <a:p>
            <a:pPr marL="0" indent="0" algn="just">
              <a:buNone/>
            </a:pPr>
            <a:r>
              <a:rPr lang="en-US" sz="2175" dirty="0"/>
              <a:t>3. Put Posterior probabilities in equation (2) </a:t>
            </a:r>
          </a:p>
          <a:p>
            <a:pPr marL="0" indent="0" algn="just">
              <a:buNone/>
            </a:pPr>
            <a:r>
              <a:rPr lang="en-US" sz="2175" dirty="0"/>
              <a:t>     P(</a:t>
            </a:r>
            <a:r>
              <a:rPr lang="en-US" sz="2175" dirty="0" err="1"/>
              <a:t>Sunny,Mild</a:t>
            </a:r>
            <a:r>
              <a:rPr lang="en-US" sz="2175" dirty="0"/>
              <a:t> |no) = 0.4 * 0.44 = 0.176</a:t>
            </a:r>
          </a:p>
          <a:p>
            <a:pPr marL="0" indent="0" algn="just">
              <a:buNone/>
            </a:pPr>
            <a:endParaRPr lang="en-US" sz="2175" dirty="0"/>
          </a:p>
          <a:p>
            <a:pPr marL="0" indent="0" algn="just">
              <a:buNone/>
            </a:pPr>
            <a:r>
              <a:rPr lang="en-US" sz="2175" dirty="0"/>
              <a:t>4. Put Prior and Posterior probabilities in equation (1) </a:t>
            </a:r>
          </a:p>
          <a:p>
            <a:pPr marL="0" indent="0" algn="just">
              <a:buNone/>
            </a:pPr>
            <a:r>
              <a:rPr lang="en-US" sz="2175" dirty="0"/>
              <a:t>P(no| Sunny, Mild) = 0.176*0.36 = 0.06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71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952F-1669-4566-9A7B-B5BA1D90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48877"/>
            <a:ext cx="6172200" cy="5143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8607-E5CB-442A-81ED-272CFC63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500" dirty="0"/>
              <a:t>The probability of a 'Yes' class is higher. So you can say here that if the weather is overcast than players will play the sport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21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2AD5-DB94-440F-A9AE-0CF7C2D3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342900"/>
            <a:ext cx="6172200" cy="72032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b="1" i="0" dirty="0">
                <a:effectLst/>
                <a:latin typeface="Lato"/>
              </a:rPr>
              <a:t>Naive Bayes Classifier Building in Scikit-learn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B1AD-7FA0-4923-9DD4-55EAAF1A4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>
                <a:solidFill>
                  <a:schemeClr val="accent1"/>
                </a:solidFill>
              </a:rPr>
              <a:t># Assigning features and label variables</a:t>
            </a:r>
          </a:p>
          <a:p>
            <a:r>
              <a:rPr lang="en-GB" sz="1500" dirty="0">
                <a:solidFill>
                  <a:srgbClr val="3D4251"/>
                </a:solidFill>
                <a:latin typeface="Lora"/>
              </a:rPr>
              <a:t>The first two are features(weather, temperature) and the other is the label.</a:t>
            </a:r>
          </a:p>
          <a:p>
            <a:endParaRPr lang="en-US" sz="1500" dirty="0">
              <a:solidFill>
                <a:schemeClr val="accent1"/>
              </a:solidFill>
            </a:endParaRPr>
          </a:p>
          <a:p>
            <a:r>
              <a:rPr lang="en-US" sz="1500" dirty="0"/>
              <a:t>weather=[</a:t>
            </a:r>
            <a:r>
              <a:rPr lang="en-US" sz="1500" dirty="0">
                <a:solidFill>
                  <a:schemeClr val="accent6"/>
                </a:solidFill>
              </a:rPr>
              <a:t>'Sunny','Sunny','Overcast','Rainy','Rainy','Rainy','Overcast','Sunny','Sunny',</a:t>
            </a:r>
          </a:p>
          <a:p>
            <a:r>
              <a:rPr lang="en-US" sz="1500" dirty="0">
                <a:solidFill>
                  <a:schemeClr val="accent6"/>
                </a:solidFill>
              </a:rPr>
              <a:t>'</a:t>
            </a:r>
            <a:r>
              <a:rPr lang="en-US" sz="1500" dirty="0" err="1">
                <a:solidFill>
                  <a:schemeClr val="accent6"/>
                </a:solidFill>
              </a:rPr>
              <a:t>Rainy','Sunny','Overcast','Overcast','Rainy</a:t>
            </a:r>
            <a:r>
              <a:rPr lang="en-US" sz="1500" dirty="0"/>
              <a:t>']</a:t>
            </a:r>
          </a:p>
          <a:p>
            <a:r>
              <a:rPr lang="en-US" sz="1500" dirty="0"/>
              <a:t>temp=[</a:t>
            </a:r>
            <a:r>
              <a:rPr lang="en-US" sz="1500" dirty="0">
                <a:solidFill>
                  <a:schemeClr val="accent6"/>
                </a:solidFill>
              </a:rPr>
              <a:t>'Hot','Hot','Hot','Mild','Cool','Cool','Cool','Mild','Cool','Mild','Mild','Mild','Hot','Mild'</a:t>
            </a:r>
            <a:r>
              <a:rPr lang="en-US" sz="1500" dirty="0"/>
              <a:t>]</a:t>
            </a:r>
          </a:p>
          <a:p>
            <a:r>
              <a:rPr lang="en-US" sz="1500" dirty="0"/>
              <a:t>play=[</a:t>
            </a:r>
            <a:r>
              <a:rPr lang="en-US" sz="1500" dirty="0">
                <a:solidFill>
                  <a:schemeClr val="accent6"/>
                </a:solidFill>
              </a:rPr>
              <a:t>'No','No','Yes','Yes','Yes','No','Yes','No','Yes','Yes','Yes','Yes','Yes','No'</a:t>
            </a:r>
            <a:r>
              <a:rPr lang="en-US" sz="15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2314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9BD921-2BBE-4B71-ADB3-338A8D81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/>
              <a:t>A supervised learning algorithm learns from labeled training data, helps you to predict outcomes for unforeseen data.</a:t>
            </a:r>
          </a:p>
          <a:p>
            <a:r>
              <a:rPr lang="en-US" sz="1500" dirty="0"/>
              <a:t>Works with only labeled data.</a:t>
            </a:r>
          </a:p>
          <a:p>
            <a:r>
              <a:rPr lang="en-US" sz="1500" dirty="0"/>
              <a:t>There are two techniques: Classification and Regression</a:t>
            </a:r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810524-C1D7-431E-B751-C050F222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457200"/>
            <a:ext cx="52578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Supervised Learning</a:t>
            </a:r>
          </a:p>
        </p:txBody>
      </p:sp>
      <p:pic>
        <p:nvPicPr>
          <p:cNvPr id="5122" name="Picture 2" descr="Classification and Regression Demystified in Machine Learning | Vinod  Sharma's Blog">
            <a:extLst>
              <a:ext uri="{FF2B5EF4-FFF2-40B4-BE49-F238E27FC236}">
                <a16:creationId xmlns:a16="http://schemas.microsoft.com/office/drawing/2014/main" id="{2838245E-9A12-42DC-A0BC-C6D283463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146599"/>
            <a:ext cx="4057650" cy="22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794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7EFA80-1EE7-4208-A766-C3CFF85A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027510"/>
            <a:ext cx="6172200" cy="4230290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/>
              <a:t># </a:t>
            </a:r>
            <a:r>
              <a:rPr lang="en-US" sz="1500" dirty="0">
                <a:solidFill>
                  <a:srgbClr val="00B050"/>
                </a:solidFill>
              </a:rPr>
              <a:t>Import </a:t>
            </a:r>
            <a:r>
              <a:rPr lang="en-US" sz="1500" dirty="0" err="1">
                <a:solidFill>
                  <a:srgbClr val="00B050"/>
                </a:solidFill>
              </a:rPr>
              <a:t>LabelEncoder</a:t>
            </a:r>
            <a:r>
              <a:rPr lang="en-US" sz="1500" dirty="0">
                <a:solidFill>
                  <a:srgbClr val="00B050"/>
                </a:solidFill>
              </a:rPr>
              <a:t> from </a:t>
            </a:r>
            <a:r>
              <a:rPr lang="en-US" sz="1500" dirty="0" err="1">
                <a:solidFill>
                  <a:srgbClr val="00B050"/>
                </a:solidFill>
              </a:rPr>
              <a:t>sklearn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import preprocessing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B050"/>
                </a:solidFill>
              </a:rPr>
              <a:t>#creating </a:t>
            </a:r>
            <a:r>
              <a:rPr lang="en-US" sz="1500" dirty="0" err="1">
                <a:solidFill>
                  <a:srgbClr val="00B050"/>
                </a:solidFill>
              </a:rPr>
              <a:t>labelEncoder</a:t>
            </a:r>
            <a:r>
              <a:rPr lang="en-US" sz="15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le =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</a:rPr>
              <a:t>preprocessing.LabelEncoder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()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B050"/>
                </a:solidFill>
              </a:rPr>
              <a:t># Converting string labels into numbers.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</a:rPr>
              <a:t>weather_encoded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</a:rPr>
              <a:t>le.fit_transform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(weather) print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</a:rPr>
              <a:t>weather_encoded</a:t>
            </a:r>
            <a:endParaRPr lang="en-US" sz="15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1">
                    <a:lumMod val="75000"/>
                  </a:schemeClr>
                </a:solidFill>
              </a:rPr>
              <a:t>First, you need to convert these string labels into numbers.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accent1">
                    <a:lumMod val="75000"/>
                  </a:schemeClr>
                </a:solidFill>
              </a:rPr>
              <a:t>for example: 'Overcast', 'Rainy', 'Sunny' as 0, 1, 2. This is known as label encoding.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accent1">
                    <a:lumMod val="75000"/>
                  </a:schemeClr>
                </a:solidFill>
              </a:rPr>
              <a:t>Scikit-learn provides </a:t>
            </a:r>
            <a:r>
              <a:rPr lang="en-GB" sz="1500" dirty="0" err="1">
                <a:solidFill>
                  <a:schemeClr val="accent1">
                    <a:lumMod val="75000"/>
                  </a:schemeClr>
                </a:solidFill>
              </a:rPr>
              <a:t>LabelEncoder</a:t>
            </a:r>
            <a:r>
              <a:rPr lang="en-GB" sz="1500" dirty="0">
                <a:solidFill>
                  <a:schemeClr val="accent1">
                    <a:lumMod val="75000"/>
                  </a:schemeClr>
                </a:solidFill>
              </a:rPr>
              <a:t> library for encoding labels with a value between 0 and one less than the number of discrete classes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[2 2 0 1 1 1 0 2 2 1 2 0 0 1]</a:t>
            </a:r>
          </a:p>
          <a:p>
            <a:r>
              <a:rPr lang="en-US" sz="1200" dirty="0"/>
              <a:t>weather=[</a:t>
            </a:r>
            <a:r>
              <a:rPr lang="en-US" sz="1200" dirty="0">
                <a:solidFill>
                  <a:schemeClr val="accent6"/>
                </a:solidFill>
              </a:rPr>
              <a:t>'Sunny','Sunny','Overcast','Rainy','Rainy','Rainy','Overcast','Sunny','Sunny',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'</a:t>
            </a:r>
            <a:r>
              <a:rPr lang="en-US" sz="1200" dirty="0" err="1">
                <a:solidFill>
                  <a:schemeClr val="accent6"/>
                </a:solidFill>
              </a:rPr>
              <a:t>Rainy','Sunny','Overcast','Overcast','Rainy</a:t>
            </a:r>
            <a:r>
              <a:rPr lang="en-US" sz="1200" dirty="0"/>
              <a:t>']</a:t>
            </a:r>
          </a:p>
          <a:p>
            <a:pPr marL="0" indent="0">
              <a:buNone/>
            </a:pP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383B63-6938-4926-A8C4-766F9F18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Encoder</a:t>
            </a:r>
          </a:p>
        </p:txBody>
      </p:sp>
    </p:spTree>
    <p:extLst>
      <p:ext uri="{BB962C8B-B14F-4D97-AF65-F5344CB8AC3E}">
        <p14:creationId xmlns:p14="http://schemas.microsoft.com/office/powerpoint/2010/main" val="3900510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CA4BAC-FAC9-4006-BE75-94AA61327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027510"/>
            <a:ext cx="6172200" cy="4115990"/>
          </a:xfrm>
        </p:spPr>
        <p:txBody>
          <a:bodyPr>
            <a:normAutofit lnSpcReduction="10000"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# Converting string labels into numbers</a:t>
            </a:r>
          </a:p>
          <a:p>
            <a:r>
              <a:rPr lang="en-US" sz="1500" dirty="0" err="1">
                <a:solidFill>
                  <a:schemeClr val="tx2"/>
                </a:solidFill>
              </a:rPr>
              <a:t>temp_encoded</a:t>
            </a:r>
            <a:r>
              <a:rPr lang="en-US" sz="1500" dirty="0">
                <a:solidFill>
                  <a:schemeClr val="tx2"/>
                </a:solidFill>
              </a:rPr>
              <a:t>=</a:t>
            </a:r>
            <a:r>
              <a:rPr lang="en-US" sz="1500" dirty="0" err="1">
                <a:solidFill>
                  <a:schemeClr val="tx2"/>
                </a:solidFill>
              </a:rPr>
              <a:t>le.fit_transform</a:t>
            </a:r>
            <a:r>
              <a:rPr lang="en-US" sz="1500" dirty="0">
                <a:solidFill>
                  <a:schemeClr val="tx2"/>
                </a:solidFill>
              </a:rPr>
              <a:t>(temp)</a:t>
            </a:r>
          </a:p>
          <a:p>
            <a:r>
              <a:rPr lang="en-US" sz="1500" dirty="0">
                <a:solidFill>
                  <a:schemeClr val="tx2"/>
                </a:solidFill>
              </a:rPr>
              <a:t>label=</a:t>
            </a:r>
            <a:r>
              <a:rPr lang="en-US" sz="1500" dirty="0" err="1">
                <a:solidFill>
                  <a:schemeClr val="tx2"/>
                </a:solidFill>
              </a:rPr>
              <a:t>le.fit_transform</a:t>
            </a:r>
            <a:r>
              <a:rPr lang="en-US" sz="1500" dirty="0">
                <a:solidFill>
                  <a:schemeClr val="tx2"/>
                </a:solidFill>
              </a:rPr>
              <a:t>(play)</a:t>
            </a:r>
          </a:p>
          <a:p>
            <a:r>
              <a:rPr lang="en-US" sz="1500" dirty="0">
                <a:solidFill>
                  <a:schemeClr val="tx2"/>
                </a:solidFill>
              </a:rPr>
              <a:t>print "Temp:",</a:t>
            </a:r>
            <a:r>
              <a:rPr lang="en-US" sz="1500" dirty="0" err="1">
                <a:solidFill>
                  <a:schemeClr val="tx2"/>
                </a:solidFill>
              </a:rPr>
              <a:t>temp_encoded</a:t>
            </a:r>
            <a:endParaRPr lang="en-US" sz="1500" dirty="0">
              <a:solidFill>
                <a:schemeClr val="tx2"/>
              </a:solidFill>
            </a:endParaRPr>
          </a:p>
          <a:p>
            <a:r>
              <a:rPr lang="en-US" sz="1500" dirty="0">
                <a:solidFill>
                  <a:schemeClr val="tx2"/>
                </a:solidFill>
              </a:rPr>
              <a:t>print "</a:t>
            </a:r>
            <a:r>
              <a:rPr lang="en-US" sz="1500" dirty="0" err="1">
                <a:solidFill>
                  <a:schemeClr val="tx2"/>
                </a:solidFill>
              </a:rPr>
              <a:t>Play:",label</a:t>
            </a:r>
            <a:endParaRPr lang="en-US" sz="1500" dirty="0">
              <a:solidFill>
                <a:schemeClr val="tx2"/>
              </a:solidFill>
            </a:endParaRPr>
          </a:p>
          <a:p>
            <a:r>
              <a:rPr lang="en-US" sz="1500" dirty="0">
                <a:solidFill>
                  <a:srgbClr val="FF0000"/>
                </a:solidFill>
              </a:rPr>
              <a:t>Temp: [1 1 1 2 0 0 0 2 0 2 2 2 1 2]</a:t>
            </a:r>
          </a:p>
          <a:p>
            <a:r>
              <a:rPr lang="en-US" sz="1500" dirty="0"/>
              <a:t>temp=[</a:t>
            </a:r>
            <a:r>
              <a:rPr lang="en-US" sz="1500" dirty="0">
                <a:solidFill>
                  <a:schemeClr val="accent6"/>
                </a:solidFill>
              </a:rPr>
              <a:t>'Hot','Hot','Hot','Mild','Cool','Cool','Cool','Mild','Cool','Mild','Mild','Mild','Hot','Mild'</a:t>
            </a:r>
            <a:r>
              <a:rPr lang="en-US" sz="1500" dirty="0"/>
              <a:t>]</a:t>
            </a:r>
          </a:p>
          <a:p>
            <a:r>
              <a:rPr lang="en-US" sz="1500" dirty="0">
                <a:solidFill>
                  <a:srgbClr val="FF0000"/>
                </a:solidFill>
              </a:rPr>
              <a:t>Play: [0 0 1 1 1 0 1 0 1 1 1 1 1 0]</a:t>
            </a:r>
          </a:p>
          <a:p>
            <a:r>
              <a:rPr lang="en-US" sz="1500" dirty="0"/>
              <a:t>play=[</a:t>
            </a:r>
            <a:r>
              <a:rPr lang="en-US" sz="1500" dirty="0">
                <a:solidFill>
                  <a:schemeClr val="accent6"/>
                </a:solidFill>
              </a:rPr>
              <a:t>'No','No','Yes','Yes','Yes','No','Yes','No','Yes','Yes','Yes','Yes','Yes','No'</a:t>
            </a:r>
            <a:r>
              <a:rPr lang="en-US" sz="1500" dirty="0"/>
              <a:t>]</a:t>
            </a:r>
          </a:p>
          <a:p>
            <a:r>
              <a:rPr lang="en-GB" sz="1500" dirty="0">
                <a:solidFill>
                  <a:srgbClr val="00B050"/>
                </a:solidFill>
              </a:rPr>
              <a:t>#Combinig weather and temp into single </a:t>
            </a:r>
            <a:r>
              <a:rPr lang="en-GB" sz="1500" dirty="0" err="1">
                <a:solidFill>
                  <a:srgbClr val="00B050"/>
                </a:solidFill>
              </a:rPr>
              <a:t>listof</a:t>
            </a:r>
            <a:r>
              <a:rPr lang="en-GB" sz="1500" dirty="0">
                <a:solidFill>
                  <a:srgbClr val="00B050"/>
                </a:solidFill>
              </a:rPr>
              <a:t> tuples</a:t>
            </a:r>
          </a:p>
          <a:p>
            <a:r>
              <a:rPr lang="en-GB" sz="1500" dirty="0">
                <a:solidFill>
                  <a:schemeClr val="tx2"/>
                </a:solidFill>
              </a:rPr>
              <a:t>features=zip(</a:t>
            </a:r>
            <a:r>
              <a:rPr lang="en-GB" sz="1500" dirty="0" err="1">
                <a:solidFill>
                  <a:schemeClr val="tx2"/>
                </a:solidFill>
              </a:rPr>
              <a:t>weather_encoded,temp_encoded</a:t>
            </a:r>
            <a:r>
              <a:rPr lang="en-GB" sz="1500" dirty="0">
                <a:solidFill>
                  <a:schemeClr val="tx2"/>
                </a:solidFill>
              </a:rPr>
              <a:t>)</a:t>
            </a:r>
          </a:p>
          <a:p>
            <a:r>
              <a:rPr lang="en-GB" sz="1500" dirty="0">
                <a:solidFill>
                  <a:schemeClr val="tx2"/>
                </a:solidFill>
              </a:rPr>
              <a:t>print features</a:t>
            </a:r>
          </a:p>
          <a:p>
            <a:r>
              <a:rPr lang="en-US" sz="1500" dirty="0">
                <a:solidFill>
                  <a:srgbClr val="FF0000"/>
                </a:solidFill>
              </a:rPr>
              <a:t>[(2, 1), (2, 1), (0, 1), (1, 2), (1, 0), (1, 0), (0, 0), (2, 2), (2, 0), (1, 2), (2, 2), (0, 2), (0, 1), (1, 2)]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776AE-09AD-4EF8-96D4-A0750D26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Encoder</a:t>
            </a:r>
          </a:p>
        </p:txBody>
      </p:sp>
    </p:spTree>
    <p:extLst>
      <p:ext uri="{BB962C8B-B14F-4D97-AF65-F5344CB8AC3E}">
        <p14:creationId xmlns:p14="http://schemas.microsoft.com/office/powerpoint/2010/main" val="1123751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04C3AD-DFAD-40DA-ACC7-9E648132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500" dirty="0">
                <a:solidFill>
                  <a:schemeClr val="tx2"/>
                </a:solidFill>
              </a:rPr>
              <a:t>Generate a model using naive bayes classifier in the following steps:</a:t>
            </a:r>
          </a:p>
          <a:p>
            <a:r>
              <a:rPr lang="en-GB" sz="1500" dirty="0">
                <a:solidFill>
                  <a:schemeClr val="tx2"/>
                </a:solidFill>
              </a:rPr>
              <a:t>Create naive bayes classifier</a:t>
            </a:r>
          </a:p>
          <a:p>
            <a:r>
              <a:rPr lang="en-GB" sz="1500" dirty="0">
                <a:solidFill>
                  <a:schemeClr val="tx2"/>
                </a:solidFill>
              </a:rPr>
              <a:t>Fit the dataset on classifier</a:t>
            </a:r>
          </a:p>
          <a:p>
            <a:r>
              <a:rPr lang="en-GB" sz="1500" dirty="0">
                <a:solidFill>
                  <a:schemeClr val="tx2"/>
                </a:solidFill>
              </a:rPr>
              <a:t>Perform prediction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CA931-A233-4D3D-9423-BECB4E29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Generation</a:t>
            </a:r>
          </a:p>
        </p:txBody>
      </p:sp>
    </p:spTree>
    <p:extLst>
      <p:ext uri="{BB962C8B-B14F-4D97-AF65-F5344CB8AC3E}">
        <p14:creationId xmlns:p14="http://schemas.microsoft.com/office/powerpoint/2010/main" val="1141380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2F4D74-77BA-4F03-ADC2-23CC5DB96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027511"/>
            <a:ext cx="6172200" cy="3567111"/>
          </a:xfrm>
        </p:spPr>
        <p:txBody>
          <a:bodyPr/>
          <a:lstStyle/>
          <a:p>
            <a:r>
              <a:rPr lang="en-US" sz="1500" dirty="0">
                <a:solidFill>
                  <a:srgbClr val="00B050"/>
                </a:solidFill>
              </a:rPr>
              <a:t>#Import Gaussian Naive Bayes model</a:t>
            </a:r>
          </a:p>
          <a:p>
            <a:r>
              <a:rPr lang="en-US" sz="1500" dirty="0"/>
              <a:t>from </a:t>
            </a:r>
            <a:r>
              <a:rPr lang="en-US" sz="1500" dirty="0" err="1"/>
              <a:t>sklearn.naive_bayes</a:t>
            </a:r>
            <a:r>
              <a:rPr lang="en-US" sz="1500" dirty="0"/>
              <a:t> import </a:t>
            </a:r>
            <a:r>
              <a:rPr lang="en-US" sz="1500" dirty="0" err="1"/>
              <a:t>GaussianNB</a:t>
            </a:r>
            <a:endParaRPr lang="en-US" sz="1500" dirty="0"/>
          </a:p>
          <a:p>
            <a:r>
              <a:rPr lang="en-US" sz="1500" dirty="0">
                <a:solidFill>
                  <a:srgbClr val="00B050"/>
                </a:solidFill>
              </a:rPr>
              <a:t>#Create a Gaussian Classifier</a:t>
            </a:r>
          </a:p>
          <a:p>
            <a:r>
              <a:rPr lang="en-US" sz="1500" dirty="0"/>
              <a:t>model = </a:t>
            </a:r>
            <a:r>
              <a:rPr lang="en-US" sz="1500" dirty="0" err="1"/>
              <a:t>GaussianNB</a:t>
            </a:r>
            <a:r>
              <a:rPr lang="en-US" sz="1500" dirty="0"/>
              <a:t>()</a:t>
            </a:r>
          </a:p>
          <a:p>
            <a:r>
              <a:rPr lang="en-US" sz="1500" dirty="0">
                <a:solidFill>
                  <a:srgbClr val="00B050"/>
                </a:solidFill>
              </a:rPr>
              <a:t># Train the model using the training sets</a:t>
            </a:r>
          </a:p>
          <a:p>
            <a:r>
              <a:rPr lang="en-US" sz="1500" dirty="0" err="1"/>
              <a:t>model.fit</a:t>
            </a:r>
            <a:r>
              <a:rPr lang="en-US" sz="1500" dirty="0"/>
              <a:t>(</a:t>
            </a:r>
            <a:r>
              <a:rPr lang="en-US" sz="1500" dirty="0" err="1"/>
              <a:t>features,label</a:t>
            </a:r>
            <a:r>
              <a:rPr lang="en-US" sz="1500" dirty="0"/>
              <a:t>)</a:t>
            </a:r>
          </a:p>
          <a:p>
            <a:r>
              <a:rPr lang="en-US" sz="1500" dirty="0">
                <a:solidFill>
                  <a:srgbClr val="00B050"/>
                </a:solidFill>
              </a:rPr>
              <a:t>#Predict Output</a:t>
            </a:r>
          </a:p>
          <a:p>
            <a:r>
              <a:rPr lang="en-US" sz="1500" dirty="0"/>
              <a:t>predicted= </a:t>
            </a:r>
            <a:r>
              <a:rPr lang="en-US" sz="1500" dirty="0" err="1"/>
              <a:t>model.predict</a:t>
            </a:r>
            <a:r>
              <a:rPr lang="en-US" sz="1500" dirty="0"/>
              <a:t>([[0,2]]) # 0:Overcast, 2:Mild</a:t>
            </a:r>
          </a:p>
          <a:p>
            <a:r>
              <a:rPr lang="en-US" sz="1500" dirty="0"/>
              <a:t>print "Predicted Value:", predicted</a:t>
            </a:r>
          </a:p>
          <a:p>
            <a:r>
              <a:rPr lang="en-US" sz="1500" dirty="0"/>
              <a:t>Predicted Value: [1]</a:t>
            </a:r>
          </a:p>
          <a:p>
            <a:r>
              <a:rPr lang="en-GB" sz="1500" dirty="0"/>
              <a:t>Here, 1 indicates that players can 'play'.</a:t>
            </a:r>
            <a:endParaRPr lang="en-US" sz="1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D4DA2C-B715-4C2E-A34F-9086FC92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5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B8F9-59EC-463B-9FF0-908369AD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48877"/>
            <a:ext cx="6172200" cy="5143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Python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B744-5F91-4EA2-A461-878EEE1B9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16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7A6F-5167-4CA9-ACF2-14A96026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276350"/>
            <a:ext cx="2057400" cy="6096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 </a:t>
            </a:r>
            <a:b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2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344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D4DE8-AEE9-4E11-BCBE-9C4CD2C5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2050" name="Picture 2" descr="Machine Learning: A Quick Introduction and Five Core Steps - Centric  Consulting">
            <a:extLst>
              <a:ext uri="{FF2B5EF4-FFF2-40B4-BE49-F238E27FC236}">
                <a16:creationId xmlns:a16="http://schemas.microsoft.com/office/drawing/2014/main" id="{51A60ECB-1EF5-4615-8831-4BAB039E79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428750"/>
            <a:ext cx="6172200" cy="28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52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656D69-913B-4320-9048-1AD274629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1556743"/>
            <a:ext cx="6115050" cy="233600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6CEA92-3702-40CF-9E1D-1C07A749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data and Test data</a:t>
            </a:r>
          </a:p>
        </p:txBody>
      </p:sp>
    </p:spTree>
    <p:extLst>
      <p:ext uri="{BB962C8B-B14F-4D97-AF65-F5344CB8AC3E}">
        <p14:creationId xmlns:p14="http://schemas.microsoft.com/office/powerpoint/2010/main" val="318609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B91AAD-FD6A-4AD1-8EA6-DA5819A2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spam filtering</a:t>
            </a:r>
          </a:p>
        </p:txBody>
      </p:sp>
      <p:pic>
        <p:nvPicPr>
          <p:cNvPr id="3074" name="Picture 2" descr="Introduction | ML Universal Guides | Google Developers">
            <a:extLst>
              <a:ext uri="{FF2B5EF4-FFF2-40B4-BE49-F238E27FC236}">
                <a16:creationId xmlns:a16="http://schemas.microsoft.com/office/drawing/2014/main" id="{34B8166F-2B1D-46F4-BEFF-F22147DE9C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182904"/>
            <a:ext cx="6172200" cy="30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57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F58359-46D8-46B7-998C-6D587899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filtering</a:t>
            </a:r>
          </a:p>
        </p:txBody>
      </p:sp>
      <p:pic>
        <p:nvPicPr>
          <p:cNvPr id="4098" name="Picture 2" descr="The machine learning approach | Download Scientific Diagram">
            <a:extLst>
              <a:ext uri="{FF2B5EF4-FFF2-40B4-BE49-F238E27FC236}">
                <a16:creationId xmlns:a16="http://schemas.microsoft.com/office/drawing/2014/main" id="{63DA0875-D468-4511-A5A9-CB81644931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72903"/>
            <a:ext cx="4686300" cy="232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3E2CA-C315-40CF-8E81-186ED1BC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1485900"/>
            <a:ext cx="238828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2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418A88-C8AF-4BE2-B9C2-9B2AC494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B5565C-D6D9-40AD-95E2-4483AB89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Naïve-</a:t>
            </a:r>
            <a:r>
              <a:rPr lang="en-US" b="1" dirty="0" err="1"/>
              <a:t>Baye’s</a:t>
            </a:r>
            <a:r>
              <a:rPr lang="en-US" b="1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3104876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E1A5E5D47C5A49B930B44E232D772A" ma:contentTypeVersion="11" ma:contentTypeDescription="Create a new document." ma:contentTypeScope="" ma:versionID="7b9d2835f3110f3b758613d0a0c04ef0">
  <xsd:schema xmlns:xsd="http://www.w3.org/2001/XMLSchema" xmlns:xs="http://www.w3.org/2001/XMLSchema" xmlns:p="http://schemas.microsoft.com/office/2006/metadata/properties" xmlns:ns2="9402d6da-ca22-48f2-82dd-10d2eed1dbe2" xmlns:ns3="cd43421e-4ba6-43f2-a922-860ec9259617" targetNamespace="http://schemas.microsoft.com/office/2006/metadata/properties" ma:root="true" ma:fieldsID="9a4779cf962b859de216aae5cea4477a" ns2:_="" ns3:_="">
    <xsd:import namespace="9402d6da-ca22-48f2-82dd-10d2eed1dbe2"/>
    <xsd:import namespace="cd43421e-4ba6-43f2-a922-860ec92596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2d6da-ca22-48f2-82dd-10d2eed1d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60fd8d1-b5d6-4824-9c4b-e2996a24be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3421e-4ba6-43f2-a922-860ec925961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6809189-bf25-4b00-b689-ece1faccb666}" ma:internalName="TaxCatchAll" ma:showField="CatchAllData" ma:web="cd43421e-4ba6-43f2-a922-860ec92596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AAE643-3206-4106-87F9-4B2E606F6958}"/>
</file>

<file path=customXml/itemProps2.xml><?xml version="1.0" encoding="utf-8"?>
<ds:datastoreItem xmlns:ds="http://schemas.openxmlformats.org/officeDocument/2006/customXml" ds:itemID="{EEBC63D3-3073-4F98-9DB0-914490406DC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4428</TotalTime>
  <Words>2751</Words>
  <Application>Microsoft Office PowerPoint</Application>
  <PresentationFormat>On-screen Show (16:9)</PresentationFormat>
  <Paragraphs>565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Cambria</vt:lpstr>
      <vt:lpstr>Cambria Math</vt:lpstr>
      <vt:lpstr>Lato</vt:lpstr>
      <vt:lpstr>Lora</vt:lpstr>
      <vt:lpstr>Verdana</vt:lpstr>
      <vt:lpstr>Wingdings 2</vt:lpstr>
      <vt:lpstr>Wingdings 3</vt:lpstr>
      <vt:lpstr>Concourse</vt:lpstr>
      <vt:lpstr>Worksheet</vt:lpstr>
      <vt:lpstr>       </vt:lpstr>
      <vt:lpstr>PowerPoint Presentation</vt:lpstr>
      <vt:lpstr>Objectives</vt:lpstr>
      <vt:lpstr>Supervised Learning</vt:lpstr>
      <vt:lpstr>Classification</vt:lpstr>
      <vt:lpstr>Train data and Test data</vt:lpstr>
      <vt:lpstr>Example : spam filtering</vt:lpstr>
      <vt:lpstr>spam filtering</vt:lpstr>
      <vt:lpstr>PowerPoint Presentation</vt:lpstr>
      <vt:lpstr>What is Baye’s theorem? </vt:lpstr>
      <vt:lpstr>Baye’s theorem</vt:lpstr>
      <vt:lpstr>Example</vt:lpstr>
      <vt:lpstr>Generalized case           </vt:lpstr>
      <vt:lpstr>Problem</vt:lpstr>
      <vt:lpstr>What is being asked</vt:lpstr>
      <vt:lpstr>What is given</vt:lpstr>
      <vt:lpstr>PowerPoint Presentation</vt:lpstr>
      <vt:lpstr>PowerPoint Presentation</vt:lpstr>
      <vt:lpstr>What is Naive Bayes Classifier?</vt:lpstr>
      <vt:lpstr>Advantages of Naïve Baye’s  Classification</vt:lpstr>
      <vt:lpstr>How Naive Bayes classifier works? </vt:lpstr>
      <vt:lpstr>First Approach (In case of a single feature)  </vt:lpstr>
      <vt:lpstr>Question</vt:lpstr>
      <vt:lpstr>Example</vt:lpstr>
      <vt:lpstr>Probability of playing (yes):</vt:lpstr>
      <vt:lpstr>Probability of Not playing (No):</vt:lpstr>
      <vt:lpstr>Result:</vt:lpstr>
      <vt:lpstr>More than one feature</vt:lpstr>
      <vt:lpstr>Question</vt:lpstr>
      <vt:lpstr>Second Approach  (In case of multiple features) </vt:lpstr>
      <vt:lpstr>Bayesian classification</vt:lpstr>
      <vt:lpstr>Play-cricket example: classifying X</vt:lpstr>
      <vt:lpstr>Question</vt:lpstr>
      <vt:lpstr>Example</vt:lpstr>
      <vt:lpstr>Example</vt:lpstr>
      <vt:lpstr>Probability of Playing</vt:lpstr>
      <vt:lpstr>Probability of  Not Playing</vt:lpstr>
      <vt:lpstr>Result:</vt:lpstr>
      <vt:lpstr>Naive Bayes Classifier Building in Scikit-learn</vt:lpstr>
      <vt:lpstr>Label Encoder</vt:lpstr>
      <vt:lpstr>Label Encoder</vt:lpstr>
      <vt:lpstr>Model Generation</vt:lpstr>
      <vt:lpstr>PowerPoint Presentation</vt:lpstr>
      <vt:lpstr>Python Implementation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Cdac noida</dc:creator>
  <cp:lastModifiedBy>PGDBDA_Sep21</cp:lastModifiedBy>
  <cp:revision>514</cp:revision>
  <dcterms:created xsi:type="dcterms:W3CDTF">2020-10-07T12:27:13Z</dcterms:created>
  <dcterms:modified xsi:type="dcterms:W3CDTF">2023-09-06T07:39:50Z</dcterms:modified>
</cp:coreProperties>
</file>