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99421" r:id="rId2"/>
  </p:sldMasterIdLst>
  <p:notesMasterIdLst>
    <p:notesMasterId r:id="rId18"/>
  </p:notesMasterIdLst>
  <p:handoutMasterIdLst>
    <p:handoutMasterId r:id="rId19"/>
  </p:handoutMasterIdLst>
  <p:sldIdLst>
    <p:sldId id="257" r:id="rId3"/>
    <p:sldId id="1305" r:id="rId4"/>
    <p:sldId id="672" r:id="rId5"/>
    <p:sldId id="1194" r:id="rId6"/>
    <p:sldId id="1293" r:id="rId7"/>
    <p:sldId id="1294" r:id="rId8"/>
    <p:sldId id="1141" r:id="rId9"/>
    <p:sldId id="1298" r:id="rId10"/>
    <p:sldId id="1299" r:id="rId11"/>
    <p:sldId id="1303" r:id="rId12"/>
    <p:sldId id="478" r:id="rId13"/>
    <p:sldId id="1300" r:id="rId14"/>
    <p:sldId id="1301" r:id="rId15"/>
    <p:sldId id="293" r:id="rId16"/>
    <p:sldId id="1306" r:id="rId17"/>
  </p:sldIdLst>
  <p:sldSz cx="9906000" cy="6858000" type="A4"/>
  <p:notesSz cx="6735763" cy="98663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82A62"/>
    <a:srgbClr val="006600"/>
    <a:srgbClr val="3399FF"/>
    <a:srgbClr val="0000CC"/>
    <a:srgbClr val="000066"/>
    <a:srgbClr val="0000FF"/>
    <a:srgbClr val="FFFF99"/>
    <a:srgbClr val="FFCC66"/>
    <a:srgbClr val="FFE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96743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31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90" d="100"/>
          <a:sy n="90" d="100"/>
        </p:scale>
        <p:origin x="-3006" y="726"/>
      </p:cViewPr>
      <p:guideLst>
        <p:guide orient="horz" pos="3108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4628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0EF28FD-415D-40FE-AE1D-35C4202824F1}" type="datetimeFigureOut">
              <a:rPr lang="fr-FR"/>
              <a:pPr>
                <a:defRPr/>
              </a:pPr>
              <a:t>27/06/2017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4628" y="9370872"/>
            <a:ext cx="2919565" cy="493867"/>
          </a:xfrm>
          <a:prstGeom prst="rect">
            <a:avLst/>
          </a:prstGeom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5646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8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39775"/>
            <a:ext cx="534511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835" y="4686227"/>
            <a:ext cx="5386094" cy="44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72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[PGM6] Poste de travail - Comité de pilotage du 08/04/2015</a:t>
            </a: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8" y="9370872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FC563DF-F79A-456E-99A2-7AA60FC99B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262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82A1AB9-AFB2-4367-BB6D-169CDFA8D909}" type="slidenum">
              <a:rPr lang="fr-FR" smtClean="0"/>
              <a:pPr eaLnBrk="1" hangingPunct="1">
                <a:defRPr/>
              </a:pPr>
              <a:t>1</a:t>
            </a:fld>
            <a:endParaRPr lang="fr-FR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9088" y="504825"/>
            <a:ext cx="6173787" cy="427513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193" y="4777742"/>
            <a:ext cx="6155311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  <p:sp>
        <p:nvSpPr>
          <p:cNvPr id="47109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BF6D78-E410-482D-A551-9F302A55C6CD}" type="slidenum">
              <a:rPr lang="fr-FR" smtClean="0"/>
              <a:pPr eaLnBrk="1" hangingPunct="1">
                <a:defRPr/>
              </a:pPr>
              <a:t>3</a:t>
            </a:fld>
            <a:endParaRPr lang="fr-FR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07" y="4686227"/>
            <a:ext cx="4939350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  <p:sp>
        <p:nvSpPr>
          <p:cNvPr id="48133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F82B7A1-8253-49B2-BFDF-BFD311E7754F}" type="slidenum">
              <a:rPr lang="fr-FR" smtClean="0"/>
              <a:pPr eaLnBrk="1" hangingPunct="1">
                <a:defRPr/>
              </a:pPr>
              <a:t>4</a:t>
            </a:fld>
            <a:endParaRPr lang="fr-FR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07" y="4686227"/>
            <a:ext cx="4939350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3733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E5B5B5A-3CFE-4641-AD37-23486811EA03}" type="slidenum">
              <a:rPr lang="fr-FR" smtClean="0"/>
              <a:pPr eaLnBrk="1" hangingPunct="1">
                <a:defRPr/>
              </a:pPr>
              <a:t>7</a:t>
            </a:fld>
            <a:endParaRPr lang="fr-FR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07" y="4686227"/>
            <a:ext cx="4939350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9157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E5B5B5A-3CFE-4641-AD37-23486811EA03}" type="slidenum">
              <a:rPr lang="fr-FR" smtClean="0"/>
              <a:pPr eaLnBrk="1" hangingPunct="1">
                <a:defRPr/>
              </a:pPr>
              <a:t>11</a:t>
            </a:fld>
            <a:endParaRPr lang="fr-FR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07" y="4686227"/>
            <a:ext cx="4939350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9157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2017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 smtClean="0"/>
          </a:p>
        </p:txBody>
      </p:sp>
      <p:sp>
        <p:nvSpPr>
          <p:cNvPr id="201732" name="Espace réservé du numéro de diapositive 3"/>
          <p:cNvSpPr txBox="1">
            <a:spLocks noGrp="1"/>
          </p:cNvSpPr>
          <p:nvPr/>
        </p:nvSpPr>
        <p:spPr bwMode="auto">
          <a:xfrm>
            <a:off x="3814628" y="9370872"/>
            <a:ext cx="2919565" cy="4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82" rIns="90763" bIns="45382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F65ADF3-3F6C-49CB-BF8A-2DB0C5B894B1}" type="slidenum">
              <a:rPr lang="fr-FR" sz="1200"/>
              <a:pPr algn="r" eaLnBrk="1" hangingPunct="1"/>
              <a:t>12</a:t>
            </a:fld>
            <a:endParaRPr lang="fr-F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2017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 smtClean="0"/>
          </a:p>
        </p:txBody>
      </p:sp>
      <p:sp>
        <p:nvSpPr>
          <p:cNvPr id="201732" name="Espace réservé du numéro de diapositive 3"/>
          <p:cNvSpPr txBox="1">
            <a:spLocks noGrp="1"/>
          </p:cNvSpPr>
          <p:nvPr/>
        </p:nvSpPr>
        <p:spPr bwMode="auto">
          <a:xfrm>
            <a:off x="3814628" y="9370872"/>
            <a:ext cx="2919565" cy="4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82" rIns="90763" bIns="45382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F65ADF3-3F6C-49CB-BF8A-2DB0C5B894B1}" type="slidenum">
              <a:rPr lang="fr-FR" sz="1200"/>
              <a:pPr algn="r" eaLnBrk="1" hangingPunct="1"/>
              <a:t>13</a:t>
            </a:fld>
            <a:endParaRPr lang="fr-F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9440AD6-7E20-45E5-9BB7-739C9CC83B6E}" type="slidenum">
              <a:rPr lang="fr-FR" smtClean="0"/>
              <a:pPr eaLnBrk="1" hangingPunct="1">
                <a:defRPr/>
              </a:pPr>
              <a:t>14</a:t>
            </a:fld>
            <a:endParaRPr lang="fr-FR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07" y="4686227"/>
            <a:ext cx="4939350" cy="4440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1205" name="Espace réservé du pied de page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mtClean="0"/>
              <a:t>[PGM6] Poste de travail - Comité de pilotage du 08/04/2015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/>
        </p:spPr>
      </p:sp>
      <p:sp>
        <p:nvSpPr>
          <p:cNvPr id="2017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 smtClean="0"/>
          </a:p>
        </p:txBody>
      </p:sp>
      <p:sp>
        <p:nvSpPr>
          <p:cNvPr id="201732" name="Espace réservé du numéro de diapositive 3"/>
          <p:cNvSpPr txBox="1">
            <a:spLocks noGrp="1"/>
          </p:cNvSpPr>
          <p:nvPr/>
        </p:nvSpPr>
        <p:spPr bwMode="auto">
          <a:xfrm>
            <a:off x="3814628" y="9370872"/>
            <a:ext cx="2919565" cy="4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82" rIns="90763" bIns="45382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F65ADF3-3F6C-49CB-BF8A-2DB0C5B894B1}" type="slidenum">
              <a:rPr lang="fr-FR" sz="1200"/>
              <a:pPr algn="r" eaLnBrk="1" hangingPunct="1"/>
              <a:t>15</a:t>
            </a:fld>
            <a:endParaRPr 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906000" cy="2906713"/>
          </a:xfrm>
          <a:prstGeom prst="rect">
            <a:avLst/>
          </a:prstGeom>
          <a:solidFill>
            <a:srgbClr val="0C41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5" name="Picture 6" descr="vague_filetsV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5" r="5833"/>
          <a:stretch>
            <a:fillRect/>
          </a:stretch>
        </p:blipFill>
        <p:spPr bwMode="auto">
          <a:xfrm>
            <a:off x="0" y="2446339"/>
            <a:ext cx="99060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_Diapo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83" y="2514600"/>
            <a:ext cx="18367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555750"/>
            <a:ext cx="99060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821113"/>
            <a:ext cx="9906000" cy="175101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4600" y="6570664"/>
            <a:ext cx="2311400" cy="287337"/>
          </a:xfr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3FF8471-BB0D-4D72-BBD0-7E5ECE168D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72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88"/>
            <a:ext cx="9906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6573838"/>
            <a:ext cx="588856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/>
          <a:p>
            <a:pPr eaLnBrk="0" hangingPunct="0"/>
            <a:r>
              <a:rPr lang="fr-FR" sz="900" dirty="0" smtClean="0">
                <a:solidFill>
                  <a:srgbClr val="0C419A"/>
                </a:solidFill>
              </a:rPr>
              <a:t>LABELLISATION THEMIS – Réunion de lancement du 6 juillet 2017</a:t>
            </a:r>
            <a:endParaRPr lang="fr-FR" sz="900" dirty="0">
              <a:solidFill>
                <a:srgbClr val="0C419A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0" y="622300"/>
            <a:ext cx="990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1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6038" y="6410326"/>
            <a:ext cx="949325" cy="455613"/>
          </a:xfrm>
        </p:spPr>
        <p:txBody>
          <a:bodyPr/>
          <a:lstStyle>
            <a:lvl1pPr>
              <a:defRPr sz="1000" b="0"/>
            </a:lvl1pPr>
          </a:lstStyle>
          <a:p>
            <a:pPr>
              <a:defRPr/>
            </a:pPr>
            <a:endParaRPr lang="fr-FR" dirty="0"/>
          </a:p>
          <a:p>
            <a:pPr>
              <a:defRPr/>
            </a:pPr>
            <a:fld id="{68826CC8-69B0-4C37-91D5-4027F7E5A95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07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906000" cy="2906713"/>
          </a:xfrm>
          <a:prstGeom prst="rect">
            <a:avLst/>
          </a:prstGeom>
          <a:solidFill>
            <a:srgbClr val="0C41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pic>
        <p:nvPicPr>
          <p:cNvPr id="5" name="Picture 6" descr="vague_filetsV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5" r="5833"/>
          <a:stretch>
            <a:fillRect/>
          </a:stretch>
        </p:blipFill>
        <p:spPr bwMode="auto">
          <a:xfrm>
            <a:off x="0" y="2446339"/>
            <a:ext cx="99060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_Diapo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83" y="2514600"/>
            <a:ext cx="18367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570664"/>
            <a:ext cx="588856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/>
          <a:p>
            <a:pPr eaLnBrk="0" hangingPunct="0"/>
            <a:endParaRPr lang="fr-FR" sz="900" dirty="0">
              <a:solidFill>
                <a:srgbClr val="0C419A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555750"/>
            <a:ext cx="99060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821113"/>
            <a:ext cx="9906000" cy="175101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4600" y="6570664"/>
            <a:ext cx="2311400" cy="287337"/>
          </a:xfr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3FF8471-BB0D-4D72-BBD0-7E5ECE168D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88"/>
            <a:ext cx="9906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6573838"/>
            <a:ext cx="588856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/>
          <a:p>
            <a:pPr eaLnBrk="0" hangingPunct="0"/>
            <a:r>
              <a:rPr lang="fr-FR" sz="900" dirty="0" smtClean="0">
                <a:solidFill>
                  <a:srgbClr val="0C419A"/>
                </a:solidFill>
              </a:rPr>
              <a:t>LABELLISATION THEMIS – Réunion de lancement du 6 juillet 2017</a:t>
            </a:r>
          </a:p>
          <a:p>
            <a:pPr eaLnBrk="0" hangingPunct="0"/>
            <a:endParaRPr lang="fr-FR" sz="1100" dirty="0">
              <a:solidFill>
                <a:srgbClr val="0C419A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0" y="622300"/>
            <a:ext cx="990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1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6038" y="6410326"/>
            <a:ext cx="949325" cy="455613"/>
          </a:xfrm>
        </p:spPr>
        <p:txBody>
          <a:bodyPr/>
          <a:lstStyle>
            <a:lvl1pPr>
              <a:defRPr sz="1000" b="0"/>
            </a:lvl1pPr>
          </a:lstStyle>
          <a:p>
            <a:pPr>
              <a:defRPr/>
            </a:pPr>
            <a:endParaRPr lang="fr-FR" dirty="0"/>
          </a:p>
          <a:p>
            <a:pPr>
              <a:defRPr/>
            </a:pPr>
            <a:fld id="{68826CC8-69B0-4C37-91D5-4027F7E5A95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88"/>
            <a:ext cx="9906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906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50889"/>
            <a:ext cx="9906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C419A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  <a:p>
            <a:pPr>
              <a:defRPr/>
            </a:pPr>
            <a:fld id="{EA25A3CE-CC4B-4752-A9C4-B2414A88ABE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573838"/>
            <a:ext cx="588856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/>
          <a:p>
            <a:pPr eaLnBrk="0" hangingPunct="0"/>
            <a:r>
              <a:rPr lang="fr-FR" sz="900" dirty="0" smtClean="0">
                <a:solidFill>
                  <a:srgbClr val="0C419A"/>
                </a:solidFill>
              </a:rPr>
              <a:t>LABELLISATION THEMIS – Réunion de lancement du 6 juillet 2017</a:t>
            </a:r>
            <a:endParaRPr lang="fr-FR" sz="900" dirty="0">
              <a:solidFill>
                <a:srgbClr val="0C41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419" r:id="rId1"/>
    <p:sldLayoutId id="2147499420" r:id="rId2"/>
    <p:sldLayoutId id="214749940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2100" b="1">
          <a:solidFill>
            <a:srgbClr val="0C419A"/>
          </a:solidFill>
          <a:latin typeface="+mn-lt"/>
          <a:ea typeface="+mn-ea"/>
          <a:cs typeface="+mn-cs"/>
        </a:defRPr>
      </a:lvl1pPr>
      <a:lvl2pPr marL="762000" indent="-26193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2800">
          <a:solidFill>
            <a:srgbClr val="0C419A"/>
          </a:solidFill>
          <a:latin typeface="+mn-lt"/>
        </a:defRPr>
      </a:lvl2pPr>
      <a:lvl3pPr marL="1146175" indent="-2270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ü"/>
        <a:defRPr sz="1600">
          <a:solidFill>
            <a:srgbClr val="0C419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88"/>
            <a:ext cx="9906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906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50889"/>
            <a:ext cx="9906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C419A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  <a:p>
            <a:pPr>
              <a:defRPr/>
            </a:pPr>
            <a:fld id="{EA25A3CE-CC4B-4752-A9C4-B2414A88ABE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73838"/>
            <a:ext cx="5888567" cy="22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/>
          <a:p>
            <a:pPr eaLnBrk="0" hangingPunct="0"/>
            <a:r>
              <a:rPr lang="fr-FR" sz="900" dirty="0" smtClean="0">
                <a:solidFill>
                  <a:srgbClr val="0C419A"/>
                </a:solidFill>
              </a:rPr>
              <a:t>LABELLISATION THEMIS – Réunion de lancement du 6 juillet 2017</a:t>
            </a:r>
            <a:endParaRPr lang="fr-FR" sz="900" dirty="0">
              <a:solidFill>
                <a:srgbClr val="0C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9422" r:id="rId1"/>
    <p:sldLayoutId id="2147499423" r:id="rId2"/>
    <p:sldLayoutId id="214749942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C419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2100" b="1">
          <a:solidFill>
            <a:srgbClr val="0C419A"/>
          </a:solidFill>
          <a:latin typeface="+mn-lt"/>
          <a:ea typeface="+mn-ea"/>
          <a:cs typeface="+mn-cs"/>
        </a:defRPr>
      </a:lvl1pPr>
      <a:lvl2pPr marL="762000" indent="-26193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2800">
          <a:solidFill>
            <a:srgbClr val="0C419A"/>
          </a:solidFill>
          <a:latin typeface="+mn-lt"/>
        </a:defRPr>
      </a:lvl2pPr>
      <a:lvl3pPr marL="1146175" indent="-2270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ü"/>
        <a:defRPr sz="1600">
          <a:solidFill>
            <a:srgbClr val="0C419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_"/>
        <a:defRPr sz="2000">
          <a:solidFill>
            <a:srgbClr val="0C419A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Themis/Support_de_pr&#233;sentation_THEMIS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55626"/>
            <a:ext cx="9906000" cy="1470025"/>
          </a:xfrm>
        </p:spPr>
        <p:txBody>
          <a:bodyPr/>
          <a:lstStyle/>
          <a:p>
            <a:pPr eaLnBrk="1" hangingPunct="1"/>
            <a:r>
              <a:rPr lang="fr-FR" sz="2400" b="0" dirty="0" smtClean="0"/>
              <a:t>LABELLISATION</a:t>
            </a:r>
            <a:br>
              <a:rPr lang="fr-FR" sz="2400" b="0" dirty="0" smtClean="0"/>
            </a:br>
            <a:r>
              <a:rPr lang="fr-FR" sz="2400" b="0" dirty="0" smtClean="0"/>
              <a:t/>
            </a:r>
            <a:br>
              <a:rPr lang="fr-FR" sz="2400" b="0" dirty="0" smtClean="0"/>
            </a:br>
            <a:r>
              <a:rPr lang="fr-FR" sz="2400" b="0" dirty="0" smtClean="0"/>
              <a:t>THEMIS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2297908" y="3117192"/>
            <a:ext cx="5176042" cy="7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6" tIns="45703" rIns="91406" bIns="45703">
            <a:spAutoFit/>
          </a:bodyPr>
          <a:lstStyle/>
          <a:p>
            <a:pPr algn="ctr" eaLnBrk="0" hangingPunct="0"/>
            <a:r>
              <a:rPr lang="fr-FR" sz="2000" dirty="0" smtClean="0">
                <a:solidFill>
                  <a:srgbClr val="003399"/>
                </a:solidFill>
              </a:rPr>
              <a:t>Réunion de Lancement</a:t>
            </a:r>
            <a:r>
              <a:rPr lang="fr-FR" sz="2000" dirty="0">
                <a:solidFill>
                  <a:srgbClr val="003399"/>
                </a:solidFill>
              </a:rPr>
              <a:t/>
            </a:r>
            <a:br>
              <a:rPr lang="fr-FR" sz="2000" dirty="0">
                <a:solidFill>
                  <a:srgbClr val="003399"/>
                </a:solidFill>
              </a:rPr>
            </a:br>
            <a:r>
              <a:rPr lang="fr-FR" sz="2000" dirty="0" smtClean="0">
                <a:solidFill>
                  <a:srgbClr val="003399"/>
                </a:solidFill>
              </a:rPr>
              <a:t>6 juillet 2017</a:t>
            </a:r>
          </a:p>
        </p:txBody>
      </p:sp>
      <p:sp>
        <p:nvSpPr>
          <p:cNvPr id="6148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A7C3FB1-8C94-43C4-8B1F-D135DC985B8E}" type="slidenum">
              <a:rPr lang="fr-FR" smtClean="0">
                <a:solidFill>
                  <a:srgbClr val="0C419A"/>
                </a:solidFill>
              </a:rPr>
              <a:pPr>
                <a:defRPr/>
              </a:pPr>
              <a:t>1</a:t>
            </a:fld>
            <a:endParaRPr lang="fr-FR" smtClean="0">
              <a:solidFill>
                <a:srgbClr val="0C419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96816" y="4072423"/>
            <a:ext cx="33483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solidFill>
                  <a:srgbClr val="003399"/>
                </a:solidFill>
              </a:rPr>
              <a:t>VISIO :</a:t>
            </a:r>
            <a:endParaRPr lang="fr-FR" sz="1600" b="1" u="sng" dirty="0">
              <a:solidFill>
                <a:srgbClr val="003399"/>
              </a:solidFill>
            </a:endParaRPr>
          </a:p>
          <a:p>
            <a:r>
              <a:rPr lang="fr-FR" sz="1600" dirty="0" smtClean="0">
                <a:solidFill>
                  <a:srgbClr val="003399"/>
                </a:solidFill>
              </a:rPr>
              <a:t>VMR : </a:t>
            </a:r>
            <a:r>
              <a:rPr lang="fr-FR" sz="1600" dirty="0">
                <a:solidFill>
                  <a:srgbClr val="003399"/>
                </a:solidFill>
              </a:rPr>
              <a:t>46444</a:t>
            </a:r>
            <a:br>
              <a:rPr lang="fr-FR" sz="1600" dirty="0">
                <a:solidFill>
                  <a:srgbClr val="003399"/>
                </a:solidFill>
              </a:rPr>
            </a:br>
            <a:r>
              <a:rPr lang="fr-FR" sz="1600" dirty="0" smtClean="0">
                <a:solidFill>
                  <a:srgbClr val="003399"/>
                </a:solidFill>
              </a:rPr>
              <a:t/>
            </a:r>
            <a:br>
              <a:rPr lang="fr-FR" sz="1600" dirty="0" smtClean="0">
                <a:solidFill>
                  <a:srgbClr val="003399"/>
                </a:solidFill>
              </a:rPr>
            </a:br>
            <a:r>
              <a:rPr lang="fr-FR" sz="1600" dirty="0" smtClean="0">
                <a:solidFill>
                  <a:srgbClr val="003399"/>
                </a:solidFill>
              </a:rPr>
              <a:t>VISIO-CPAM441-NANTES  </a:t>
            </a:r>
            <a:r>
              <a:rPr lang="fr-FR" sz="1600" dirty="0">
                <a:solidFill>
                  <a:srgbClr val="003399"/>
                </a:solidFill>
              </a:rPr>
              <a:t/>
            </a:r>
            <a:br>
              <a:rPr lang="fr-FR" sz="1600" dirty="0">
                <a:solidFill>
                  <a:srgbClr val="003399"/>
                </a:solidFill>
              </a:rPr>
            </a:br>
            <a:r>
              <a:rPr lang="fr-FR" sz="1600" dirty="0" smtClean="0">
                <a:solidFill>
                  <a:srgbClr val="003399"/>
                </a:solidFill>
              </a:rPr>
              <a:t>VIDEO-CNAMTS-ANGERS-DDSI1</a:t>
            </a:r>
            <a:r>
              <a:rPr lang="fr-FR" sz="1600" dirty="0">
                <a:solidFill>
                  <a:srgbClr val="003399"/>
                </a:solidFill>
              </a:rPr>
              <a:t/>
            </a:r>
            <a:br>
              <a:rPr lang="fr-FR" sz="1600" dirty="0">
                <a:solidFill>
                  <a:srgbClr val="003399"/>
                </a:solidFill>
              </a:rPr>
            </a:br>
            <a:r>
              <a:rPr lang="fr-FR" sz="1600" dirty="0" smtClean="0">
                <a:solidFill>
                  <a:srgbClr val="003399"/>
                </a:solidFill>
              </a:rPr>
              <a:t>VISIO-CNAMTS-LYON1</a:t>
            </a:r>
            <a:br>
              <a:rPr lang="fr-FR" sz="1600" dirty="0" smtClean="0">
                <a:solidFill>
                  <a:srgbClr val="003399"/>
                </a:solidFill>
              </a:rPr>
            </a:br>
            <a:r>
              <a:rPr lang="fr-FR" sz="1600" dirty="0" smtClean="0">
                <a:solidFill>
                  <a:srgbClr val="003399"/>
                </a:solidFill>
              </a:rPr>
              <a:t>VISIO-CNAMTS-GRENOBLE-103</a:t>
            </a:r>
          </a:p>
          <a:p>
            <a:r>
              <a:rPr lang="fr-FR" sz="1600" dirty="0" smtClean="0">
                <a:solidFill>
                  <a:srgbClr val="003399"/>
                </a:solidFill>
              </a:rPr>
              <a:t>VISIO-CNAMTS-B1-0080</a:t>
            </a:r>
            <a:endParaRPr lang="fr-FR" sz="1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/>
          <p:cNvSpPr txBox="1">
            <a:spLocks/>
          </p:cNvSpPr>
          <p:nvPr/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fr-FR" sz="105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10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 bwMode="auto">
          <a:xfrm>
            <a:off x="0" y="1"/>
            <a:ext cx="9513888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357188" lvl="1" indent="0" eaLnBrk="1" hangingPunct="1">
              <a:defRPr/>
            </a:pPr>
            <a:r>
              <a:rPr lang="fr-FR" sz="2000" kern="0" dirty="0" smtClean="0">
                <a:latin typeface="+mj-lt"/>
                <a:ea typeface="+mj-ea"/>
                <a:cs typeface="+mj-cs"/>
              </a:rPr>
              <a:t>Décisions suite </a:t>
            </a:r>
            <a:r>
              <a:rPr lang="fr-FR" sz="2000" kern="0" dirty="0">
                <a:latin typeface="+mj-lt"/>
                <a:ea typeface="+mj-ea"/>
                <a:cs typeface="+mj-cs"/>
              </a:rPr>
              <a:t>p</a:t>
            </a:r>
            <a:r>
              <a:rPr lang="fr-FR" sz="2000" kern="0" dirty="0" smtClean="0">
                <a:latin typeface="+mj-lt"/>
                <a:ea typeface="+mj-ea"/>
                <a:cs typeface="+mj-cs"/>
              </a:rPr>
              <a:t>assage en COF (comité opportunité faisabilité) le 6 juin </a:t>
            </a:r>
            <a:r>
              <a:rPr lang="fr-FR" sz="2000" kern="0" dirty="0">
                <a:latin typeface="+mj-lt"/>
                <a:ea typeface="+mj-ea"/>
                <a:cs typeface="+mj-cs"/>
              </a:rPr>
              <a:t>de l’application à labelliser : </a:t>
            </a:r>
            <a:r>
              <a:rPr lang="fr-FR" sz="2000" kern="0" dirty="0" smtClean="0">
                <a:latin typeface="+mj-lt"/>
                <a:ea typeface="+mj-ea"/>
                <a:cs typeface="+mj-cs"/>
              </a:rPr>
              <a:t>THEMIS</a:t>
            </a:r>
            <a:endParaRPr lang="fr-FR" sz="2000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484784"/>
            <a:ext cx="9513888" cy="106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4860" y="3068961"/>
            <a:ext cx="9517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</a:t>
            </a:r>
            <a:r>
              <a:rPr lang="fr-FR" dirty="0"/>
              <a:t>provision de </a:t>
            </a:r>
            <a:r>
              <a:rPr lang="fr-FR" b="1" dirty="0"/>
              <a:t>30jh</a:t>
            </a:r>
            <a:r>
              <a:rPr lang="fr-FR" dirty="0"/>
              <a:t> a été créée en prévisionnel </a:t>
            </a:r>
            <a:r>
              <a:rPr lang="fr-FR" dirty="0" smtClean="0"/>
              <a:t>sur </a:t>
            </a:r>
            <a:r>
              <a:rPr lang="fr-FR" dirty="0"/>
              <a:t>le lot </a:t>
            </a:r>
            <a:r>
              <a:rPr lang="fr-FR" b="1" dirty="0"/>
              <a:t>FRAU-017 </a:t>
            </a:r>
            <a:r>
              <a:rPr lang="fr-FR" dirty="0"/>
              <a:t>et le PRT-Palier</a:t>
            </a:r>
            <a:r>
              <a:rPr lang="fr-FR" b="1" dirty="0"/>
              <a:t> </a:t>
            </a:r>
            <a:r>
              <a:rPr lang="fr-FR" b="1" dirty="0" smtClean="0"/>
              <a:t>A18WP07.</a:t>
            </a:r>
            <a:endParaRPr lang="fr-FR" dirty="0"/>
          </a:p>
          <a:p>
            <a:r>
              <a:rPr lang="fr-FR" b="1" dirty="0"/>
              <a:t> </a:t>
            </a:r>
            <a:endParaRPr lang="fr-FR" dirty="0"/>
          </a:p>
          <a:p>
            <a:r>
              <a:rPr lang="fr-FR" dirty="0"/>
              <a:t>Ces charges ont été prises sur le</a:t>
            </a:r>
            <a:r>
              <a:rPr lang="fr-FR" b="1" dirty="0"/>
              <a:t> TRES-009 (A18WP00)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956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3"/>
          <p:cNvSpPr>
            <a:spLocks noChangeShapeType="1"/>
          </p:cNvSpPr>
          <p:nvPr/>
        </p:nvSpPr>
        <p:spPr bwMode="auto">
          <a:xfrm>
            <a:off x="1542654" y="2133600"/>
            <a:ext cx="7176690" cy="1588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723" name="Line 4"/>
          <p:cNvSpPr>
            <a:spLocks noChangeShapeType="1"/>
          </p:cNvSpPr>
          <p:nvPr/>
        </p:nvSpPr>
        <p:spPr bwMode="auto">
          <a:xfrm flipV="1">
            <a:off x="8719344" y="2133601"/>
            <a:ext cx="1720" cy="1008063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724" name="Rectangle 5"/>
          <p:cNvSpPr>
            <a:spLocks noChangeAspect="1" noChangeArrowheads="1"/>
          </p:cNvSpPr>
          <p:nvPr/>
        </p:nvSpPr>
        <p:spPr bwMode="auto">
          <a:xfrm>
            <a:off x="8174171" y="3141664"/>
            <a:ext cx="1014677" cy="915987"/>
          </a:xfrm>
          <a:prstGeom prst="rect">
            <a:avLst/>
          </a:prstGeom>
          <a:solidFill>
            <a:srgbClr val="082A62"/>
          </a:solidFill>
          <a:ln w="12700">
            <a:solidFill>
              <a:srgbClr val="082A62"/>
            </a:solidFill>
            <a:miter lim="800000"/>
            <a:headEnd/>
            <a:tailEnd/>
          </a:ln>
        </p:spPr>
        <p:txBody>
          <a:bodyPr wrap="none" lIns="91395" tIns="45697" rIns="91395" bIns="45697" anchor="ctr"/>
          <a:lstStyle/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8725" name="Text Box 6"/>
          <p:cNvSpPr txBox="1">
            <a:spLocks noChangeArrowheads="1"/>
          </p:cNvSpPr>
          <p:nvPr/>
        </p:nvSpPr>
        <p:spPr bwMode="auto">
          <a:xfrm>
            <a:off x="1542654" y="3104964"/>
            <a:ext cx="6542694" cy="95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5" tIns="45697" rIns="91395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rgbClr val="082A62"/>
                </a:solidFill>
                <a:latin typeface="Calibri" pitchFamily="34" charset="0"/>
              </a:rPr>
              <a:t>Présentation de l’exécution de la revue d’application</a:t>
            </a:r>
          </a:p>
        </p:txBody>
      </p:sp>
      <p:sp>
        <p:nvSpPr>
          <p:cNvPr id="8198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8956675" y="6429376"/>
            <a:ext cx="949325" cy="455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sz="1050" dirty="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11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363075" y="6611938"/>
            <a:ext cx="542925" cy="2460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BDCDC9-046A-45F6-8662-7BE02BBE2E9E}" type="slidenum">
              <a:rPr lang="fr-FR"/>
              <a:pPr>
                <a:defRPr/>
              </a:pPr>
              <a:t>12</a:t>
            </a:fld>
            <a:endParaRPr lang="fr-FR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460" y="44450"/>
            <a:ext cx="8409384" cy="5556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l"/>
            <a:r>
              <a:rPr lang="fr-FR" sz="2400" kern="1200" dirty="0"/>
              <a:t>Présentation de l’exécution de la revue </a:t>
            </a:r>
            <a:r>
              <a:rPr lang="fr-FR" sz="2400" kern="1200" dirty="0" smtClean="0"/>
              <a:t>d’application</a:t>
            </a:r>
            <a:endParaRPr lang="fr-FR" sz="2400" kern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164468" y="580930"/>
            <a:ext cx="9649072" cy="605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Préparation opérationnelle de la revue </a:t>
            </a:r>
            <a:r>
              <a:rPr lang="fr-FR" dirty="0" smtClean="0"/>
              <a:t>d’application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/>
              <a:t>Diligentée par le pilote, la préparation consiste à produire la feuille de route des audits à réaliser 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prendre en compte la fiche de demande de labellisation et les documents associés adressés aux auditeurs désignés,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préparer et planifier la réunion de lancement,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consolider le calibrage des audits de la revue d’application (volets, acteurs, dates de début et de fin,…)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préparer et planifier la réunion de clôture éventuellement rendue nécessaire pour finaliser le rapport d’audit (approbation des auditeurs,…).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Exécution </a:t>
            </a:r>
            <a:r>
              <a:rPr lang="fr-FR" dirty="0"/>
              <a:t>de la revue </a:t>
            </a:r>
            <a:r>
              <a:rPr lang="fr-FR" dirty="0" smtClean="0"/>
              <a:t>d’application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/>
              <a:t>La revue consiste à procéder aux audits dédiés aux volets </a:t>
            </a:r>
            <a:r>
              <a:rPr lang="fr-FR" sz="1100" dirty="0" smtClean="0"/>
              <a:t>:</a:t>
            </a:r>
            <a:br>
              <a:rPr lang="fr-FR" sz="1100" dirty="0" smtClean="0"/>
            </a:br>
            <a:r>
              <a:rPr lang="fr-FR" sz="1100" dirty="0" smtClean="0">
                <a:solidFill>
                  <a:srgbClr val="FF0000"/>
                </a:solidFill>
              </a:rPr>
              <a:t>Dans un premier temps : </a:t>
            </a:r>
            <a:endParaRPr lang="fr-FR" sz="1100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sécurité,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architectures fonctionnelle, solution et technique</a:t>
            </a:r>
            <a:r>
              <a:rPr lang="fr-FR" sz="1100" dirty="0" smtClean="0"/>
              <a:t>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réalisation </a:t>
            </a:r>
            <a:r>
              <a:rPr lang="fr-FR" sz="1100" dirty="0"/>
              <a:t>dont l’audit de code et la maintenabilité</a:t>
            </a:r>
            <a:r>
              <a:rPr lang="fr-FR" sz="1100" dirty="0" smtClean="0"/>
              <a:t>,</a:t>
            </a:r>
            <a:br>
              <a:rPr lang="fr-FR" sz="1100" dirty="0" smtClean="0"/>
            </a:br>
            <a:endParaRPr lang="fr-FR" sz="1100" dirty="0" smtClean="0"/>
          </a:p>
          <a:p>
            <a:pPr marL="180975" lvl="1"/>
            <a:r>
              <a:rPr lang="fr-FR" sz="1100" dirty="0" smtClean="0">
                <a:solidFill>
                  <a:srgbClr val="FF0000"/>
                </a:solidFill>
              </a:rPr>
              <a:t>Dans un second temps, si validation du </a:t>
            </a:r>
            <a:r>
              <a:rPr lang="fr-FR" sz="1100" dirty="0" err="1" smtClean="0">
                <a:solidFill>
                  <a:srgbClr val="FF0000"/>
                </a:solidFill>
              </a:rPr>
              <a:t>Comen</a:t>
            </a:r>
            <a:r>
              <a:rPr lang="fr-FR" sz="1100" dirty="0" smtClean="0">
                <a:solidFill>
                  <a:srgbClr val="FF0000"/>
                </a:solidFill>
              </a:rPr>
              <a:t> (comité des engagements nouveaux avec le DSI de la CNAMTS) pour lancement d’une labellisation</a:t>
            </a:r>
            <a:endParaRPr lang="fr-FR" sz="1100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réseau,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recette</a:t>
            </a:r>
            <a:r>
              <a:rPr lang="fr-FR" sz="1100" dirty="0"/>
              <a:t>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exploitation dont le support, l’exploitation </a:t>
            </a:r>
            <a:r>
              <a:rPr lang="fr-FR" sz="1100" dirty="0" smtClean="0"/>
              <a:t>applicative,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>
                <a:solidFill>
                  <a:srgbClr val="000000"/>
                </a:solidFill>
              </a:rPr>
              <a:t>bench </a:t>
            </a:r>
            <a:r>
              <a:rPr lang="fr-FR" sz="1100" dirty="0">
                <a:solidFill>
                  <a:srgbClr val="000000"/>
                </a:solidFill>
              </a:rPr>
              <a:t>activé en cas de besoin au niveau de l’audit performance</a:t>
            </a:r>
            <a:r>
              <a:rPr lang="fr-FR" sz="1100" dirty="0" smtClean="0">
                <a:solidFill>
                  <a:srgbClr val="000000"/>
                </a:solidFill>
              </a:rPr>
              <a:t>.</a:t>
            </a:r>
            <a:endParaRPr lang="fr-FR" sz="1100" dirty="0" smtClean="0"/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100" i="1" dirty="0">
                <a:latin typeface="Arial"/>
                <a:ea typeface="Times New Roman"/>
              </a:rPr>
              <a:t>L’audit performance est réalisé dans le cadre des matrices </a:t>
            </a:r>
            <a:r>
              <a:rPr lang="fr-FR" sz="1100" i="1" dirty="0" smtClean="0">
                <a:latin typeface="Arial"/>
                <a:ea typeface="Times New Roman"/>
              </a:rPr>
              <a:t>réalisation, réseau </a:t>
            </a:r>
            <a:r>
              <a:rPr lang="fr-FR" sz="1100" i="1" dirty="0">
                <a:latin typeface="Arial"/>
                <a:ea typeface="Times New Roman"/>
              </a:rPr>
              <a:t>et architecture technique. L’audit hébergement est implémenté dans la matrice architecture technique. </a:t>
            </a:r>
            <a:endParaRPr lang="fr-FR" sz="1100" dirty="0">
              <a:latin typeface="Arial"/>
              <a:ea typeface="Times New Roman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fr-FR" sz="110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Pour </a:t>
            </a:r>
            <a:r>
              <a:rPr lang="fr-FR" sz="1100" dirty="0"/>
              <a:t>chacun des audits, les experts appliquent leurs propres modes opératoires (ex : PCC, contrôle PSSI …) pour assurer l’audit dont ils ont la charge.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fr-FR" sz="110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Chaque </a:t>
            </a:r>
            <a:r>
              <a:rPr lang="fr-FR" sz="1100" dirty="0"/>
              <a:t>audit s’appuie sur une matrice permettant (cf. cycle de </a:t>
            </a:r>
            <a:r>
              <a:rPr lang="fr-FR" sz="1100" dirty="0" smtClean="0"/>
              <a:t>vie) </a:t>
            </a:r>
            <a:r>
              <a:rPr lang="fr-FR" sz="11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d’évaluer la conformité de l’application et les risques,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d’estimer l’effort de mise en conformité,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de produire la synthèse de l’audit,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de cadrer les échanges avec l’Organisation locale responsable de l’application</a:t>
            </a:r>
            <a:r>
              <a:rPr lang="fr-FR" sz="1000" dirty="0"/>
              <a:t>.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endParaRPr lang="fr-FR" sz="1100" dirty="0"/>
          </a:p>
          <a:p>
            <a:pPr lvl="1"/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2550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363075" y="6611938"/>
            <a:ext cx="542925" cy="2460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BDCDC9-046A-45F6-8662-7BE02BBE2E9E}" type="slidenum">
              <a:rPr lang="fr-FR"/>
              <a:pPr>
                <a:defRPr/>
              </a:pPr>
              <a:t>13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64468" y="476672"/>
            <a:ext cx="9649072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Exécution </a:t>
            </a:r>
            <a:r>
              <a:rPr lang="fr-FR" dirty="0"/>
              <a:t>de la revue </a:t>
            </a:r>
            <a:r>
              <a:rPr lang="fr-FR" dirty="0" smtClean="0"/>
              <a:t>d’application</a:t>
            </a:r>
          </a:p>
          <a:p>
            <a:pPr lvl="1"/>
            <a:endParaRPr lang="fr-F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La « granularité » des objets dépend de l’appréciation des experts pour assurer la représentativité de l’audit.</a:t>
            </a:r>
          </a:p>
          <a:p>
            <a:endParaRPr lang="fr-F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Le niveau de risque induit sa criticité et la suite à donner en terme de mise en conformité 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3 = Risque rédhibitoire, la mise en conformité est indispensable,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2 = Risque tolérable, la mise en conformité est à arbitrer (totale, partielle et/ou reportée),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1 = Risque négligeable, la mise en conformité n'est pas prioritaire,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0 = absence de risque.</a:t>
            </a:r>
          </a:p>
          <a:p>
            <a:endParaRPr lang="fr-F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La corrélation des indicateurs « risques » et « coûts » sont de nature à nécessiter des arbitrages au cas par cas.</a:t>
            </a:r>
          </a:p>
          <a:p>
            <a:r>
              <a:rPr lang="fr-FR" sz="1000" dirty="0" smtClean="0"/>
              <a:t>Pour exemple : un risque évalué niveau « 3 » (rédhibitoire) et un coût de mise en conformité estimé niveau « 1 » (mineur) peut rendre acceptable la mise en conformité et par voie de conséquences une labellisation de type « définitive » ou « provisoire ».</a:t>
            </a:r>
          </a:p>
          <a:p>
            <a:r>
              <a:rPr lang="fr-FR" sz="1100" dirty="0" smtClean="0"/>
              <a:t>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100" dirty="0" smtClean="0">
                <a:solidFill>
                  <a:srgbClr val="FF0000"/>
                </a:solidFill>
              </a:rPr>
              <a:t>La matrice a été ajustée en indiquant pour un risque &gt; 1 si l’application est </a:t>
            </a:r>
            <a:r>
              <a:rPr lang="fr-FR" sz="1100" dirty="0" err="1" smtClean="0">
                <a:solidFill>
                  <a:srgbClr val="FF0000"/>
                </a:solidFill>
              </a:rPr>
              <a:t>labellisable</a:t>
            </a:r>
            <a:r>
              <a:rPr lang="fr-FR" sz="1100" dirty="0" smtClean="0">
                <a:solidFill>
                  <a:srgbClr val="FF0000"/>
                </a:solidFill>
              </a:rPr>
              <a:t> et si le risque identifié nécessite une mise en conformité immédiate ou après déploiement.</a:t>
            </a:r>
            <a:endParaRPr lang="fr-FR" sz="1100" dirty="0">
              <a:solidFill>
                <a:srgbClr val="FF0000"/>
              </a:solidFill>
            </a:endParaRPr>
          </a:p>
          <a:p>
            <a:endParaRPr lang="fr-F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100" dirty="0" smtClean="0"/>
              <a:t>La synthèse du volet doit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expliciter la corrélation des risques et des coûts pour les plus significatifs,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exprimer des recommandations pour la mise en conformité, le GO/NOGO,…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 smtClean="0"/>
              <a:t>faciliter la fourniture du rapport d’audit.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fr-FR" sz="1100" dirty="0"/>
          </a:p>
          <a:p>
            <a:endParaRPr lang="fr-FR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Clôture de la revue </a:t>
            </a:r>
            <a:r>
              <a:rPr lang="fr-FR" dirty="0" smtClean="0"/>
              <a:t>d’application</a:t>
            </a:r>
            <a:br>
              <a:rPr lang="fr-FR" dirty="0" smtClean="0"/>
            </a:br>
            <a:r>
              <a:rPr lang="fr-FR" sz="1100" dirty="0" smtClean="0"/>
              <a:t> </a:t>
            </a:r>
            <a:endParaRPr lang="fr-FR" dirty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/>
              <a:t>Le pilote transmet le rapport d’audit après consolidation des matrices et après </a:t>
            </a:r>
            <a:r>
              <a:rPr lang="fr-FR" sz="1100" i="1" dirty="0"/>
              <a:t>son approbation par les auditeurs</a:t>
            </a:r>
            <a:r>
              <a:rPr lang="fr-FR" sz="1100" dirty="0"/>
              <a:t>. Les documents associés à la demande et produits lors de l’exécution de la revue sont annexés</a:t>
            </a:r>
            <a:r>
              <a:rPr lang="fr-FR" sz="110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fr-FR" sz="1100" dirty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100" dirty="0"/>
              <a:t>Suivant les spécificités des projets de labellisation, le format du rapport d’audit est structuré à partir des thématiques suivantes :</a:t>
            </a:r>
          </a:p>
          <a:p>
            <a:pPr lvl="0"/>
            <a:r>
              <a:rPr lang="fr-FR" sz="1100" dirty="0"/>
              <a:t>l’évaluation consolidée de la conformité de l’application basée sur la corrélation des niveaux de risques et de coûts. Cette évaluation repose sur les critères suivants 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les mises en conformité </a:t>
            </a:r>
            <a:r>
              <a:rPr lang="fr-FR" sz="1100" dirty="0" smtClean="0"/>
              <a:t>indispensables,</a:t>
            </a:r>
            <a:endParaRPr lang="fr-FR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les mises en conformité à arbitrer,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100" dirty="0"/>
              <a:t>les mises en conformité non prioritaires.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460" y="44450"/>
            <a:ext cx="8409384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0" lvl="1" algn="l"/>
            <a:r>
              <a:rPr lang="fr-FR" sz="2400" kern="1200" smtClean="0"/>
              <a:t>Présentation de l’exécution de la revue d’application</a:t>
            </a:r>
            <a:endParaRPr lang="fr-FR" sz="2400" kern="1200" dirty="0"/>
          </a:p>
        </p:txBody>
      </p:sp>
    </p:spTree>
    <p:extLst>
      <p:ext uri="{BB962C8B-B14F-4D97-AF65-F5344CB8AC3E}">
        <p14:creationId xmlns:p14="http://schemas.microsoft.com/office/powerpoint/2010/main" val="5344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Line 3"/>
          <p:cNvSpPr>
            <a:spLocks noChangeShapeType="1"/>
          </p:cNvSpPr>
          <p:nvPr/>
        </p:nvSpPr>
        <p:spPr bwMode="auto">
          <a:xfrm>
            <a:off x="1542654" y="2133600"/>
            <a:ext cx="7176690" cy="1588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1795" name="Line 4"/>
          <p:cNvSpPr>
            <a:spLocks noChangeShapeType="1"/>
          </p:cNvSpPr>
          <p:nvPr/>
        </p:nvSpPr>
        <p:spPr bwMode="auto">
          <a:xfrm flipV="1">
            <a:off x="8719344" y="2133601"/>
            <a:ext cx="1720" cy="1008063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1796" name="Rectangle 5"/>
          <p:cNvSpPr>
            <a:spLocks noChangeAspect="1" noChangeArrowheads="1"/>
          </p:cNvSpPr>
          <p:nvPr/>
        </p:nvSpPr>
        <p:spPr bwMode="auto">
          <a:xfrm>
            <a:off x="8174171" y="3141664"/>
            <a:ext cx="1014677" cy="915987"/>
          </a:xfrm>
          <a:prstGeom prst="rect">
            <a:avLst/>
          </a:prstGeom>
          <a:solidFill>
            <a:srgbClr val="082A62"/>
          </a:solidFill>
          <a:ln w="12700">
            <a:solidFill>
              <a:srgbClr val="082A62"/>
            </a:solidFill>
            <a:miter lim="800000"/>
            <a:headEnd/>
            <a:tailEnd/>
          </a:ln>
        </p:spPr>
        <p:txBody>
          <a:bodyPr wrap="none" lIns="91395" tIns="45697" rIns="91395" bIns="45697" anchor="ctr"/>
          <a:lstStyle/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1797" name="Text Box 6"/>
          <p:cNvSpPr txBox="1">
            <a:spLocks noChangeArrowheads="1"/>
          </p:cNvSpPr>
          <p:nvPr/>
        </p:nvSpPr>
        <p:spPr bwMode="auto">
          <a:xfrm>
            <a:off x="1542654" y="3327422"/>
            <a:ext cx="6865982" cy="46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5" tIns="45697" rIns="91395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400" b="1" dirty="0">
                <a:solidFill>
                  <a:srgbClr val="082A62"/>
                </a:solidFill>
                <a:latin typeface="Calibri" pitchFamily="34" charset="0"/>
              </a:rPr>
              <a:t>Feuille de </a:t>
            </a:r>
            <a:r>
              <a:rPr lang="fr-FR" sz="2400" b="1" dirty="0" smtClean="0">
                <a:solidFill>
                  <a:srgbClr val="082A62"/>
                </a:solidFill>
                <a:latin typeface="Calibri" pitchFamily="34" charset="0"/>
              </a:rPr>
              <a:t>route</a:t>
            </a:r>
            <a:endParaRPr lang="fr-FR" sz="2400" b="1" dirty="0">
              <a:solidFill>
                <a:srgbClr val="082A62"/>
              </a:solidFill>
              <a:latin typeface="Calibri" pitchFamily="34" charset="0"/>
            </a:endParaRPr>
          </a:p>
        </p:txBody>
      </p:sp>
      <p:sp>
        <p:nvSpPr>
          <p:cNvPr id="10246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8956675" y="6429376"/>
            <a:ext cx="949325" cy="455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sz="1050" dirty="0" smtClean="0">
              <a:solidFill>
                <a:srgbClr val="0C419A"/>
              </a:solidFill>
            </a:endParaRPr>
          </a:p>
          <a:p>
            <a:pPr>
              <a:defRPr/>
            </a:pPr>
            <a:fld id="{8C112807-25FD-4618-AEEA-01763EFB3690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14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363075" y="6611938"/>
            <a:ext cx="542925" cy="2460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BDCDC9-046A-45F6-8662-7BE02BBE2E9E}" type="slidenum">
              <a:rPr lang="fr-FR"/>
              <a:pPr>
                <a:defRPr/>
              </a:pPr>
              <a:t>15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8504" y="5919663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fr-FR" sz="1200" b="1" i="1" dirty="0" smtClean="0"/>
              <a:t>: y compris performance</a:t>
            </a:r>
          </a:p>
          <a:p>
            <a:pPr marL="342900" indent="-342900">
              <a:buAutoNum type="arabicParenBoth"/>
            </a:pPr>
            <a:r>
              <a:rPr lang="fr-FR" sz="1200" b="1" i="1" dirty="0" smtClean="0"/>
              <a:t>: y compris performance et hébergement (CLOUD)</a:t>
            </a:r>
            <a:endParaRPr lang="fr-FR" sz="1200" b="1" i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460" y="44450"/>
            <a:ext cx="8409384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0" lvl="1" algn="l"/>
            <a:r>
              <a:rPr lang="fr-FR" sz="2400" kern="1200" dirty="0" smtClean="0"/>
              <a:t>Feuille de route de la revue d’application</a:t>
            </a:r>
            <a:endParaRPr lang="fr-FR" sz="2400" kern="12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38718"/>
              </p:ext>
            </p:extLst>
          </p:nvPr>
        </p:nvGraphicFramePr>
        <p:xfrm>
          <a:off x="416496" y="2514361"/>
          <a:ext cx="9156316" cy="2462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41"/>
                <a:gridCol w="1800200"/>
                <a:gridCol w="1656184"/>
                <a:gridCol w="1341397"/>
                <a:gridCol w="1602163"/>
                <a:gridCol w="1484931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Volets à auditer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Auditeurs (labellisation)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Auditeurs « THEMIS »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début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 fin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970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Sécurité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Dominique </a:t>
                      </a: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Gilbert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Lafitau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DS/DETS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78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Solution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Rochet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Jacques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Taillebois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DPFT/DAIT/DA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970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Sébastien Lange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Sébastien Lange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DPFT/DAIT/DDST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Pas d’audit de code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78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 Fonctionnelle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Guillaume </a:t>
                      </a:r>
                      <a:r>
                        <a:rPr lang="fr-F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Gasnier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François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Gugliotta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DPFT/DAIT/DA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</a:rPr>
                        <a:t> 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</a:rPr>
                        <a:t> 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78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 Technique 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Régis </a:t>
                      </a: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Régis Devers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DOIT/DIT/DATM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</a:rPr>
                        <a:t> 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488504" y="548680"/>
            <a:ext cx="8640960" cy="190821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A5B59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 de dépôt 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Dde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: 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décembre 2016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 d’audit souhaitée : T1 2017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 de généralisation souhaitée : 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T4 2017</a:t>
            </a:r>
            <a:b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Point d’avancement à planifier : fin juillet (semaine du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24 au 29/07)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baseline="0" dirty="0" smtClean="0">
                <a:latin typeface="Calibri"/>
                <a:cs typeface="+mn-cs"/>
              </a:rPr>
              <a:t>Réunion</a:t>
            </a:r>
            <a:r>
              <a:rPr lang="fr-FR" sz="1200" b="1" kern="0" dirty="0" smtClean="0">
                <a:latin typeface="Calibri"/>
                <a:cs typeface="+mn-cs"/>
              </a:rPr>
              <a:t> de clôture : début septembre (semaine du 04 au 08/09)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latin typeface="Calibri"/>
                <a:cs typeface="+mn-cs"/>
              </a:rPr>
              <a:t>Passage en </a:t>
            </a:r>
            <a:r>
              <a:rPr lang="fr-FR" sz="1200" b="1" kern="0" dirty="0" err="1" smtClean="0">
                <a:latin typeface="Calibri"/>
                <a:cs typeface="+mn-cs"/>
              </a:rPr>
              <a:t>ComEn</a:t>
            </a:r>
            <a:r>
              <a:rPr lang="fr-FR" sz="1200" b="1" kern="0" dirty="0" smtClean="0">
                <a:latin typeface="Calibri"/>
                <a:cs typeface="+mn-cs"/>
              </a:rPr>
              <a:t> souhaité : 13 septembre 2017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809EC2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Contraintes  planning existantes :</a:t>
            </a:r>
            <a:r>
              <a:rPr kumimoji="0" lang="fr-FR" sz="1200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 date de déploiement</a:t>
            </a:r>
            <a:r>
              <a:rPr kumimoji="0" lang="fr-FR" sz="1200" i="0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fin 2017 est à réétudier sachant que la version web 1.0 ne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sera pas disponible avant 1</a:t>
            </a:r>
            <a:r>
              <a:rPr kumimoji="0" lang="fr-FR" sz="120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trimestre 2018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fr-FR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Légende encadrée 1 1"/>
          <p:cNvSpPr/>
          <p:nvPr/>
        </p:nvSpPr>
        <p:spPr>
          <a:xfrm>
            <a:off x="4628964" y="5067762"/>
            <a:ext cx="3204356" cy="1061538"/>
          </a:xfrm>
          <a:prstGeom prst="borderCallout1">
            <a:avLst>
              <a:gd name="adj1" fmla="val -705"/>
              <a:gd name="adj2" fmla="val 99537"/>
              <a:gd name="adj3" fmla="val -94781"/>
              <a:gd name="adj4" fmla="val 108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La version web v1.0 de Thémis est planifiée le premier </a:t>
            </a:r>
            <a:r>
              <a:rPr lang="fr-FR" sz="1200" dirty="0">
                <a:solidFill>
                  <a:schemeClr val="tx1"/>
                </a:solidFill>
              </a:rPr>
              <a:t>trimestre </a:t>
            </a:r>
            <a:r>
              <a:rPr lang="fr-FR" sz="1200" dirty="0" smtClean="0">
                <a:solidFill>
                  <a:schemeClr val="tx1"/>
                </a:solidFill>
              </a:rPr>
              <a:t>2018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=&gt; Proposition d‘un accompagnement pour permettre une labellisation plus simple si validation en </a:t>
            </a:r>
            <a:r>
              <a:rPr lang="fr-FR" sz="1200" dirty="0" err="1" smtClean="0">
                <a:solidFill>
                  <a:schemeClr val="tx1"/>
                </a:solidFill>
              </a:rPr>
              <a:t>ComEn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FF6600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rgbClr val="FF6600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rgbClr val="FF6600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rgbClr val="FF6600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rgbClr val="FF66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66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66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66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6600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sz="1000" b="1" dirty="0" smtClean="0">
              <a:solidFill>
                <a:srgbClr val="0C419A"/>
              </a:solidFill>
            </a:endParaRPr>
          </a:p>
          <a:p>
            <a:pPr>
              <a:defRPr/>
            </a:pPr>
            <a:fld id="{FDDBEE8B-EB51-4DE9-922E-EA698646CA86}" type="slidenum">
              <a:rPr lang="fr-FR" sz="1000" smtClean="0">
                <a:solidFill>
                  <a:srgbClr val="0C419A"/>
                </a:solidFill>
              </a:rPr>
              <a:pPr>
                <a:defRPr/>
              </a:pPr>
              <a:t>2</a:t>
            </a:fld>
            <a:endParaRPr lang="fr-FR" sz="1000" dirty="0" smtClean="0">
              <a:solidFill>
                <a:srgbClr val="0C419A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33061"/>
              </p:ext>
            </p:extLst>
          </p:nvPr>
        </p:nvGraphicFramePr>
        <p:xfrm>
          <a:off x="2036676" y="872718"/>
          <a:ext cx="4788532" cy="4176294"/>
        </p:xfrm>
        <a:graphic>
          <a:graphicData uri="http://schemas.openxmlformats.org/drawingml/2006/table">
            <a:tbl>
              <a:tblPr/>
              <a:tblGrid>
                <a:gridCol w="2142812"/>
                <a:gridCol w="1934928"/>
                <a:gridCol w="710792"/>
              </a:tblGrid>
              <a:tr h="181578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Participants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Entité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Présents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Elisabeth ANDRE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DDO/DMOA/DPAM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Patricia ARAUJO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DACCRF/DSF2R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Mélanie GAUDON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DACCRF/DSF2R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Valérie LOUVET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DRP/DSARP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Laurent BAILLY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DRP/DSARP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Pierre NICOLAS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DRP/DSARP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Fabienne PIETIN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</a:t>
                      </a: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Luc VALLET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François THOREL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François THIRIET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</a:t>
                      </a: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Célia HERVE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Annabelle GUEDON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CPAM de la Loire-Atlantique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Gweltaz</a:t>
                      </a: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LOQUET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DDSI/DPFT/DGDAP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Dominique MELUC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DDSI/DPFT/DGDAP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Christian KAISER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DDSI/DPFT/DAOP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Jean ALFI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DDSI/DPFT/DAOP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Sebastien LANGE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DDSI/DPFT/DAIT/DDST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François GUGLIOTTA 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DDSI/DPFT/DAIT/DA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Régis DEVERS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DDSI/DOIT/DIT/DATM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Christophe ROCHET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DDSI/DPFT/DAIT/DA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Jacques TAILLEBOIS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DDSI/DPFT/DAIT/DA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Gilbert LAFITAU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DDSI/DS/DETS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-15552" y="29059"/>
            <a:ext cx="9906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C419A"/>
                </a:solidFill>
                <a:latin typeface="Arial" charset="0"/>
              </a:defRPr>
            </a:lvl9pPr>
          </a:lstStyle>
          <a:p>
            <a:r>
              <a:rPr lang="fr-FR" kern="0" dirty="0" smtClean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257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7"/>
          <p:cNvSpPr>
            <a:spLocks noChangeArrowheads="1"/>
          </p:cNvSpPr>
          <p:nvPr/>
        </p:nvSpPr>
        <p:spPr bwMode="auto">
          <a:xfrm>
            <a:off x="1056905" y="311469"/>
            <a:ext cx="7800975" cy="5493795"/>
          </a:xfrm>
          <a:prstGeom prst="roundRect">
            <a:avLst>
              <a:gd name="adj" fmla="val 2394"/>
            </a:avLst>
          </a:prstGeom>
          <a:solidFill>
            <a:schemeClr val="bg1"/>
          </a:solidFill>
          <a:ln w="19050" algn="ctr">
            <a:solidFill>
              <a:srgbClr val="082A6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6675" name="AutoShape 8"/>
          <p:cNvSpPr>
            <a:spLocks noChangeArrowheads="1"/>
          </p:cNvSpPr>
          <p:nvPr/>
        </p:nvSpPr>
        <p:spPr bwMode="auto">
          <a:xfrm>
            <a:off x="163381" y="38863"/>
            <a:ext cx="2275284" cy="525463"/>
          </a:xfrm>
          <a:prstGeom prst="roundRect">
            <a:avLst>
              <a:gd name="adj" fmla="val 16667"/>
            </a:avLst>
          </a:prstGeom>
          <a:solidFill>
            <a:srgbClr val="00477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7178" name="Espace réservé du numéro de diapositive 18"/>
          <p:cNvSpPr>
            <a:spLocks noGrp="1"/>
          </p:cNvSpPr>
          <p:nvPr>
            <p:ph type="sldNum" sz="quarter" idx="4294967295"/>
          </p:nvPr>
        </p:nvSpPr>
        <p:spPr>
          <a:xfrm>
            <a:off x="8956675" y="6429376"/>
            <a:ext cx="949325" cy="455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smtClean="0">
              <a:solidFill>
                <a:srgbClr val="0C419A"/>
              </a:solidFill>
            </a:endParaRPr>
          </a:p>
          <a:p>
            <a:pPr>
              <a:defRPr/>
            </a:pPr>
            <a:fld id="{95D3B15F-DE12-499D-980A-BAD55FBFAA69}" type="slidenum">
              <a:rPr lang="fr-FR" smtClean="0">
                <a:solidFill>
                  <a:srgbClr val="0C419A"/>
                </a:solidFill>
              </a:rPr>
              <a:pPr>
                <a:defRPr/>
              </a:pPr>
              <a:t>3</a:t>
            </a:fld>
            <a:endParaRPr lang="fr-FR" smtClean="0">
              <a:solidFill>
                <a:srgbClr val="0C419A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51704"/>
              </p:ext>
            </p:extLst>
          </p:nvPr>
        </p:nvGraphicFramePr>
        <p:xfrm>
          <a:off x="1290274" y="1280128"/>
          <a:ext cx="7325451" cy="171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113"/>
                <a:gridCol w="6813338"/>
              </a:tblGrid>
              <a:tr h="34867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Présentation de la procédure de Labellisation</a:t>
                      </a:r>
                      <a:endParaRPr lang="fr-FR" sz="1600" b="1" kern="1200" dirty="0">
                        <a:solidFill>
                          <a:srgbClr val="082A6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Présentation de l’application à labelliser : THEMIS</a:t>
                      </a:r>
                    </a:p>
                  </a:txBody>
                  <a:tcPr marL="99060" marR="990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Présentation de l’exécution de la revue d’application : quelques</a:t>
                      </a:r>
                      <a:r>
                        <a:rPr lang="fr-FR" sz="1600" b="1" kern="1200" baseline="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modifications suite au 1</a:t>
                      </a:r>
                      <a:r>
                        <a:rPr lang="fr-FR" sz="1600" b="1" kern="1200" baseline="3000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er</a:t>
                      </a:r>
                      <a:r>
                        <a:rPr lang="fr-FR" sz="1600" b="1" kern="1200" baseline="0" dirty="0" smtClean="0">
                          <a:solidFill>
                            <a:srgbClr val="082A6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audit (Capture PJ dématérialisées)</a:t>
                      </a:r>
                      <a:endParaRPr lang="fr-FR" sz="1600" b="1" kern="1200" dirty="0" smtClean="0">
                        <a:solidFill>
                          <a:srgbClr val="082A6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060" marR="9906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082A62"/>
                          </a:solidFill>
                          <a:latin typeface="Calibri" pitchFamily="34" charset="0"/>
                        </a:rPr>
                        <a:t>Feuille de route</a:t>
                      </a:r>
                      <a:endParaRPr lang="fr-FR" sz="1600" b="1" kern="1200" dirty="0" smtClean="0">
                        <a:solidFill>
                          <a:srgbClr val="082A6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3"/>
          <p:cNvSpPr>
            <a:spLocks noChangeShapeType="1"/>
          </p:cNvSpPr>
          <p:nvPr/>
        </p:nvSpPr>
        <p:spPr bwMode="auto">
          <a:xfrm>
            <a:off x="1542654" y="2133600"/>
            <a:ext cx="7176690" cy="1588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3843" name="Line 4"/>
          <p:cNvSpPr>
            <a:spLocks noChangeShapeType="1"/>
          </p:cNvSpPr>
          <p:nvPr/>
        </p:nvSpPr>
        <p:spPr bwMode="auto">
          <a:xfrm flipV="1">
            <a:off x="8719344" y="2133601"/>
            <a:ext cx="1720" cy="1008063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3844" name="Rectangle 5"/>
          <p:cNvSpPr>
            <a:spLocks noChangeAspect="1" noChangeArrowheads="1"/>
          </p:cNvSpPr>
          <p:nvPr/>
        </p:nvSpPr>
        <p:spPr bwMode="auto">
          <a:xfrm>
            <a:off x="8174171" y="3141664"/>
            <a:ext cx="1014677" cy="915987"/>
          </a:xfrm>
          <a:prstGeom prst="rect">
            <a:avLst/>
          </a:prstGeom>
          <a:solidFill>
            <a:srgbClr val="082A62"/>
          </a:solidFill>
          <a:ln w="12700">
            <a:solidFill>
              <a:srgbClr val="082A62"/>
            </a:solidFill>
            <a:miter lim="800000"/>
            <a:headEnd/>
            <a:tailEnd/>
          </a:ln>
        </p:spPr>
        <p:txBody>
          <a:bodyPr wrap="none" lIns="91395" tIns="45697" rIns="91395" bIns="45697" anchor="ctr"/>
          <a:lstStyle/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3845" name="Text Box 6"/>
          <p:cNvSpPr txBox="1">
            <a:spLocks noChangeArrowheads="1"/>
          </p:cNvSpPr>
          <p:nvPr/>
        </p:nvSpPr>
        <p:spPr bwMode="auto">
          <a:xfrm>
            <a:off x="1542654" y="3104964"/>
            <a:ext cx="6542694" cy="95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5" tIns="45697" rIns="91395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hangingPunct="1">
              <a:spcBef>
                <a:spcPct val="50000"/>
              </a:spcBef>
            </a:pPr>
            <a:r>
              <a:rPr lang="fr-FR" sz="2800" b="1" dirty="0">
                <a:solidFill>
                  <a:srgbClr val="082A62"/>
                </a:solidFill>
                <a:latin typeface="Calibri" pitchFamily="34" charset="0"/>
              </a:rPr>
              <a:t>Présentation de la procédure de </a:t>
            </a:r>
            <a:r>
              <a:rPr lang="fr-FR" sz="2800" b="1" dirty="0" smtClean="0">
                <a:solidFill>
                  <a:srgbClr val="082A62"/>
                </a:solidFill>
                <a:latin typeface="Calibri" pitchFamily="34" charset="0"/>
              </a:rPr>
              <a:t>Labellisation</a:t>
            </a:r>
            <a:endParaRPr lang="fr-FR" sz="2800" b="1" dirty="0">
              <a:solidFill>
                <a:srgbClr val="082A62"/>
              </a:solidFill>
              <a:latin typeface="Calibri" pitchFamily="34" charset="0"/>
            </a:endParaRPr>
          </a:p>
        </p:txBody>
      </p:sp>
      <p:sp>
        <p:nvSpPr>
          <p:cNvPr id="36870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8956675" y="6429376"/>
            <a:ext cx="949325" cy="455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dirty="0" smtClean="0">
              <a:solidFill>
                <a:srgbClr val="0C419A"/>
              </a:solidFill>
            </a:endParaRPr>
          </a:p>
          <a:p>
            <a:pPr>
              <a:defRPr/>
            </a:pPr>
            <a:fld id="{A637E6DD-9E54-4EB1-8BFD-81B91B42E35B}" type="slidenum">
              <a:rPr lang="fr-FR" smtClean="0">
                <a:solidFill>
                  <a:srgbClr val="0C419A"/>
                </a:solidFill>
              </a:rPr>
              <a:pPr>
                <a:defRPr/>
              </a:pPr>
              <a:t>4</a:t>
            </a:fld>
            <a:endParaRPr lang="fr-FR" dirty="0" smtClean="0">
              <a:solidFill>
                <a:srgbClr val="0C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738" y="926007"/>
            <a:ext cx="9297193" cy="4772076"/>
          </a:xfrm>
          <a:prstGeom prst="rect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365760" indent="-36576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  <a:tabLst>
                <a:tab pos="365760" algn="l"/>
              </a:tabLst>
            </a:pPr>
            <a:r>
              <a:rPr lang="fr-FR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Les principes généraux</a:t>
            </a:r>
            <a:endParaRPr lang="fr-FR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 </a:t>
            </a: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Son activation fait suite à une demande du comité de labellisation et son rapport d’audit adressé aux comités de labellisation et de domaine, ainsi qu’à l’organisation locale émettrice de la demande</a:t>
            </a:r>
            <a:r>
              <a:rPr lang="fr-FR" sz="1600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8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 procédure labellisation fournit un cadre de fonctionnement à instancier en fonction du niveau de labellisation requis (basse, moyenne, haute conformité</a:t>
            </a:r>
            <a:r>
              <a:rPr lang="fr-FR" sz="1600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).</a:t>
            </a: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6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L’évaluation des risques (sécurité, fiabilité, pérennité) et l’estimation de l’effort de mise en conformité (investissement matériel, licences, charges réalisation,…) constituent les 2 principaux vecteurs de labellisation</a:t>
            </a:r>
            <a:r>
              <a:rPr lang="fr-FR" sz="1600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8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Les évaluations fournies par les audits s’appuient sur les référentiels partagés des normes et standards DDSI ou, spécifiquement, sur l’état de l’art</a:t>
            </a:r>
            <a:r>
              <a:rPr lang="fr-FR" sz="1600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endParaRPr lang="fr-FR" sz="800" b="1" dirty="0" smtClean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8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 conduite de la labellisation est assurée par le pilote désigné</a:t>
            </a:r>
            <a:r>
              <a:rPr lang="fr-FR" sz="1600" b="1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endParaRPr lang="fr-FR" sz="800" b="1" dirty="0" smtClean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8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714375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Les activités de labellisation sont pilotées en mode projet intégré dans la roadmap.</a:t>
            </a:r>
            <a:endParaRPr lang="fr-FR" sz="1600" b="1" dirty="0">
              <a:effectLst/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</p:txBody>
      </p:sp>
      <p:sp>
        <p:nvSpPr>
          <p:cNvPr id="8" name="Titre 2"/>
          <p:cNvSpPr txBox="1">
            <a:spLocks/>
          </p:cNvSpPr>
          <p:nvPr/>
        </p:nvSpPr>
        <p:spPr bwMode="auto">
          <a:xfrm>
            <a:off x="0" y="1"/>
            <a:ext cx="9513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357188" eaLnBrk="1" hangingPunct="1"/>
            <a:r>
              <a:rPr lang="fr-FR" sz="2000" kern="0" dirty="0" smtClean="0"/>
              <a:t>Présentation de la procédure de Labellisation (1/2)</a:t>
            </a:r>
          </a:p>
        </p:txBody>
      </p:sp>
      <p:sp>
        <p:nvSpPr>
          <p:cNvPr id="6" name="Espace réservé du numéro de diapositive 6"/>
          <p:cNvSpPr txBox="1">
            <a:spLocks/>
          </p:cNvSpPr>
          <p:nvPr/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fr-FR" sz="105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5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005" y="485137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0" indent="-36576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  <a:tabLst>
                <a:tab pos="365760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 Synoptique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</p:txBody>
      </p:sp>
      <p:sp>
        <p:nvSpPr>
          <p:cNvPr id="138" name="Titre 2"/>
          <p:cNvSpPr txBox="1">
            <a:spLocks/>
          </p:cNvSpPr>
          <p:nvPr/>
        </p:nvSpPr>
        <p:spPr bwMode="auto">
          <a:xfrm>
            <a:off x="0" y="1"/>
            <a:ext cx="9513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357188" eaLnBrk="1" hangingPunct="1"/>
            <a:r>
              <a:rPr lang="fr-FR" sz="2000" kern="0" dirty="0" smtClean="0"/>
              <a:t>Présentation de la procédure de Labellisation (2/2)</a:t>
            </a:r>
          </a:p>
        </p:txBody>
      </p:sp>
      <p:sp>
        <p:nvSpPr>
          <p:cNvPr id="139" name="Rectangle à coins arrondis 138"/>
          <p:cNvSpPr/>
          <p:nvPr/>
        </p:nvSpPr>
        <p:spPr>
          <a:xfrm>
            <a:off x="4102493" y="5454971"/>
            <a:ext cx="1052259" cy="77470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fr-FR" sz="1200" b="1" dirty="0">
                <a:solidFill>
                  <a:prstClr val="white"/>
                </a:solidFill>
              </a:rPr>
              <a:t>Audits</a:t>
            </a:r>
            <a:r>
              <a:rPr lang="fr-FR" sz="1000" b="1" dirty="0">
                <a:solidFill>
                  <a:prstClr val="white"/>
                </a:solidFill>
              </a:rPr>
              <a:t> Réseau, exploitation, Recette, Bench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70502" y="857553"/>
            <a:ext cx="9127014" cy="42250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/>
          <p:cNvSpPr/>
          <p:nvPr/>
        </p:nvSpPr>
        <p:spPr>
          <a:xfrm>
            <a:off x="615484" y="2521207"/>
            <a:ext cx="8814979" cy="2005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ZoneTexte 141"/>
          <p:cNvSpPr txBox="1"/>
          <p:nvPr/>
        </p:nvSpPr>
        <p:spPr>
          <a:xfrm>
            <a:off x="6347309" y="1443855"/>
            <a:ext cx="147790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Fiche de demande</a:t>
            </a:r>
          </a:p>
          <a:p>
            <a:r>
              <a:rPr lang="fr-FR" sz="900" i="1" dirty="0" smtClean="0"/>
              <a:t>+ doc. associés.</a:t>
            </a:r>
            <a:endParaRPr lang="fr-FR" sz="900" i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492407" y="832646"/>
            <a:ext cx="2420856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</a:rPr>
              <a:t>Démarche labellisation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6608462" y="1393954"/>
            <a:ext cx="88458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6652499" y="1057487"/>
            <a:ext cx="7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/>
              <a:t>Demande transmise</a:t>
            </a:r>
          </a:p>
        </p:txBody>
      </p:sp>
      <p:cxnSp>
        <p:nvCxnSpPr>
          <p:cNvPr id="146" name="Connecteur droit avec flèche 145"/>
          <p:cNvCxnSpPr>
            <a:stCxn id="196" idx="2"/>
            <a:endCxn id="187" idx="6"/>
          </p:cNvCxnSpPr>
          <p:nvPr/>
        </p:nvCxnSpPr>
        <p:spPr>
          <a:xfrm flipH="1" flipV="1">
            <a:off x="3373564" y="1414498"/>
            <a:ext cx="1218304" cy="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87" idx="2"/>
          </p:cNvCxnSpPr>
          <p:nvPr/>
        </p:nvCxnSpPr>
        <p:spPr>
          <a:xfrm flipH="1" flipV="1">
            <a:off x="740599" y="1413110"/>
            <a:ext cx="1288569" cy="138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740600" y="1397381"/>
            <a:ext cx="0" cy="112809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3361448" y="1441210"/>
            <a:ext cx="1734929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dirty="0" smtClean="0"/>
              <a:t>Fiche de demande</a:t>
            </a:r>
          </a:p>
          <a:p>
            <a:r>
              <a:rPr lang="fr-FR" sz="900" dirty="0" smtClean="0"/>
              <a:t>+ doc. associés,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dirty="0" smtClean="0"/>
              <a:t>Pilote, correspondants MOA et MOE désignés.</a:t>
            </a:r>
            <a:endParaRPr lang="fr-FR" sz="9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555694" y="2472770"/>
            <a:ext cx="2443298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</a:rPr>
              <a:t>Procédure labellisation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Pentagone 150"/>
          <p:cNvSpPr/>
          <p:nvPr/>
        </p:nvSpPr>
        <p:spPr>
          <a:xfrm>
            <a:off x="743279" y="2730690"/>
            <a:ext cx="2724551" cy="47875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 smtClean="0">
                <a:solidFill>
                  <a:schemeClr val="bg1"/>
                </a:solidFill>
              </a:rPr>
              <a:t>Préparation opérationnelle de la revue d’application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2" name="Pentagone 151"/>
          <p:cNvSpPr/>
          <p:nvPr/>
        </p:nvSpPr>
        <p:spPr>
          <a:xfrm>
            <a:off x="3602776" y="2730689"/>
            <a:ext cx="2745988" cy="47875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 smtClean="0">
                <a:solidFill>
                  <a:schemeClr val="bg1"/>
                </a:solidFill>
              </a:rPr>
              <a:t>Exécution de la revue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3" name="Pentagone 152"/>
          <p:cNvSpPr/>
          <p:nvPr/>
        </p:nvSpPr>
        <p:spPr>
          <a:xfrm>
            <a:off x="6552014" y="2724005"/>
            <a:ext cx="2724551" cy="47875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 smtClean="0">
                <a:solidFill>
                  <a:schemeClr val="bg1"/>
                </a:solidFill>
              </a:rPr>
              <a:t>Clôture de la revue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728195" y="3313333"/>
            <a:ext cx="24790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Livrables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Réunion de lancement.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 Feuille </a:t>
            </a:r>
            <a:r>
              <a:rPr lang="fr-FR" sz="900" b="1" dirty="0"/>
              <a:t>de </a:t>
            </a:r>
            <a:r>
              <a:rPr lang="fr-FR" sz="900" b="1" dirty="0" smtClean="0"/>
              <a:t>route.</a:t>
            </a:r>
            <a:endParaRPr lang="fr-FR" sz="900" b="1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Consolidation du </a:t>
            </a:r>
            <a:r>
              <a:rPr lang="fr-FR" sz="900" b="1" dirty="0"/>
              <a:t>niveau de conformité </a:t>
            </a:r>
            <a:r>
              <a:rPr lang="fr-FR" sz="900" b="1" dirty="0" smtClean="0"/>
              <a:t> requis </a:t>
            </a:r>
            <a:r>
              <a:rPr lang="fr-FR" sz="900" b="1" dirty="0"/>
              <a:t>/volet </a:t>
            </a:r>
            <a:r>
              <a:rPr lang="fr-FR" sz="900" b="1" dirty="0" smtClean="0"/>
              <a:t>d’audit.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3516844" y="3176974"/>
            <a:ext cx="25673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Livrables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Réalisation  des audits Sécurité, Réalisation, Architectures </a:t>
            </a:r>
            <a:r>
              <a:rPr lang="fr-FR" sz="900" b="1" dirty="0"/>
              <a:t>T</a:t>
            </a:r>
            <a:r>
              <a:rPr lang="fr-FR" sz="900" b="1" dirty="0" smtClean="0"/>
              <a:t>echnique, Fonctionnelle et Solution :</a:t>
            </a:r>
          </a:p>
          <a:p>
            <a:pPr marL="176213" lvl="1" indent="-79375">
              <a:buFont typeface="Courier New" panose="02070309020205020404" pitchFamily="49" charset="0"/>
              <a:buChar char="o"/>
              <a:tabLst>
                <a:tab pos="87313" algn="l"/>
              </a:tabLst>
            </a:pPr>
            <a:r>
              <a:rPr lang="fr-FR" sz="900" b="1" dirty="0" smtClean="0"/>
              <a:t> Évaluation des risques,</a:t>
            </a:r>
          </a:p>
          <a:p>
            <a:pPr marL="180975" lvl="1" indent="-84138">
              <a:buFont typeface="Courier New" panose="02070309020205020404" pitchFamily="49" charset="0"/>
              <a:buChar char="o"/>
              <a:tabLst>
                <a:tab pos="87313" algn="l"/>
              </a:tabLst>
            </a:pPr>
            <a:r>
              <a:rPr lang="fr-FR" sz="900" b="1" dirty="0" smtClean="0"/>
              <a:t> Estimation de l’effort de mise en  conformité,</a:t>
            </a:r>
          </a:p>
          <a:p>
            <a:pPr marL="176213" lvl="1" indent="-79375">
              <a:buFont typeface="Courier New" panose="02070309020205020404" pitchFamily="49" charset="0"/>
              <a:buChar char="o"/>
              <a:tabLst>
                <a:tab pos="87313" algn="l"/>
              </a:tabLst>
            </a:pPr>
            <a:r>
              <a:rPr lang="fr-FR" sz="900" b="1" dirty="0" smtClean="0"/>
              <a:t> Synthèse (recommandations,  propositions, …</a:t>
            </a:r>
            <a:endParaRPr lang="fr-FR" sz="900" b="1" dirty="0"/>
          </a:p>
        </p:txBody>
      </p:sp>
      <p:sp>
        <p:nvSpPr>
          <p:cNvPr id="156" name="ZoneTexte 155"/>
          <p:cNvSpPr txBox="1"/>
          <p:nvPr/>
        </p:nvSpPr>
        <p:spPr>
          <a:xfrm>
            <a:off x="6598049" y="3299061"/>
            <a:ext cx="268587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Livrables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Réunion de clôture.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900" b="1" dirty="0" smtClean="0"/>
              <a:t>Rapport d’audit  (aide à la décision) :</a:t>
            </a:r>
          </a:p>
          <a:p>
            <a:pPr marL="176213" lvl="1" indent="-79375">
              <a:buFont typeface="Courier New" panose="02070309020205020404" pitchFamily="49" charset="0"/>
              <a:buChar char="o"/>
            </a:pPr>
            <a:r>
              <a:rPr lang="fr-FR" sz="900" b="1" dirty="0" smtClean="0"/>
              <a:t> Consolidation des matrices d’audit et approbation par les auditeurs,</a:t>
            </a:r>
          </a:p>
          <a:p>
            <a:pPr marL="176213" lvl="1" indent="-79375">
              <a:buFont typeface="Courier New" panose="02070309020205020404" pitchFamily="49" charset="0"/>
              <a:buChar char="o"/>
            </a:pPr>
            <a:r>
              <a:rPr lang="fr-FR" sz="900" b="1" dirty="0" smtClean="0"/>
              <a:t> Recommandations (GO/NOGO,…),</a:t>
            </a:r>
          </a:p>
          <a:p>
            <a:pPr marL="176213" lvl="1" indent="-79375">
              <a:buFont typeface="Courier New" panose="02070309020205020404" pitchFamily="49" charset="0"/>
              <a:buChar char="o"/>
            </a:pPr>
            <a:r>
              <a:rPr lang="fr-FR" sz="900" b="1" dirty="0" smtClean="0"/>
              <a:t> Scénarios d’intégration de l’application  dans le patrimoine applicatif du SI.</a:t>
            </a:r>
            <a:endParaRPr lang="fr-FR" sz="900" b="1" dirty="0"/>
          </a:p>
        </p:txBody>
      </p:sp>
      <p:cxnSp>
        <p:nvCxnSpPr>
          <p:cNvPr id="157" name="Connecteur droit avec flèche 156"/>
          <p:cNvCxnSpPr/>
          <p:nvPr/>
        </p:nvCxnSpPr>
        <p:spPr>
          <a:xfrm>
            <a:off x="9363643" y="4531191"/>
            <a:ext cx="0" cy="23733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/>
          <p:nvPr/>
        </p:nvCxnSpPr>
        <p:spPr>
          <a:xfrm flipH="1">
            <a:off x="8201198" y="4768532"/>
            <a:ext cx="1188021" cy="163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5832646" y="5102083"/>
            <a:ext cx="1291859" cy="3317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</a:t>
            </a:r>
            <a:endParaRPr lang="fr-F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" name="Groupe 159"/>
          <p:cNvGrpSpPr/>
          <p:nvPr/>
        </p:nvGrpSpPr>
        <p:grpSpPr>
          <a:xfrm>
            <a:off x="522002" y="4625869"/>
            <a:ext cx="1852747" cy="303716"/>
            <a:chOff x="2420663" y="5172836"/>
            <a:chExt cx="1762472" cy="389012"/>
          </a:xfrm>
        </p:grpSpPr>
        <p:sp>
          <p:nvSpPr>
            <p:cNvPr id="161" name="Rectangle à coins arrondis 160"/>
            <p:cNvSpPr/>
            <p:nvPr/>
          </p:nvSpPr>
          <p:spPr>
            <a:xfrm>
              <a:off x="2420663" y="5196865"/>
              <a:ext cx="1762472" cy="364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2541527" y="5172836"/>
              <a:ext cx="1509953" cy="354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 smtClean="0"/>
                <a:t>Mise en conformité</a:t>
              </a:r>
              <a:endParaRPr lang="fr-FR" sz="1200" b="1" dirty="0"/>
            </a:p>
          </p:txBody>
        </p:sp>
      </p:grpSp>
      <p:cxnSp>
        <p:nvCxnSpPr>
          <p:cNvPr id="163" name="Connecteur droit avec flèche 162"/>
          <p:cNvCxnSpPr>
            <a:stCxn id="173" idx="1"/>
          </p:cNvCxnSpPr>
          <p:nvPr/>
        </p:nvCxnSpPr>
        <p:spPr>
          <a:xfrm flipH="1" flipV="1">
            <a:off x="5541948" y="5787825"/>
            <a:ext cx="806744" cy="44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6652499" y="5575592"/>
            <a:ext cx="761665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100" b="1" i="1" dirty="0" smtClean="0"/>
              <a:t>NO GO</a:t>
            </a:r>
            <a:endParaRPr lang="fr-FR" sz="1100" b="1" i="1" dirty="0"/>
          </a:p>
        </p:txBody>
      </p:sp>
      <p:cxnSp>
        <p:nvCxnSpPr>
          <p:cNvPr id="165" name="Connecteur droit avec flèche 164"/>
          <p:cNvCxnSpPr>
            <a:stCxn id="161" idx="2"/>
            <a:endCxn id="174" idx="0"/>
          </p:cNvCxnSpPr>
          <p:nvPr/>
        </p:nvCxnSpPr>
        <p:spPr>
          <a:xfrm>
            <a:off x="1448375" y="4929585"/>
            <a:ext cx="0" cy="66515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6553131" y="5787825"/>
            <a:ext cx="93992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e 166"/>
          <p:cNvGrpSpPr/>
          <p:nvPr/>
        </p:nvGrpSpPr>
        <p:grpSpPr>
          <a:xfrm>
            <a:off x="2486984" y="5649326"/>
            <a:ext cx="1093747" cy="301454"/>
            <a:chOff x="2540208" y="5159910"/>
            <a:chExt cx="1839274" cy="386115"/>
          </a:xfrm>
        </p:grpSpPr>
        <p:sp>
          <p:nvSpPr>
            <p:cNvPr id="168" name="Rectangle à coins arrondis 167"/>
            <p:cNvSpPr/>
            <p:nvPr/>
          </p:nvSpPr>
          <p:spPr>
            <a:xfrm>
              <a:off x="2540208" y="5171765"/>
              <a:ext cx="1839274" cy="3742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2659143" y="5159910"/>
              <a:ext cx="1585584" cy="354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 smtClean="0"/>
                <a:t>Réécriture</a:t>
              </a:r>
              <a:endParaRPr lang="fr-FR" sz="1200" b="1" dirty="0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7086257" y="5500963"/>
            <a:ext cx="23845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000" b="1" dirty="0">
                <a:solidFill>
                  <a:prstClr val="black"/>
                </a:solidFill>
              </a:rPr>
              <a:t>Abandon de </a:t>
            </a:r>
            <a:r>
              <a:rPr lang="fr-FR" sz="1000" b="1" dirty="0" smtClean="0">
                <a:solidFill>
                  <a:prstClr val="black"/>
                </a:solidFill>
              </a:rPr>
              <a:t>l’intégration</a:t>
            </a:r>
          </a:p>
          <a:p>
            <a:pPr lvl="0" algn="ctr"/>
            <a:r>
              <a:rPr lang="fr-FR" sz="1000" b="1" dirty="0" smtClean="0">
                <a:solidFill>
                  <a:prstClr val="black"/>
                </a:solidFill>
              </a:rPr>
              <a:t>de l’application</a:t>
            </a:r>
          </a:p>
          <a:p>
            <a:pPr lvl="0" algn="ctr"/>
            <a:r>
              <a:rPr lang="fr-FR" sz="1000" b="1" dirty="0" smtClean="0">
                <a:solidFill>
                  <a:prstClr val="black"/>
                </a:solidFill>
              </a:rPr>
              <a:t>dans </a:t>
            </a:r>
            <a:r>
              <a:rPr lang="fr-FR" sz="1000" b="1" dirty="0">
                <a:solidFill>
                  <a:prstClr val="black"/>
                </a:solidFill>
              </a:rPr>
              <a:t>le patrimoine applicatif du </a:t>
            </a:r>
            <a:r>
              <a:rPr lang="fr-FR" sz="1000" b="1" dirty="0" smtClean="0">
                <a:solidFill>
                  <a:prstClr val="black"/>
                </a:solidFill>
              </a:rPr>
              <a:t>SI</a:t>
            </a:r>
            <a:endParaRPr lang="fr-FR" sz="1000" b="1" dirty="0">
              <a:solidFill>
                <a:prstClr val="black"/>
              </a:solidFill>
            </a:endParaRPr>
          </a:p>
        </p:txBody>
      </p:sp>
      <p:sp>
        <p:nvSpPr>
          <p:cNvPr id="171" name="Pentagone 170"/>
          <p:cNvSpPr/>
          <p:nvPr/>
        </p:nvSpPr>
        <p:spPr>
          <a:xfrm flipH="1">
            <a:off x="3932649" y="5113024"/>
            <a:ext cx="1176122" cy="330442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Cadrage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Instruction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72" name="Organigramme : Décision 171"/>
          <p:cNvSpPr/>
          <p:nvPr/>
        </p:nvSpPr>
        <p:spPr>
          <a:xfrm>
            <a:off x="2825698" y="5113024"/>
            <a:ext cx="259770" cy="328346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Décision 172"/>
          <p:cNvSpPr/>
          <p:nvPr/>
        </p:nvSpPr>
        <p:spPr>
          <a:xfrm>
            <a:off x="6348692" y="5628142"/>
            <a:ext cx="259770" cy="328346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Pentagone 173"/>
          <p:cNvSpPr/>
          <p:nvPr/>
        </p:nvSpPr>
        <p:spPr>
          <a:xfrm flipH="1">
            <a:off x="470501" y="5594740"/>
            <a:ext cx="1727861" cy="420719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Processus informatiques (SMI)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6856801" y="4590243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Comité Labellisation</a:t>
            </a:r>
            <a:endParaRPr lang="fr-FR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Ellipse 175"/>
          <p:cNvSpPr/>
          <p:nvPr/>
        </p:nvSpPr>
        <p:spPr>
          <a:xfrm>
            <a:off x="5806379" y="4590242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Comité domaine</a:t>
            </a:r>
            <a:endParaRPr lang="fr-FR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ZoneTexte 176"/>
          <p:cNvSpPr txBox="1"/>
          <p:nvPr/>
        </p:nvSpPr>
        <p:spPr>
          <a:xfrm>
            <a:off x="8159352" y="4522754"/>
            <a:ext cx="1245735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d’audit</a:t>
            </a:r>
            <a:endParaRPr lang="fr-FR" sz="11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Ellipse 177"/>
          <p:cNvSpPr/>
          <p:nvPr/>
        </p:nvSpPr>
        <p:spPr>
          <a:xfrm>
            <a:off x="4794044" y="4591879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locale</a:t>
            </a:r>
            <a:endParaRPr lang="fr-FR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9" name="Connecteur droit avec flèche 178"/>
          <p:cNvCxnSpPr>
            <a:stCxn id="176" idx="4"/>
            <a:endCxn id="159" idx="0"/>
          </p:cNvCxnSpPr>
          <p:nvPr/>
        </p:nvCxnSpPr>
        <p:spPr>
          <a:xfrm flipH="1">
            <a:off x="6478576" y="4946819"/>
            <a:ext cx="1" cy="1552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159" idx="4"/>
            <a:endCxn id="173" idx="0"/>
          </p:cNvCxnSpPr>
          <p:nvPr/>
        </p:nvCxnSpPr>
        <p:spPr>
          <a:xfrm>
            <a:off x="6478576" y="5433788"/>
            <a:ext cx="1" cy="194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511061" y="5585174"/>
            <a:ext cx="843659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 smtClean="0"/>
              <a:t>GO PROJET</a:t>
            </a:r>
            <a:endParaRPr lang="fr-FR" sz="1100" b="1" i="1" dirty="0"/>
          </a:p>
        </p:txBody>
      </p:sp>
      <p:cxnSp>
        <p:nvCxnSpPr>
          <p:cNvPr id="182" name="Connecteur droit avec flèche 181"/>
          <p:cNvCxnSpPr/>
          <p:nvPr/>
        </p:nvCxnSpPr>
        <p:spPr>
          <a:xfrm flipH="1">
            <a:off x="2380395" y="4768530"/>
            <a:ext cx="593558" cy="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>
            <a:off x="5047020" y="5433788"/>
            <a:ext cx="494927" cy="967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>
            <a:endCxn id="172" idx="0"/>
          </p:cNvCxnSpPr>
          <p:nvPr/>
        </p:nvCxnSpPr>
        <p:spPr>
          <a:xfrm>
            <a:off x="2955583" y="4768530"/>
            <a:ext cx="0" cy="3444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/>
          <p:nvPr/>
        </p:nvCxnSpPr>
        <p:spPr>
          <a:xfrm flipV="1">
            <a:off x="5541947" y="5433789"/>
            <a:ext cx="0" cy="37131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/>
          <p:cNvSpPr/>
          <p:nvPr/>
        </p:nvSpPr>
        <p:spPr>
          <a:xfrm>
            <a:off x="7936801" y="1003939"/>
            <a:ext cx="1409422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locale</a:t>
            </a:r>
            <a:endParaRPr lang="fr-FR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Ellipse 186"/>
          <p:cNvSpPr/>
          <p:nvPr/>
        </p:nvSpPr>
        <p:spPr>
          <a:xfrm>
            <a:off x="2029168" y="1236210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Comité Labellisation</a:t>
            </a:r>
            <a:endParaRPr lang="fr-FR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Connecteur droit avec flèche 187"/>
          <p:cNvCxnSpPr>
            <a:stCxn id="171" idx="3"/>
            <a:endCxn id="172" idx="3"/>
          </p:cNvCxnSpPr>
          <p:nvPr/>
        </p:nvCxnSpPr>
        <p:spPr>
          <a:xfrm flipH="1" flipV="1">
            <a:off x="3085468" y="5277197"/>
            <a:ext cx="847180" cy="104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68" idx="1"/>
            <a:endCxn id="174" idx="1"/>
          </p:cNvCxnSpPr>
          <p:nvPr/>
        </p:nvCxnSpPr>
        <p:spPr>
          <a:xfrm flipH="1">
            <a:off x="2198361" y="5804681"/>
            <a:ext cx="288622" cy="41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/>
          <p:cNvSpPr/>
          <p:nvPr/>
        </p:nvSpPr>
        <p:spPr>
          <a:xfrm>
            <a:off x="7947348" y="1414499"/>
            <a:ext cx="1409422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Gouvernance appli. locales</a:t>
            </a:r>
            <a:endParaRPr lang="fr-FR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7971009" y="1837090"/>
            <a:ext cx="1409422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Métiers</a:t>
            </a:r>
            <a:endParaRPr lang="fr-FR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2" name="Connecteur droit avec flèche 191"/>
          <p:cNvCxnSpPr/>
          <p:nvPr/>
        </p:nvCxnSpPr>
        <p:spPr>
          <a:xfrm flipH="1">
            <a:off x="7505568" y="1575670"/>
            <a:ext cx="424088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 flipV="1">
            <a:off x="7505568" y="1166162"/>
            <a:ext cx="0" cy="8492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 flipH="1">
            <a:off x="7505568" y="1166162"/>
            <a:ext cx="424088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>
            <a:stCxn id="191" idx="2"/>
          </p:cNvCxnSpPr>
          <p:nvPr/>
        </p:nvCxnSpPr>
        <p:spPr>
          <a:xfrm flipH="1">
            <a:off x="7512713" y="2015378"/>
            <a:ext cx="45829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4591868" y="1236866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</a:t>
            </a:r>
            <a:endParaRPr lang="fr-FR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5264067" y="1219094"/>
            <a:ext cx="1344396" cy="356577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Comité domaine</a:t>
            </a:r>
            <a:endParaRPr lang="fr-FR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ZoneTexte 197"/>
          <p:cNvSpPr txBox="1"/>
          <p:nvPr/>
        </p:nvSpPr>
        <p:spPr>
          <a:xfrm>
            <a:off x="700154" y="1487710"/>
            <a:ext cx="2788424" cy="107721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Entrants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Fiche de demande</a:t>
            </a:r>
          </a:p>
          <a:p>
            <a:r>
              <a:rPr lang="fr-FR" sz="900" i="1" dirty="0" smtClean="0"/>
              <a:t>+ doc. associés,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Pilote, </a:t>
            </a:r>
            <a:r>
              <a:rPr lang="fr-FR" sz="900" i="1" dirty="0"/>
              <a:t>correspondants MOA et MOE </a:t>
            </a:r>
            <a:r>
              <a:rPr lang="fr-FR" sz="900" i="1" dirty="0" smtClean="0"/>
              <a:t>désignés</a:t>
            </a:r>
            <a:r>
              <a:rPr lang="fr-FR" sz="900" i="1" dirty="0"/>
              <a:t>,</a:t>
            </a:r>
            <a:endParaRPr lang="fr-FR" sz="900" i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Niveau </a:t>
            </a:r>
            <a:r>
              <a:rPr lang="fr-FR" sz="900" i="1" dirty="0"/>
              <a:t>de conformité </a:t>
            </a:r>
            <a:r>
              <a:rPr lang="fr-FR" sz="900" i="1" dirty="0" smtClean="0"/>
              <a:t>requis,</a:t>
            </a:r>
            <a:endParaRPr lang="fr-FR" sz="900" i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Dates </a:t>
            </a:r>
            <a:r>
              <a:rPr lang="fr-FR" sz="900" i="1" dirty="0"/>
              <a:t>de début et de fin de la </a:t>
            </a:r>
            <a:r>
              <a:rPr lang="fr-FR" sz="900" i="1" dirty="0" smtClean="0"/>
              <a:t>procédure,</a:t>
            </a:r>
            <a:endParaRPr lang="fr-FR" sz="900" i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900" i="1" dirty="0" smtClean="0"/>
              <a:t>Volets </a:t>
            </a:r>
            <a:r>
              <a:rPr lang="fr-FR" sz="900" i="1" dirty="0"/>
              <a:t>à auditer identifiés et auditeurs </a:t>
            </a:r>
            <a:r>
              <a:rPr lang="fr-FR" sz="900" i="1" dirty="0" smtClean="0"/>
              <a:t>désignés.</a:t>
            </a:r>
            <a:endParaRPr lang="fr-FR" sz="900" i="1" dirty="0"/>
          </a:p>
        </p:txBody>
      </p:sp>
      <p:sp>
        <p:nvSpPr>
          <p:cNvPr id="199" name="ZoneTexte 198"/>
          <p:cNvSpPr txBox="1"/>
          <p:nvPr/>
        </p:nvSpPr>
        <p:spPr>
          <a:xfrm>
            <a:off x="3659067" y="1071877"/>
            <a:ext cx="7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/>
              <a:t>Demande validée</a:t>
            </a:r>
          </a:p>
        </p:txBody>
      </p:sp>
      <p:sp>
        <p:nvSpPr>
          <p:cNvPr id="200" name="ZoneTexte 199"/>
          <p:cNvSpPr txBox="1"/>
          <p:nvPr/>
        </p:nvSpPr>
        <p:spPr>
          <a:xfrm>
            <a:off x="772496" y="1182972"/>
            <a:ext cx="1224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/>
              <a:t>Demande priorisée</a:t>
            </a: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2955584" y="5454972"/>
            <a:ext cx="1" cy="194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173" idx="2"/>
          </p:cNvCxnSpPr>
          <p:nvPr/>
        </p:nvCxnSpPr>
        <p:spPr>
          <a:xfrm>
            <a:off x="6478577" y="5956488"/>
            <a:ext cx="0" cy="27319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295037" y="6233246"/>
            <a:ext cx="238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000" b="1" dirty="0" smtClean="0">
                <a:solidFill>
                  <a:prstClr val="black"/>
                </a:solidFill>
              </a:rPr>
              <a:t>GO pour une diffusion </a:t>
            </a:r>
            <a:br>
              <a:rPr lang="fr-FR" sz="1000" b="1" dirty="0" smtClean="0">
                <a:solidFill>
                  <a:prstClr val="black"/>
                </a:solidFill>
              </a:rPr>
            </a:br>
            <a:r>
              <a:rPr lang="fr-FR" sz="1000" b="1" dirty="0" smtClean="0">
                <a:solidFill>
                  <a:prstClr val="black"/>
                </a:solidFill>
              </a:rPr>
              <a:t>entre CPAM</a:t>
            </a:r>
            <a:endParaRPr lang="fr-FR" sz="1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/>
      <p:bldP spid="143" grpId="0"/>
      <p:bldP spid="145" grpId="0"/>
      <p:bldP spid="149" grpId="0"/>
      <p:bldP spid="150" grpId="0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9" grpId="0" animBg="1"/>
      <p:bldP spid="164" grpId="0"/>
      <p:bldP spid="170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/>
      <p:bldP spid="178" grpId="0" animBg="1"/>
      <p:bldP spid="181" grpId="0"/>
      <p:bldP spid="186" grpId="0" animBg="1"/>
      <p:bldP spid="187" grpId="0" animBg="1"/>
      <p:bldP spid="190" grpId="0" animBg="1"/>
      <p:bldP spid="191" grpId="0" animBg="1"/>
      <p:bldP spid="196" grpId="0" animBg="1"/>
      <p:bldP spid="197" grpId="0" animBg="1"/>
      <p:bldP spid="198" grpId="0"/>
      <p:bldP spid="199" grpId="0"/>
      <p:bldP spid="200" grpId="0"/>
      <p:bldP spid="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3"/>
          <p:cNvSpPr>
            <a:spLocks noChangeShapeType="1"/>
          </p:cNvSpPr>
          <p:nvPr/>
        </p:nvSpPr>
        <p:spPr bwMode="auto">
          <a:xfrm>
            <a:off x="1542654" y="2133600"/>
            <a:ext cx="7176690" cy="1588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723" name="Line 4"/>
          <p:cNvSpPr>
            <a:spLocks noChangeShapeType="1"/>
          </p:cNvSpPr>
          <p:nvPr/>
        </p:nvSpPr>
        <p:spPr bwMode="auto">
          <a:xfrm flipV="1">
            <a:off x="8719344" y="2133601"/>
            <a:ext cx="1720" cy="1008063"/>
          </a:xfrm>
          <a:prstGeom prst="line">
            <a:avLst/>
          </a:prstGeom>
          <a:noFill/>
          <a:ln w="28575">
            <a:solidFill>
              <a:srgbClr val="082A6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724" name="Rectangle 5"/>
          <p:cNvSpPr>
            <a:spLocks noChangeAspect="1" noChangeArrowheads="1"/>
          </p:cNvSpPr>
          <p:nvPr/>
        </p:nvSpPr>
        <p:spPr bwMode="auto">
          <a:xfrm>
            <a:off x="8174171" y="3141664"/>
            <a:ext cx="1014677" cy="915987"/>
          </a:xfrm>
          <a:prstGeom prst="rect">
            <a:avLst/>
          </a:prstGeom>
          <a:solidFill>
            <a:srgbClr val="082A62"/>
          </a:solidFill>
          <a:ln w="12700">
            <a:solidFill>
              <a:srgbClr val="082A62"/>
            </a:solidFill>
            <a:miter lim="800000"/>
            <a:headEnd/>
            <a:tailEnd/>
          </a:ln>
        </p:spPr>
        <p:txBody>
          <a:bodyPr wrap="none" lIns="91395" tIns="45697" rIns="91395" bIns="45697" anchor="ctr"/>
          <a:lstStyle/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8725" name="Text Box 6"/>
          <p:cNvSpPr txBox="1">
            <a:spLocks noChangeArrowheads="1"/>
          </p:cNvSpPr>
          <p:nvPr/>
        </p:nvSpPr>
        <p:spPr bwMode="auto">
          <a:xfrm>
            <a:off x="1542654" y="3140968"/>
            <a:ext cx="6506690" cy="95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5" tIns="45697" rIns="91395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rgbClr val="082A62"/>
                </a:solidFill>
                <a:latin typeface="Calibri" pitchFamily="34" charset="0"/>
              </a:rPr>
              <a:t>Présentation de l’application à labelliser : </a:t>
            </a:r>
            <a:r>
              <a:rPr lang="fr-FR" sz="2800" b="1" dirty="0" smtClean="0">
                <a:solidFill>
                  <a:srgbClr val="082A62"/>
                </a:solidFill>
                <a:latin typeface="Calibri" pitchFamily="34" charset="0"/>
              </a:rPr>
              <a:t>THEMIS</a:t>
            </a:r>
            <a:endParaRPr lang="fr-FR" sz="2800" b="1" dirty="0">
              <a:solidFill>
                <a:srgbClr val="082A62"/>
              </a:solidFill>
              <a:latin typeface="Calibri" pitchFamily="34" charset="0"/>
            </a:endParaRPr>
          </a:p>
        </p:txBody>
      </p:sp>
      <p:sp>
        <p:nvSpPr>
          <p:cNvPr id="8198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8956675" y="6417332"/>
            <a:ext cx="949325" cy="455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sz="1050" dirty="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7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/>
          <p:cNvSpPr txBox="1">
            <a:spLocks/>
          </p:cNvSpPr>
          <p:nvPr/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fr-FR" sz="105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8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 bwMode="auto">
          <a:xfrm>
            <a:off x="0" y="1"/>
            <a:ext cx="9513888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357188" lvl="1" indent="0" eaLnBrk="1" hangingPunct="1">
              <a:defRPr/>
            </a:pPr>
            <a:r>
              <a:rPr lang="fr-FR" sz="2000" kern="0" dirty="0">
                <a:latin typeface="+mj-lt"/>
                <a:ea typeface="+mj-ea"/>
                <a:cs typeface="+mj-cs"/>
              </a:rPr>
              <a:t>Présentation de l’application à labelliser : </a:t>
            </a:r>
            <a:r>
              <a:rPr lang="fr-FR" sz="2000" kern="0" dirty="0" smtClean="0">
                <a:latin typeface="+mj-lt"/>
                <a:ea typeface="+mj-ea"/>
                <a:cs typeface="+mj-cs"/>
              </a:rPr>
              <a:t>THEMIS (1/2</a:t>
            </a:r>
            <a:r>
              <a:rPr lang="fr-FR" sz="2000" kern="0" dirty="0" smtClean="0">
                <a:latin typeface="+mj-lt"/>
                <a:ea typeface="+mj-ea"/>
                <a:cs typeface="+mj-cs"/>
              </a:rPr>
              <a:t>)</a:t>
            </a:r>
            <a:endParaRPr lang="fr-FR" sz="2000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512676"/>
            <a:ext cx="4335083" cy="574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2" y="512677"/>
            <a:ext cx="4333819" cy="574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/>
          <p:cNvSpPr txBox="1">
            <a:spLocks/>
          </p:cNvSpPr>
          <p:nvPr/>
        </p:nvSpPr>
        <p:spPr bwMode="auto">
          <a:xfrm>
            <a:off x="8956675" y="6429376"/>
            <a:ext cx="949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fr-FR" sz="1050" smtClean="0">
              <a:solidFill>
                <a:srgbClr val="0C419A"/>
              </a:solidFill>
            </a:endParaRPr>
          </a:p>
          <a:p>
            <a:pPr>
              <a:defRPr/>
            </a:pPr>
            <a:fld id="{EBFA7E88-64FD-42CD-AC35-0F494DE88401}" type="slidenum">
              <a:rPr lang="fr-FR" sz="1050" smtClean="0">
                <a:solidFill>
                  <a:srgbClr val="0C419A"/>
                </a:solidFill>
              </a:rPr>
              <a:pPr>
                <a:defRPr/>
              </a:pPr>
              <a:t>9</a:t>
            </a:fld>
            <a:endParaRPr lang="fr-FR" sz="1050" dirty="0" smtClean="0">
              <a:solidFill>
                <a:srgbClr val="0C419A"/>
              </a:solidFill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 bwMode="auto">
          <a:xfrm>
            <a:off x="0" y="1"/>
            <a:ext cx="9513888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419A"/>
                </a:solidFill>
                <a:latin typeface="Arial" charset="0"/>
              </a:defRPr>
            </a:lvl9pPr>
          </a:lstStyle>
          <a:p>
            <a:pPr marL="357188" lvl="1" indent="0" eaLnBrk="1" hangingPunct="1">
              <a:defRPr/>
            </a:pPr>
            <a:r>
              <a:rPr lang="fr-FR" sz="2000" kern="0" dirty="0">
                <a:latin typeface="+mj-lt"/>
                <a:ea typeface="+mj-ea"/>
                <a:cs typeface="+mj-cs"/>
              </a:rPr>
              <a:t>Présentation de l’application à labelliser : </a:t>
            </a:r>
            <a:r>
              <a:rPr lang="fr-FR" sz="2000" kern="0" dirty="0" smtClean="0">
                <a:latin typeface="+mj-lt"/>
                <a:ea typeface="+mj-ea"/>
                <a:cs typeface="+mj-cs"/>
              </a:rPr>
              <a:t>THEMIS (2/2)</a:t>
            </a:r>
            <a:endParaRPr lang="fr-FR" sz="2000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2060848"/>
            <a:ext cx="20383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5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61217</TotalTime>
  <Words>820</Words>
  <Application>Microsoft Office PowerPoint</Application>
  <PresentationFormat>Format A4 (210 x 297 mm)</PresentationFormat>
  <Paragraphs>292</Paragraphs>
  <Slides>15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Nouvelle présentation</vt:lpstr>
      <vt:lpstr>1_Nouvelle présentation</vt:lpstr>
      <vt:lpstr>LABELLISATION  THEMIS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de l’exécution de la revue d’application</vt:lpstr>
      <vt:lpstr>Présentation PowerPoint</vt:lpstr>
      <vt:lpstr>Présentation PowerPoint</vt:lpstr>
      <vt:lpstr>Présentation PowerPoint</vt:lpstr>
    </vt:vector>
  </TitlesOfParts>
  <Company>Capgemini pour CNAMTS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Téléservices PS</dc:title>
  <dc:subject>Comité stratégique</dc:subject>
  <dc:creator>LESUR Damien</dc:creator>
  <cp:lastModifiedBy>LOQUET-09775</cp:lastModifiedBy>
  <cp:revision>3225</cp:revision>
  <cp:lastPrinted>2017-04-10T06:57:24Z</cp:lastPrinted>
  <dcterms:created xsi:type="dcterms:W3CDTF">2011-05-02T12:22:57Z</dcterms:created>
  <dcterms:modified xsi:type="dcterms:W3CDTF">2017-06-27T09:14:45Z</dcterms:modified>
</cp:coreProperties>
</file>