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083800" cy="7556500"/>
  <p:notesSz cx="100838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0"/>
              <a:t>Pôle Informatique </a:t>
            </a:r>
            <a:r>
              <a:rPr dirty="0" spc="-155"/>
              <a:t>/ </a:t>
            </a:r>
            <a:r>
              <a:rPr dirty="0" spc="-55"/>
              <a:t>Service </a:t>
            </a:r>
            <a:r>
              <a:rPr dirty="0" spc="-45"/>
              <a:t>développement</a:t>
            </a:r>
            <a:r>
              <a:rPr dirty="0" spc="-110"/>
              <a:t> </a:t>
            </a:r>
            <a:r>
              <a:rPr dirty="0" spc="-114"/>
              <a:t>/LV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 spc="-70"/>
              <a:t>RE</a:t>
            </a:r>
            <a:r>
              <a:rPr dirty="0" spc="-50"/>
              <a:t>S</a:t>
            </a:r>
            <a:r>
              <a:rPr dirty="0" spc="-130"/>
              <a:t>T</a:t>
            </a:r>
            <a:r>
              <a:rPr dirty="0" spc="-50"/>
              <a:t>R</a:t>
            </a:r>
            <a:r>
              <a:rPr dirty="0" spc="-75"/>
              <a:t>E</a:t>
            </a:r>
            <a:r>
              <a:rPr dirty="0" spc="-45"/>
              <a:t>I</a:t>
            </a:r>
            <a:r>
              <a:rPr dirty="0" spc="10"/>
              <a:t>N</a:t>
            </a:r>
            <a:r>
              <a:rPr dirty="0" spc="-135"/>
              <a:t>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0"/>
              <a:t>Pôle Informatique </a:t>
            </a:r>
            <a:r>
              <a:rPr dirty="0" spc="-155"/>
              <a:t>/ </a:t>
            </a:r>
            <a:r>
              <a:rPr dirty="0" spc="-55"/>
              <a:t>Service </a:t>
            </a:r>
            <a:r>
              <a:rPr dirty="0" spc="-45"/>
              <a:t>développement</a:t>
            </a:r>
            <a:r>
              <a:rPr dirty="0" spc="-110"/>
              <a:t> </a:t>
            </a:r>
            <a:r>
              <a:rPr dirty="0" spc="-114"/>
              <a:t>/LV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 spc="-70"/>
              <a:t>RE</a:t>
            </a:r>
            <a:r>
              <a:rPr dirty="0" spc="-50"/>
              <a:t>S</a:t>
            </a:r>
            <a:r>
              <a:rPr dirty="0" spc="-130"/>
              <a:t>T</a:t>
            </a:r>
            <a:r>
              <a:rPr dirty="0" spc="-50"/>
              <a:t>R</a:t>
            </a:r>
            <a:r>
              <a:rPr dirty="0" spc="-75"/>
              <a:t>E</a:t>
            </a:r>
            <a:r>
              <a:rPr dirty="0" spc="-45"/>
              <a:t>I</a:t>
            </a:r>
            <a:r>
              <a:rPr dirty="0" spc="10"/>
              <a:t>N</a:t>
            </a:r>
            <a:r>
              <a:rPr dirty="0" spc="-135"/>
              <a:t>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0"/>
              <a:t>Pôle Informatique </a:t>
            </a:r>
            <a:r>
              <a:rPr dirty="0" spc="-155"/>
              <a:t>/ </a:t>
            </a:r>
            <a:r>
              <a:rPr dirty="0" spc="-55"/>
              <a:t>Service </a:t>
            </a:r>
            <a:r>
              <a:rPr dirty="0" spc="-45"/>
              <a:t>développement</a:t>
            </a:r>
            <a:r>
              <a:rPr dirty="0" spc="-110"/>
              <a:t> </a:t>
            </a:r>
            <a:r>
              <a:rPr dirty="0" spc="-114"/>
              <a:t>/LV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 spc="-70"/>
              <a:t>RE</a:t>
            </a:r>
            <a:r>
              <a:rPr dirty="0" spc="-50"/>
              <a:t>S</a:t>
            </a:r>
            <a:r>
              <a:rPr dirty="0" spc="-130"/>
              <a:t>T</a:t>
            </a:r>
            <a:r>
              <a:rPr dirty="0" spc="-50"/>
              <a:t>R</a:t>
            </a:r>
            <a:r>
              <a:rPr dirty="0" spc="-75"/>
              <a:t>E</a:t>
            </a:r>
            <a:r>
              <a:rPr dirty="0" spc="-45"/>
              <a:t>I</a:t>
            </a:r>
            <a:r>
              <a:rPr dirty="0" spc="10"/>
              <a:t>N</a:t>
            </a:r>
            <a:r>
              <a:rPr dirty="0" spc="-135"/>
              <a:t>T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0"/>
              <a:t>Pôle Informatique </a:t>
            </a:r>
            <a:r>
              <a:rPr dirty="0" spc="-155"/>
              <a:t>/ </a:t>
            </a:r>
            <a:r>
              <a:rPr dirty="0" spc="-55"/>
              <a:t>Service </a:t>
            </a:r>
            <a:r>
              <a:rPr dirty="0" spc="-45"/>
              <a:t>développement</a:t>
            </a:r>
            <a:r>
              <a:rPr dirty="0" spc="-110"/>
              <a:t> </a:t>
            </a:r>
            <a:r>
              <a:rPr dirty="0" spc="-114"/>
              <a:t>/LV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 spc="-70"/>
              <a:t>RE</a:t>
            </a:r>
            <a:r>
              <a:rPr dirty="0" spc="-50"/>
              <a:t>S</a:t>
            </a:r>
            <a:r>
              <a:rPr dirty="0" spc="-130"/>
              <a:t>T</a:t>
            </a:r>
            <a:r>
              <a:rPr dirty="0" spc="-50"/>
              <a:t>R</a:t>
            </a:r>
            <a:r>
              <a:rPr dirty="0" spc="-75"/>
              <a:t>E</a:t>
            </a:r>
            <a:r>
              <a:rPr dirty="0" spc="-45"/>
              <a:t>I</a:t>
            </a:r>
            <a:r>
              <a:rPr dirty="0" spc="10"/>
              <a:t>N</a:t>
            </a:r>
            <a:r>
              <a:rPr dirty="0" spc="-135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0"/>
              <a:t>Pôle Informatique </a:t>
            </a:r>
            <a:r>
              <a:rPr dirty="0" spc="-155"/>
              <a:t>/ </a:t>
            </a:r>
            <a:r>
              <a:rPr dirty="0" spc="-55"/>
              <a:t>Service </a:t>
            </a:r>
            <a:r>
              <a:rPr dirty="0" spc="-45"/>
              <a:t>développement</a:t>
            </a:r>
            <a:r>
              <a:rPr dirty="0" spc="-110"/>
              <a:t> </a:t>
            </a:r>
            <a:r>
              <a:rPr dirty="0" spc="-114"/>
              <a:t>/LV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 spc="-70"/>
              <a:t>RE</a:t>
            </a:r>
            <a:r>
              <a:rPr dirty="0" spc="-50"/>
              <a:t>S</a:t>
            </a:r>
            <a:r>
              <a:rPr dirty="0" spc="-130"/>
              <a:t>T</a:t>
            </a:r>
            <a:r>
              <a:rPr dirty="0" spc="-50"/>
              <a:t>R</a:t>
            </a:r>
            <a:r>
              <a:rPr dirty="0" spc="-75"/>
              <a:t>E</a:t>
            </a:r>
            <a:r>
              <a:rPr dirty="0" spc="-45"/>
              <a:t>I</a:t>
            </a:r>
            <a:r>
              <a:rPr dirty="0" spc="10"/>
              <a:t>N</a:t>
            </a:r>
            <a:r>
              <a:rPr dirty="0" spc="-135"/>
              <a:t>T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84590" y="6731000"/>
            <a:ext cx="1162050" cy="6845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6800" y="384809"/>
            <a:ext cx="541020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320" y="1728470"/>
            <a:ext cx="8519160" cy="3032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1490" y="7216775"/>
            <a:ext cx="272034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0"/>
              <a:t>Pôle Informatique </a:t>
            </a:r>
            <a:r>
              <a:rPr dirty="0" spc="-155"/>
              <a:t>/ </a:t>
            </a:r>
            <a:r>
              <a:rPr dirty="0" spc="-55"/>
              <a:t>Service </a:t>
            </a:r>
            <a:r>
              <a:rPr dirty="0" spc="-45"/>
              <a:t>développement</a:t>
            </a:r>
            <a:r>
              <a:rPr dirty="0" spc="-110"/>
              <a:t> </a:t>
            </a:r>
            <a:r>
              <a:rPr dirty="0" spc="-114"/>
              <a:t>/LV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641850" y="7223759"/>
            <a:ext cx="80645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 spc="-70"/>
              <a:t>RE</a:t>
            </a:r>
            <a:r>
              <a:rPr dirty="0" spc="-50"/>
              <a:t>S</a:t>
            </a:r>
            <a:r>
              <a:rPr dirty="0" spc="-130"/>
              <a:t>T</a:t>
            </a:r>
            <a:r>
              <a:rPr dirty="0" spc="-50"/>
              <a:t>R</a:t>
            </a:r>
            <a:r>
              <a:rPr dirty="0" spc="-75"/>
              <a:t>E</a:t>
            </a:r>
            <a:r>
              <a:rPr dirty="0" spc="-45"/>
              <a:t>I</a:t>
            </a:r>
            <a:r>
              <a:rPr dirty="0" spc="10"/>
              <a:t>N</a:t>
            </a:r>
            <a:r>
              <a:rPr dirty="0" spc="-135"/>
              <a:t>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hyperlink" Target="https://www.youtube.com/watch?v=oWitn9hX9dM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0990"/>
            <a:ext cx="10079990" cy="1262380"/>
          </a:xfrm>
          <a:custGeom>
            <a:avLst/>
            <a:gdLst/>
            <a:ahLst/>
            <a:cxnLst/>
            <a:rect l="l" t="t" r="r" b="b"/>
            <a:pathLst>
              <a:path w="10079990" h="1262380">
                <a:moveTo>
                  <a:pt x="10079990" y="0"/>
                </a:moveTo>
                <a:lnTo>
                  <a:pt x="0" y="0"/>
                </a:lnTo>
                <a:lnTo>
                  <a:pt x="0" y="1262379"/>
                </a:lnTo>
                <a:lnTo>
                  <a:pt x="10079990" y="1262379"/>
                </a:lnTo>
                <a:lnTo>
                  <a:pt x="10079990" y="0"/>
                </a:lnTo>
                <a:close/>
              </a:path>
            </a:pathLst>
          </a:custGeom>
          <a:solidFill>
            <a:srgbClr val="00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1840" y="241300"/>
            <a:ext cx="8133715" cy="1320800"/>
          </a:xfrm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2700" marR="5080" indent="535940">
              <a:lnSpc>
                <a:spcPts val="4920"/>
              </a:lnSpc>
              <a:spcBef>
                <a:spcPts val="560"/>
              </a:spcBef>
              <a:tabLst>
                <a:tab pos="1691005" algn="l"/>
                <a:tab pos="2467610" algn="l"/>
                <a:tab pos="3033395" algn="l"/>
                <a:tab pos="6650355" algn="l"/>
                <a:tab pos="7582534" algn="l"/>
              </a:tabLst>
            </a:pPr>
            <a:r>
              <a:rPr dirty="0" spc="-5"/>
              <a:t>Éléments	d'informations	sur	la  notion	de	Signature</a:t>
            </a:r>
            <a:r>
              <a:rPr dirty="0" spc="-70"/>
              <a:t> </a:t>
            </a:r>
            <a:r>
              <a:rPr dirty="0" spc="-5"/>
              <a:t>Électronique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440" y="249174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65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12674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65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76301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65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399279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65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5034279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65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567055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65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2207259"/>
            <a:ext cx="7317105" cy="3839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100"/>
              </a:spcBef>
            </a:pPr>
            <a:r>
              <a:rPr dirty="0" sz="3200">
                <a:latin typeface="Liberation Sans"/>
                <a:cs typeface="Liberation Sans"/>
              </a:rPr>
              <a:t>La signature électronique ce n'est pas</a:t>
            </a:r>
            <a:r>
              <a:rPr dirty="0" sz="3200" spc="-85">
                <a:latin typeface="Liberation Sans"/>
                <a:cs typeface="Liberation Sans"/>
              </a:rPr>
              <a:t> </a:t>
            </a:r>
            <a:r>
              <a:rPr dirty="0" sz="3200" spc="-10">
                <a:latin typeface="Liberation Sans"/>
                <a:cs typeface="Liberation Sans"/>
              </a:rPr>
              <a:t>...  </a:t>
            </a:r>
            <a:r>
              <a:rPr dirty="0" sz="3200">
                <a:latin typeface="Liberation Sans"/>
                <a:cs typeface="Liberation Sans"/>
              </a:rPr>
              <a:t>La signature juridiquement</a:t>
            </a:r>
            <a:r>
              <a:rPr dirty="0" sz="3200" spc="-35">
                <a:latin typeface="Liberation Sans"/>
                <a:cs typeface="Liberation Sans"/>
              </a:rPr>
              <a:t> </a:t>
            </a:r>
            <a:r>
              <a:rPr dirty="0" sz="3200" spc="-5">
                <a:latin typeface="Liberation Sans"/>
                <a:cs typeface="Liberation Sans"/>
              </a:rPr>
              <a:t>valable</a:t>
            </a:r>
            <a:endParaRPr sz="3200">
              <a:latin typeface="Liberation Sans"/>
              <a:cs typeface="Liberation Sans"/>
            </a:endParaRPr>
          </a:p>
          <a:p>
            <a:pPr marL="12700" marR="3018790">
              <a:lnSpc>
                <a:spcPct val="130300"/>
              </a:lnSpc>
              <a:spcBef>
                <a:spcPts val="5"/>
              </a:spcBef>
            </a:pPr>
            <a:r>
              <a:rPr dirty="0" sz="3200">
                <a:latin typeface="Liberation Sans"/>
                <a:cs typeface="Liberation Sans"/>
              </a:rPr>
              <a:t>Le certificat Kesako ?  Les niveaux </a:t>
            </a:r>
            <a:r>
              <a:rPr dirty="0" sz="3200" spc="-5">
                <a:latin typeface="Liberation Sans"/>
                <a:cs typeface="Liberation Sans"/>
              </a:rPr>
              <a:t>de</a:t>
            </a:r>
            <a:r>
              <a:rPr dirty="0" sz="3200" spc="-65">
                <a:latin typeface="Liberation Sans"/>
                <a:cs typeface="Liberation Sans"/>
              </a:rPr>
              <a:t> </a:t>
            </a:r>
            <a:r>
              <a:rPr dirty="0" sz="3200">
                <a:latin typeface="Liberation Sans"/>
                <a:cs typeface="Liberation Sans"/>
              </a:rPr>
              <a:t>sécurité  Combien ça coûte</a:t>
            </a:r>
            <a:r>
              <a:rPr dirty="0" sz="3200" spc="-45">
                <a:latin typeface="Liberation Sans"/>
                <a:cs typeface="Liberation Sans"/>
              </a:rPr>
              <a:t> </a:t>
            </a:r>
            <a:r>
              <a:rPr dirty="0" sz="3200">
                <a:latin typeface="Liberation Sans"/>
                <a:cs typeface="Liberation Sans"/>
              </a:rPr>
              <a:t>?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3200">
                <a:latin typeface="Liberation Sans"/>
                <a:cs typeface="Liberation Sans"/>
              </a:rPr>
              <a:t>Pour </a:t>
            </a:r>
            <a:r>
              <a:rPr dirty="0" sz="3200" spc="-5">
                <a:latin typeface="Liberation Sans"/>
                <a:cs typeface="Liberation Sans"/>
              </a:rPr>
              <a:t>aller plus</a:t>
            </a:r>
            <a:r>
              <a:rPr dirty="0" sz="3200" spc="-10">
                <a:latin typeface="Liberation Sans"/>
                <a:cs typeface="Liberation Sans"/>
              </a:rPr>
              <a:t> </a:t>
            </a:r>
            <a:r>
              <a:rPr dirty="0" sz="3200" spc="-5">
                <a:latin typeface="Liberation Sans"/>
                <a:cs typeface="Liberation Sans"/>
              </a:rPr>
              <a:t>loin...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60159" y="3481070"/>
            <a:ext cx="2999740" cy="2998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0"/>
              <a:t>Pôle Informatique </a:t>
            </a:r>
            <a:r>
              <a:rPr dirty="0" spc="-155"/>
              <a:t>/ </a:t>
            </a:r>
            <a:r>
              <a:rPr dirty="0" spc="-55"/>
              <a:t>Service </a:t>
            </a:r>
            <a:r>
              <a:rPr dirty="0" spc="-45"/>
              <a:t>développement</a:t>
            </a:r>
            <a:r>
              <a:rPr dirty="0" spc="-110"/>
              <a:t> </a:t>
            </a:r>
            <a:r>
              <a:rPr dirty="0" spc="-114"/>
              <a:t>/LV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pc="-70"/>
              <a:t>RE</a:t>
            </a:r>
            <a:r>
              <a:rPr dirty="0" spc="-50"/>
              <a:t>S</a:t>
            </a:r>
            <a:r>
              <a:rPr dirty="0" spc="-130"/>
              <a:t>T</a:t>
            </a:r>
            <a:r>
              <a:rPr dirty="0" spc="-50"/>
              <a:t>R</a:t>
            </a:r>
            <a:r>
              <a:rPr dirty="0" spc="-75"/>
              <a:t>E</a:t>
            </a:r>
            <a:r>
              <a:rPr dirty="0" spc="-45"/>
              <a:t>I</a:t>
            </a:r>
            <a:r>
              <a:rPr dirty="0" spc="10"/>
              <a:t>N</a:t>
            </a:r>
            <a:r>
              <a:rPr dirty="0" spc="-135"/>
              <a:t>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230" y="1831339"/>
            <a:ext cx="12890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204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0230" y="3091180"/>
            <a:ext cx="12890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204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230" y="4018279"/>
            <a:ext cx="12890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204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36830" marR="5080">
              <a:lnSpc>
                <a:spcPts val="2620"/>
              </a:lnSpc>
              <a:spcBef>
                <a:spcPts val="340"/>
              </a:spcBef>
            </a:pPr>
            <a:r>
              <a:rPr dirty="0" spc="-15"/>
              <a:t>Abonnement mensuel signature en </a:t>
            </a:r>
            <a:r>
              <a:rPr dirty="0" spc="-10"/>
              <a:t>face à face (preuve </a:t>
            </a:r>
            <a:r>
              <a:rPr dirty="0" spc="-15"/>
              <a:t>d'identité  </a:t>
            </a:r>
            <a:r>
              <a:rPr dirty="0" spc="-10"/>
              <a:t>via </a:t>
            </a:r>
            <a:r>
              <a:rPr dirty="0" spc="-5"/>
              <a:t>carte</a:t>
            </a:r>
            <a:r>
              <a:rPr dirty="0" spc="-25"/>
              <a:t> </a:t>
            </a:r>
            <a:r>
              <a:rPr dirty="0" spc="-15"/>
              <a:t>d'identité)</a:t>
            </a:r>
          </a:p>
          <a:p>
            <a:pPr marL="36830">
              <a:lnSpc>
                <a:spcPct val="100000"/>
              </a:lnSpc>
              <a:spcBef>
                <a:spcPts val="780"/>
              </a:spcBef>
            </a:pPr>
            <a:r>
              <a:rPr dirty="0" spc="-15"/>
              <a:t>39,90€ HT</a:t>
            </a:r>
          </a:p>
          <a:p>
            <a:pPr marL="36830" marR="775335">
              <a:lnSpc>
                <a:spcPct val="129400"/>
              </a:lnSpc>
            </a:pPr>
            <a:r>
              <a:rPr dirty="0" spc="-15"/>
              <a:t>Abonnement mensuel signature </a:t>
            </a:r>
            <a:r>
              <a:rPr dirty="0" spc="-10"/>
              <a:t>à distance via </a:t>
            </a:r>
            <a:r>
              <a:rPr dirty="0" spc="-15"/>
              <a:t>Email </a:t>
            </a:r>
            <a:r>
              <a:rPr dirty="0" spc="-10"/>
              <a:t>+sms  </a:t>
            </a:r>
            <a:r>
              <a:rPr dirty="0" spc="-15"/>
              <a:t>9,90€</a:t>
            </a:r>
            <a:r>
              <a:rPr dirty="0" spc="-25"/>
              <a:t> </a:t>
            </a:r>
            <a:r>
              <a:rPr dirty="0" spc="-15"/>
              <a:t>HT</a:t>
            </a:r>
          </a:p>
          <a:p>
            <a:pPr marL="36830" marR="801370">
              <a:lnSpc>
                <a:spcPct val="129400"/>
              </a:lnSpc>
            </a:pPr>
            <a:r>
              <a:rPr dirty="0" spc="-15"/>
              <a:t>Abonnement mensuel signature en ligne </a:t>
            </a:r>
            <a:r>
              <a:rPr dirty="0" spc="-5"/>
              <a:t>sur </a:t>
            </a:r>
            <a:r>
              <a:rPr dirty="0" spc="-10"/>
              <a:t>leur site </a:t>
            </a:r>
            <a:r>
              <a:rPr dirty="0" spc="-15"/>
              <a:t>WEB  99,90€ HT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0230" y="5408929"/>
            <a:ext cx="12890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204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6450" y="5200396"/>
            <a:ext cx="6507480" cy="952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400"/>
              </a:lnSpc>
              <a:spcBef>
                <a:spcPts val="100"/>
              </a:spcBef>
            </a:pPr>
            <a:r>
              <a:rPr dirty="0" sz="2350" spc="-10">
                <a:latin typeface="Liberation Sans"/>
                <a:cs typeface="Liberation Sans"/>
              </a:rPr>
              <a:t>+ cout </a:t>
            </a:r>
            <a:r>
              <a:rPr dirty="0" sz="2350" spc="-15">
                <a:latin typeface="Liberation Sans"/>
                <a:cs typeface="Liberation Sans"/>
              </a:rPr>
              <a:t>par signature </a:t>
            </a:r>
            <a:r>
              <a:rPr dirty="0" sz="2350" spc="-10">
                <a:latin typeface="Liberation Sans"/>
                <a:cs typeface="Liberation Sans"/>
              </a:rPr>
              <a:t>(100 transactions) 189 euros  </a:t>
            </a:r>
            <a:r>
              <a:rPr dirty="0" sz="2350" spc="-15">
                <a:latin typeface="Liberation Sans"/>
                <a:cs typeface="Liberation Sans"/>
              </a:rPr>
              <a:t>1000 </a:t>
            </a:r>
            <a:r>
              <a:rPr dirty="0" sz="2350" spc="-10">
                <a:latin typeface="Liberation Sans"/>
                <a:cs typeface="Liberation Sans"/>
              </a:rPr>
              <a:t>transactions </a:t>
            </a:r>
            <a:r>
              <a:rPr dirty="0" sz="2350" spc="-15">
                <a:latin typeface="Liberation Sans"/>
                <a:cs typeface="Liberation Sans"/>
              </a:rPr>
              <a:t>1590</a:t>
            </a:r>
            <a:r>
              <a:rPr dirty="0" sz="2350" spc="-20">
                <a:latin typeface="Liberation Sans"/>
                <a:cs typeface="Liberation Sans"/>
              </a:rPr>
              <a:t> </a:t>
            </a:r>
            <a:r>
              <a:rPr dirty="0" sz="2350" spc="-15">
                <a:latin typeface="Liberation Sans"/>
                <a:cs typeface="Liberation Sans"/>
              </a:rPr>
              <a:t>euros</a:t>
            </a:r>
            <a:endParaRPr sz="235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71119"/>
            <a:ext cx="10079990" cy="755650"/>
          </a:xfrm>
          <a:custGeom>
            <a:avLst/>
            <a:gdLst/>
            <a:ahLst/>
            <a:cxnLst/>
            <a:rect l="l" t="t" r="r" b="b"/>
            <a:pathLst>
              <a:path w="10079990" h="755650">
                <a:moveTo>
                  <a:pt x="10079990" y="0"/>
                </a:moveTo>
                <a:lnTo>
                  <a:pt x="0" y="0"/>
                </a:lnTo>
                <a:lnTo>
                  <a:pt x="0" y="755650"/>
                </a:lnTo>
                <a:lnTo>
                  <a:pt x="10079990" y="755650"/>
                </a:lnTo>
                <a:lnTo>
                  <a:pt x="1007999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06979" y="71119"/>
            <a:ext cx="49047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Les </a:t>
            </a:r>
            <a:r>
              <a:rPr dirty="0"/>
              <a:t>coûts</a:t>
            </a:r>
            <a:r>
              <a:rPr dirty="0" spc="-65"/>
              <a:t> </a:t>
            </a:r>
            <a:r>
              <a:rPr dirty="0" spc="-5"/>
              <a:t>Sell&amp;sign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0"/>
              <a:t>Pôle Informatique </a:t>
            </a:r>
            <a:r>
              <a:rPr dirty="0" spc="-155"/>
              <a:t>/ </a:t>
            </a:r>
            <a:r>
              <a:rPr dirty="0" spc="-55"/>
              <a:t>Service </a:t>
            </a:r>
            <a:r>
              <a:rPr dirty="0" spc="-45"/>
              <a:t>développement</a:t>
            </a:r>
            <a:r>
              <a:rPr dirty="0" spc="-110"/>
              <a:t> </a:t>
            </a:r>
            <a:r>
              <a:rPr dirty="0" spc="-114"/>
              <a:t>/LV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pc="-70"/>
              <a:t>RE</a:t>
            </a:r>
            <a:r>
              <a:rPr dirty="0" spc="-50"/>
              <a:t>S</a:t>
            </a:r>
            <a:r>
              <a:rPr dirty="0" spc="-130"/>
              <a:t>T</a:t>
            </a:r>
            <a:r>
              <a:rPr dirty="0" spc="-50"/>
              <a:t>R</a:t>
            </a:r>
            <a:r>
              <a:rPr dirty="0" spc="-75"/>
              <a:t>E</a:t>
            </a:r>
            <a:r>
              <a:rPr dirty="0" spc="-45"/>
              <a:t>I</a:t>
            </a:r>
            <a:r>
              <a:rPr dirty="0" spc="10"/>
              <a:t>N</a:t>
            </a:r>
            <a:r>
              <a:rPr dirty="0" spc="-135"/>
              <a:t>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440" y="249174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65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312674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65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421894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65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2207259"/>
            <a:ext cx="8058784" cy="2387600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3200">
                <a:latin typeface="Liberation Sans"/>
                <a:cs typeface="Liberation Sans"/>
              </a:rPr>
              <a:t>Une </a:t>
            </a:r>
            <a:r>
              <a:rPr dirty="0" sz="3200" spc="-5">
                <a:latin typeface="Liberation Sans"/>
                <a:cs typeface="Liberation Sans"/>
              </a:rPr>
              <a:t>réglementation </a:t>
            </a:r>
            <a:r>
              <a:rPr dirty="0" sz="3200">
                <a:latin typeface="Liberation Sans"/>
                <a:cs typeface="Liberation Sans"/>
              </a:rPr>
              <a:t>Européenne à</a:t>
            </a:r>
            <a:r>
              <a:rPr dirty="0" sz="3200" spc="-5">
                <a:latin typeface="Liberation Sans"/>
                <a:cs typeface="Liberation Sans"/>
              </a:rPr>
              <a:t> </a:t>
            </a:r>
            <a:r>
              <a:rPr dirty="0" sz="3200">
                <a:latin typeface="Liberation Sans"/>
                <a:cs typeface="Liberation Sans"/>
              </a:rPr>
              <a:t>respecter</a:t>
            </a:r>
            <a:endParaRPr sz="3200">
              <a:latin typeface="Liberation Sans"/>
              <a:cs typeface="Liberation Sans"/>
            </a:endParaRPr>
          </a:p>
          <a:p>
            <a:pPr marL="12700" marR="198120">
              <a:lnSpc>
                <a:spcPts val="3590"/>
              </a:lnSpc>
              <a:spcBef>
                <a:spcPts val="1485"/>
              </a:spcBef>
            </a:pPr>
            <a:r>
              <a:rPr dirty="0" sz="3200">
                <a:latin typeface="Liberation Sans"/>
                <a:cs typeface="Liberation Sans"/>
              </a:rPr>
              <a:t>Des niveaux de </a:t>
            </a:r>
            <a:r>
              <a:rPr dirty="0" sz="3200" spc="-5">
                <a:latin typeface="Liberation Sans"/>
                <a:cs typeface="Liberation Sans"/>
              </a:rPr>
              <a:t>sécurité </a:t>
            </a:r>
            <a:r>
              <a:rPr dirty="0" sz="3200" spc="-10">
                <a:latin typeface="Liberation Sans"/>
                <a:cs typeface="Liberation Sans"/>
              </a:rPr>
              <a:t>différents </a:t>
            </a:r>
            <a:r>
              <a:rPr dirty="0" sz="3200">
                <a:latin typeface="Liberation Sans"/>
                <a:cs typeface="Liberation Sans"/>
              </a:rPr>
              <a:t>selon </a:t>
            </a:r>
            <a:r>
              <a:rPr dirty="0" sz="3200" spc="-5">
                <a:latin typeface="Liberation Sans"/>
                <a:cs typeface="Liberation Sans"/>
              </a:rPr>
              <a:t>les  fournisseurs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3200">
                <a:latin typeface="Liberation Sans"/>
                <a:cs typeface="Liberation Sans"/>
              </a:rPr>
              <a:t>Des </a:t>
            </a:r>
            <a:r>
              <a:rPr dirty="0" sz="3200" spc="-5">
                <a:latin typeface="Liberation Sans"/>
                <a:cs typeface="Liberation Sans"/>
              </a:rPr>
              <a:t>tarifs </a:t>
            </a:r>
            <a:r>
              <a:rPr dirty="0" sz="3200" spc="-10">
                <a:latin typeface="Liberation Sans"/>
                <a:cs typeface="Liberation Sans"/>
              </a:rPr>
              <a:t>différents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0078720" cy="1074420"/>
          </a:xfrm>
          <a:custGeom>
            <a:avLst/>
            <a:gdLst/>
            <a:ahLst/>
            <a:cxnLst/>
            <a:rect l="l" t="t" r="r" b="b"/>
            <a:pathLst>
              <a:path w="10078720" h="1074420">
                <a:moveTo>
                  <a:pt x="10078720" y="0"/>
                </a:moveTo>
                <a:lnTo>
                  <a:pt x="0" y="0"/>
                </a:lnTo>
                <a:lnTo>
                  <a:pt x="0" y="1074420"/>
                </a:lnTo>
                <a:lnTo>
                  <a:pt x="10078720" y="1074420"/>
                </a:lnTo>
                <a:lnTo>
                  <a:pt x="1007872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7790" y="383540"/>
            <a:ext cx="21062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Ré</a:t>
            </a:r>
            <a:r>
              <a:rPr dirty="0"/>
              <a:t>s</a:t>
            </a:r>
            <a:r>
              <a:rPr dirty="0" spc="-5"/>
              <a:t>umé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0"/>
              <a:t>Pôle Informatique </a:t>
            </a:r>
            <a:r>
              <a:rPr dirty="0" spc="-155"/>
              <a:t>/ </a:t>
            </a:r>
            <a:r>
              <a:rPr dirty="0" spc="-55"/>
              <a:t>Service </a:t>
            </a:r>
            <a:r>
              <a:rPr dirty="0" spc="-45"/>
              <a:t>développement</a:t>
            </a:r>
            <a:r>
              <a:rPr dirty="0" spc="-110"/>
              <a:t> </a:t>
            </a:r>
            <a:r>
              <a:rPr dirty="0" spc="-114"/>
              <a:t>/LV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pc="-70"/>
              <a:t>RE</a:t>
            </a:r>
            <a:r>
              <a:rPr dirty="0" spc="-50"/>
              <a:t>S</a:t>
            </a:r>
            <a:r>
              <a:rPr dirty="0" spc="-130"/>
              <a:t>T</a:t>
            </a:r>
            <a:r>
              <a:rPr dirty="0" spc="-50"/>
              <a:t>R</a:t>
            </a:r>
            <a:r>
              <a:rPr dirty="0" spc="-75"/>
              <a:t>E</a:t>
            </a:r>
            <a:r>
              <a:rPr dirty="0" spc="-45"/>
              <a:t>I</a:t>
            </a:r>
            <a:r>
              <a:rPr dirty="0" spc="10"/>
              <a:t>N</a:t>
            </a:r>
            <a:r>
              <a:rPr dirty="0" spc="-135"/>
              <a:t>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7426" y="7229475"/>
            <a:ext cx="372808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  <a:tabLst>
                <a:tab pos="2947035" algn="l"/>
              </a:tabLst>
            </a:pPr>
            <a:r>
              <a:rPr dirty="0" sz="1100" spc="-55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dirty="0" sz="1100" spc="-3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dirty="0" sz="1100" spc="-45">
                <a:solidFill>
                  <a:srgbClr val="0000FF"/>
                </a:solidFill>
                <a:latin typeface="Trebuchet MS"/>
                <a:cs typeface="Trebuchet MS"/>
              </a:rPr>
              <a:t>v</a:t>
            </a:r>
            <a:r>
              <a:rPr dirty="0" sz="1100" spc="-6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dirty="0" sz="1100" spc="-90">
                <a:solidFill>
                  <a:srgbClr val="0000FF"/>
                </a:solidFill>
                <a:latin typeface="Trebuchet MS"/>
                <a:cs typeface="Trebuchet MS"/>
              </a:rPr>
              <a:t>c</a:t>
            </a:r>
            <a:r>
              <a:rPr dirty="0" sz="1100" spc="-55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dirty="0" sz="1100" spc="-7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100" spc="-45">
                <a:solidFill>
                  <a:srgbClr val="0000FF"/>
                </a:solidFill>
                <a:latin typeface="Trebuchet MS"/>
                <a:cs typeface="Trebuchet MS"/>
              </a:rPr>
              <a:t>d</a:t>
            </a:r>
            <a:r>
              <a:rPr dirty="0" sz="1100" spc="-55">
                <a:solidFill>
                  <a:srgbClr val="0000FF"/>
                </a:solidFill>
                <a:latin typeface="Trebuchet MS"/>
                <a:cs typeface="Trebuchet MS"/>
              </a:rPr>
              <a:t>é</a:t>
            </a:r>
            <a:r>
              <a:rPr dirty="0" sz="1100" spc="-45">
                <a:solidFill>
                  <a:srgbClr val="0000FF"/>
                </a:solidFill>
                <a:latin typeface="Trebuchet MS"/>
                <a:cs typeface="Trebuchet MS"/>
              </a:rPr>
              <a:t>v</a:t>
            </a:r>
            <a:r>
              <a:rPr dirty="0" sz="1100" spc="-55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dirty="0" sz="1100" spc="-80">
                <a:solidFill>
                  <a:srgbClr val="0000FF"/>
                </a:solidFill>
                <a:latin typeface="Trebuchet MS"/>
                <a:cs typeface="Trebuchet MS"/>
              </a:rPr>
              <a:t>l</a:t>
            </a:r>
            <a:r>
              <a:rPr dirty="0" sz="1100" spc="-1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dirty="0" sz="1100" spc="-45">
                <a:solidFill>
                  <a:srgbClr val="0000FF"/>
                </a:solidFill>
                <a:latin typeface="Trebuchet MS"/>
                <a:cs typeface="Trebuchet MS"/>
              </a:rPr>
              <a:t>p</a:t>
            </a:r>
            <a:r>
              <a:rPr dirty="0" sz="1100" spc="-35">
                <a:solidFill>
                  <a:srgbClr val="0000FF"/>
                </a:solidFill>
                <a:latin typeface="Trebuchet MS"/>
                <a:cs typeface="Trebuchet MS"/>
              </a:rPr>
              <a:t>p</a:t>
            </a:r>
            <a:r>
              <a:rPr dirty="0" sz="1100" spc="-55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dirty="0" sz="1100" spc="-25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dirty="0" sz="1100" spc="-55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dirty="0" sz="1100" spc="-35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dirty="0" sz="1100" spc="-7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dirty="0" sz="1100" spc="-8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100" spc="-155">
                <a:solidFill>
                  <a:srgbClr val="0000FF"/>
                </a:solidFill>
                <a:latin typeface="Trebuchet MS"/>
                <a:cs typeface="Trebuchet MS"/>
              </a:rPr>
              <a:t>/</a:t>
            </a:r>
            <a:r>
              <a:rPr dirty="0" sz="1100" spc="-170">
                <a:solidFill>
                  <a:srgbClr val="0000FF"/>
                </a:solidFill>
                <a:latin typeface="Trebuchet MS"/>
                <a:cs typeface="Trebuchet MS"/>
              </a:rPr>
              <a:t>L</a:t>
            </a:r>
            <a:r>
              <a:rPr dirty="0" sz="1100" spc="-25">
                <a:solidFill>
                  <a:srgbClr val="0000FF"/>
                </a:solidFill>
                <a:latin typeface="Trebuchet MS"/>
                <a:cs typeface="Trebuchet MS"/>
              </a:rPr>
              <a:t>V</a:t>
            </a:r>
            <a:r>
              <a:rPr dirty="0" sz="110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dirty="0" baseline="-11904" sz="2100" spc="-104">
                <a:solidFill>
                  <a:srgbClr val="0000FF"/>
                </a:solidFill>
                <a:latin typeface="Trebuchet MS"/>
                <a:cs typeface="Trebuchet MS"/>
              </a:rPr>
              <a:t>RE</a:t>
            </a:r>
            <a:r>
              <a:rPr dirty="0" baseline="-11904" sz="2100" spc="-75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dirty="0" baseline="-11904" sz="2100" spc="-195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dirty="0" baseline="-11904" sz="2100" spc="-75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dirty="0" baseline="-11904" sz="2100" spc="-112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dirty="0" baseline="-11904" sz="2100" spc="-67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dirty="0" baseline="-11904" sz="2100" spc="15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dirty="0" baseline="-11904" sz="2100" spc="-202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endParaRPr baseline="-11904"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84590" y="6731000"/>
            <a:ext cx="1162050" cy="68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09433" y="3759019"/>
            <a:ext cx="5638262" cy="3740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0078720" cy="1074420"/>
          </a:xfrm>
          <a:custGeom>
            <a:avLst/>
            <a:gdLst/>
            <a:ahLst/>
            <a:cxnLst/>
            <a:rect l="l" t="t" r="r" b="b"/>
            <a:pathLst>
              <a:path w="10078720" h="1074420">
                <a:moveTo>
                  <a:pt x="10078720" y="0"/>
                </a:moveTo>
                <a:lnTo>
                  <a:pt x="0" y="0"/>
                </a:lnTo>
                <a:lnTo>
                  <a:pt x="0" y="1074420"/>
                </a:lnTo>
                <a:lnTo>
                  <a:pt x="10078720" y="1074420"/>
                </a:lnTo>
                <a:lnTo>
                  <a:pt x="1007872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36800" y="384809"/>
            <a:ext cx="52419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Pour aller plus loin</a:t>
            </a:r>
            <a:r>
              <a:rPr dirty="0" spc="-60"/>
              <a:t> </a:t>
            </a:r>
            <a:r>
              <a:rPr dirty="0" spc="-5"/>
              <a:t>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1490" y="7216775"/>
            <a:ext cx="122936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z="1100" spc="-50">
                <a:solidFill>
                  <a:srgbClr val="0000FF"/>
                </a:solidFill>
                <a:latin typeface="Trebuchet MS"/>
                <a:cs typeface="Trebuchet MS"/>
              </a:rPr>
              <a:t>Pôle Informatique </a:t>
            </a:r>
            <a:r>
              <a:rPr dirty="0" sz="1100" spc="-155">
                <a:solidFill>
                  <a:srgbClr val="0000FF"/>
                </a:solidFill>
                <a:latin typeface="Trebuchet MS"/>
                <a:cs typeface="Trebuchet MS"/>
              </a:rPr>
              <a:t>/</a:t>
            </a:r>
            <a:r>
              <a:rPr dirty="0" sz="1100" spc="-19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100" spc="-25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1750" y="1536700"/>
            <a:ext cx="7968615" cy="183515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2010"/>
              </a:lnSpc>
              <a:spcBef>
                <a:spcPts val="290"/>
              </a:spcBef>
              <a:tabLst>
                <a:tab pos="2953385" algn="l"/>
                <a:tab pos="5133975" algn="l"/>
              </a:tabLst>
            </a:pPr>
            <a:r>
              <a:rPr dirty="0" sz="1800" spc="-5">
                <a:latin typeface="Liberation Sans"/>
                <a:cs typeface="Liberation Sans"/>
              </a:rPr>
              <a:t>Démonstration </a:t>
            </a:r>
            <a:r>
              <a:rPr dirty="0" sz="1800" spc="-10" b="1">
                <a:latin typeface="Liberation Sans"/>
                <a:cs typeface="Liberation Sans"/>
              </a:rPr>
              <a:t>commerciale </a:t>
            </a:r>
            <a:r>
              <a:rPr dirty="0" sz="1800" spc="-5">
                <a:latin typeface="Liberation Sans"/>
                <a:cs typeface="Liberation Sans"/>
              </a:rPr>
              <a:t>un </a:t>
            </a:r>
            <a:r>
              <a:rPr dirty="0" sz="1800" spc="-10">
                <a:latin typeface="Liberation Sans"/>
                <a:cs typeface="Liberation Sans"/>
              </a:rPr>
              <a:t>peu</a:t>
            </a:r>
            <a:r>
              <a:rPr dirty="0" sz="1800" spc="40">
                <a:latin typeface="Liberation Sans"/>
                <a:cs typeface="Liberation Sans"/>
              </a:rPr>
              <a:t> </a:t>
            </a:r>
            <a:r>
              <a:rPr dirty="0" sz="1800" spc="-10">
                <a:latin typeface="Liberation Sans"/>
                <a:cs typeface="Liberation Sans"/>
              </a:rPr>
              <a:t>longue</a:t>
            </a:r>
            <a:r>
              <a:rPr dirty="0" sz="1800" spc="10">
                <a:latin typeface="Liberation Sans"/>
                <a:cs typeface="Liberation Sans"/>
              </a:rPr>
              <a:t> </a:t>
            </a:r>
            <a:r>
              <a:rPr dirty="0" sz="1800" spc="-5">
                <a:latin typeface="Liberation Sans"/>
                <a:cs typeface="Liberation Sans"/>
              </a:rPr>
              <a:t>mais	intéressante, </a:t>
            </a:r>
            <a:r>
              <a:rPr dirty="0" sz="1800" spc="-10">
                <a:latin typeface="Liberation Sans"/>
                <a:cs typeface="Liberation Sans"/>
              </a:rPr>
              <a:t>on peut  zapper dans</a:t>
            </a:r>
            <a:r>
              <a:rPr dirty="0" sz="1800" spc="40">
                <a:latin typeface="Liberation Sans"/>
                <a:cs typeface="Liberation Sans"/>
              </a:rPr>
              <a:t> </a:t>
            </a:r>
            <a:r>
              <a:rPr dirty="0" sz="1800" spc="-5">
                <a:latin typeface="Liberation Sans"/>
                <a:cs typeface="Liberation Sans"/>
              </a:rPr>
              <a:t>la</a:t>
            </a:r>
            <a:r>
              <a:rPr dirty="0" sz="1800" spc="10">
                <a:latin typeface="Liberation Sans"/>
                <a:cs typeface="Liberation Sans"/>
              </a:rPr>
              <a:t> </a:t>
            </a:r>
            <a:r>
              <a:rPr dirty="0" sz="1800" spc="-10">
                <a:latin typeface="Liberation Sans"/>
                <a:cs typeface="Liberation Sans"/>
              </a:rPr>
              <a:t>présentation	</a:t>
            </a:r>
            <a:r>
              <a:rPr dirty="0" sz="1800" spc="-10">
                <a:solidFill>
                  <a:srgbClr val="00007F"/>
                </a:solidFill>
                <a:latin typeface="Liberation Sans"/>
                <a:cs typeface="Liberation Sans"/>
                <a:hlinkClick r:id="rId4"/>
              </a:rPr>
              <a:t>https://www.youtube.com/watch?v=oWitn9hX9dM</a:t>
            </a:r>
            <a:endParaRPr sz="1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2090"/>
              </a:lnSpc>
            </a:pPr>
            <a:r>
              <a:rPr dirty="0" sz="1800" spc="-10">
                <a:latin typeface="Liberation Sans"/>
                <a:cs typeface="Liberation Sans"/>
              </a:rPr>
              <a:t>Quelques point </a:t>
            </a:r>
            <a:r>
              <a:rPr dirty="0" sz="1800" spc="-5">
                <a:latin typeface="Liberation Sans"/>
                <a:cs typeface="Liberation Sans"/>
              </a:rPr>
              <a:t>de repère </a:t>
            </a:r>
            <a:r>
              <a:rPr dirty="0" sz="1800" spc="-10">
                <a:latin typeface="Liberation Sans"/>
                <a:cs typeface="Liberation Sans"/>
              </a:rPr>
              <a:t>dans </a:t>
            </a:r>
            <a:r>
              <a:rPr dirty="0" sz="1800" spc="-5">
                <a:latin typeface="Liberation Sans"/>
                <a:cs typeface="Liberation Sans"/>
              </a:rPr>
              <a:t>la vidéo en</a:t>
            </a:r>
            <a:r>
              <a:rPr dirty="0" sz="1800" spc="25">
                <a:latin typeface="Liberation Sans"/>
                <a:cs typeface="Liberation Sans"/>
              </a:rPr>
              <a:t> </a:t>
            </a:r>
            <a:r>
              <a:rPr dirty="0" sz="1800" spc="-5" b="1" i="1">
                <a:latin typeface="Liberation Sans"/>
                <a:cs typeface="Liberation Sans"/>
              </a:rPr>
              <a:t>minute:seconde</a:t>
            </a:r>
            <a:endParaRPr sz="1800">
              <a:latin typeface="Liberation Sans"/>
              <a:cs typeface="Liberation Sans"/>
            </a:endParaRPr>
          </a:p>
          <a:p>
            <a:pPr marL="12700" marR="4279900">
              <a:lnSpc>
                <a:spcPts val="2010"/>
              </a:lnSpc>
              <a:spcBef>
                <a:spcPts val="125"/>
              </a:spcBef>
            </a:pPr>
            <a:r>
              <a:rPr dirty="0" sz="1800" spc="-5" b="1">
                <a:latin typeface="Liberation Sans"/>
                <a:cs typeface="Liberation Sans"/>
              </a:rPr>
              <a:t>Le principe </a:t>
            </a:r>
            <a:r>
              <a:rPr dirty="0" sz="1800" b="1">
                <a:latin typeface="Liberation Sans"/>
                <a:cs typeface="Liberation Sans"/>
              </a:rPr>
              <a:t>de </a:t>
            </a:r>
            <a:r>
              <a:rPr dirty="0" sz="1800" spc="-5" b="1">
                <a:latin typeface="Liberation Sans"/>
                <a:cs typeface="Liberation Sans"/>
              </a:rPr>
              <a:t>la signature </a:t>
            </a:r>
            <a:r>
              <a:rPr dirty="0" sz="1800" b="1">
                <a:latin typeface="Liberation Sans"/>
                <a:cs typeface="Liberation Sans"/>
              </a:rPr>
              <a:t>: </a:t>
            </a:r>
            <a:r>
              <a:rPr dirty="0" sz="1800" spc="-30" b="1">
                <a:latin typeface="Liberation Sans"/>
                <a:cs typeface="Liberation Sans"/>
              </a:rPr>
              <a:t>11:03  </a:t>
            </a:r>
            <a:r>
              <a:rPr dirty="0" sz="1800" spc="-5" b="1">
                <a:latin typeface="Liberation Sans"/>
                <a:cs typeface="Liberation Sans"/>
              </a:rPr>
              <a:t>Les niveaux de </a:t>
            </a:r>
            <a:r>
              <a:rPr dirty="0" sz="1800" spc="-10" b="1">
                <a:latin typeface="Liberation Sans"/>
                <a:cs typeface="Liberation Sans"/>
              </a:rPr>
              <a:t>sécurité </a:t>
            </a:r>
            <a:r>
              <a:rPr dirty="0" sz="1800" b="1">
                <a:latin typeface="Liberation Sans"/>
                <a:cs typeface="Liberation Sans"/>
              </a:rPr>
              <a:t>:</a:t>
            </a:r>
            <a:r>
              <a:rPr dirty="0" sz="1800" spc="-10" b="1">
                <a:latin typeface="Liberation Sans"/>
                <a:cs typeface="Liberation Sans"/>
              </a:rPr>
              <a:t> 21:43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1980"/>
              </a:lnSpc>
            </a:pPr>
            <a:r>
              <a:rPr dirty="0" sz="1800" spc="-5" b="1">
                <a:latin typeface="Liberation Sans"/>
                <a:cs typeface="Liberation Sans"/>
              </a:rPr>
              <a:t>La signature </a:t>
            </a:r>
            <a:r>
              <a:rPr dirty="0" sz="1800" b="1">
                <a:latin typeface="Liberation Sans"/>
                <a:cs typeface="Liberation Sans"/>
              </a:rPr>
              <a:t>d 'un </a:t>
            </a:r>
            <a:r>
              <a:rPr dirty="0" sz="1800" spc="-10" b="1">
                <a:latin typeface="Liberation Sans"/>
                <a:cs typeface="Liberation Sans"/>
              </a:rPr>
              <a:t>contrat </a:t>
            </a:r>
            <a:r>
              <a:rPr dirty="0" sz="1800" spc="-5" b="1">
                <a:latin typeface="Liberation Sans"/>
                <a:cs typeface="Liberation Sans"/>
              </a:rPr>
              <a:t>de travail </a:t>
            </a:r>
            <a:r>
              <a:rPr dirty="0" sz="1800" b="1">
                <a:latin typeface="Liberation Sans"/>
                <a:cs typeface="Liberation Sans"/>
              </a:rPr>
              <a:t>:</a:t>
            </a:r>
            <a:r>
              <a:rPr dirty="0" sz="1800" spc="10" b="1">
                <a:latin typeface="Liberation Sans"/>
                <a:cs typeface="Liberation Sans"/>
              </a:rPr>
              <a:t> </a:t>
            </a:r>
            <a:r>
              <a:rPr dirty="0" sz="1800" spc="-5" b="1">
                <a:latin typeface="Liberation Sans"/>
                <a:cs typeface="Liberation Sans"/>
              </a:rPr>
              <a:t>33:16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850" y="3869690"/>
            <a:ext cx="14160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215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850" y="4377690"/>
            <a:ext cx="14160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215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850" y="5614670"/>
            <a:ext cx="14160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215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6930" y="3642614"/>
            <a:ext cx="8680450" cy="227838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2550" spc="5">
                <a:latin typeface="Liberation Sans"/>
                <a:cs typeface="Liberation Sans"/>
              </a:rPr>
              <a:t>Un document </a:t>
            </a:r>
            <a:r>
              <a:rPr dirty="0" sz="2550">
                <a:latin typeface="Liberation Sans"/>
                <a:cs typeface="Liberation Sans"/>
              </a:rPr>
              <a:t>signé et</a:t>
            </a:r>
            <a:r>
              <a:rPr dirty="0" sz="2550" spc="-35">
                <a:latin typeface="Liberation Sans"/>
                <a:cs typeface="Liberation Sans"/>
              </a:rPr>
              <a:t> </a:t>
            </a:r>
            <a:r>
              <a:rPr dirty="0" sz="2550" spc="5">
                <a:latin typeface="Liberation Sans"/>
                <a:cs typeface="Liberation Sans"/>
              </a:rPr>
              <a:t>scanné</a:t>
            </a:r>
            <a:endParaRPr sz="2550">
              <a:latin typeface="Liberation Sans"/>
              <a:cs typeface="Liberation Sans"/>
            </a:endParaRPr>
          </a:p>
          <a:p>
            <a:pPr marL="12700" marR="520065">
              <a:lnSpc>
                <a:spcPts val="2870"/>
              </a:lnSpc>
              <a:spcBef>
                <a:spcPts val="1195"/>
              </a:spcBef>
              <a:tabLst>
                <a:tab pos="7466330" algn="l"/>
              </a:tabLst>
            </a:pPr>
            <a:r>
              <a:rPr dirty="0" sz="2550" spc="5">
                <a:latin typeface="Liberation Sans"/>
                <a:cs typeface="Liberation Sans"/>
              </a:rPr>
              <a:t>Une </a:t>
            </a:r>
            <a:r>
              <a:rPr dirty="0" sz="2550">
                <a:latin typeface="Liberation Sans"/>
                <a:cs typeface="Liberation Sans"/>
              </a:rPr>
              <a:t>signature </a:t>
            </a:r>
            <a:r>
              <a:rPr dirty="0" sz="2550" spc="5">
                <a:latin typeface="Liberation Sans"/>
                <a:cs typeface="Liberation Sans"/>
              </a:rPr>
              <a:t>scannée </a:t>
            </a:r>
            <a:r>
              <a:rPr dirty="0" sz="2550">
                <a:latin typeface="Liberation Sans"/>
                <a:cs typeface="Liberation Sans"/>
              </a:rPr>
              <a:t>et </a:t>
            </a:r>
            <a:r>
              <a:rPr dirty="0" sz="2550" spc="5">
                <a:latin typeface="Liberation Sans"/>
                <a:cs typeface="Liberation Sans"/>
              </a:rPr>
              <a:t>copiée sur</a:t>
            </a:r>
            <a:r>
              <a:rPr dirty="0" sz="2550" spc="30">
                <a:latin typeface="Liberation Sans"/>
                <a:cs typeface="Liberation Sans"/>
              </a:rPr>
              <a:t> </a:t>
            </a:r>
            <a:r>
              <a:rPr dirty="0" sz="2550" spc="5">
                <a:latin typeface="Liberation Sans"/>
                <a:cs typeface="Liberation Sans"/>
              </a:rPr>
              <a:t>un</a:t>
            </a:r>
            <a:r>
              <a:rPr dirty="0" sz="2550" spc="15">
                <a:latin typeface="Liberation Sans"/>
                <a:cs typeface="Liberation Sans"/>
              </a:rPr>
              <a:t> </a:t>
            </a:r>
            <a:r>
              <a:rPr dirty="0" sz="2550">
                <a:latin typeface="Liberation Sans"/>
                <a:cs typeface="Liberation Sans"/>
              </a:rPr>
              <a:t>document	(Cf.  </a:t>
            </a:r>
            <a:r>
              <a:rPr dirty="0" sz="2550" spc="-10">
                <a:latin typeface="Liberation Sans"/>
                <a:cs typeface="Liberation Sans"/>
              </a:rPr>
              <a:t>affaire </a:t>
            </a:r>
            <a:r>
              <a:rPr dirty="0" sz="2550" spc="5">
                <a:latin typeface="Liberation Sans"/>
                <a:cs typeface="Liberation Sans"/>
              </a:rPr>
              <a:t>Bygmalion </a:t>
            </a:r>
            <a:r>
              <a:rPr dirty="0" sz="2550">
                <a:latin typeface="Liberation Sans"/>
                <a:cs typeface="Liberation Sans"/>
              </a:rPr>
              <a:t>: </a:t>
            </a:r>
            <a:r>
              <a:rPr dirty="0" sz="2550" spc="5">
                <a:latin typeface="Liberation Sans"/>
                <a:cs typeface="Liberation Sans"/>
              </a:rPr>
              <a:t>impossible de savoir </a:t>
            </a:r>
            <a:r>
              <a:rPr dirty="0" sz="2550">
                <a:latin typeface="Liberation Sans"/>
                <a:cs typeface="Liberation Sans"/>
              </a:rPr>
              <a:t>qui </a:t>
            </a:r>
            <a:r>
              <a:rPr dirty="0" sz="2550" spc="5">
                <a:latin typeface="Liberation Sans"/>
                <a:cs typeface="Liberation Sans"/>
              </a:rPr>
              <a:t>a </a:t>
            </a:r>
            <a:r>
              <a:rPr dirty="0" sz="2550">
                <a:latin typeface="Liberation Sans"/>
                <a:cs typeface="Liberation Sans"/>
              </a:rPr>
              <a:t>réellement  </a:t>
            </a:r>
            <a:r>
              <a:rPr dirty="0" sz="2550" spc="5">
                <a:latin typeface="Liberation Sans"/>
                <a:cs typeface="Liberation Sans"/>
              </a:rPr>
              <a:t>signé)</a:t>
            </a:r>
            <a:endParaRPr sz="25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550" spc="5">
                <a:latin typeface="Liberation Sans"/>
                <a:cs typeface="Liberation Sans"/>
              </a:rPr>
              <a:t>Un </a:t>
            </a:r>
            <a:r>
              <a:rPr dirty="0" sz="2550">
                <a:latin typeface="Liberation Sans"/>
                <a:cs typeface="Liberation Sans"/>
              </a:rPr>
              <a:t>dispositif </a:t>
            </a:r>
            <a:r>
              <a:rPr dirty="0" sz="2550" spc="5">
                <a:latin typeface="Liberation Sans"/>
                <a:cs typeface="Liberation Sans"/>
              </a:rPr>
              <a:t>de </a:t>
            </a:r>
            <a:r>
              <a:rPr dirty="0" sz="2550">
                <a:latin typeface="Liberation Sans"/>
                <a:cs typeface="Liberation Sans"/>
              </a:rPr>
              <a:t>workflow </a:t>
            </a:r>
            <a:r>
              <a:rPr dirty="0" sz="2550" spc="5">
                <a:latin typeface="Liberation Sans"/>
                <a:cs typeface="Liberation Sans"/>
              </a:rPr>
              <a:t>de </a:t>
            </a:r>
            <a:r>
              <a:rPr dirty="0" sz="2550">
                <a:latin typeface="Liberation Sans"/>
                <a:cs typeface="Liberation Sans"/>
              </a:rPr>
              <a:t>validation </a:t>
            </a:r>
            <a:r>
              <a:rPr dirty="0" sz="2550" spc="5">
                <a:latin typeface="Liberation Sans"/>
                <a:cs typeface="Liberation Sans"/>
              </a:rPr>
              <a:t>simple</a:t>
            </a:r>
            <a:r>
              <a:rPr dirty="0" sz="2550" spc="80">
                <a:latin typeface="Liberation Sans"/>
                <a:cs typeface="Liberation Sans"/>
              </a:rPr>
              <a:t> </a:t>
            </a:r>
            <a:r>
              <a:rPr dirty="0" sz="2550">
                <a:latin typeface="Liberation Sans"/>
                <a:cs typeface="Liberation Sans"/>
              </a:rPr>
              <a:t>(e-Parapheur)</a:t>
            </a:r>
            <a:endParaRPr sz="255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250190"/>
            <a:ext cx="10079990" cy="1262380"/>
          </a:xfrm>
          <a:custGeom>
            <a:avLst/>
            <a:gdLst/>
            <a:ahLst/>
            <a:cxnLst/>
            <a:rect l="l" t="t" r="r" b="b"/>
            <a:pathLst>
              <a:path w="10079990" h="1262380">
                <a:moveTo>
                  <a:pt x="10079990" y="0"/>
                </a:moveTo>
                <a:lnTo>
                  <a:pt x="0" y="0"/>
                </a:lnTo>
                <a:lnTo>
                  <a:pt x="0" y="1262379"/>
                </a:lnTo>
                <a:lnTo>
                  <a:pt x="10079990" y="1262379"/>
                </a:lnTo>
                <a:lnTo>
                  <a:pt x="1007999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84020" y="190500"/>
            <a:ext cx="6703059" cy="1320800"/>
          </a:xfrm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715770" marR="5080" indent="-1703070">
              <a:lnSpc>
                <a:spcPts val="4920"/>
              </a:lnSpc>
              <a:spcBef>
                <a:spcPts val="560"/>
              </a:spcBef>
              <a:tabLst>
                <a:tab pos="3645535" algn="l"/>
                <a:tab pos="4833620" algn="l"/>
              </a:tabLst>
            </a:pPr>
            <a:r>
              <a:rPr dirty="0" spc="-5"/>
              <a:t>Un</a:t>
            </a:r>
            <a:r>
              <a:rPr dirty="0"/>
              <a:t>e</a:t>
            </a:r>
            <a:r>
              <a:rPr dirty="0" spc="-10"/>
              <a:t> </a:t>
            </a:r>
            <a:r>
              <a:rPr dirty="0"/>
              <a:t>s</a:t>
            </a:r>
            <a:r>
              <a:rPr dirty="0" spc="-5"/>
              <a:t>ignatur</a:t>
            </a:r>
            <a:r>
              <a:rPr dirty="0"/>
              <a:t>e	</a:t>
            </a:r>
            <a:r>
              <a:rPr dirty="0" spc="-5"/>
              <a:t>élec</a:t>
            </a:r>
            <a:r>
              <a:rPr dirty="0" spc="5"/>
              <a:t>t</a:t>
            </a:r>
            <a:r>
              <a:rPr dirty="0" spc="-5"/>
              <a:t>ronique  </a:t>
            </a:r>
            <a:r>
              <a:rPr dirty="0"/>
              <a:t>ce </a:t>
            </a:r>
            <a:r>
              <a:rPr dirty="0" spc="-5"/>
              <a:t>n'est</a:t>
            </a:r>
            <a:r>
              <a:rPr dirty="0" spc="-15"/>
              <a:t> </a:t>
            </a:r>
            <a:r>
              <a:rPr dirty="0" spc="-5"/>
              <a:t>pas	</a:t>
            </a:r>
            <a:r>
              <a:rPr dirty="0"/>
              <a:t>:</a:t>
            </a:r>
          </a:p>
        </p:txBody>
      </p:sp>
      <p:sp>
        <p:nvSpPr>
          <p:cNvPr id="8" name="object 8"/>
          <p:cNvSpPr/>
          <p:nvPr/>
        </p:nvSpPr>
        <p:spPr>
          <a:xfrm>
            <a:off x="3832859" y="1744979"/>
            <a:ext cx="1926589" cy="1926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0"/>
              <a:t>Pôle Informatique </a:t>
            </a:r>
            <a:r>
              <a:rPr dirty="0" spc="-155"/>
              <a:t>/ </a:t>
            </a:r>
            <a:r>
              <a:rPr dirty="0" spc="-55"/>
              <a:t>Service </a:t>
            </a:r>
            <a:r>
              <a:rPr dirty="0" spc="-45"/>
              <a:t>développement</a:t>
            </a:r>
            <a:r>
              <a:rPr dirty="0" spc="-110"/>
              <a:t> </a:t>
            </a:r>
            <a:r>
              <a:rPr dirty="0" spc="-114"/>
              <a:t>/LV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pc="-70"/>
              <a:t>RE</a:t>
            </a:r>
            <a:r>
              <a:rPr dirty="0" spc="-50"/>
              <a:t>S</a:t>
            </a:r>
            <a:r>
              <a:rPr dirty="0" spc="-130"/>
              <a:t>T</a:t>
            </a:r>
            <a:r>
              <a:rPr dirty="0" spc="-50"/>
              <a:t>R</a:t>
            </a:r>
            <a:r>
              <a:rPr dirty="0" spc="-75"/>
              <a:t>E</a:t>
            </a:r>
            <a:r>
              <a:rPr dirty="0" spc="-45"/>
              <a:t>I</a:t>
            </a:r>
            <a:r>
              <a:rPr dirty="0" spc="10"/>
              <a:t>N</a:t>
            </a:r>
            <a:r>
              <a:rPr dirty="0" spc="-135"/>
              <a:t>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0190"/>
            <a:ext cx="10079990" cy="1262380"/>
          </a:xfrm>
          <a:custGeom>
            <a:avLst/>
            <a:gdLst/>
            <a:ahLst/>
            <a:cxnLst/>
            <a:rect l="l" t="t" r="r" b="b"/>
            <a:pathLst>
              <a:path w="10079990" h="1262380">
                <a:moveTo>
                  <a:pt x="10079990" y="0"/>
                </a:moveTo>
                <a:lnTo>
                  <a:pt x="0" y="0"/>
                </a:lnTo>
                <a:lnTo>
                  <a:pt x="0" y="1262379"/>
                </a:lnTo>
                <a:lnTo>
                  <a:pt x="10079990" y="1262379"/>
                </a:lnTo>
                <a:lnTo>
                  <a:pt x="1007999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5950" y="190500"/>
            <a:ext cx="6299835" cy="1320800"/>
          </a:xfrm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023619" marR="5080" indent="-1010919">
              <a:lnSpc>
                <a:spcPts val="4920"/>
              </a:lnSpc>
              <a:spcBef>
                <a:spcPts val="560"/>
              </a:spcBef>
              <a:tabLst>
                <a:tab pos="3166110" algn="l"/>
                <a:tab pos="3242310" algn="l"/>
              </a:tabLst>
            </a:pPr>
            <a:r>
              <a:rPr dirty="0" spc="-5"/>
              <a:t>L</a:t>
            </a:r>
            <a:r>
              <a:rPr dirty="0"/>
              <a:t>a</a:t>
            </a:r>
            <a:r>
              <a:rPr dirty="0" spc="-5"/>
              <a:t> </a:t>
            </a:r>
            <a:r>
              <a:rPr dirty="0"/>
              <a:t>s</a:t>
            </a:r>
            <a:r>
              <a:rPr dirty="0" spc="-5"/>
              <a:t>ignatur</a:t>
            </a:r>
            <a:r>
              <a:rPr dirty="0"/>
              <a:t>e		</a:t>
            </a:r>
            <a:r>
              <a:rPr dirty="0" spc="-5"/>
              <a:t>élec</a:t>
            </a:r>
            <a:r>
              <a:rPr dirty="0" spc="5"/>
              <a:t>t</a:t>
            </a:r>
            <a:r>
              <a:rPr dirty="0" spc="-5"/>
              <a:t>ronique  </a:t>
            </a:r>
            <a:r>
              <a:rPr dirty="0"/>
              <a:t>à </a:t>
            </a:r>
            <a:r>
              <a:rPr dirty="0" spc="-5"/>
              <a:t>valeur	juridique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0"/>
              <a:t>Pôle Informatique </a:t>
            </a:r>
            <a:r>
              <a:rPr dirty="0" spc="-155"/>
              <a:t>/ </a:t>
            </a:r>
            <a:r>
              <a:rPr dirty="0" spc="-55"/>
              <a:t>Service </a:t>
            </a:r>
            <a:r>
              <a:rPr dirty="0" spc="-45"/>
              <a:t>développement</a:t>
            </a:r>
            <a:r>
              <a:rPr dirty="0" spc="-110"/>
              <a:t> </a:t>
            </a:r>
            <a:r>
              <a:rPr dirty="0" spc="-114"/>
              <a:t>/LV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pc="-70"/>
              <a:t>RE</a:t>
            </a:r>
            <a:r>
              <a:rPr dirty="0" spc="-50"/>
              <a:t>S</a:t>
            </a:r>
            <a:r>
              <a:rPr dirty="0" spc="-130"/>
              <a:t>T</a:t>
            </a:r>
            <a:r>
              <a:rPr dirty="0" spc="-50"/>
              <a:t>R</a:t>
            </a:r>
            <a:r>
              <a:rPr dirty="0" spc="-75"/>
              <a:t>E</a:t>
            </a:r>
            <a:r>
              <a:rPr dirty="0" spc="-45"/>
              <a:t>I</a:t>
            </a:r>
            <a:r>
              <a:rPr dirty="0" spc="10"/>
              <a:t>N</a:t>
            </a:r>
            <a:r>
              <a:rPr dirty="0" spc="-135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5169" y="1995170"/>
            <a:ext cx="8096884" cy="191897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algn="just" marL="12700" marR="65405">
              <a:lnSpc>
                <a:spcPct val="93300"/>
              </a:lnSpc>
              <a:spcBef>
                <a:spcPts val="244"/>
              </a:spcBef>
            </a:pPr>
            <a:r>
              <a:rPr dirty="0" sz="1800" spc="-5">
                <a:latin typeface="Liberation Sans"/>
                <a:cs typeface="Liberation Sans"/>
              </a:rPr>
              <a:t>La </a:t>
            </a:r>
            <a:r>
              <a:rPr dirty="0" sz="1800" spc="-10">
                <a:latin typeface="Liberation Sans"/>
                <a:cs typeface="Liberation Sans"/>
              </a:rPr>
              <a:t>parlement Européen </a:t>
            </a:r>
            <a:r>
              <a:rPr dirty="0" sz="1800">
                <a:latin typeface="Liberation Sans"/>
                <a:cs typeface="Liberation Sans"/>
              </a:rPr>
              <a:t>a </a:t>
            </a:r>
            <a:r>
              <a:rPr dirty="0" sz="1800" spc="-5">
                <a:latin typeface="Liberation Sans"/>
                <a:cs typeface="Liberation Sans"/>
              </a:rPr>
              <a:t>défini le </a:t>
            </a:r>
            <a:r>
              <a:rPr dirty="0" sz="1800" spc="-10">
                <a:latin typeface="Liberation Sans"/>
                <a:cs typeface="Liberation Sans"/>
              </a:rPr>
              <a:t>règlement </a:t>
            </a:r>
            <a:r>
              <a:rPr dirty="0" sz="1800" spc="-5">
                <a:latin typeface="Liberation Sans"/>
                <a:cs typeface="Liberation Sans"/>
              </a:rPr>
              <a:t>n° </a:t>
            </a:r>
            <a:r>
              <a:rPr dirty="0" sz="1800" spc="-10">
                <a:latin typeface="Liberation Sans"/>
                <a:cs typeface="Liberation Sans"/>
              </a:rPr>
              <a:t>910/2014/UE </a:t>
            </a:r>
            <a:r>
              <a:rPr dirty="0" sz="1800" spc="-5">
                <a:latin typeface="Liberation Sans"/>
                <a:cs typeface="Liberation Sans"/>
              </a:rPr>
              <a:t>sur </a:t>
            </a:r>
            <a:r>
              <a:rPr dirty="0" sz="1800" spc="-10">
                <a:latin typeface="Liberation Sans"/>
                <a:cs typeface="Liberation Sans"/>
              </a:rPr>
              <a:t>l’identification  électronique </a:t>
            </a:r>
            <a:r>
              <a:rPr dirty="0" sz="1800" spc="-5">
                <a:latin typeface="Liberation Sans"/>
                <a:cs typeface="Liberation Sans"/>
              </a:rPr>
              <a:t>et les services </a:t>
            </a:r>
            <a:r>
              <a:rPr dirty="0" sz="1800" spc="-10">
                <a:latin typeface="Liberation Sans"/>
                <a:cs typeface="Liberation Sans"/>
              </a:rPr>
              <a:t>de </a:t>
            </a:r>
            <a:r>
              <a:rPr dirty="0" sz="1800" spc="-5">
                <a:latin typeface="Liberation Sans"/>
                <a:cs typeface="Liberation Sans"/>
              </a:rPr>
              <a:t>confiance </a:t>
            </a:r>
            <a:r>
              <a:rPr dirty="0" sz="1800" spc="-10">
                <a:latin typeface="Liberation Sans"/>
                <a:cs typeface="Liberation Sans"/>
              </a:rPr>
              <a:t>pour </a:t>
            </a:r>
            <a:r>
              <a:rPr dirty="0" sz="1800" spc="-5">
                <a:latin typeface="Liberation Sans"/>
                <a:cs typeface="Liberation Sans"/>
              </a:rPr>
              <a:t>les transactions </a:t>
            </a:r>
            <a:r>
              <a:rPr dirty="0" sz="1800" spc="-10">
                <a:latin typeface="Liberation Sans"/>
                <a:cs typeface="Liberation Sans"/>
              </a:rPr>
              <a:t>électroniques </a:t>
            </a:r>
            <a:r>
              <a:rPr dirty="0" sz="1800" spc="-5">
                <a:latin typeface="Liberation Sans"/>
                <a:cs typeface="Liberation Sans"/>
              </a:rPr>
              <a:t>au  sein du marché </a:t>
            </a:r>
            <a:r>
              <a:rPr dirty="0" sz="1800" spc="-15">
                <a:latin typeface="Liberation Sans"/>
                <a:cs typeface="Liberation Sans"/>
              </a:rPr>
              <a:t>intérieur, </a:t>
            </a:r>
            <a:r>
              <a:rPr dirty="0" sz="1800" spc="-5">
                <a:latin typeface="Liberation Sans"/>
                <a:cs typeface="Liberation Sans"/>
              </a:rPr>
              <a:t>dit </a:t>
            </a:r>
            <a:r>
              <a:rPr dirty="0" sz="1800" spc="-10">
                <a:latin typeface="Liberation Sans"/>
                <a:cs typeface="Liberation Sans"/>
              </a:rPr>
              <a:t>règlement </a:t>
            </a:r>
            <a:r>
              <a:rPr dirty="0" sz="1800">
                <a:latin typeface="Liberation Sans"/>
                <a:cs typeface="Liberation Sans"/>
              </a:rPr>
              <a:t>« </a:t>
            </a:r>
            <a:r>
              <a:rPr dirty="0" sz="1800" spc="-5">
                <a:latin typeface="Liberation Sans"/>
                <a:cs typeface="Liberation Sans"/>
              </a:rPr>
              <a:t>eIDAS</a:t>
            </a:r>
            <a:r>
              <a:rPr dirty="0" sz="1800" spc="25">
                <a:latin typeface="Liberation Sans"/>
                <a:cs typeface="Liberation Sans"/>
              </a:rPr>
              <a:t> </a:t>
            </a:r>
            <a:r>
              <a:rPr dirty="0" sz="1800" spc="-10">
                <a:latin typeface="Liberation Sans"/>
                <a:cs typeface="Liberation Sans"/>
              </a:rPr>
              <a:t>».</a:t>
            </a:r>
            <a:endParaRPr sz="1800">
              <a:latin typeface="Liberation Sans"/>
              <a:cs typeface="Liberation Sans"/>
            </a:endParaRPr>
          </a:p>
          <a:p>
            <a:pPr algn="just" marL="12700">
              <a:lnSpc>
                <a:spcPts val="2230"/>
              </a:lnSpc>
            </a:pPr>
            <a:r>
              <a:rPr dirty="0" sz="2000" spc="-5" b="1">
                <a:latin typeface="Liberation Sans"/>
                <a:cs typeface="Liberation Sans"/>
              </a:rPr>
              <a:t>EIDAS </a:t>
            </a:r>
            <a:r>
              <a:rPr dirty="0" sz="2000" b="1">
                <a:latin typeface="Liberation Sans"/>
                <a:cs typeface="Liberation Sans"/>
              </a:rPr>
              <a:t>ou </a:t>
            </a:r>
            <a:r>
              <a:rPr dirty="0" sz="2000" spc="-5" b="1">
                <a:latin typeface="Liberation Sans"/>
                <a:cs typeface="Liberation Sans"/>
              </a:rPr>
              <a:t>eIDAS </a:t>
            </a:r>
            <a:r>
              <a:rPr dirty="0" sz="1800" spc="-5">
                <a:latin typeface="Liberation Sans"/>
                <a:cs typeface="Liberation Sans"/>
              </a:rPr>
              <a:t>(electronic IDentification, </a:t>
            </a:r>
            <a:r>
              <a:rPr dirty="0" sz="1800" spc="-10">
                <a:latin typeface="Liberation Sans"/>
                <a:cs typeface="Liberation Sans"/>
              </a:rPr>
              <a:t>Authentication and </a:t>
            </a:r>
            <a:r>
              <a:rPr dirty="0" sz="1800" spc="-5">
                <a:latin typeface="Liberation Sans"/>
                <a:cs typeface="Liberation Sans"/>
              </a:rPr>
              <a:t>trust</a:t>
            </a:r>
            <a:r>
              <a:rPr dirty="0" sz="1800" spc="-70">
                <a:latin typeface="Liberation Sans"/>
                <a:cs typeface="Liberation Sans"/>
              </a:rPr>
              <a:t> </a:t>
            </a:r>
            <a:r>
              <a:rPr dirty="0" sz="1800" spc="-5">
                <a:latin typeface="Liberation Sans"/>
                <a:cs typeface="Liberation Sans"/>
              </a:rPr>
              <a:t>Services)</a:t>
            </a:r>
            <a:endParaRPr sz="1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320"/>
              </a:spcBef>
            </a:pPr>
            <a:r>
              <a:rPr dirty="0" sz="2200" b="1">
                <a:latin typeface="Liberation Sans"/>
                <a:cs typeface="Liberation Sans"/>
              </a:rPr>
              <a:t>3 </a:t>
            </a:r>
            <a:r>
              <a:rPr dirty="0" sz="2200" spc="-5" b="1">
                <a:latin typeface="Liberation Sans"/>
                <a:cs typeface="Liberation Sans"/>
              </a:rPr>
              <a:t>conditions indispensables </a:t>
            </a:r>
            <a:r>
              <a:rPr dirty="0" sz="2200" b="1">
                <a:latin typeface="Liberation Sans"/>
                <a:cs typeface="Liberation Sans"/>
              </a:rPr>
              <a:t>: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169" y="4465320"/>
            <a:ext cx="11683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70"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1069" y="4380229"/>
            <a:ext cx="7771765" cy="896619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15"/>
              </a:spcBef>
            </a:pPr>
            <a:r>
              <a:rPr dirty="0" sz="2000" spc="-5" b="1">
                <a:latin typeface="Liberation Sans"/>
                <a:cs typeface="Liberation Sans"/>
              </a:rPr>
              <a:t>L'identification certaine du signataire (certificat) ou expéditeur  </a:t>
            </a:r>
            <a:r>
              <a:rPr dirty="0" sz="2000">
                <a:latin typeface="Liberation Sans"/>
                <a:cs typeface="Liberation Sans"/>
              </a:rPr>
              <a:t>Prouver que le document a </a:t>
            </a:r>
            <a:r>
              <a:rPr dirty="0" sz="2000" spc="-5">
                <a:latin typeface="Liberation Sans"/>
                <a:cs typeface="Liberation Sans"/>
              </a:rPr>
              <a:t>bien été </a:t>
            </a:r>
            <a:r>
              <a:rPr dirty="0" sz="2000">
                <a:latin typeface="Liberation Sans"/>
                <a:cs typeface="Liberation Sans"/>
              </a:rPr>
              <a:t>signé par la personne (lien </a:t>
            </a:r>
            <a:r>
              <a:rPr dirty="0" sz="2000" spc="-5">
                <a:latin typeface="Liberation Sans"/>
                <a:cs typeface="Liberation Sans"/>
              </a:rPr>
              <a:t>entre  </a:t>
            </a:r>
            <a:r>
              <a:rPr dirty="0" sz="2000">
                <a:latin typeface="Liberation Sans"/>
                <a:cs typeface="Liberation Sans"/>
              </a:rPr>
              <a:t>le document et la</a:t>
            </a:r>
            <a:r>
              <a:rPr dirty="0" sz="2000" spc="-55">
                <a:latin typeface="Liberation Sans"/>
                <a:cs typeface="Liberation Sans"/>
              </a:rPr>
              <a:t> </a:t>
            </a:r>
            <a:r>
              <a:rPr dirty="0" sz="2000">
                <a:latin typeface="Liberation Sans"/>
                <a:cs typeface="Liberation Sans"/>
              </a:rPr>
              <a:t>signature)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169" y="5571490"/>
            <a:ext cx="11683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70"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1069" y="5485129"/>
            <a:ext cx="30822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Liberation Sans"/>
                <a:cs typeface="Liberation Sans"/>
              </a:rPr>
              <a:t>L</a:t>
            </a:r>
            <a:r>
              <a:rPr dirty="0" sz="2000" spc="-5" b="1">
                <a:latin typeface="Liberation Sans"/>
                <a:cs typeface="Liberation Sans"/>
              </a:rPr>
              <a:t>'identité du destinataire.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169" y="6109970"/>
            <a:ext cx="11683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70"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1069" y="6024879"/>
            <a:ext cx="7202805" cy="61341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15"/>
              </a:spcBef>
            </a:pPr>
            <a:r>
              <a:rPr dirty="0" sz="2000">
                <a:latin typeface="Liberation Sans"/>
                <a:cs typeface="Liberation Sans"/>
              </a:rPr>
              <a:t>Prouver que le document </a:t>
            </a:r>
            <a:r>
              <a:rPr dirty="0" sz="2000" spc="-5" b="1">
                <a:latin typeface="Liberation Sans"/>
                <a:cs typeface="Liberation Sans"/>
              </a:rPr>
              <a:t>n'a pas été altéré </a:t>
            </a:r>
            <a:r>
              <a:rPr dirty="0" sz="2000" spc="-5">
                <a:latin typeface="Liberation Sans"/>
                <a:cs typeface="Liberation Sans"/>
              </a:rPr>
              <a:t>depuis la </a:t>
            </a:r>
            <a:r>
              <a:rPr dirty="0" sz="2000">
                <a:latin typeface="Liberation Sans"/>
                <a:cs typeface="Liberation Sans"/>
              </a:rPr>
              <a:t>signature  (sceller et horodater </a:t>
            </a:r>
            <a:r>
              <a:rPr dirty="0" sz="2000" spc="-5">
                <a:latin typeface="Liberation Sans"/>
                <a:cs typeface="Liberation Sans"/>
              </a:rPr>
              <a:t>le</a:t>
            </a:r>
            <a:r>
              <a:rPr dirty="0" sz="2000" spc="-25">
                <a:latin typeface="Liberation Sans"/>
                <a:cs typeface="Liberation Sans"/>
              </a:rPr>
              <a:t> </a:t>
            </a:r>
            <a:r>
              <a:rPr dirty="0" sz="2000">
                <a:latin typeface="Liberation Sans"/>
                <a:cs typeface="Liberation Sans"/>
              </a:rPr>
              <a:t>document)</a:t>
            </a:r>
            <a:endParaRPr sz="20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4200" y="1722120"/>
            <a:ext cx="8965565" cy="413321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90830" marR="619760" indent="-278130">
              <a:lnSpc>
                <a:spcPts val="3080"/>
              </a:lnSpc>
              <a:spcBef>
                <a:spcPts val="385"/>
              </a:spcBef>
              <a:buAutoNum type="arabicParenR"/>
              <a:tabLst>
                <a:tab pos="388620" algn="l"/>
              </a:tabLst>
            </a:pPr>
            <a:r>
              <a:rPr dirty="0" sz="2750" spc="-5" b="1">
                <a:latin typeface="Liberation Sans"/>
                <a:cs typeface="Liberation Sans"/>
              </a:rPr>
              <a:t>Un tiers de </a:t>
            </a:r>
            <a:r>
              <a:rPr dirty="0" sz="2750" spc="-10" b="1">
                <a:latin typeface="Liberation Sans"/>
                <a:cs typeface="Liberation Sans"/>
              </a:rPr>
              <a:t>confiance </a:t>
            </a:r>
            <a:r>
              <a:rPr dirty="0" sz="2750" spc="-5">
                <a:latin typeface="Liberation Sans"/>
                <a:cs typeface="Liberation Sans"/>
              </a:rPr>
              <a:t>qui </a:t>
            </a:r>
            <a:r>
              <a:rPr dirty="0" sz="2750">
                <a:latin typeface="Liberation Sans"/>
                <a:cs typeface="Liberation Sans"/>
              </a:rPr>
              <a:t>va </a:t>
            </a:r>
            <a:r>
              <a:rPr dirty="0" sz="2750" spc="-5">
                <a:latin typeface="Liberation Sans"/>
                <a:cs typeface="Liberation Sans"/>
              </a:rPr>
              <a:t>signer les documents  avec des certificats </a:t>
            </a:r>
            <a:r>
              <a:rPr dirty="0" sz="2750" spc="-10">
                <a:latin typeface="Liberation Sans"/>
                <a:cs typeface="Liberation Sans"/>
              </a:rPr>
              <a:t>agrées </a:t>
            </a:r>
            <a:r>
              <a:rPr dirty="0" sz="2750" spc="-5">
                <a:latin typeface="Liberation Sans"/>
                <a:cs typeface="Liberation Sans"/>
              </a:rPr>
              <a:t>par</a:t>
            </a:r>
            <a:r>
              <a:rPr dirty="0" sz="2750" spc="30">
                <a:latin typeface="Liberation Sans"/>
                <a:cs typeface="Liberation Sans"/>
              </a:rPr>
              <a:t> </a:t>
            </a:r>
            <a:r>
              <a:rPr dirty="0" sz="2750" spc="-5">
                <a:latin typeface="Liberation Sans"/>
                <a:cs typeface="Liberation Sans"/>
              </a:rPr>
              <a:t>l'état.</a:t>
            </a:r>
            <a:endParaRPr sz="2750">
              <a:latin typeface="Liberation Sans"/>
              <a:cs typeface="Liberation Sans"/>
            </a:endParaRPr>
          </a:p>
          <a:p>
            <a:pPr marL="290830" indent="-278130">
              <a:lnSpc>
                <a:spcPct val="100000"/>
              </a:lnSpc>
              <a:spcBef>
                <a:spcPts val="925"/>
              </a:spcBef>
              <a:buAutoNum type="arabicParenR"/>
              <a:tabLst>
                <a:tab pos="388620" algn="l"/>
              </a:tabLst>
            </a:pPr>
            <a:r>
              <a:rPr dirty="0" sz="2750" spc="-5" b="1">
                <a:latin typeface="Liberation Sans"/>
                <a:cs typeface="Liberation Sans"/>
              </a:rPr>
              <a:t>Les </a:t>
            </a:r>
            <a:r>
              <a:rPr dirty="0" sz="2750" spc="-10" b="1">
                <a:latin typeface="Liberation Sans"/>
                <a:cs typeface="Liberation Sans"/>
              </a:rPr>
              <a:t>signataires </a:t>
            </a:r>
            <a:r>
              <a:rPr dirty="0" sz="2750" spc="-5">
                <a:latin typeface="Liberation Sans"/>
                <a:cs typeface="Liberation Sans"/>
              </a:rPr>
              <a:t>qui vont</a:t>
            </a:r>
            <a:r>
              <a:rPr dirty="0" sz="2750" spc="15">
                <a:latin typeface="Liberation Sans"/>
                <a:cs typeface="Liberation Sans"/>
              </a:rPr>
              <a:t> </a:t>
            </a:r>
            <a:r>
              <a:rPr dirty="0" sz="2750">
                <a:latin typeface="Liberation Sans"/>
                <a:cs typeface="Liberation Sans"/>
              </a:rPr>
              <a:t>:</a:t>
            </a:r>
            <a:endParaRPr sz="2750">
              <a:latin typeface="Liberation Sans"/>
              <a:cs typeface="Liberation Sans"/>
            </a:endParaRPr>
          </a:p>
          <a:p>
            <a:pPr lvl="1" marL="290830" indent="-185420">
              <a:lnSpc>
                <a:spcPct val="100000"/>
              </a:lnSpc>
              <a:spcBef>
                <a:spcPts val="780"/>
              </a:spcBef>
              <a:buSzPct val="43750"/>
              <a:buFont typeface="Trebuchet MS"/>
              <a:buChar char="●"/>
              <a:tabLst>
                <a:tab pos="290830" algn="l"/>
              </a:tabLst>
            </a:pPr>
            <a:r>
              <a:rPr dirty="0" sz="2400" spc="-5" b="1">
                <a:latin typeface="Liberation Sans"/>
                <a:cs typeface="Liberation Sans"/>
              </a:rPr>
              <a:t>Signer</a:t>
            </a:r>
            <a:endParaRPr sz="2400">
              <a:latin typeface="Liberation Sans"/>
              <a:cs typeface="Liberation Sans"/>
            </a:endParaRPr>
          </a:p>
          <a:p>
            <a:pPr lvl="1" marL="290830" indent="-185420">
              <a:lnSpc>
                <a:spcPts val="2780"/>
              </a:lnSpc>
              <a:spcBef>
                <a:spcPts val="770"/>
              </a:spcBef>
              <a:buSzPct val="43750"/>
              <a:buFont typeface="Trebuchet MS"/>
              <a:buChar char="●"/>
              <a:tabLst>
                <a:tab pos="290830" algn="l"/>
              </a:tabLst>
            </a:pPr>
            <a:r>
              <a:rPr dirty="0" sz="2400" spc="-5" b="1">
                <a:latin typeface="Liberation Sans"/>
                <a:cs typeface="Liberation Sans"/>
              </a:rPr>
              <a:t>Sceller et horodater </a:t>
            </a:r>
            <a:r>
              <a:rPr dirty="0" sz="2400" spc="-5">
                <a:latin typeface="Liberation Sans"/>
                <a:cs typeface="Liberation Sans"/>
              </a:rPr>
              <a:t>les</a:t>
            </a:r>
            <a:r>
              <a:rPr dirty="0" sz="2400" spc="25">
                <a:latin typeface="Liberation Sans"/>
                <a:cs typeface="Liberation Sans"/>
              </a:rPr>
              <a:t> </a:t>
            </a:r>
            <a:r>
              <a:rPr dirty="0" sz="2400" spc="-5">
                <a:latin typeface="Liberation Sans"/>
                <a:cs typeface="Liberation Sans"/>
              </a:rPr>
              <a:t>documents</a:t>
            </a:r>
            <a:endParaRPr sz="2400">
              <a:latin typeface="Liberation Sans"/>
              <a:cs typeface="Liberation Sans"/>
            </a:endParaRPr>
          </a:p>
          <a:p>
            <a:pPr marL="290830" marR="434975">
              <a:lnSpc>
                <a:spcPct val="92900"/>
              </a:lnSpc>
              <a:spcBef>
                <a:spcPts val="105"/>
              </a:spcBef>
            </a:pPr>
            <a:r>
              <a:rPr dirty="0" sz="2400">
                <a:latin typeface="Liberation Sans"/>
                <a:cs typeface="Liberation Sans"/>
              </a:rPr>
              <a:t>(comme </a:t>
            </a:r>
            <a:r>
              <a:rPr dirty="0" sz="2400" spc="-5">
                <a:latin typeface="Liberation Sans"/>
                <a:cs typeface="Liberation Sans"/>
              </a:rPr>
              <a:t>parapher toutes les pages ,paragraphes, lignes etc.)  pour assurer </a:t>
            </a:r>
            <a:r>
              <a:rPr dirty="0" sz="2400" b="1">
                <a:latin typeface="Liberation Sans"/>
                <a:cs typeface="Liberation Sans"/>
              </a:rPr>
              <a:t>l'intégrité </a:t>
            </a:r>
            <a:r>
              <a:rPr dirty="0" sz="2400">
                <a:latin typeface="Liberation Sans"/>
                <a:cs typeface="Liberation Sans"/>
              </a:rPr>
              <a:t>du </a:t>
            </a:r>
            <a:r>
              <a:rPr dirty="0" sz="2400" spc="-5">
                <a:latin typeface="Liberation Sans"/>
                <a:cs typeface="Liberation Sans"/>
              </a:rPr>
              <a:t>document (pas </a:t>
            </a:r>
            <a:r>
              <a:rPr dirty="0" sz="2400">
                <a:latin typeface="Liberation Sans"/>
                <a:cs typeface="Liberation Sans"/>
              </a:rPr>
              <a:t>de </a:t>
            </a:r>
            <a:r>
              <a:rPr dirty="0" sz="2400" spc="-5">
                <a:latin typeface="Liberation Sans"/>
                <a:cs typeface="Liberation Sans"/>
              </a:rPr>
              <a:t>modification  depuis la signature)</a:t>
            </a:r>
            <a:endParaRPr sz="2400">
              <a:latin typeface="Liberation Sans"/>
              <a:cs typeface="Liberation Sans"/>
            </a:endParaRPr>
          </a:p>
          <a:p>
            <a:pPr lvl="1" marL="290830" indent="-185420">
              <a:lnSpc>
                <a:spcPts val="2780"/>
              </a:lnSpc>
              <a:spcBef>
                <a:spcPts val="770"/>
              </a:spcBef>
              <a:buSzPct val="43750"/>
              <a:buFont typeface="Trebuchet MS"/>
              <a:buChar char="●"/>
              <a:tabLst>
                <a:tab pos="290830" algn="l"/>
              </a:tabLst>
            </a:pPr>
            <a:r>
              <a:rPr dirty="0" sz="2400" spc="-5" b="1">
                <a:latin typeface="Liberation Sans"/>
                <a:cs typeface="Liberation Sans"/>
              </a:rPr>
              <a:t>Archiver </a:t>
            </a:r>
            <a:r>
              <a:rPr dirty="0" sz="2400" spc="-5">
                <a:latin typeface="Liberation Sans"/>
                <a:cs typeface="Liberation Sans"/>
              </a:rPr>
              <a:t>le(s)</a:t>
            </a:r>
            <a:r>
              <a:rPr dirty="0" sz="2400" spc="10">
                <a:latin typeface="Liberation Sans"/>
                <a:cs typeface="Liberation Sans"/>
              </a:rPr>
              <a:t> </a:t>
            </a:r>
            <a:r>
              <a:rPr dirty="0" sz="2400" spc="-5">
                <a:latin typeface="Liberation Sans"/>
                <a:cs typeface="Liberation Sans"/>
              </a:rPr>
              <a:t>document(s)</a:t>
            </a:r>
            <a:endParaRPr sz="2400">
              <a:latin typeface="Liberation Sans"/>
              <a:cs typeface="Liberation Sans"/>
            </a:endParaRPr>
          </a:p>
          <a:p>
            <a:pPr marL="290830">
              <a:lnSpc>
                <a:spcPts val="2780"/>
              </a:lnSpc>
            </a:pPr>
            <a:r>
              <a:rPr dirty="0" sz="2400" spc="-5">
                <a:latin typeface="Liberation Sans"/>
                <a:cs typeface="Liberation Sans"/>
              </a:rPr>
              <a:t>(pas obligatoire mais recommandé pour </a:t>
            </a:r>
            <a:r>
              <a:rPr dirty="0" sz="2400">
                <a:latin typeface="Liberation Sans"/>
                <a:cs typeface="Liberation Sans"/>
              </a:rPr>
              <a:t>s'y </a:t>
            </a:r>
            <a:r>
              <a:rPr dirty="0" sz="2400" spc="-5">
                <a:latin typeface="Liberation Sans"/>
                <a:cs typeface="Liberation Sans"/>
              </a:rPr>
              <a:t>référer dans le</a:t>
            </a:r>
            <a:r>
              <a:rPr dirty="0" sz="2400" spc="55">
                <a:latin typeface="Liberation Sans"/>
                <a:cs typeface="Liberation Sans"/>
              </a:rPr>
              <a:t> </a:t>
            </a:r>
            <a:r>
              <a:rPr dirty="0" sz="2400" spc="-5">
                <a:latin typeface="Liberation Sans"/>
                <a:cs typeface="Liberation Sans"/>
              </a:rPr>
              <a:t>futur)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88290"/>
            <a:ext cx="10079990" cy="1262380"/>
          </a:xfrm>
          <a:custGeom>
            <a:avLst/>
            <a:gdLst/>
            <a:ahLst/>
            <a:cxnLst/>
            <a:rect l="l" t="t" r="r" b="b"/>
            <a:pathLst>
              <a:path w="10079990" h="1262380">
                <a:moveTo>
                  <a:pt x="10079990" y="0"/>
                </a:moveTo>
                <a:lnTo>
                  <a:pt x="0" y="0"/>
                </a:lnTo>
                <a:lnTo>
                  <a:pt x="0" y="1262379"/>
                </a:lnTo>
                <a:lnTo>
                  <a:pt x="10079990" y="1262379"/>
                </a:lnTo>
                <a:lnTo>
                  <a:pt x="1007999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4550" y="228600"/>
            <a:ext cx="8380095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4445">
              <a:lnSpc>
                <a:spcPts val="5100"/>
              </a:lnSpc>
              <a:spcBef>
                <a:spcPts val="100"/>
              </a:spcBef>
            </a:pPr>
            <a:r>
              <a:rPr dirty="0" spc="-5"/>
              <a:t>Les acteurs pour</a:t>
            </a:r>
            <a:r>
              <a:rPr dirty="0" spc="-15"/>
              <a:t> </a:t>
            </a:r>
            <a:r>
              <a:rPr dirty="0" spc="-5"/>
              <a:t>mettre</a:t>
            </a:r>
          </a:p>
          <a:p>
            <a:pPr algn="ctr">
              <a:lnSpc>
                <a:spcPts val="5100"/>
              </a:lnSpc>
              <a:tabLst>
                <a:tab pos="776605" algn="l"/>
              </a:tabLst>
            </a:pPr>
            <a:r>
              <a:rPr dirty="0" spc="-5"/>
              <a:t>en	place la signature</a:t>
            </a:r>
            <a:r>
              <a:rPr dirty="0" spc="-80"/>
              <a:t> </a:t>
            </a:r>
            <a:r>
              <a:rPr dirty="0" spc="-5"/>
              <a:t>électronique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0"/>
              <a:t>Pôle Informatique </a:t>
            </a:r>
            <a:r>
              <a:rPr dirty="0" spc="-155"/>
              <a:t>/ </a:t>
            </a:r>
            <a:r>
              <a:rPr dirty="0" spc="-55"/>
              <a:t>Service </a:t>
            </a:r>
            <a:r>
              <a:rPr dirty="0" spc="-45"/>
              <a:t>développement</a:t>
            </a:r>
            <a:r>
              <a:rPr dirty="0" spc="-110"/>
              <a:t> </a:t>
            </a:r>
            <a:r>
              <a:rPr dirty="0" spc="-114"/>
              <a:t>/LV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pc="-70"/>
              <a:t>RE</a:t>
            </a:r>
            <a:r>
              <a:rPr dirty="0" spc="-50"/>
              <a:t>S</a:t>
            </a:r>
            <a:r>
              <a:rPr dirty="0" spc="-130"/>
              <a:t>T</a:t>
            </a:r>
            <a:r>
              <a:rPr dirty="0" spc="-50"/>
              <a:t>R</a:t>
            </a:r>
            <a:r>
              <a:rPr dirty="0" spc="-75"/>
              <a:t>E</a:t>
            </a:r>
            <a:r>
              <a:rPr dirty="0" spc="-45"/>
              <a:t>I</a:t>
            </a:r>
            <a:r>
              <a:rPr dirty="0" spc="10"/>
              <a:t>N</a:t>
            </a:r>
            <a:r>
              <a:rPr dirty="0" spc="-135"/>
              <a:t>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2930" y="1840230"/>
            <a:ext cx="14859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245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930" y="4458970"/>
            <a:ext cx="14859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245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519" y="1723389"/>
            <a:ext cx="8632825" cy="305879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 marR="5080">
              <a:lnSpc>
                <a:spcPct val="93700"/>
              </a:lnSpc>
              <a:spcBef>
                <a:spcPts val="325"/>
              </a:spcBef>
            </a:pPr>
            <a:r>
              <a:rPr dirty="0" sz="2700" spc="5">
                <a:latin typeface="Liberation Sans"/>
                <a:cs typeface="Liberation Sans"/>
              </a:rPr>
              <a:t>L'</a:t>
            </a:r>
            <a:r>
              <a:rPr dirty="0" sz="2700" spc="5" b="1">
                <a:latin typeface="Liberation Sans"/>
                <a:cs typeface="Liberation Sans"/>
              </a:rPr>
              <a:t>eIDAS </a:t>
            </a:r>
            <a:r>
              <a:rPr dirty="0" sz="2700" spc="5">
                <a:latin typeface="Liberation Sans"/>
                <a:cs typeface="Liberation Sans"/>
              </a:rPr>
              <a:t>permet </a:t>
            </a:r>
            <a:r>
              <a:rPr dirty="0" sz="2700" spc="10">
                <a:latin typeface="Liberation Sans"/>
                <a:cs typeface="Liberation Sans"/>
              </a:rPr>
              <a:t>à </a:t>
            </a:r>
            <a:r>
              <a:rPr dirty="0" sz="2700" spc="5">
                <a:latin typeface="Liberation Sans"/>
                <a:cs typeface="Liberation Sans"/>
              </a:rPr>
              <a:t>chaque état de désigner des autorités  de certification chargés de contrôler </a:t>
            </a:r>
            <a:r>
              <a:rPr dirty="0" sz="2700">
                <a:latin typeface="Liberation Sans"/>
                <a:cs typeface="Liberation Sans"/>
              </a:rPr>
              <a:t>l'identité </a:t>
            </a:r>
            <a:r>
              <a:rPr dirty="0" sz="2700" spc="5">
                <a:latin typeface="Liberation Sans"/>
                <a:cs typeface="Liberation Sans"/>
              </a:rPr>
              <a:t>des  signataires..Pour </a:t>
            </a:r>
            <a:r>
              <a:rPr dirty="0" sz="2700" spc="5" b="1">
                <a:latin typeface="Liberation Sans"/>
                <a:cs typeface="Liberation Sans"/>
              </a:rPr>
              <a:t>la </a:t>
            </a:r>
            <a:r>
              <a:rPr dirty="0" sz="2700" spc="10" b="1">
                <a:latin typeface="Liberation Sans"/>
                <a:cs typeface="Liberation Sans"/>
              </a:rPr>
              <a:t>France</a:t>
            </a:r>
            <a:r>
              <a:rPr dirty="0" sz="2700" spc="10">
                <a:latin typeface="Liberation Sans"/>
                <a:cs typeface="Liberation Sans"/>
              </a:rPr>
              <a:t>, </a:t>
            </a:r>
            <a:r>
              <a:rPr dirty="0" sz="2700" spc="5">
                <a:latin typeface="Liberation Sans"/>
                <a:cs typeface="Liberation Sans"/>
              </a:rPr>
              <a:t>l’organisme d’accréditation  désigné par </a:t>
            </a:r>
            <a:r>
              <a:rPr dirty="0" sz="2700">
                <a:latin typeface="Liberation Sans"/>
                <a:cs typeface="Liberation Sans"/>
              </a:rPr>
              <a:t>l’ANSSI </a:t>
            </a:r>
            <a:r>
              <a:rPr dirty="0" sz="2700" spc="5">
                <a:latin typeface="Liberation Sans"/>
                <a:cs typeface="Liberation Sans"/>
              </a:rPr>
              <a:t>(Agence Nationale de la Sécurité  des</a:t>
            </a:r>
            <a:endParaRPr sz="27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700" spc="10">
                <a:latin typeface="Liberation Sans"/>
                <a:cs typeface="Liberation Sans"/>
              </a:rPr>
              <a:t>Systèmes </a:t>
            </a:r>
            <a:r>
              <a:rPr dirty="0" sz="2700" spc="5">
                <a:latin typeface="Liberation Sans"/>
                <a:cs typeface="Liberation Sans"/>
              </a:rPr>
              <a:t>d’Information), </a:t>
            </a:r>
            <a:r>
              <a:rPr dirty="0" sz="2700" spc="10">
                <a:latin typeface="Liberation Sans"/>
                <a:cs typeface="Liberation Sans"/>
              </a:rPr>
              <a:t>est </a:t>
            </a:r>
            <a:r>
              <a:rPr dirty="0" sz="2700" spc="5">
                <a:latin typeface="Liberation Sans"/>
                <a:cs typeface="Liberation Sans"/>
              </a:rPr>
              <a:t>la société</a:t>
            </a:r>
            <a:r>
              <a:rPr dirty="0" sz="2700" spc="10">
                <a:latin typeface="Liberation Sans"/>
                <a:cs typeface="Liberation Sans"/>
              </a:rPr>
              <a:t> </a:t>
            </a:r>
            <a:r>
              <a:rPr dirty="0" sz="2700" spc="10" b="1">
                <a:latin typeface="Liberation Sans"/>
                <a:cs typeface="Liberation Sans"/>
              </a:rPr>
              <a:t>LSTI</a:t>
            </a:r>
            <a:endParaRPr sz="27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700">
                <a:latin typeface="Liberation Sans"/>
                <a:cs typeface="Liberation Sans"/>
              </a:rPr>
              <a:t>L'autorité </a:t>
            </a:r>
            <a:r>
              <a:rPr dirty="0" sz="2700" spc="5">
                <a:latin typeface="Liberation Sans"/>
                <a:cs typeface="Liberation Sans"/>
              </a:rPr>
              <a:t>de certification qui fourni au signataire </a:t>
            </a:r>
            <a:r>
              <a:rPr dirty="0" sz="2700" spc="10">
                <a:latin typeface="Liberation Sans"/>
                <a:cs typeface="Liberation Sans"/>
              </a:rPr>
              <a:t>sa</a:t>
            </a:r>
            <a:r>
              <a:rPr dirty="0" sz="2700" spc="-20">
                <a:latin typeface="Liberation Sans"/>
                <a:cs typeface="Liberation Sans"/>
              </a:rPr>
              <a:t> </a:t>
            </a:r>
            <a:r>
              <a:rPr dirty="0" sz="2700" spc="5">
                <a:latin typeface="Liberation Sans"/>
                <a:cs typeface="Liberation Sans"/>
              </a:rPr>
              <a:t>clé</a:t>
            </a:r>
            <a:endParaRPr sz="27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8519" y="4728209"/>
            <a:ext cx="8719185" cy="121094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algn="just" marL="12700" marR="5080">
              <a:lnSpc>
                <a:spcPct val="93700"/>
              </a:lnSpc>
              <a:spcBef>
                <a:spcPts val="325"/>
              </a:spcBef>
            </a:pPr>
            <a:r>
              <a:rPr dirty="0" sz="2700" spc="5">
                <a:latin typeface="Liberation Sans"/>
                <a:cs typeface="Liberation Sans"/>
              </a:rPr>
              <a:t>privée </a:t>
            </a:r>
            <a:r>
              <a:rPr dirty="0" sz="2700">
                <a:latin typeface="Liberation Sans"/>
                <a:cs typeface="Liberation Sans"/>
              </a:rPr>
              <a:t>lui </a:t>
            </a:r>
            <a:r>
              <a:rPr dirty="0" sz="2700" spc="5">
                <a:latin typeface="Liberation Sans"/>
                <a:cs typeface="Liberation Sans"/>
              </a:rPr>
              <a:t>permettant de signer et publie la clé publique.  </a:t>
            </a:r>
            <a:r>
              <a:rPr dirty="0" sz="2700" spc="10">
                <a:latin typeface="Liberation Sans"/>
                <a:cs typeface="Liberation Sans"/>
              </a:rPr>
              <a:t>NB </a:t>
            </a:r>
            <a:r>
              <a:rPr dirty="0" sz="2700" spc="5">
                <a:latin typeface="Liberation Sans"/>
                <a:cs typeface="Liberation Sans"/>
              </a:rPr>
              <a:t>: La clé privée </a:t>
            </a:r>
            <a:r>
              <a:rPr dirty="0" sz="2700" spc="10">
                <a:latin typeface="Liberation Sans"/>
                <a:cs typeface="Liberation Sans"/>
              </a:rPr>
              <a:t>est </a:t>
            </a:r>
            <a:r>
              <a:rPr dirty="0" sz="2700" spc="5">
                <a:latin typeface="Liberation Sans"/>
                <a:cs typeface="Liberation Sans"/>
              </a:rPr>
              <a:t>fournie sur une clé USB </a:t>
            </a:r>
            <a:r>
              <a:rPr dirty="0" sz="2700" spc="10">
                <a:latin typeface="Liberation Sans"/>
                <a:cs typeface="Liberation Sans"/>
              </a:rPr>
              <a:t>ou </a:t>
            </a:r>
            <a:r>
              <a:rPr dirty="0" sz="2700" spc="5">
                <a:latin typeface="Liberation Sans"/>
                <a:cs typeface="Liberation Sans"/>
              </a:rPr>
              <a:t>elle </a:t>
            </a:r>
            <a:r>
              <a:rPr dirty="0" sz="2700" spc="10">
                <a:latin typeface="Liberation Sans"/>
                <a:cs typeface="Liberation Sans"/>
              </a:rPr>
              <a:t>est  stockée </a:t>
            </a:r>
            <a:r>
              <a:rPr dirty="0" sz="2700" spc="5">
                <a:latin typeface="Liberation Sans"/>
                <a:cs typeface="Liberation Sans"/>
              </a:rPr>
              <a:t>sur un</a:t>
            </a:r>
            <a:r>
              <a:rPr dirty="0" sz="2700" spc="-10">
                <a:latin typeface="Liberation Sans"/>
                <a:cs typeface="Liberation Sans"/>
              </a:rPr>
              <a:t> </a:t>
            </a:r>
            <a:r>
              <a:rPr dirty="0" sz="2700" spc="5">
                <a:latin typeface="Liberation Sans"/>
                <a:cs typeface="Liberation Sans"/>
              </a:rPr>
              <a:t>cloud.</a:t>
            </a:r>
            <a:endParaRPr sz="27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288290"/>
            <a:ext cx="10079990" cy="1262380"/>
          </a:xfrm>
          <a:custGeom>
            <a:avLst/>
            <a:gdLst/>
            <a:ahLst/>
            <a:cxnLst/>
            <a:rect l="l" t="t" r="r" b="b"/>
            <a:pathLst>
              <a:path w="10079990" h="1262380">
                <a:moveTo>
                  <a:pt x="10079990" y="0"/>
                </a:moveTo>
                <a:lnTo>
                  <a:pt x="0" y="0"/>
                </a:lnTo>
                <a:lnTo>
                  <a:pt x="0" y="1262379"/>
                </a:lnTo>
                <a:lnTo>
                  <a:pt x="10079990" y="1262379"/>
                </a:lnTo>
                <a:lnTo>
                  <a:pt x="1007999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15970" y="541020"/>
            <a:ext cx="34423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Les</a:t>
            </a:r>
            <a:r>
              <a:rPr dirty="0" spc="-65"/>
              <a:t> </a:t>
            </a:r>
            <a:r>
              <a:rPr dirty="0" spc="-5"/>
              <a:t>certificats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0"/>
              <a:t>Pôle Informatique </a:t>
            </a:r>
            <a:r>
              <a:rPr dirty="0" spc="-155"/>
              <a:t>/ </a:t>
            </a:r>
            <a:r>
              <a:rPr dirty="0" spc="-55"/>
              <a:t>Service </a:t>
            </a:r>
            <a:r>
              <a:rPr dirty="0" spc="-45"/>
              <a:t>développement</a:t>
            </a:r>
            <a:r>
              <a:rPr dirty="0" spc="-110"/>
              <a:t> </a:t>
            </a:r>
            <a:r>
              <a:rPr dirty="0" spc="-114"/>
              <a:t>/LV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pc="-70"/>
              <a:t>RE</a:t>
            </a:r>
            <a:r>
              <a:rPr dirty="0" spc="-50"/>
              <a:t>S</a:t>
            </a:r>
            <a:r>
              <a:rPr dirty="0" spc="-130"/>
              <a:t>T</a:t>
            </a:r>
            <a:r>
              <a:rPr dirty="0" spc="-50"/>
              <a:t>R</a:t>
            </a:r>
            <a:r>
              <a:rPr dirty="0" spc="-75"/>
              <a:t>E</a:t>
            </a:r>
            <a:r>
              <a:rPr dirty="0" spc="-45"/>
              <a:t>I</a:t>
            </a:r>
            <a:r>
              <a:rPr dirty="0" spc="10"/>
              <a:t>N</a:t>
            </a:r>
            <a:r>
              <a:rPr dirty="0" spc="-135"/>
              <a:t>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230" y="1831339"/>
            <a:ext cx="12890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204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0230" y="2294889"/>
            <a:ext cx="12890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204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6450" y="1621536"/>
            <a:ext cx="8307070" cy="1949450"/>
          </a:xfrm>
          <a:prstGeom prst="rect">
            <a:avLst/>
          </a:prstGeom>
        </p:spPr>
        <p:txBody>
          <a:bodyPr wrap="square" lIns="0" tIns="1181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2350" spc="-10">
                <a:latin typeface="Liberation Sans"/>
                <a:cs typeface="Liberation Sans"/>
              </a:rPr>
              <a:t>Concrètement c'est un</a:t>
            </a:r>
            <a:r>
              <a:rPr dirty="0" sz="2350" spc="-30">
                <a:latin typeface="Liberation Sans"/>
                <a:cs typeface="Liberation Sans"/>
              </a:rPr>
              <a:t> </a:t>
            </a:r>
            <a:r>
              <a:rPr dirty="0" sz="2350" spc="-15">
                <a:latin typeface="Liberation Sans"/>
                <a:cs typeface="Liberation Sans"/>
              </a:rPr>
              <a:t>fichier</a:t>
            </a:r>
            <a:endParaRPr sz="2350">
              <a:latin typeface="Liberation Sans"/>
              <a:cs typeface="Liberation Sans"/>
            </a:endParaRPr>
          </a:p>
          <a:p>
            <a:pPr marL="12700" marR="5080">
              <a:lnSpc>
                <a:spcPct val="92800"/>
              </a:lnSpc>
              <a:spcBef>
                <a:spcPts val="1035"/>
              </a:spcBef>
            </a:pPr>
            <a:r>
              <a:rPr dirty="0" sz="2350" spc="-10">
                <a:latin typeface="Liberation Sans"/>
                <a:cs typeface="Liberation Sans"/>
              </a:rPr>
              <a:t>Le certificat </a:t>
            </a:r>
            <a:r>
              <a:rPr dirty="0" sz="2350" spc="-5">
                <a:latin typeface="Liberation Sans"/>
                <a:cs typeface="Liberation Sans"/>
              </a:rPr>
              <a:t>va </a:t>
            </a:r>
            <a:r>
              <a:rPr dirty="0" sz="2350" spc="-15">
                <a:latin typeface="Liberation Sans"/>
                <a:cs typeface="Liberation Sans"/>
              </a:rPr>
              <a:t>permettre </a:t>
            </a:r>
            <a:r>
              <a:rPr dirty="0" sz="2350" spc="-10">
                <a:latin typeface="Liberation Sans"/>
                <a:cs typeface="Liberation Sans"/>
              </a:rPr>
              <a:t>de vérifier </a:t>
            </a:r>
            <a:r>
              <a:rPr dirty="0" sz="2350" spc="-15">
                <a:latin typeface="Liberation Sans"/>
                <a:cs typeface="Liberation Sans"/>
              </a:rPr>
              <a:t>que </a:t>
            </a:r>
            <a:r>
              <a:rPr dirty="0" sz="2350" spc="-10">
                <a:latin typeface="Liberation Sans"/>
                <a:cs typeface="Liberation Sans"/>
              </a:rPr>
              <a:t>c'est bien </a:t>
            </a:r>
            <a:r>
              <a:rPr dirty="0" sz="2350" spc="-15">
                <a:latin typeface="Liberation Sans"/>
                <a:cs typeface="Liberation Sans"/>
              </a:rPr>
              <a:t>Madame  Dupont qui </a:t>
            </a:r>
            <a:r>
              <a:rPr dirty="0" sz="2350" spc="-10">
                <a:latin typeface="Liberation Sans"/>
                <a:cs typeface="Liberation Sans"/>
              </a:rPr>
              <a:t>a signé le </a:t>
            </a:r>
            <a:r>
              <a:rPr dirty="0" sz="2350" spc="-15">
                <a:latin typeface="Liberation Sans"/>
                <a:cs typeface="Liberation Sans"/>
              </a:rPr>
              <a:t>document. Cette </a:t>
            </a:r>
            <a:r>
              <a:rPr dirty="0" sz="2350" spc="-10">
                <a:latin typeface="Liberation Sans"/>
                <a:cs typeface="Liberation Sans"/>
              </a:rPr>
              <a:t>vérification </a:t>
            </a:r>
            <a:r>
              <a:rPr dirty="0" sz="2350" spc="-5">
                <a:latin typeface="Liberation Sans"/>
                <a:cs typeface="Liberation Sans"/>
              </a:rPr>
              <a:t>se </a:t>
            </a:r>
            <a:r>
              <a:rPr dirty="0" sz="2350" spc="-10">
                <a:latin typeface="Liberation Sans"/>
                <a:cs typeface="Liberation Sans"/>
              </a:rPr>
              <a:t>fait </a:t>
            </a:r>
            <a:r>
              <a:rPr dirty="0" sz="2350" spc="-5">
                <a:latin typeface="Liberation Sans"/>
                <a:cs typeface="Liberation Sans"/>
              </a:rPr>
              <a:t>via </a:t>
            </a:r>
            <a:r>
              <a:rPr dirty="0" sz="2350" spc="-15">
                <a:latin typeface="Liberation Sans"/>
                <a:cs typeface="Liberation Sans"/>
              </a:rPr>
              <a:t>un  logiciel </a:t>
            </a:r>
            <a:r>
              <a:rPr dirty="0" sz="2350" spc="-10">
                <a:latin typeface="Liberation Sans"/>
                <a:cs typeface="Liberation Sans"/>
              </a:rPr>
              <a:t>(DocuSign, DocaPost, </a:t>
            </a:r>
            <a:r>
              <a:rPr dirty="0" sz="2350" spc="-15">
                <a:latin typeface="Liberation Sans"/>
                <a:cs typeface="Liberation Sans"/>
              </a:rPr>
              <a:t>Adobe, Sell&amp;sign,…) </a:t>
            </a:r>
            <a:r>
              <a:rPr dirty="0" sz="2350" spc="-10">
                <a:latin typeface="Liberation Sans"/>
                <a:cs typeface="Liberation Sans"/>
              </a:rPr>
              <a:t>avec  </a:t>
            </a:r>
            <a:r>
              <a:rPr dirty="0" sz="2350" spc="-15">
                <a:latin typeface="Liberation Sans"/>
                <a:cs typeface="Liberation Sans"/>
              </a:rPr>
              <a:t>l'affichage d'un bandeau dans </a:t>
            </a:r>
            <a:r>
              <a:rPr dirty="0" sz="2350" spc="-10">
                <a:latin typeface="Liberation Sans"/>
                <a:cs typeface="Liberation Sans"/>
              </a:rPr>
              <a:t>le</a:t>
            </a:r>
            <a:r>
              <a:rPr dirty="0" sz="2350" spc="-15">
                <a:latin typeface="Liberation Sans"/>
                <a:cs typeface="Liberation Sans"/>
              </a:rPr>
              <a:t> document.</a:t>
            </a:r>
            <a:endParaRPr sz="23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80339"/>
            <a:ext cx="10079990" cy="1262380"/>
          </a:xfrm>
          <a:custGeom>
            <a:avLst/>
            <a:gdLst/>
            <a:ahLst/>
            <a:cxnLst/>
            <a:rect l="l" t="t" r="r" b="b"/>
            <a:pathLst>
              <a:path w="10079990" h="1262380">
                <a:moveTo>
                  <a:pt x="10079990" y="0"/>
                </a:moveTo>
                <a:lnTo>
                  <a:pt x="0" y="0"/>
                </a:lnTo>
                <a:lnTo>
                  <a:pt x="0" y="1262379"/>
                </a:lnTo>
                <a:lnTo>
                  <a:pt x="10079990" y="1262379"/>
                </a:lnTo>
                <a:lnTo>
                  <a:pt x="1007999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19170" y="433069"/>
            <a:ext cx="28841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</a:t>
            </a:r>
            <a:r>
              <a:rPr dirty="0" spc="-55"/>
              <a:t> </a:t>
            </a:r>
            <a:r>
              <a:rPr dirty="0" spc="-5"/>
              <a:t>certificat</a:t>
            </a:r>
          </a:p>
        </p:txBody>
      </p:sp>
      <p:sp>
        <p:nvSpPr>
          <p:cNvPr id="7" name="object 7"/>
          <p:cNvSpPr/>
          <p:nvPr/>
        </p:nvSpPr>
        <p:spPr>
          <a:xfrm>
            <a:off x="431800" y="3528059"/>
            <a:ext cx="4829810" cy="3625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16550" y="4607559"/>
            <a:ext cx="1135380" cy="0"/>
          </a:xfrm>
          <a:custGeom>
            <a:avLst/>
            <a:gdLst/>
            <a:ahLst/>
            <a:cxnLst/>
            <a:rect l="l" t="t" r="r" b="b"/>
            <a:pathLst>
              <a:path w="1135379" h="0">
                <a:moveTo>
                  <a:pt x="113537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61609" y="455422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162560" y="0"/>
                </a:moveTo>
                <a:lnTo>
                  <a:pt x="0" y="53339"/>
                </a:lnTo>
                <a:lnTo>
                  <a:pt x="162560" y="107949"/>
                </a:lnTo>
                <a:lnTo>
                  <a:pt x="162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84140" y="6336029"/>
            <a:ext cx="1212850" cy="0"/>
          </a:xfrm>
          <a:custGeom>
            <a:avLst/>
            <a:gdLst/>
            <a:ahLst/>
            <a:cxnLst/>
            <a:rect l="l" t="t" r="r" b="b"/>
            <a:pathLst>
              <a:path w="1212850" h="0">
                <a:moveTo>
                  <a:pt x="0" y="0"/>
                </a:moveTo>
                <a:lnTo>
                  <a:pt x="12128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89370" y="628142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0" y="0"/>
                </a:moveTo>
                <a:lnTo>
                  <a:pt x="0" y="107949"/>
                </a:lnTo>
                <a:lnTo>
                  <a:pt x="162559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96362" y="3616959"/>
            <a:ext cx="1752080" cy="2142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983730" y="5920740"/>
            <a:ext cx="1295400" cy="12788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0"/>
              <a:t>Pôle Informatique </a:t>
            </a:r>
            <a:r>
              <a:rPr dirty="0" spc="-155"/>
              <a:t>/ </a:t>
            </a:r>
            <a:r>
              <a:rPr dirty="0" spc="-55"/>
              <a:t>Service </a:t>
            </a:r>
            <a:r>
              <a:rPr dirty="0" spc="-45"/>
              <a:t>développement</a:t>
            </a:r>
            <a:r>
              <a:rPr dirty="0" spc="-110"/>
              <a:t> </a:t>
            </a:r>
            <a:r>
              <a:rPr dirty="0" spc="-114"/>
              <a:t>/LV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pc="-70"/>
              <a:t>RE</a:t>
            </a:r>
            <a:r>
              <a:rPr dirty="0" spc="-50"/>
              <a:t>S</a:t>
            </a:r>
            <a:r>
              <a:rPr dirty="0" spc="-130"/>
              <a:t>T</a:t>
            </a:r>
            <a:r>
              <a:rPr dirty="0" spc="-50"/>
              <a:t>R</a:t>
            </a:r>
            <a:r>
              <a:rPr dirty="0" spc="-75"/>
              <a:t>E</a:t>
            </a:r>
            <a:r>
              <a:rPr dirty="0" spc="-45"/>
              <a:t>I</a:t>
            </a:r>
            <a:r>
              <a:rPr dirty="0" spc="10"/>
              <a:t>N</a:t>
            </a:r>
            <a:r>
              <a:rPr dirty="0" spc="-135"/>
              <a:t>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757" y="7229475"/>
            <a:ext cx="443166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  <a:tabLst>
                <a:tab pos="3650615" algn="l"/>
              </a:tabLst>
            </a:pPr>
            <a:r>
              <a:rPr dirty="0" sz="1100" spc="-5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dirty="0" sz="1100" spc="-25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dirty="0" sz="1100" spc="-75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dirty="0" sz="1100" spc="-65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dirty="0" sz="1100" spc="-7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dirty="0" sz="1100" spc="-45">
                <a:solidFill>
                  <a:srgbClr val="0000FF"/>
                </a:solidFill>
                <a:latin typeface="Trebuchet MS"/>
                <a:cs typeface="Trebuchet MS"/>
              </a:rPr>
              <a:t>q</a:t>
            </a:r>
            <a:r>
              <a:rPr dirty="0" sz="1100" spc="-25">
                <a:solidFill>
                  <a:srgbClr val="0000FF"/>
                </a:solidFill>
                <a:latin typeface="Trebuchet MS"/>
                <a:cs typeface="Trebuchet MS"/>
              </a:rPr>
              <a:t>u</a:t>
            </a:r>
            <a:r>
              <a:rPr dirty="0" sz="1100" spc="-55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dirty="0" sz="1100" spc="-8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100" spc="-155">
                <a:solidFill>
                  <a:srgbClr val="0000FF"/>
                </a:solidFill>
                <a:latin typeface="Trebuchet MS"/>
                <a:cs typeface="Trebuchet MS"/>
              </a:rPr>
              <a:t>/</a:t>
            </a:r>
            <a:r>
              <a:rPr dirty="0" sz="1100" spc="-7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100" spc="-3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dirty="0" sz="1100" spc="-55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dirty="0" sz="1100" spc="-3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dirty="0" sz="1100" spc="-45">
                <a:solidFill>
                  <a:srgbClr val="0000FF"/>
                </a:solidFill>
                <a:latin typeface="Trebuchet MS"/>
                <a:cs typeface="Trebuchet MS"/>
              </a:rPr>
              <a:t>v</a:t>
            </a:r>
            <a:r>
              <a:rPr dirty="0" sz="1100" spc="-6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dirty="0" sz="1100" spc="-90">
                <a:solidFill>
                  <a:srgbClr val="0000FF"/>
                </a:solidFill>
                <a:latin typeface="Trebuchet MS"/>
                <a:cs typeface="Trebuchet MS"/>
              </a:rPr>
              <a:t>c</a:t>
            </a:r>
            <a:r>
              <a:rPr dirty="0" sz="1100" spc="-55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dirty="0" sz="1100" spc="-7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100" spc="-45">
                <a:solidFill>
                  <a:srgbClr val="0000FF"/>
                </a:solidFill>
                <a:latin typeface="Trebuchet MS"/>
                <a:cs typeface="Trebuchet MS"/>
              </a:rPr>
              <a:t>d</a:t>
            </a:r>
            <a:r>
              <a:rPr dirty="0" sz="1100" spc="-55">
                <a:solidFill>
                  <a:srgbClr val="0000FF"/>
                </a:solidFill>
                <a:latin typeface="Trebuchet MS"/>
                <a:cs typeface="Trebuchet MS"/>
              </a:rPr>
              <a:t>é</a:t>
            </a:r>
            <a:r>
              <a:rPr dirty="0" sz="1100" spc="-45">
                <a:solidFill>
                  <a:srgbClr val="0000FF"/>
                </a:solidFill>
                <a:latin typeface="Trebuchet MS"/>
                <a:cs typeface="Trebuchet MS"/>
              </a:rPr>
              <a:t>v</a:t>
            </a:r>
            <a:r>
              <a:rPr dirty="0" sz="1100" spc="-55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dirty="0" sz="1100" spc="-80">
                <a:solidFill>
                  <a:srgbClr val="0000FF"/>
                </a:solidFill>
                <a:latin typeface="Trebuchet MS"/>
                <a:cs typeface="Trebuchet MS"/>
              </a:rPr>
              <a:t>l</a:t>
            </a:r>
            <a:r>
              <a:rPr dirty="0" sz="1100" spc="-1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dirty="0" sz="1100" spc="-45">
                <a:solidFill>
                  <a:srgbClr val="0000FF"/>
                </a:solidFill>
                <a:latin typeface="Trebuchet MS"/>
                <a:cs typeface="Trebuchet MS"/>
              </a:rPr>
              <a:t>p</a:t>
            </a:r>
            <a:r>
              <a:rPr dirty="0" sz="1100" spc="-35">
                <a:solidFill>
                  <a:srgbClr val="0000FF"/>
                </a:solidFill>
                <a:latin typeface="Trebuchet MS"/>
                <a:cs typeface="Trebuchet MS"/>
              </a:rPr>
              <a:t>p</a:t>
            </a:r>
            <a:r>
              <a:rPr dirty="0" sz="1100" spc="-55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dirty="0" sz="1100" spc="-25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dirty="0" sz="1100" spc="-55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dirty="0" sz="1100" spc="-35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dirty="0" sz="1100" spc="-7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dirty="0" sz="1100" spc="-8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100" spc="-155">
                <a:solidFill>
                  <a:srgbClr val="0000FF"/>
                </a:solidFill>
                <a:latin typeface="Trebuchet MS"/>
                <a:cs typeface="Trebuchet MS"/>
              </a:rPr>
              <a:t>/</a:t>
            </a:r>
            <a:r>
              <a:rPr dirty="0" sz="1100" spc="-170">
                <a:solidFill>
                  <a:srgbClr val="0000FF"/>
                </a:solidFill>
                <a:latin typeface="Trebuchet MS"/>
                <a:cs typeface="Trebuchet MS"/>
              </a:rPr>
              <a:t>L</a:t>
            </a:r>
            <a:r>
              <a:rPr dirty="0" sz="1100" spc="-25">
                <a:solidFill>
                  <a:srgbClr val="0000FF"/>
                </a:solidFill>
                <a:latin typeface="Trebuchet MS"/>
                <a:cs typeface="Trebuchet MS"/>
              </a:rPr>
              <a:t>V</a:t>
            </a:r>
            <a:r>
              <a:rPr dirty="0" sz="110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dirty="0" baseline="-11904" sz="2100" spc="-104">
                <a:solidFill>
                  <a:srgbClr val="0000FF"/>
                </a:solidFill>
                <a:latin typeface="Trebuchet MS"/>
                <a:cs typeface="Trebuchet MS"/>
              </a:rPr>
              <a:t>RE</a:t>
            </a:r>
            <a:r>
              <a:rPr dirty="0" baseline="-11904" sz="2100" spc="-75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dirty="0" baseline="-11904" sz="2100" spc="-195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r>
              <a:rPr dirty="0" baseline="-11904" sz="2100" spc="-75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dirty="0" baseline="-11904" sz="2100" spc="-112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dirty="0" baseline="-11904" sz="2100" spc="-67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dirty="0" baseline="-11904" sz="2100" spc="15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dirty="0" baseline="-11904" sz="2100" spc="-202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endParaRPr baseline="-11904"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84590" y="6731000"/>
            <a:ext cx="1162050" cy="68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08380" y="1101089"/>
            <a:ext cx="8064500" cy="6242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73989"/>
            <a:ext cx="10079990" cy="624840"/>
          </a:xfrm>
          <a:custGeom>
            <a:avLst/>
            <a:gdLst/>
            <a:ahLst/>
            <a:cxnLst/>
            <a:rect l="l" t="t" r="r" b="b"/>
            <a:pathLst>
              <a:path w="10079990" h="624840">
                <a:moveTo>
                  <a:pt x="10079990" y="0"/>
                </a:moveTo>
                <a:lnTo>
                  <a:pt x="0" y="0"/>
                </a:lnTo>
                <a:lnTo>
                  <a:pt x="0" y="624839"/>
                </a:lnTo>
                <a:lnTo>
                  <a:pt x="10079990" y="624839"/>
                </a:lnTo>
                <a:lnTo>
                  <a:pt x="1007999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85569" y="4032250"/>
            <a:ext cx="9906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74800" y="107950"/>
            <a:ext cx="6923405" cy="9588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5235"/>
              </a:lnSpc>
              <a:spcBef>
                <a:spcPts val="100"/>
              </a:spcBef>
              <a:tabLst>
                <a:tab pos="1055370" algn="l"/>
                <a:tab pos="3914775" algn="l"/>
              </a:tabLst>
            </a:pPr>
            <a:r>
              <a:rPr dirty="0" spc="-5"/>
              <a:t>Les	</a:t>
            </a:r>
            <a:r>
              <a:rPr dirty="0"/>
              <a:t>niveaux</a:t>
            </a:r>
            <a:r>
              <a:rPr dirty="0" spc="5"/>
              <a:t> </a:t>
            </a:r>
            <a:r>
              <a:rPr dirty="0" spc="-5"/>
              <a:t>de	certificats</a:t>
            </a:r>
            <a:r>
              <a:rPr dirty="0" spc="-50"/>
              <a:t> </a:t>
            </a:r>
            <a:r>
              <a:rPr dirty="0"/>
              <a:t>...</a:t>
            </a:r>
          </a:p>
          <a:p>
            <a:pPr algn="ctr" marL="52705">
              <a:lnSpc>
                <a:spcPts val="2115"/>
              </a:lnSpc>
              <a:tabLst>
                <a:tab pos="5321935" algn="l"/>
              </a:tabLst>
            </a:pPr>
            <a:r>
              <a:rPr dirty="0" sz="1800" spc="-10">
                <a:solidFill>
                  <a:srgbClr val="000000"/>
                </a:solidFill>
              </a:rPr>
              <a:t>European </a:t>
            </a:r>
            <a:r>
              <a:rPr dirty="0" sz="1800" spc="-15">
                <a:solidFill>
                  <a:srgbClr val="000000"/>
                </a:solidFill>
              </a:rPr>
              <a:t>Telecommunications</a:t>
            </a:r>
            <a:r>
              <a:rPr dirty="0" sz="1800" spc="-25">
                <a:solidFill>
                  <a:srgbClr val="000000"/>
                </a:solidFill>
              </a:rPr>
              <a:t> </a:t>
            </a:r>
            <a:r>
              <a:rPr dirty="0" sz="1800" spc="-5">
                <a:solidFill>
                  <a:srgbClr val="000000"/>
                </a:solidFill>
              </a:rPr>
              <a:t>Standards</a:t>
            </a:r>
            <a:r>
              <a:rPr dirty="0" sz="1800" spc="5">
                <a:solidFill>
                  <a:srgbClr val="000000"/>
                </a:solidFill>
              </a:rPr>
              <a:t> </a:t>
            </a:r>
            <a:r>
              <a:rPr dirty="0" sz="1800" spc="-5">
                <a:solidFill>
                  <a:srgbClr val="000000"/>
                </a:solidFill>
              </a:rPr>
              <a:t>Institute	ETSI</a:t>
            </a:r>
            <a:endParaRPr sz="1800"/>
          </a:p>
        </p:txBody>
      </p:sp>
      <p:sp>
        <p:nvSpPr>
          <p:cNvPr id="8" name="object 8"/>
          <p:cNvSpPr txBox="1"/>
          <p:nvPr/>
        </p:nvSpPr>
        <p:spPr>
          <a:xfrm>
            <a:off x="491490" y="7216775"/>
            <a:ext cx="52451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z="1100" spc="-50">
                <a:solidFill>
                  <a:srgbClr val="0000FF"/>
                </a:solidFill>
                <a:latin typeface="Trebuchet MS"/>
                <a:cs typeface="Trebuchet MS"/>
              </a:rPr>
              <a:t>Pôle</a:t>
            </a:r>
            <a:r>
              <a:rPr dirty="0" sz="1100" spc="-13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100" spc="-50">
                <a:solidFill>
                  <a:srgbClr val="0000FF"/>
                </a:solidFill>
                <a:latin typeface="Trebuchet MS"/>
                <a:cs typeface="Trebuchet MS"/>
              </a:rPr>
              <a:t>Info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440" y="185547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65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249174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65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12674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65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569719"/>
            <a:ext cx="7408545" cy="2388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635500">
              <a:lnSpc>
                <a:spcPct val="130500"/>
              </a:lnSpc>
              <a:spcBef>
                <a:spcPts val="95"/>
              </a:spcBef>
            </a:pPr>
            <a:r>
              <a:rPr dirty="0" sz="3200" spc="5">
                <a:latin typeface="Liberation Sans"/>
                <a:cs typeface="Liberation Sans"/>
              </a:rPr>
              <a:t>En </a:t>
            </a:r>
            <a:r>
              <a:rPr dirty="0" sz="3200">
                <a:latin typeface="Liberation Sans"/>
                <a:cs typeface="Liberation Sans"/>
              </a:rPr>
              <a:t>face à </a:t>
            </a:r>
            <a:r>
              <a:rPr dirty="0" sz="3200" spc="-5">
                <a:latin typeface="Liberation Sans"/>
                <a:cs typeface="Liberation Sans"/>
              </a:rPr>
              <a:t>face  </a:t>
            </a:r>
            <a:r>
              <a:rPr dirty="0" sz="3200" spc="-20">
                <a:latin typeface="Liberation Sans"/>
                <a:cs typeface="Liberation Sans"/>
              </a:rPr>
              <a:t>Via </a:t>
            </a:r>
            <a:r>
              <a:rPr dirty="0" sz="3200">
                <a:latin typeface="Liberation Sans"/>
                <a:cs typeface="Liberation Sans"/>
              </a:rPr>
              <a:t>un site</a:t>
            </a:r>
            <a:r>
              <a:rPr dirty="0" sz="3200" spc="-70">
                <a:latin typeface="Liberation Sans"/>
                <a:cs typeface="Liberation Sans"/>
              </a:rPr>
              <a:t> </a:t>
            </a:r>
            <a:r>
              <a:rPr dirty="0" sz="3200">
                <a:latin typeface="Liberation Sans"/>
                <a:cs typeface="Liberation Sans"/>
              </a:rPr>
              <a:t>web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ts val="3715"/>
              </a:lnSpc>
              <a:spcBef>
                <a:spcPts val="1160"/>
              </a:spcBef>
            </a:pPr>
            <a:r>
              <a:rPr dirty="0" sz="3200" spc="5">
                <a:latin typeface="Liberation Sans"/>
                <a:cs typeface="Liberation Sans"/>
              </a:rPr>
              <a:t>Par </a:t>
            </a:r>
            <a:r>
              <a:rPr dirty="0" sz="3200">
                <a:latin typeface="Liberation Sans"/>
                <a:cs typeface="Liberation Sans"/>
              </a:rPr>
              <a:t>email envoi aux</a:t>
            </a:r>
            <a:r>
              <a:rPr dirty="0" sz="3200" spc="-35">
                <a:latin typeface="Liberation Sans"/>
                <a:cs typeface="Liberation Sans"/>
              </a:rPr>
              <a:t> </a:t>
            </a:r>
            <a:r>
              <a:rPr dirty="0" sz="3200" spc="-5">
                <a:latin typeface="Liberation Sans"/>
                <a:cs typeface="Liberation Sans"/>
              </a:rPr>
              <a:t>signataires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ts val="3715"/>
              </a:lnSpc>
            </a:pPr>
            <a:r>
              <a:rPr dirty="0" sz="3200" spc="-5">
                <a:latin typeface="Liberation Sans"/>
                <a:cs typeface="Liberation Sans"/>
              </a:rPr>
              <a:t>(+ </a:t>
            </a:r>
            <a:r>
              <a:rPr dirty="0" sz="3200">
                <a:latin typeface="Liberation Sans"/>
                <a:cs typeface="Liberation Sans"/>
              </a:rPr>
              <a:t>un code </a:t>
            </a:r>
            <a:r>
              <a:rPr dirty="0" sz="3200" spc="5">
                <a:latin typeface="Liberation Sans"/>
                <a:cs typeface="Liberation Sans"/>
              </a:rPr>
              <a:t>sms </a:t>
            </a:r>
            <a:r>
              <a:rPr dirty="0" sz="3200">
                <a:latin typeface="Liberation Sans"/>
                <a:cs typeface="Liberation Sans"/>
              </a:rPr>
              <a:t>pour valider </a:t>
            </a:r>
            <a:r>
              <a:rPr dirty="0" sz="3200" spc="-10">
                <a:latin typeface="Liberation Sans"/>
                <a:cs typeface="Liberation Sans"/>
              </a:rPr>
              <a:t>la</a:t>
            </a:r>
            <a:r>
              <a:rPr dirty="0" sz="3200" spc="-45">
                <a:latin typeface="Liberation Sans"/>
                <a:cs typeface="Liberation Sans"/>
              </a:rPr>
              <a:t> </a:t>
            </a:r>
            <a:r>
              <a:rPr dirty="0" sz="3200" spc="-5">
                <a:latin typeface="Liberation Sans"/>
                <a:cs typeface="Liberation Sans"/>
              </a:rPr>
              <a:t>signature)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80339"/>
            <a:ext cx="10079990" cy="1262380"/>
          </a:xfrm>
          <a:custGeom>
            <a:avLst/>
            <a:gdLst/>
            <a:ahLst/>
            <a:cxnLst/>
            <a:rect l="l" t="t" r="r" b="b"/>
            <a:pathLst>
              <a:path w="10079990" h="1262380">
                <a:moveTo>
                  <a:pt x="10079990" y="0"/>
                </a:moveTo>
                <a:lnTo>
                  <a:pt x="0" y="0"/>
                </a:lnTo>
                <a:lnTo>
                  <a:pt x="0" y="1262379"/>
                </a:lnTo>
                <a:lnTo>
                  <a:pt x="10079990" y="1262379"/>
                </a:lnTo>
                <a:lnTo>
                  <a:pt x="1007999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6800" y="120650"/>
            <a:ext cx="7933690" cy="1320800"/>
          </a:xfrm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827530" marR="5080" indent="-1814830">
              <a:lnSpc>
                <a:spcPts val="4920"/>
              </a:lnSpc>
              <a:spcBef>
                <a:spcPts val="560"/>
              </a:spcBef>
              <a:tabLst>
                <a:tab pos="1068070" algn="l"/>
                <a:tab pos="3822065" algn="l"/>
                <a:tab pos="5622925" algn="l"/>
              </a:tabLst>
            </a:pPr>
            <a:r>
              <a:rPr dirty="0" spc="-5"/>
              <a:t>Les	</a:t>
            </a:r>
            <a:r>
              <a:rPr dirty="0" spc="-15"/>
              <a:t>différentes	</a:t>
            </a:r>
            <a:r>
              <a:rPr dirty="0" spc="-5"/>
              <a:t>façons	de</a:t>
            </a:r>
            <a:r>
              <a:rPr dirty="0" spc="-95"/>
              <a:t> </a:t>
            </a:r>
            <a:r>
              <a:rPr dirty="0" spc="-5"/>
              <a:t>signer  électroniquement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0"/>
              <a:t>Pôle Informatique </a:t>
            </a:r>
            <a:r>
              <a:rPr dirty="0" spc="-155"/>
              <a:t>/ </a:t>
            </a:r>
            <a:r>
              <a:rPr dirty="0" spc="-55"/>
              <a:t>Service </a:t>
            </a:r>
            <a:r>
              <a:rPr dirty="0" spc="-45"/>
              <a:t>développement</a:t>
            </a:r>
            <a:r>
              <a:rPr dirty="0" spc="-110"/>
              <a:t> </a:t>
            </a:r>
            <a:r>
              <a:rPr dirty="0" spc="-114"/>
              <a:t>/LV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pc="-70"/>
              <a:t>RE</a:t>
            </a:r>
            <a:r>
              <a:rPr dirty="0" spc="-50"/>
              <a:t>S</a:t>
            </a:r>
            <a:r>
              <a:rPr dirty="0" spc="-130"/>
              <a:t>T</a:t>
            </a:r>
            <a:r>
              <a:rPr dirty="0" spc="-50"/>
              <a:t>R</a:t>
            </a:r>
            <a:r>
              <a:rPr dirty="0" spc="-75"/>
              <a:t>E</a:t>
            </a:r>
            <a:r>
              <a:rPr dirty="0" spc="-45"/>
              <a:t>I</a:t>
            </a:r>
            <a:r>
              <a:rPr dirty="0" spc="10"/>
              <a:t>N</a:t>
            </a:r>
            <a:r>
              <a:rPr dirty="0" spc="-135"/>
              <a:t>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39" y="826769"/>
            <a:ext cx="999109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5169" y="6563359"/>
            <a:ext cx="7016115" cy="55499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2010"/>
              </a:lnSpc>
              <a:spcBef>
                <a:spcPts val="290"/>
              </a:spcBef>
              <a:tabLst>
                <a:tab pos="5355590" algn="l"/>
              </a:tabLst>
            </a:pPr>
            <a:r>
              <a:rPr dirty="0" sz="1800" spc="-10">
                <a:latin typeface="Liberation Sans"/>
                <a:cs typeface="Liberation Sans"/>
              </a:rPr>
              <a:t>SellAndSign Abo </a:t>
            </a:r>
            <a:r>
              <a:rPr dirty="0" sz="1800" spc="-5">
                <a:latin typeface="Liberation Sans"/>
                <a:cs typeface="Liberation Sans"/>
              </a:rPr>
              <a:t>de 10 </a:t>
            </a:r>
            <a:r>
              <a:rPr dirty="0" sz="1800" spc="-10">
                <a:latin typeface="Liberation Sans"/>
                <a:cs typeface="Liberation Sans"/>
              </a:rPr>
              <a:t>euros </a:t>
            </a:r>
            <a:r>
              <a:rPr dirty="0" sz="1800">
                <a:latin typeface="Liberation Sans"/>
                <a:cs typeface="Liberation Sans"/>
              </a:rPr>
              <a:t>+ </a:t>
            </a:r>
            <a:r>
              <a:rPr dirty="0" sz="1800" spc="-10">
                <a:latin typeface="Liberation Sans"/>
                <a:cs typeface="Liberation Sans"/>
              </a:rPr>
              <a:t>packet</a:t>
            </a:r>
            <a:r>
              <a:rPr dirty="0" sz="1800" spc="-5">
                <a:latin typeface="Liberation Sans"/>
                <a:cs typeface="Liberation Sans"/>
              </a:rPr>
              <a:t> de</a:t>
            </a:r>
            <a:r>
              <a:rPr dirty="0" sz="1800">
                <a:latin typeface="Liberation Sans"/>
                <a:cs typeface="Liberation Sans"/>
              </a:rPr>
              <a:t> </a:t>
            </a:r>
            <a:r>
              <a:rPr dirty="0" sz="1800" spc="-5">
                <a:latin typeface="Liberation Sans"/>
                <a:cs typeface="Liberation Sans"/>
              </a:rPr>
              <a:t>signature	</a:t>
            </a:r>
            <a:r>
              <a:rPr dirty="0" sz="1800" spc="-10">
                <a:latin typeface="Liberation Sans"/>
                <a:cs typeface="Liberation Sans"/>
              </a:rPr>
              <a:t>100 </a:t>
            </a:r>
            <a:r>
              <a:rPr dirty="0" sz="1800">
                <a:latin typeface="Liberation Sans"/>
                <a:cs typeface="Liberation Sans"/>
              </a:rPr>
              <a:t>à </a:t>
            </a:r>
            <a:r>
              <a:rPr dirty="0" sz="1800" spc="-10">
                <a:latin typeface="Liberation Sans"/>
                <a:cs typeface="Liberation Sans"/>
              </a:rPr>
              <a:t>189</a:t>
            </a:r>
            <a:r>
              <a:rPr dirty="0" sz="1800" spc="-75">
                <a:latin typeface="Liberation Sans"/>
                <a:cs typeface="Liberation Sans"/>
              </a:rPr>
              <a:t> </a:t>
            </a:r>
            <a:r>
              <a:rPr dirty="0" sz="1800" spc="-5">
                <a:latin typeface="Liberation Sans"/>
                <a:cs typeface="Liberation Sans"/>
              </a:rPr>
              <a:t>euros  et </a:t>
            </a:r>
            <a:r>
              <a:rPr dirty="0" sz="1800" spc="-10">
                <a:latin typeface="Liberation Sans"/>
                <a:cs typeface="Liberation Sans"/>
              </a:rPr>
              <a:t>de 1000 </a:t>
            </a:r>
            <a:r>
              <a:rPr dirty="0" sz="1800">
                <a:latin typeface="Liberation Sans"/>
                <a:cs typeface="Liberation Sans"/>
              </a:rPr>
              <a:t>à </a:t>
            </a:r>
            <a:r>
              <a:rPr dirty="0" sz="1800" spc="-10">
                <a:latin typeface="Liberation Sans"/>
                <a:cs typeface="Liberation Sans"/>
              </a:rPr>
              <a:t>1590 </a:t>
            </a:r>
            <a:r>
              <a:rPr dirty="0" sz="1800" spc="-5">
                <a:latin typeface="Liberation Sans"/>
                <a:cs typeface="Liberation Sans"/>
              </a:rPr>
              <a:t>euros par</a:t>
            </a:r>
            <a:r>
              <a:rPr dirty="0" sz="1800" spc="15">
                <a:latin typeface="Liberation Sans"/>
                <a:cs typeface="Liberation Sans"/>
              </a:rPr>
              <a:t> </a:t>
            </a:r>
            <a:r>
              <a:rPr dirty="0" sz="1800" spc="-5">
                <a:latin typeface="Liberation Sans"/>
                <a:cs typeface="Liberation Sans"/>
              </a:rPr>
              <a:t>transaction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1119"/>
            <a:ext cx="10079990" cy="755650"/>
          </a:xfrm>
          <a:custGeom>
            <a:avLst/>
            <a:gdLst/>
            <a:ahLst/>
            <a:cxnLst/>
            <a:rect l="l" t="t" r="r" b="b"/>
            <a:pathLst>
              <a:path w="10079990" h="755650">
                <a:moveTo>
                  <a:pt x="10079990" y="0"/>
                </a:moveTo>
                <a:lnTo>
                  <a:pt x="0" y="0"/>
                </a:lnTo>
                <a:lnTo>
                  <a:pt x="0" y="755650"/>
                </a:lnTo>
                <a:lnTo>
                  <a:pt x="10079990" y="755650"/>
                </a:lnTo>
                <a:lnTo>
                  <a:pt x="1007999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69669" y="71119"/>
            <a:ext cx="75755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8070" algn="l"/>
                <a:tab pos="2559685" algn="l"/>
              </a:tabLst>
            </a:pPr>
            <a:r>
              <a:rPr dirty="0" spc="-5"/>
              <a:t>Les	coûts	</a:t>
            </a:r>
            <a:r>
              <a:rPr dirty="0"/>
              <a:t>: </a:t>
            </a:r>
            <a:r>
              <a:rPr dirty="0" spc="-5"/>
              <a:t>exemple</a:t>
            </a:r>
            <a:r>
              <a:rPr dirty="0" spc="-70"/>
              <a:t> </a:t>
            </a:r>
            <a:r>
              <a:rPr dirty="0" spc="-5"/>
              <a:t>DocuSign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0"/>
              <a:t>Pôle Informatique </a:t>
            </a:r>
            <a:r>
              <a:rPr dirty="0" spc="-155"/>
              <a:t>/ </a:t>
            </a:r>
            <a:r>
              <a:rPr dirty="0" spc="-55"/>
              <a:t>Service </a:t>
            </a:r>
            <a:r>
              <a:rPr dirty="0" spc="-45"/>
              <a:t>développement</a:t>
            </a:r>
            <a:r>
              <a:rPr dirty="0" spc="-110"/>
              <a:t> </a:t>
            </a:r>
            <a:r>
              <a:rPr dirty="0" spc="-114"/>
              <a:t>/LV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pc="-70"/>
              <a:t>RE</a:t>
            </a:r>
            <a:r>
              <a:rPr dirty="0" spc="-50"/>
              <a:t>S</a:t>
            </a:r>
            <a:r>
              <a:rPr dirty="0" spc="-130"/>
              <a:t>T</a:t>
            </a:r>
            <a:r>
              <a:rPr dirty="0" spc="-50"/>
              <a:t>R</a:t>
            </a:r>
            <a:r>
              <a:rPr dirty="0" spc="-75"/>
              <a:t>E</a:t>
            </a:r>
            <a:r>
              <a:rPr dirty="0" spc="-45"/>
              <a:t>I</a:t>
            </a:r>
            <a:r>
              <a:rPr dirty="0" spc="10"/>
              <a:t>N</a:t>
            </a:r>
            <a:r>
              <a:rPr dirty="0" spc="-135"/>
              <a:t>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2018-05-15T14:39:10Z</dcterms:created>
  <dcterms:modified xsi:type="dcterms:W3CDTF">2018-05-15T14:39:10Z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2018-02-08T00:00:00Z</vt:filetime>
  </property>
  <property fmtid="{D5CDD505-2E9C-101B-9397-08002B2CF9AE}" pid="3" name="Creator">
    <vt:lpwstr>Impress</vt:lpwstr>
  </property>
  <property fmtid="{D5CDD505-2E9C-101B-9397-08002B2CF9AE}" pid="4" name="LastSaved">
    <vt:filetime>2018-05-15T00:00:00Z</vt:filetime>
  </property>
</Properties>
</file>